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753600" cy="7315200"/>
  <p:notesSz cx="6858000" cy="9144000"/>
  <p:embeddedFontLst>
    <p:embeddedFont>
      <p:font typeface="Arimo Bold" panose="020B0604020202020204" charset="0"/>
      <p:regular r:id="rId15"/>
    </p:embeddedFont>
    <p:embeddedFont>
      <p:font typeface="Inter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5" d="100"/>
          <a:sy n="85" d="100"/>
        </p:scale>
        <p:origin x="12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5EC82-A6D5-83D4-C693-32936E88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5749"/>
            <a:ext cx="8966200" cy="67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3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8559477" y="6995160"/>
            <a:ext cx="1148403" cy="274320"/>
          </a:xfrm>
          <a:custGeom>
            <a:avLst/>
            <a:gdLst/>
            <a:ahLst/>
            <a:cxnLst/>
            <a:rect l="l" t="t" r="r" b="b"/>
            <a:pathLst>
              <a:path w="1148403" h="274320">
                <a:moveTo>
                  <a:pt x="0" y="0"/>
                </a:moveTo>
                <a:lnTo>
                  <a:pt x="1148403" y="0"/>
                </a:lnTo>
                <a:lnTo>
                  <a:pt x="1148403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 descr="preencoded.png"/>
          <p:cNvSpPr/>
          <p:nvPr/>
        </p:nvSpPr>
        <p:spPr>
          <a:xfrm>
            <a:off x="609600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9193" y="1010364"/>
            <a:ext cx="50376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Emerging Trends and Innovations in Counselling</a:t>
            </a:r>
          </a:p>
        </p:txBody>
      </p:sp>
      <p:sp>
        <p:nvSpPr>
          <p:cNvPr id="9" name="Freeform 9" descr="preencoded.png"/>
          <p:cNvSpPr/>
          <p:nvPr/>
        </p:nvSpPr>
        <p:spPr>
          <a:xfrm>
            <a:off x="529193" y="2210753"/>
            <a:ext cx="756047" cy="1355169"/>
          </a:xfrm>
          <a:custGeom>
            <a:avLst/>
            <a:gdLst/>
            <a:ahLst/>
            <a:cxnLst/>
            <a:rect l="l" t="t" r="r" b="b"/>
            <a:pathLst>
              <a:path w="756047" h="1355169">
                <a:moveTo>
                  <a:pt x="0" y="0"/>
                </a:moveTo>
                <a:lnTo>
                  <a:pt x="756047" y="0"/>
                </a:lnTo>
                <a:lnTo>
                  <a:pt x="756047" y="1355169"/>
                </a:lnTo>
                <a:lnTo>
                  <a:pt x="0" y="1355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" r="-1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12015" y="2342912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Online Counselling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12015" y="2641282"/>
            <a:ext cx="4054793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The rise of telehealth and virtual therapy platforms has made counseling more accessible and convenient for clients.</a:t>
            </a:r>
          </a:p>
        </p:txBody>
      </p:sp>
      <p:sp>
        <p:nvSpPr>
          <p:cNvPr id="12" name="Freeform 12" descr="preencoded.png"/>
          <p:cNvSpPr/>
          <p:nvPr/>
        </p:nvSpPr>
        <p:spPr>
          <a:xfrm>
            <a:off x="529193" y="3565922"/>
            <a:ext cx="756047" cy="1355169"/>
          </a:xfrm>
          <a:custGeom>
            <a:avLst/>
            <a:gdLst/>
            <a:ahLst/>
            <a:cxnLst/>
            <a:rect l="l" t="t" r="r" b="b"/>
            <a:pathLst>
              <a:path w="756047" h="1355169">
                <a:moveTo>
                  <a:pt x="0" y="0"/>
                </a:moveTo>
                <a:lnTo>
                  <a:pt x="756047" y="0"/>
                </a:lnTo>
                <a:lnTo>
                  <a:pt x="756047" y="1355169"/>
                </a:lnTo>
                <a:lnTo>
                  <a:pt x="0" y="1355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" r="-1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12015" y="3698081"/>
            <a:ext cx="2409984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Evidence-Based Practices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2015" y="3996452"/>
            <a:ext cx="4054793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Counselors are increasingly incorporating research-backed therapeutic approaches to enhance treatment effectiveness.</a:t>
            </a:r>
          </a:p>
        </p:txBody>
      </p:sp>
      <p:sp>
        <p:nvSpPr>
          <p:cNvPr id="15" name="Freeform 15" descr="preencoded.png"/>
          <p:cNvSpPr/>
          <p:nvPr/>
        </p:nvSpPr>
        <p:spPr>
          <a:xfrm>
            <a:off x="529193" y="4921091"/>
            <a:ext cx="756047" cy="1355169"/>
          </a:xfrm>
          <a:custGeom>
            <a:avLst/>
            <a:gdLst/>
            <a:ahLst/>
            <a:cxnLst/>
            <a:rect l="l" t="t" r="r" b="b"/>
            <a:pathLst>
              <a:path w="756047" h="1355169">
                <a:moveTo>
                  <a:pt x="0" y="0"/>
                </a:moveTo>
                <a:lnTo>
                  <a:pt x="756047" y="0"/>
                </a:lnTo>
                <a:lnTo>
                  <a:pt x="756047" y="1355170"/>
                </a:lnTo>
                <a:lnTo>
                  <a:pt x="0" y="13551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" r="-13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12015" y="5053251"/>
            <a:ext cx="1958499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Cultural Competence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2015" y="5351621"/>
            <a:ext cx="4054793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Recognizing and addressing the cultural diversity of clients is becoming a crucial component of ethical and effective counseling.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29193" y="808117"/>
            <a:ext cx="8657749" cy="50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The Status of Guidance and Counselling in India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1985565" y="1611630"/>
            <a:ext cx="1434703" cy="1597105"/>
          </a:xfrm>
          <a:custGeom>
            <a:avLst/>
            <a:gdLst/>
            <a:ahLst/>
            <a:cxnLst/>
            <a:rect l="l" t="t" r="r" b="b"/>
            <a:pathLst>
              <a:path w="1434703" h="1597105">
                <a:moveTo>
                  <a:pt x="0" y="0"/>
                </a:moveTo>
                <a:lnTo>
                  <a:pt x="1434704" y="0"/>
                </a:lnTo>
                <a:lnTo>
                  <a:pt x="1434704" y="1597105"/>
                </a:lnTo>
                <a:lnTo>
                  <a:pt x="0" y="1597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" b="-1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70016" y="2409190"/>
            <a:ext cx="65802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71478" y="1985725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Growing Awareness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71478" y="2284095"/>
            <a:ext cx="5501719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Awareness of the benefits of counseling is increasing in India, leading to greater demand for services.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458051" y="3217465"/>
            <a:ext cx="5728573" cy="10160"/>
            <a:chOff x="0" y="0"/>
            <a:chExt cx="7638098" cy="135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638035" cy="13589"/>
            </a:xfrm>
            <a:custGeom>
              <a:avLst/>
              <a:gdLst/>
              <a:ahLst/>
              <a:cxnLst/>
              <a:rect l="l" t="t" r="r" b="b"/>
              <a:pathLst>
                <a:path w="7638035" h="13589">
                  <a:moveTo>
                    <a:pt x="0" y="6731"/>
                  </a:moveTo>
                  <a:cubicBezTo>
                    <a:pt x="0" y="3048"/>
                    <a:pt x="3048" y="0"/>
                    <a:pt x="6731" y="0"/>
                  </a:cubicBezTo>
                  <a:lnTo>
                    <a:pt x="7631303" y="0"/>
                  </a:lnTo>
                  <a:cubicBezTo>
                    <a:pt x="7634986" y="0"/>
                    <a:pt x="7638035" y="3048"/>
                    <a:pt x="7638035" y="6731"/>
                  </a:cubicBezTo>
                  <a:cubicBezTo>
                    <a:pt x="7638035" y="10414"/>
                    <a:pt x="7634986" y="13462"/>
                    <a:pt x="7631303" y="13462"/>
                  </a:cubicBezTo>
                  <a:lnTo>
                    <a:pt x="6731" y="13462"/>
                  </a:lnTo>
                  <a:cubicBezTo>
                    <a:pt x="3048" y="13589"/>
                    <a:pt x="0" y="10541"/>
                    <a:pt x="0" y="6731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sp>
        <p:nvSpPr>
          <p:cNvPr id="13" name="Freeform 13" descr="preencoded.png"/>
          <p:cNvSpPr/>
          <p:nvPr/>
        </p:nvSpPr>
        <p:spPr>
          <a:xfrm>
            <a:off x="1268254" y="3246517"/>
            <a:ext cx="2869406" cy="1597105"/>
          </a:xfrm>
          <a:custGeom>
            <a:avLst/>
            <a:gdLst/>
            <a:ahLst/>
            <a:cxnLst/>
            <a:rect l="l" t="t" r="r" b="b"/>
            <a:pathLst>
              <a:path w="2869406" h="1597105">
                <a:moveTo>
                  <a:pt x="0" y="0"/>
                </a:moveTo>
                <a:lnTo>
                  <a:pt x="2869406" y="0"/>
                </a:lnTo>
                <a:lnTo>
                  <a:pt x="2869406" y="1597104"/>
                </a:lnTo>
                <a:lnTo>
                  <a:pt x="0" y="1597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" r="-76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648347" y="3827224"/>
            <a:ext cx="109061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88869" y="3499644"/>
            <a:ext cx="20729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Expansion of Programs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88869" y="3798014"/>
            <a:ext cx="4784328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Schools, universities, and organizations are implementing counseling programs to support individuals and address mental health needs.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175443" y="4852353"/>
            <a:ext cx="5011182" cy="10160"/>
            <a:chOff x="0" y="0"/>
            <a:chExt cx="6681576" cy="135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81470" cy="13589"/>
            </a:xfrm>
            <a:custGeom>
              <a:avLst/>
              <a:gdLst/>
              <a:ahLst/>
              <a:cxnLst/>
              <a:rect l="l" t="t" r="r" b="b"/>
              <a:pathLst>
                <a:path w="6681470" h="13589">
                  <a:moveTo>
                    <a:pt x="0" y="6731"/>
                  </a:moveTo>
                  <a:cubicBezTo>
                    <a:pt x="0" y="3048"/>
                    <a:pt x="3048" y="0"/>
                    <a:pt x="6731" y="0"/>
                  </a:cubicBezTo>
                  <a:lnTo>
                    <a:pt x="6674739" y="0"/>
                  </a:lnTo>
                  <a:cubicBezTo>
                    <a:pt x="6678422" y="0"/>
                    <a:pt x="6681470" y="3048"/>
                    <a:pt x="6681470" y="6731"/>
                  </a:cubicBezTo>
                  <a:cubicBezTo>
                    <a:pt x="6681470" y="10414"/>
                    <a:pt x="6678422" y="13462"/>
                    <a:pt x="6674739" y="13462"/>
                  </a:cubicBezTo>
                  <a:lnTo>
                    <a:pt x="6731" y="13462"/>
                  </a:lnTo>
                  <a:cubicBezTo>
                    <a:pt x="3048" y="13589"/>
                    <a:pt x="0" y="10541"/>
                    <a:pt x="0" y="6731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sp>
        <p:nvSpPr>
          <p:cNvPr id="19" name="Freeform 19" descr="preencoded.png"/>
          <p:cNvSpPr/>
          <p:nvPr/>
        </p:nvSpPr>
        <p:spPr>
          <a:xfrm>
            <a:off x="550863" y="4881404"/>
            <a:ext cx="4304109" cy="1597105"/>
          </a:xfrm>
          <a:custGeom>
            <a:avLst/>
            <a:gdLst/>
            <a:ahLst/>
            <a:cxnLst/>
            <a:rect l="l" t="t" r="r" b="b"/>
            <a:pathLst>
              <a:path w="4304109" h="1597105">
                <a:moveTo>
                  <a:pt x="0" y="0"/>
                </a:moveTo>
                <a:lnTo>
                  <a:pt x="4304109" y="0"/>
                </a:lnTo>
                <a:lnTo>
                  <a:pt x="4304109" y="1597105"/>
                </a:lnTo>
                <a:lnTo>
                  <a:pt x="0" y="1597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6" r="-46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646283" y="5462111"/>
            <a:ext cx="113189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06181" y="5013563"/>
            <a:ext cx="2515949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Challenges &amp; Opportunities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06181" y="5311934"/>
            <a:ext cx="4067016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Challenges include limited access to affordable counseling, a shortage of trained professionals, and cultural barriers. But there are also opportunities for further growth and development.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9753600" cy="1890157"/>
          </a:xfrm>
          <a:custGeom>
            <a:avLst/>
            <a:gdLst/>
            <a:ahLst/>
            <a:cxnLst/>
            <a:rect l="l" t="t" r="r" b="b"/>
            <a:pathLst>
              <a:path w="9753600" h="1890157">
                <a:moveTo>
                  <a:pt x="0" y="0"/>
                </a:moveTo>
                <a:lnTo>
                  <a:pt x="9753600" y="0"/>
                </a:lnTo>
                <a:lnTo>
                  <a:pt x="9753600" y="1890157"/>
                </a:lnTo>
                <a:lnTo>
                  <a:pt x="0" y="1890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" r="-10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29193" y="3625294"/>
            <a:ext cx="86952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Strengthening the Counselling Profession in India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193" y="4778058"/>
            <a:ext cx="8695214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The future of counseling in India is promising. By addressing the challenges and embracing the opportunities, we can collectively contribute to the well-being of individuals and communities. This includes advocating for policy changes, promoting research and innovation, and fostering collaboration between stakeholders.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7C390-BCAB-D28B-4EB8-9C34056C36A9}"/>
              </a:ext>
            </a:extLst>
          </p:cNvPr>
          <p:cNvSpPr txBox="1"/>
          <p:nvPr/>
        </p:nvSpPr>
        <p:spPr>
          <a:xfrm>
            <a:off x="2438400" y="3334435"/>
            <a:ext cx="4876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sz="3200" b="1" spc="-1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200" b="1" spc="-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en-US" sz="3200" b="1" spc="-25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Dynamics</a:t>
            </a:r>
            <a:r>
              <a:rPr lang="en-US" sz="32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32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Adjustment and</a:t>
            </a:r>
            <a:r>
              <a:rPr lang="en-US" sz="32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Coping</a:t>
            </a:r>
            <a:endParaRPr lang="en-I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4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86793" y="2462848"/>
            <a:ext cx="50376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Professional Preparation and Training for Counseling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86793" y="3615610"/>
            <a:ext cx="5037614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Welcome! This presentation will explore the essential components of professional preparation and training for aspiring and practicing counselors in India.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184253" y="4567873"/>
            <a:ext cx="247015" cy="247015"/>
            <a:chOff x="0" y="0"/>
            <a:chExt cx="329354" cy="3293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9438" cy="329438"/>
            </a:xfrm>
            <a:custGeom>
              <a:avLst/>
              <a:gdLst/>
              <a:ahLst/>
              <a:cxnLst/>
              <a:rect l="l" t="t" r="r" b="b"/>
              <a:pathLst>
                <a:path w="329438" h="329438">
                  <a:moveTo>
                    <a:pt x="0" y="164719"/>
                  </a:moveTo>
                  <a:cubicBezTo>
                    <a:pt x="0" y="73787"/>
                    <a:pt x="73787" y="0"/>
                    <a:pt x="164719" y="0"/>
                  </a:cubicBezTo>
                  <a:cubicBezTo>
                    <a:pt x="165354" y="0"/>
                    <a:pt x="165989" y="127"/>
                    <a:pt x="166497" y="508"/>
                  </a:cubicBezTo>
                  <a:lnTo>
                    <a:pt x="164719" y="3429"/>
                  </a:lnTo>
                  <a:lnTo>
                    <a:pt x="164719" y="0"/>
                  </a:lnTo>
                  <a:lnTo>
                    <a:pt x="164719" y="3429"/>
                  </a:lnTo>
                  <a:lnTo>
                    <a:pt x="164719" y="0"/>
                  </a:lnTo>
                  <a:cubicBezTo>
                    <a:pt x="255651" y="0"/>
                    <a:pt x="329438" y="73787"/>
                    <a:pt x="329438" y="164719"/>
                  </a:cubicBezTo>
                  <a:cubicBezTo>
                    <a:pt x="329438" y="165608"/>
                    <a:pt x="329057" y="166497"/>
                    <a:pt x="328422" y="167132"/>
                  </a:cubicBezTo>
                  <a:lnTo>
                    <a:pt x="326009" y="164719"/>
                  </a:lnTo>
                  <a:lnTo>
                    <a:pt x="329438" y="164719"/>
                  </a:lnTo>
                  <a:cubicBezTo>
                    <a:pt x="329438" y="255651"/>
                    <a:pt x="255651" y="329438"/>
                    <a:pt x="164719" y="329438"/>
                  </a:cubicBezTo>
                  <a:lnTo>
                    <a:pt x="164719" y="326009"/>
                  </a:lnTo>
                  <a:lnTo>
                    <a:pt x="164719" y="322580"/>
                  </a:lnTo>
                  <a:lnTo>
                    <a:pt x="164719" y="326009"/>
                  </a:lnTo>
                  <a:lnTo>
                    <a:pt x="164719" y="329438"/>
                  </a:lnTo>
                  <a:cubicBezTo>
                    <a:pt x="73787" y="329311"/>
                    <a:pt x="0" y="255651"/>
                    <a:pt x="0" y="164719"/>
                  </a:cubicBezTo>
                  <a:lnTo>
                    <a:pt x="3429" y="164719"/>
                  </a:lnTo>
                  <a:lnTo>
                    <a:pt x="0" y="164719"/>
                  </a:lnTo>
                  <a:moveTo>
                    <a:pt x="6731" y="164719"/>
                  </a:moveTo>
                  <a:lnTo>
                    <a:pt x="3429" y="164719"/>
                  </a:lnTo>
                  <a:lnTo>
                    <a:pt x="6731" y="164719"/>
                  </a:lnTo>
                  <a:cubicBezTo>
                    <a:pt x="6731" y="251841"/>
                    <a:pt x="77470" y="322580"/>
                    <a:pt x="164719" y="322580"/>
                  </a:cubicBezTo>
                  <a:cubicBezTo>
                    <a:pt x="166624" y="322580"/>
                    <a:pt x="168148" y="324104"/>
                    <a:pt x="168148" y="326009"/>
                  </a:cubicBezTo>
                  <a:cubicBezTo>
                    <a:pt x="168148" y="327914"/>
                    <a:pt x="166624" y="329438"/>
                    <a:pt x="164719" y="329438"/>
                  </a:cubicBezTo>
                  <a:cubicBezTo>
                    <a:pt x="162814" y="329438"/>
                    <a:pt x="161290" y="327914"/>
                    <a:pt x="161290" y="326009"/>
                  </a:cubicBezTo>
                  <a:cubicBezTo>
                    <a:pt x="161290" y="324104"/>
                    <a:pt x="162814" y="322580"/>
                    <a:pt x="164719" y="322580"/>
                  </a:cubicBezTo>
                  <a:cubicBezTo>
                    <a:pt x="251968" y="322580"/>
                    <a:pt x="322580" y="251841"/>
                    <a:pt x="322580" y="164719"/>
                  </a:cubicBezTo>
                  <a:cubicBezTo>
                    <a:pt x="322580" y="163830"/>
                    <a:pt x="322961" y="162941"/>
                    <a:pt x="323596" y="162306"/>
                  </a:cubicBezTo>
                  <a:lnTo>
                    <a:pt x="326009" y="164719"/>
                  </a:lnTo>
                  <a:lnTo>
                    <a:pt x="322580" y="164719"/>
                  </a:lnTo>
                  <a:cubicBezTo>
                    <a:pt x="322580" y="77470"/>
                    <a:pt x="251841" y="6731"/>
                    <a:pt x="164719" y="6731"/>
                  </a:cubicBezTo>
                  <a:cubicBezTo>
                    <a:pt x="164084" y="6731"/>
                    <a:pt x="163449" y="6604"/>
                    <a:pt x="162941" y="6223"/>
                  </a:cubicBezTo>
                  <a:lnTo>
                    <a:pt x="164719" y="3302"/>
                  </a:lnTo>
                  <a:lnTo>
                    <a:pt x="164719" y="6731"/>
                  </a:lnTo>
                  <a:cubicBezTo>
                    <a:pt x="77470" y="6731"/>
                    <a:pt x="6731" y="77470"/>
                    <a:pt x="6731" y="1647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29193" y="2337197"/>
            <a:ext cx="6791643" cy="50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Academic Preparation for Counseling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9193" y="3197225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Foundation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193" y="3556080"/>
            <a:ext cx="4163139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A strong foundation in psychology, counseling theories, and human development is crucial. Programs may include courses in human behavior, personality development, psychopathology, and therapeutic techniques.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66347" y="3197225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Specialization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66347" y="3556080"/>
            <a:ext cx="4163139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Counselors can specialize in areas like career counseling, marital and family therapy, substance abuse counseling, or mental health counseling. These specializations require specific knowledge and skills.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86793" y="765572"/>
            <a:ext cx="50376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Practical Skills Required for Counseling Professionals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186793" y="1965960"/>
            <a:ext cx="2443242" cy="2080975"/>
            <a:chOff x="0" y="0"/>
            <a:chExt cx="3257656" cy="27746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57677" cy="2774569"/>
            </a:xfrm>
            <a:custGeom>
              <a:avLst/>
              <a:gdLst/>
              <a:ahLst/>
              <a:cxnLst/>
              <a:rect l="l" t="t" r="r" b="b"/>
              <a:pathLst>
                <a:path w="3257677" h="277456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3227451" y="0"/>
                  </a:lnTo>
                  <a:cubicBezTo>
                    <a:pt x="3244215" y="0"/>
                    <a:pt x="3257677" y="13589"/>
                    <a:pt x="3257677" y="30226"/>
                  </a:cubicBezTo>
                  <a:lnTo>
                    <a:pt x="3257677" y="2744343"/>
                  </a:lnTo>
                  <a:cubicBezTo>
                    <a:pt x="3257677" y="2761107"/>
                    <a:pt x="3244088" y="2774569"/>
                    <a:pt x="3227451" y="2774569"/>
                  </a:cubicBezTo>
                  <a:lnTo>
                    <a:pt x="30226" y="2774569"/>
                  </a:lnTo>
                  <a:cubicBezTo>
                    <a:pt x="13462" y="2774569"/>
                    <a:pt x="0" y="2760980"/>
                    <a:pt x="0" y="274434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338003" y="2098119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Active Listening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38003" y="2396490"/>
            <a:ext cx="2140823" cy="149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Active listening involves paying full attention, understanding the client's perspective, and responding appropriately to their concerns.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781245" y="1965960"/>
            <a:ext cx="2443242" cy="2080975"/>
            <a:chOff x="0" y="0"/>
            <a:chExt cx="3257656" cy="27746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57677" cy="2774569"/>
            </a:xfrm>
            <a:custGeom>
              <a:avLst/>
              <a:gdLst/>
              <a:ahLst/>
              <a:cxnLst/>
              <a:rect l="l" t="t" r="r" b="b"/>
              <a:pathLst>
                <a:path w="3257677" h="277456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3227451" y="0"/>
                  </a:lnTo>
                  <a:cubicBezTo>
                    <a:pt x="3244215" y="0"/>
                    <a:pt x="3257677" y="13589"/>
                    <a:pt x="3257677" y="30226"/>
                  </a:cubicBezTo>
                  <a:lnTo>
                    <a:pt x="3257677" y="2744343"/>
                  </a:lnTo>
                  <a:cubicBezTo>
                    <a:pt x="3257677" y="2761107"/>
                    <a:pt x="3244088" y="2774569"/>
                    <a:pt x="3227451" y="2774569"/>
                  </a:cubicBezTo>
                  <a:lnTo>
                    <a:pt x="30226" y="2774569"/>
                  </a:lnTo>
                  <a:cubicBezTo>
                    <a:pt x="13462" y="2774569"/>
                    <a:pt x="0" y="2760980"/>
                    <a:pt x="0" y="274434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6932454" y="2098119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Empathy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32454" y="2396490"/>
            <a:ext cx="2140823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Empathy is the ability to understand and share the feelings of another person. It's essential for building trust and rapport with clients.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186793" y="4198144"/>
            <a:ext cx="2443242" cy="2322909"/>
            <a:chOff x="0" y="0"/>
            <a:chExt cx="3257656" cy="30972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57677" cy="3097149"/>
            </a:xfrm>
            <a:custGeom>
              <a:avLst/>
              <a:gdLst/>
              <a:ahLst/>
              <a:cxnLst/>
              <a:rect l="l" t="t" r="r" b="b"/>
              <a:pathLst>
                <a:path w="3257677" h="309714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3227451" y="0"/>
                  </a:lnTo>
                  <a:cubicBezTo>
                    <a:pt x="3244088" y="0"/>
                    <a:pt x="3257677" y="13589"/>
                    <a:pt x="3257677" y="30226"/>
                  </a:cubicBezTo>
                  <a:lnTo>
                    <a:pt x="3257677" y="3066923"/>
                  </a:lnTo>
                  <a:cubicBezTo>
                    <a:pt x="3257677" y="3083560"/>
                    <a:pt x="3244088" y="3097149"/>
                    <a:pt x="3227451" y="3097149"/>
                  </a:cubicBezTo>
                  <a:lnTo>
                    <a:pt x="30226" y="3097149"/>
                  </a:lnTo>
                  <a:cubicBezTo>
                    <a:pt x="13589" y="3097149"/>
                    <a:pt x="0" y="3083560"/>
                    <a:pt x="0" y="306692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338003" y="4330303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Communication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38003" y="4628674"/>
            <a:ext cx="2140823" cy="149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Effective communication is crucial for conveying information clearly, asking clarifying questions, and providing constructive feedback.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781245" y="4198144"/>
            <a:ext cx="2443242" cy="2322909"/>
            <a:chOff x="0" y="0"/>
            <a:chExt cx="3257656" cy="30972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57677" cy="3097149"/>
            </a:xfrm>
            <a:custGeom>
              <a:avLst/>
              <a:gdLst/>
              <a:ahLst/>
              <a:cxnLst/>
              <a:rect l="l" t="t" r="r" b="b"/>
              <a:pathLst>
                <a:path w="3257677" h="309714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3227451" y="0"/>
                  </a:lnTo>
                  <a:cubicBezTo>
                    <a:pt x="3244088" y="0"/>
                    <a:pt x="3257677" y="13589"/>
                    <a:pt x="3257677" y="30226"/>
                  </a:cubicBezTo>
                  <a:lnTo>
                    <a:pt x="3257677" y="3066923"/>
                  </a:lnTo>
                  <a:cubicBezTo>
                    <a:pt x="3257677" y="3083560"/>
                    <a:pt x="3244088" y="3097149"/>
                    <a:pt x="3227451" y="3097149"/>
                  </a:cubicBezTo>
                  <a:lnTo>
                    <a:pt x="30226" y="3097149"/>
                  </a:lnTo>
                  <a:cubicBezTo>
                    <a:pt x="13589" y="3097149"/>
                    <a:pt x="0" y="3083560"/>
                    <a:pt x="0" y="306692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6932454" y="4330303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Problem-Solving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32454" y="4628674"/>
            <a:ext cx="2140823" cy="174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Counselors help clients develop problem-solving skills and explore solutions. This includes identifying patterns, generating alternatives, and evaluating outcomes.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86793" y="458470"/>
            <a:ext cx="50376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Referral Process and Network Development</a:t>
            </a:r>
          </a:p>
        </p:txBody>
      </p:sp>
      <p:sp>
        <p:nvSpPr>
          <p:cNvPr id="8" name="Freeform 8" descr="preencoded.png"/>
          <p:cNvSpPr/>
          <p:nvPr/>
        </p:nvSpPr>
        <p:spPr>
          <a:xfrm>
            <a:off x="4186793" y="1658858"/>
            <a:ext cx="377984" cy="377984"/>
          </a:xfrm>
          <a:custGeom>
            <a:avLst/>
            <a:gdLst/>
            <a:ahLst/>
            <a:cxnLst/>
            <a:rect l="l" t="t" r="r" b="b"/>
            <a:pathLst>
              <a:path w="377984" h="377984">
                <a:moveTo>
                  <a:pt x="0" y="0"/>
                </a:moveTo>
                <a:lnTo>
                  <a:pt x="377984" y="0"/>
                </a:lnTo>
                <a:lnTo>
                  <a:pt x="377984" y="377984"/>
                </a:lnTo>
                <a:lnTo>
                  <a:pt x="0" y="377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186793" y="2169001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Referral Networks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86793" y="2467372"/>
            <a:ext cx="5037614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Collaborating with other professionals, such as doctors, therapists, and social workers, can provide clients with a comprehensive support system.</a:t>
            </a:r>
          </a:p>
        </p:txBody>
      </p:sp>
      <p:sp>
        <p:nvSpPr>
          <p:cNvPr id="11" name="Freeform 11" descr="preencoded.png"/>
          <p:cNvSpPr/>
          <p:nvPr/>
        </p:nvSpPr>
        <p:spPr>
          <a:xfrm>
            <a:off x="4186793" y="3694430"/>
            <a:ext cx="377984" cy="377984"/>
          </a:xfrm>
          <a:custGeom>
            <a:avLst/>
            <a:gdLst/>
            <a:ahLst/>
            <a:cxnLst/>
            <a:rect l="l" t="t" r="r" b="b"/>
            <a:pathLst>
              <a:path w="377984" h="377984">
                <a:moveTo>
                  <a:pt x="0" y="0"/>
                </a:moveTo>
                <a:lnTo>
                  <a:pt x="377984" y="0"/>
                </a:lnTo>
                <a:lnTo>
                  <a:pt x="377984" y="377984"/>
                </a:lnTo>
                <a:lnTo>
                  <a:pt x="0" y="3779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186793" y="4204573"/>
            <a:ext cx="1993106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Building Relationships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86793" y="4502944"/>
            <a:ext cx="5037614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Attending conferences, joining professional associations, and participating in community events can help expand your network.</a:t>
            </a:r>
          </a:p>
        </p:txBody>
      </p:sp>
      <p:sp>
        <p:nvSpPr>
          <p:cNvPr id="14" name="Freeform 14" descr="preencoded.png"/>
          <p:cNvSpPr/>
          <p:nvPr/>
        </p:nvSpPr>
        <p:spPr>
          <a:xfrm>
            <a:off x="4186793" y="5488067"/>
            <a:ext cx="377984" cy="377984"/>
          </a:xfrm>
          <a:custGeom>
            <a:avLst/>
            <a:gdLst/>
            <a:ahLst/>
            <a:cxnLst/>
            <a:rect l="l" t="t" r="r" b="b"/>
            <a:pathLst>
              <a:path w="377984" h="377984">
                <a:moveTo>
                  <a:pt x="0" y="0"/>
                </a:moveTo>
                <a:lnTo>
                  <a:pt x="377984" y="0"/>
                </a:lnTo>
                <a:lnTo>
                  <a:pt x="377984" y="377984"/>
                </a:lnTo>
                <a:lnTo>
                  <a:pt x="0" y="3779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186793" y="5998210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Effective Referrals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86793" y="6296580"/>
            <a:ext cx="5037614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Providing clear and concise referrals ensures that clients receive appropriate care and support from other professionals.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29193" y="1375172"/>
            <a:ext cx="8556784" cy="50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Ethical Standards in the Counselling Profession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29193" y="2178685"/>
            <a:ext cx="1449149" cy="1113235"/>
            <a:chOff x="0" y="0"/>
            <a:chExt cx="1932199" cy="14843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32178" cy="1484249"/>
            </a:xfrm>
            <a:custGeom>
              <a:avLst/>
              <a:gdLst/>
              <a:ahLst/>
              <a:cxnLst/>
              <a:rect l="l" t="t" r="r" b="b"/>
              <a:pathLst>
                <a:path w="1932178" h="148424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1901952" y="0"/>
                  </a:lnTo>
                  <a:cubicBezTo>
                    <a:pt x="1918716" y="0"/>
                    <a:pt x="1932178" y="13589"/>
                    <a:pt x="1932178" y="30226"/>
                  </a:cubicBezTo>
                  <a:lnTo>
                    <a:pt x="1932178" y="1454023"/>
                  </a:lnTo>
                  <a:cubicBezTo>
                    <a:pt x="1932178" y="1470787"/>
                    <a:pt x="1918589" y="1484249"/>
                    <a:pt x="1901952" y="1484249"/>
                  </a:cubicBezTo>
                  <a:lnTo>
                    <a:pt x="30226" y="1484249"/>
                  </a:lnTo>
                  <a:cubicBezTo>
                    <a:pt x="13462" y="1484249"/>
                    <a:pt x="0" y="1470660"/>
                    <a:pt x="0" y="145402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80403" y="2517458"/>
            <a:ext cx="65802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9552" y="2310845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Confidentiality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29552" y="2609215"/>
            <a:ext cx="6943645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Keeping client information private and confidential is paramount. This includes respecting client privacy and maintaining the integrity of their disclosures.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053907" y="3281759"/>
            <a:ext cx="7094935" cy="10160"/>
            <a:chOff x="0" y="0"/>
            <a:chExt cx="9459913" cy="135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459850" cy="13589"/>
            </a:xfrm>
            <a:custGeom>
              <a:avLst/>
              <a:gdLst/>
              <a:ahLst/>
              <a:cxnLst/>
              <a:rect l="l" t="t" r="r" b="b"/>
              <a:pathLst>
                <a:path w="9459850" h="13589">
                  <a:moveTo>
                    <a:pt x="0" y="6731"/>
                  </a:moveTo>
                  <a:cubicBezTo>
                    <a:pt x="0" y="3048"/>
                    <a:pt x="3048" y="0"/>
                    <a:pt x="6731" y="0"/>
                  </a:cubicBezTo>
                  <a:lnTo>
                    <a:pt x="9453118" y="0"/>
                  </a:lnTo>
                  <a:cubicBezTo>
                    <a:pt x="9456801" y="0"/>
                    <a:pt x="9459850" y="3048"/>
                    <a:pt x="9459850" y="6731"/>
                  </a:cubicBezTo>
                  <a:cubicBezTo>
                    <a:pt x="9459850" y="10414"/>
                    <a:pt x="9456801" y="13462"/>
                    <a:pt x="9453118" y="13462"/>
                  </a:cubicBezTo>
                  <a:lnTo>
                    <a:pt x="6731" y="13462"/>
                  </a:lnTo>
                  <a:cubicBezTo>
                    <a:pt x="3048" y="13589"/>
                    <a:pt x="0" y="10541"/>
                    <a:pt x="0" y="6731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29193" y="3367485"/>
            <a:ext cx="2898378" cy="1113235"/>
            <a:chOff x="0" y="0"/>
            <a:chExt cx="3864504" cy="14843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64483" cy="1484249"/>
            </a:xfrm>
            <a:custGeom>
              <a:avLst/>
              <a:gdLst/>
              <a:ahLst/>
              <a:cxnLst/>
              <a:rect l="l" t="t" r="r" b="b"/>
              <a:pathLst>
                <a:path w="3864483" h="148424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3834257" y="0"/>
                  </a:lnTo>
                  <a:cubicBezTo>
                    <a:pt x="3851021" y="0"/>
                    <a:pt x="3864483" y="13589"/>
                    <a:pt x="3864483" y="30226"/>
                  </a:cubicBezTo>
                  <a:lnTo>
                    <a:pt x="3864483" y="1454023"/>
                  </a:lnTo>
                  <a:cubicBezTo>
                    <a:pt x="3864483" y="1470787"/>
                    <a:pt x="3850894" y="1484249"/>
                    <a:pt x="3834257" y="1484249"/>
                  </a:cubicBezTo>
                  <a:lnTo>
                    <a:pt x="30226" y="1484249"/>
                  </a:lnTo>
                  <a:cubicBezTo>
                    <a:pt x="13462" y="1484249"/>
                    <a:pt x="0" y="1470660"/>
                    <a:pt x="0" y="145402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680403" y="3706257"/>
            <a:ext cx="109061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78781" y="3499644"/>
            <a:ext cx="1890157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Informed Consent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78781" y="3798014"/>
            <a:ext cx="5494417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Clients must be informed about the nature of counseling, its limitations, and their rights before engaging in the process.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503136" y="4470559"/>
            <a:ext cx="5645705" cy="10160"/>
            <a:chOff x="0" y="0"/>
            <a:chExt cx="7527607" cy="135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27544" cy="13589"/>
            </a:xfrm>
            <a:custGeom>
              <a:avLst/>
              <a:gdLst/>
              <a:ahLst/>
              <a:cxnLst/>
              <a:rect l="l" t="t" r="r" b="b"/>
              <a:pathLst>
                <a:path w="7527544" h="13589">
                  <a:moveTo>
                    <a:pt x="0" y="6731"/>
                  </a:moveTo>
                  <a:cubicBezTo>
                    <a:pt x="0" y="3048"/>
                    <a:pt x="3048" y="0"/>
                    <a:pt x="6731" y="0"/>
                  </a:cubicBezTo>
                  <a:lnTo>
                    <a:pt x="7520813" y="0"/>
                  </a:lnTo>
                  <a:cubicBezTo>
                    <a:pt x="7524496" y="0"/>
                    <a:pt x="7527544" y="3048"/>
                    <a:pt x="7527544" y="6731"/>
                  </a:cubicBezTo>
                  <a:cubicBezTo>
                    <a:pt x="7527544" y="10414"/>
                    <a:pt x="7524496" y="13462"/>
                    <a:pt x="7520813" y="13462"/>
                  </a:cubicBezTo>
                  <a:lnTo>
                    <a:pt x="6731" y="13462"/>
                  </a:lnTo>
                  <a:cubicBezTo>
                    <a:pt x="3048" y="13589"/>
                    <a:pt x="0" y="10541"/>
                    <a:pt x="0" y="6731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29193" y="4556284"/>
            <a:ext cx="4347607" cy="1355169"/>
            <a:chOff x="0" y="0"/>
            <a:chExt cx="5796809" cy="180689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796788" cy="1806829"/>
            </a:xfrm>
            <a:custGeom>
              <a:avLst/>
              <a:gdLst/>
              <a:ahLst/>
              <a:cxnLst/>
              <a:rect l="l" t="t" r="r" b="b"/>
              <a:pathLst>
                <a:path w="5796788" h="1806829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5766562" y="0"/>
                  </a:lnTo>
                  <a:cubicBezTo>
                    <a:pt x="5783326" y="0"/>
                    <a:pt x="5796788" y="13589"/>
                    <a:pt x="5796788" y="30226"/>
                  </a:cubicBezTo>
                  <a:lnTo>
                    <a:pt x="5796788" y="1776603"/>
                  </a:lnTo>
                  <a:cubicBezTo>
                    <a:pt x="5796788" y="1793367"/>
                    <a:pt x="5783199" y="1806829"/>
                    <a:pt x="5766562" y="1806829"/>
                  </a:cubicBezTo>
                  <a:lnTo>
                    <a:pt x="30226" y="1806829"/>
                  </a:lnTo>
                  <a:cubicBezTo>
                    <a:pt x="13462" y="1806829"/>
                    <a:pt x="0" y="1793240"/>
                    <a:pt x="0" y="1776603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680403" y="5016024"/>
            <a:ext cx="113189" cy="36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28009" y="4688443"/>
            <a:ext cx="2183289" cy="2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4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Professional Boundaries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28009" y="4986814"/>
            <a:ext cx="4045188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Maintaining appropriate boundaries is essential for ethical practice, ensuring that the relationship remains therapeutic and professional.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86793" y="1228566"/>
            <a:ext cx="5037614" cy="9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Legal Considerations for Counselling Practice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403407" y="2428955"/>
            <a:ext cx="20320" cy="3629025"/>
            <a:chOff x="0" y="0"/>
            <a:chExt cx="27093" cy="4838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51" cy="4838700"/>
            </a:xfrm>
            <a:custGeom>
              <a:avLst/>
              <a:gdLst/>
              <a:ahLst/>
              <a:cxnLst/>
              <a:rect l="l" t="t" r="r" b="b"/>
              <a:pathLst>
                <a:path w="27051" h="4838700">
                  <a:moveTo>
                    <a:pt x="0" y="13589"/>
                  </a:moveTo>
                  <a:cubicBezTo>
                    <a:pt x="0" y="6096"/>
                    <a:pt x="6096" y="0"/>
                    <a:pt x="13589" y="0"/>
                  </a:cubicBezTo>
                  <a:cubicBezTo>
                    <a:pt x="21082" y="0"/>
                    <a:pt x="27051" y="6096"/>
                    <a:pt x="27051" y="13589"/>
                  </a:cubicBezTo>
                  <a:lnTo>
                    <a:pt x="27051" y="4825111"/>
                  </a:lnTo>
                  <a:cubicBezTo>
                    <a:pt x="27051" y="4832604"/>
                    <a:pt x="20955" y="4838700"/>
                    <a:pt x="13462" y="4838700"/>
                  </a:cubicBezTo>
                  <a:cubicBezTo>
                    <a:pt x="5969" y="4838700"/>
                    <a:pt x="0" y="4832604"/>
                    <a:pt x="0" y="4825111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563348" y="2758995"/>
            <a:ext cx="529193" cy="20320"/>
            <a:chOff x="0" y="0"/>
            <a:chExt cx="705591" cy="270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5612" cy="27178"/>
            </a:xfrm>
            <a:custGeom>
              <a:avLst/>
              <a:gdLst/>
              <a:ahLst/>
              <a:cxnLst/>
              <a:rect l="l" t="t" r="r" b="b"/>
              <a:pathLst>
                <a:path w="705612" h="27178">
                  <a:moveTo>
                    <a:pt x="0" y="13589"/>
                  </a:moveTo>
                  <a:cubicBezTo>
                    <a:pt x="0" y="6096"/>
                    <a:pt x="6096" y="0"/>
                    <a:pt x="13589" y="0"/>
                  </a:cubicBezTo>
                  <a:lnTo>
                    <a:pt x="692023" y="0"/>
                  </a:lnTo>
                  <a:cubicBezTo>
                    <a:pt x="699516" y="0"/>
                    <a:pt x="705612" y="6096"/>
                    <a:pt x="705612" y="13589"/>
                  </a:cubicBezTo>
                  <a:cubicBezTo>
                    <a:pt x="705612" y="21082"/>
                    <a:pt x="699516" y="27178"/>
                    <a:pt x="692023" y="27178"/>
                  </a:cubicBezTo>
                  <a:lnTo>
                    <a:pt x="13589" y="27178"/>
                  </a:lnTo>
                  <a:cubicBezTo>
                    <a:pt x="6096" y="27051"/>
                    <a:pt x="0" y="21082"/>
                    <a:pt x="0" y="13589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243467" y="2599055"/>
            <a:ext cx="340201" cy="340201"/>
            <a:chOff x="0" y="0"/>
            <a:chExt cx="453602" cy="4536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3644" cy="453644"/>
            </a:xfrm>
            <a:custGeom>
              <a:avLst/>
              <a:gdLst/>
              <a:ahLst/>
              <a:cxnLst/>
              <a:rect l="l" t="t" r="r" b="b"/>
              <a:pathLst>
                <a:path w="453644" h="453644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423418" y="0"/>
                  </a:lnTo>
                  <a:cubicBezTo>
                    <a:pt x="440182" y="0"/>
                    <a:pt x="453644" y="13589"/>
                    <a:pt x="453644" y="30226"/>
                  </a:cubicBezTo>
                  <a:lnTo>
                    <a:pt x="453644" y="423418"/>
                  </a:lnTo>
                  <a:cubicBezTo>
                    <a:pt x="453644" y="440182"/>
                    <a:pt x="440055" y="453644"/>
                    <a:pt x="423418" y="453644"/>
                  </a:cubicBezTo>
                  <a:lnTo>
                    <a:pt x="30226" y="453644"/>
                  </a:lnTo>
                  <a:cubicBezTo>
                    <a:pt x="13589" y="453644"/>
                    <a:pt x="0" y="440055"/>
                    <a:pt x="0" y="423418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374039" y="2665254"/>
            <a:ext cx="78978" cy="21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</a:pPr>
            <a:r>
              <a:rPr lang="en-US" sz="17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45259" y="2532539"/>
            <a:ext cx="3979148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Understanding the legal framework surrounding counseling practice is vital. This includes knowledge of laws related to confidentiality, informed consent, and malpractice.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63348" y="4180364"/>
            <a:ext cx="529193" cy="20320"/>
            <a:chOff x="0" y="0"/>
            <a:chExt cx="705591" cy="270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05612" cy="27178"/>
            </a:xfrm>
            <a:custGeom>
              <a:avLst/>
              <a:gdLst/>
              <a:ahLst/>
              <a:cxnLst/>
              <a:rect l="l" t="t" r="r" b="b"/>
              <a:pathLst>
                <a:path w="705612" h="27178">
                  <a:moveTo>
                    <a:pt x="0" y="13589"/>
                  </a:moveTo>
                  <a:cubicBezTo>
                    <a:pt x="0" y="6096"/>
                    <a:pt x="6096" y="0"/>
                    <a:pt x="13589" y="0"/>
                  </a:cubicBezTo>
                  <a:lnTo>
                    <a:pt x="692023" y="0"/>
                  </a:lnTo>
                  <a:cubicBezTo>
                    <a:pt x="699516" y="0"/>
                    <a:pt x="705612" y="6096"/>
                    <a:pt x="705612" y="13589"/>
                  </a:cubicBezTo>
                  <a:cubicBezTo>
                    <a:pt x="705612" y="21082"/>
                    <a:pt x="699516" y="27178"/>
                    <a:pt x="692023" y="27178"/>
                  </a:cubicBezTo>
                  <a:lnTo>
                    <a:pt x="13589" y="27178"/>
                  </a:lnTo>
                  <a:cubicBezTo>
                    <a:pt x="6096" y="27051"/>
                    <a:pt x="0" y="21082"/>
                    <a:pt x="0" y="13589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243467" y="4020423"/>
            <a:ext cx="340201" cy="340201"/>
            <a:chOff x="0" y="0"/>
            <a:chExt cx="453602" cy="45360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3644" cy="453644"/>
            </a:xfrm>
            <a:custGeom>
              <a:avLst/>
              <a:gdLst/>
              <a:ahLst/>
              <a:cxnLst/>
              <a:rect l="l" t="t" r="r" b="b"/>
              <a:pathLst>
                <a:path w="453644" h="453644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423418" y="0"/>
                  </a:lnTo>
                  <a:cubicBezTo>
                    <a:pt x="440182" y="0"/>
                    <a:pt x="453644" y="13589"/>
                    <a:pt x="453644" y="30226"/>
                  </a:cubicBezTo>
                  <a:lnTo>
                    <a:pt x="453644" y="423418"/>
                  </a:lnTo>
                  <a:cubicBezTo>
                    <a:pt x="453644" y="440182"/>
                    <a:pt x="440055" y="453644"/>
                    <a:pt x="423418" y="453644"/>
                  </a:cubicBezTo>
                  <a:lnTo>
                    <a:pt x="30226" y="453644"/>
                  </a:lnTo>
                  <a:cubicBezTo>
                    <a:pt x="13589" y="453644"/>
                    <a:pt x="0" y="440055"/>
                    <a:pt x="0" y="423418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4348083" y="4086622"/>
            <a:ext cx="130889" cy="21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</a:pPr>
            <a:r>
              <a:rPr lang="en-US" sz="17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45259" y="3953907"/>
            <a:ext cx="3979148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Counselors must adhere to ethical guidelines and legal regulations to protect clients' rights and prevent potential legal consequences.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563348" y="5359797"/>
            <a:ext cx="529193" cy="20320"/>
            <a:chOff x="0" y="0"/>
            <a:chExt cx="705591" cy="2709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05612" cy="27178"/>
            </a:xfrm>
            <a:custGeom>
              <a:avLst/>
              <a:gdLst/>
              <a:ahLst/>
              <a:cxnLst/>
              <a:rect l="l" t="t" r="r" b="b"/>
              <a:pathLst>
                <a:path w="705612" h="27178">
                  <a:moveTo>
                    <a:pt x="0" y="13589"/>
                  </a:moveTo>
                  <a:cubicBezTo>
                    <a:pt x="0" y="6096"/>
                    <a:pt x="6096" y="0"/>
                    <a:pt x="13589" y="0"/>
                  </a:cubicBezTo>
                  <a:lnTo>
                    <a:pt x="692023" y="0"/>
                  </a:lnTo>
                  <a:cubicBezTo>
                    <a:pt x="699516" y="0"/>
                    <a:pt x="705612" y="6096"/>
                    <a:pt x="705612" y="13589"/>
                  </a:cubicBezTo>
                  <a:cubicBezTo>
                    <a:pt x="705612" y="21082"/>
                    <a:pt x="699516" y="27178"/>
                    <a:pt x="692023" y="27178"/>
                  </a:cubicBezTo>
                  <a:lnTo>
                    <a:pt x="13589" y="27178"/>
                  </a:lnTo>
                  <a:cubicBezTo>
                    <a:pt x="6096" y="27051"/>
                    <a:pt x="0" y="21082"/>
                    <a:pt x="0" y="13589"/>
                  </a:cubicBezTo>
                  <a:close/>
                </a:path>
              </a:pathLst>
            </a:custGeom>
            <a:solidFill>
              <a:srgbClr val="D8D4D4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4243467" y="5199856"/>
            <a:ext cx="340201" cy="340201"/>
            <a:chOff x="0" y="0"/>
            <a:chExt cx="453602" cy="45360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53644" cy="453644"/>
            </a:xfrm>
            <a:custGeom>
              <a:avLst/>
              <a:gdLst/>
              <a:ahLst/>
              <a:cxnLst/>
              <a:rect l="l" t="t" r="r" b="b"/>
              <a:pathLst>
                <a:path w="453644" h="453644">
                  <a:moveTo>
                    <a:pt x="0" y="30226"/>
                  </a:moveTo>
                  <a:cubicBezTo>
                    <a:pt x="0" y="13589"/>
                    <a:pt x="13589" y="0"/>
                    <a:pt x="30226" y="0"/>
                  </a:cubicBezTo>
                  <a:lnTo>
                    <a:pt x="423418" y="0"/>
                  </a:lnTo>
                  <a:cubicBezTo>
                    <a:pt x="440182" y="0"/>
                    <a:pt x="453644" y="13589"/>
                    <a:pt x="453644" y="30226"/>
                  </a:cubicBezTo>
                  <a:lnTo>
                    <a:pt x="453644" y="423418"/>
                  </a:lnTo>
                  <a:cubicBezTo>
                    <a:pt x="453644" y="440182"/>
                    <a:pt x="440055" y="453644"/>
                    <a:pt x="423418" y="453644"/>
                  </a:cubicBezTo>
                  <a:lnTo>
                    <a:pt x="30226" y="453644"/>
                  </a:lnTo>
                  <a:cubicBezTo>
                    <a:pt x="13589" y="453644"/>
                    <a:pt x="0" y="440055"/>
                    <a:pt x="0" y="423418"/>
                  </a:cubicBezTo>
                  <a:close/>
                </a:path>
              </a:pathLst>
            </a:custGeom>
            <a:solidFill>
              <a:srgbClr val="F2EEEE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4345623" y="5266055"/>
            <a:ext cx="135890" cy="21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6"/>
              </a:lnSpc>
            </a:pPr>
            <a:r>
              <a:rPr lang="en-US" sz="1766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45259" y="5133340"/>
            <a:ext cx="3979148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9"/>
              </a:lnSpc>
            </a:pPr>
            <a:r>
              <a:rPr lang="en-US" sz="11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Professional liability insurance is crucial to mitigate risks and provide financial protection in case of malpractice claims.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7315200"/>
            <a:chOff x="0" y="0"/>
            <a:chExt cx="13004800" cy="975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0" y="0"/>
                  </a:moveTo>
                  <a:lnTo>
                    <a:pt x="13004800" y="0"/>
                  </a:lnTo>
                  <a:lnTo>
                    <a:pt x="13004800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3657600" cy="7315200"/>
          </a:xfrm>
          <a:custGeom>
            <a:avLst/>
            <a:gdLst/>
            <a:ahLst/>
            <a:cxnLst/>
            <a:rect l="l" t="t" r="r" b="b"/>
            <a:pathLst>
              <a:path w="3657600" h="7315200">
                <a:moveTo>
                  <a:pt x="0" y="0"/>
                </a:moveTo>
                <a:lnTo>
                  <a:pt x="3657600" y="0"/>
                </a:lnTo>
                <a:lnTo>
                  <a:pt x="3657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34485" y="564039"/>
            <a:ext cx="5142230" cy="88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3"/>
              </a:lnSpc>
            </a:pPr>
            <a:r>
              <a:rPr lang="en-US" sz="2666" b="1">
                <a:solidFill>
                  <a:srgbClr val="030303"/>
                </a:solidFill>
                <a:latin typeface="Arimo Bold"/>
                <a:ea typeface="Arimo Bold"/>
                <a:cs typeface="Arimo Bold"/>
                <a:sym typeface="Arimo Bold"/>
              </a:rPr>
              <a:t>Selection and Training of Competent Counselors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34485" y="1754902"/>
            <a:ext cx="5142230" cy="4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35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53906" y="2317671"/>
            <a:ext cx="1703308" cy="23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3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Rigorous Screening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34485" y="2583736"/>
            <a:ext cx="5142230" cy="48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0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Selection processes should focus on identifying individuals with appropriate qualifications, empathy, and ethical standards.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34485" y="3582432"/>
            <a:ext cx="5142230" cy="4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35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12063" y="4145201"/>
            <a:ext cx="1986995" cy="23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3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Comprehensive Training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34485" y="4411266"/>
            <a:ext cx="5142230" cy="48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0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Training programs should equip counselors with essential knowledge, skills, and practical experience in various counseling modalities.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34485" y="5409962"/>
            <a:ext cx="5142230" cy="41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35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53906" y="5972731"/>
            <a:ext cx="1703308" cy="23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333" b="1">
                <a:solidFill>
                  <a:srgbClr val="464646"/>
                </a:solidFill>
                <a:latin typeface="Arimo Bold"/>
                <a:ea typeface="Arimo Bold"/>
                <a:cs typeface="Arimo Bold"/>
                <a:sym typeface="Arimo Bold"/>
              </a:rPr>
              <a:t>Ongoing Supervision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34485" y="6238796"/>
            <a:ext cx="5142230" cy="48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066" b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Providing ongoing supervision ensures that counselors remain current, address ethical dilemmas, and maintain competence throughout their careers.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717</Words>
  <Application>Microsoft Office PowerPoint</Application>
  <PresentationFormat>Custom</PresentationFormat>
  <Paragraphs>101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Arimo Bold</vt:lpstr>
      <vt:lpstr>Times New Roman</vt:lpstr>
      <vt:lpstr>Inter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Professional-Preparation-and-Training-for-Counseling.pptx</dc:title>
  <dc:creator>arul kashmir</dc:creator>
  <cp:lastModifiedBy>arul kashmir</cp:lastModifiedBy>
  <cp:revision>2</cp:revision>
  <dcterms:created xsi:type="dcterms:W3CDTF">2006-08-16T00:00:00Z</dcterms:created>
  <dcterms:modified xsi:type="dcterms:W3CDTF">2024-12-13T14:53:53Z</dcterms:modified>
  <dc:identifier>DAGZK0fkAu8</dc:identifier>
</cp:coreProperties>
</file>