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DM Sans" charset="1" panose="00000000000000000000"/>
      <p:regular r:id="rId20"/>
    </p:embeddedFont>
    <p:embeddedFont>
      <p:font typeface="Inter" charset="1" panose="020B050203000000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notesMasters/notesMaster1.xml" Type="http://schemas.openxmlformats.org/officeDocument/2006/relationships/notesMaster"/><Relationship Id="rId18" Target="theme/theme2.xml" Type="http://schemas.openxmlformats.org/officeDocument/2006/relationships/theme"/><Relationship Id="rId19" Target="notesSlides/notesSlide1.xml" Type="http://schemas.openxmlformats.org/officeDocument/2006/relationships/notes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notesSlides/notesSlide7.xml" Type="http://schemas.openxmlformats.org/officeDocument/2006/relationships/notesSlide"/><Relationship Id="rId28" Target="notesSlides/notesSlide8.xml" Type="http://schemas.openxmlformats.org/officeDocument/2006/relationships/notesSlide"/><Relationship Id="rId29" Target="notesSlides/notesSlide9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26531" y="522386"/>
            <a:ext cx="12394406" cy="9242228"/>
          </a:xfrm>
          <a:custGeom>
            <a:avLst/>
            <a:gdLst/>
            <a:ahLst/>
            <a:cxnLst/>
            <a:rect r="r" b="b" t="t" l="l"/>
            <a:pathLst>
              <a:path h="9242228" w="12394406">
                <a:moveTo>
                  <a:pt x="0" y="0"/>
                </a:moveTo>
                <a:lnTo>
                  <a:pt x="12394406" y="0"/>
                </a:lnTo>
                <a:lnTo>
                  <a:pt x="12394406" y="9242228"/>
                </a:lnTo>
                <a:lnTo>
                  <a:pt x="0" y="9242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9" r="0" b="-289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D3133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16049019" y="9686925"/>
            <a:ext cx="2153256" cy="514350"/>
          </a:xfrm>
          <a:custGeom>
            <a:avLst/>
            <a:gdLst/>
            <a:ahLst/>
            <a:cxnLst/>
            <a:rect r="r" b="b" t="t" l="l"/>
            <a:pathLst>
              <a:path h="514350" w="2153256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1430000" y="0"/>
            <a:ext cx="6858000" cy="10288191"/>
          </a:xfrm>
          <a:custGeom>
            <a:avLst/>
            <a:gdLst/>
            <a:ahLst/>
            <a:cxnLst/>
            <a:rect r="r" b="b" t="t" l="l"/>
            <a:pathLst>
              <a:path h="10288191" w="6858000">
                <a:moveTo>
                  <a:pt x="0" y="0"/>
                </a:moveTo>
                <a:lnTo>
                  <a:pt x="6858000" y="0"/>
                </a:lnTo>
                <a:lnTo>
                  <a:pt x="6858000" y="10288191"/>
                </a:lnTo>
                <a:lnTo>
                  <a:pt x="0" y="10288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" t="0" r="-5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46088" y="645765"/>
            <a:ext cx="6043910" cy="774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37"/>
              </a:lnSpc>
            </a:pPr>
            <a:r>
              <a:rPr lang="en-US" sz="4750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Key Takeaways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6088" y="2027485"/>
            <a:ext cx="9737824" cy="673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2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03948" y="2993975"/>
            <a:ext cx="3021955" cy="387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75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Building Trust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6088" y="3449985"/>
            <a:ext cx="9737824" cy="462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74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A strong foundation for effective counseling.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6088" y="4882754"/>
            <a:ext cx="9737824" cy="673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2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03948" y="5849243"/>
            <a:ext cx="3021955" cy="387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75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Diverse Applications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6088" y="6305252"/>
            <a:ext cx="9737824" cy="462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74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Counseling addresses a wide range of needs in various settings.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6088" y="7738021"/>
            <a:ext cx="9737824" cy="673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2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03948" y="8704510"/>
            <a:ext cx="3021955" cy="387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75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Positive Impact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6088" y="9160520"/>
            <a:ext cx="9737824" cy="462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74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Counseling empowers individuals and organizations to thrive.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D3133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0" y="0"/>
            <a:ext cx="18288000" cy="3544044"/>
          </a:xfrm>
          <a:custGeom>
            <a:avLst/>
            <a:gdLst/>
            <a:ahLst/>
            <a:cxnLst/>
            <a:rect r="r" b="b" t="t" l="l"/>
            <a:pathLst>
              <a:path h="3544044" w="18288000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" t="0" r="-1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92238" y="5560367"/>
            <a:ext cx="7088237" cy="90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Next Steps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238" y="6804869"/>
            <a:ext cx="16303526" cy="144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Continue exploring the vast field of counseling. Consider further training, mentorship, and ongoing professional development to enhance your skills and knowledge. Remember, every interaction has the potential to make a positive difference in the lives of others.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0686" y="3558048"/>
            <a:ext cx="17446626" cy="2309379"/>
          </a:xfrm>
          <a:custGeom>
            <a:avLst/>
            <a:gdLst/>
            <a:ahLst/>
            <a:cxnLst/>
            <a:rect r="r" b="b" t="t" l="l"/>
            <a:pathLst>
              <a:path h="2309379" w="17446626">
                <a:moveTo>
                  <a:pt x="0" y="0"/>
                </a:moveTo>
                <a:lnTo>
                  <a:pt x="17446626" y="0"/>
                </a:lnTo>
                <a:lnTo>
                  <a:pt x="17446626" y="2309378"/>
                </a:lnTo>
                <a:lnTo>
                  <a:pt x="0" y="2309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D3133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16049019" y="9686925"/>
            <a:ext cx="2153256" cy="514350"/>
          </a:xfrm>
          <a:custGeom>
            <a:avLst/>
            <a:gdLst/>
            <a:ahLst/>
            <a:cxnLst/>
            <a:rect r="r" b="b" t="t" l="l"/>
            <a:pathLst>
              <a:path h="514350" w="2153256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143000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92238" y="2927300"/>
            <a:ext cx="8093571" cy="90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Counseling: A Deep Dive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2238" y="4171801"/>
            <a:ext cx="9445526" cy="2353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Welcome! This presentation explores the core concepts and diverse applications of counseling. We'll delve into crucial skills and techniques to build a strong client-counselor relationship. Discover how counseling is applied in various settings, from individual therapy to group and organizational contexts.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D3133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3155900"/>
            <a:ext cx="11593265" cy="90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Counselee-Counselor Relationship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4760119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Building Trust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238" y="5410349"/>
            <a:ext cx="7805886" cy="144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Trust is paramount. It involves open communication, active listening, and empathy. Showing genuineness helps build rapport.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99401" y="4760119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Developing Rapport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99401" y="5410349"/>
            <a:ext cx="7805886" cy="144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Rapport is a sense of connection and understanding. It involves being present, creating a safe space, and respecting the client's experiences.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D3133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850237" y="1359099"/>
            <a:ext cx="8050411" cy="90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Interviewing Techniques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850237" y="3008262"/>
            <a:ext cx="496044" cy="496044"/>
            <a:chOff x="0" y="0"/>
            <a:chExt cx="661392" cy="6613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1416" cy="661416"/>
            </a:xfrm>
            <a:custGeom>
              <a:avLst/>
              <a:gdLst/>
              <a:ahLst/>
              <a:cxnLst/>
              <a:rect r="r" b="b" t="t" l="l"/>
              <a:pathLst>
                <a:path h="661416" w="661416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04647" y="0"/>
                  </a:lnTo>
                  <a:cubicBezTo>
                    <a:pt x="636016" y="0"/>
                    <a:pt x="661416" y="25400"/>
                    <a:pt x="661416" y="56769"/>
                  </a:cubicBezTo>
                  <a:lnTo>
                    <a:pt x="661416" y="604647"/>
                  </a:lnTo>
                  <a:cubicBezTo>
                    <a:pt x="661416" y="636016"/>
                    <a:pt x="636016" y="661416"/>
                    <a:pt x="604647" y="661416"/>
                  </a:cubicBezTo>
                  <a:lnTo>
                    <a:pt x="56769" y="661416"/>
                  </a:lnTo>
                  <a:cubicBezTo>
                    <a:pt x="25400" y="661416"/>
                    <a:pt x="0" y="636016"/>
                    <a:pt x="0" y="604647"/>
                  </a:cubicBezTo>
                  <a:close/>
                </a:path>
              </a:pathLst>
            </a:custGeom>
            <a:solidFill>
              <a:srgbClr val="4C5052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8629799" y="2998737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Active Listening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29799" y="3535561"/>
            <a:ext cx="3801516" cy="2353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Attentively listen without interrupting. Use verbal cues and non-verbal communication to show understanding.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2714834" y="3008262"/>
            <a:ext cx="496044" cy="496044"/>
            <a:chOff x="0" y="0"/>
            <a:chExt cx="661392" cy="66139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61416" cy="661416"/>
            </a:xfrm>
            <a:custGeom>
              <a:avLst/>
              <a:gdLst/>
              <a:ahLst/>
              <a:cxnLst/>
              <a:rect r="r" b="b" t="t" l="l"/>
              <a:pathLst>
                <a:path h="661416" w="661416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04647" y="0"/>
                  </a:lnTo>
                  <a:cubicBezTo>
                    <a:pt x="636016" y="0"/>
                    <a:pt x="661416" y="25400"/>
                    <a:pt x="661416" y="56769"/>
                  </a:cubicBezTo>
                  <a:lnTo>
                    <a:pt x="661416" y="604647"/>
                  </a:lnTo>
                  <a:cubicBezTo>
                    <a:pt x="661416" y="636016"/>
                    <a:pt x="636016" y="661416"/>
                    <a:pt x="604647" y="661416"/>
                  </a:cubicBezTo>
                  <a:lnTo>
                    <a:pt x="56769" y="661416"/>
                  </a:lnTo>
                  <a:cubicBezTo>
                    <a:pt x="25400" y="661416"/>
                    <a:pt x="0" y="636016"/>
                    <a:pt x="0" y="604647"/>
                  </a:cubicBezTo>
                  <a:close/>
                </a:path>
              </a:pathLst>
            </a:custGeom>
            <a:solidFill>
              <a:srgbClr val="4C5052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3494395" y="2998737"/>
            <a:ext cx="380151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Open-ended Questions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494395" y="3978474"/>
            <a:ext cx="3801516" cy="2807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Encourage the client to share their thoughts and feelings. Examples include "Tell me more about that" or "How does that make you feel?"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7850237" y="7388424"/>
            <a:ext cx="496044" cy="496044"/>
            <a:chOff x="0" y="0"/>
            <a:chExt cx="661392" cy="66139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61416" cy="661416"/>
            </a:xfrm>
            <a:custGeom>
              <a:avLst/>
              <a:gdLst/>
              <a:ahLst/>
              <a:cxnLst/>
              <a:rect r="r" b="b" t="t" l="l"/>
              <a:pathLst>
                <a:path h="661416" w="661416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04647" y="0"/>
                  </a:lnTo>
                  <a:cubicBezTo>
                    <a:pt x="636016" y="0"/>
                    <a:pt x="661416" y="25400"/>
                    <a:pt x="661416" y="56769"/>
                  </a:cubicBezTo>
                  <a:lnTo>
                    <a:pt x="661416" y="604647"/>
                  </a:lnTo>
                  <a:cubicBezTo>
                    <a:pt x="661416" y="636016"/>
                    <a:pt x="636016" y="661416"/>
                    <a:pt x="604647" y="661416"/>
                  </a:cubicBezTo>
                  <a:lnTo>
                    <a:pt x="56769" y="661416"/>
                  </a:lnTo>
                  <a:cubicBezTo>
                    <a:pt x="25400" y="661416"/>
                    <a:pt x="0" y="636016"/>
                    <a:pt x="0" y="604647"/>
                  </a:cubicBezTo>
                  <a:close/>
                </a:path>
              </a:pathLst>
            </a:custGeom>
            <a:solidFill>
              <a:srgbClr val="4C5052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8629799" y="7378899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Reflection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629799" y="7915721"/>
            <a:ext cx="8665964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Paraphrase the client's statements to confirm your understanding and demonstrate empathy.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D3133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1196131"/>
            <a:ext cx="9327505" cy="90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Structuring the Relationship</a:t>
            </a:r>
          </a:p>
        </p:txBody>
      </p:sp>
      <p:sp>
        <p:nvSpPr>
          <p:cNvPr name="Freeform 7" id="7" descr="preencoded.png"/>
          <p:cNvSpPr/>
          <p:nvPr/>
        </p:nvSpPr>
        <p:spPr>
          <a:xfrm flipH="false" flipV="false" rot="0">
            <a:off x="3722935" y="2668191"/>
            <a:ext cx="2690069" cy="2087315"/>
          </a:xfrm>
          <a:custGeom>
            <a:avLst/>
            <a:gdLst/>
            <a:ahLst/>
            <a:cxnLst/>
            <a:rect r="r" b="b" t="t" l="l"/>
            <a:pathLst>
              <a:path h="2087315" w="2690069">
                <a:moveTo>
                  <a:pt x="0" y="0"/>
                </a:moveTo>
                <a:lnTo>
                  <a:pt x="2690069" y="0"/>
                </a:lnTo>
                <a:lnTo>
                  <a:pt x="2690069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2" r="0" b="-42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09852" y="3594199"/>
            <a:ext cx="116235" cy="67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96521" y="2942184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Goal Setting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6521" y="3479006"/>
            <a:ext cx="10315724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Collaborate to define specific, measurable, achievable, relevant, and time-bound (SMART) goals.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483846" y="4771876"/>
            <a:ext cx="10741075" cy="19050"/>
            <a:chOff x="0" y="0"/>
            <a:chExt cx="14321433" cy="25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321410" cy="25400"/>
            </a:xfrm>
            <a:custGeom>
              <a:avLst/>
              <a:gdLst/>
              <a:ahLst/>
              <a:cxnLst/>
              <a:rect r="r" b="b" t="t" l="l"/>
              <a:pathLst>
                <a:path h="25400" w="1432141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308710" y="0"/>
                  </a:lnTo>
                  <a:cubicBezTo>
                    <a:pt x="14315695" y="0"/>
                    <a:pt x="14321410" y="5715"/>
                    <a:pt x="14321410" y="12700"/>
                  </a:cubicBezTo>
                  <a:cubicBezTo>
                    <a:pt x="14321410" y="19685"/>
                    <a:pt x="14315695" y="25400"/>
                    <a:pt x="1430871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65696B"/>
            </a:solidFill>
          </p:spPr>
        </p:sp>
      </p:grpSp>
      <p:sp>
        <p:nvSpPr>
          <p:cNvPr name="Freeform 13" id="13" descr="preencoded.png"/>
          <p:cNvSpPr/>
          <p:nvPr/>
        </p:nvSpPr>
        <p:spPr>
          <a:xfrm flipH="false" flipV="false" rot="0">
            <a:off x="2377976" y="4826348"/>
            <a:ext cx="5380136" cy="2087315"/>
          </a:xfrm>
          <a:custGeom>
            <a:avLst/>
            <a:gdLst/>
            <a:ahLst/>
            <a:cxnLst/>
            <a:rect r="r" b="b" t="t" l="l"/>
            <a:pathLst>
              <a:path h="2087315" w="5380136">
                <a:moveTo>
                  <a:pt x="0" y="0"/>
                </a:moveTo>
                <a:lnTo>
                  <a:pt x="5380136" y="0"/>
                </a:lnTo>
                <a:lnTo>
                  <a:pt x="5380136" y="2087314"/>
                </a:lnTo>
                <a:lnTo>
                  <a:pt x="0" y="2087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" t="0" r="-45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965650" y="5481786"/>
            <a:ext cx="204490" cy="67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041630" y="5100340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Boundaries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041630" y="5637163"/>
            <a:ext cx="8970615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Establish clear boundaries regarding confidentiality, session length, and communication outside of sessions.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828955" y="6930032"/>
            <a:ext cx="9395966" cy="19050"/>
            <a:chOff x="0" y="0"/>
            <a:chExt cx="12527955" cy="25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527915" cy="25400"/>
            </a:xfrm>
            <a:custGeom>
              <a:avLst/>
              <a:gdLst/>
              <a:ahLst/>
              <a:cxnLst/>
              <a:rect r="r" b="b" t="t" l="l"/>
              <a:pathLst>
                <a:path h="25400" w="12527915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2515215" y="0"/>
                  </a:lnTo>
                  <a:cubicBezTo>
                    <a:pt x="12522200" y="0"/>
                    <a:pt x="12527915" y="5715"/>
                    <a:pt x="12527915" y="12700"/>
                  </a:cubicBezTo>
                  <a:cubicBezTo>
                    <a:pt x="12527915" y="19685"/>
                    <a:pt x="12522200" y="25400"/>
                    <a:pt x="12515215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65696B"/>
            </a:solidFill>
          </p:spPr>
        </p:sp>
      </p:grpSp>
      <p:sp>
        <p:nvSpPr>
          <p:cNvPr name="Freeform 19" id="19" descr="preencoded.png"/>
          <p:cNvSpPr/>
          <p:nvPr/>
        </p:nvSpPr>
        <p:spPr>
          <a:xfrm flipH="false" flipV="false" rot="0">
            <a:off x="1032868" y="6984504"/>
            <a:ext cx="8070205" cy="2087315"/>
          </a:xfrm>
          <a:custGeom>
            <a:avLst/>
            <a:gdLst/>
            <a:ahLst/>
            <a:cxnLst/>
            <a:rect r="r" b="b" t="t" l="l"/>
            <a:pathLst>
              <a:path h="2087315" w="8070205">
                <a:moveTo>
                  <a:pt x="0" y="0"/>
                </a:moveTo>
                <a:lnTo>
                  <a:pt x="8070204" y="0"/>
                </a:lnTo>
                <a:lnTo>
                  <a:pt x="8070204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" t="0" r="-16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962674" y="7639942"/>
            <a:ext cx="210442" cy="67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86590" y="7258496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Plan of Action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386590" y="7795320"/>
            <a:ext cx="7625655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Develop a structured plan to achieve the goals, outlining strategies, timelines, and potential challenges.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D3133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0" y="0"/>
            <a:ext cx="18288000" cy="3544044"/>
          </a:xfrm>
          <a:custGeom>
            <a:avLst/>
            <a:gdLst/>
            <a:ahLst/>
            <a:cxnLst/>
            <a:rect r="r" b="b" t="t" l="l"/>
            <a:pathLst>
              <a:path h="3544044" w="18288000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" t="0" r="-1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92238" y="4743599"/>
            <a:ext cx="12705309" cy="90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Transference &amp; Counter-Transference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92238" y="6073825"/>
            <a:ext cx="5245447" cy="2994571"/>
            <a:chOff x="0" y="0"/>
            <a:chExt cx="6993930" cy="39927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993890" cy="3992753"/>
            </a:xfrm>
            <a:custGeom>
              <a:avLst/>
              <a:gdLst/>
              <a:ahLst/>
              <a:cxnLst/>
              <a:rect r="r" b="b" t="t" l="l"/>
              <a:pathLst>
                <a:path h="3992753" w="6993890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6937248" y="0"/>
                  </a:lnTo>
                  <a:cubicBezTo>
                    <a:pt x="6968617" y="0"/>
                    <a:pt x="6993890" y="25400"/>
                    <a:pt x="6993890" y="56642"/>
                  </a:cubicBezTo>
                  <a:lnTo>
                    <a:pt x="6993890" y="3936111"/>
                  </a:lnTo>
                  <a:cubicBezTo>
                    <a:pt x="6993890" y="3967480"/>
                    <a:pt x="6968490" y="3992753"/>
                    <a:pt x="6937248" y="3992753"/>
                  </a:cubicBezTo>
                  <a:lnTo>
                    <a:pt x="56642" y="3992753"/>
                  </a:lnTo>
                  <a:cubicBezTo>
                    <a:pt x="25273" y="3992753"/>
                    <a:pt x="0" y="3967353"/>
                    <a:pt x="0" y="3936111"/>
                  </a:cubicBezTo>
                  <a:close/>
                </a:path>
              </a:pathLst>
            </a:custGeom>
            <a:solidFill>
              <a:srgbClr val="4C5052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275755" y="6347817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Transference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5755" y="6884640"/>
            <a:ext cx="4678412" cy="144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The client unconsciously projects feelings from past relationships onto the therapist.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521202" y="6073825"/>
            <a:ext cx="5245447" cy="2994571"/>
            <a:chOff x="0" y="0"/>
            <a:chExt cx="6993930" cy="399276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993890" cy="3992753"/>
            </a:xfrm>
            <a:custGeom>
              <a:avLst/>
              <a:gdLst/>
              <a:ahLst/>
              <a:cxnLst/>
              <a:rect r="r" b="b" t="t" l="l"/>
              <a:pathLst>
                <a:path h="3992753" w="6993890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6937248" y="0"/>
                  </a:lnTo>
                  <a:cubicBezTo>
                    <a:pt x="6968617" y="0"/>
                    <a:pt x="6993890" y="25400"/>
                    <a:pt x="6993890" y="56642"/>
                  </a:cubicBezTo>
                  <a:lnTo>
                    <a:pt x="6993890" y="3936111"/>
                  </a:lnTo>
                  <a:cubicBezTo>
                    <a:pt x="6993890" y="3967480"/>
                    <a:pt x="6968490" y="3992753"/>
                    <a:pt x="6937248" y="3992753"/>
                  </a:cubicBezTo>
                  <a:lnTo>
                    <a:pt x="56642" y="3992753"/>
                  </a:lnTo>
                  <a:cubicBezTo>
                    <a:pt x="25273" y="3992753"/>
                    <a:pt x="0" y="3967353"/>
                    <a:pt x="0" y="3936111"/>
                  </a:cubicBezTo>
                  <a:close/>
                </a:path>
              </a:pathLst>
            </a:custGeom>
            <a:solidFill>
              <a:srgbClr val="4C5052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6804720" y="6347817"/>
            <a:ext cx="3722489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Counter-Transference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04720" y="6884640"/>
            <a:ext cx="4678412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The therapist's own emotional responses to the client, based on past experiences or personal biases.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2050166" y="6073825"/>
            <a:ext cx="5245447" cy="2994571"/>
            <a:chOff x="0" y="0"/>
            <a:chExt cx="6993930" cy="39927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993890" cy="3992753"/>
            </a:xfrm>
            <a:custGeom>
              <a:avLst/>
              <a:gdLst/>
              <a:ahLst/>
              <a:cxnLst/>
              <a:rect r="r" b="b" t="t" l="l"/>
              <a:pathLst>
                <a:path h="3992753" w="6993890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6937248" y="0"/>
                  </a:lnTo>
                  <a:cubicBezTo>
                    <a:pt x="6968617" y="0"/>
                    <a:pt x="6993890" y="25400"/>
                    <a:pt x="6993890" y="56642"/>
                  </a:cubicBezTo>
                  <a:lnTo>
                    <a:pt x="6993890" y="3936111"/>
                  </a:lnTo>
                  <a:cubicBezTo>
                    <a:pt x="6993890" y="3967480"/>
                    <a:pt x="6968490" y="3992753"/>
                    <a:pt x="6937248" y="3992753"/>
                  </a:cubicBezTo>
                  <a:lnTo>
                    <a:pt x="56642" y="3992753"/>
                  </a:lnTo>
                  <a:cubicBezTo>
                    <a:pt x="25273" y="3992753"/>
                    <a:pt x="0" y="3967353"/>
                    <a:pt x="0" y="3936111"/>
                  </a:cubicBezTo>
                  <a:close/>
                </a:path>
              </a:pathLst>
            </a:custGeom>
            <a:solidFill>
              <a:srgbClr val="4C5052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2333685" y="6347817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Managing Emotions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333685" y="6884640"/>
            <a:ext cx="4678413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Awareness and self-reflection are crucial. Supervisees can help therapists navigate these dynamics.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D3133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760791" y="1020961"/>
            <a:ext cx="9578131" cy="834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12"/>
              </a:lnSpc>
            </a:pPr>
            <a:r>
              <a:rPr lang="en-US" sz="5062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Counseling in Different Settings</a:t>
            </a:r>
          </a:p>
        </p:txBody>
      </p:sp>
      <p:sp>
        <p:nvSpPr>
          <p:cNvPr name="Freeform 8" id="8" descr="preencoded.png"/>
          <p:cNvSpPr/>
          <p:nvPr/>
        </p:nvSpPr>
        <p:spPr>
          <a:xfrm flipH="false" flipV="false" rot="0">
            <a:off x="7760791" y="2242394"/>
            <a:ext cx="644873" cy="644872"/>
          </a:xfrm>
          <a:custGeom>
            <a:avLst/>
            <a:gdLst/>
            <a:ahLst/>
            <a:cxnLst/>
            <a:rect r="r" b="b" t="t" l="l"/>
            <a:pathLst>
              <a:path h="644872" w="644873">
                <a:moveTo>
                  <a:pt x="0" y="0"/>
                </a:moveTo>
                <a:lnTo>
                  <a:pt x="644873" y="0"/>
                </a:lnTo>
                <a:lnTo>
                  <a:pt x="644873" y="644872"/>
                </a:lnTo>
                <a:lnTo>
                  <a:pt x="0" y="6448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760791" y="3126135"/>
            <a:ext cx="3224361" cy="422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Group Counseling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760791" y="3626644"/>
            <a:ext cx="4618732" cy="131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Facilitates shared experiences, promotes social support, and helps individuals learn from others.</a:t>
            </a:r>
          </a:p>
        </p:txBody>
      </p:sp>
      <p:sp>
        <p:nvSpPr>
          <p:cNvPr name="Freeform 11" id="11" descr="preencoded.png"/>
          <p:cNvSpPr/>
          <p:nvPr/>
        </p:nvSpPr>
        <p:spPr>
          <a:xfrm flipH="false" flipV="false" rot="0">
            <a:off x="12766327" y="2242394"/>
            <a:ext cx="644872" cy="644872"/>
          </a:xfrm>
          <a:custGeom>
            <a:avLst/>
            <a:gdLst/>
            <a:ahLst/>
            <a:cxnLst/>
            <a:rect r="r" b="b" t="t" l="l"/>
            <a:pathLst>
              <a:path h="644872" w="644872">
                <a:moveTo>
                  <a:pt x="0" y="0"/>
                </a:moveTo>
                <a:lnTo>
                  <a:pt x="644873" y="0"/>
                </a:lnTo>
                <a:lnTo>
                  <a:pt x="644873" y="644872"/>
                </a:lnTo>
                <a:lnTo>
                  <a:pt x="0" y="64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766327" y="3126135"/>
            <a:ext cx="3560564" cy="422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Educational Counseling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766327" y="3626644"/>
            <a:ext cx="4618881" cy="1726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Addresses academic challenges, career exploration, and college/university application processes.</a:t>
            </a:r>
          </a:p>
        </p:txBody>
      </p:sp>
      <p:sp>
        <p:nvSpPr>
          <p:cNvPr name="Freeform 14" id="14" descr="preencoded.png"/>
          <p:cNvSpPr/>
          <p:nvPr/>
        </p:nvSpPr>
        <p:spPr>
          <a:xfrm flipH="false" flipV="false" rot="0">
            <a:off x="7760791" y="6126808"/>
            <a:ext cx="644873" cy="644873"/>
          </a:xfrm>
          <a:custGeom>
            <a:avLst/>
            <a:gdLst/>
            <a:ahLst/>
            <a:cxnLst/>
            <a:rect r="r" b="b" t="t" l="l"/>
            <a:pathLst>
              <a:path h="644873" w="644873">
                <a:moveTo>
                  <a:pt x="0" y="0"/>
                </a:moveTo>
                <a:lnTo>
                  <a:pt x="644873" y="0"/>
                </a:lnTo>
                <a:lnTo>
                  <a:pt x="644873" y="644872"/>
                </a:lnTo>
                <a:lnTo>
                  <a:pt x="0" y="64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760791" y="7010549"/>
            <a:ext cx="3374231" cy="422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Vocational Counseling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60791" y="7511057"/>
            <a:ext cx="4618732" cy="131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Assists individuals in identifying career paths, developing skills, and navigating the job search process.</a:t>
            </a:r>
          </a:p>
        </p:txBody>
      </p:sp>
      <p:sp>
        <p:nvSpPr>
          <p:cNvPr name="Freeform 17" id="17" descr="preencoded.png"/>
          <p:cNvSpPr/>
          <p:nvPr/>
        </p:nvSpPr>
        <p:spPr>
          <a:xfrm flipH="false" flipV="false" rot="0">
            <a:off x="12766327" y="6126808"/>
            <a:ext cx="644872" cy="644873"/>
          </a:xfrm>
          <a:custGeom>
            <a:avLst/>
            <a:gdLst/>
            <a:ahLst/>
            <a:cxnLst/>
            <a:rect r="r" b="b" t="t" l="l"/>
            <a:pathLst>
              <a:path h="644873" w="644872">
                <a:moveTo>
                  <a:pt x="0" y="0"/>
                </a:moveTo>
                <a:lnTo>
                  <a:pt x="644873" y="0"/>
                </a:lnTo>
                <a:lnTo>
                  <a:pt x="644873" y="644872"/>
                </a:lnTo>
                <a:lnTo>
                  <a:pt x="0" y="6448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2766327" y="7010549"/>
            <a:ext cx="3224361" cy="422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Family Counseling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766327" y="7511057"/>
            <a:ext cx="4618881" cy="1726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Addresses family dynamics, conflict resolution, communication patterns, and individual needs within the family system.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D3133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1125290"/>
            <a:ext cx="8679805" cy="90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7F7F8"/>
                </a:solidFill>
                <a:latin typeface="DM Sans"/>
                <a:ea typeface="DM Sans"/>
                <a:cs typeface="DM Sans"/>
                <a:sym typeface="DM Sans"/>
              </a:rPr>
              <a:t>Organizational Counseling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92238" y="2597349"/>
            <a:ext cx="2717155" cy="2087315"/>
            <a:chOff x="0" y="0"/>
            <a:chExt cx="3622873" cy="278308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22929" cy="2783078"/>
            </a:xfrm>
            <a:custGeom>
              <a:avLst/>
              <a:gdLst/>
              <a:ahLst/>
              <a:cxnLst/>
              <a:rect r="r" b="b" t="t" l="l"/>
              <a:pathLst>
                <a:path h="2783078" w="3622929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3566160" y="0"/>
                  </a:lnTo>
                  <a:cubicBezTo>
                    <a:pt x="3597529" y="0"/>
                    <a:pt x="3622929" y="25400"/>
                    <a:pt x="3622929" y="56769"/>
                  </a:cubicBezTo>
                  <a:lnTo>
                    <a:pt x="3622929" y="2726309"/>
                  </a:lnTo>
                  <a:cubicBezTo>
                    <a:pt x="3622929" y="2757678"/>
                    <a:pt x="3597529" y="2783078"/>
                    <a:pt x="3566160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4C5052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275755" y="3252787"/>
            <a:ext cx="116235" cy="67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92910" y="2871341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Employee Support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92910" y="3408164"/>
            <a:ext cx="13019335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Provides individual and group counseling to address work-related stress, burnout, and personal issues.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851076" y="4665612"/>
            <a:ext cx="13303002" cy="19050"/>
            <a:chOff x="0" y="0"/>
            <a:chExt cx="17737337" cy="25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737328" cy="25400"/>
            </a:xfrm>
            <a:custGeom>
              <a:avLst/>
              <a:gdLst/>
              <a:ahLst/>
              <a:cxnLst/>
              <a:rect r="r" b="b" t="t" l="l"/>
              <a:pathLst>
                <a:path h="25400" w="17737328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7724628" y="0"/>
                  </a:lnTo>
                  <a:cubicBezTo>
                    <a:pt x="17731614" y="0"/>
                    <a:pt x="17737328" y="5715"/>
                    <a:pt x="17737328" y="12700"/>
                  </a:cubicBezTo>
                  <a:cubicBezTo>
                    <a:pt x="17737328" y="19685"/>
                    <a:pt x="17731614" y="25400"/>
                    <a:pt x="1772462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65696B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92238" y="4826348"/>
            <a:ext cx="5434459" cy="2087315"/>
            <a:chOff x="0" y="0"/>
            <a:chExt cx="7245945" cy="27830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245985" cy="2783078"/>
            </a:xfrm>
            <a:custGeom>
              <a:avLst/>
              <a:gdLst/>
              <a:ahLst/>
              <a:cxnLst/>
              <a:rect r="r" b="b" t="t" l="l"/>
              <a:pathLst>
                <a:path h="2783078" w="724598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7189216" y="0"/>
                  </a:lnTo>
                  <a:cubicBezTo>
                    <a:pt x="7220585" y="0"/>
                    <a:pt x="7245985" y="25400"/>
                    <a:pt x="7245985" y="56769"/>
                  </a:cubicBezTo>
                  <a:lnTo>
                    <a:pt x="7245985" y="2726309"/>
                  </a:lnTo>
                  <a:cubicBezTo>
                    <a:pt x="7245985" y="2757678"/>
                    <a:pt x="7220585" y="2783078"/>
                    <a:pt x="7189216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4C5052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275755" y="5481786"/>
            <a:ext cx="204490" cy="67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10214" y="5100340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Well-being Programs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10214" y="5637163"/>
            <a:ext cx="10302031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Develops programs to promote employee mental health, work-life balance, and healthy coping mechanisms.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568380" y="6894611"/>
            <a:ext cx="10585698" cy="19050"/>
            <a:chOff x="0" y="0"/>
            <a:chExt cx="14114263" cy="25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4114272" cy="25400"/>
            </a:xfrm>
            <a:custGeom>
              <a:avLst/>
              <a:gdLst/>
              <a:ahLst/>
              <a:cxnLst/>
              <a:rect r="r" b="b" t="t" l="l"/>
              <a:pathLst>
                <a:path h="25400" w="14114272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101572" y="0"/>
                  </a:lnTo>
                  <a:cubicBezTo>
                    <a:pt x="14108557" y="0"/>
                    <a:pt x="14114272" y="5715"/>
                    <a:pt x="14114272" y="12700"/>
                  </a:cubicBezTo>
                  <a:cubicBezTo>
                    <a:pt x="14114272" y="19685"/>
                    <a:pt x="14108557" y="25400"/>
                    <a:pt x="14101572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65696B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992238" y="7055346"/>
            <a:ext cx="8151762" cy="2087315"/>
            <a:chOff x="0" y="0"/>
            <a:chExt cx="10869017" cy="278308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869168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869168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10812399" y="0"/>
                  </a:lnTo>
                  <a:cubicBezTo>
                    <a:pt x="10843768" y="0"/>
                    <a:pt x="10869168" y="25400"/>
                    <a:pt x="10869168" y="56769"/>
                  </a:cubicBezTo>
                  <a:lnTo>
                    <a:pt x="10869168" y="2726309"/>
                  </a:lnTo>
                  <a:cubicBezTo>
                    <a:pt x="10869168" y="2757678"/>
                    <a:pt x="10843768" y="2783078"/>
                    <a:pt x="10812399" y="2783078"/>
                  </a:cubicBezTo>
                  <a:lnTo>
                    <a:pt x="56769" y="2783078"/>
                  </a:lnTo>
                  <a:cubicBezTo>
                    <a:pt x="25400" y="2783078"/>
                    <a:pt x="0" y="2757678"/>
                    <a:pt x="0" y="2726309"/>
                  </a:cubicBezTo>
                  <a:close/>
                </a:path>
              </a:pathLst>
            </a:custGeom>
            <a:solidFill>
              <a:srgbClr val="4C5052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275755" y="7710785"/>
            <a:ext cx="210442" cy="67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27518" y="7329339"/>
            <a:ext cx="4715321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6D9D7"/>
                </a:solidFill>
                <a:latin typeface="DM Sans"/>
                <a:ea typeface="DM Sans"/>
                <a:cs typeface="DM Sans"/>
                <a:sym typeface="DM Sans"/>
              </a:rPr>
              <a:t>Organizational Development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27518" y="7866161"/>
            <a:ext cx="7584728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6D9D7"/>
                </a:solidFill>
                <a:latin typeface="Inter"/>
                <a:ea typeface="Inter"/>
                <a:cs typeface="Inter"/>
                <a:sym typeface="Inter"/>
              </a:rPr>
              <a:t>Facilitates organizational change, team building, and conflict resolution, creating a positive work culture.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DAGZL07COhU</dc:identifier>
  <dcterms:modified xsi:type="dcterms:W3CDTF">2011-08-01T06:04:30Z</dcterms:modified>
  <cp:revision>1</cp:revision>
  <dc:title>CAG UNIT 4 RE.pptx</dc:title>
</cp:coreProperties>
</file>