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0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TT Rounds Condensed" charset="1" panose="02000506030000020003"/>
      <p:regular r:id="rId18"/>
    </p:embeddedFont>
    <p:embeddedFont>
      <p:font typeface="TT Rounds Condensed Bold" charset="1" panose="02000806030000020003"/>
      <p:regular r:id="rId19"/>
    </p:embeddedFont>
    <p:embeddedFont>
      <p:font typeface="Saira Medium" charset="1" panose="00000600000000000000"/>
      <p:regular r:id="rId23"/>
    </p:embeddedFont>
    <p:embeddedFont>
      <p:font typeface="Roboto" charset="1" panose="0200000000000000000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notesMasters/notesMaster1.xml" Type="http://schemas.openxmlformats.org/officeDocument/2006/relationships/notesMaster"/><Relationship Id="rId21" Target="theme/theme2.xml" Type="http://schemas.openxmlformats.org/officeDocument/2006/relationships/theme"/><Relationship Id="rId22" Target="notesSlides/notesSlide1.xml" Type="http://schemas.openxmlformats.org/officeDocument/2006/relationships/notesSlide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notesSlides/notesSlide2.xml" Type="http://schemas.openxmlformats.org/officeDocument/2006/relationships/notesSlide"/><Relationship Id="rId26" Target="notesSlides/notesSlide3.xml" Type="http://schemas.openxmlformats.org/officeDocument/2006/relationships/notesSlide"/><Relationship Id="rId27" Target="notesSlides/notesSlide4.xml" Type="http://schemas.openxmlformats.org/officeDocument/2006/relationships/notesSlide"/><Relationship Id="rId28" Target="notesSlides/notesSlide5.xml" Type="http://schemas.openxmlformats.org/officeDocument/2006/relationships/notesSlide"/><Relationship Id="rId29" Target="notesSlides/notesSlide6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7.xml" Type="http://schemas.openxmlformats.org/officeDocument/2006/relationships/notesSlide"/><Relationship Id="rId31" Target="notesSlides/notesSlide8.xml" Type="http://schemas.openxmlformats.org/officeDocument/2006/relationships/notesSlide"/><Relationship Id="rId32" Target="notesSlides/notesSlide9.xml" Type="http://schemas.openxmlformats.org/officeDocument/2006/relationships/notesSlide"/><Relationship Id="rId33" Target="notesSlides/notesSlide10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3.xml" Type="http://schemas.openxmlformats.org/officeDocument/2006/relationships/slide"/></Relationships>
</file>

<file path=ppt/notesSlides/_rels/notesSlide10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2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5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5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7.xml" Type="http://schemas.openxmlformats.org/officeDocument/2006/relationships/slide"/></Relationships>
</file>

<file path=ppt/notesSlides/_rels/notesSlide6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8.xml" Type="http://schemas.openxmlformats.org/officeDocument/2006/relationships/slide"/></Relationships>
</file>

<file path=ppt/notesSlides/_rels/notesSlide7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9.xml" Type="http://schemas.openxmlformats.org/officeDocument/2006/relationships/slide"/></Relationships>
</file>

<file path=ppt/notesSlides/_rels/notesSlide8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0.xml" Type="http://schemas.openxmlformats.org/officeDocument/2006/relationships/slide"/></Relationships>
</file>

<file path=ppt/notesSlides/_rels/notesSlide9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1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12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9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10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2.png" Type="http://schemas.openxmlformats.org/officeDocument/2006/relationships/image"/><Relationship Id="rId4" Target="../media/image15.pn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2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7.png" Type="http://schemas.openxmlformats.org/officeDocument/2006/relationships/image"/><Relationship Id="rId6" Target="../media/image8.png" Type="http://schemas.openxmlformats.org/officeDocument/2006/relationships/image"/><Relationship Id="rId7" Target="../media/image9.png" Type="http://schemas.openxmlformats.org/officeDocument/2006/relationships/image"/><Relationship Id="rId8" Target="../media/image1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Relationship Id="rId3" Target="../media/image2.png" Type="http://schemas.openxmlformats.org/officeDocument/2006/relationships/image"/><Relationship Id="rId4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Relationship Id="rId3" Target="../media/image2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Relationship Id="rId6" Target="../media/image14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90625" y="720328"/>
            <a:ext cx="15204281" cy="9411891"/>
          </a:xfrm>
          <a:custGeom>
            <a:avLst/>
            <a:gdLst/>
            <a:ahLst/>
            <a:cxnLst/>
            <a:rect r="r" b="b" t="t" l="l"/>
            <a:pathLst>
              <a:path h="9411891" w="15204281">
                <a:moveTo>
                  <a:pt x="0" y="0"/>
                </a:moveTo>
                <a:lnTo>
                  <a:pt x="15204281" y="0"/>
                </a:lnTo>
                <a:lnTo>
                  <a:pt x="15204281" y="9411891"/>
                </a:lnTo>
                <a:lnTo>
                  <a:pt x="0" y="94118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10578" r="0" b="-10578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30303">
                <a:alpha val="74902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743545" y="1413719"/>
            <a:ext cx="5948511" cy="6829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7"/>
              </a:lnSpc>
            </a:pPr>
            <a:r>
              <a:rPr lang="en-US" sz="4124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The Counselling Process</a:t>
            </a:r>
          </a:p>
        </p:txBody>
      </p:sp>
      <p:sp>
        <p:nvSpPr>
          <p:cNvPr name="Freeform 6" id="6" descr="preencoded.png"/>
          <p:cNvSpPr/>
          <p:nvPr/>
        </p:nvSpPr>
        <p:spPr>
          <a:xfrm flipH="false" flipV="false" rot="0">
            <a:off x="4112121" y="2521595"/>
            <a:ext cx="1663154" cy="1224111"/>
          </a:xfrm>
          <a:custGeom>
            <a:avLst/>
            <a:gdLst/>
            <a:ahLst/>
            <a:cxnLst/>
            <a:rect r="r" b="b" t="t" l="l"/>
            <a:pathLst>
              <a:path h="1224111" w="1663154">
                <a:moveTo>
                  <a:pt x="0" y="0"/>
                </a:moveTo>
                <a:lnTo>
                  <a:pt x="1663154" y="0"/>
                </a:lnTo>
                <a:lnTo>
                  <a:pt x="1663154" y="1224111"/>
                </a:lnTo>
                <a:lnTo>
                  <a:pt x="0" y="122411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76" r="0" b="-76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892725" y="2996505"/>
            <a:ext cx="101799" cy="50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0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987654" y="2733972"/>
            <a:ext cx="2655837" cy="332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Establish Rapport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5987654" y="3117205"/>
            <a:ext cx="6466731" cy="416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625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Building a strong and trusting relationship with the client is essential.</a:t>
            </a:r>
          </a:p>
        </p:txBody>
      </p:sp>
      <p:grpSp>
        <p:nvGrpSpPr>
          <p:cNvPr name="Group 10" id="10"/>
          <p:cNvGrpSpPr/>
          <p:nvPr/>
        </p:nvGrpSpPr>
        <p:grpSpPr>
          <a:xfrm rot="0">
            <a:off x="5828259" y="3760291"/>
            <a:ext cx="11663214" cy="14288"/>
            <a:chOff x="0" y="0"/>
            <a:chExt cx="15550952" cy="1905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15550896" cy="19050"/>
            </a:xfrm>
            <a:custGeom>
              <a:avLst/>
              <a:gdLst/>
              <a:ahLst/>
              <a:cxnLst/>
              <a:rect r="r" b="b" t="t" l="l"/>
              <a:pathLst>
                <a:path h="19050" w="15550896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5541371" y="0"/>
                  </a:lnTo>
                  <a:cubicBezTo>
                    <a:pt x="15546578" y="0"/>
                    <a:pt x="15550896" y="4318"/>
                    <a:pt x="15550896" y="9525"/>
                  </a:cubicBezTo>
                  <a:cubicBezTo>
                    <a:pt x="15550896" y="14732"/>
                    <a:pt x="15546578" y="19050"/>
                    <a:pt x="15541371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Freeform 12" id="12" descr="preencoded.png"/>
          <p:cNvSpPr/>
          <p:nvPr/>
        </p:nvSpPr>
        <p:spPr>
          <a:xfrm flipH="false" flipV="false" rot="0">
            <a:off x="3280470" y="3798689"/>
            <a:ext cx="3326457" cy="1224111"/>
          </a:xfrm>
          <a:custGeom>
            <a:avLst/>
            <a:gdLst/>
            <a:ahLst/>
            <a:cxnLst/>
            <a:rect r="r" b="b" t="t" l="l"/>
            <a:pathLst>
              <a:path h="1224111" w="3326457">
                <a:moveTo>
                  <a:pt x="0" y="0"/>
                </a:moveTo>
                <a:lnTo>
                  <a:pt x="3326457" y="0"/>
                </a:lnTo>
                <a:lnTo>
                  <a:pt x="3326457" y="1224111"/>
                </a:lnTo>
                <a:lnTo>
                  <a:pt x="0" y="12241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222" r="0" b="-222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4862512" y="4121944"/>
            <a:ext cx="162371" cy="50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0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2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6819305" y="4011066"/>
            <a:ext cx="2655838" cy="332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Assessment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819305" y="4394299"/>
            <a:ext cx="5697290" cy="416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625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Understanding the client's needs and identifying goals is key.</a:t>
            </a:r>
          </a:p>
        </p:txBody>
      </p:sp>
      <p:grpSp>
        <p:nvGrpSpPr>
          <p:cNvPr name="Group 16" id="16"/>
          <p:cNvGrpSpPr/>
          <p:nvPr/>
        </p:nvGrpSpPr>
        <p:grpSpPr>
          <a:xfrm rot="0">
            <a:off x="6659910" y="5037385"/>
            <a:ext cx="10831563" cy="14288"/>
            <a:chOff x="0" y="0"/>
            <a:chExt cx="14442083" cy="1905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0" y="0"/>
              <a:ext cx="14442060" cy="19050"/>
            </a:xfrm>
            <a:custGeom>
              <a:avLst/>
              <a:gdLst/>
              <a:ahLst/>
              <a:cxnLst/>
              <a:rect r="r" b="b" t="t" l="l"/>
              <a:pathLst>
                <a:path h="19050" w="14442060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4432535" y="0"/>
                  </a:lnTo>
                  <a:cubicBezTo>
                    <a:pt x="14437742" y="0"/>
                    <a:pt x="14442060" y="4318"/>
                    <a:pt x="14442060" y="9525"/>
                  </a:cubicBezTo>
                  <a:cubicBezTo>
                    <a:pt x="14442060" y="14732"/>
                    <a:pt x="14437742" y="19050"/>
                    <a:pt x="14432535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Freeform 18" id="18" descr="preencoded.png"/>
          <p:cNvSpPr/>
          <p:nvPr/>
        </p:nvSpPr>
        <p:spPr>
          <a:xfrm flipH="false" flipV="false" rot="0">
            <a:off x="2448818" y="5075784"/>
            <a:ext cx="4989760" cy="1224111"/>
          </a:xfrm>
          <a:custGeom>
            <a:avLst/>
            <a:gdLst/>
            <a:ahLst/>
            <a:cxnLst/>
            <a:rect r="r" b="b" t="t" l="l"/>
            <a:pathLst>
              <a:path h="1224111" w="4989760">
                <a:moveTo>
                  <a:pt x="0" y="0"/>
                </a:moveTo>
                <a:lnTo>
                  <a:pt x="4989760" y="0"/>
                </a:lnTo>
                <a:lnTo>
                  <a:pt x="4989760" y="1224111"/>
                </a:lnTo>
                <a:lnTo>
                  <a:pt x="0" y="122411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174" r="0" b="-174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4863405" y="5399037"/>
            <a:ext cx="160436" cy="50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0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3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7650956" y="5288161"/>
            <a:ext cx="2655838" cy="332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Intervention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7650956" y="5671394"/>
            <a:ext cx="8133010" cy="416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625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Implementing therapeutic techniques and strategies to address the client's challenges.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7491561" y="6314480"/>
            <a:ext cx="9999910" cy="14288"/>
            <a:chOff x="0" y="0"/>
            <a:chExt cx="13333213" cy="1905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3333222" cy="19050"/>
            </a:xfrm>
            <a:custGeom>
              <a:avLst/>
              <a:gdLst/>
              <a:ahLst/>
              <a:cxnLst/>
              <a:rect r="r" b="b" t="t" l="l"/>
              <a:pathLst>
                <a:path h="19050" w="13333222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3323697" y="0"/>
                  </a:lnTo>
                  <a:cubicBezTo>
                    <a:pt x="13328904" y="0"/>
                    <a:pt x="13333222" y="4318"/>
                    <a:pt x="13333222" y="9525"/>
                  </a:cubicBezTo>
                  <a:cubicBezTo>
                    <a:pt x="13333222" y="14732"/>
                    <a:pt x="13328904" y="19050"/>
                    <a:pt x="13323697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Freeform 24" id="24" descr="preencoded.png"/>
          <p:cNvSpPr/>
          <p:nvPr/>
        </p:nvSpPr>
        <p:spPr>
          <a:xfrm flipH="false" flipV="false" rot="0">
            <a:off x="1617166" y="6352877"/>
            <a:ext cx="6653064" cy="1224111"/>
          </a:xfrm>
          <a:custGeom>
            <a:avLst/>
            <a:gdLst/>
            <a:ahLst/>
            <a:cxnLst/>
            <a:rect r="r" b="b" t="t" l="l"/>
            <a:pathLst>
              <a:path h="1224111" w="6653064">
                <a:moveTo>
                  <a:pt x="0" y="0"/>
                </a:moveTo>
                <a:lnTo>
                  <a:pt x="6653064" y="0"/>
                </a:lnTo>
                <a:lnTo>
                  <a:pt x="6653064" y="1224112"/>
                </a:lnTo>
                <a:lnTo>
                  <a:pt x="0" y="122411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-223" r="0" b="-223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4857899" y="6676132"/>
            <a:ext cx="171301" cy="50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0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4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8482608" y="6565255"/>
            <a:ext cx="2655838" cy="332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Evaluation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8482608" y="6948487"/>
            <a:ext cx="6596360" cy="416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625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Monitoring progress and making adjustments to ensure effectiveness.</a:t>
            </a:r>
          </a:p>
        </p:txBody>
      </p:sp>
      <p:grpSp>
        <p:nvGrpSpPr>
          <p:cNvPr name="Group 28" id="28"/>
          <p:cNvGrpSpPr/>
          <p:nvPr/>
        </p:nvGrpSpPr>
        <p:grpSpPr>
          <a:xfrm rot="0">
            <a:off x="8323212" y="7591574"/>
            <a:ext cx="9168259" cy="14288"/>
            <a:chOff x="0" y="0"/>
            <a:chExt cx="12224345" cy="1905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2224385" cy="19050"/>
            </a:xfrm>
            <a:custGeom>
              <a:avLst/>
              <a:gdLst/>
              <a:ahLst/>
              <a:cxnLst/>
              <a:rect r="r" b="b" t="t" l="l"/>
              <a:pathLst>
                <a:path h="19050" w="12224385">
                  <a:moveTo>
                    <a:pt x="0" y="9525"/>
                  </a:moveTo>
                  <a:cubicBezTo>
                    <a:pt x="0" y="4318"/>
                    <a:pt x="4318" y="0"/>
                    <a:pt x="9525" y="0"/>
                  </a:cubicBezTo>
                  <a:lnTo>
                    <a:pt x="12214860" y="0"/>
                  </a:lnTo>
                  <a:cubicBezTo>
                    <a:pt x="12220067" y="0"/>
                    <a:pt x="12224385" y="4318"/>
                    <a:pt x="12224385" y="9525"/>
                  </a:cubicBezTo>
                  <a:cubicBezTo>
                    <a:pt x="12224385" y="14732"/>
                    <a:pt x="12220067" y="19050"/>
                    <a:pt x="12214860" y="19050"/>
                  </a:cubicBezTo>
                  <a:lnTo>
                    <a:pt x="9525" y="19050"/>
                  </a:lnTo>
                  <a:cubicBezTo>
                    <a:pt x="4318" y="19050"/>
                    <a:pt x="0" y="14732"/>
                    <a:pt x="0" y="9525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Freeform 30" id="30" descr="preencoded.png"/>
          <p:cNvSpPr/>
          <p:nvPr/>
        </p:nvSpPr>
        <p:spPr>
          <a:xfrm flipH="false" flipV="false" rot="0">
            <a:off x="785515" y="7629971"/>
            <a:ext cx="8316366" cy="1224111"/>
          </a:xfrm>
          <a:custGeom>
            <a:avLst/>
            <a:gdLst/>
            <a:ahLst/>
            <a:cxnLst/>
            <a:rect r="r" b="b" t="t" l="l"/>
            <a:pathLst>
              <a:path h="1224111" w="8316366">
                <a:moveTo>
                  <a:pt x="0" y="0"/>
                </a:moveTo>
                <a:lnTo>
                  <a:pt x="8316366" y="0"/>
                </a:lnTo>
                <a:lnTo>
                  <a:pt x="8316366" y="1224111"/>
                </a:lnTo>
                <a:lnTo>
                  <a:pt x="0" y="12241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94" r="0" b="-194"/>
            </a:stretch>
          </a:blipFill>
        </p:spPr>
      </p:sp>
      <p:sp>
        <p:nvSpPr>
          <p:cNvPr name="TextBox 31" id="31"/>
          <p:cNvSpPr txBox="true"/>
          <p:nvPr/>
        </p:nvSpPr>
        <p:spPr>
          <a:xfrm rot="0">
            <a:off x="4861172" y="7953226"/>
            <a:ext cx="164901" cy="5012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312"/>
              </a:lnSpc>
            </a:pPr>
            <a:r>
              <a:rPr lang="en-US" sz="20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5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9314260" y="7842349"/>
            <a:ext cx="2655837" cy="332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0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Termination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9314260" y="8225581"/>
            <a:ext cx="7714804" cy="4161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25"/>
              </a:lnSpc>
            </a:pPr>
            <a:r>
              <a:rPr lang="en-US" sz="1625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Ending the counselling relationship while supporting the client's continued growth.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30303">
                <a:alpha val="74902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992238" y="1125290"/>
            <a:ext cx="11145441" cy="905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Importance of Counselling in India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977950" y="2583061"/>
            <a:ext cx="2745730" cy="2115890"/>
            <a:chOff x="0" y="0"/>
            <a:chExt cx="3660973" cy="282118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9050" y="19050"/>
              <a:ext cx="3622802" cy="2783078"/>
            </a:xfrm>
            <a:custGeom>
              <a:avLst/>
              <a:gdLst/>
              <a:ahLst/>
              <a:cxnLst/>
              <a:rect r="r" b="b" t="t" l="l"/>
              <a:pathLst>
                <a:path h="2783078" w="3622802">
                  <a:moveTo>
                    <a:pt x="0" y="340233"/>
                  </a:moveTo>
                  <a:cubicBezTo>
                    <a:pt x="0" y="152273"/>
                    <a:pt x="152781" y="0"/>
                    <a:pt x="341249" y="0"/>
                  </a:cubicBezTo>
                  <a:lnTo>
                    <a:pt x="3281553" y="0"/>
                  </a:lnTo>
                  <a:cubicBezTo>
                    <a:pt x="3470021" y="0"/>
                    <a:pt x="3622802" y="152273"/>
                    <a:pt x="3622802" y="340233"/>
                  </a:cubicBezTo>
                  <a:lnTo>
                    <a:pt x="3622802" y="2442845"/>
                  </a:lnTo>
                  <a:cubicBezTo>
                    <a:pt x="3622802" y="2630805"/>
                    <a:pt x="3470021" y="2783078"/>
                    <a:pt x="3281553" y="2783078"/>
                  </a:cubicBezTo>
                  <a:lnTo>
                    <a:pt x="341249" y="2783078"/>
                  </a:lnTo>
                  <a:cubicBezTo>
                    <a:pt x="152781" y="2783078"/>
                    <a:pt x="0" y="2630805"/>
                    <a:pt x="0" y="2442845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660902" cy="2821178"/>
            </a:xfrm>
            <a:custGeom>
              <a:avLst/>
              <a:gdLst/>
              <a:ahLst/>
              <a:cxnLst/>
              <a:rect r="r" b="b" t="t" l="l"/>
              <a:pathLst>
                <a:path h="2821178" w="3660902">
                  <a:moveTo>
                    <a:pt x="0" y="359283"/>
                  </a:moveTo>
                  <a:cubicBezTo>
                    <a:pt x="0" y="160782"/>
                    <a:pt x="161417" y="0"/>
                    <a:pt x="360299" y="0"/>
                  </a:cubicBezTo>
                  <a:lnTo>
                    <a:pt x="3300603" y="0"/>
                  </a:lnTo>
                  <a:lnTo>
                    <a:pt x="3300603" y="19050"/>
                  </a:lnTo>
                  <a:lnTo>
                    <a:pt x="3300603" y="0"/>
                  </a:lnTo>
                  <a:cubicBezTo>
                    <a:pt x="3499612" y="0"/>
                    <a:pt x="3660902" y="160782"/>
                    <a:pt x="3660902" y="359283"/>
                  </a:cubicBezTo>
                  <a:lnTo>
                    <a:pt x="3641852" y="359283"/>
                  </a:lnTo>
                  <a:lnTo>
                    <a:pt x="3660902" y="359283"/>
                  </a:lnTo>
                  <a:lnTo>
                    <a:pt x="3660902" y="2461895"/>
                  </a:lnTo>
                  <a:lnTo>
                    <a:pt x="3641852" y="2461895"/>
                  </a:lnTo>
                  <a:lnTo>
                    <a:pt x="3660902" y="2461895"/>
                  </a:lnTo>
                  <a:cubicBezTo>
                    <a:pt x="3660902" y="2660396"/>
                    <a:pt x="3499485" y="2821178"/>
                    <a:pt x="3300603" y="2821178"/>
                  </a:cubicBezTo>
                  <a:lnTo>
                    <a:pt x="3300603" y="2802128"/>
                  </a:lnTo>
                  <a:lnTo>
                    <a:pt x="3300603" y="2821178"/>
                  </a:lnTo>
                  <a:lnTo>
                    <a:pt x="360299" y="2821178"/>
                  </a:lnTo>
                  <a:lnTo>
                    <a:pt x="360299" y="2802128"/>
                  </a:lnTo>
                  <a:lnTo>
                    <a:pt x="360299" y="2821178"/>
                  </a:lnTo>
                  <a:cubicBezTo>
                    <a:pt x="161417" y="2821178"/>
                    <a:pt x="0" y="2660396"/>
                    <a:pt x="0" y="2461895"/>
                  </a:cubicBezTo>
                  <a:lnTo>
                    <a:pt x="0" y="359283"/>
                  </a:lnTo>
                  <a:lnTo>
                    <a:pt x="19050" y="359283"/>
                  </a:lnTo>
                  <a:lnTo>
                    <a:pt x="0" y="359283"/>
                  </a:lnTo>
                  <a:moveTo>
                    <a:pt x="38100" y="359283"/>
                  </a:moveTo>
                  <a:lnTo>
                    <a:pt x="38100" y="2461895"/>
                  </a:lnTo>
                  <a:lnTo>
                    <a:pt x="19050" y="2461895"/>
                  </a:lnTo>
                  <a:lnTo>
                    <a:pt x="38100" y="2461895"/>
                  </a:lnTo>
                  <a:cubicBezTo>
                    <a:pt x="38100" y="2639187"/>
                    <a:pt x="182372" y="2783078"/>
                    <a:pt x="360299" y="2783078"/>
                  </a:cubicBezTo>
                  <a:lnTo>
                    <a:pt x="3300603" y="2783078"/>
                  </a:lnTo>
                  <a:cubicBezTo>
                    <a:pt x="3478657" y="2783078"/>
                    <a:pt x="3622802" y="2639187"/>
                    <a:pt x="3622802" y="2461895"/>
                  </a:cubicBezTo>
                  <a:lnTo>
                    <a:pt x="3622802" y="359283"/>
                  </a:lnTo>
                  <a:cubicBezTo>
                    <a:pt x="3622929" y="181991"/>
                    <a:pt x="3478657" y="38100"/>
                    <a:pt x="3300603" y="38100"/>
                  </a:cubicBezTo>
                  <a:lnTo>
                    <a:pt x="360299" y="38100"/>
                  </a:lnTo>
                  <a:lnTo>
                    <a:pt x="360299" y="19050"/>
                  </a:lnTo>
                  <a:lnTo>
                    <a:pt x="360299" y="38100"/>
                  </a:lnTo>
                  <a:cubicBezTo>
                    <a:pt x="182372" y="38100"/>
                    <a:pt x="38100" y="181991"/>
                    <a:pt x="38100" y="359283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9" id="9"/>
          <p:cNvSpPr txBox="true"/>
          <p:nvPr/>
        </p:nvSpPr>
        <p:spPr>
          <a:xfrm rot="0">
            <a:off x="1304330" y="3252787"/>
            <a:ext cx="135731" cy="671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1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992910" y="2871341"/>
            <a:ext cx="4232522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Mental Health Awareness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3992910" y="3398639"/>
            <a:ext cx="13019335" cy="100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Counselling promotes mental health awareness and helps break down stigma associated with seeking help.</a:t>
            </a:r>
          </a:p>
        </p:txBody>
      </p:sp>
      <p:grpSp>
        <p:nvGrpSpPr>
          <p:cNvPr name="Group 12" id="12"/>
          <p:cNvGrpSpPr/>
          <p:nvPr/>
        </p:nvGrpSpPr>
        <p:grpSpPr>
          <a:xfrm rot="0">
            <a:off x="3851076" y="4665612"/>
            <a:ext cx="13303002" cy="19050"/>
            <a:chOff x="0" y="0"/>
            <a:chExt cx="17737337" cy="254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7737328" cy="25400"/>
            </a:xfrm>
            <a:custGeom>
              <a:avLst/>
              <a:gdLst/>
              <a:ahLst/>
              <a:cxnLst/>
              <a:rect r="r" b="b" t="t" l="l"/>
              <a:pathLst>
                <a:path h="25400" w="17737328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7724628" y="0"/>
                  </a:lnTo>
                  <a:cubicBezTo>
                    <a:pt x="17731614" y="0"/>
                    <a:pt x="17737328" y="5715"/>
                    <a:pt x="17737328" y="12700"/>
                  </a:cubicBezTo>
                  <a:cubicBezTo>
                    <a:pt x="17737328" y="19685"/>
                    <a:pt x="17731614" y="25400"/>
                    <a:pt x="17724628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grpSp>
        <p:nvGrpSpPr>
          <p:cNvPr name="Group 14" id="14"/>
          <p:cNvGrpSpPr/>
          <p:nvPr/>
        </p:nvGrpSpPr>
        <p:grpSpPr>
          <a:xfrm rot="0">
            <a:off x="977950" y="4812060"/>
            <a:ext cx="5463034" cy="2115890"/>
            <a:chOff x="0" y="0"/>
            <a:chExt cx="7284045" cy="2821187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9050" y="19050"/>
              <a:ext cx="7245858" cy="2783078"/>
            </a:xfrm>
            <a:custGeom>
              <a:avLst/>
              <a:gdLst/>
              <a:ahLst/>
              <a:cxnLst/>
              <a:rect r="r" b="b" t="t" l="l"/>
              <a:pathLst>
                <a:path h="2783078" w="7245858">
                  <a:moveTo>
                    <a:pt x="0" y="340233"/>
                  </a:moveTo>
                  <a:cubicBezTo>
                    <a:pt x="0" y="152273"/>
                    <a:pt x="153543" y="0"/>
                    <a:pt x="343027" y="0"/>
                  </a:cubicBezTo>
                  <a:lnTo>
                    <a:pt x="6902831" y="0"/>
                  </a:lnTo>
                  <a:cubicBezTo>
                    <a:pt x="7092315" y="0"/>
                    <a:pt x="7245858" y="152273"/>
                    <a:pt x="7245858" y="340233"/>
                  </a:cubicBezTo>
                  <a:lnTo>
                    <a:pt x="7245858" y="2442845"/>
                  </a:lnTo>
                  <a:cubicBezTo>
                    <a:pt x="7245858" y="2630805"/>
                    <a:pt x="7092315" y="2783078"/>
                    <a:pt x="6902831" y="2783078"/>
                  </a:cubicBezTo>
                  <a:lnTo>
                    <a:pt x="343027" y="2783078"/>
                  </a:lnTo>
                  <a:cubicBezTo>
                    <a:pt x="153543" y="2783078"/>
                    <a:pt x="0" y="2630805"/>
                    <a:pt x="0" y="2442845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7283958" cy="2821178"/>
            </a:xfrm>
            <a:custGeom>
              <a:avLst/>
              <a:gdLst/>
              <a:ahLst/>
              <a:cxnLst/>
              <a:rect r="r" b="b" t="t" l="l"/>
              <a:pathLst>
                <a:path h="2821178" w="7283958">
                  <a:moveTo>
                    <a:pt x="0" y="359283"/>
                  </a:moveTo>
                  <a:cubicBezTo>
                    <a:pt x="0" y="160655"/>
                    <a:pt x="162306" y="0"/>
                    <a:pt x="362077" y="0"/>
                  </a:cubicBezTo>
                  <a:lnTo>
                    <a:pt x="6921881" y="0"/>
                  </a:lnTo>
                  <a:lnTo>
                    <a:pt x="6921881" y="19050"/>
                  </a:lnTo>
                  <a:lnTo>
                    <a:pt x="6921881" y="0"/>
                  </a:lnTo>
                  <a:cubicBezTo>
                    <a:pt x="7121779" y="0"/>
                    <a:pt x="7283958" y="160655"/>
                    <a:pt x="7283958" y="359283"/>
                  </a:cubicBezTo>
                  <a:lnTo>
                    <a:pt x="7264908" y="359283"/>
                  </a:lnTo>
                  <a:lnTo>
                    <a:pt x="7283958" y="359283"/>
                  </a:lnTo>
                  <a:lnTo>
                    <a:pt x="7283958" y="2461895"/>
                  </a:lnTo>
                  <a:lnTo>
                    <a:pt x="7264908" y="2461895"/>
                  </a:lnTo>
                  <a:lnTo>
                    <a:pt x="7283958" y="2461895"/>
                  </a:lnTo>
                  <a:cubicBezTo>
                    <a:pt x="7283958" y="2660523"/>
                    <a:pt x="7121652" y="2821178"/>
                    <a:pt x="6921881" y="2821178"/>
                  </a:cubicBezTo>
                  <a:lnTo>
                    <a:pt x="6921881" y="2802128"/>
                  </a:lnTo>
                  <a:lnTo>
                    <a:pt x="6921881" y="2821178"/>
                  </a:lnTo>
                  <a:lnTo>
                    <a:pt x="362077" y="2821178"/>
                  </a:lnTo>
                  <a:lnTo>
                    <a:pt x="362077" y="2802128"/>
                  </a:lnTo>
                  <a:lnTo>
                    <a:pt x="362077" y="2821178"/>
                  </a:lnTo>
                  <a:cubicBezTo>
                    <a:pt x="162306" y="2821178"/>
                    <a:pt x="0" y="2660523"/>
                    <a:pt x="0" y="2461895"/>
                  </a:cubicBezTo>
                  <a:lnTo>
                    <a:pt x="0" y="359283"/>
                  </a:lnTo>
                  <a:lnTo>
                    <a:pt x="19050" y="359283"/>
                  </a:lnTo>
                  <a:lnTo>
                    <a:pt x="0" y="359283"/>
                  </a:lnTo>
                  <a:moveTo>
                    <a:pt x="38100" y="359283"/>
                  </a:moveTo>
                  <a:lnTo>
                    <a:pt x="38100" y="2461895"/>
                  </a:lnTo>
                  <a:lnTo>
                    <a:pt x="19050" y="2461895"/>
                  </a:lnTo>
                  <a:lnTo>
                    <a:pt x="38100" y="2461895"/>
                  </a:lnTo>
                  <a:cubicBezTo>
                    <a:pt x="38100" y="2639187"/>
                    <a:pt x="183007" y="2783078"/>
                    <a:pt x="362077" y="2783078"/>
                  </a:cubicBezTo>
                  <a:lnTo>
                    <a:pt x="6921881" y="2783078"/>
                  </a:lnTo>
                  <a:cubicBezTo>
                    <a:pt x="7100951" y="2783078"/>
                    <a:pt x="7245858" y="2639187"/>
                    <a:pt x="7245858" y="2461895"/>
                  </a:cubicBezTo>
                  <a:lnTo>
                    <a:pt x="7245858" y="359283"/>
                  </a:lnTo>
                  <a:cubicBezTo>
                    <a:pt x="7245985" y="181991"/>
                    <a:pt x="7101078" y="38100"/>
                    <a:pt x="6921881" y="38100"/>
                  </a:cubicBezTo>
                  <a:lnTo>
                    <a:pt x="362077" y="38100"/>
                  </a:lnTo>
                  <a:lnTo>
                    <a:pt x="362077" y="19050"/>
                  </a:lnTo>
                  <a:lnTo>
                    <a:pt x="362077" y="38100"/>
                  </a:lnTo>
                  <a:cubicBezTo>
                    <a:pt x="183007" y="38100"/>
                    <a:pt x="38100" y="181991"/>
                    <a:pt x="38100" y="359283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1304330" y="5481786"/>
            <a:ext cx="216545" cy="671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10214" y="5100340"/>
            <a:ext cx="4043065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Addressing Social Issues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10214" y="5627638"/>
            <a:ext cx="10302031" cy="100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It helps individuals cope with challenges like family conflicts, unemployment, and societal pressures.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6568380" y="6894611"/>
            <a:ext cx="10585698" cy="19050"/>
            <a:chOff x="0" y="0"/>
            <a:chExt cx="14114263" cy="25400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14114272" cy="25400"/>
            </a:xfrm>
            <a:custGeom>
              <a:avLst/>
              <a:gdLst/>
              <a:ahLst/>
              <a:cxnLst/>
              <a:rect r="r" b="b" t="t" l="l"/>
              <a:pathLst>
                <a:path h="25400" w="14114272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101572" y="0"/>
                  </a:lnTo>
                  <a:cubicBezTo>
                    <a:pt x="14108557" y="0"/>
                    <a:pt x="14114272" y="5715"/>
                    <a:pt x="14114272" y="12700"/>
                  </a:cubicBezTo>
                  <a:cubicBezTo>
                    <a:pt x="14114272" y="19685"/>
                    <a:pt x="14108557" y="25400"/>
                    <a:pt x="14101572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grpSp>
        <p:nvGrpSpPr>
          <p:cNvPr name="Group 22" id="22"/>
          <p:cNvGrpSpPr/>
          <p:nvPr/>
        </p:nvGrpSpPr>
        <p:grpSpPr>
          <a:xfrm rot="0">
            <a:off x="977950" y="7041059"/>
            <a:ext cx="8180337" cy="2115890"/>
            <a:chOff x="0" y="0"/>
            <a:chExt cx="10907117" cy="2821187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19050" y="19050"/>
              <a:ext cx="10868914" cy="2783078"/>
            </a:xfrm>
            <a:custGeom>
              <a:avLst/>
              <a:gdLst/>
              <a:ahLst/>
              <a:cxnLst/>
              <a:rect r="r" b="b" t="t" l="l"/>
              <a:pathLst>
                <a:path h="2783078" w="10868914">
                  <a:moveTo>
                    <a:pt x="0" y="340233"/>
                  </a:moveTo>
                  <a:cubicBezTo>
                    <a:pt x="0" y="152273"/>
                    <a:pt x="153924" y="0"/>
                    <a:pt x="343662" y="0"/>
                  </a:cubicBezTo>
                  <a:lnTo>
                    <a:pt x="10525252" y="0"/>
                  </a:lnTo>
                  <a:cubicBezTo>
                    <a:pt x="10715117" y="0"/>
                    <a:pt x="10868914" y="152273"/>
                    <a:pt x="10868914" y="340233"/>
                  </a:cubicBezTo>
                  <a:lnTo>
                    <a:pt x="10868914" y="2442845"/>
                  </a:lnTo>
                  <a:cubicBezTo>
                    <a:pt x="10868914" y="2630805"/>
                    <a:pt x="10714990" y="2783078"/>
                    <a:pt x="10525252" y="2783078"/>
                  </a:cubicBezTo>
                  <a:lnTo>
                    <a:pt x="343662" y="2783078"/>
                  </a:lnTo>
                  <a:cubicBezTo>
                    <a:pt x="153797" y="2783078"/>
                    <a:pt x="0" y="2630805"/>
                    <a:pt x="0" y="2442845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10907014" cy="2821178"/>
            </a:xfrm>
            <a:custGeom>
              <a:avLst/>
              <a:gdLst/>
              <a:ahLst/>
              <a:cxnLst/>
              <a:rect r="r" b="b" t="t" l="l"/>
              <a:pathLst>
                <a:path h="2821178" w="10907014">
                  <a:moveTo>
                    <a:pt x="0" y="359283"/>
                  </a:moveTo>
                  <a:cubicBezTo>
                    <a:pt x="0" y="160655"/>
                    <a:pt x="162560" y="0"/>
                    <a:pt x="362712" y="0"/>
                  </a:cubicBezTo>
                  <a:lnTo>
                    <a:pt x="10544302" y="0"/>
                  </a:lnTo>
                  <a:lnTo>
                    <a:pt x="10544302" y="19050"/>
                  </a:lnTo>
                  <a:lnTo>
                    <a:pt x="10544302" y="0"/>
                  </a:lnTo>
                  <a:cubicBezTo>
                    <a:pt x="10744454" y="0"/>
                    <a:pt x="10907014" y="160655"/>
                    <a:pt x="10907014" y="359283"/>
                  </a:cubicBezTo>
                  <a:lnTo>
                    <a:pt x="10907014" y="2461895"/>
                  </a:lnTo>
                  <a:lnTo>
                    <a:pt x="10887964" y="2461895"/>
                  </a:lnTo>
                  <a:lnTo>
                    <a:pt x="10907014" y="2461895"/>
                  </a:lnTo>
                  <a:cubicBezTo>
                    <a:pt x="10907014" y="2660523"/>
                    <a:pt x="10744454" y="2821178"/>
                    <a:pt x="10544302" y="2821178"/>
                  </a:cubicBezTo>
                  <a:lnTo>
                    <a:pt x="10544302" y="2802128"/>
                  </a:lnTo>
                  <a:lnTo>
                    <a:pt x="10544302" y="2821178"/>
                  </a:lnTo>
                  <a:lnTo>
                    <a:pt x="362712" y="2821178"/>
                  </a:lnTo>
                  <a:lnTo>
                    <a:pt x="362712" y="2802128"/>
                  </a:lnTo>
                  <a:lnTo>
                    <a:pt x="362712" y="2821178"/>
                  </a:lnTo>
                  <a:cubicBezTo>
                    <a:pt x="162560" y="2821178"/>
                    <a:pt x="0" y="2660523"/>
                    <a:pt x="0" y="2461895"/>
                  </a:cubicBezTo>
                  <a:lnTo>
                    <a:pt x="0" y="359283"/>
                  </a:lnTo>
                  <a:lnTo>
                    <a:pt x="19050" y="359283"/>
                  </a:lnTo>
                  <a:lnTo>
                    <a:pt x="0" y="359283"/>
                  </a:lnTo>
                  <a:moveTo>
                    <a:pt x="38100" y="359283"/>
                  </a:moveTo>
                  <a:lnTo>
                    <a:pt x="38100" y="2461895"/>
                  </a:lnTo>
                  <a:lnTo>
                    <a:pt x="19050" y="2461895"/>
                  </a:lnTo>
                  <a:lnTo>
                    <a:pt x="38100" y="2461895"/>
                  </a:lnTo>
                  <a:cubicBezTo>
                    <a:pt x="38100" y="2639060"/>
                    <a:pt x="183261" y="2783078"/>
                    <a:pt x="362712" y="2783078"/>
                  </a:cubicBezTo>
                  <a:lnTo>
                    <a:pt x="10544302" y="2783078"/>
                  </a:lnTo>
                  <a:cubicBezTo>
                    <a:pt x="10723753" y="2783078"/>
                    <a:pt x="10868914" y="2639060"/>
                    <a:pt x="10868914" y="2461895"/>
                  </a:cubicBezTo>
                  <a:lnTo>
                    <a:pt x="10868914" y="359283"/>
                  </a:lnTo>
                  <a:lnTo>
                    <a:pt x="10887964" y="359283"/>
                  </a:lnTo>
                  <a:lnTo>
                    <a:pt x="10868914" y="359283"/>
                  </a:lnTo>
                  <a:cubicBezTo>
                    <a:pt x="10869041" y="182118"/>
                    <a:pt x="10723880" y="38100"/>
                    <a:pt x="10544429" y="38100"/>
                  </a:cubicBezTo>
                  <a:lnTo>
                    <a:pt x="362712" y="38100"/>
                  </a:lnTo>
                  <a:lnTo>
                    <a:pt x="362712" y="19050"/>
                  </a:lnTo>
                  <a:lnTo>
                    <a:pt x="362712" y="38100"/>
                  </a:lnTo>
                  <a:cubicBezTo>
                    <a:pt x="183261" y="38100"/>
                    <a:pt x="38100" y="182118"/>
                    <a:pt x="38100" y="359283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25" id="25"/>
          <p:cNvSpPr txBox="true"/>
          <p:nvPr/>
        </p:nvSpPr>
        <p:spPr>
          <a:xfrm rot="0">
            <a:off x="1304330" y="7710785"/>
            <a:ext cx="214015" cy="6716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3</a:t>
            </a:r>
          </a:p>
        </p:txBody>
      </p:sp>
      <p:sp>
        <p:nvSpPr>
          <p:cNvPr name="TextBox 26" id="26"/>
          <p:cNvSpPr txBox="true"/>
          <p:nvPr/>
        </p:nvSpPr>
        <p:spPr>
          <a:xfrm rot="0">
            <a:off x="9427518" y="7329339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Personal Growth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9427518" y="7856636"/>
            <a:ext cx="7584728" cy="100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Counselling provides tools and strategies for personal growth and development, enhancing overall well-being.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30303">
                <a:alpha val="74902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571035" y="868710"/>
            <a:ext cx="10003929" cy="12921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00"/>
              </a:lnSpc>
            </a:pPr>
            <a:r>
              <a:rPr lang="en-US" sz="4000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Challenges and Opportunities in Counselling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571035" y="2672954"/>
            <a:ext cx="10003929" cy="567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5250" b="true">
                <a:solidFill>
                  <a:srgbClr val="FC8337"/>
                </a:solidFill>
                <a:latin typeface="Saira Medium"/>
                <a:ea typeface="Saira Medium"/>
                <a:cs typeface="Saira Medium"/>
                <a:sym typeface="Saira Medium"/>
              </a:rPr>
              <a:t>1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299626" y="3475881"/>
            <a:ext cx="2546598" cy="33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Access to Services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571035" y="3859114"/>
            <a:ext cx="10003929" cy="402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2"/>
              </a:lnSpc>
            </a:pPr>
            <a:r>
              <a:rPr lang="en-US" sz="1562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Limited access to affordable and qualified counsellors, especially in rural areas, is a significant challenge.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571035" y="5078909"/>
            <a:ext cx="10003929" cy="567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5250" b="true">
                <a:solidFill>
                  <a:srgbClr val="FC8337"/>
                </a:solidFill>
                <a:latin typeface="Saira Medium"/>
                <a:ea typeface="Saira Medium"/>
                <a:cs typeface="Saira Medium"/>
                <a:sym typeface="Saira Medium"/>
              </a:rPr>
              <a:t>2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299626" y="5881836"/>
            <a:ext cx="2546598" cy="33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Stigma and Shame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7571035" y="6265069"/>
            <a:ext cx="10003929" cy="728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2"/>
              </a:lnSpc>
            </a:pPr>
            <a:r>
              <a:rPr lang="en-US" sz="1562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Mental health stigma remains a major barrier to seeking help. There is a need to increase awareness and understanding.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7571035" y="7810797"/>
            <a:ext cx="10003929" cy="567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250"/>
              </a:lnSpc>
            </a:pPr>
            <a:r>
              <a:rPr lang="en-US" sz="5250" b="true">
                <a:solidFill>
                  <a:srgbClr val="FC8337"/>
                </a:solidFill>
                <a:latin typeface="Saira Medium"/>
                <a:ea typeface="Saira Medium"/>
                <a:cs typeface="Saira Medium"/>
                <a:sym typeface="Saira Medium"/>
              </a:rPr>
              <a:t>3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869514" y="8613725"/>
            <a:ext cx="3406825" cy="3372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00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Technological Advancements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7571035" y="8996957"/>
            <a:ext cx="10003929" cy="4021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562"/>
              </a:lnSpc>
            </a:pPr>
            <a:r>
              <a:rPr lang="en-US" sz="1562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Online counselling provides greater access and convenience, offering new opportunities for growth.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270284" y="3062765"/>
            <a:ext cx="14342745" cy="1889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6000" spc="56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rPr>
              <a:t> </a:t>
            </a:r>
            <a:r>
              <a:rPr lang="en-US" b="true" sz="6000" spc="56">
                <a:solidFill>
                  <a:srgbClr val="0070C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UNIT –III </a:t>
            </a:r>
          </a:p>
          <a:p>
            <a:pPr algn="ctr">
              <a:lnSpc>
                <a:spcPts val="7200"/>
              </a:lnSpc>
            </a:pPr>
            <a:r>
              <a:rPr lang="en-US" b="true" sz="6000" spc="56">
                <a:solidFill>
                  <a:srgbClr val="FF0000"/>
                </a:solidFill>
                <a:latin typeface="TT Rounds Condensed Bold"/>
                <a:ea typeface="TT Rounds Condensed Bold"/>
                <a:cs typeface="TT Rounds Condensed Bold"/>
                <a:sym typeface="TT Rounds Condensed Bold"/>
              </a:rPr>
              <a:t>Approaches to Counseling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30303">
                <a:alpha val="74902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16049019" y="9686925"/>
            <a:ext cx="2153256" cy="514350"/>
          </a:xfrm>
          <a:custGeom>
            <a:avLst/>
            <a:gdLst/>
            <a:ahLst/>
            <a:cxnLst/>
            <a:rect r="r" b="b" t="t" l="l"/>
            <a:pathLst>
              <a:path h="514350" w="2153256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 descr="preencoded.png"/>
          <p:cNvSpPr/>
          <p:nvPr/>
        </p:nvSpPr>
        <p:spPr>
          <a:xfrm flipH="false" flipV="false" rot="0">
            <a:off x="1143000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92238" y="2937868"/>
            <a:ext cx="9445526" cy="1790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Exploring Approaches to Counselling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92238" y="5058816"/>
            <a:ext cx="9445526" cy="145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Counselling offers valuable tools and strategies to navigate life's challenges. This presentation explores various approaches to counselling, highlighting their strengths and unique methodologies.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30303">
                <a:alpha val="74902"/>
              </a:srgbClr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992238" y="2712839"/>
            <a:ext cx="16303526" cy="17909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Directive or Authoritarian Approach (Psychoanalytic)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92238" y="5203031"/>
            <a:ext cx="4225529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Focus on the Unconscious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92238" y="5843736"/>
            <a:ext cx="7805886" cy="145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This approach aims to uncover hidden thoughts and emotions. It emphasizes the impact of past experiences on current behavior.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499401" y="5203031"/>
            <a:ext cx="383753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Therapist-led Approach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99401" y="5843736"/>
            <a:ext cx="7805886" cy="145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The therapist guides the client through interpretations and interventions. This approach can be quite structured and directive.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30303">
                <a:alpha val="74902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16049019" y="9686925"/>
            <a:ext cx="2153256" cy="514350"/>
          </a:xfrm>
          <a:custGeom>
            <a:avLst/>
            <a:gdLst/>
            <a:ahLst/>
            <a:cxnLst/>
            <a:rect r="r" b="b" t="t" l="l"/>
            <a:pathLst>
              <a:path h="514350" w="2153256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 descr="preencoded.png"/>
          <p:cNvSpPr/>
          <p:nvPr/>
        </p:nvSpPr>
        <p:spPr>
          <a:xfrm flipH="false" flipV="false" rot="0">
            <a:off x="1143000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80480" y="1190774"/>
            <a:ext cx="9469041" cy="17698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875"/>
              </a:lnSpc>
            </a:pPr>
            <a:r>
              <a:rPr lang="en-US" sz="5500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Relevance of Psychoanalysis to Counselling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66192" y="3681561"/>
            <a:ext cx="658862" cy="658863"/>
            <a:chOff x="0" y="0"/>
            <a:chExt cx="878483" cy="878483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050" y="19050"/>
              <a:ext cx="840359" cy="840359"/>
            </a:xfrm>
            <a:custGeom>
              <a:avLst/>
              <a:gdLst/>
              <a:ahLst/>
              <a:cxnLst/>
              <a:rect r="r" b="b" t="t" l="l"/>
              <a:pathLst>
                <a:path h="840359" w="840359">
                  <a:moveTo>
                    <a:pt x="0" y="336169"/>
                  </a:moveTo>
                  <a:cubicBezTo>
                    <a:pt x="0" y="150495"/>
                    <a:pt x="150495" y="0"/>
                    <a:pt x="336169" y="0"/>
                  </a:cubicBezTo>
                  <a:lnTo>
                    <a:pt x="504190" y="0"/>
                  </a:lnTo>
                  <a:cubicBezTo>
                    <a:pt x="689864" y="0"/>
                    <a:pt x="840359" y="150495"/>
                    <a:pt x="840359" y="336169"/>
                  </a:cubicBezTo>
                  <a:lnTo>
                    <a:pt x="840359" y="504190"/>
                  </a:lnTo>
                  <a:cubicBezTo>
                    <a:pt x="840359" y="689864"/>
                    <a:pt x="689864" y="840359"/>
                    <a:pt x="504190" y="840359"/>
                  </a:cubicBezTo>
                  <a:lnTo>
                    <a:pt x="336169" y="840359"/>
                  </a:lnTo>
                  <a:cubicBezTo>
                    <a:pt x="150495" y="840359"/>
                    <a:pt x="0" y="689864"/>
                    <a:pt x="0" y="504190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878459" cy="878459"/>
            </a:xfrm>
            <a:custGeom>
              <a:avLst/>
              <a:gdLst/>
              <a:ahLst/>
              <a:cxnLst/>
              <a:rect r="r" b="b" t="t" l="l"/>
              <a:pathLst>
                <a:path h="878459" w="878459">
                  <a:moveTo>
                    <a:pt x="0" y="355219"/>
                  </a:moveTo>
                  <a:cubicBezTo>
                    <a:pt x="0" y="159004"/>
                    <a:pt x="159004" y="0"/>
                    <a:pt x="355219" y="0"/>
                  </a:cubicBezTo>
                  <a:lnTo>
                    <a:pt x="523240" y="0"/>
                  </a:lnTo>
                  <a:lnTo>
                    <a:pt x="523240" y="19050"/>
                  </a:lnTo>
                  <a:lnTo>
                    <a:pt x="523240" y="0"/>
                  </a:lnTo>
                  <a:cubicBezTo>
                    <a:pt x="719455" y="0"/>
                    <a:pt x="878459" y="159004"/>
                    <a:pt x="878459" y="355219"/>
                  </a:cubicBezTo>
                  <a:lnTo>
                    <a:pt x="859409" y="355219"/>
                  </a:lnTo>
                  <a:lnTo>
                    <a:pt x="878459" y="355219"/>
                  </a:lnTo>
                  <a:lnTo>
                    <a:pt x="878459" y="523240"/>
                  </a:lnTo>
                  <a:lnTo>
                    <a:pt x="859409" y="523240"/>
                  </a:lnTo>
                  <a:lnTo>
                    <a:pt x="878459" y="523240"/>
                  </a:lnTo>
                  <a:cubicBezTo>
                    <a:pt x="878459" y="719455"/>
                    <a:pt x="719455" y="878459"/>
                    <a:pt x="523240" y="878459"/>
                  </a:cubicBezTo>
                  <a:lnTo>
                    <a:pt x="523240" y="859409"/>
                  </a:lnTo>
                  <a:lnTo>
                    <a:pt x="523240" y="878459"/>
                  </a:lnTo>
                  <a:lnTo>
                    <a:pt x="355219" y="878459"/>
                  </a:lnTo>
                  <a:lnTo>
                    <a:pt x="355219" y="859409"/>
                  </a:lnTo>
                  <a:lnTo>
                    <a:pt x="355219" y="878459"/>
                  </a:lnTo>
                  <a:cubicBezTo>
                    <a:pt x="159004" y="878459"/>
                    <a:pt x="0" y="719455"/>
                    <a:pt x="0" y="523240"/>
                  </a:cubicBezTo>
                  <a:lnTo>
                    <a:pt x="0" y="355219"/>
                  </a:lnTo>
                  <a:lnTo>
                    <a:pt x="19050" y="355219"/>
                  </a:lnTo>
                  <a:lnTo>
                    <a:pt x="0" y="355219"/>
                  </a:lnTo>
                  <a:moveTo>
                    <a:pt x="38100" y="355219"/>
                  </a:moveTo>
                  <a:lnTo>
                    <a:pt x="38100" y="523240"/>
                  </a:lnTo>
                  <a:lnTo>
                    <a:pt x="19050" y="523240"/>
                  </a:lnTo>
                  <a:lnTo>
                    <a:pt x="38100" y="523240"/>
                  </a:lnTo>
                  <a:cubicBezTo>
                    <a:pt x="38100" y="698373"/>
                    <a:pt x="180086" y="840359"/>
                    <a:pt x="355219" y="840359"/>
                  </a:cubicBezTo>
                  <a:lnTo>
                    <a:pt x="523240" y="840359"/>
                  </a:lnTo>
                  <a:cubicBezTo>
                    <a:pt x="698373" y="840359"/>
                    <a:pt x="840359" y="698373"/>
                    <a:pt x="840359" y="523240"/>
                  </a:cubicBezTo>
                  <a:lnTo>
                    <a:pt x="840359" y="355219"/>
                  </a:lnTo>
                  <a:cubicBezTo>
                    <a:pt x="840359" y="180086"/>
                    <a:pt x="698373" y="38100"/>
                    <a:pt x="523240" y="38100"/>
                  </a:cubicBezTo>
                  <a:lnTo>
                    <a:pt x="355219" y="38100"/>
                  </a:lnTo>
                  <a:lnTo>
                    <a:pt x="355219" y="19050"/>
                  </a:lnTo>
                  <a:lnTo>
                    <a:pt x="355219" y="38100"/>
                  </a:lnTo>
                  <a:cubicBezTo>
                    <a:pt x="180086" y="38100"/>
                    <a:pt x="38100" y="180086"/>
                    <a:pt x="38100" y="355219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215032" y="3857922"/>
            <a:ext cx="161032" cy="363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32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1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890861" y="3686324"/>
            <a:ext cx="3684091" cy="88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Understanding Early Experiences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890861" y="4644032"/>
            <a:ext cx="3684091" cy="2335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It helps clients understand how childhood experiences may be influencing their current actions and relationships.</a:t>
            </a:r>
          </a:p>
        </p:txBody>
      </p:sp>
      <p:grpSp>
        <p:nvGrpSpPr>
          <p:cNvPr name="Group 14" id="14"/>
          <p:cNvGrpSpPr/>
          <p:nvPr/>
        </p:nvGrpSpPr>
        <p:grpSpPr>
          <a:xfrm rot="0">
            <a:off x="5840760" y="3681561"/>
            <a:ext cx="658862" cy="658863"/>
            <a:chOff x="0" y="0"/>
            <a:chExt cx="878483" cy="87848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19050" y="19050"/>
              <a:ext cx="840359" cy="840359"/>
            </a:xfrm>
            <a:custGeom>
              <a:avLst/>
              <a:gdLst/>
              <a:ahLst/>
              <a:cxnLst/>
              <a:rect r="r" b="b" t="t" l="l"/>
              <a:pathLst>
                <a:path h="840359" w="840359">
                  <a:moveTo>
                    <a:pt x="0" y="336169"/>
                  </a:moveTo>
                  <a:cubicBezTo>
                    <a:pt x="0" y="150495"/>
                    <a:pt x="150495" y="0"/>
                    <a:pt x="336169" y="0"/>
                  </a:cubicBezTo>
                  <a:lnTo>
                    <a:pt x="504190" y="0"/>
                  </a:lnTo>
                  <a:cubicBezTo>
                    <a:pt x="689864" y="0"/>
                    <a:pt x="840359" y="150495"/>
                    <a:pt x="840359" y="336169"/>
                  </a:cubicBezTo>
                  <a:lnTo>
                    <a:pt x="840359" y="504190"/>
                  </a:lnTo>
                  <a:cubicBezTo>
                    <a:pt x="840359" y="689864"/>
                    <a:pt x="689864" y="840359"/>
                    <a:pt x="504190" y="840359"/>
                  </a:cubicBezTo>
                  <a:lnTo>
                    <a:pt x="336169" y="840359"/>
                  </a:lnTo>
                  <a:cubicBezTo>
                    <a:pt x="150495" y="840359"/>
                    <a:pt x="0" y="689864"/>
                    <a:pt x="0" y="504190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878459" cy="878459"/>
            </a:xfrm>
            <a:custGeom>
              <a:avLst/>
              <a:gdLst/>
              <a:ahLst/>
              <a:cxnLst/>
              <a:rect r="r" b="b" t="t" l="l"/>
              <a:pathLst>
                <a:path h="878459" w="878459">
                  <a:moveTo>
                    <a:pt x="0" y="355219"/>
                  </a:moveTo>
                  <a:cubicBezTo>
                    <a:pt x="0" y="159004"/>
                    <a:pt x="159004" y="0"/>
                    <a:pt x="355219" y="0"/>
                  </a:cubicBezTo>
                  <a:lnTo>
                    <a:pt x="523240" y="0"/>
                  </a:lnTo>
                  <a:lnTo>
                    <a:pt x="523240" y="19050"/>
                  </a:lnTo>
                  <a:lnTo>
                    <a:pt x="523240" y="0"/>
                  </a:lnTo>
                  <a:cubicBezTo>
                    <a:pt x="719455" y="0"/>
                    <a:pt x="878459" y="159004"/>
                    <a:pt x="878459" y="355219"/>
                  </a:cubicBezTo>
                  <a:lnTo>
                    <a:pt x="859409" y="355219"/>
                  </a:lnTo>
                  <a:lnTo>
                    <a:pt x="878459" y="355219"/>
                  </a:lnTo>
                  <a:lnTo>
                    <a:pt x="878459" y="523240"/>
                  </a:lnTo>
                  <a:lnTo>
                    <a:pt x="859409" y="523240"/>
                  </a:lnTo>
                  <a:lnTo>
                    <a:pt x="878459" y="523240"/>
                  </a:lnTo>
                  <a:cubicBezTo>
                    <a:pt x="878459" y="719455"/>
                    <a:pt x="719455" y="878459"/>
                    <a:pt x="523240" y="878459"/>
                  </a:cubicBezTo>
                  <a:lnTo>
                    <a:pt x="523240" y="859409"/>
                  </a:lnTo>
                  <a:lnTo>
                    <a:pt x="523240" y="878459"/>
                  </a:lnTo>
                  <a:lnTo>
                    <a:pt x="355219" y="878459"/>
                  </a:lnTo>
                  <a:lnTo>
                    <a:pt x="355219" y="859409"/>
                  </a:lnTo>
                  <a:lnTo>
                    <a:pt x="355219" y="878459"/>
                  </a:lnTo>
                  <a:cubicBezTo>
                    <a:pt x="159004" y="878459"/>
                    <a:pt x="0" y="719455"/>
                    <a:pt x="0" y="523240"/>
                  </a:cubicBezTo>
                  <a:lnTo>
                    <a:pt x="0" y="355219"/>
                  </a:lnTo>
                  <a:lnTo>
                    <a:pt x="19050" y="355219"/>
                  </a:lnTo>
                  <a:lnTo>
                    <a:pt x="0" y="355219"/>
                  </a:lnTo>
                  <a:moveTo>
                    <a:pt x="38100" y="355219"/>
                  </a:moveTo>
                  <a:lnTo>
                    <a:pt x="38100" y="523240"/>
                  </a:lnTo>
                  <a:lnTo>
                    <a:pt x="19050" y="523240"/>
                  </a:lnTo>
                  <a:lnTo>
                    <a:pt x="38100" y="523240"/>
                  </a:lnTo>
                  <a:cubicBezTo>
                    <a:pt x="38100" y="698373"/>
                    <a:pt x="180086" y="840359"/>
                    <a:pt x="355219" y="840359"/>
                  </a:cubicBezTo>
                  <a:lnTo>
                    <a:pt x="523240" y="840359"/>
                  </a:lnTo>
                  <a:cubicBezTo>
                    <a:pt x="698373" y="840359"/>
                    <a:pt x="840359" y="698373"/>
                    <a:pt x="840359" y="523240"/>
                  </a:cubicBezTo>
                  <a:lnTo>
                    <a:pt x="840359" y="355219"/>
                  </a:lnTo>
                  <a:cubicBezTo>
                    <a:pt x="840359" y="180086"/>
                    <a:pt x="698373" y="38100"/>
                    <a:pt x="523240" y="38100"/>
                  </a:cubicBezTo>
                  <a:lnTo>
                    <a:pt x="355219" y="38100"/>
                  </a:lnTo>
                  <a:lnTo>
                    <a:pt x="355219" y="19050"/>
                  </a:lnTo>
                  <a:lnTo>
                    <a:pt x="355219" y="38100"/>
                  </a:lnTo>
                  <a:cubicBezTo>
                    <a:pt x="180086" y="38100"/>
                    <a:pt x="38100" y="180086"/>
                    <a:pt x="38100" y="355219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17" id="17"/>
          <p:cNvSpPr txBox="true"/>
          <p:nvPr/>
        </p:nvSpPr>
        <p:spPr>
          <a:xfrm rot="0">
            <a:off x="6041826" y="3857922"/>
            <a:ext cx="256729" cy="363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32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2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6765429" y="3686324"/>
            <a:ext cx="3684091" cy="8849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Addressing Defense Mechanisms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65429" y="4644032"/>
            <a:ext cx="3684091" cy="23358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It provides insights into the unconscious strategies people use to cope with stress, which can be adapted for positive change.</a:t>
            </a:r>
          </a:p>
        </p:txBody>
      </p:sp>
      <p:grpSp>
        <p:nvGrpSpPr>
          <p:cNvPr name="Group 20" id="20"/>
          <p:cNvGrpSpPr/>
          <p:nvPr/>
        </p:nvGrpSpPr>
        <p:grpSpPr>
          <a:xfrm rot="0">
            <a:off x="966192" y="7560766"/>
            <a:ext cx="658862" cy="658862"/>
            <a:chOff x="0" y="0"/>
            <a:chExt cx="878483" cy="878483"/>
          </a:xfrm>
        </p:grpSpPr>
        <p:sp>
          <p:nvSpPr>
            <p:cNvPr name="Freeform 21" id="21"/>
            <p:cNvSpPr/>
            <p:nvPr/>
          </p:nvSpPr>
          <p:spPr>
            <a:xfrm flipH="false" flipV="false" rot="0">
              <a:off x="19050" y="19050"/>
              <a:ext cx="840359" cy="840359"/>
            </a:xfrm>
            <a:custGeom>
              <a:avLst/>
              <a:gdLst/>
              <a:ahLst/>
              <a:cxnLst/>
              <a:rect r="r" b="b" t="t" l="l"/>
              <a:pathLst>
                <a:path h="840359" w="840359">
                  <a:moveTo>
                    <a:pt x="0" y="336169"/>
                  </a:moveTo>
                  <a:cubicBezTo>
                    <a:pt x="0" y="150495"/>
                    <a:pt x="150495" y="0"/>
                    <a:pt x="336169" y="0"/>
                  </a:cubicBezTo>
                  <a:lnTo>
                    <a:pt x="504190" y="0"/>
                  </a:lnTo>
                  <a:cubicBezTo>
                    <a:pt x="689864" y="0"/>
                    <a:pt x="840359" y="150495"/>
                    <a:pt x="840359" y="336169"/>
                  </a:cubicBezTo>
                  <a:lnTo>
                    <a:pt x="840359" y="504190"/>
                  </a:lnTo>
                  <a:cubicBezTo>
                    <a:pt x="840359" y="689864"/>
                    <a:pt x="689864" y="840359"/>
                    <a:pt x="504190" y="840359"/>
                  </a:cubicBezTo>
                  <a:lnTo>
                    <a:pt x="336169" y="840359"/>
                  </a:lnTo>
                  <a:cubicBezTo>
                    <a:pt x="150495" y="840359"/>
                    <a:pt x="0" y="689864"/>
                    <a:pt x="0" y="504190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878459" cy="878459"/>
            </a:xfrm>
            <a:custGeom>
              <a:avLst/>
              <a:gdLst/>
              <a:ahLst/>
              <a:cxnLst/>
              <a:rect r="r" b="b" t="t" l="l"/>
              <a:pathLst>
                <a:path h="878459" w="878459">
                  <a:moveTo>
                    <a:pt x="0" y="355219"/>
                  </a:moveTo>
                  <a:cubicBezTo>
                    <a:pt x="0" y="159004"/>
                    <a:pt x="159004" y="0"/>
                    <a:pt x="355219" y="0"/>
                  </a:cubicBezTo>
                  <a:lnTo>
                    <a:pt x="523240" y="0"/>
                  </a:lnTo>
                  <a:lnTo>
                    <a:pt x="523240" y="19050"/>
                  </a:lnTo>
                  <a:lnTo>
                    <a:pt x="523240" y="0"/>
                  </a:lnTo>
                  <a:cubicBezTo>
                    <a:pt x="719455" y="0"/>
                    <a:pt x="878459" y="159004"/>
                    <a:pt x="878459" y="355219"/>
                  </a:cubicBezTo>
                  <a:lnTo>
                    <a:pt x="859409" y="355219"/>
                  </a:lnTo>
                  <a:lnTo>
                    <a:pt x="878459" y="355219"/>
                  </a:lnTo>
                  <a:lnTo>
                    <a:pt x="878459" y="523240"/>
                  </a:lnTo>
                  <a:lnTo>
                    <a:pt x="859409" y="523240"/>
                  </a:lnTo>
                  <a:lnTo>
                    <a:pt x="878459" y="523240"/>
                  </a:lnTo>
                  <a:cubicBezTo>
                    <a:pt x="878459" y="719455"/>
                    <a:pt x="719455" y="878459"/>
                    <a:pt x="523240" y="878459"/>
                  </a:cubicBezTo>
                  <a:lnTo>
                    <a:pt x="523240" y="859409"/>
                  </a:lnTo>
                  <a:lnTo>
                    <a:pt x="523240" y="878459"/>
                  </a:lnTo>
                  <a:lnTo>
                    <a:pt x="355219" y="878459"/>
                  </a:lnTo>
                  <a:lnTo>
                    <a:pt x="355219" y="859409"/>
                  </a:lnTo>
                  <a:lnTo>
                    <a:pt x="355219" y="878459"/>
                  </a:lnTo>
                  <a:cubicBezTo>
                    <a:pt x="159004" y="878459"/>
                    <a:pt x="0" y="719455"/>
                    <a:pt x="0" y="523240"/>
                  </a:cubicBezTo>
                  <a:lnTo>
                    <a:pt x="0" y="355219"/>
                  </a:lnTo>
                  <a:lnTo>
                    <a:pt x="19050" y="355219"/>
                  </a:lnTo>
                  <a:lnTo>
                    <a:pt x="0" y="355219"/>
                  </a:lnTo>
                  <a:moveTo>
                    <a:pt x="38100" y="355219"/>
                  </a:moveTo>
                  <a:lnTo>
                    <a:pt x="38100" y="523240"/>
                  </a:lnTo>
                  <a:lnTo>
                    <a:pt x="19050" y="523240"/>
                  </a:lnTo>
                  <a:lnTo>
                    <a:pt x="38100" y="523240"/>
                  </a:lnTo>
                  <a:cubicBezTo>
                    <a:pt x="38100" y="698373"/>
                    <a:pt x="180086" y="840359"/>
                    <a:pt x="355219" y="840359"/>
                  </a:cubicBezTo>
                  <a:lnTo>
                    <a:pt x="523240" y="840359"/>
                  </a:lnTo>
                  <a:cubicBezTo>
                    <a:pt x="698373" y="840359"/>
                    <a:pt x="840359" y="698373"/>
                    <a:pt x="840359" y="523240"/>
                  </a:cubicBezTo>
                  <a:lnTo>
                    <a:pt x="840359" y="355219"/>
                  </a:lnTo>
                  <a:cubicBezTo>
                    <a:pt x="840359" y="180086"/>
                    <a:pt x="698373" y="38100"/>
                    <a:pt x="523240" y="38100"/>
                  </a:cubicBezTo>
                  <a:lnTo>
                    <a:pt x="355219" y="38100"/>
                  </a:lnTo>
                  <a:lnTo>
                    <a:pt x="355219" y="19050"/>
                  </a:lnTo>
                  <a:lnTo>
                    <a:pt x="355219" y="38100"/>
                  </a:lnTo>
                  <a:cubicBezTo>
                    <a:pt x="180086" y="38100"/>
                    <a:pt x="38100" y="180086"/>
                    <a:pt x="38100" y="355219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23" id="23"/>
          <p:cNvSpPr txBox="true"/>
          <p:nvPr/>
        </p:nvSpPr>
        <p:spPr>
          <a:xfrm rot="0">
            <a:off x="1168599" y="7737127"/>
            <a:ext cx="253901" cy="363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32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3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890861" y="7565529"/>
            <a:ext cx="4470499" cy="447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Developing Self-Awareness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1890861" y="8085535"/>
            <a:ext cx="8558659" cy="9914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00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It helps clients become more aware of their own inner world and the factors that shape their thoughts and behaviors.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30303">
                <a:alpha val="74902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16049019" y="9686925"/>
            <a:ext cx="2153256" cy="514350"/>
          </a:xfrm>
          <a:custGeom>
            <a:avLst/>
            <a:gdLst/>
            <a:ahLst/>
            <a:cxnLst/>
            <a:rect r="r" b="b" t="t" l="l"/>
            <a:pathLst>
              <a:path h="514350" w="2153256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 descr="preencoded.png"/>
          <p:cNvSpPr/>
          <p:nvPr/>
        </p:nvSpPr>
        <p:spPr>
          <a:xfrm flipH="false" flipV="false" rot="0">
            <a:off x="11430000" y="0"/>
            <a:ext cx="6858000" cy="10287000"/>
          </a:xfrm>
          <a:custGeom>
            <a:avLst/>
            <a:gdLst/>
            <a:ahLst/>
            <a:cxnLst/>
            <a:rect r="r" b="b" t="t" l="l"/>
            <a:pathLst>
              <a:path h="10287000" w="6858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992238" y="1507480"/>
            <a:ext cx="7088237" cy="9050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Humanistic Approach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977950" y="2823419"/>
            <a:ext cx="4609654" cy="3523209"/>
            <a:chOff x="0" y="0"/>
            <a:chExt cx="6146205" cy="4697612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9050" y="19050"/>
              <a:ext cx="6108065" cy="4659503"/>
            </a:xfrm>
            <a:custGeom>
              <a:avLst/>
              <a:gdLst/>
              <a:ahLst/>
              <a:cxnLst/>
              <a:rect r="r" b="b" t="t" l="l"/>
              <a:pathLst>
                <a:path h="4659503" w="6108065">
                  <a:moveTo>
                    <a:pt x="0" y="340233"/>
                  </a:moveTo>
                  <a:cubicBezTo>
                    <a:pt x="0" y="152273"/>
                    <a:pt x="152654" y="0"/>
                    <a:pt x="340868" y="0"/>
                  </a:cubicBezTo>
                  <a:lnTo>
                    <a:pt x="5767197" y="0"/>
                  </a:lnTo>
                  <a:cubicBezTo>
                    <a:pt x="5955411" y="0"/>
                    <a:pt x="6108065" y="152273"/>
                    <a:pt x="6108065" y="340233"/>
                  </a:cubicBezTo>
                  <a:lnTo>
                    <a:pt x="6108065" y="4319270"/>
                  </a:lnTo>
                  <a:cubicBezTo>
                    <a:pt x="6108065" y="4507230"/>
                    <a:pt x="5955411" y="4659503"/>
                    <a:pt x="5767197" y="4659503"/>
                  </a:cubicBezTo>
                  <a:lnTo>
                    <a:pt x="340868" y="4659503"/>
                  </a:lnTo>
                  <a:cubicBezTo>
                    <a:pt x="152654" y="4659503"/>
                    <a:pt x="0" y="4507230"/>
                    <a:pt x="0" y="4319270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6146165" cy="4697603"/>
            </a:xfrm>
            <a:custGeom>
              <a:avLst/>
              <a:gdLst/>
              <a:ahLst/>
              <a:cxnLst/>
              <a:rect r="r" b="b" t="t" l="l"/>
              <a:pathLst>
                <a:path h="4697603" w="6146165">
                  <a:moveTo>
                    <a:pt x="0" y="359283"/>
                  </a:moveTo>
                  <a:cubicBezTo>
                    <a:pt x="0" y="160782"/>
                    <a:pt x="161163" y="0"/>
                    <a:pt x="359918" y="0"/>
                  </a:cubicBezTo>
                  <a:lnTo>
                    <a:pt x="5786247" y="0"/>
                  </a:lnTo>
                  <a:lnTo>
                    <a:pt x="5786247" y="19050"/>
                  </a:lnTo>
                  <a:lnTo>
                    <a:pt x="5786247" y="0"/>
                  </a:lnTo>
                  <a:cubicBezTo>
                    <a:pt x="5985002" y="0"/>
                    <a:pt x="6146165" y="160782"/>
                    <a:pt x="6146165" y="359283"/>
                  </a:cubicBezTo>
                  <a:lnTo>
                    <a:pt x="6146165" y="4338320"/>
                  </a:lnTo>
                  <a:lnTo>
                    <a:pt x="6127115" y="4338320"/>
                  </a:lnTo>
                  <a:lnTo>
                    <a:pt x="6146165" y="4338320"/>
                  </a:lnTo>
                  <a:cubicBezTo>
                    <a:pt x="6146165" y="4536821"/>
                    <a:pt x="5985002" y="4697603"/>
                    <a:pt x="5786247" y="4697603"/>
                  </a:cubicBezTo>
                  <a:lnTo>
                    <a:pt x="5786247" y="4678553"/>
                  </a:lnTo>
                  <a:lnTo>
                    <a:pt x="5786247" y="4697603"/>
                  </a:lnTo>
                  <a:lnTo>
                    <a:pt x="359918" y="4697603"/>
                  </a:lnTo>
                  <a:lnTo>
                    <a:pt x="359918" y="4678553"/>
                  </a:lnTo>
                  <a:lnTo>
                    <a:pt x="359918" y="4697603"/>
                  </a:lnTo>
                  <a:cubicBezTo>
                    <a:pt x="161163" y="4697603"/>
                    <a:pt x="0" y="4536821"/>
                    <a:pt x="0" y="4338320"/>
                  </a:cubicBezTo>
                  <a:lnTo>
                    <a:pt x="0" y="359283"/>
                  </a:lnTo>
                  <a:lnTo>
                    <a:pt x="19050" y="359283"/>
                  </a:lnTo>
                  <a:lnTo>
                    <a:pt x="0" y="359283"/>
                  </a:lnTo>
                  <a:moveTo>
                    <a:pt x="38100" y="359283"/>
                  </a:moveTo>
                  <a:lnTo>
                    <a:pt x="38100" y="4338320"/>
                  </a:lnTo>
                  <a:lnTo>
                    <a:pt x="19050" y="4338320"/>
                  </a:lnTo>
                  <a:lnTo>
                    <a:pt x="38100" y="4338320"/>
                  </a:lnTo>
                  <a:cubicBezTo>
                    <a:pt x="38100" y="4515612"/>
                    <a:pt x="182118" y="4659503"/>
                    <a:pt x="359918" y="4659503"/>
                  </a:cubicBezTo>
                  <a:lnTo>
                    <a:pt x="5786247" y="4659503"/>
                  </a:lnTo>
                  <a:cubicBezTo>
                    <a:pt x="5964047" y="4659503"/>
                    <a:pt x="6108065" y="4515612"/>
                    <a:pt x="6108065" y="4338320"/>
                  </a:cubicBezTo>
                  <a:lnTo>
                    <a:pt x="6108065" y="359283"/>
                  </a:lnTo>
                  <a:lnTo>
                    <a:pt x="6127115" y="359283"/>
                  </a:lnTo>
                  <a:lnTo>
                    <a:pt x="6108065" y="359283"/>
                  </a:lnTo>
                  <a:cubicBezTo>
                    <a:pt x="6108065" y="181991"/>
                    <a:pt x="5964047" y="38100"/>
                    <a:pt x="5786247" y="38100"/>
                  </a:cubicBezTo>
                  <a:lnTo>
                    <a:pt x="359918" y="38100"/>
                  </a:lnTo>
                  <a:lnTo>
                    <a:pt x="359918" y="19050"/>
                  </a:lnTo>
                  <a:lnTo>
                    <a:pt x="359918" y="38100"/>
                  </a:lnTo>
                  <a:cubicBezTo>
                    <a:pt x="182118" y="38100"/>
                    <a:pt x="38100" y="181991"/>
                    <a:pt x="38100" y="359283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304330" y="3140274"/>
            <a:ext cx="3775621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Focus on the Individual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304330" y="3667571"/>
            <a:ext cx="3956894" cy="14561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This approach emphasizes the client's inherent potential for growth and self-actualization.</a:t>
            </a:r>
          </a:p>
        </p:txBody>
      </p:sp>
      <p:grpSp>
        <p:nvGrpSpPr>
          <p:cNvPr name="Group 13" id="13"/>
          <p:cNvGrpSpPr/>
          <p:nvPr/>
        </p:nvGrpSpPr>
        <p:grpSpPr>
          <a:xfrm rot="0">
            <a:off x="5842546" y="2823419"/>
            <a:ext cx="4609654" cy="3523209"/>
            <a:chOff x="0" y="0"/>
            <a:chExt cx="6146205" cy="4697612"/>
          </a:xfrm>
        </p:grpSpPr>
        <p:sp>
          <p:nvSpPr>
            <p:cNvPr name="Freeform 14" id="14"/>
            <p:cNvSpPr/>
            <p:nvPr/>
          </p:nvSpPr>
          <p:spPr>
            <a:xfrm flipH="false" flipV="false" rot="0">
              <a:off x="19050" y="19050"/>
              <a:ext cx="6108065" cy="4659503"/>
            </a:xfrm>
            <a:custGeom>
              <a:avLst/>
              <a:gdLst/>
              <a:ahLst/>
              <a:cxnLst/>
              <a:rect r="r" b="b" t="t" l="l"/>
              <a:pathLst>
                <a:path h="4659503" w="6108065">
                  <a:moveTo>
                    <a:pt x="0" y="340233"/>
                  </a:moveTo>
                  <a:cubicBezTo>
                    <a:pt x="0" y="152273"/>
                    <a:pt x="152654" y="0"/>
                    <a:pt x="340868" y="0"/>
                  </a:cubicBezTo>
                  <a:lnTo>
                    <a:pt x="5767197" y="0"/>
                  </a:lnTo>
                  <a:cubicBezTo>
                    <a:pt x="5955411" y="0"/>
                    <a:pt x="6108065" y="152273"/>
                    <a:pt x="6108065" y="340233"/>
                  </a:cubicBezTo>
                  <a:lnTo>
                    <a:pt x="6108065" y="4319270"/>
                  </a:lnTo>
                  <a:cubicBezTo>
                    <a:pt x="6108065" y="4507230"/>
                    <a:pt x="5955411" y="4659503"/>
                    <a:pt x="5767197" y="4659503"/>
                  </a:cubicBezTo>
                  <a:lnTo>
                    <a:pt x="340868" y="4659503"/>
                  </a:lnTo>
                  <a:cubicBezTo>
                    <a:pt x="152654" y="4659503"/>
                    <a:pt x="0" y="4507230"/>
                    <a:pt x="0" y="4319270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6146165" cy="4697603"/>
            </a:xfrm>
            <a:custGeom>
              <a:avLst/>
              <a:gdLst/>
              <a:ahLst/>
              <a:cxnLst/>
              <a:rect r="r" b="b" t="t" l="l"/>
              <a:pathLst>
                <a:path h="4697603" w="6146165">
                  <a:moveTo>
                    <a:pt x="0" y="359283"/>
                  </a:moveTo>
                  <a:cubicBezTo>
                    <a:pt x="0" y="160782"/>
                    <a:pt x="161163" y="0"/>
                    <a:pt x="359918" y="0"/>
                  </a:cubicBezTo>
                  <a:lnTo>
                    <a:pt x="5786247" y="0"/>
                  </a:lnTo>
                  <a:lnTo>
                    <a:pt x="5786247" y="19050"/>
                  </a:lnTo>
                  <a:lnTo>
                    <a:pt x="5786247" y="0"/>
                  </a:lnTo>
                  <a:cubicBezTo>
                    <a:pt x="5985002" y="0"/>
                    <a:pt x="6146165" y="160782"/>
                    <a:pt x="6146165" y="359283"/>
                  </a:cubicBezTo>
                  <a:lnTo>
                    <a:pt x="6146165" y="4338320"/>
                  </a:lnTo>
                  <a:lnTo>
                    <a:pt x="6127115" y="4338320"/>
                  </a:lnTo>
                  <a:lnTo>
                    <a:pt x="6146165" y="4338320"/>
                  </a:lnTo>
                  <a:cubicBezTo>
                    <a:pt x="6146165" y="4536821"/>
                    <a:pt x="5985002" y="4697603"/>
                    <a:pt x="5786247" y="4697603"/>
                  </a:cubicBezTo>
                  <a:lnTo>
                    <a:pt x="5786247" y="4678553"/>
                  </a:lnTo>
                  <a:lnTo>
                    <a:pt x="5786247" y="4697603"/>
                  </a:lnTo>
                  <a:lnTo>
                    <a:pt x="359918" y="4697603"/>
                  </a:lnTo>
                  <a:lnTo>
                    <a:pt x="359918" y="4678553"/>
                  </a:lnTo>
                  <a:lnTo>
                    <a:pt x="359918" y="4697603"/>
                  </a:lnTo>
                  <a:cubicBezTo>
                    <a:pt x="161163" y="4697603"/>
                    <a:pt x="0" y="4536821"/>
                    <a:pt x="0" y="4338320"/>
                  </a:cubicBezTo>
                  <a:lnTo>
                    <a:pt x="0" y="359283"/>
                  </a:lnTo>
                  <a:lnTo>
                    <a:pt x="19050" y="359283"/>
                  </a:lnTo>
                  <a:lnTo>
                    <a:pt x="0" y="359283"/>
                  </a:lnTo>
                  <a:moveTo>
                    <a:pt x="38100" y="359283"/>
                  </a:moveTo>
                  <a:lnTo>
                    <a:pt x="38100" y="4338320"/>
                  </a:lnTo>
                  <a:lnTo>
                    <a:pt x="19050" y="4338320"/>
                  </a:lnTo>
                  <a:lnTo>
                    <a:pt x="38100" y="4338320"/>
                  </a:lnTo>
                  <a:cubicBezTo>
                    <a:pt x="38100" y="4515612"/>
                    <a:pt x="182118" y="4659503"/>
                    <a:pt x="359918" y="4659503"/>
                  </a:cubicBezTo>
                  <a:lnTo>
                    <a:pt x="5786247" y="4659503"/>
                  </a:lnTo>
                  <a:cubicBezTo>
                    <a:pt x="5964047" y="4659503"/>
                    <a:pt x="6108065" y="4515612"/>
                    <a:pt x="6108065" y="4338320"/>
                  </a:cubicBezTo>
                  <a:lnTo>
                    <a:pt x="6108065" y="359283"/>
                  </a:lnTo>
                  <a:lnTo>
                    <a:pt x="6127115" y="359283"/>
                  </a:lnTo>
                  <a:lnTo>
                    <a:pt x="6108065" y="359283"/>
                  </a:lnTo>
                  <a:cubicBezTo>
                    <a:pt x="6108065" y="181991"/>
                    <a:pt x="5964047" y="38100"/>
                    <a:pt x="5786247" y="38100"/>
                  </a:cubicBezTo>
                  <a:lnTo>
                    <a:pt x="359918" y="38100"/>
                  </a:lnTo>
                  <a:lnTo>
                    <a:pt x="359918" y="19050"/>
                  </a:lnTo>
                  <a:lnTo>
                    <a:pt x="359918" y="38100"/>
                  </a:lnTo>
                  <a:cubicBezTo>
                    <a:pt x="182118" y="38100"/>
                    <a:pt x="38100" y="181991"/>
                    <a:pt x="38100" y="359283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6168926" y="3140274"/>
            <a:ext cx="3956894" cy="895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Emphasis on Empathy and Acceptance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168926" y="4110484"/>
            <a:ext cx="3956894" cy="1909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The therapist provides a safe and non-judgmental space for clients to explore their feelings and experiences.</a:t>
            </a:r>
          </a:p>
        </p:txBody>
      </p:sp>
      <p:grpSp>
        <p:nvGrpSpPr>
          <p:cNvPr name="Group 18" id="18"/>
          <p:cNvGrpSpPr/>
          <p:nvPr/>
        </p:nvGrpSpPr>
        <p:grpSpPr>
          <a:xfrm rot="0">
            <a:off x="977950" y="6601569"/>
            <a:ext cx="9474101" cy="2173040"/>
            <a:chOff x="0" y="0"/>
            <a:chExt cx="12632135" cy="2897387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19050" y="19050"/>
              <a:ext cx="12594082" cy="2859278"/>
            </a:xfrm>
            <a:custGeom>
              <a:avLst/>
              <a:gdLst/>
              <a:ahLst/>
              <a:cxnLst/>
              <a:rect r="r" b="b" t="t" l="l"/>
              <a:pathLst>
                <a:path h="2859278" w="12594082">
                  <a:moveTo>
                    <a:pt x="0" y="340233"/>
                  </a:moveTo>
                  <a:cubicBezTo>
                    <a:pt x="0" y="152400"/>
                    <a:pt x="153924" y="0"/>
                    <a:pt x="343789" y="0"/>
                  </a:cubicBezTo>
                  <a:lnTo>
                    <a:pt x="12250293" y="0"/>
                  </a:lnTo>
                  <a:cubicBezTo>
                    <a:pt x="12440158" y="0"/>
                    <a:pt x="12594082" y="152400"/>
                    <a:pt x="12594082" y="340233"/>
                  </a:cubicBezTo>
                  <a:lnTo>
                    <a:pt x="12594082" y="2519045"/>
                  </a:lnTo>
                  <a:cubicBezTo>
                    <a:pt x="12594082" y="2707005"/>
                    <a:pt x="12440158" y="2859278"/>
                    <a:pt x="12250293" y="2859278"/>
                  </a:cubicBezTo>
                  <a:lnTo>
                    <a:pt x="343789" y="2859278"/>
                  </a:lnTo>
                  <a:cubicBezTo>
                    <a:pt x="153924" y="2859278"/>
                    <a:pt x="0" y="2706878"/>
                    <a:pt x="0" y="2519045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2632182" cy="2897378"/>
            </a:xfrm>
            <a:custGeom>
              <a:avLst/>
              <a:gdLst/>
              <a:ahLst/>
              <a:cxnLst/>
              <a:rect r="r" b="b" t="t" l="l"/>
              <a:pathLst>
                <a:path h="2897378" w="12632182">
                  <a:moveTo>
                    <a:pt x="0" y="359283"/>
                  </a:moveTo>
                  <a:cubicBezTo>
                    <a:pt x="0" y="160655"/>
                    <a:pt x="162560" y="0"/>
                    <a:pt x="362839" y="0"/>
                  </a:cubicBezTo>
                  <a:lnTo>
                    <a:pt x="12269343" y="0"/>
                  </a:lnTo>
                  <a:lnTo>
                    <a:pt x="12269343" y="19050"/>
                  </a:lnTo>
                  <a:lnTo>
                    <a:pt x="12269343" y="0"/>
                  </a:lnTo>
                  <a:cubicBezTo>
                    <a:pt x="12469495" y="0"/>
                    <a:pt x="12632182" y="160655"/>
                    <a:pt x="12632182" y="359283"/>
                  </a:cubicBezTo>
                  <a:lnTo>
                    <a:pt x="12613132" y="359283"/>
                  </a:lnTo>
                  <a:lnTo>
                    <a:pt x="12632182" y="359283"/>
                  </a:lnTo>
                  <a:lnTo>
                    <a:pt x="12632182" y="2538095"/>
                  </a:lnTo>
                  <a:lnTo>
                    <a:pt x="12613132" y="2538095"/>
                  </a:lnTo>
                  <a:lnTo>
                    <a:pt x="12632182" y="2538095"/>
                  </a:lnTo>
                  <a:cubicBezTo>
                    <a:pt x="12632182" y="2736723"/>
                    <a:pt x="12469623" y="2897378"/>
                    <a:pt x="12269343" y="2897378"/>
                  </a:cubicBezTo>
                  <a:lnTo>
                    <a:pt x="12269343" y="2878328"/>
                  </a:lnTo>
                  <a:lnTo>
                    <a:pt x="12269343" y="2897378"/>
                  </a:lnTo>
                  <a:lnTo>
                    <a:pt x="362839" y="2897378"/>
                  </a:lnTo>
                  <a:lnTo>
                    <a:pt x="362839" y="2878328"/>
                  </a:lnTo>
                  <a:lnTo>
                    <a:pt x="362839" y="2897378"/>
                  </a:lnTo>
                  <a:cubicBezTo>
                    <a:pt x="162560" y="2897378"/>
                    <a:pt x="0" y="2736723"/>
                    <a:pt x="0" y="2538095"/>
                  </a:cubicBezTo>
                  <a:lnTo>
                    <a:pt x="0" y="359283"/>
                  </a:lnTo>
                  <a:lnTo>
                    <a:pt x="19050" y="359283"/>
                  </a:lnTo>
                  <a:lnTo>
                    <a:pt x="0" y="359283"/>
                  </a:lnTo>
                  <a:moveTo>
                    <a:pt x="38100" y="359283"/>
                  </a:moveTo>
                  <a:lnTo>
                    <a:pt x="38100" y="2538095"/>
                  </a:lnTo>
                  <a:lnTo>
                    <a:pt x="19050" y="2538095"/>
                  </a:lnTo>
                  <a:lnTo>
                    <a:pt x="38100" y="2538095"/>
                  </a:lnTo>
                  <a:cubicBezTo>
                    <a:pt x="38100" y="2715260"/>
                    <a:pt x="183261" y="2859278"/>
                    <a:pt x="362839" y="2859278"/>
                  </a:cubicBezTo>
                  <a:lnTo>
                    <a:pt x="12269343" y="2859278"/>
                  </a:lnTo>
                  <a:cubicBezTo>
                    <a:pt x="12448794" y="2859278"/>
                    <a:pt x="12594082" y="2715260"/>
                    <a:pt x="12594082" y="2538095"/>
                  </a:cubicBezTo>
                  <a:lnTo>
                    <a:pt x="12594082" y="359283"/>
                  </a:lnTo>
                  <a:cubicBezTo>
                    <a:pt x="12594082" y="182118"/>
                    <a:pt x="12448794" y="38100"/>
                    <a:pt x="12269343" y="38100"/>
                  </a:cubicBezTo>
                  <a:lnTo>
                    <a:pt x="362839" y="38100"/>
                  </a:lnTo>
                  <a:lnTo>
                    <a:pt x="362839" y="19050"/>
                  </a:lnTo>
                  <a:lnTo>
                    <a:pt x="362839" y="38100"/>
                  </a:lnTo>
                  <a:cubicBezTo>
                    <a:pt x="183261" y="38100"/>
                    <a:pt x="38100" y="182118"/>
                    <a:pt x="38100" y="359283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21" id="21"/>
          <p:cNvSpPr txBox="true"/>
          <p:nvPr/>
        </p:nvSpPr>
        <p:spPr>
          <a:xfrm rot="0">
            <a:off x="1304330" y="6918424"/>
            <a:ext cx="3544044" cy="4524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Focus on the Present</a:t>
            </a:r>
          </a:p>
        </p:txBody>
      </p:sp>
      <p:sp>
        <p:nvSpPr>
          <p:cNvPr name="TextBox 22" id="22"/>
          <p:cNvSpPr txBox="true"/>
          <p:nvPr/>
        </p:nvSpPr>
        <p:spPr>
          <a:xfrm rot="0">
            <a:off x="1304330" y="7445722"/>
            <a:ext cx="8821341" cy="100250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This approach focuses on the client's current thoughts, feelings, and experiences, rather than delving into the past.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30303">
                <a:alpha val="74902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16049019" y="9686925"/>
            <a:ext cx="2153256" cy="514350"/>
          </a:xfrm>
          <a:custGeom>
            <a:avLst/>
            <a:gdLst/>
            <a:ahLst/>
            <a:cxnLst/>
            <a:rect r="r" b="b" t="t" l="l"/>
            <a:pathLst>
              <a:path h="514350" w="2153256">
                <a:moveTo>
                  <a:pt x="0" y="0"/>
                </a:moveTo>
                <a:lnTo>
                  <a:pt x="2153256" y="0"/>
                </a:lnTo>
                <a:lnTo>
                  <a:pt x="2153256" y="514350"/>
                </a:lnTo>
                <a:lnTo>
                  <a:pt x="0" y="51435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6" id="6" descr="preencoded.png"/>
          <p:cNvSpPr/>
          <p:nvPr/>
        </p:nvSpPr>
        <p:spPr>
          <a:xfrm flipH="false" flipV="false" rot="0">
            <a:off x="11430000" y="0"/>
            <a:ext cx="6858000" cy="10287744"/>
          </a:xfrm>
          <a:custGeom>
            <a:avLst/>
            <a:gdLst/>
            <a:ahLst/>
            <a:cxnLst/>
            <a:rect r="r" b="b" t="t" l="l"/>
            <a:pathLst>
              <a:path h="10287744" w="6858000">
                <a:moveTo>
                  <a:pt x="0" y="0"/>
                </a:moveTo>
                <a:lnTo>
                  <a:pt x="6858000" y="0"/>
                </a:lnTo>
                <a:lnTo>
                  <a:pt x="6858000" y="10287744"/>
                </a:lnTo>
                <a:lnTo>
                  <a:pt x="0" y="1028774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" t="0" r="-3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875854" y="659606"/>
            <a:ext cx="6256436" cy="810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5"/>
              </a:lnSpc>
            </a:pPr>
            <a:r>
              <a:rPr lang="en-US" sz="4875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Roger's Self-Theory</a:t>
            </a:r>
          </a:p>
        </p:txBody>
      </p:sp>
      <p:sp>
        <p:nvSpPr>
          <p:cNvPr name="Freeform 8" id="8" descr="preencoded.png"/>
          <p:cNvSpPr/>
          <p:nvPr/>
        </p:nvSpPr>
        <p:spPr>
          <a:xfrm flipH="false" flipV="false" rot="0">
            <a:off x="875854" y="1845618"/>
            <a:ext cx="625525" cy="625525"/>
          </a:xfrm>
          <a:custGeom>
            <a:avLst/>
            <a:gdLst/>
            <a:ahLst/>
            <a:cxnLst/>
            <a:rect r="r" b="b" t="t" l="l"/>
            <a:pathLst>
              <a:path h="625525" w="625525">
                <a:moveTo>
                  <a:pt x="0" y="0"/>
                </a:moveTo>
                <a:lnTo>
                  <a:pt x="625525" y="0"/>
                </a:lnTo>
                <a:lnTo>
                  <a:pt x="625525" y="625524"/>
                </a:lnTo>
                <a:lnTo>
                  <a:pt x="0" y="62552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875854" y="2702272"/>
            <a:ext cx="3128219" cy="410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Self-Actualization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875854" y="3167062"/>
            <a:ext cx="9678292" cy="495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This theory highlights the inherent drive to reach full potential and personal growth.</a:t>
            </a:r>
          </a:p>
        </p:txBody>
      </p:sp>
      <p:sp>
        <p:nvSpPr>
          <p:cNvPr name="Freeform 11" id="11" descr="preencoded.png"/>
          <p:cNvSpPr/>
          <p:nvPr/>
        </p:nvSpPr>
        <p:spPr>
          <a:xfrm flipH="false" flipV="false" rot="0">
            <a:off x="875854" y="4413498"/>
            <a:ext cx="625525" cy="625525"/>
          </a:xfrm>
          <a:custGeom>
            <a:avLst/>
            <a:gdLst/>
            <a:ahLst/>
            <a:cxnLst/>
            <a:rect r="r" b="b" t="t" l="l"/>
            <a:pathLst>
              <a:path h="625525" w="625525">
                <a:moveTo>
                  <a:pt x="0" y="0"/>
                </a:moveTo>
                <a:lnTo>
                  <a:pt x="625525" y="0"/>
                </a:lnTo>
                <a:lnTo>
                  <a:pt x="625525" y="625524"/>
                </a:lnTo>
                <a:lnTo>
                  <a:pt x="0" y="62552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875854" y="5270152"/>
            <a:ext cx="4366171" cy="410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Unconditional Positive Regard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75854" y="5734942"/>
            <a:ext cx="9678292" cy="896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The therapist provides acceptance and support without judgment, fostering trust and self-acceptance.</a:t>
            </a:r>
          </a:p>
        </p:txBody>
      </p:sp>
      <p:sp>
        <p:nvSpPr>
          <p:cNvPr name="Freeform 14" id="14" descr="preencoded.png"/>
          <p:cNvSpPr/>
          <p:nvPr/>
        </p:nvSpPr>
        <p:spPr>
          <a:xfrm flipH="false" flipV="false" rot="0">
            <a:off x="875854" y="7381875"/>
            <a:ext cx="625525" cy="625525"/>
          </a:xfrm>
          <a:custGeom>
            <a:avLst/>
            <a:gdLst/>
            <a:ahLst/>
            <a:cxnLst/>
            <a:rect r="r" b="b" t="t" l="l"/>
            <a:pathLst>
              <a:path h="625525" w="625525">
                <a:moveTo>
                  <a:pt x="0" y="0"/>
                </a:moveTo>
                <a:lnTo>
                  <a:pt x="625525" y="0"/>
                </a:lnTo>
                <a:lnTo>
                  <a:pt x="625525" y="625525"/>
                </a:lnTo>
                <a:lnTo>
                  <a:pt x="0" y="62552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875854" y="8238530"/>
            <a:ext cx="3723234" cy="410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Empathy and Congruence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5854" y="8703320"/>
            <a:ext cx="9678292" cy="896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The therapist genuinely understands the client's experiences and communicates authentically.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30303">
                <a:alpha val="74902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0" y="0"/>
            <a:ext cx="18288000" cy="3128814"/>
          </a:xfrm>
          <a:custGeom>
            <a:avLst/>
            <a:gdLst/>
            <a:ahLst/>
            <a:cxnLst/>
            <a:rect r="r" b="b" t="t" l="l"/>
            <a:pathLst>
              <a:path h="3128814" w="18288000">
                <a:moveTo>
                  <a:pt x="0" y="0"/>
                </a:moveTo>
                <a:lnTo>
                  <a:pt x="18288000" y="0"/>
                </a:lnTo>
                <a:lnTo>
                  <a:pt x="18288000" y="3128814"/>
                </a:lnTo>
                <a:lnTo>
                  <a:pt x="0" y="312881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73" t="0" r="-73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876002" y="3910459"/>
            <a:ext cx="8458498" cy="810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125"/>
              </a:lnSpc>
            </a:pPr>
            <a:r>
              <a:rPr lang="en-US" sz="4875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Development of Self-Concept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9129712" y="5096619"/>
            <a:ext cx="28575" cy="4380011"/>
            <a:chOff x="0" y="0"/>
            <a:chExt cx="38100" cy="5840015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38100" cy="5839968"/>
            </a:xfrm>
            <a:custGeom>
              <a:avLst/>
              <a:gdLst/>
              <a:ahLst/>
              <a:cxnLst/>
              <a:rect r="r" b="b" t="t" l="l"/>
              <a:pathLst>
                <a:path h="5839968" w="38100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cubicBezTo>
                    <a:pt x="29591" y="0"/>
                    <a:pt x="38100" y="8509"/>
                    <a:pt x="38100" y="19050"/>
                  </a:cubicBezTo>
                  <a:lnTo>
                    <a:pt x="38100" y="5820918"/>
                  </a:lnTo>
                  <a:cubicBezTo>
                    <a:pt x="38100" y="5831459"/>
                    <a:pt x="29591" y="5839968"/>
                    <a:pt x="19050" y="5839968"/>
                  </a:cubicBezTo>
                  <a:cubicBezTo>
                    <a:pt x="8509" y="5839968"/>
                    <a:pt x="0" y="5831459"/>
                    <a:pt x="0" y="5820918"/>
                  </a:cubicBezTo>
                  <a:close/>
                </a:path>
              </a:pathLst>
            </a:custGeom>
            <a:solidFill>
              <a:srgbClr val="FFFFFF">
                <a:alpha val="23922"/>
              </a:srgbClr>
            </a:solidFill>
          </p:spPr>
        </p:sp>
      </p:grpSp>
      <p:grpSp>
        <p:nvGrpSpPr>
          <p:cNvPr name="Group 9" id="9"/>
          <p:cNvGrpSpPr/>
          <p:nvPr/>
        </p:nvGrpSpPr>
        <p:grpSpPr>
          <a:xfrm rot="0">
            <a:off x="8014990" y="5645497"/>
            <a:ext cx="876002" cy="28575"/>
            <a:chOff x="0" y="0"/>
            <a:chExt cx="1168003" cy="38100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168019" cy="38100"/>
            </a:xfrm>
            <a:custGeom>
              <a:avLst/>
              <a:gdLst/>
              <a:ahLst/>
              <a:cxnLst/>
              <a:rect r="r" b="b" t="t" l="l"/>
              <a:pathLst>
                <a:path h="38100" w="1168019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8969" y="0"/>
                  </a:lnTo>
                  <a:cubicBezTo>
                    <a:pt x="1159510" y="0"/>
                    <a:pt x="1168019" y="8509"/>
                    <a:pt x="1168019" y="19050"/>
                  </a:cubicBezTo>
                  <a:cubicBezTo>
                    <a:pt x="1168019" y="29591"/>
                    <a:pt x="1159510" y="38100"/>
                    <a:pt x="1148969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8848130" y="5363915"/>
            <a:ext cx="591741" cy="591741"/>
            <a:chOff x="0" y="0"/>
            <a:chExt cx="788988" cy="788988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19050" y="19050"/>
              <a:ext cx="750824" cy="750951"/>
            </a:xfrm>
            <a:custGeom>
              <a:avLst/>
              <a:gdLst/>
              <a:ahLst/>
              <a:cxnLst/>
              <a:rect r="r" b="b" t="t" l="l"/>
              <a:pathLst>
                <a:path h="750951" w="750824">
                  <a:moveTo>
                    <a:pt x="0" y="300355"/>
                  </a:moveTo>
                  <a:cubicBezTo>
                    <a:pt x="0" y="134493"/>
                    <a:pt x="134493" y="0"/>
                    <a:pt x="300355" y="0"/>
                  </a:cubicBezTo>
                  <a:lnTo>
                    <a:pt x="450469" y="0"/>
                  </a:lnTo>
                  <a:cubicBezTo>
                    <a:pt x="616331" y="0"/>
                    <a:pt x="750824" y="134493"/>
                    <a:pt x="750824" y="300355"/>
                  </a:cubicBezTo>
                  <a:lnTo>
                    <a:pt x="750824" y="450469"/>
                  </a:lnTo>
                  <a:cubicBezTo>
                    <a:pt x="750824" y="616331"/>
                    <a:pt x="616331" y="750824"/>
                    <a:pt x="450469" y="750824"/>
                  </a:cubicBezTo>
                  <a:lnTo>
                    <a:pt x="300355" y="750824"/>
                  </a:lnTo>
                  <a:cubicBezTo>
                    <a:pt x="134493" y="750951"/>
                    <a:pt x="0" y="616458"/>
                    <a:pt x="0" y="450469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789051" cy="789051"/>
            </a:xfrm>
            <a:custGeom>
              <a:avLst/>
              <a:gdLst/>
              <a:ahLst/>
              <a:cxnLst/>
              <a:rect r="r" b="b" t="t" l="l"/>
              <a:pathLst>
                <a:path h="789051" w="789051">
                  <a:moveTo>
                    <a:pt x="0" y="319405"/>
                  </a:moveTo>
                  <a:cubicBezTo>
                    <a:pt x="0" y="143002"/>
                    <a:pt x="143002" y="0"/>
                    <a:pt x="319405" y="0"/>
                  </a:cubicBezTo>
                  <a:lnTo>
                    <a:pt x="469519" y="0"/>
                  </a:lnTo>
                  <a:lnTo>
                    <a:pt x="469519" y="19050"/>
                  </a:lnTo>
                  <a:lnTo>
                    <a:pt x="469519" y="0"/>
                  </a:lnTo>
                  <a:lnTo>
                    <a:pt x="469519" y="19050"/>
                  </a:lnTo>
                  <a:lnTo>
                    <a:pt x="469519" y="0"/>
                  </a:lnTo>
                  <a:cubicBezTo>
                    <a:pt x="645922" y="0"/>
                    <a:pt x="789051" y="143002"/>
                    <a:pt x="789051" y="319405"/>
                  </a:cubicBezTo>
                  <a:lnTo>
                    <a:pt x="789051" y="469519"/>
                  </a:lnTo>
                  <a:lnTo>
                    <a:pt x="770001" y="469519"/>
                  </a:lnTo>
                  <a:lnTo>
                    <a:pt x="789051" y="469519"/>
                  </a:lnTo>
                  <a:cubicBezTo>
                    <a:pt x="789051" y="645922"/>
                    <a:pt x="646049" y="788924"/>
                    <a:pt x="469646" y="788924"/>
                  </a:cubicBezTo>
                  <a:lnTo>
                    <a:pt x="469646" y="769874"/>
                  </a:lnTo>
                  <a:lnTo>
                    <a:pt x="469646" y="788924"/>
                  </a:lnTo>
                  <a:lnTo>
                    <a:pt x="319405" y="788924"/>
                  </a:lnTo>
                  <a:lnTo>
                    <a:pt x="319405" y="769874"/>
                  </a:lnTo>
                  <a:lnTo>
                    <a:pt x="319405" y="788924"/>
                  </a:lnTo>
                  <a:cubicBezTo>
                    <a:pt x="143002" y="789051"/>
                    <a:pt x="0" y="645922"/>
                    <a:pt x="0" y="469519"/>
                  </a:cubicBezTo>
                  <a:lnTo>
                    <a:pt x="0" y="319405"/>
                  </a:lnTo>
                  <a:lnTo>
                    <a:pt x="19050" y="319405"/>
                  </a:lnTo>
                  <a:lnTo>
                    <a:pt x="0" y="319405"/>
                  </a:lnTo>
                  <a:moveTo>
                    <a:pt x="38100" y="319405"/>
                  </a:moveTo>
                  <a:lnTo>
                    <a:pt x="38100" y="469519"/>
                  </a:lnTo>
                  <a:lnTo>
                    <a:pt x="19050" y="469519"/>
                  </a:lnTo>
                  <a:lnTo>
                    <a:pt x="38100" y="469519"/>
                  </a:lnTo>
                  <a:cubicBezTo>
                    <a:pt x="38100" y="624840"/>
                    <a:pt x="164084" y="750824"/>
                    <a:pt x="319405" y="750824"/>
                  </a:cubicBezTo>
                  <a:lnTo>
                    <a:pt x="469519" y="750824"/>
                  </a:lnTo>
                  <a:cubicBezTo>
                    <a:pt x="624840" y="750824"/>
                    <a:pt x="750824" y="624840"/>
                    <a:pt x="750824" y="469519"/>
                  </a:cubicBezTo>
                  <a:lnTo>
                    <a:pt x="750824" y="319405"/>
                  </a:lnTo>
                  <a:lnTo>
                    <a:pt x="769874" y="319405"/>
                  </a:lnTo>
                  <a:lnTo>
                    <a:pt x="750824" y="319405"/>
                  </a:lnTo>
                  <a:cubicBezTo>
                    <a:pt x="750951" y="164084"/>
                    <a:pt x="624967" y="38100"/>
                    <a:pt x="469519" y="38100"/>
                  </a:cubicBezTo>
                  <a:lnTo>
                    <a:pt x="319405" y="38100"/>
                  </a:lnTo>
                  <a:lnTo>
                    <a:pt x="319405" y="19050"/>
                  </a:lnTo>
                  <a:lnTo>
                    <a:pt x="319405" y="38100"/>
                  </a:lnTo>
                  <a:cubicBezTo>
                    <a:pt x="164084" y="38100"/>
                    <a:pt x="38100" y="164084"/>
                    <a:pt x="38100" y="319405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14" id="14"/>
          <p:cNvSpPr txBox="true"/>
          <p:nvPr/>
        </p:nvSpPr>
        <p:spPr>
          <a:xfrm rot="0">
            <a:off x="9072116" y="5529114"/>
            <a:ext cx="143767" cy="318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937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1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638526" y="5327749"/>
            <a:ext cx="3128814" cy="410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62"/>
              </a:lnSpc>
            </a:pPr>
            <a:r>
              <a:rPr lang="en-US" sz="2437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Early Childhood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76002" y="5792689"/>
            <a:ext cx="6891338" cy="896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5"/>
              </a:lnSpc>
            </a:pPr>
            <a:r>
              <a:rPr lang="en-US" sz="193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Early experiences shape our sense of self, influenced by relationships and interactions.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9397008" y="6896844"/>
            <a:ext cx="876003" cy="28575"/>
            <a:chOff x="0" y="0"/>
            <a:chExt cx="1168003" cy="381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168019" cy="38100"/>
            </a:xfrm>
            <a:custGeom>
              <a:avLst/>
              <a:gdLst/>
              <a:ahLst/>
              <a:cxnLst/>
              <a:rect r="r" b="b" t="t" l="l"/>
              <a:pathLst>
                <a:path h="38100" w="1168019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8969" y="0"/>
                  </a:lnTo>
                  <a:cubicBezTo>
                    <a:pt x="1159510" y="0"/>
                    <a:pt x="1168019" y="8509"/>
                    <a:pt x="1168019" y="19050"/>
                  </a:cubicBezTo>
                  <a:cubicBezTo>
                    <a:pt x="1168019" y="29591"/>
                    <a:pt x="1159510" y="38100"/>
                    <a:pt x="1148969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8848130" y="6615261"/>
            <a:ext cx="591741" cy="591741"/>
            <a:chOff x="0" y="0"/>
            <a:chExt cx="788988" cy="788988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19050" y="19050"/>
              <a:ext cx="750824" cy="750951"/>
            </a:xfrm>
            <a:custGeom>
              <a:avLst/>
              <a:gdLst/>
              <a:ahLst/>
              <a:cxnLst/>
              <a:rect r="r" b="b" t="t" l="l"/>
              <a:pathLst>
                <a:path h="750951" w="750824">
                  <a:moveTo>
                    <a:pt x="0" y="300355"/>
                  </a:moveTo>
                  <a:cubicBezTo>
                    <a:pt x="0" y="134493"/>
                    <a:pt x="134493" y="0"/>
                    <a:pt x="300355" y="0"/>
                  </a:cubicBezTo>
                  <a:lnTo>
                    <a:pt x="450469" y="0"/>
                  </a:lnTo>
                  <a:cubicBezTo>
                    <a:pt x="616331" y="0"/>
                    <a:pt x="750824" y="134493"/>
                    <a:pt x="750824" y="300355"/>
                  </a:cubicBezTo>
                  <a:lnTo>
                    <a:pt x="750824" y="450469"/>
                  </a:lnTo>
                  <a:cubicBezTo>
                    <a:pt x="750824" y="616331"/>
                    <a:pt x="616331" y="750824"/>
                    <a:pt x="450469" y="750824"/>
                  </a:cubicBezTo>
                  <a:lnTo>
                    <a:pt x="300355" y="750824"/>
                  </a:lnTo>
                  <a:cubicBezTo>
                    <a:pt x="134493" y="750951"/>
                    <a:pt x="0" y="616458"/>
                    <a:pt x="0" y="450469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0" y="0"/>
              <a:ext cx="789051" cy="789051"/>
            </a:xfrm>
            <a:custGeom>
              <a:avLst/>
              <a:gdLst/>
              <a:ahLst/>
              <a:cxnLst/>
              <a:rect r="r" b="b" t="t" l="l"/>
              <a:pathLst>
                <a:path h="789051" w="789051">
                  <a:moveTo>
                    <a:pt x="0" y="319405"/>
                  </a:moveTo>
                  <a:cubicBezTo>
                    <a:pt x="0" y="143002"/>
                    <a:pt x="143002" y="0"/>
                    <a:pt x="319405" y="0"/>
                  </a:cubicBezTo>
                  <a:lnTo>
                    <a:pt x="469519" y="0"/>
                  </a:lnTo>
                  <a:lnTo>
                    <a:pt x="469519" y="19050"/>
                  </a:lnTo>
                  <a:lnTo>
                    <a:pt x="469519" y="0"/>
                  </a:lnTo>
                  <a:lnTo>
                    <a:pt x="469519" y="19050"/>
                  </a:lnTo>
                  <a:lnTo>
                    <a:pt x="469519" y="0"/>
                  </a:lnTo>
                  <a:cubicBezTo>
                    <a:pt x="645922" y="0"/>
                    <a:pt x="789051" y="143002"/>
                    <a:pt x="789051" y="319405"/>
                  </a:cubicBezTo>
                  <a:lnTo>
                    <a:pt x="789051" y="469519"/>
                  </a:lnTo>
                  <a:lnTo>
                    <a:pt x="770001" y="469519"/>
                  </a:lnTo>
                  <a:lnTo>
                    <a:pt x="789051" y="469519"/>
                  </a:lnTo>
                  <a:cubicBezTo>
                    <a:pt x="789051" y="645922"/>
                    <a:pt x="646049" y="788924"/>
                    <a:pt x="469646" y="788924"/>
                  </a:cubicBezTo>
                  <a:lnTo>
                    <a:pt x="469646" y="769874"/>
                  </a:lnTo>
                  <a:lnTo>
                    <a:pt x="469646" y="788924"/>
                  </a:lnTo>
                  <a:lnTo>
                    <a:pt x="319405" y="788924"/>
                  </a:lnTo>
                  <a:lnTo>
                    <a:pt x="319405" y="769874"/>
                  </a:lnTo>
                  <a:lnTo>
                    <a:pt x="319405" y="788924"/>
                  </a:lnTo>
                  <a:cubicBezTo>
                    <a:pt x="143002" y="789051"/>
                    <a:pt x="0" y="645922"/>
                    <a:pt x="0" y="469519"/>
                  </a:cubicBezTo>
                  <a:lnTo>
                    <a:pt x="0" y="319405"/>
                  </a:lnTo>
                  <a:lnTo>
                    <a:pt x="19050" y="319405"/>
                  </a:lnTo>
                  <a:lnTo>
                    <a:pt x="0" y="319405"/>
                  </a:lnTo>
                  <a:moveTo>
                    <a:pt x="38100" y="319405"/>
                  </a:moveTo>
                  <a:lnTo>
                    <a:pt x="38100" y="469519"/>
                  </a:lnTo>
                  <a:lnTo>
                    <a:pt x="19050" y="469519"/>
                  </a:lnTo>
                  <a:lnTo>
                    <a:pt x="38100" y="469519"/>
                  </a:lnTo>
                  <a:cubicBezTo>
                    <a:pt x="38100" y="624840"/>
                    <a:pt x="164084" y="750824"/>
                    <a:pt x="319405" y="750824"/>
                  </a:cubicBezTo>
                  <a:lnTo>
                    <a:pt x="469519" y="750824"/>
                  </a:lnTo>
                  <a:cubicBezTo>
                    <a:pt x="624840" y="750824"/>
                    <a:pt x="750824" y="624840"/>
                    <a:pt x="750824" y="469519"/>
                  </a:cubicBezTo>
                  <a:lnTo>
                    <a:pt x="750824" y="319405"/>
                  </a:lnTo>
                  <a:lnTo>
                    <a:pt x="769874" y="319405"/>
                  </a:lnTo>
                  <a:lnTo>
                    <a:pt x="750824" y="319405"/>
                  </a:lnTo>
                  <a:cubicBezTo>
                    <a:pt x="750951" y="164084"/>
                    <a:pt x="624967" y="38100"/>
                    <a:pt x="469519" y="38100"/>
                  </a:cubicBezTo>
                  <a:lnTo>
                    <a:pt x="319405" y="38100"/>
                  </a:lnTo>
                  <a:lnTo>
                    <a:pt x="319405" y="19050"/>
                  </a:lnTo>
                  <a:lnTo>
                    <a:pt x="319405" y="38100"/>
                  </a:lnTo>
                  <a:cubicBezTo>
                    <a:pt x="164084" y="38100"/>
                    <a:pt x="38100" y="164084"/>
                    <a:pt x="38100" y="319405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22" id="22"/>
          <p:cNvSpPr txBox="true"/>
          <p:nvPr/>
        </p:nvSpPr>
        <p:spPr>
          <a:xfrm rot="0">
            <a:off x="9029254" y="6780460"/>
            <a:ext cx="229344" cy="318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937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2</a:t>
            </a:r>
          </a:p>
        </p:txBody>
      </p:sp>
      <p:sp>
        <p:nvSpPr>
          <p:cNvPr name="TextBox 23" id="23"/>
          <p:cNvSpPr txBox="true"/>
          <p:nvPr/>
        </p:nvSpPr>
        <p:spPr>
          <a:xfrm rot="0">
            <a:off x="10520660" y="6579096"/>
            <a:ext cx="3128814" cy="410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Adolescence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10520660" y="7044035"/>
            <a:ext cx="6891338" cy="896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Exploring identity and values leads to a more defined self-concept. This can be a period of self-discovery and growth.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8014990" y="8023026"/>
            <a:ext cx="876002" cy="28575"/>
            <a:chOff x="0" y="0"/>
            <a:chExt cx="1168003" cy="381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168019" cy="38100"/>
            </a:xfrm>
            <a:custGeom>
              <a:avLst/>
              <a:gdLst/>
              <a:ahLst/>
              <a:cxnLst/>
              <a:rect r="r" b="b" t="t" l="l"/>
              <a:pathLst>
                <a:path h="38100" w="1168019">
                  <a:moveTo>
                    <a:pt x="0" y="19050"/>
                  </a:moveTo>
                  <a:cubicBezTo>
                    <a:pt x="0" y="8509"/>
                    <a:pt x="8509" y="0"/>
                    <a:pt x="19050" y="0"/>
                  </a:cubicBezTo>
                  <a:lnTo>
                    <a:pt x="1148969" y="0"/>
                  </a:lnTo>
                  <a:cubicBezTo>
                    <a:pt x="1159510" y="0"/>
                    <a:pt x="1168019" y="8509"/>
                    <a:pt x="1168019" y="19050"/>
                  </a:cubicBezTo>
                  <a:cubicBezTo>
                    <a:pt x="1168019" y="29591"/>
                    <a:pt x="1159510" y="38100"/>
                    <a:pt x="1148969" y="38100"/>
                  </a:cubicBezTo>
                  <a:lnTo>
                    <a:pt x="19050" y="38100"/>
                  </a:lnTo>
                  <a:cubicBezTo>
                    <a:pt x="8509" y="38100"/>
                    <a:pt x="0" y="29591"/>
                    <a:pt x="0" y="19050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8848130" y="7741444"/>
            <a:ext cx="591741" cy="591741"/>
            <a:chOff x="0" y="0"/>
            <a:chExt cx="788988" cy="788988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19050" y="19050"/>
              <a:ext cx="750824" cy="750951"/>
            </a:xfrm>
            <a:custGeom>
              <a:avLst/>
              <a:gdLst/>
              <a:ahLst/>
              <a:cxnLst/>
              <a:rect r="r" b="b" t="t" l="l"/>
              <a:pathLst>
                <a:path h="750951" w="750824">
                  <a:moveTo>
                    <a:pt x="0" y="300355"/>
                  </a:moveTo>
                  <a:cubicBezTo>
                    <a:pt x="0" y="134493"/>
                    <a:pt x="134493" y="0"/>
                    <a:pt x="300355" y="0"/>
                  </a:cubicBezTo>
                  <a:lnTo>
                    <a:pt x="450469" y="0"/>
                  </a:lnTo>
                  <a:cubicBezTo>
                    <a:pt x="616331" y="0"/>
                    <a:pt x="750824" y="134493"/>
                    <a:pt x="750824" y="300355"/>
                  </a:cubicBezTo>
                  <a:lnTo>
                    <a:pt x="750824" y="450469"/>
                  </a:lnTo>
                  <a:cubicBezTo>
                    <a:pt x="750824" y="616331"/>
                    <a:pt x="616331" y="750824"/>
                    <a:pt x="450469" y="750824"/>
                  </a:cubicBezTo>
                  <a:lnTo>
                    <a:pt x="300355" y="750824"/>
                  </a:lnTo>
                  <a:cubicBezTo>
                    <a:pt x="134493" y="750951"/>
                    <a:pt x="0" y="616458"/>
                    <a:pt x="0" y="450469"/>
                  </a:cubicBezTo>
                  <a:close/>
                </a:path>
              </a:pathLst>
            </a:custGeom>
            <a:solidFill>
              <a:srgbClr val="030303"/>
            </a:solid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789051" cy="789051"/>
            </a:xfrm>
            <a:custGeom>
              <a:avLst/>
              <a:gdLst/>
              <a:ahLst/>
              <a:cxnLst/>
              <a:rect r="r" b="b" t="t" l="l"/>
              <a:pathLst>
                <a:path h="789051" w="789051">
                  <a:moveTo>
                    <a:pt x="0" y="319405"/>
                  </a:moveTo>
                  <a:cubicBezTo>
                    <a:pt x="0" y="143002"/>
                    <a:pt x="143002" y="0"/>
                    <a:pt x="319405" y="0"/>
                  </a:cubicBezTo>
                  <a:lnTo>
                    <a:pt x="469519" y="0"/>
                  </a:lnTo>
                  <a:lnTo>
                    <a:pt x="469519" y="19050"/>
                  </a:lnTo>
                  <a:lnTo>
                    <a:pt x="469519" y="0"/>
                  </a:lnTo>
                  <a:lnTo>
                    <a:pt x="469519" y="19050"/>
                  </a:lnTo>
                  <a:lnTo>
                    <a:pt x="469519" y="0"/>
                  </a:lnTo>
                  <a:cubicBezTo>
                    <a:pt x="645922" y="0"/>
                    <a:pt x="789051" y="143002"/>
                    <a:pt x="789051" y="319405"/>
                  </a:cubicBezTo>
                  <a:lnTo>
                    <a:pt x="789051" y="469519"/>
                  </a:lnTo>
                  <a:lnTo>
                    <a:pt x="770001" y="469519"/>
                  </a:lnTo>
                  <a:lnTo>
                    <a:pt x="789051" y="469519"/>
                  </a:lnTo>
                  <a:cubicBezTo>
                    <a:pt x="789051" y="645922"/>
                    <a:pt x="646049" y="788924"/>
                    <a:pt x="469646" y="788924"/>
                  </a:cubicBezTo>
                  <a:lnTo>
                    <a:pt x="469646" y="769874"/>
                  </a:lnTo>
                  <a:lnTo>
                    <a:pt x="469646" y="788924"/>
                  </a:lnTo>
                  <a:lnTo>
                    <a:pt x="319405" y="788924"/>
                  </a:lnTo>
                  <a:lnTo>
                    <a:pt x="319405" y="769874"/>
                  </a:lnTo>
                  <a:lnTo>
                    <a:pt x="319405" y="788924"/>
                  </a:lnTo>
                  <a:cubicBezTo>
                    <a:pt x="143002" y="789051"/>
                    <a:pt x="0" y="645922"/>
                    <a:pt x="0" y="469519"/>
                  </a:cubicBezTo>
                  <a:lnTo>
                    <a:pt x="0" y="319405"/>
                  </a:lnTo>
                  <a:lnTo>
                    <a:pt x="19050" y="319405"/>
                  </a:lnTo>
                  <a:lnTo>
                    <a:pt x="0" y="319405"/>
                  </a:lnTo>
                  <a:moveTo>
                    <a:pt x="38100" y="319405"/>
                  </a:moveTo>
                  <a:lnTo>
                    <a:pt x="38100" y="469519"/>
                  </a:lnTo>
                  <a:lnTo>
                    <a:pt x="19050" y="469519"/>
                  </a:lnTo>
                  <a:lnTo>
                    <a:pt x="38100" y="469519"/>
                  </a:lnTo>
                  <a:cubicBezTo>
                    <a:pt x="38100" y="624840"/>
                    <a:pt x="164084" y="750824"/>
                    <a:pt x="319405" y="750824"/>
                  </a:cubicBezTo>
                  <a:lnTo>
                    <a:pt x="469519" y="750824"/>
                  </a:lnTo>
                  <a:cubicBezTo>
                    <a:pt x="624840" y="750824"/>
                    <a:pt x="750824" y="624840"/>
                    <a:pt x="750824" y="469519"/>
                  </a:cubicBezTo>
                  <a:lnTo>
                    <a:pt x="750824" y="319405"/>
                  </a:lnTo>
                  <a:lnTo>
                    <a:pt x="769874" y="319405"/>
                  </a:lnTo>
                  <a:lnTo>
                    <a:pt x="750824" y="319405"/>
                  </a:lnTo>
                  <a:cubicBezTo>
                    <a:pt x="750951" y="164084"/>
                    <a:pt x="624967" y="38100"/>
                    <a:pt x="469519" y="38100"/>
                  </a:cubicBezTo>
                  <a:lnTo>
                    <a:pt x="319405" y="38100"/>
                  </a:lnTo>
                  <a:lnTo>
                    <a:pt x="319405" y="19050"/>
                  </a:lnTo>
                  <a:lnTo>
                    <a:pt x="319405" y="38100"/>
                  </a:lnTo>
                  <a:cubicBezTo>
                    <a:pt x="164084" y="38100"/>
                    <a:pt x="38100" y="164084"/>
                    <a:pt x="38100" y="319405"/>
                  </a:cubicBezTo>
                  <a:close/>
                </a:path>
              </a:pathLst>
            </a:custGeom>
            <a:solidFill>
              <a:srgbClr val="FC8337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9030592" y="7906642"/>
            <a:ext cx="226814" cy="3183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7"/>
              </a:lnSpc>
            </a:pPr>
            <a:r>
              <a:rPr lang="en-US" sz="2937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3</a:t>
            </a:r>
          </a:p>
        </p:txBody>
      </p:sp>
      <p:sp>
        <p:nvSpPr>
          <p:cNvPr name="TextBox 31" id="31"/>
          <p:cNvSpPr txBox="true"/>
          <p:nvPr/>
        </p:nvSpPr>
        <p:spPr>
          <a:xfrm rot="0">
            <a:off x="4638526" y="7705279"/>
            <a:ext cx="3128814" cy="4100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062"/>
              </a:lnSpc>
            </a:pPr>
            <a:r>
              <a:rPr lang="en-US" sz="2437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Adulthood</a:t>
            </a:r>
          </a:p>
        </p:txBody>
      </p:sp>
      <p:sp>
        <p:nvSpPr>
          <p:cNvPr name="TextBox 32" id="32"/>
          <p:cNvSpPr txBox="true"/>
          <p:nvPr/>
        </p:nvSpPr>
        <p:spPr>
          <a:xfrm rot="0">
            <a:off x="876002" y="8170217"/>
            <a:ext cx="6891338" cy="8962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125"/>
              </a:lnSpc>
            </a:pPr>
            <a:r>
              <a:rPr lang="en-US" sz="1937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The self-concept continues to evolve as individuals navigate relationships, careers, and life experiences.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preencoded.png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24384000" cy="13716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30303">
                <a:alpha val="74902"/>
              </a:srgbClr>
            </a:solidFill>
          </p:spPr>
        </p:sp>
      </p:grpSp>
      <p:sp>
        <p:nvSpPr>
          <p:cNvPr name="Freeform 5" id="5" descr="preencoded.png"/>
          <p:cNvSpPr/>
          <p:nvPr/>
        </p:nvSpPr>
        <p:spPr>
          <a:xfrm flipH="false" flipV="false" rot="0">
            <a:off x="0" y="0"/>
            <a:ext cx="18288000" cy="3328393"/>
          </a:xfrm>
          <a:custGeom>
            <a:avLst/>
            <a:gdLst/>
            <a:ahLst/>
            <a:cxnLst/>
            <a:rect r="r" b="b" t="t" l="l"/>
            <a:pathLst>
              <a:path h="3328393" w="18288000">
                <a:moveTo>
                  <a:pt x="0" y="0"/>
                </a:moveTo>
                <a:lnTo>
                  <a:pt x="18288000" y="0"/>
                </a:lnTo>
                <a:lnTo>
                  <a:pt x="18288000" y="3328393"/>
                </a:lnTo>
                <a:lnTo>
                  <a:pt x="0" y="3328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" t="0" r="-62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931961" y="4023717"/>
            <a:ext cx="6656785" cy="8701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00"/>
              </a:lnSpc>
            </a:pPr>
            <a:r>
              <a:rPr lang="en-US" sz="5187" b="true">
                <a:solidFill>
                  <a:srgbClr val="FFFFFF"/>
                </a:solidFill>
                <a:latin typeface="Saira Medium"/>
                <a:ea typeface="Saira Medium"/>
                <a:cs typeface="Saira Medium"/>
                <a:sym typeface="Saira Medium"/>
              </a:rPr>
              <a:t>Eclectic Approach</a:t>
            </a:r>
          </a:p>
        </p:txBody>
      </p:sp>
      <p:sp>
        <p:nvSpPr>
          <p:cNvPr name="Freeform 7" id="7" descr="preencoded.png"/>
          <p:cNvSpPr/>
          <p:nvPr/>
        </p:nvSpPr>
        <p:spPr>
          <a:xfrm flipH="false" flipV="false" rot="0">
            <a:off x="931961" y="5293221"/>
            <a:ext cx="1331268" cy="2130178"/>
          </a:xfrm>
          <a:custGeom>
            <a:avLst/>
            <a:gdLst/>
            <a:ahLst/>
            <a:cxnLst/>
            <a:rect r="r" b="b" t="t" l="l"/>
            <a:pathLst>
              <a:path h="2130178" w="1331268">
                <a:moveTo>
                  <a:pt x="0" y="0"/>
                </a:moveTo>
                <a:lnTo>
                  <a:pt x="1331268" y="0"/>
                </a:lnTo>
                <a:lnTo>
                  <a:pt x="1331268" y="2130178"/>
                </a:lnTo>
                <a:lnTo>
                  <a:pt x="0" y="2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3" t="0" r="-3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662535" y="5549950"/>
            <a:ext cx="4669631" cy="42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Combines Multiple Techniques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62535" y="6049416"/>
            <a:ext cx="14693502" cy="511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This approach draws from different therapeutic approaches, tailoring interventions to the individual client's needs.</a:t>
            </a:r>
          </a:p>
        </p:txBody>
      </p:sp>
      <p:sp>
        <p:nvSpPr>
          <p:cNvPr name="Freeform 10" id="10" descr="preencoded.png"/>
          <p:cNvSpPr/>
          <p:nvPr/>
        </p:nvSpPr>
        <p:spPr>
          <a:xfrm flipH="false" flipV="false" rot="0">
            <a:off x="931961" y="7423397"/>
            <a:ext cx="1331268" cy="2130178"/>
          </a:xfrm>
          <a:custGeom>
            <a:avLst/>
            <a:gdLst/>
            <a:ahLst/>
            <a:cxnLst/>
            <a:rect r="r" b="b" t="t" l="l"/>
            <a:pathLst>
              <a:path h="2130178" w="1331268">
                <a:moveTo>
                  <a:pt x="0" y="0"/>
                </a:moveTo>
                <a:lnTo>
                  <a:pt x="1331268" y="0"/>
                </a:lnTo>
                <a:lnTo>
                  <a:pt x="1331268" y="2130178"/>
                </a:lnTo>
                <a:lnTo>
                  <a:pt x="0" y="21301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" t="0" r="-3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662535" y="7680126"/>
            <a:ext cx="4154091" cy="425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50"/>
              </a:lnSpc>
            </a:pPr>
            <a:r>
              <a:rPr lang="en-US" sz="2562" b="true">
                <a:solidFill>
                  <a:srgbClr val="E5E0DF"/>
                </a:solidFill>
                <a:latin typeface="Saira Medium"/>
                <a:ea typeface="Saira Medium"/>
                <a:cs typeface="Saira Medium"/>
                <a:sym typeface="Saira Medium"/>
              </a:rPr>
              <a:t>Flexibility and Adaptability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2662535" y="8179594"/>
            <a:ext cx="14693502" cy="511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12"/>
              </a:lnSpc>
            </a:pPr>
            <a:r>
              <a:rPr lang="en-US" sz="2062">
                <a:solidFill>
                  <a:srgbClr val="E5E0DF"/>
                </a:solidFill>
                <a:latin typeface="Roboto"/>
                <a:ea typeface="Roboto"/>
                <a:cs typeface="Roboto"/>
                <a:sym typeface="Roboto"/>
              </a:rPr>
              <a:t>The therapist can utilize a range of techniques to address different challenges and support growth.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DAGZL9ezoFM</dc:identifier>
  <dcterms:modified xsi:type="dcterms:W3CDTF">2011-08-01T06:04:30Z</dcterms:modified>
  <cp:revision>1</cp:revision>
  <dc:title>CAG UNIT 3 RE.pptx</dc:title>
</cp:coreProperties>
</file>