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6858000" cy="9144000"/>
  <p:embeddedFontLst>
    <p:embeddedFont>
      <p:font typeface="Arimo Bold" panose="020B0604020202020204" charset="0"/>
      <p:regular r:id="rId14"/>
    </p:embeddedFont>
    <p:embeddedFont>
      <p:font typeface="Open Sans" panose="020B0606030504020204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F7CDB-C4A9-04CC-1739-59FA4E1F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47700"/>
            <a:ext cx="130302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1382465"/>
            <a:ext cx="11333857" cy="9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Functions of a Counsellor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992238" y="2892624"/>
            <a:ext cx="5150941" cy="3183434"/>
          </a:xfrm>
          <a:custGeom>
            <a:avLst/>
            <a:gdLst/>
            <a:ahLst/>
            <a:cxnLst/>
            <a:rect l="l" t="t" r="r" b="b"/>
            <a:pathLst>
              <a:path w="5150941" h="3183434">
                <a:moveTo>
                  <a:pt x="0" y="0"/>
                </a:moveTo>
                <a:lnTo>
                  <a:pt x="5150941" y="0"/>
                </a:lnTo>
                <a:lnTo>
                  <a:pt x="5150941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" r="-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92238" y="6392316"/>
            <a:ext cx="500330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Guidance and 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6957715"/>
            <a:ext cx="5150941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Offering guidance and support to individuals facing personal, academic, or career challenges.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6568380" y="2892624"/>
            <a:ext cx="5151090" cy="3183582"/>
          </a:xfrm>
          <a:custGeom>
            <a:avLst/>
            <a:gdLst/>
            <a:ahLst/>
            <a:cxnLst/>
            <a:rect l="l" t="t" r="r" b="b"/>
            <a:pathLst>
              <a:path w="5151090" h="3183582">
                <a:moveTo>
                  <a:pt x="0" y="0"/>
                </a:moveTo>
                <a:lnTo>
                  <a:pt x="5151090" y="0"/>
                </a:lnTo>
                <a:lnTo>
                  <a:pt x="5151090" y="3183582"/>
                </a:lnTo>
                <a:lnTo>
                  <a:pt x="0" y="318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3" r="-5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568380" y="6392466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Facilitation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68380" y="6957864"/>
            <a:ext cx="5151090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Facilitating group discussions, workshops, and interventions to address common concerns.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12144672" y="2892624"/>
            <a:ext cx="5150941" cy="3183434"/>
          </a:xfrm>
          <a:custGeom>
            <a:avLst/>
            <a:gdLst/>
            <a:ahLst/>
            <a:cxnLst/>
            <a:rect l="l" t="t" r="r" b="b"/>
            <a:pathLst>
              <a:path w="5150941" h="3183434">
                <a:moveTo>
                  <a:pt x="0" y="0"/>
                </a:moveTo>
                <a:lnTo>
                  <a:pt x="5150942" y="0"/>
                </a:lnTo>
                <a:lnTo>
                  <a:pt x="5150942" y="3183434"/>
                </a:lnTo>
                <a:lnTo>
                  <a:pt x="0" y="3183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2" r="-52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144672" y="6392316"/>
            <a:ext cx="515094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Therapy and Intervention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44672" y="7400627"/>
            <a:ext cx="5150941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Providing therapeutic interventions to address mental health concerns and promote well-being.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2316807"/>
            <a:ext cx="13938497" cy="94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Conclusion and Key Takeaways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6200477" y="4009430"/>
            <a:ext cx="1811090" cy="1134070"/>
          </a:xfrm>
          <a:custGeom>
            <a:avLst/>
            <a:gdLst/>
            <a:ahLst/>
            <a:cxnLst/>
            <a:rect l="l" t="t" r="r" b="b"/>
            <a:pathLst>
              <a:path w="1811090" h="1134070">
                <a:moveTo>
                  <a:pt x="0" y="0"/>
                </a:moveTo>
                <a:lnTo>
                  <a:pt x="1811091" y="0"/>
                </a:lnTo>
                <a:lnTo>
                  <a:pt x="1811091" y="1134070"/>
                </a:lnTo>
                <a:lnTo>
                  <a:pt x="0" y="1134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" b="-10"/>
            </a:stretch>
          </a:blipFill>
        </p:spPr>
      </p:sp>
      <p:sp>
        <p:nvSpPr>
          <p:cNvPr id="8" name="Freeform 8" descr="preencoded.png"/>
          <p:cNvSpPr/>
          <p:nvPr/>
        </p:nvSpPr>
        <p:spPr>
          <a:xfrm>
            <a:off x="8238381" y="4009430"/>
            <a:ext cx="1811090" cy="1134070"/>
          </a:xfrm>
          <a:custGeom>
            <a:avLst/>
            <a:gdLst/>
            <a:ahLst/>
            <a:cxnLst/>
            <a:rect l="l" t="t" r="r" b="b"/>
            <a:pathLst>
              <a:path w="1811090" h="1134070">
                <a:moveTo>
                  <a:pt x="0" y="0"/>
                </a:moveTo>
                <a:lnTo>
                  <a:pt x="1811090" y="0"/>
                </a:lnTo>
                <a:lnTo>
                  <a:pt x="1811090" y="1134070"/>
                </a:lnTo>
                <a:lnTo>
                  <a:pt x="0" y="1134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" b="-10"/>
            </a:stretch>
          </a:blipFill>
        </p:spPr>
      </p:sp>
      <p:sp>
        <p:nvSpPr>
          <p:cNvPr id="9" name="Freeform 9" descr="preencoded.png"/>
          <p:cNvSpPr/>
          <p:nvPr/>
        </p:nvSpPr>
        <p:spPr>
          <a:xfrm>
            <a:off x="10276285" y="4009430"/>
            <a:ext cx="1811090" cy="1134070"/>
          </a:xfrm>
          <a:custGeom>
            <a:avLst/>
            <a:gdLst/>
            <a:ahLst/>
            <a:cxnLst/>
            <a:rect l="l" t="t" r="r" b="b"/>
            <a:pathLst>
              <a:path w="1811090" h="1134070">
                <a:moveTo>
                  <a:pt x="0" y="0"/>
                </a:moveTo>
                <a:lnTo>
                  <a:pt x="1811090" y="0"/>
                </a:lnTo>
                <a:lnTo>
                  <a:pt x="1811090" y="1134070"/>
                </a:lnTo>
                <a:lnTo>
                  <a:pt x="0" y="11340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" b="-1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92238" y="5559177"/>
            <a:ext cx="16303526" cy="235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Counselling plays a vital role in fostering holistic development, addressing the multifaceted challenges individuals face. By understanding developmental tasks, embracing diverse theories, and acknowledging the influence of socio-cultural factors, we can empower individuals to achieve their full potential. Effective counsellors provide guidance, support, and intervention, fostering personal growth, academic success, and overall well-being. This journey requires collaboration, empathy, and a commitment to creating a supportive environment where individuals can thrive.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E34750-1C92-845E-98DC-69B14510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38500"/>
            <a:ext cx="16635717" cy="21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2797671"/>
          </a:xfrm>
          <a:custGeom>
            <a:avLst/>
            <a:gdLst/>
            <a:ahLst/>
            <a:cxnLst/>
            <a:rect l="l" t="t" r="r" b="b"/>
            <a:pathLst>
              <a:path w="18288000" h="2797671">
                <a:moveTo>
                  <a:pt x="0" y="0"/>
                </a:moveTo>
                <a:lnTo>
                  <a:pt x="18288000" y="0"/>
                </a:lnTo>
                <a:lnTo>
                  <a:pt x="18288000" y="2797671"/>
                </a:lnTo>
                <a:lnTo>
                  <a:pt x="0" y="2797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7" b="-4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3282" y="3716685"/>
            <a:ext cx="16437620" cy="74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Stages and Tasks in Counseling's Development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83282" y="7238851"/>
            <a:ext cx="16721435" cy="28575"/>
            <a:chOff x="0" y="0"/>
            <a:chExt cx="22295247" cy="381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295231" cy="38100"/>
            </a:xfrm>
            <a:custGeom>
              <a:avLst/>
              <a:gdLst/>
              <a:ahLst/>
              <a:cxnLst/>
              <a:rect l="l" t="t" r="r" b="b"/>
              <a:pathLst>
                <a:path w="2229523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22276181" y="0"/>
                  </a:lnTo>
                  <a:cubicBezTo>
                    <a:pt x="22286722" y="0"/>
                    <a:pt x="22295231" y="8509"/>
                    <a:pt x="22295231" y="19050"/>
                  </a:cubicBezTo>
                  <a:cubicBezTo>
                    <a:pt x="22295231" y="29591"/>
                    <a:pt x="22286722" y="38100"/>
                    <a:pt x="2227618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93171" y="6455644"/>
            <a:ext cx="28575" cy="783282"/>
            <a:chOff x="0" y="0"/>
            <a:chExt cx="38100" cy="10443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100" cy="1044321"/>
            </a:xfrm>
            <a:custGeom>
              <a:avLst/>
              <a:gdLst/>
              <a:ahLst/>
              <a:cxnLst/>
              <a:rect l="l" t="t" r="r" b="b"/>
              <a:pathLst>
                <a:path w="38100" h="1044321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1025271"/>
                  </a:lnTo>
                  <a:cubicBezTo>
                    <a:pt x="38100" y="1035812"/>
                    <a:pt x="29591" y="1044321"/>
                    <a:pt x="19050" y="1044321"/>
                  </a:cubicBezTo>
                  <a:cubicBezTo>
                    <a:pt x="8509" y="1044321"/>
                    <a:pt x="0" y="1035812"/>
                    <a:pt x="0" y="102527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651027" y="6982346"/>
            <a:ext cx="513010" cy="513010"/>
            <a:chOff x="0" y="0"/>
            <a:chExt cx="684013" cy="684013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71322" cy="671322"/>
            </a:xfrm>
            <a:custGeom>
              <a:avLst/>
              <a:gdLst/>
              <a:ahLst/>
              <a:cxnLst/>
              <a:rect l="l" t="t" r="r" b="b"/>
              <a:pathLst>
                <a:path w="671322" h="671322">
                  <a:moveTo>
                    <a:pt x="0" y="125349"/>
                  </a:moveTo>
                  <a:cubicBezTo>
                    <a:pt x="0" y="56134"/>
                    <a:pt x="56134" y="0"/>
                    <a:pt x="125349" y="0"/>
                  </a:cubicBezTo>
                  <a:lnTo>
                    <a:pt x="545973" y="0"/>
                  </a:lnTo>
                  <a:cubicBezTo>
                    <a:pt x="615188" y="0"/>
                    <a:pt x="671322" y="56134"/>
                    <a:pt x="671322" y="125349"/>
                  </a:cubicBezTo>
                  <a:lnTo>
                    <a:pt x="671322" y="545973"/>
                  </a:lnTo>
                  <a:cubicBezTo>
                    <a:pt x="671322" y="615188"/>
                    <a:pt x="615188" y="671322"/>
                    <a:pt x="545973" y="671322"/>
                  </a:cubicBezTo>
                  <a:lnTo>
                    <a:pt x="125349" y="671322"/>
                  </a:lnTo>
                  <a:cubicBezTo>
                    <a:pt x="56134" y="671322"/>
                    <a:pt x="0" y="615188"/>
                    <a:pt x="0" y="545973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84022" cy="684022"/>
            </a:xfrm>
            <a:custGeom>
              <a:avLst/>
              <a:gdLst/>
              <a:ahLst/>
              <a:cxnLst/>
              <a:rect l="l" t="t" r="r" b="b"/>
              <a:pathLst>
                <a:path w="684022" h="684022">
                  <a:moveTo>
                    <a:pt x="0" y="131699"/>
                  </a:moveTo>
                  <a:cubicBezTo>
                    <a:pt x="0" y="58928"/>
                    <a:pt x="58928" y="0"/>
                    <a:pt x="131699" y="0"/>
                  </a:cubicBezTo>
                  <a:lnTo>
                    <a:pt x="552323" y="0"/>
                  </a:lnTo>
                  <a:lnTo>
                    <a:pt x="552323" y="6350"/>
                  </a:lnTo>
                  <a:lnTo>
                    <a:pt x="552323" y="0"/>
                  </a:lnTo>
                  <a:cubicBezTo>
                    <a:pt x="625094" y="0"/>
                    <a:pt x="684022" y="58928"/>
                    <a:pt x="684022" y="131699"/>
                  </a:cubicBezTo>
                  <a:lnTo>
                    <a:pt x="677672" y="131699"/>
                  </a:lnTo>
                  <a:lnTo>
                    <a:pt x="684022" y="131699"/>
                  </a:lnTo>
                  <a:lnTo>
                    <a:pt x="684022" y="552323"/>
                  </a:lnTo>
                  <a:lnTo>
                    <a:pt x="677672" y="552323"/>
                  </a:lnTo>
                  <a:lnTo>
                    <a:pt x="684022" y="552323"/>
                  </a:lnTo>
                  <a:cubicBezTo>
                    <a:pt x="684022" y="625094"/>
                    <a:pt x="625094" y="684022"/>
                    <a:pt x="552323" y="684022"/>
                  </a:cubicBezTo>
                  <a:lnTo>
                    <a:pt x="552323" y="677672"/>
                  </a:lnTo>
                  <a:lnTo>
                    <a:pt x="552323" y="684022"/>
                  </a:lnTo>
                  <a:lnTo>
                    <a:pt x="131699" y="684022"/>
                  </a:lnTo>
                  <a:lnTo>
                    <a:pt x="131699" y="677672"/>
                  </a:lnTo>
                  <a:lnTo>
                    <a:pt x="131699" y="684022"/>
                  </a:lnTo>
                  <a:cubicBezTo>
                    <a:pt x="58928" y="684022"/>
                    <a:pt x="0" y="625094"/>
                    <a:pt x="0" y="552323"/>
                  </a:cubicBezTo>
                  <a:lnTo>
                    <a:pt x="0" y="131699"/>
                  </a:lnTo>
                  <a:lnTo>
                    <a:pt x="6350" y="131699"/>
                  </a:lnTo>
                  <a:lnTo>
                    <a:pt x="0" y="131699"/>
                  </a:lnTo>
                  <a:moveTo>
                    <a:pt x="12700" y="131699"/>
                  </a:moveTo>
                  <a:lnTo>
                    <a:pt x="12700" y="552323"/>
                  </a:lnTo>
                  <a:lnTo>
                    <a:pt x="6350" y="552323"/>
                  </a:lnTo>
                  <a:lnTo>
                    <a:pt x="12700" y="552323"/>
                  </a:lnTo>
                  <a:cubicBezTo>
                    <a:pt x="12700" y="617982"/>
                    <a:pt x="65913" y="671322"/>
                    <a:pt x="131699" y="671322"/>
                  </a:cubicBezTo>
                  <a:lnTo>
                    <a:pt x="552323" y="671322"/>
                  </a:lnTo>
                  <a:cubicBezTo>
                    <a:pt x="617982" y="671322"/>
                    <a:pt x="671322" y="618109"/>
                    <a:pt x="671322" y="552323"/>
                  </a:cubicBezTo>
                  <a:lnTo>
                    <a:pt x="671322" y="131699"/>
                  </a:lnTo>
                  <a:cubicBezTo>
                    <a:pt x="671322" y="65913"/>
                    <a:pt x="617982" y="12700"/>
                    <a:pt x="552323" y="12700"/>
                  </a:cubicBezTo>
                  <a:lnTo>
                    <a:pt x="131699" y="12700"/>
                  </a:lnTo>
                  <a:lnTo>
                    <a:pt x="131699" y="6350"/>
                  </a:lnTo>
                  <a:lnTo>
                    <a:pt x="131699" y="12700"/>
                  </a:lnTo>
                  <a:cubicBezTo>
                    <a:pt x="65913" y="12700"/>
                    <a:pt x="12700" y="65913"/>
                    <a:pt x="12700" y="131699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820245" y="7099474"/>
            <a:ext cx="174575" cy="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6971" y="5090815"/>
            <a:ext cx="7801421" cy="11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</a:pP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Early Beginnings: The profession emerged with a focus on vocational guidance, aiding individuals in identifying suitable careers. This period saw the development of standardized tests and career exploration tools.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129415" y="7238776"/>
            <a:ext cx="28575" cy="783282"/>
            <a:chOff x="0" y="0"/>
            <a:chExt cx="38100" cy="10443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0" cy="1044321"/>
            </a:xfrm>
            <a:custGeom>
              <a:avLst/>
              <a:gdLst/>
              <a:ahLst/>
              <a:cxnLst/>
              <a:rect l="l" t="t" r="r" b="b"/>
              <a:pathLst>
                <a:path w="38100" h="1044321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1025271"/>
                  </a:lnTo>
                  <a:cubicBezTo>
                    <a:pt x="38100" y="1035812"/>
                    <a:pt x="29591" y="1044321"/>
                    <a:pt x="19050" y="1044321"/>
                  </a:cubicBezTo>
                  <a:cubicBezTo>
                    <a:pt x="8509" y="1044321"/>
                    <a:pt x="0" y="1035812"/>
                    <a:pt x="0" y="102527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87271" y="6982346"/>
            <a:ext cx="513010" cy="513010"/>
            <a:chOff x="0" y="0"/>
            <a:chExt cx="684013" cy="684013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71322" cy="671322"/>
            </a:xfrm>
            <a:custGeom>
              <a:avLst/>
              <a:gdLst/>
              <a:ahLst/>
              <a:cxnLst/>
              <a:rect l="l" t="t" r="r" b="b"/>
              <a:pathLst>
                <a:path w="671322" h="671322">
                  <a:moveTo>
                    <a:pt x="0" y="125349"/>
                  </a:moveTo>
                  <a:cubicBezTo>
                    <a:pt x="0" y="56134"/>
                    <a:pt x="56134" y="0"/>
                    <a:pt x="125349" y="0"/>
                  </a:cubicBezTo>
                  <a:lnTo>
                    <a:pt x="545973" y="0"/>
                  </a:lnTo>
                  <a:cubicBezTo>
                    <a:pt x="615188" y="0"/>
                    <a:pt x="671322" y="56134"/>
                    <a:pt x="671322" y="125349"/>
                  </a:cubicBezTo>
                  <a:lnTo>
                    <a:pt x="671322" y="545973"/>
                  </a:lnTo>
                  <a:cubicBezTo>
                    <a:pt x="671322" y="615188"/>
                    <a:pt x="615188" y="671322"/>
                    <a:pt x="545973" y="671322"/>
                  </a:cubicBezTo>
                  <a:lnTo>
                    <a:pt x="125349" y="671322"/>
                  </a:lnTo>
                  <a:cubicBezTo>
                    <a:pt x="56134" y="671322"/>
                    <a:pt x="0" y="615188"/>
                    <a:pt x="0" y="545973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684022" cy="684022"/>
            </a:xfrm>
            <a:custGeom>
              <a:avLst/>
              <a:gdLst/>
              <a:ahLst/>
              <a:cxnLst/>
              <a:rect l="l" t="t" r="r" b="b"/>
              <a:pathLst>
                <a:path w="684022" h="684022">
                  <a:moveTo>
                    <a:pt x="0" y="131699"/>
                  </a:moveTo>
                  <a:cubicBezTo>
                    <a:pt x="0" y="58928"/>
                    <a:pt x="58928" y="0"/>
                    <a:pt x="131699" y="0"/>
                  </a:cubicBezTo>
                  <a:lnTo>
                    <a:pt x="552323" y="0"/>
                  </a:lnTo>
                  <a:lnTo>
                    <a:pt x="552323" y="6350"/>
                  </a:lnTo>
                  <a:lnTo>
                    <a:pt x="552323" y="0"/>
                  </a:lnTo>
                  <a:cubicBezTo>
                    <a:pt x="625094" y="0"/>
                    <a:pt x="684022" y="58928"/>
                    <a:pt x="684022" y="131699"/>
                  </a:cubicBezTo>
                  <a:lnTo>
                    <a:pt x="677672" y="131699"/>
                  </a:lnTo>
                  <a:lnTo>
                    <a:pt x="684022" y="131699"/>
                  </a:lnTo>
                  <a:lnTo>
                    <a:pt x="684022" y="552323"/>
                  </a:lnTo>
                  <a:lnTo>
                    <a:pt x="677672" y="552323"/>
                  </a:lnTo>
                  <a:lnTo>
                    <a:pt x="684022" y="552323"/>
                  </a:lnTo>
                  <a:cubicBezTo>
                    <a:pt x="684022" y="625094"/>
                    <a:pt x="625094" y="684022"/>
                    <a:pt x="552323" y="684022"/>
                  </a:cubicBezTo>
                  <a:lnTo>
                    <a:pt x="552323" y="677672"/>
                  </a:lnTo>
                  <a:lnTo>
                    <a:pt x="552323" y="684022"/>
                  </a:lnTo>
                  <a:lnTo>
                    <a:pt x="131699" y="684022"/>
                  </a:lnTo>
                  <a:lnTo>
                    <a:pt x="131699" y="677672"/>
                  </a:lnTo>
                  <a:lnTo>
                    <a:pt x="131699" y="684022"/>
                  </a:lnTo>
                  <a:cubicBezTo>
                    <a:pt x="58928" y="684022"/>
                    <a:pt x="0" y="625094"/>
                    <a:pt x="0" y="552323"/>
                  </a:cubicBezTo>
                  <a:lnTo>
                    <a:pt x="0" y="131699"/>
                  </a:lnTo>
                  <a:lnTo>
                    <a:pt x="6350" y="131699"/>
                  </a:lnTo>
                  <a:lnTo>
                    <a:pt x="0" y="131699"/>
                  </a:lnTo>
                  <a:moveTo>
                    <a:pt x="12700" y="131699"/>
                  </a:moveTo>
                  <a:lnTo>
                    <a:pt x="12700" y="552323"/>
                  </a:lnTo>
                  <a:lnTo>
                    <a:pt x="6350" y="552323"/>
                  </a:lnTo>
                  <a:lnTo>
                    <a:pt x="12700" y="552323"/>
                  </a:lnTo>
                  <a:cubicBezTo>
                    <a:pt x="12700" y="617982"/>
                    <a:pt x="65913" y="671322"/>
                    <a:pt x="131699" y="671322"/>
                  </a:cubicBezTo>
                  <a:lnTo>
                    <a:pt x="552323" y="671322"/>
                  </a:lnTo>
                  <a:cubicBezTo>
                    <a:pt x="617982" y="671322"/>
                    <a:pt x="671322" y="618109"/>
                    <a:pt x="671322" y="552323"/>
                  </a:cubicBezTo>
                  <a:lnTo>
                    <a:pt x="671322" y="131699"/>
                  </a:lnTo>
                  <a:cubicBezTo>
                    <a:pt x="671322" y="65913"/>
                    <a:pt x="617982" y="12700"/>
                    <a:pt x="552323" y="12700"/>
                  </a:cubicBezTo>
                  <a:lnTo>
                    <a:pt x="131699" y="12700"/>
                  </a:lnTo>
                  <a:lnTo>
                    <a:pt x="131699" y="6350"/>
                  </a:lnTo>
                  <a:lnTo>
                    <a:pt x="131699" y="12700"/>
                  </a:lnTo>
                  <a:cubicBezTo>
                    <a:pt x="65913" y="12700"/>
                    <a:pt x="12700" y="65913"/>
                    <a:pt x="12700" y="131699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003655" y="7099474"/>
            <a:ext cx="280244" cy="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243215" y="8179296"/>
            <a:ext cx="7801421" cy="11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</a:pP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Growth of Theories: Psychoanalytic, humanistic, and behavioral theories emerged, shaping the theoretical foundations of counseling. Techniques such as talk therapy and behavioral modification became prominent.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3365808" y="6455644"/>
            <a:ext cx="28575" cy="783282"/>
            <a:chOff x="0" y="0"/>
            <a:chExt cx="38100" cy="104437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8100" cy="1044321"/>
            </a:xfrm>
            <a:custGeom>
              <a:avLst/>
              <a:gdLst/>
              <a:ahLst/>
              <a:cxnLst/>
              <a:rect l="l" t="t" r="r" b="b"/>
              <a:pathLst>
                <a:path w="38100" h="1044321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1025271"/>
                  </a:lnTo>
                  <a:cubicBezTo>
                    <a:pt x="38100" y="1035812"/>
                    <a:pt x="29591" y="1044321"/>
                    <a:pt x="19050" y="1044321"/>
                  </a:cubicBezTo>
                  <a:cubicBezTo>
                    <a:pt x="8509" y="1044321"/>
                    <a:pt x="0" y="1035812"/>
                    <a:pt x="0" y="102527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123664" y="6982346"/>
            <a:ext cx="513010" cy="513010"/>
            <a:chOff x="0" y="0"/>
            <a:chExt cx="684013" cy="684013"/>
          </a:xfrm>
        </p:grpSpPr>
        <p:sp>
          <p:nvSpPr>
            <p:cNvPr id="27" name="Freeform 27"/>
            <p:cNvSpPr/>
            <p:nvPr/>
          </p:nvSpPr>
          <p:spPr>
            <a:xfrm>
              <a:off x="6350" y="6350"/>
              <a:ext cx="671322" cy="671322"/>
            </a:xfrm>
            <a:custGeom>
              <a:avLst/>
              <a:gdLst/>
              <a:ahLst/>
              <a:cxnLst/>
              <a:rect l="l" t="t" r="r" b="b"/>
              <a:pathLst>
                <a:path w="671322" h="671322">
                  <a:moveTo>
                    <a:pt x="0" y="125349"/>
                  </a:moveTo>
                  <a:cubicBezTo>
                    <a:pt x="0" y="56134"/>
                    <a:pt x="56134" y="0"/>
                    <a:pt x="125349" y="0"/>
                  </a:cubicBezTo>
                  <a:lnTo>
                    <a:pt x="545973" y="0"/>
                  </a:lnTo>
                  <a:cubicBezTo>
                    <a:pt x="615188" y="0"/>
                    <a:pt x="671322" y="56134"/>
                    <a:pt x="671322" y="125349"/>
                  </a:cubicBezTo>
                  <a:lnTo>
                    <a:pt x="671322" y="545973"/>
                  </a:lnTo>
                  <a:cubicBezTo>
                    <a:pt x="671322" y="615188"/>
                    <a:pt x="615188" y="671322"/>
                    <a:pt x="545973" y="671322"/>
                  </a:cubicBezTo>
                  <a:lnTo>
                    <a:pt x="125349" y="671322"/>
                  </a:lnTo>
                  <a:cubicBezTo>
                    <a:pt x="56134" y="671322"/>
                    <a:pt x="0" y="615188"/>
                    <a:pt x="0" y="545973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684022" cy="684022"/>
            </a:xfrm>
            <a:custGeom>
              <a:avLst/>
              <a:gdLst/>
              <a:ahLst/>
              <a:cxnLst/>
              <a:rect l="l" t="t" r="r" b="b"/>
              <a:pathLst>
                <a:path w="684022" h="684022">
                  <a:moveTo>
                    <a:pt x="0" y="131699"/>
                  </a:moveTo>
                  <a:cubicBezTo>
                    <a:pt x="0" y="58928"/>
                    <a:pt x="58928" y="0"/>
                    <a:pt x="131699" y="0"/>
                  </a:cubicBezTo>
                  <a:lnTo>
                    <a:pt x="552323" y="0"/>
                  </a:lnTo>
                  <a:lnTo>
                    <a:pt x="552323" y="6350"/>
                  </a:lnTo>
                  <a:lnTo>
                    <a:pt x="552323" y="0"/>
                  </a:lnTo>
                  <a:cubicBezTo>
                    <a:pt x="625094" y="0"/>
                    <a:pt x="684022" y="58928"/>
                    <a:pt x="684022" y="131699"/>
                  </a:cubicBezTo>
                  <a:lnTo>
                    <a:pt x="677672" y="131699"/>
                  </a:lnTo>
                  <a:lnTo>
                    <a:pt x="684022" y="131699"/>
                  </a:lnTo>
                  <a:lnTo>
                    <a:pt x="684022" y="552323"/>
                  </a:lnTo>
                  <a:lnTo>
                    <a:pt x="677672" y="552323"/>
                  </a:lnTo>
                  <a:lnTo>
                    <a:pt x="684022" y="552323"/>
                  </a:lnTo>
                  <a:cubicBezTo>
                    <a:pt x="684022" y="625094"/>
                    <a:pt x="625094" y="684022"/>
                    <a:pt x="552323" y="684022"/>
                  </a:cubicBezTo>
                  <a:lnTo>
                    <a:pt x="552323" y="677672"/>
                  </a:lnTo>
                  <a:lnTo>
                    <a:pt x="552323" y="684022"/>
                  </a:lnTo>
                  <a:lnTo>
                    <a:pt x="131699" y="684022"/>
                  </a:lnTo>
                  <a:lnTo>
                    <a:pt x="131699" y="677672"/>
                  </a:lnTo>
                  <a:lnTo>
                    <a:pt x="131699" y="684022"/>
                  </a:lnTo>
                  <a:cubicBezTo>
                    <a:pt x="58928" y="684022"/>
                    <a:pt x="0" y="625094"/>
                    <a:pt x="0" y="552323"/>
                  </a:cubicBezTo>
                  <a:lnTo>
                    <a:pt x="0" y="131699"/>
                  </a:lnTo>
                  <a:lnTo>
                    <a:pt x="6350" y="131699"/>
                  </a:lnTo>
                  <a:lnTo>
                    <a:pt x="0" y="131699"/>
                  </a:lnTo>
                  <a:moveTo>
                    <a:pt x="12700" y="131699"/>
                  </a:moveTo>
                  <a:lnTo>
                    <a:pt x="12700" y="552323"/>
                  </a:lnTo>
                  <a:lnTo>
                    <a:pt x="6350" y="552323"/>
                  </a:lnTo>
                  <a:lnTo>
                    <a:pt x="12700" y="552323"/>
                  </a:lnTo>
                  <a:cubicBezTo>
                    <a:pt x="12700" y="617982"/>
                    <a:pt x="65913" y="671322"/>
                    <a:pt x="131699" y="671322"/>
                  </a:cubicBezTo>
                  <a:lnTo>
                    <a:pt x="552323" y="671322"/>
                  </a:lnTo>
                  <a:cubicBezTo>
                    <a:pt x="617982" y="671322"/>
                    <a:pt x="671322" y="618109"/>
                    <a:pt x="671322" y="552323"/>
                  </a:cubicBezTo>
                  <a:lnTo>
                    <a:pt x="671322" y="131699"/>
                  </a:lnTo>
                  <a:cubicBezTo>
                    <a:pt x="671322" y="65913"/>
                    <a:pt x="617982" y="12700"/>
                    <a:pt x="552323" y="12700"/>
                  </a:cubicBezTo>
                  <a:lnTo>
                    <a:pt x="131699" y="12700"/>
                  </a:lnTo>
                  <a:lnTo>
                    <a:pt x="131699" y="6350"/>
                  </a:lnTo>
                  <a:lnTo>
                    <a:pt x="131699" y="12700"/>
                  </a:lnTo>
                  <a:cubicBezTo>
                    <a:pt x="65913" y="12700"/>
                    <a:pt x="12700" y="65913"/>
                    <a:pt x="12700" y="131699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3239304" y="7099474"/>
            <a:ext cx="281582" cy="307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5"/>
              </a:lnSpc>
            </a:pPr>
            <a:r>
              <a:rPr lang="en-US" sz="262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479459" y="4732735"/>
            <a:ext cx="7801570" cy="1498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2"/>
              </a:lnSpc>
            </a:pP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Contemporary Practices: Counseling has evolved to encompass diverse approaches, including cognitive-behavioral therapy, solution-focused therapy, and family therapy. It addresses a wider range of concerns, from personal growth to mental health.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6442" y="602159"/>
            <a:ext cx="16635115" cy="152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0"/>
              </a:lnSpc>
            </a:pPr>
            <a:r>
              <a:rPr lang="en-US" sz="462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Erikson's Theory of Psychological Development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4161681" y="2597795"/>
            <a:ext cx="1646784" cy="1360735"/>
          </a:xfrm>
          <a:custGeom>
            <a:avLst/>
            <a:gdLst/>
            <a:ahLst/>
            <a:cxnLst/>
            <a:rect l="l" t="t" r="r" b="b"/>
            <a:pathLst>
              <a:path w="1646784" h="1360735">
                <a:moveTo>
                  <a:pt x="0" y="0"/>
                </a:moveTo>
                <a:lnTo>
                  <a:pt x="1646784" y="0"/>
                </a:lnTo>
                <a:lnTo>
                  <a:pt x="1646784" y="1360735"/>
                </a:lnTo>
                <a:lnTo>
                  <a:pt x="0" y="1360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" b="-17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08202" y="3105745"/>
            <a:ext cx="153591" cy="5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7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44505" y="2805261"/>
            <a:ext cx="3320206" cy="39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Trust vs. Mistrust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4505" y="3277940"/>
            <a:ext cx="3320206" cy="4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812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Early childhood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67400" y="3976093"/>
            <a:ext cx="11535221" cy="14288"/>
            <a:chOff x="0" y="0"/>
            <a:chExt cx="15380295" cy="190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380336" cy="19050"/>
            </a:xfrm>
            <a:custGeom>
              <a:avLst/>
              <a:gdLst/>
              <a:ahLst/>
              <a:cxnLst/>
              <a:rect l="l" t="t" r="r" b="b"/>
              <a:pathLst>
                <a:path w="15380336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5370811" y="0"/>
                  </a:lnTo>
                  <a:cubicBezTo>
                    <a:pt x="15376018" y="0"/>
                    <a:pt x="15380336" y="4318"/>
                    <a:pt x="15380336" y="9525"/>
                  </a:cubicBezTo>
                  <a:cubicBezTo>
                    <a:pt x="15380336" y="14732"/>
                    <a:pt x="15376018" y="19050"/>
                    <a:pt x="15370811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3" name="Freeform 13" descr="preencoded.png"/>
          <p:cNvSpPr/>
          <p:nvPr/>
        </p:nvSpPr>
        <p:spPr>
          <a:xfrm>
            <a:off x="3338215" y="4017466"/>
            <a:ext cx="3293715" cy="1360735"/>
          </a:xfrm>
          <a:custGeom>
            <a:avLst/>
            <a:gdLst/>
            <a:ahLst/>
            <a:cxnLst/>
            <a:rect l="l" t="t" r="r" b="b"/>
            <a:pathLst>
              <a:path w="3293715" h="1360735">
                <a:moveTo>
                  <a:pt x="0" y="0"/>
                </a:moveTo>
                <a:lnTo>
                  <a:pt x="3293715" y="0"/>
                </a:lnTo>
                <a:lnTo>
                  <a:pt x="3293715" y="1360735"/>
                </a:lnTo>
                <a:lnTo>
                  <a:pt x="0" y="13607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" b="-1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61769" y="4356795"/>
            <a:ext cx="246460" cy="5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7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67971" y="4224933"/>
            <a:ext cx="5916811" cy="39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Autonomy vs. Shame and Doubt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7971" y="4697611"/>
            <a:ext cx="5916811" cy="4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812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Toddlerhood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690866" y="5395764"/>
            <a:ext cx="10711755" cy="14288"/>
            <a:chOff x="0" y="0"/>
            <a:chExt cx="14282340" cy="19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282293" cy="19050"/>
            </a:xfrm>
            <a:custGeom>
              <a:avLst/>
              <a:gdLst/>
              <a:ahLst/>
              <a:cxnLst/>
              <a:rect l="l" t="t" r="r" b="b"/>
              <a:pathLst>
                <a:path w="14282293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4272768" y="0"/>
                  </a:lnTo>
                  <a:cubicBezTo>
                    <a:pt x="14277975" y="0"/>
                    <a:pt x="14282293" y="4318"/>
                    <a:pt x="14282293" y="9525"/>
                  </a:cubicBezTo>
                  <a:cubicBezTo>
                    <a:pt x="14282293" y="14732"/>
                    <a:pt x="14277975" y="19050"/>
                    <a:pt x="14272768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9" name="Freeform 19" descr="preencoded.png"/>
          <p:cNvSpPr/>
          <p:nvPr/>
        </p:nvSpPr>
        <p:spPr>
          <a:xfrm>
            <a:off x="2514898" y="5437138"/>
            <a:ext cx="4940499" cy="1360735"/>
          </a:xfrm>
          <a:custGeom>
            <a:avLst/>
            <a:gdLst/>
            <a:ahLst/>
            <a:cxnLst/>
            <a:rect l="l" t="t" r="r" b="b"/>
            <a:pathLst>
              <a:path w="4940499" h="1360735">
                <a:moveTo>
                  <a:pt x="0" y="0"/>
                </a:moveTo>
                <a:lnTo>
                  <a:pt x="4940498" y="0"/>
                </a:lnTo>
                <a:lnTo>
                  <a:pt x="4940498" y="1360735"/>
                </a:lnTo>
                <a:lnTo>
                  <a:pt x="0" y="13607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9" b="-19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4861172" y="5776466"/>
            <a:ext cx="247650" cy="5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7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91437" y="5644604"/>
            <a:ext cx="3186856" cy="39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Initiative vs. Guilt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91437" y="6117283"/>
            <a:ext cx="3186856" cy="4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812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Preschool years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14332" y="6815435"/>
            <a:ext cx="9888290" cy="14288"/>
            <a:chOff x="0" y="0"/>
            <a:chExt cx="13184387" cy="190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84378" cy="19050"/>
            </a:xfrm>
            <a:custGeom>
              <a:avLst/>
              <a:gdLst/>
              <a:ahLst/>
              <a:cxnLst/>
              <a:rect l="l" t="t" r="r" b="b"/>
              <a:pathLst>
                <a:path w="13184378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3174853" y="0"/>
                  </a:lnTo>
                  <a:cubicBezTo>
                    <a:pt x="13180061" y="0"/>
                    <a:pt x="13184378" y="4318"/>
                    <a:pt x="13184378" y="9525"/>
                  </a:cubicBezTo>
                  <a:cubicBezTo>
                    <a:pt x="13184378" y="14732"/>
                    <a:pt x="13180061" y="19050"/>
                    <a:pt x="13174853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5" name="Freeform 25" descr="preencoded.png"/>
          <p:cNvSpPr/>
          <p:nvPr/>
        </p:nvSpPr>
        <p:spPr>
          <a:xfrm>
            <a:off x="1691431" y="6856810"/>
            <a:ext cx="6587430" cy="1360735"/>
          </a:xfrm>
          <a:custGeom>
            <a:avLst/>
            <a:gdLst/>
            <a:ahLst/>
            <a:cxnLst/>
            <a:rect l="l" t="t" r="r" b="b"/>
            <a:pathLst>
              <a:path w="6587430" h="1360735">
                <a:moveTo>
                  <a:pt x="0" y="0"/>
                </a:moveTo>
                <a:lnTo>
                  <a:pt x="6587430" y="0"/>
                </a:lnTo>
                <a:lnTo>
                  <a:pt x="6587430" y="1360735"/>
                </a:lnTo>
                <a:lnTo>
                  <a:pt x="0" y="13607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9" b="-19"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4858047" y="7196137"/>
            <a:ext cx="254199" cy="5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7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14904" y="7064276"/>
            <a:ext cx="4115841" cy="39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Industry vs. Inferiority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514904" y="7536954"/>
            <a:ext cx="4115841" cy="4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812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School years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8337797" y="8235106"/>
            <a:ext cx="9064824" cy="14288"/>
            <a:chOff x="0" y="0"/>
            <a:chExt cx="12086432" cy="190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086463" cy="19050"/>
            </a:xfrm>
            <a:custGeom>
              <a:avLst/>
              <a:gdLst/>
              <a:ahLst/>
              <a:cxnLst/>
              <a:rect l="l" t="t" r="r" b="b"/>
              <a:pathLst>
                <a:path w="12086463" h="1905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2076938" y="0"/>
                  </a:lnTo>
                  <a:cubicBezTo>
                    <a:pt x="12082145" y="0"/>
                    <a:pt x="12086463" y="4318"/>
                    <a:pt x="12086463" y="9525"/>
                  </a:cubicBezTo>
                  <a:cubicBezTo>
                    <a:pt x="12086463" y="14732"/>
                    <a:pt x="12082145" y="19050"/>
                    <a:pt x="12076938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31" name="Freeform 31" descr="preencoded.png"/>
          <p:cNvSpPr/>
          <p:nvPr/>
        </p:nvSpPr>
        <p:spPr>
          <a:xfrm>
            <a:off x="867966" y="8276481"/>
            <a:ext cx="8234362" cy="1360735"/>
          </a:xfrm>
          <a:custGeom>
            <a:avLst/>
            <a:gdLst/>
            <a:ahLst/>
            <a:cxnLst/>
            <a:rect l="l" t="t" r="r" b="b"/>
            <a:pathLst>
              <a:path w="8234362" h="1360735">
                <a:moveTo>
                  <a:pt x="0" y="0"/>
                </a:moveTo>
                <a:lnTo>
                  <a:pt x="8234363" y="0"/>
                </a:lnTo>
                <a:lnTo>
                  <a:pt x="8234363" y="1360735"/>
                </a:lnTo>
                <a:lnTo>
                  <a:pt x="0" y="13607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" b="-20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4865935" y="8615809"/>
            <a:ext cx="238274" cy="57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7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338370" y="8483947"/>
            <a:ext cx="4899421" cy="397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5"/>
              </a:lnSpc>
            </a:pPr>
            <a:r>
              <a:rPr lang="en-US" sz="231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Identity vs. Role Confusion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38370" y="8956625"/>
            <a:ext cx="4899421" cy="4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1812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Adolescence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2447925"/>
            <a:ext cx="16303526" cy="1829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Socio-cultural Factors in Development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4947642"/>
            <a:ext cx="3751212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Family Structure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5626448"/>
            <a:ext cx="7805886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The family plays a significant role in shaping a child's values, beliefs, and behaviors. Different family structures, including single-parent families, extended families, and blended families, can influence developmental processes.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9401" y="4947642"/>
            <a:ext cx="3544044" cy="48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Cultural Norms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99401" y="5626448"/>
            <a:ext cx="7805886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Cultural norms and expectations influence individual development. These norms can encompass traditions, beliefs, and social values, impacting how people view themselves and their roles in society.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3741" y="1107727"/>
            <a:ext cx="9662518" cy="162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7"/>
              </a:lnSpc>
            </a:pPr>
            <a:r>
              <a:rPr lang="en-US" sz="49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Challenges in the Indian Educational Context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78979" y="3107531"/>
            <a:ext cx="4714578" cy="3494335"/>
            <a:chOff x="0" y="0"/>
            <a:chExt cx="6286103" cy="4659113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273419" cy="4646422"/>
            </a:xfrm>
            <a:custGeom>
              <a:avLst/>
              <a:gdLst/>
              <a:ahLst/>
              <a:cxnLst/>
              <a:rect l="l" t="t" r="r" b="b"/>
              <a:pathLst>
                <a:path w="6273419" h="4646422">
                  <a:moveTo>
                    <a:pt x="0" y="141351"/>
                  </a:moveTo>
                  <a:cubicBezTo>
                    <a:pt x="0" y="63246"/>
                    <a:pt x="63373" y="0"/>
                    <a:pt x="141478" y="0"/>
                  </a:cubicBezTo>
                  <a:lnTo>
                    <a:pt x="6131941" y="0"/>
                  </a:lnTo>
                  <a:cubicBezTo>
                    <a:pt x="6210046" y="0"/>
                    <a:pt x="6273419" y="63246"/>
                    <a:pt x="6273419" y="141351"/>
                  </a:cubicBezTo>
                  <a:lnTo>
                    <a:pt x="6273419" y="4505071"/>
                  </a:lnTo>
                  <a:cubicBezTo>
                    <a:pt x="6273419" y="4583176"/>
                    <a:pt x="6210046" y="4646422"/>
                    <a:pt x="6131941" y="4646422"/>
                  </a:cubicBezTo>
                  <a:lnTo>
                    <a:pt x="141478" y="4646422"/>
                  </a:lnTo>
                  <a:cubicBezTo>
                    <a:pt x="63373" y="4646422"/>
                    <a:pt x="0" y="4583049"/>
                    <a:pt x="0" y="4505071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286119" cy="4659122"/>
            </a:xfrm>
            <a:custGeom>
              <a:avLst/>
              <a:gdLst/>
              <a:ahLst/>
              <a:cxnLst/>
              <a:rect l="l" t="t" r="r" b="b"/>
              <a:pathLst>
                <a:path w="6286119" h="4659122">
                  <a:moveTo>
                    <a:pt x="0" y="147701"/>
                  </a:moveTo>
                  <a:cubicBezTo>
                    <a:pt x="0" y="66167"/>
                    <a:pt x="66167" y="0"/>
                    <a:pt x="147828" y="0"/>
                  </a:cubicBezTo>
                  <a:lnTo>
                    <a:pt x="6138291" y="0"/>
                  </a:lnTo>
                  <a:lnTo>
                    <a:pt x="6138291" y="6350"/>
                  </a:lnTo>
                  <a:lnTo>
                    <a:pt x="6138291" y="0"/>
                  </a:lnTo>
                  <a:cubicBezTo>
                    <a:pt x="6219952" y="0"/>
                    <a:pt x="6286119" y="66167"/>
                    <a:pt x="6286119" y="147701"/>
                  </a:cubicBezTo>
                  <a:lnTo>
                    <a:pt x="6279769" y="147701"/>
                  </a:lnTo>
                  <a:lnTo>
                    <a:pt x="6286119" y="147701"/>
                  </a:lnTo>
                  <a:lnTo>
                    <a:pt x="6286119" y="4511421"/>
                  </a:lnTo>
                  <a:lnTo>
                    <a:pt x="6279769" y="4511421"/>
                  </a:lnTo>
                  <a:lnTo>
                    <a:pt x="6286119" y="4511421"/>
                  </a:lnTo>
                  <a:cubicBezTo>
                    <a:pt x="6286119" y="4593082"/>
                    <a:pt x="6219952" y="4659122"/>
                    <a:pt x="6138291" y="4659122"/>
                  </a:cubicBezTo>
                  <a:lnTo>
                    <a:pt x="6138291" y="4652772"/>
                  </a:lnTo>
                  <a:lnTo>
                    <a:pt x="6138291" y="4659122"/>
                  </a:lnTo>
                  <a:lnTo>
                    <a:pt x="147828" y="4659122"/>
                  </a:lnTo>
                  <a:lnTo>
                    <a:pt x="147828" y="4652772"/>
                  </a:lnTo>
                  <a:lnTo>
                    <a:pt x="147828" y="4659122"/>
                  </a:lnTo>
                  <a:cubicBezTo>
                    <a:pt x="66167" y="4659122"/>
                    <a:pt x="0" y="4592955"/>
                    <a:pt x="0" y="4511421"/>
                  </a:cubicBezTo>
                  <a:lnTo>
                    <a:pt x="0" y="147701"/>
                  </a:lnTo>
                  <a:lnTo>
                    <a:pt x="6350" y="147701"/>
                  </a:lnTo>
                  <a:lnTo>
                    <a:pt x="0" y="147701"/>
                  </a:lnTo>
                  <a:moveTo>
                    <a:pt x="12700" y="147701"/>
                  </a:moveTo>
                  <a:lnTo>
                    <a:pt x="12700" y="4511421"/>
                  </a:lnTo>
                  <a:lnTo>
                    <a:pt x="6350" y="4511421"/>
                  </a:lnTo>
                  <a:lnTo>
                    <a:pt x="12700" y="4511421"/>
                  </a:lnTo>
                  <a:cubicBezTo>
                    <a:pt x="12700" y="4585970"/>
                    <a:pt x="73152" y="4646422"/>
                    <a:pt x="147828" y="4646422"/>
                  </a:cubicBezTo>
                  <a:lnTo>
                    <a:pt x="6138291" y="4646422"/>
                  </a:lnTo>
                  <a:cubicBezTo>
                    <a:pt x="6212967" y="4646422"/>
                    <a:pt x="6273419" y="4585970"/>
                    <a:pt x="6273419" y="4511421"/>
                  </a:cubicBezTo>
                  <a:lnTo>
                    <a:pt x="6273419" y="147701"/>
                  </a:lnTo>
                  <a:cubicBezTo>
                    <a:pt x="6273419" y="73152"/>
                    <a:pt x="6212840" y="12700"/>
                    <a:pt x="6138291" y="12700"/>
                  </a:cubicBezTo>
                  <a:lnTo>
                    <a:pt x="147828" y="12700"/>
                  </a:lnTo>
                  <a:lnTo>
                    <a:pt x="147828" y="6350"/>
                  </a:lnTo>
                  <a:lnTo>
                    <a:pt x="147828" y="12700"/>
                  </a:lnTo>
                  <a:cubicBezTo>
                    <a:pt x="73152" y="12700"/>
                    <a:pt x="12700" y="73152"/>
                    <a:pt x="12700" y="14770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45679" y="3355181"/>
            <a:ext cx="3856881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Academic Pressure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5679" y="3834556"/>
            <a:ext cx="4181177" cy="210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The intense focus on academic achievement can lead to stress, anxiety, and a lack of time for extracurricular activities and personal development.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836444" y="3107531"/>
            <a:ext cx="4714578" cy="3494335"/>
            <a:chOff x="0" y="0"/>
            <a:chExt cx="6286103" cy="4659113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6273419" cy="4646422"/>
            </a:xfrm>
            <a:custGeom>
              <a:avLst/>
              <a:gdLst/>
              <a:ahLst/>
              <a:cxnLst/>
              <a:rect l="l" t="t" r="r" b="b"/>
              <a:pathLst>
                <a:path w="6273419" h="4646422">
                  <a:moveTo>
                    <a:pt x="0" y="141351"/>
                  </a:moveTo>
                  <a:cubicBezTo>
                    <a:pt x="0" y="63246"/>
                    <a:pt x="63373" y="0"/>
                    <a:pt x="141478" y="0"/>
                  </a:cubicBezTo>
                  <a:lnTo>
                    <a:pt x="6131941" y="0"/>
                  </a:lnTo>
                  <a:cubicBezTo>
                    <a:pt x="6210046" y="0"/>
                    <a:pt x="6273419" y="63246"/>
                    <a:pt x="6273419" y="141351"/>
                  </a:cubicBezTo>
                  <a:lnTo>
                    <a:pt x="6273419" y="4505071"/>
                  </a:lnTo>
                  <a:cubicBezTo>
                    <a:pt x="6273419" y="4583176"/>
                    <a:pt x="6210046" y="4646422"/>
                    <a:pt x="6131941" y="4646422"/>
                  </a:cubicBezTo>
                  <a:lnTo>
                    <a:pt x="141478" y="4646422"/>
                  </a:lnTo>
                  <a:cubicBezTo>
                    <a:pt x="63373" y="4646422"/>
                    <a:pt x="0" y="4583049"/>
                    <a:pt x="0" y="4505071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286119" cy="4659122"/>
            </a:xfrm>
            <a:custGeom>
              <a:avLst/>
              <a:gdLst/>
              <a:ahLst/>
              <a:cxnLst/>
              <a:rect l="l" t="t" r="r" b="b"/>
              <a:pathLst>
                <a:path w="6286119" h="4659122">
                  <a:moveTo>
                    <a:pt x="0" y="147701"/>
                  </a:moveTo>
                  <a:cubicBezTo>
                    <a:pt x="0" y="66167"/>
                    <a:pt x="66167" y="0"/>
                    <a:pt x="147828" y="0"/>
                  </a:cubicBezTo>
                  <a:lnTo>
                    <a:pt x="6138291" y="0"/>
                  </a:lnTo>
                  <a:lnTo>
                    <a:pt x="6138291" y="6350"/>
                  </a:lnTo>
                  <a:lnTo>
                    <a:pt x="6138291" y="0"/>
                  </a:lnTo>
                  <a:cubicBezTo>
                    <a:pt x="6219952" y="0"/>
                    <a:pt x="6286119" y="66167"/>
                    <a:pt x="6286119" y="147701"/>
                  </a:cubicBezTo>
                  <a:lnTo>
                    <a:pt x="6279769" y="147701"/>
                  </a:lnTo>
                  <a:lnTo>
                    <a:pt x="6286119" y="147701"/>
                  </a:lnTo>
                  <a:lnTo>
                    <a:pt x="6286119" y="4511421"/>
                  </a:lnTo>
                  <a:lnTo>
                    <a:pt x="6279769" y="4511421"/>
                  </a:lnTo>
                  <a:lnTo>
                    <a:pt x="6286119" y="4511421"/>
                  </a:lnTo>
                  <a:cubicBezTo>
                    <a:pt x="6286119" y="4593082"/>
                    <a:pt x="6219952" y="4659122"/>
                    <a:pt x="6138291" y="4659122"/>
                  </a:cubicBezTo>
                  <a:lnTo>
                    <a:pt x="6138291" y="4652772"/>
                  </a:lnTo>
                  <a:lnTo>
                    <a:pt x="6138291" y="4659122"/>
                  </a:lnTo>
                  <a:lnTo>
                    <a:pt x="147828" y="4659122"/>
                  </a:lnTo>
                  <a:lnTo>
                    <a:pt x="147828" y="4652772"/>
                  </a:lnTo>
                  <a:lnTo>
                    <a:pt x="147828" y="4659122"/>
                  </a:lnTo>
                  <a:cubicBezTo>
                    <a:pt x="66167" y="4659122"/>
                    <a:pt x="0" y="4592955"/>
                    <a:pt x="0" y="4511421"/>
                  </a:cubicBezTo>
                  <a:lnTo>
                    <a:pt x="0" y="147701"/>
                  </a:lnTo>
                  <a:lnTo>
                    <a:pt x="6350" y="147701"/>
                  </a:lnTo>
                  <a:lnTo>
                    <a:pt x="0" y="147701"/>
                  </a:lnTo>
                  <a:moveTo>
                    <a:pt x="12700" y="147701"/>
                  </a:moveTo>
                  <a:lnTo>
                    <a:pt x="12700" y="4511421"/>
                  </a:lnTo>
                  <a:lnTo>
                    <a:pt x="6350" y="4511421"/>
                  </a:lnTo>
                  <a:lnTo>
                    <a:pt x="12700" y="4511421"/>
                  </a:lnTo>
                  <a:cubicBezTo>
                    <a:pt x="12700" y="4585970"/>
                    <a:pt x="73152" y="4646422"/>
                    <a:pt x="147828" y="4646422"/>
                  </a:cubicBezTo>
                  <a:lnTo>
                    <a:pt x="6138291" y="4646422"/>
                  </a:lnTo>
                  <a:cubicBezTo>
                    <a:pt x="6212967" y="4646422"/>
                    <a:pt x="6273419" y="4585970"/>
                    <a:pt x="6273419" y="4511421"/>
                  </a:cubicBezTo>
                  <a:lnTo>
                    <a:pt x="6273419" y="147701"/>
                  </a:lnTo>
                  <a:cubicBezTo>
                    <a:pt x="6273419" y="73152"/>
                    <a:pt x="6212840" y="12700"/>
                    <a:pt x="6138291" y="12700"/>
                  </a:cubicBezTo>
                  <a:lnTo>
                    <a:pt x="147828" y="12700"/>
                  </a:lnTo>
                  <a:lnTo>
                    <a:pt x="147828" y="6350"/>
                  </a:lnTo>
                  <a:lnTo>
                    <a:pt x="147828" y="12700"/>
                  </a:lnTo>
                  <a:cubicBezTo>
                    <a:pt x="73152" y="12700"/>
                    <a:pt x="12700" y="73152"/>
                    <a:pt x="12700" y="14770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6103144" y="3355181"/>
            <a:ext cx="4181178" cy="80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Exam-centric System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03144" y="4229100"/>
            <a:ext cx="4181178" cy="210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The heavy emphasis on standardized exams can create a narrow and stressful learning environment, potentially hindering creativity and critical thinking skills.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78979" y="6844754"/>
            <a:ext cx="9672042" cy="2291655"/>
            <a:chOff x="0" y="0"/>
            <a:chExt cx="12896057" cy="3055540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12883388" cy="3042793"/>
            </a:xfrm>
            <a:custGeom>
              <a:avLst/>
              <a:gdLst/>
              <a:ahLst/>
              <a:cxnLst/>
              <a:rect l="l" t="t" r="r" b="b"/>
              <a:pathLst>
                <a:path w="12883388" h="3042793">
                  <a:moveTo>
                    <a:pt x="0" y="141351"/>
                  </a:moveTo>
                  <a:cubicBezTo>
                    <a:pt x="0" y="63246"/>
                    <a:pt x="63500" y="0"/>
                    <a:pt x="141859" y="0"/>
                  </a:cubicBezTo>
                  <a:lnTo>
                    <a:pt x="12741528" y="0"/>
                  </a:lnTo>
                  <a:cubicBezTo>
                    <a:pt x="12819888" y="0"/>
                    <a:pt x="12883388" y="63246"/>
                    <a:pt x="12883388" y="141351"/>
                  </a:cubicBezTo>
                  <a:lnTo>
                    <a:pt x="12883388" y="2901442"/>
                  </a:lnTo>
                  <a:cubicBezTo>
                    <a:pt x="12883388" y="2979547"/>
                    <a:pt x="12819888" y="3042793"/>
                    <a:pt x="12741528" y="3042793"/>
                  </a:cubicBezTo>
                  <a:lnTo>
                    <a:pt x="141859" y="3042793"/>
                  </a:lnTo>
                  <a:cubicBezTo>
                    <a:pt x="63500" y="3042793"/>
                    <a:pt x="0" y="2979547"/>
                    <a:pt x="0" y="2901442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2896088" cy="3055493"/>
            </a:xfrm>
            <a:custGeom>
              <a:avLst/>
              <a:gdLst/>
              <a:ahLst/>
              <a:cxnLst/>
              <a:rect l="l" t="t" r="r" b="b"/>
              <a:pathLst>
                <a:path w="12896088" h="3055493">
                  <a:moveTo>
                    <a:pt x="0" y="147701"/>
                  </a:moveTo>
                  <a:cubicBezTo>
                    <a:pt x="0" y="66167"/>
                    <a:pt x="66421" y="0"/>
                    <a:pt x="148209" y="0"/>
                  </a:cubicBezTo>
                  <a:lnTo>
                    <a:pt x="12747878" y="0"/>
                  </a:lnTo>
                  <a:lnTo>
                    <a:pt x="12747878" y="6350"/>
                  </a:lnTo>
                  <a:lnTo>
                    <a:pt x="12747878" y="0"/>
                  </a:lnTo>
                  <a:cubicBezTo>
                    <a:pt x="12829667" y="0"/>
                    <a:pt x="12896088" y="66167"/>
                    <a:pt x="12896088" y="147701"/>
                  </a:cubicBezTo>
                  <a:lnTo>
                    <a:pt x="12889738" y="147701"/>
                  </a:lnTo>
                  <a:lnTo>
                    <a:pt x="12896088" y="147701"/>
                  </a:lnTo>
                  <a:lnTo>
                    <a:pt x="12896088" y="2907792"/>
                  </a:lnTo>
                  <a:lnTo>
                    <a:pt x="12889738" y="2907792"/>
                  </a:lnTo>
                  <a:lnTo>
                    <a:pt x="12896088" y="2907792"/>
                  </a:lnTo>
                  <a:cubicBezTo>
                    <a:pt x="12896088" y="2989453"/>
                    <a:pt x="12829667" y="3055493"/>
                    <a:pt x="12747878" y="3055493"/>
                  </a:cubicBezTo>
                  <a:lnTo>
                    <a:pt x="12747878" y="3049143"/>
                  </a:lnTo>
                  <a:lnTo>
                    <a:pt x="12747878" y="3055493"/>
                  </a:lnTo>
                  <a:lnTo>
                    <a:pt x="148209" y="3055493"/>
                  </a:lnTo>
                  <a:lnTo>
                    <a:pt x="148209" y="3049143"/>
                  </a:lnTo>
                  <a:lnTo>
                    <a:pt x="148209" y="3055493"/>
                  </a:lnTo>
                  <a:cubicBezTo>
                    <a:pt x="66421" y="3055493"/>
                    <a:pt x="0" y="2989453"/>
                    <a:pt x="0" y="2907792"/>
                  </a:cubicBezTo>
                  <a:lnTo>
                    <a:pt x="0" y="147701"/>
                  </a:lnTo>
                  <a:lnTo>
                    <a:pt x="6350" y="147701"/>
                  </a:lnTo>
                  <a:lnTo>
                    <a:pt x="0" y="147701"/>
                  </a:lnTo>
                  <a:moveTo>
                    <a:pt x="12700" y="147701"/>
                  </a:moveTo>
                  <a:lnTo>
                    <a:pt x="12700" y="2907792"/>
                  </a:lnTo>
                  <a:lnTo>
                    <a:pt x="6350" y="2907792"/>
                  </a:lnTo>
                  <a:lnTo>
                    <a:pt x="12700" y="2907792"/>
                  </a:lnTo>
                  <a:cubicBezTo>
                    <a:pt x="12700" y="2982341"/>
                    <a:pt x="73406" y="3042793"/>
                    <a:pt x="148209" y="3042793"/>
                  </a:cubicBezTo>
                  <a:lnTo>
                    <a:pt x="12747878" y="3042793"/>
                  </a:lnTo>
                  <a:cubicBezTo>
                    <a:pt x="12822682" y="3042793"/>
                    <a:pt x="12883388" y="2982341"/>
                    <a:pt x="12883388" y="2907792"/>
                  </a:cubicBezTo>
                  <a:lnTo>
                    <a:pt x="12883388" y="147701"/>
                  </a:lnTo>
                  <a:cubicBezTo>
                    <a:pt x="12883388" y="73152"/>
                    <a:pt x="12822682" y="12700"/>
                    <a:pt x="12747878" y="12700"/>
                  </a:cubicBezTo>
                  <a:lnTo>
                    <a:pt x="148209" y="12700"/>
                  </a:lnTo>
                  <a:lnTo>
                    <a:pt x="148209" y="6350"/>
                  </a:lnTo>
                  <a:lnTo>
                    <a:pt x="148209" y="12700"/>
                  </a:lnTo>
                  <a:cubicBezTo>
                    <a:pt x="73406" y="12700"/>
                    <a:pt x="12700" y="73152"/>
                    <a:pt x="12700" y="147701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145679" y="7092404"/>
            <a:ext cx="3276749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Social Inequality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679" y="7571780"/>
            <a:ext cx="9138642" cy="129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Educational opportunities and resources are not always equally distributed, creating disparities in access to quality education, particularly in rural areas and among marginalized communities.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263056"/>
          </a:xfrm>
          <a:custGeom>
            <a:avLst/>
            <a:gdLst/>
            <a:ahLst/>
            <a:cxnLst/>
            <a:rect l="l" t="t" r="r" b="b"/>
            <a:pathLst>
              <a:path w="18288000" h="3263056">
                <a:moveTo>
                  <a:pt x="0" y="0"/>
                </a:moveTo>
                <a:lnTo>
                  <a:pt x="18288000" y="0"/>
                </a:lnTo>
                <a:lnTo>
                  <a:pt x="18288000" y="3263056"/>
                </a:lnTo>
                <a:lnTo>
                  <a:pt x="0" y="326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" b="-6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3656" y="4141589"/>
            <a:ext cx="16460689" cy="167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4"/>
              </a:lnSpc>
            </a:pPr>
            <a:r>
              <a:rPr lang="en-US" sz="5125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Expectations of Students, Parents, and Teachers</a:t>
            </a:r>
          </a:p>
        </p:txBody>
      </p:sp>
      <p:sp>
        <p:nvSpPr>
          <p:cNvPr id="8" name="Freeform 8" descr="preencoded.png"/>
          <p:cNvSpPr/>
          <p:nvPr/>
        </p:nvSpPr>
        <p:spPr>
          <a:xfrm>
            <a:off x="913656" y="6212235"/>
            <a:ext cx="652611" cy="652611"/>
          </a:xfrm>
          <a:custGeom>
            <a:avLst/>
            <a:gdLst/>
            <a:ahLst/>
            <a:cxnLst/>
            <a:rect l="l" t="t" r="r" b="b"/>
            <a:pathLst>
              <a:path w="652611" h="652611">
                <a:moveTo>
                  <a:pt x="0" y="0"/>
                </a:moveTo>
                <a:lnTo>
                  <a:pt x="652612" y="0"/>
                </a:lnTo>
                <a:lnTo>
                  <a:pt x="652612" y="652611"/>
                </a:lnTo>
                <a:lnTo>
                  <a:pt x="0" y="652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13656" y="7106840"/>
            <a:ext cx="3263056" cy="42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Students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656" y="7604671"/>
            <a:ext cx="5225802" cy="133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Students often face pressure to achieve high grades, choose specific career paths, and conform to societal expectations.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6531025" y="6212235"/>
            <a:ext cx="652611" cy="652611"/>
          </a:xfrm>
          <a:custGeom>
            <a:avLst/>
            <a:gdLst/>
            <a:ahLst/>
            <a:cxnLst/>
            <a:rect l="l" t="t" r="r" b="b"/>
            <a:pathLst>
              <a:path w="652611" h="652611">
                <a:moveTo>
                  <a:pt x="0" y="0"/>
                </a:moveTo>
                <a:lnTo>
                  <a:pt x="652611" y="0"/>
                </a:lnTo>
                <a:lnTo>
                  <a:pt x="652611" y="652611"/>
                </a:lnTo>
                <a:lnTo>
                  <a:pt x="0" y="6526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531025" y="7106840"/>
            <a:ext cx="3263056" cy="42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Parents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31025" y="7604671"/>
            <a:ext cx="5225802" cy="175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Parents often have high expectations for their children's academic success, sometimes placing pressure on them to excel in specific areas.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12148394" y="6212235"/>
            <a:ext cx="652611" cy="652611"/>
          </a:xfrm>
          <a:custGeom>
            <a:avLst/>
            <a:gdLst/>
            <a:ahLst/>
            <a:cxnLst/>
            <a:rect l="l" t="t" r="r" b="b"/>
            <a:pathLst>
              <a:path w="652611" h="652611">
                <a:moveTo>
                  <a:pt x="0" y="0"/>
                </a:moveTo>
                <a:lnTo>
                  <a:pt x="652611" y="0"/>
                </a:lnTo>
                <a:lnTo>
                  <a:pt x="652611" y="652611"/>
                </a:lnTo>
                <a:lnTo>
                  <a:pt x="0" y="6526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2148394" y="7106840"/>
            <a:ext cx="3263056" cy="42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Teachers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48394" y="7604671"/>
            <a:ext cx="5225802" cy="175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Teachers are expected to guide and support students, but they may also face pressure to meet academic targets and adhere to specific curriculum guidelines.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237905"/>
          </a:xfrm>
          <a:custGeom>
            <a:avLst/>
            <a:gdLst/>
            <a:ahLst/>
            <a:cxnLst/>
            <a:rect l="l" t="t" r="r" b="b"/>
            <a:pathLst>
              <a:path w="18288000" h="3237905">
                <a:moveTo>
                  <a:pt x="0" y="0"/>
                </a:moveTo>
                <a:lnTo>
                  <a:pt x="18288000" y="0"/>
                </a:lnTo>
                <a:lnTo>
                  <a:pt x="18288000" y="3237905"/>
                </a:lnTo>
                <a:lnTo>
                  <a:pt x="0" y="3237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" b="-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06512" y="3893046"/>
            <a:ext cx="16474976" cy="167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5062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Counselling Goals for Holistic Development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1750" y="6243935"/>
            <a:ext cx="592336" cy="592336"/>
            <a:chOff x="0" y="0"/>
            <a:chExt cx="789782" cy="789782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777113" cy="777113"/>
            </a:xfrm>
            <a:custGeom>
              <a:avLst/>
              <a:gdLst/>
              <a:ahLst/>
              <a:cxnLst/>
              <a:rect l="l" t="t" r="r" b="b"/>
              <a:pathLst>
                <a:path w="777113" h="777113">
                  <a:moveTo>
                    <a:pt x="0" y="145034"/>
                  </a:moveTo>
                  <a:cubicBezTo>
                    <a:pt x="0" y="64897"/>
                    <a:pt x="64897" y="0"/>
                    <a:pt x="145034" y="0"/>
                  </a:cubicBezTo>
                  <a:lnTo>
                    <a:pt x="632079" y="0"/>
                  </a:lnTo>
                  <a:cubicBezTo>
                    <a:pt x="712216" y="0"/>
                    <a:pt x="777113" y="64897"/>
                    <a:pt x="777113" y="145034"/>
                  </a:cubicBezTo>
                  <a:lnTo>
                    <a:pt x="777113" y="632079"/>
                  </a:lnTo>
                  <a:cubicBezTo>
                    <a:pt x="777113" y="712216"/>
                    <a:pt x="712216" y="777113"/>
                    <a:pt x="632079" y="777113"/>
                  </a:cubicBezTo>
                  <a:lnTo>
                    <a:pt x="145034" y="777113"/>
                  </a:lnTo>
                  <a:cubicBezTo>
                    <a:pt x="64897" y="777113"/>
                    <a:pt x="0" y="712089"/>
                    <a:pt x="0" y="632079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89813" cy="789813"/>
            </a:xfrm>
            <a:custGeom>
              <a:avLst/>
              <a:gdLst/>
              <a:ahLst/>
              <a:cxnLst/>
              <a:rect l="l" t="t" r="r" b="b"/>
              <a:pathLst>
                <a:path w="789813" h="789813">
                  <a:moveTo>
                    <a:pt x="0" y="151384"/>
                  </a:moveTo>
                  <a:cubicBezTo>
                    <a:pt x="0" y="67818"/>
                    <a:pt x="67818" y="0"/>
                    <a:pt x="151384" y="0"/>
                  </a:cubicBezTo>
                  <a:lnTo>
                    <a:pt x="638429" y="0"/>
                  </a:lnTo>
                  <a:lnTo>
                    <a:pt x="638429" y="6350"/>
                  </a:lnTo>
                  <a:lnTo>
                    <a:pt x="638429" y="0"/>
                  </a:lnTo>
                  <a:cubicBezTo>
                    <a:pt x="721995" y="0"/>
                    <a:pt x="789813" y="67818"/>
                    <a:pt x="789813" y="151384"/>
                  </a:cubicBezTo>
                  <a:lnTo>
                    <a:pt x="783463" y="151384"/>
                  </a:lnTo>
                  <a:lnTo>
                    <a:pt x="789813" y="151384"/>
                  </a:lnTo>
                  <a:lnTo>
                    <a:pt x="789813" y="638429"/>
                  </a:lnTo>
                  <a:lnTo>
                    <a:pt x="783463" y="638429"/>
                  </a:lnTo>
                  <a:lnTo>
                    <a:pt x="789813" y="638429"/>
                  </a:lnTo>
                  <a:cubicBezTo>
                    <a:pt x="789813" y="721995"/>
                    <a:pt x="721995" y="789813"/>
                    <a:pt x="638429" y="789813"/>
                  </a:cubicBezTo>
                  <a:lnTo>
                    <a:pt x="638429" y="783463"/>
                  </a:lnTo>
                  <a:lnTo>
                    <a:pt x="638429" y="789813"/>
                  </a:lnTo>
                  <a:lnTo>
                    <a:pt x="151384" y="789813"/>
                  </a:lnTo>
                  <a:lnTo>
                    <a:pt x="151384" y="783463"/>
                  </a:lnTo>
                  <a:lnTo>
                    <a:pt x="151384" y="789813"/>
                  </a:lnTo>
                  <a:cubicBezTo>
                    <a:pt x="67818" y="789813"/>
                    <a:pt x="0" y="721995"/>
                    <a:pt x="0" y="638429"/>
                  </a:cubicBezTo>
                  <a:lnTo>
                    <a:pt x="0" y="151384"/>
                  </a:lnTo>
                  <a:lnTo>
                    <a:pt x="6350" y="151384"/>
                  </a:lnTo>
                  <a:lnTo>
                    <a:pt x="0" y="151384"/>
                  </a:lnTo>
                  <a:moveTo>
                    <a:pt x="12700" y="151384"/>
                  </a:moveTo>
                  <a:lnTo>
                    <a:pt x="12700" y="638429"/>
                  </a:lnTo>
                  <a:lnTo>
                    <a:pt x="6350" y="638429"/>
                  </a:lnTo>
                  <a:lnTo>
                    <a:pt x="12700" y="638429"/>
                  </a:lnTo>
                  <a:cubicBezTo>
                    <a:pt x="12700" y="715010"/>
                    <a:pt x="74803" y="777113"/>
                    <a:pt x="151384" y="777113"/>
                  </a:cubicBezTo>
                  <a:lnTo>
                    <a:pt x="638429" y="777113"/>
                  </a:lnTo>
                  <a:cubicBezTo>
                    <a:pt x="715010" y="777113"/>
                    <a:pt x="777113" y="715010"/>
                    <a:pt x="777113" y="638429"/>
                  </a:cubicBezTo>
                  <a:lnTo>
                    <a:pt x="777113" y="151384"/>
                  </a:lnTo>
                  <a:cubicBezTo>
                    <a:pt x="777113" y="74803"/>
                    <a:pt x="715010" y="12700"/>
                    <a:pt x="638429" y="12700"/>
                  </a:cubicBezTo>
                  <a:lnTo>
                    <a:pt x="151384" y="12700"/>
                  </a:lnTo>
                  <a:lnTo>
                    <a:pt x="151384" y="6350"/>
                  </a:lnTo>
                  <a:lnTo>
                    <a:pt x="151384" y="12700"/>
                  </a:lnTo>
                  <a:cubicBezTo>
                    <a:pt x="74803" y="12700"/>
                    <a:pt x="12700" y="74803"/>
                    <a:pt x="12700" y="151384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96864" y="6383834"/>
            <a:ext cx="202109" cy="35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48284" y="6220122"/>
            <a:ext cx="3237905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Self-Awareness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8284" y="6723161"/>
            <a:ext cx="7266235" cy="91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Helping individuals understand their strengths, weaknesses, values, and beliefs.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268718" y="6243935"/>
            <a:ext cx="592336" cy="592336"/>
            <a:chOff x="0" y="0"/>
            <a:chExt cx="789782" cy="789782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777113" cy="777113"/>
            </a:xfrm>
            <a:custGeom>
              <a:avLst/>
              <a:gdLst/>
              <a:ahLst/>
              <a:cxnLst/>
              <a:rect l="l" t="t" r="r" b="b"/>
              <a:pathLst>
                <a:path w="777113" h="777113">
                  <a:moveTo>
                    <a:pt x="0" y="145034"/>
                  </a:moveTo>
                  <a:cubicBezTo>
                    <a:pt x="0" y="64897"/>
                    <a:pt x="64897" y="0"/>
                    <a:pt x="145034" y="0"/>
                  </a:cubicBezTo>
                  <a:lnTo>
                    <a:pt x="632079" y="0"/>
                  </a:lnTo>
                  <a:cubicBezTo>
                    <a:pt x="712216" y="0"/>
                    <a:pt x="777113" y="64897"/>
                    <a:pt x="777113" y="145034"/>
                  </a:cubicBezTo>
                  <a:lnTo>
                    <a:pt x="777113" y="632079"/>
                  </a:lnTo>
                  <a:cubicBezTo>
                    <a:pt x="777113" y="712216"/>
                    <a:pt x="712216" y="777113"/>
                    <a:pt x="632079" y="777113"/>
                  </a:cubicBezTo>
                  <a:lnTo>
                    <a:pt x="145034" y="777113"/>
                  </a:lnTo>
                  <a:cubicBezTo>
                    <a:pt x="64897" y="777113"/>
                    <a:pt x="0" y="712089"/>
                    <a:pt x="0" y="632079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789813" cy="789813"/>
            </a:xfrm>
            <a:custGeom>
              <a:avLst/>
              <a:gdLst/>
              <a:ahLst/>
              <a:cxnLst/>
              <a:rect l="l" t="t" r="r" b="b"/>
              <a:pathLst>
                <a:path w="789813" h="789813">
                  <a:moveTo>
                    <a:pt x="0" y="151384"/>
                  </a:moveTo>
                  <a:cubicBezTo>
                    <a:pt x="0" y="67818"/>
                    <a:pt x="67818" y="0"/>
                    <a:pt x="151384" y="0"/>
                  </a:cubicBezTo>
                  <a:lnTo>
                    <a:pt x="638429" y="0"/>
                  </a:lnTo>
                  <a:lnTo>
                    <a:pt x="638429" y="6350"/>
                  </a:lnTo>
                  <a:lnTo>
                    <a:pt x="638429" y="0"/>
                  </a:lnTo>
                  <a:cubicBezTo>
                    <a:pt x="721995" y="0"/>
                    <a:pt x="789813" y="67818"/>
                    <a:pt x="789813" y="151384"/>
                  </a:cubicBezTo>
                  <a:lnTo>
                    <a:pt x="783463" y="151384"/>
                  </a:lnTo>
                  <a:lnTo>
                    <a:pt x="789813" y="151384"/>
                  </a:lnTo>
                  <a:lnTo>
                    <a:pt x="789813" y="638429"/>
                  </a:lnTo>
                  <a:lnTo>
                    <a:pt x="783463" y="638429"/>
                  </a:lnTo>
                  <a:lnTo>
                    <a:pt x="789813" y="638429"/>
                  </a:lnTo>
                  <a:cubicBezTo>
                    <a:pt x="789813" y="721995"/>
                    <a:pt x="721995" y="789813"/>
                    <a:pt x="638429" y="789813"/>
                  </a:cubicBezTo>
                  <a:lnTo>
                    <a:pt x="638429" y="783463"/>
                  </a:lnTo>
                  <a:lnTo>
                    <a:pt x="638429" y="789813"/>
                  </a:lnTo>
                  <a:lnTo>
                    <a:pt x="151384" y="789813"/>
                  </a:lnTo>
                  <a:lnTo>
                    <a:pt x="151384" y="783463"/>
                  </a:lnTo>
                  <a:lnTo>
                    <a:pt x="151384" y="789813"/>
                  </a:lnTo>
                  <a:cubicBezTo>
                    <a:pt x="67818" y="789813"/>
                    <a:pt x="0" y="721995"/>
                    <a:pt x="0" y="638429"/>
                  </a:cubicBezTo>
                  <a:lnTo>
                    <a:pt x="0" y="151384"/>
                  </a:lnTo>
                  <a:lnTo>
                    <a:pt x="6350" y="151384"/>
                  </a:lnTo>
                  <a:lnTo>
                    <a:pt x="0" y="151384"/>
                  </a:lnTo>
                  <a:moveTo>
                    <a:pt x="12700" y="151384"/>
                  </a:moveTo>
                  <a:lnTo>
                    <a:pt x="12700" y="638429"/>
                  </a:lnTo>
                  <a:lnTo>
                    <a:pt x="6350" y="638429"/>
                  </a:lnTo>
                  <a:lnTo>
                    <a:pt x="12700" y="638429"/>
                  </a:lnTo>
                  <a:cubicBezTo>
                    <a:pt x="12700" y="715010"/>
                    <a:pt x="74803" y="777113"/>
                    <a:pt x="151384" y="777113"/>
                  </a:cubicBezTo>
                  <a:lnTo>
                    <a:pt x="638429" y="777113"/>
                  </a:lnTo>
                  <a:cubicBezTo>
                    <a:pt x="715010" y="777113"/>
                    <a:pt x="777113" y="715010"/>
                    <a:pt x="777113" y="638429"/>
                  </a:cubicBezTo>
                  <a:lnTo>
                    <a:pt x="777113" y="151384"/>
                  </a:lnTo>
                  <a:cubicBezTo>
                    <a:pt x="777113" y="74803"/>
                    <a:pt x="715010" y="12700"/>
                    <a:pt x="638429" y="12700"/>
                  </a:cubicBezTo>
                  <a:lnTo>
                    <a:pt x="151384" y="12700"/>
                  </a:lnTo>
                  <a:lnTo>
                    <a:pt x="151384" y="6350"/>
                  </a:lnTo>
                  <a:lnTo>
                    <a:pt x="151384" y="12700"/>
                  </a:lnTo>
                  <a:cubicBezTo>
                    <a:pt x="74803" y="12700"/>
                    <a:pt x="12700" y="74803"/>
                    <a:pt x="12700" y="151384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402664" y="6383834"/>
            <a:ext cx="324445" cy="35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15252" y="6220122"/>
            <a:ext cx="3237905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Goal Setting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15252" y="6723161"/>
            <a:ext cx="7266235" cy="91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Supporting individuals in setting realistic and achievable goals for personal and professional development.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01750" y="8183464"/>
            <a:ext cx="592336" cy="592336"/>
            <a:chOff x="0" y="0"/>
            <a:chExt cx="789782" cy="789782"/>
          </a:xfrm>
        </p:grpSpPr>
        <p:sp>
          <p:nvSpPr>
            <p:cNvPr id="21" name="Freeform 21"/>
            <p:cNvSpPr/>
            <p:nvPr/>
          </p:nvSpPr>
          <p:spPr>
            <a:xfrm>
              <a:off x="6350" y="6350"/>
              <a:ext cx="777113" cy="777113"/>
            </a:xfrm>
            <a:custGeom>
              <a:avLst/>
              <a:gdLst/>
              <a:ahLst/>
              <a:cxnLst/>
              <a:rect l="l" t="t" r="r" b="b"/>
              <a:pathLst>
                <a:path w="777113" h="777113">
                  <a:moveTo>
                    <a:pt x="0" y="145034"/>
                  </a:moveTo>
                  <a:cubicBezTo>
                    <a:pt x="0" y="64897"/>
                    <a:pt x="64897" y="0"/>
                    <a:pt x="145034" y="0"/>
                  </a:cubicBezTo>
                  <a:lnTo>
                    <a:pt x="632079" y="0"/>
                  </a:lnTo>
                  <a:cubicBezTo>
                    <a:pt x="712216" y="0"/>
                    <a:pt x="777113" y="64897"/>
                    <a:pt x="777113" y="145034"/>
                  </a:cubicBezTo>
                  <a:lnTo>
                    <a:pt x="777113" y="632079"/>
                  </a:lnTo>
                  <a:cubicBezTo>
                    <a:pt x="777113" y="712216"/>
                    <a:pt x="712216" y="777113"/>
                    <a:pt x="632079" y="777113"/>
                  </a:cubicBezTo>
                  <a:lnTo>
                    <a:pt x="145034" y="777113"/>
                  </a:lnTo>
                  <a:cubicBezTo>
                    <a:pt x="64897" y="777113"/>
                    <a:pt x="0" y="712089"/>
                    <a:pt x="0" y="632079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789813" cy="789813"/>
            </a:xfrm>
            <a:custGeom>
              <a:avLst/>
              <a:gdLst/>
              <a:ahLst/>
              <a:cxnLst/>
              <a:rect l="l" t="t" r="r" b="b"/>
              <a:pathLst>
                <a:path w="789813" h="789813">
                  <a:moveTo>
                    <a:pt x="0" y="151384"/>
                  </a:moveTo>
                  <a:cubicBezTo>
                    <a:pt x="0" y="67818"/>
                    <a:pt x="67818" y="0"/>
                    <a:pt x="151384" y="0"/>
                  </a:cubicBezTo>
                  <a:lnTo>
                    <a:pt x="638429" y="0"/>
                  </a:lnTo>
                  <a:lnTo>
                    <a:pt x="638429" y="6350"/>
                  </a:lnTo>
                  <a:lnTo>
                    <a:pt x="638429" y="0"/>
                  </a:lnTo>
                  <a:cubicBezTo>
                    <a:pt x="721995" y="0"/>
                    <a:pt x="789813" y="67818"/>
                    <a:pt x="789813" y="151384"/>
                  </a:cubicBezTo>
                  <a:lnTo>
                    <a:pt x="783463" y="151384"/>
                  </a:lnTo>
                  <a:lnTo>
                    <a:pt x="789813" y="151384"/>
                  </a:lnTo>
                  <a:lnTo>
                    <a:pt x="789813" y="638429"/>
                  </a:lnTo>
                  <a:lnTo>
                    <a:pt x="783463" y="638429"/>
                  </a:lnTo>
                  <a:lnTo>
                    <a:pt x="789813" y="638429"/>
                  </a:lnTo>
                  <a:cubicBezTo>
                    <a:pt x="789813" y="721995"/>
                    <a:pt x="721995" y="789813"/>
                    <a:pt x="638429" y="789813"/>
                  </a:cubicBezTo>
                  <a:lnTo>
                    <a:pt x="638429" y="783463"/>
                  </a:lnTo>
                  <a:lnTo>
                    <a:pt x="638429" y="789813"/>
                  </a:lnTo>
                  <a:lnTo>
                    <a:pt x="151384" y="789813"/>
                  </a:lnTo>
                  <a:lnTo>
                    <a:pt x="151384" y="783463"/>
                  </a:lnTo>
                  <a:lnTo>
                    <a:pt x="151384" y="789813"/>
                  </a:lnTo>
                  <a:cubicBezTo>
                    <a:pt x="67818" y="789813"/>
                    <a:pt x="0" y="721995"/>
                    <a:pt x="0" y="638429"/>
                  </a:cubicBezTo>
                  <a:lnTo>
                    <a:pt x="0" y="151384"/>
                  </a:lnTo>
                  <a:lnTo>
                    <a:pt x="6350" y="151384"/>
                  </a:lnTo>
                  <a:lnTo>
                    <a:pt x="0" y="151384"/>
                  </a:lnTo>
                  <a:moveTo>
                    <a:pt x="12700" y="151384"/>
                  </a:moveTo>
                  <a:lnTo>
                    <a:pt x="12700" y="638429"/>
                  </a:lnTo>
                  <a:lnTo>
                    <a:pt x="6350" y="638429"/>
                  </a:lnTo>
                  <a:lnTo>
                    <a:pt x="12700" y="638429"/>
                  </a:lnTo>
                  <a:cubicBezTo>
                    <a:pt x="12700" y="715010"/>
                    <a:pt x="74803" y="777113"/>
                    <a:pt x="151384" y="777113"/>
                  </a:cubicBezTo>
                  <a:lnTo>
                    <a:pt x="638429" y="777113"/>
                  </a:lnTo>
                  <a:cubicBezTo>
                    <a:pt x="715010" y="777113"/>
                    <a:pt x="777113" y="715010"/>
                    <a:pt x="777113" y="638429"/>
                  </a:cubicBezTo>
                  <a:lnTo>
                    <a:pt x="777113" y="151384"/>
                  </a:lnTo>
                  <a:cubicBezTo>
                    <a:pt x="777113" y="74803"/>
                    <a:pt x="715010" y="12700"/>
                    <a:pt x="638429" y="12700"/>
                  </a:cubicBezTo>
                  <a:lnTo>
                    <a:pt x="151384" y="12700"/>
                  </a:lnTo>
                  <a:lnTo>
                    <a:pt x="151384" y="6350"/>
                  </a:lnTo>
                  <a:lnTo>
                    <a:pt x="151384" y="12700"/>
                  </a:lnTo>
                  <a:cubicBezTo>
                    <a:pt x="74803" y="12700"/>
                    <a:pt x="12700" y="74803"/>
                    <a:pt x="12700" y="151384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1034951" y="8323361"/>
            <a:ext cx="325934" cy="35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48284" y="8159651"/>
            <a:ext cx="3308896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Problem-Solving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48284" y="8662690"/>
            <a:ext cx="7266235" cy="91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Developing effective problem-solving skills and strategies to overcome challenges and obstacles.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268718" y="8183464"/>
            <a:ext cx="592336" cy="592336"/>
            <a:chOff x="0" y="0"/>
            <a:chExt cx="789782" cy="789782"/>
          </a:xfrm>
        </p:grpSpPr>
        <p:sp>
          <p:nvSpPr>
            <p:cNvPr id="27" name="Freeform 27"/>
            <p:cNvSpPr/>
            <p:nvPr/>
          </p:nvSpPr>
          <p:spPr>
            <a:xfrm>
              <a:off x="6350" y="6350"/>
              <a:ext cx="777113" cy="777113"/>
            </a:xfrm>
            <a:custGeom>
              <a:avLst/>
              <a:gdLst/>
              <a:ahLst/>
              <a:cxnLst/>
              <a:rect l="l" t="t" r="r" b="b"/>
              <a:pathLst>
                <a:path w="777113" h="777113">
                  <a:moveTo>
                    <a:pt x="0" y="145034"/>
                  </a:moveTo>
                  <a:cubicBezTo>
                    <a:pt x="0" y="64897"/>
                    <a:pt x="64897" y="0"/>
                    <a:pt x="145034" y="0"/>
                  </a:cubicBezTo>
                  <a:lnTo>
                    <a:pt x="632079" y="0"/>
                  </a:lnTo>
                  <a:cubicBezTo>
                    <a:pt x="712216" y="0"/>
                    <a:pt x="777113" y="64897"/>
                    <a:pt x="777113" y="145034"/>
                  </a:cubicBezTo>
                  <a:lnTo>
                    <a:pt x="777113" y="632079"/>
                  </a:lnTo>
                  <a:cubicBezTo>
                    <a:pt x="777113" y="712216"/>
                    <a:pt x="712216" y="777113"/>
                    <a:pt x="632079" y="777113"/>
                  </a:cubicBezTo>
                  <a:lnTo>
                    <a:pt x="145034" y="777113"/>
                  </a:lnTo>
                  <a:cubicBezTo>
                    <a:pt x="64897" y="777113"/>
                    <a:pt x="0" y="712089"/>
                    <a:pt x="0" y="632079"/>
                  </a:cubicBezTo>
                  <a:close/>
                </a:path>
              </a:pathLst>
            </a:custGeom>
            <a:solidFill>
              <a:srgbClr val="D6F5E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789813" cy="789813"/>
            </a:xfrm>
            <a:custGeom>
              <a:avLst/>
              <a:gdLst/>
              <a:ahLst/>
              <a:cxnLst/>
              <a:rect l="l" t="t" r="r" b="b"/>
              <a:pathLst>
                <a:path w="789813" h="789813">
                  <a:moveTo>
                    <a:pt x="0" y="151384"/>
                  </a:moveTo>
                  <a:cubicBezTo>
                    <a:pt x="0" y="67818"/>
                    <a:pt x="67818" y="0"/>
                    <a:pt x="151384" y="0"/>
                  </a:cubicBezTo>
                  <a:lnTo>
                    <a:pt x="638429" y="0"/>
                  </a:lnTo>
                  <a:lnTo>
                    <a:pt x="638429" y="6350"/>
                  </a:lnTo>
                  <a:lnTo>
                    <a:pt x="638429" y="0"/>
                  </a:lnTo>
                  <a:cubicBezTo>
                    <a:pt x="721995" y="0"/>
                    <a:pt x="789813" y="67818"/>
                    <a:pt x="789813" y="151384"/>
                  </a:cubicBezTo>
                  <a:lnTo>
                    <a:pt x="783463" y="151384"/>
                  </a:lnTo>
                  <a:lnTo>
                    <a:pt x="789813" y="151384"/>
                  </a:lnTo>
                  <a:lnTo>
                    <a:pt x="789813" y="638429"/>
                  </a:lnTo>
                  <a:lnTo>
                    <a:pt x="783463" y="638429"/>
                  </a:lnTo>
                  <a:lnTo>
                    <a:pt x="789813" y="638429"/>
                  </a:lnTo>
                  <a:cubicBezTo>
                    <a:pt x="789813" y="721995"/>
                    <a:pt x="721995" y="789813"/>
                    <a:pt x="638429" y="789813"/>
                  </a:cubicBezTo>
                  <a:lnTo>
                    <a:pt x="638429" y="783463"/>
                  </a:lnTo>
                  <a:lnTo>
                    <a:pt x="638429" y="789813"/>
                  </a:lnTo>
                  <a:lnTo>
                    <a:pt x="151384" y="789813"/>
                  </a:lnTo>
                  <a:lnTo>
                    <a:pt x="151384" y="783463"/>
                  </a:lnTo>
                  <a:lnTo>
                    <a:pt x="151384" y="789813"/>
                  </a:lnTo>
                  <a:cubicBezTo>
                    <a:pt x="67818" y="789813"/>
                    <a:pt x="0" y="721995"/>
                    <a:pt x="0" y="638429"/>
                  </a:cubicBezTo>
                  <a:lnTo>
                    <a:pt x="0" y="151384"/>
                  </a:lnTo>
                  <a:lnTo>
                    <a:pt x="6350" y="151384"/>
                  </a:lnTo>
                  <a:lnTo>
                    <a:pt x="0" y="151384"/>
                  </a:lnTo>
                  <a:moveTo>
                    <a:pt x="12700" y="151384"/>
                  </a:moveTo>
                  <a:lnTo>
                    <a:pt x="12700" y="638429"/>
                  </a:lnTo>
                  <a:lnTo>
                    <a:pt x="6350" y="638429"/>
                  </a:lnTo>
                  <a:lnTo>
                    <a:pt x="12700" y="638429"/>
                  </a:lnTo>
                  <a:cubicBezTo>
                    <a:pt x="12700" y="715010"/>
                    <a:pt x="74803" y="777113"/>
                    <a:pt x="151384" y="777113"/>
                  </a:cubicBezTo>
                  <a:lnTo>
                    <a:pt x="638429" y="777113"/>
                  </a:lnTo>
                  <a:cubicBezTo>
                    <a:pt x="715010" y="777113"/>
                    <a:pt x="777113" y="715010"/>
                    <a:pt x="777113" y="638429"/>
                  </a:cubicBezTo>
                  <a:lnTo>
                    <a:pt x="777113" y="151384"/>
                  </a:lnTo>
                  <a:cubicBezTo>
                    <a:pt x="777113" y="74803"/>
                    <a:pt x="715010" y="12700"/>
                    <a:pt x="638429" y="12700"/>
                  </a:cubicBezTo>
                  <a:lnTo>
                    <a:pt x="151384" y="12700"/>
                  </a:lnTo>
                  <a:lnTo>
                    <a:pt x="151384" y="6350"/>
                  </a:lnTo>
                  <a:lnTo>
                    <a:pt x="151384" y="12700"/>
                  </a:lnTo>
                  <a:cubicBezTo>
                    <a:pt x="74803" y="12700"/>
                    <a:pt x="12700" y="74803"/>
                    <a:pt x="12700" y="151384"/>
                  </a:cubicBezTo>
                  <a:close/>
                </a:path>
              </a:pathLst>
            </a:custGeom>
            <a:solidFill>
              <a:srgbClr val="BCDBD4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9397604" y="8323361"/>
            <a:ext cx="334566" cy="350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15252" y="8159651"/>
            <a:ext cx="3387030" cy="43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Decision-Making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115252" y="8662690"/>
            <a:ext cx="7266235" cy="91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000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Enhancing decision-making abilities and promoting a balanced approach to life choices.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D6F5E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3741" y="705296"/>
            <a:ext cx="9662518" cy="162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7"/>
              </a:lnSpc>
            </a:pPr>
            <a:r>
              <a:rPr lang="en-US" sz="49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Characteristics of an Effective Counsellor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3741" y="2921794"/>
            <a:ext cx="4641800" cy="7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26394" y="3965822"/>
            <a:ext cx="3156348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Empathy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3741" y="4445199"/>
            <a:ext cx="4641800" cy="893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Understanding and responding to clients' feelings and perspectives.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04310" y="2921794"/>
            <a:ext cx="4641949" cy="7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3297" y="3965822"/>
            <a:ext cx="3203822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Active Listening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04310" y="4445199"/>
            <a:ext cx="4641949" cy="129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Paying close attention to clients' verbal and non-verbal cues, showing genuine interest.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3741" y="6712595"/>
            <a:ext cx="4641800" cy="7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26394" y="7756624"/>
            <a:ext cx="3156348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Objectivity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3741" y="8236000"/>
            <a:ext cx="4641800" cy="893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Maintaining a neutral stance while providing guidance and support.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04310" y="6712595"/>
            <a:ext cx="4641949" cy="7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47110" y="7756624"/>
            <a:ext cx="3156348" cy="413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437" b="1">
                <a:solidFill>
                  <a:srgbClr val="333F70"/>
                </a:solidFill>
                <a:latin typeface="Arimo Bold"/>
                <a:ea typeface="Arimo Bold"/>
                <a:cs typeface="Arimo Bold"/>
                <a:sym typeface="Arimo Bold"/>
              </a:rPr>
              <a:t>Confidentiality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904310" y="8236000"/>
            <a:ext cx="4641949" cy="1297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</a:pPr>
            <a:r>
              <a:rPr lang="en-US" sz="1937">
                <a:solidFill>
                  <a:srgbClr val="333F70"/>
                </a:solidFill>
                <a:latin typeface="Open Sans"/>
                <a:ea typeface="Open Sans"/>
                <a:cs typeface="Open Sans"/>
                <a:sym typeface="Open Sans"/>
              </a:rPr>
              <a:t>Protecting client privacy and maintaining the integrity of the counselling relationship.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Custom</PresentationFormat>
  <Paragraphs>104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Open Sans</vt:lpstr>
      <vt:lpstr>Calibri</vt:lpstr>
      <vt:lpstr>Arimo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Developmental-Tasks-Theories-and-Counseling-Goals.pptx</dc:title>
  <dc:creator>arul kashmir</dc:creator>
  <cp:lastModifiedBy>arul kashmir</cp:lastModifiedBy>
  <cp:revision>2</cp:revision>
  <dcterms:created xsi:type="dcterms:W3CDTF">2006-08-16T00:00:00Z</dcterms:created>
  <dcterms:modified xsi:type="dcterms:W3CDTF">2024-12-13T09:30:22Z</dcterms:modified>
  <dc:identifier>DAGZKefATVk</dc:identifier>
</cp:coreProperties>
</file>