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18288000" cy="10287000"/>
  <p:notesSz cx="6858000" cy="9144000"/>
  <p:embeddedFontLst>
    <p:embeddedFont>
      <p:font typeface="Arimo Bold" panose="020B0604020202020204" charset="0"/>
      <p:regular r:id="rId15"/>
    </p:embeddedFont>
    <p:embeddedFont>
      <p:font typeface="Open Sans" panose="020B0606030504020204" pitchFamily="3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32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18706-715D-6BBC-FD24-BEE90189FFC5}"/>
              </a:ext>
            </a:extLst>
          </p:cNvPr>
          <p:cNvPicPr>
            <a:picLocks noChangeAspect="1"/>
          </p:cNvPicPr>
          <p:nvPr/>
        </p:nvPicPr>
        <p:blipFill>
          <a:blip r:embed="rId2"/>
          <a:stretch>
            <a:fillRect/>
          </a:stretch>
        </p:blipFill>
        <p:spPr>
          <a:xfrm>
            <a:off x="762000" y="342900"/>
            <a:ext cx="16840200" cy="9601200"/>
          </a:xfrm>
          <a:prstGeom prst="rect">
            <a:avLst/>
          </a:prstGeom>
        </p:spPr>
      </p:pic>
    </p:spTree>
    <p:extLst>
      <p:ext uri="{BB962C8B-B14F-4D97-AF65-F5344CB8AC3E}">
        <p14:creationId xmlns:p14="http://schemas.microsoft.com/office/powerpoint/2010/main" val="3611572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sp>
      </p:grpSp>
      <p:sp>
        <p:nvSpPr>
          <p:cNvPr id="5" name="TextBox 5"/>
          <p:cNvSpPr txBox="1"/>
          <p:nvPr/>
        </p:nvSpPr>
        <p:spPr>
          <a:xfrm>
            <a:off x="685205" y="1638151"/>
            <a:ext cx="15498216" cy="659457"/>
          </a:xfrm>
          <a:prstGeom prst="rect">
            <a:avLst/>
          </a:prstGeom>
        </p:spPr>
        <p:txBody>
          <a:bodyPr lIns="0" tIns="0" rIns="0" bIns="0" rtlCol="0" anchor="t">
            <a:spAutoFit/>
          </a:bodyPr>
          <a:lstStyle/>
          <a:p>
            <a:pPr algn="l">
              <a:lnSpc>
                <a:spcPts val="4812"/>
              </a:lnSpc>
            </a:pPr>
            <a:r>
              <a:rPr lang="en-US" sz="3812" b="1">
                <a:solidFill>
                  <a:srgbClr val="403C4E"/>
                </a:solidFill>
                <a:latin typeface="Arimo Bold"/>
                <a:ea typeface="Arimo Bold"/>
                <a:cs typeface="Arimo Bold"/>
                <a:sym typeface="Arimo Bold"/>
              </a:rPr>
              <a:t>The Potential of an Individual: Holistic Approach to Counseling</a:t>
            </a:r>
          </a:p>
        </p:txBody>
      </p:sp>
      <p:sp>
        <p:nvSpPr>
          <p:cNvPr id="6" name="Freeform 6" descr="preencoded.png"/>
          <p:cNvSpPr/>
          <p:nvPr/>
        </p:nvSpPr>
        <p:spPr>
          <a:xfrm>
            <a:off x="3867745" y="2689175"/>
            <a:ext cx="2093416" cy="1441400"/>
          </a:xfrm>
          <a:custGeom>
            <a:avLst/>
            <a:gdLst/>
            <a:ahLst/>
            <a:cxnLst/>
            <a:rect l="l" t="t" r="r" b="b"/>
            <a:pathLst>
              <a:path w="2093416" h="1441400">
                <a:moveTo>
                  <a:pt x="0" y="0"/>
                </a:moveTo>
                <a:lnTo>
                  <a:pt x="2093416" y="0"/>
                </a:lnTo>
                <a:lnTo>
                  <a:pt x="2093416" y="1441400"/>
                </a:lnTo>
                <a:lnTo>
                  <a:pt x="0" y="1441400"/>
                </a:lnTo>
                <a:lnTo>
                  <a:pt x="0" y="0"/>
                </a:lnTo>
                <a:close/>
              </a:path>
            </a:pathLst>
          </a:custGeom>
          <a:blipFill>
            <a:blip r:embed="rId4"/>
            <a:stretch>
              <a:fillRect l="-158" r="-158"/>
            </a:stretch>
          </a:blipFill>
        </p:spPr>
      </p:sp>
      <p:sp>
        <p:nvSpPr>
          <p:cNvPr id="7" name="TextBox 7"/>
          <p:cNvSpPr txBox="1"/>
          <p:nvPr/>
        </p:nvSpPr>
        <p:spPr>
          <a:xfrm>
            <a:off x="4858345" y="3295947"/>
            <a:ext cx="112068" cy="496491"/>
          </a:xfrm>
          <a:prstGeom prst="rect">
            <a:avLst/>
          </a:prstGeom>
        </p:spPr>
        <p:txBody>
          <a:bodyPr lIns="0" tIns="0" rIns="0" bIns="0" rtlCol="0" anchor="t">
            <a:spAutoFit/>
          </a:bodyPr>
          <a:lstStyle/>
          <a:p>
            <a:pPr algn="ctr">
              <a:lnSpc>
                <a:spcPts val="3062"/>
              </a:lnSpc>
            </a:pPr>
            <a:r>
              <a:rPr lang="en-US" sz="1874" b="1">
                <a:solidFill>
                  <a:srgbClr val="403C4E"/>
                </a:solidFill>
                <a:latin typeface="Arimo Bold"/>
                <a:ea typeface="Arimo Bold"/>
                <a:cs typeface="Arimo Bold"/>
                <a:sym typeface="Arimo Bold"/>
              </a:rPr>
              <a:t>1</a:t>
            </a:r>
          </a:p>
        </p:txBody>
      </p:sp>
      <p:sp>
        <p:nvSpPr>
          <p:cNvPr id="8" name="TextBox 8"/>
          <p:cNvSpPr txBox="1"/>
          <p:nvPr/>
        </p:nvSpPr>
        <p:spPr>
          <a:xfrm>
            <a:off x="6156871" y="2846785"/>
            <a:ext cx="2447479" cy="344091"/>
          </a:xfrm>
          <a:prstGeom prst="rect">
            <a:avLst/>
          </a:prstGeom>
        </p:spPr>
        <p:txBody>
          <a:bodyPr lIns="0" tIns="0" rIns="0" bIns="0" rtlCol="0" anchor="t">
            <a:spAutoFit/>
          </a:bodyPr>
          <a:lstStyle/>
          <a:p>
            <a:pPr algn="l">
              <a:lnSpc>
                <a:spcPts val="2375"/>
              </a:lnSpc>
            </a:pPr>
            <a:r>
              <a:rPr lang="en-US" sz="1874" b="1">
                <a:solidFill>
                  <a:srgbClr val="403C4E"/>
                </a:solidFill>
                <a:latin typeface="Arimo Bold"/>
                <a:ea typeface="Arimo Bold"/>
                <a:cs typeface="Arimo Bold"/>
                <a:sym typeface="Arimo Bold"/>
              </a:rPr>
              <a:t>Physical Health</a:t>
            </a:r>
          </a:p>
        </p:txBody>
      </p:sp>
      <p:sp>
        <p:nvSpPr>
          <p:cNvPr id="9" name="TextBox 9"/>
          <p:cNvSpPr txBox="1"/>
          <p:nvPr/>
        </p:nvSpPr>
        <p:spPr>
          <a:xfrm>
            <a:off x="6156871" y="3251150"/>
            <a:ext cx="11250216" cy="683716"/>
          </a:xfrm>
          <a:prstGeom prst="rect">
            <a:avLst/>
          </a:prstGeom>
        </p:spPr>
        <p:txBody>
          <a:bodyPr lIns="0" tIns="0" rIns="0" bIns="0" rtlCol="0" anchor="t">
            <a:spAutoFit/>
          </a:bodyPr>
          <a:lstStyle/>
          <a:p>
            <a:pPr algn="l">
              <a:lnSpc>
                <a:spcPts val="2437"/>
              </a:lnSpc>
            </a:pPr>
            <a:r>
              <a:rPr lang="en-US" sz="1500">
                <a:solidFill>
                  <a:srgbClr val="403C4E"/>
                </a:solidFill>
                <a:latin typeface="Open Sans"/>
                <a:ea typeface="Open Sans"/>
                <a:cs typeface="Open Sans"/>
                <a:sym typeface="Open Sans"/>
              </a:rPr>
              <a:t>A holistic approach recognizes the interconnectedness of physical, mental, and social well-being. It addresses all aspects of an individual's life.</a:t>
            </a:r>
          </a:p>
        </p:txBody>
      </p:sp>
      <p:grpSp>
        <p:nvGrpSpPr>
          <p:cNvPr id="10" name="Group 10"/>
          <p:cNvGrpSpPr/>
          <p:nvPr/>
        </p:nvGrpSpPr>
        <p:grpSpPr>
          <a:xfrm>
            <a:off x="6009977" y="4143078"/>
            <a:ext cx="11544002" cy="14288"/>
            <a:chOff x="0" y="0"/>
            <a:chExt cx="15392003" cy="19050"/>
          </a:xfrm>
        </p:grpSpPr>
        <p:sp>
          <p:nvSpPr>
            <p:cNvPr id="11" name="Freeform 11"/>
            <p:cNvSpPr/>
            <p:nvPr/>
          </p:nvSpPr>
          <p:spPr>
            <a:xfrm>
              <a:off x="0" y="0"/>
              <a:ext cx="15392019" cy="19050"/>
            </a:xfrm>
            <a:custGeom>
              <a:avLst/>
              <a:gdLst/>
              <a:ahLst/>
              <a:cxnLst/>
              <a:rect l="l" t="t" r="r" b="b"/>
              <a:pathLst>
                <a:path w="15392019" h="19050">
                  <a:moveTo>
                    <a:pt x="0" y="9525"/>
                  </a:moveTo>
                  <a:cubicBezTo>
                    <a:pt x="0" y="4318"/>
                    <a:pt x="4318" y="0"/>
                    <a:pt x="9525" y="0"/>
                  </a:cubicBezTo>
                  <a:lnTo>
                    <a:pt x="15382494" y="0"/>
                  </a:lnTo>
                  <a:cubicBezTo>
                    <a:pt x="15387701" y="0"/>
                    <a:pt x="15392019" y="4318"/>
                    <a:pt x="15392019" y="9525"/>
                  </a:cubicBezTo>
                  <a:cubicBezTo>
                    <a:pt x="15392019" y="14732"/>
                    <a:pt x="15387701" y="19050"/>
                    <a:pt x="15382494" y="19050"/>
                  </a:cubicBezTo>
                  <a:lnTo>
                    <a:pt x="9525" y="19050"/>
                  </a:lnTo>
                  <a:cubicBezTo>
                    <a:pt x="4318" y="19050"/>
                    <a:pt x="0" y="14732"/>
                    <a:pt x="0" y="9525"/>
                  </a:cubicBezTo>
                  <a:close/>
                </a:path>
              </a:pathLst>
            </a:custGeom>
            <a:solidFill>
              <a:srgbClr val="E5BEB2"/>
            </a:solidFill>
          </p:spPr>
        </p:sp>
      </p:grpSp>
      <p:sp>
        <p:nvSpPr>
          <p:cNvPr id="12" name="Freeform 12" descr="preencoded.png"/>
          <p:cNvSpPr/>
          <p:nvPr/>
        </p:nvSpPr>
        <p:spPr>
          <a:xfrm>
            <a:off x="2821037" y="4179391"/>
            <a:ext cx="4186981" cy="1441400"/>
          </a:xfrm>
          <a:custGeom>
            <a:avLst/>
            <a:gdLst/>
            <a:ahLst/>
            <a:cxnLst/>
            <a:rect l="l" t="t" r="r" b="b"/>
            <a:pathLst>
              <a:path w="4186981" h="1441400">
                <a:moveTo>
                  <a:pt x="0" y="0"/>
                </a:moveTo>
                <a:lnTo>
                  <a:pt x="4186982" y="0"/>
                </a:lnTo>
                <a:lnTo>
                  <a:pt x="4186982" y="1441400"/>
                </a:lnTo>
                <a:lnTo>
                  <a:pt x="0" y="1441400"/>
                </a:lnTo>
                <a:lnTo>
                  <a:pt x="0" y="0"/>
                </a:lnTo>
                <a:close/>
              </a:path>
            </a:pathLst>
          </a:custGeom>
          <a:blipFill>
            <a:blip r:embed="rId5"/>
            <a:stretch>
              <a:fillRect l="-156" r="-156"/>
            </a:stretch>
          </a:blipFill>
        </p:spPr>
      </p:sp>
      <p:sp>
        <p:nvSpPr>
          <p:cNvPr id="13" name="TextBox 13"/>
          <p:cNvSpPr txBox="1"/>
          <p:nvPr/>
        </p:nvSpPr>
        <p:spPr>
          <a:xfrm>
            <a:off x="4840338" y="4599385"/>
            <a:ext cx="148084" cy="496491"/>
          </a:xfrm>
          <a:prstGeom prst="rect">
            <a:avLst/>
          </a:prstGeom>
        </p:spPr>
        <p:txBody>
          <a:bodyPr lIns="0" tIns="0" rIns="0" bIns="0" rtlCol="0" anchor="t">
            <a:spAutoFit/>
          </a:bodyPr>
          <a:lstStyle/>
          <a:p>
            <a:pPr algn="ctr">
              <a:lnSpc>
                <a:spcPts val="3062"/>
              </a:lnSpc>
            </a:pPr>
            <a:r>
              <a:rPr lang="en-US" sz="1874" b="1">
                <a:solidFill>
                  <a:srgbClr val="403C4E"/>
                </a:solidFill>
                <a:latin typeface="Arimo Bold"/>
                <a:ea typeface="Arimo Bold"/>
                <a:cs typeface="Arimo Bold"/>
                <a:sym typeface="Arimo Bold"/>
              </a:rPr>
              <a:t>2</a:t>
            </a:r>
          </a:p>
        </p:txBody>
      </p:sp>
      <p:sp>
        <p:nvSpPr>
          <p:cNvPr id="14" name="TextBox 14"/>
          <p:cNvSpPr txBox="1"/>
          <p:nvPr/>
        </p:nvSpPr>
        <p:spPr>
          <a:xfrm>
            <a:off x="7203727" y="4337000"/>
            <a:ext cx="2447479" cy="344091"/>
          </a:xfrm>
          <a:prstGeom prst="rect">
            <a:avLst/>
          </a:prstGeom>
        </p:spPr>
        <p:txBody>
          <a:bodyPr lIns="0" tIns="0" rIns="0" bIns="0" rtlCol="0" anchor="t">
            <a:spAutoFit/>
          </a:bodyPr>
          <a:lstStyle/>
          <a:p>
            <a:pPr algn="l">
              <a:lnSpc>
                <a:spcPts val="2375"/>
              </a:lnSpc>
            </a:pPr>
            <a:r>
              <a:rPr lang="en-US" sz="1874" b="1">
                <a:solidFill>
                  <a:srgbClr val="403C4E"/>
                </a:solidFill>
                <a:latin typeface="Arimo Bold"/>
                <a:ea typeface="Arimo Bold"/>
                <a:cs typeface="Arimo Bold"/>
                <a:sym typeface="Arimo Bold"/>
              </a:rPr>
              <a:t>Mental Health</a:t>
            </a:r>
          </a:p>
        </p:txBody>
      </p:sp>
      <p:sp>
        <p:nvSpPr>
          <p:cNvPr id="15" name="TextBox 15"/>
          <p:cNvSpPr txBox="1"/>
          <p:nvPr/>
        </p:nvSpPr>
        <p:spPr>
          <a:xfrm>
            <a:off x="7203727" y="4741366"/>
            <a:ext cx="10203359" cy="683716"/>
          </a:xfrm>
          <a:prstGeom prst="rect">
            <a:avLst/>
          </a:prstGeom>
        </p:spPr>
        <p:txBody>
          <a:bodyPr lIns="0" tIns="0" rIns="0" bIns="0" rtlCol="0" anchor="t">
            <a:spAutoFit/>
          </a:bodyPr>
          <a:lstStyle/>
          <a:p>
            <a:pPr algn="l">
              <a:lnSpc>
                <a:spcPts val="2437"/>
              </a:lnSpc>
            </a:pPr>
            <a:r>
              <a:rPr lang="en-US" sz="1500">
                <a:solidFill>
                  <a:srgbClr val="403C4E"/>
                </a:solidFill>
                <a:latin typeface="Open Sans"/>
                <a:ea typeface="Open Sans"/>
                <a:cs typeface="Open Sans"/>
                <a:sym typeface="Open Sans"/>
              </a:rPr>
              <a:t>Counseling considers mental health issues as integral to overall well-being. It provides support and guidance to address emotional concerns and improve mental health.</a:t>
            </a:r>
          </a:p>
        </p:txBody>
      </p:sp>
      <p:grpSp>
        <p:nvGrpSpPr>
          <p:cNvPr id="16" name="Group 16"/>
          <p:cNvGrpSpPr/>
          <p:nvPr/>
        </p:nvGrpSpPr>
        <p:grpSpPr>
          <a:xfrm>
            <a:off x="7056835" y="5633294"/>
            <a:ext cx="10497145" cy="14288"/>
            <a:chOff x="0" y="0"/>
            <a:chExt cx="13996193" cy="19050"/>
          </a:xfrm>
        </p:grpSpPr>
        <p:sp>
          <p:nvSpPr>
            <p:cNvPr id="17" name="Freeform 17"/>
            <p:cNvSpPr/>
            <p:nvPr/>
          </p:nvSpPr>
          <p:spPr>
            <a:xfrm>
              <a:off x="0" y="0"/>
              <a:ext cx="13996163" cy="19050"/>
            </a:xfrm>
            <a:custGeom>
              <a:avLst/>
              <a:gdLst/>
              <a:ahLst/>
              <a:cxnLst/>
              <a:rect l="l" t="t" r="r" b="b"/>
              <a:pathLst>
                <a:path w="13996163" h="19050">
                  <a:moveTo>
                    <a:pt x="0" y="9525"/>
                  </a:moveTo>
                  <a:cubicBezTo>
                    <a:pt x="0" y="4318"/>
                    <a:pt x="4318" y="0"/>
                    <a:pt x="9525" y="0"/>
                  </a:cubicBezTo>
                  <a:lnTo>
                    <a:pt x="13986638" y="0"/>
                  </a:lnTo>
                  <a:cubicBezTo>
                    <a:pt x="13991845" y="0"/>
                    <a:pt x="13996163" y="4318"/>
                    <a:pt x="13996163" y="9525"/>
                  </a:cubicBezTo>
                  <a:cubicBezTo>
                    <a:pt x="13996163" y="14732"/>
                    <a:pt x="13991845" y="19050"/>
                    <a:pt x="13986638" y="19050"/>
                  </a:cubicBezTo>
                  <a:lnTo>
                    <a:pt x="9525" y="19050"/>
                  </a:lnTo>
                  <a:cubicBezTo>
                    <a:pt x="4318" y="19050"/>
                    <a:pt x="0" y="14732"/>
                    <a:pt x="0" y="9525"/>
                  </a:cubicBezTo>
                  <a:close/>
                </a:path>
              </a:pathLst>
            </a:custGeom>
            <a:solidFill>
              <a:srgbClr val="E5BEB2"/>
            </a:solidFill>
          </p:spPr>
        </p:sp>
      </p:grpSp>
      <p:sp>
        <p:nvSpPr>
          <p:cNvPr id="18" name="Freeform 18" descr="preencoded.png"/>
          <p:cNvSpPr/>
          <p:nvPr/>
        </p:nvSpPr>
        <p:spPr>
          <a:xfrm>
            <a:off x="1774180" y="5669608"/>
            <a:ext cx="6280546" cy="1441400"/>
          </a:xfrm>
          <a:custGeom>
            <a:avLst/>
            <a:gdLst/>
            <a:ahLst/>
            <a:cxnLst/>
            <a:rect l="l" t="t" r="r" b="b"/>
            <a:pathLst>
              <a:path w="6280546" h="1441400">
                <a:moveTo>
                  <a:pt x="0" y="0"/>
                </a:moveTo>
                <a:lnTo>
                  <a:pt x="6280546" y="0"/>
                </a:lnTo>
                <a:lnTo>
                  <a:pt x="6280546" y="1441400"/>
                </a:lnTo>
                <a:lnTo>
                  <a:pt x="0" y="1441400"/>
                </a:lnTo>
                <a:lnTo>
                  <a:pt x="0" y="0"/>
                </a:lnTo>
                <a:close/>
              </a:path>
            </a:pathLst>
          </a:custGeom>
          <a:blipFill>
            <a:blip r:embed="rId6"/>
            <a:stretch>
              <a:fillRect l="-80" r="-80"/>
            </a:stretch>
          </a:blipFill>
        </p:spPr>
      </p:sp>
      <p:sp>
        <p:nvSpPr>
          <p:cNvPr id="19" name="TextBox 19"/>
          <p:cNvSpPr txBox="1"/>
          <p:nvPr/>
        </p:nvSpPr>
        <p:spPr>
          <a:xfrm>
            <a:off x="4845100" y="6089600"/>
            <a:ext cx="138559" cy="496491"/>
          </a:xfrm>
          <a:prstGeom prst="rect">
            <a:avLst/>
          </a:prstGeom>
        </p:spPr>
        <p:txBody>
          <a:bodyPr lIns="0" tIns="0" rIns="0" bIns="0" rtlCol="0" anchor="t">
            <a:spAutoFit/>
          </a:bodyPr>
          <a:lstStyle/>
          <a:p>
            <a:pPr algn="ctr">
              <a:lnSpc>
                <a:spcPts val="3062"/>
              </a:lnSpc>
            </a:pPr>
            <a:r>
              <a:rPr lang="en-US" sz="1874" b="1">
                <a:solidFill>
                  <a:srgbClr val="403C4E"/>
                </a:solidFill>
                <a:latin typeface="Arimo Bold"/>
                <a:ea typeface="Arimo Bold"/>
                <a:cs typeface="Arimo Bold"/>
                <a:sym typeface="Arimo Bold"/>
              </a:rPr>
              <a:t>3</a:t>
            </a:r>
          </a:p>
        </p:txBody>
      </p:sp>
      <p:sp>
        <p:nvSpPr>
          <p:cNvPr id="20" name="TextBox 20"/>
          <p:cNvSpPr txBox="1"/>
          <p:nvPr/>
        </p:nvSpPr>
        <p:spPr>
          <a:xfrm>
            <a:off x="8250436" y="5827216"/>
            <a:ext cx="2447479" cy="344091"/>
          </a:xfrm>
          <a:prstGeom prst="rect">
            <a:avLst/>
          </a:prstGeom>
        </p:spPr>
        <p:txBody>
          <a:bodyPr lIns="0" tIns="0" rIns="0" bIns="0" rtlCol="0" anchor="t">
            <a:spAutoFit/>
          </a:bodyPr>
          <a:lstStyle/>
          <a:p>
            <a:pPr algn="l">
              <a:lnSpc>
                <a:spcPts val="2375"/>
              </a:lnSpc>
            </a:pPr>
            <a:r>
              <a:rPr lang="en-US" sz="1874" b="1">
                <a:solidFill>
                  <a:srgbClr val="403C4E"/>
                </a:solidFill>
                <a:latin typeface="Arimo Bold"/>
                <a:ea typeface="Arimo Bold"/>
                <a:cs typeface="Arimo Bold"/>
                <a:sym typeface="Arimo Bold"/>
              </a:rPr>
              <a:t>Social Connections</a:t>
            </a:r>
          </a:p>
        </p:txBody>
      </p:sp>
      <p:sp>
        <p:nvSpPr>
          <p:cNvPr id="21" name="TextBox 21"/>
          <p:cNvSpPr txBox="1"/>
          <p:nvPr/>
        </p:nvSpPr>
        <p:spPr>
          <a:xfrm>
            <a:off x="8250436" y="6231582"/>
            <a:ext cx="9156650" cy="683716"/>
          </a:xfrm>
          <a:prstGeom prst="rect">
            <a:avLst/>
          </a:prstGeom>
        </p:spPr>
        <p:txBody>
          <a:bodyPr lIns="0" tIns="0" rIns="0" bIns="0" rtlCol="0" anchor="t">
            <a:spAutoFit/>
          </a:bodyPr>
          <a:lstStyle/>
          <a:p>
            <a:pPr algn="l">
              <a:lnSpc>
                <a:spcPts val="2437"/>
              </a:lnSpc>
            </a:pPr>
            <a:r>
              <a:rPr lang="en-US" sz="1500">
                <a:solidFill>
                  <a:srgbClr val="403C4E"/>
                </a:solidFill>
                <a:latin typeface="Open Sans"/>
                <a:ea typeface="Open Sans"/>
                <a:cs typeface="Open Sans"/>
                <a:sym typeface="Open Sans"/>
              </a:rPr>
              <a:t>It emphasizes the importance of healthy relationships and social support networks in promoting well-being and resilience.</a:t>
            </a:r>
          </a:p>
        </p:txBody>
      </p:sp>
      <p:grpSp>
        <p:nvGrpSpPr>
          <p:cNvPr id="22" name="Group 22"/>
          <p:cNvGrpSpPr/>
          <p:nvPr/>
        </p:nvGrpSpPr>
        <p:grpSpPr>
          <a:xfrm>
            <a:off x="8103542" y="7123510"/>
            <a:ext cx="9450438" cy="14288"/>
            <a:chOff x="0" y="0"/>
            <a:chExt cx="12600583" cy="19050"/>
          </a:xfrm>
        </p:grpSpPr>
        <p:sp>
          <p:nvSpPr>
            <p:cNvPr id="23" name="Freeform 23"/>
            <p:cNvSpPr/>
            <p:nvPr/>
          </p:nvSpPr>
          <p:spPr>
            <a:xfrm>
              <a:off x="0" y="0"/>
              <a:ext cx="12600559" cy="19050"/>
            </a:xfrm>
            <a:custGeom>
              <a:avLst/>
              <a:gdLst/>
              <a:ahLst/>
              <a:cxnLst/>
              <a:rect l="l" t="t" r="r" b="b"/>
              <a:pathLst>
                <a:path w="12600559" h="19050">
                  <a:moveTo>
                    <a:pt x="0" y="9525"/>
                  </a:moveTo>
                  <a:cubicBezTo>
                    <a:pt x="0" y="4318"/>
                    <a:pt x="4318" y="0"/>
                    <a:pt x="9525" y="0"/>
                  </a:cubicBezTo>
                  <a:lnTo>
                    <a:pt x="12591034" y="0"/>
                  </a:lnTo>
                  <a:cubicBezTo>
                    <a:pt x="12596240" y="0"/>
                    <a:pt x="12600559" y="4318"/>
                    <a:pt x="12600559" y="9525"/>
                  </a:cubicBezTo>
                  <a:cubicBezTo>
                    <a:pt x="12600559" y="14732"/>
                    <a:pt x="12596240" y="19050"/>
                    <a:pt x="12591034" y="19050"/>
                  </a:cubicBezTo>
                  <a:lnTo>
                    <a:pt x="9525" y="19050"/>
                  </a:lnTo>
                  <a:cubicBezTo>
                    <a:pt x="4318" y="19050"/>
                    <a:pt x="0" y="14732"/>
                    <a:pt x="0" y="9525"/>
                  </a:cubicBezTo>
                  <a:close/>
                </a:path>
              </a:pathLst>
            </a:custGeom>
            <a:solidFill>
              <a:srgbClr val="E5BEB2"/>
            </a:solidFill>
          </p:spPr>
        </p:sp>
      </p:grpSp>
      <p:sp>
        <p:nvSpPr>
          <p:cNvPr id="24" name="Freeform 24" descr="preencoded.png"/>
          <p:cNvSpPr/>
          <p:nvPr/>
        </p:nvSpPr>
        <p:spPr>
          <a:xfrm>
            <a:off x="727472" y="7159824"/>
            <a:ext cx="8374112" cy="1441400"/>
          </a:xfrm>
          <a:custGeom>
            <a:avLst/>
            <a:gdLst/>
            <a:ahLst/>
            <a:cxnLst/>
            <a:rect l="l" t="t" r="r" b="b"/>
            <a:pathLst>
              <a:path w="8374112" h="1441400">
                <a:moveTo>
                  <a:pt x="0" y="0"/>
                </a:moveTo>
                <a:lnTo>
                  <a:pt x="8374113" y="0"/>
                </a:lnTo>
                <a:lnTo>
                  <a:pt x="8374113" y="1441400"/>
                </a:lnTo>
                <a:lnTo>
                  <a:pt x="0" y="1441400"/>
                </a:lnTo>
                <a:lnTo>
                  <a:pt x="0" y="0"/>
                </a:lnTo>
                <a:close/>
              </a:path>
            </a:pathLst>
          </a:custGeom>
          <a:blipFill>
            <a:blip r:embed="rId7"/>
            <a:stretch>
              <a:fillRect l="-98" r="-98"/>
            </a:stretch>
          </a:blipFill>
        </p:spPr>
      </p:sp>
      <p:sp>
        <p:nvSpPr>
          <p:cNvPr id="25" name="TextBox 25"/>
          <p:cNvSpPr txBox="1"/>
          <p:nvPr/>
        </p:nvSpPr>
        <p:spPr>
          <a:xfrm>
            <a:off x="4833491" y="7579816"/>
            <a:ext cx="161776" cy="496491"/>
          </a:xfrm>
          <a:prstGeom prst="rect">
            <a:avLst/>
          </a:prstGeom>
        </p:spPr>
        <p:txBody>
          <a:bodyPr lIns="0" tIns="0" rIns="0" bIns="0" rtlCol="0" anchor="t">
            <a:spAutoFit/>
          </a:bodyPr>
          <a:lstStyle/>
          <a:p>
            <a:pPr algn="ctr">
              <a:lnSpc>
                <a:spcPts val="3062"/>
              </a:lnSpc>
            </a:pPr>
            <a:r>
              <a:rPr lang="en-US" sz="1874" b="1">
                <a:solidFill>
                  <a:srgbClr val="403C4E"/>
                </a:solidFill>
                <a:latin typeface="Arimo Bold"/>
                <a:ea typeface="Arimo Bold"/>
                <a:cs typeface="Arimo Bold"/>
                <a:sym typeface="Arimo Bold"/>
              </a:rPr>
              <a:t>4</a:t>
            </a:r>
          </a:p>
        </p:txBody>
      </p:sp>
      <p:sp>
        <p:nvSpPr>
          <p:cNvPr id="26" name="TextBox 26"/>
          <p:cNvSpPr txBox="1"/>
          <p:nvPr/>
        </p:nvSpPr>
        <p:spPr>
          <a:xfrm>
            <a:off x="9297292" y="7317432"/>
            <a:ext cx="2447479" cy="344091"/>
          </a:xfrm>
          <a:prstGeom prst="rect">
            <a:avLst/>
          </a:prstGeom>
        </p:spPr>
        <p:txBody>
          <a:bodyPr lIns="0" tIns="0" rIns="0" bIns="0" rtlCol="0" anchor="t">
            <a:spAutoFit/>
          </a:bodyPr>
          <a:lstStyle/>
          <a:p>
            <a:pPr algn="l">
              <a:lnSpc>
                <a:spcPts val="2375"/>
              </a:lnSpc>
            </a:pPr>
            <a:r>
              <a:rPr lang="en-US" sz="1874" b="1">
                <a:solidFill>
                  <a:srgbClr val="403C4E"/>
                </a:solidFill>
                <a:latin typeface="Arimo Bold"/>
                <a:ea typeface="Arimo Bold"/>
                <a:cs typeface="Arimo Bold"/>
                <a:sym typeface="Arimo Bold"/>
              </a:rPr>
              <a:t>Spiritual Growth</a:t>
            </a:r>
          </a:p>
        </p:txBody>
      </p:sp>
      <p:sp>
        <p:nvSpPr>
          <p:cNvPr id="27" name="TextBox 27"/>
          <p:cNvSpPr txBox="1"/>
          <p:nvPr/>
        </p:nvSpPr>
        <p:spPr>
          <a:xfrm>
            <a:off x="9297292" y="7721799"/>
            <a:ext cx="8109794" cy="683716"/>
          </a:xfrm>
          <a:prstGeom prst="rect">
            <a:avLst/>
          </a:prstGeom>
        </p:spPr>
        <p:txBody>
          <a:bodyPr lIns="0" tIns="0" rIns="0" bIns="0" rtlCol="0" anchor="t">
            <a:spAutoFit/>
          </a:bodyPr>
          <a:lstStyle/>
          <a:p>
            <a:pPr algn="l">
              <a:lnSpc>
                <a:spcPts val="2437"/>
              </a:lnSpc>
            </a:pPr>
            <a:r>
              <a:rPr lang="en-US" sz="1500">
                <a:solidFill>
                  <a:srgbClr val="403C4E"/>
                </a:solidFill>
                <a:latin typeface="Open Sans"/>
                <a:ea typeface="Open Sans"/>
                <a:cs typeface="Open Sans"/>
                <a:sym typeface="Open Sans"/>
              </a:rPr>
              <a:t>Counseling may incorporate a spiritual dimension, recognizing the value of meaning, purpose, and connection to a higher power in promoting personal growth.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sp>
      </p:grpSp>
      <p:sp>
        <p:nvSpPr>
          <p:cNvPr id="5" name="TextBox 5"/>
          <p:cNvSpPr txBox="1"/>
          <p:nvPr/>
        </p:nvSpPr>
        <p:spPr>
          <a:xfrm>
            <a:off x="975122" y="710654"/>
            <a:ext cx="15342245" cy="927795"/>
          </a:xfrm>
          <a:prstGeom prst="rect">
            <a:avLst/>
          </a:prstGeom>
        </p:spPr>
        <p:txBody>
          <a:bodyPr lIns="0" tIns="0" rIns="0" bIns="0" rtlCol="0" anchor="t">
            <a:spAutoFit/>
          </a:bodyPr>
          <a:lstStyle/>
          <a:p>
            <a:pPr algn="l">
              <a:lnSpc>
                <a:spcPts val="6812"/>
              </a:lnSpc>
            </a:pPr>
            <a:r>
              <a:rPr lang="en-US" sz="5437" b="1">
                <a:solidFill>
                  <a:srgbClr val="403C4E"/>
                </a:solidFill>
                <a:latin typeface="Arimo Bold"/>
                <a:ea typeface="Arimo Bold"/>
                <a:cs typeface="Arimo Bold"/>
                <a:sym typeface="Arimo Bold"/>
              </a:rPr>
              <a:t>Career Guidance: Importance and Strategies</a:t>
            </a:r>
          </a:p>
        </p:txBody>
      </p:sp>
      <p:grpSp>
        <p:nvGrpSpPr>
          <p:cNvPr id="6" name="Group 6"/>
          <p:cNvGrpSpPr/>
          <p:nvPr/>
        </p:nvGrpSpPr>
        <p:grpSpPr>
          <a:xfrm>
            <a:off x="970360" y="2190899"/>
            <a:ext cx="2732335" cy="2060674"/>
            <a:chOff x="0" y="0"/>
            <a:chExt cx="3643113" cy="2747565"/>
          </a:xfrm>
        </p:grpSpPr>
        <p:sp>
          <p:nvSpPr>
            <p:cNvPr id="7" name="Freeform 7"/>
            <p:cNvSpPr/>
            <p:nvPr/>
          </p:nvSpPr>
          <p:spPr>
            <a:xfrm>
              <a:off x="6350" y="6350"/>
              <a:ext cx="3630422" cy="2734945"/>
            </a:xfrm>
            <a:custGeom>
              <a:avLst/>
              <a:gdLst/>
              <a:ahLst/>
              <a:cxnLst/>
              <a:rect l="l" t="t" r="r" b="b"/>
              <a:pathLst>
                <a:path w="3630422" h="2734945">
                  <a:moveTo>
                    <a:pt x="0" y="156083"/>
                  </a:moveTo>
                  <a:cubicBezTo>
                    <a:pt x="0" y="69850"/>
                    <a:pt x="69977" y="0"/>
                    <a:pt x="156210" y="0"/>
                  </a:cubicBezTo>
                  <a:lnTo>
                    <a:pt x="3474212" y="0"/>
                  </a:lnTo>
                  <a:cubicBezTo>
                    <a:pt x="3560445" y="0"/>
                    <a:pt x="3630422" y="69850"/>
                    <a:pt x="3630422" y="156083"/>
                  </a:cubicBezTo>
                  <a:lnTo>
                    <a:pt x="3630422" y="2578862"/>
                  </a:lnTo>
                  <a:cubicBezTo>
                    <a:pt x="3630422" y="2665095"/>
                    <a:pt x="3560445" y="2734945"/>
                    <a:pt x="3474212" y="2734945"/>
                  </a:cubicBezTo>
                  <a:lnTo>
                    <a:pt x="156210" y="2734945"/>
                  </a:lnTo>
                  <a:cubicBezTo>
                    <a:pt x="69977" y="2734945"/>
                    <a:pt x="0" y="2665095"/>
                    <a:pt x="0" y="2578862"/>
                  </a:cubicBezTo>
                  <a:close/>
                </a:path>
              </a:pathLst>
            </a:custGeom>
            <a:solidFill>
              <a:srgbClr val="FFD8CC"/>
            </a:solidFill>
          </p:spPr>
        </p:sp>
        <p:sp>
          <p:nvSpPr>
            <p:cNvPr id="8" name="Freeform 8"/>
            <p:cNvSpPr/>
            <p:nvPr/>
          </p:nvSpPr>
          <p:spPr>
            <a:xfrm>
              <a:off x="0" y="0"/>
              <a:ext cx="3643122" cy="2747645"/>
            </a:xfrm>
            <a:custGeom>
              <a:avLst/>
              <a:gdLst/>
              <a:ahLst/>
              <a:cxnLst/>
              <a:rect l="l" t="t" r="r" b="b"/>
              <a:pathLst>
                <a:path w="3643122" h="2747645">
                  <a:moveTo>
                    <a:pt x="0" y="162433"/>
                  </a:moveTo>
                  <a:cubicBezTo>
                    <a:pt x="0" y="72644"/>
                    <a:pt x="72771" y="0"/>
                    <a:pt x="162560" y="0"/>
                  </a:cubicBezTo>
                  <a:lnTo>
                    <a:pt x="3480562" y="0"/>
                  </a:lnTo>
                  <a:lnTo>
                    <a:pt x="3480562" y="6350"/>
                  </a:lnTo>
                  <a:lnTo>
                    <a:pt x="3480562" y="0"/>
                  </a:lnTo>
                  <a:cubicBezTo>
                    <a:pt x="3570351" y="0"/>
                    <a:pt x="3643122" y="72644"/>
                    <a:pt x="3643122" y="162433"/>
                  </a:cubicBezTo>
                  <a:lnTo>
                    <a:pt x="3636772" y="162433"/>
                  </a:lnTo>
                  <a:lnTo>
                    <a:pt x="3643122" y="162433"/>
                  </a:lnTo>
                  <a:lnTo>
                    <a:pt x="3643122" y="2585212"/>
                  </a:lnTo>
                  <a:lnTo>
                    <a:pt x="3636772" y="2585212"/>
                  </a:lnTo>
                  <a:lnTo>
                    <a:pt x="3643122" y="2585212"/>
                  </a:lnTo>
                  <a:cubicBezTo>
                    <a:pt x="3643122" y="2674874"/>
                    <a:pt x="3570351" y="2747645"/>
                    <a:pt x="3480562" y="2747645"/>
                  </a:cubicBezTo>
                  <a:lnTo>
                    <a:pt x="3480562" y="2741295"/>
                  </a:lnTo>
                  <a:lnTo>
                    <a:pt x="3480562" y="2747645"/>
                  </a:lnTo>
                  <a:lnTo>
                    <a:pt x="162560" y="2747645"/>
                  </a:lnTo>
                  <a:lnTo>
                    <a:pt x="162560" y="2741295"/>
                  </a:lnTo>
                  <a:lnTo>
                    <a:pt x="162560" y="2747645"/>
                  </a:lnTo>
                  <a:cubicBezTo>
                    <a:pt x="72771" y="2747645"/>
                    <a:pt x="0" y="2675001"/>
                    <a:pt x="0" y="2585212"/>
                  </a:cubicBezTo>
                  <a:lnTo>
                    <a:pt x="0" y="162433"/>
                  </a:lnTo>
                  <a:lnTo>
                    <a:pt x="6350" y="162433"/>
                  </a:lnTo>
                  <a:lnTo>
                    <a:pt x="0" y="162433"/>
                  </a:lnTo>
                  <a:moveTo>
                    <a:pt x="12700" y="162433"/>
                  </a:moveTo>
                  <a:lnTo>
                    <a:pt x="12700" y="2585212"/>
                  </a:lnTo>
                  <a:lnTo>
                    <a:pt x="6350" y="2585212"/>
                  </a:lnTo>
                  <a:lnTo>
                    <a:pt x="12700" y="2585212"/>
                  </a:lnTo>
                  <a:cubicBezTo>
                    <a:pt x="12700" y="2667889"/>
                    <a:pt x="79756" y="2734945"/>
                    <a:pt x="162560" y="2734945"/>
                  </a:cubicBezTo>
                  <a:lnTo>
                    <a:pt x="3480562" y="2734945"/>
                  </a:lnTo>
                  <a:cubicBezTo>
                    <a:pt x="3563366" y="2734945"/>
                    <a:pt x="3630422" y="2667889"/>
                    <a:pt x="3630422" y="2585212"/>
                  </a:cubicBezTo>
                  <a:lnTo>
                    <a:pt x="3630422" y="162433"/>
                  </a:lnTo>
                  <a:cubicBezTo>
                    <a:pt x="3630422" y="79756"/>
                    <a:pt x="3563366" y="12700"/>
                    <a:pt x="3480562" y="12700"/>
                  </a:cubicBezTo>
                  <a:lnTo>
                    <a:pt x="162560" y="12700"/>
                  </a:lnTo>
                  <a:lnTo>
                    <a:pt x="162560" y="6350"/>
                  </a:lnTo>
                  <a:lnTo>
                    <a:pt x="162560" y="12700"/>
                  </a:lnTo>
                  <a:cubicBezTo>
                    <a:pt x="79756" y="12700"/>
                    <a:pt x="12700" y="79756"/>
                    <a:pt x="12700" y="162433"/>
                  </a:cubicBezTo>
                  <a:close/>
                </a:path>
              </a:pathLst>
            </a:custGeom>
            <a:solidFill>
              <a:srgbClr val="E5BEB2"/>
            </a:solidFill>
          </p:spPr>
        </p:sp>
      </p:grpSp>
      <p:sp>
        <p:nvSpPr>
          <p:cNvPr id="9" name="TextBox 9"/>
          <p:cNvSpPr txBox="1"/>
          <p:nvPr/>
        </p:nvSpPr>
        <p:spPr>
          <a:xfrm>
            <a:off x="1263254" y="2818805"/>
            <a:ext cx="159544" cy="681037"/>
          </a:xfrm>
          <a:prstGeom prst="rect">
            <a:avLst/>
          </a:prstGeom>
        </p:spPr>
        <p:txBody>
          <a:bodyPr lIns="0" tIns="0" rIns="0" bIns="0" rtlCol="0" anchor="t">
            <a:spAutoFit/>
          </a:bodyPr>
          <a:lstStyle/>
          <a:p>
            <a:pPr algn="ctr">
              <a:lnSpc>
                <a:spcPts val="4374"/>
              </a:lnSpc>
            </a:pPr>
            <a:r>
              <a:rPr lang="en-US" sz="2687" b="1">
                <a:solidFill>
                  <a:srgbClr val="403C4E"/>
                </a:solidFill>
                <a:latin typeface="Arimo Bold"/>
                <a:ea typeface="Arimo Bold"/>
                <a:cs typeface="Arimo Bold"/>
                <a:sym typeface="Arimo Bold"/>
              </a:rPr>
              <a:t>1</a:t>
            </a:r>
          </a:p>
        </p:txBody>
      </p:sp>
      <p:sp>
        <p:nvSpPr>
          <p:cNvPr id="10" name="TextBox 10"/>
          <p:cNvSpPr txBox="1"/>
          <p:nvPr/>
        </p:nvSpPr>
        <p:spPr>
          <a:xfrm>
            <a:off x="3976539" y="2445692"/>
            <a:ext cx="3482876" cy="463898"/>
          </a:xfrm>
          <a:prstGeom prst="rect">
            <a:avLst/>
          </a:prstGeom>
        </p:spPr>
        <p:txBody>
          <a:bodyPr lIns="0" tIns="0" rIns="0" bIns="0" rtlCol="0" anchor="t">
            <a:spAutoFit/>
          </a:bodyPr>
          <a:lstStyle/>
          <a:p>
            <a:pPr algn="l">
              <a:lnSpc>
                <a:spcPts val="3374"/>
              </a:lnSpc>
            </a:pPr>
            <a:r>
              <a:rPr lang="en-US" sz="2687" b="1">
                <a:solidFill>
                  <a:srgbClr val="403C4E"/>
                </a:solidFill>
                <a:latin typeface="Arimo Bold"/>
                <a:ea typeface="Arimo Bold"/>
                <a:cs typeface="Arimo Bold"/>
                <a:sym typeface="Arimo Bold"/>
              </a:rPr>
              <a:t>Self-Assessment</a:t>
            </a:r>
          </a:p>
        </p:txBody>
      </p:sp>
      <p:sp>
        <p:nvSpPr>
          <p:cNvPr id="11" name="TextBox 11"/>
          <p:cNvSpPr txBox="1"/>
          <p:nvPr/>
        </p:nvSpPr>
        <p:spPr>
          <a:xfrm>
            <a:off x="3976539" y="2990999"/>
            <a:ext cx="13057734" cy="977205"/>
          </a:xfrm>
          <a:prstGeom prst="rect">
            <a:avLst/>
          </a:prstGeom>
        </p:spPr>
        <p:txBody>
          <a:bodyPr lIns="0" tIns="0" rIns="0" bIns="0" rtlCol="0" anchor="t">
            <a:spAutoFit/>
          </a:bodyPr>
          <a:lstStyle/>
          <a:p>
            <a:pPr algn="l">
              <a:lnSpc>
                <a:spcPts val="3500"/>
              </a:lnSpc>
            </a:pPr>
            <a:r>
              <a:rPr lang="en-US" sz="2187">
                <a:solidFill>
                  <a:srgbClr val="403C4E"/>
                </a:solidFill>
                <a:latin typeface="Open Sans"/>
                <a:ea typeface="Open Sans"/>
                <a:cs typeface="Open Sans"/>
                <a:sym typeface="Open Sans"/>
              </a:rPr>
              <a:t>Understanding one's strengths, interests, values, and skills is crucial for making informed career decisions.</a:t>
            </a:r>
          </a:p>
        </p:txBody>
      </p:sp>
      <p:grpSp>
        <p:nvGrpSpPr>
          <p:cNvPr id="12" name="Group 12"/>
          <p:cNvGrpSpPr/>
          <p:nvPr/>
        </p:nvGrpSpPr>
        <p:grpSpPr>
          <a:xfrm>
            <a:off x="3837235" y="4227760"/>
            <a:ext cx="13336340" cy="19050"/>
            <a:chOff x="0" y="0"/>
            <a:chExt cx="17781787" cy="25400"/>
          </a:xfrm>
        </p:grpSpPr>
        <p:sp>
          <p:nvSpPr>
            <p:cNvPr id="13" name="Freeform 13"/>
            <p:cNvSpPr/>
            <p:nvPr/>
          </p:nvSpPr>
          <p:spPr>
            <a:xfrm>
              <a:off x="0" y="0"/>
              <a:ext cx="17781778" cy="25400"/>
            </a:xfrm>
            <a:custGeom>
              <a:avLst/>
              <a:gdLst/>
              <a:ahLst/>
              <a:cxnLst/>
              <a:rect l="l" t="t" r="r" b="b"/>
              <a:pathLst>
                <a:path w="17781778" h="25400">
                  <a:moveTo>
                    <a:pt x="0" y="12700"/>
                  </a:moveTo>
                  <a:cubicBezTo>
                    <a:pt x="0" y="5715"/>
                    <a:pt x="5715" y="0"/>
                    <a:pt x="12700" y="0"/>
                  </a:cubicBezTo>
                  <a:lnTo>
                    <a:pt x="17769078" y="0"/>
                  </a:lnTo>
                  <a:cubicBezTo>
                    <a:pt x="17776064" y="0"/>
                    <a:pt x="17781778" y="5715"/>
                    <a:pt x="17781778" y="12700"/>
                  </a:cubicBezTo>
                  <a:cubicBezTo>
                    <a:pt x="17781778" y="19685"/>
                    <a:pt x="17776064" y="25400"/>
                    <a:pt x="17769078" y="25400"/>
                  </a:cubicBezTo>
                  <a:lnTo>
                    <a:pt x="12700" y="25400"/>
                  </a:lnTo>
                  <a:cubicBezTo>
                    <a:pt x="5715" y="25400"/>
                    <a:pt x="0" y="19685"/>
                    <a:pt x="0" y="12700"/>
                  </a:cubicBezTo>
                  <a:close/>
                </a:path>
              </a:pathLst>
            </a:custGeom>
            <a:solidFill>
              <a:srgbClr val="E5BEB2"/>
            </a:solidFill>
          </p:spPr>
        </p:sp>
      </p:grpSp>
      <p:grpSp>
        <p:nvGrpSpPr>
          <p:cNvPr id="14" name="Group 14"/>
          <p:cNvGrpSpPr/>
          <p:nvPr/>
        </p:nvGrpSpPr>
        <p:grpSpPr>
          <a:xfrm>
            <a:off x="970360" y="4381351"/>
            <a:ext cx="5455295" cy="2506415"/>
            <a:chOff x="0" y="0"/>
            <a:chExt cx="7273727" cy="3341887"/>
          </a:xfrm>
        </p:grpSpPr>
        <p:sp>
          <p:nvSpPr>
            <p:cNvPr id="15" name="Freeform 15"/>
            <p:cNvSpPr/>
            <p:nvPr/>
          </p:nvSpPr>
          <p:spPr>
            <a:xfrm>
              <a:off x="6350" y="6350"/>
              <a:ext cx="7260971" cy="3329178"/>
            </a:xfrm>
            <a:custGeom>
              <a:avLst/>
              <a:gdLst/>
              <a:ahLst/>
              <a:cxnLst/>
              <a:rect l="l" t="t" r="r" b="b"/>
              <a:pathLst>
                <a:path w="7260971" h="3329178">
                  <a:moveTo>
                    <a:pt x="0" y="156083"/>
                  </a:moveTo>
                  <a:cubicBezTo>
                    <a:pt x="0" y="69850"/>
                    <a:pt x="69977" y="0"/>
                    <a:pt x="156337" y="0"/>
                  </a:cubicBezTo>
                  <a:lnTo>
                    <a:pt x="7104634" y="0"/>
                  </a:lnTo>
                  <a:cubicBezTo>
                    <a:pt x="7190994" y="0"/>
                    <a:pt x="7260971" y="69850"/>
                    <a:pt x="7260971" y="156083"/>
                  </a:cubicBezTo>
                  <a:lnTo>
                    <a:pt x="7260971" y="3173095"/>
                  </a:lnTo>
                  <a:cubicBezTo>
                    <a:pt x="7260971" y="3259328"/>
                    <a:pt x="7190994" y="3329178"/>
                    <a:pt x="7104634" y="3329178"/>
                  </a:cubicBezTo>
                  <a:lnTo>
                    <a:pt x="156337" y="3329178"/>
                  </a:lnTo>
                  <a:cubicBezTo>
                    <a:pt x="69977" y="3329178"/>
                    <a:pt x="0" y="3259328"/>
                    <a:pt x="0" y="3173095"/>
                  </a:cubicBezTo>
                  <a:close/>
                </a:path>
              </a:pathLst>
            </a:custGeom>
            <a:solidFill>
              <a:srgbClr val="FFD8CC"/>
            </a:solidFill>
          </p:spPr>
        </p:sp>
        <p:sp>
          <p:nvSpPr>
            <p:cNvPr id="16" name="Freeform 16"/>
            <p:cNvSpPr/>
            <p:nvPr/>
          </p:nvSpPr>
          <p:spPr>
            <a:xfrm>
              <a:off x="0" y="0"/>
              <a:ext cx="7273671" cy="3341878"/>
            </a:xfrm>
            <a:custGeom>
              <a:avLst/>
              <a:gdLst/>
              <a:ahLst/>
              <a:cxnLst/>
              <a:rect l="l" t="t" r="r" b="b"/>
              <a:pathLst>
                <a:path w="7273671" h="3341878">
                  <a:moveTo>
                    <a:pt x="0" y="162433"/>
                  </a:moveTo>
                  <a:cubicBezTo>
                    <a:pt x="0" y="72644"/>
                    <a:pt x="72898" y="0"/>
                    <a:pt x="162687" y="0"/>
                  </a:cubicBezTo>
                  <a:lnTo>
                    <a:pt x="7110984" y="0"/>
                  </a:lnTo>
                  <a:lnTo>
                    <a:pt x="7110984" y="6350"/>
                  </a:lnTo>
                  <a:lnTo>
                    <a:pt x="7110984" y="0"/>
                  </a:lnTo>
                  <a:cubicBezTo>
                    <a:pt x="7200773" y="0"/>
                    <a:pt x="7273671" y="72644"/>
                    <a:pt x="7273671" y="162433"/>
                  </a:cubicBezTo>
                  <a:lnTo>
                    <a:pt x="7267321" y="162433"/>
                  </a:lnTo>
                  <a:lnTo>
                    <a:pt x="7273671" y="162433"/>
                  </a:lnTo>
                  <a:lnTo>
                    <a:pt x="7273671" y="3179445"/>
                  </a:lnTo>
                  <a:lnTo>
                    <a:pt x="7267321" y="3179445"/>
                  </a:lnTo>
                  <a:lnTo>
                    <a:pt x="7273671" y="3179445"/>
                  </a:lnTo>
                  <a:cubicBezTo>
                    <a:pt x="7273671" y="3269107"/>
                    <a:pt x="7200773" y="3341878"/>
                    <a:pt x="7110984" y="3341878"/>
                  </a:cubicBezTo>
                  <a:lnTo>
                    <a:pt x="7110984" y="3335528"/>
                  </a:lnTo>
                  <a:lnTo>
                    <a:pt x="7110984" y="3341878"/>
                  </a:lnTo>
                  <a:lnTo>
                    <a:pt x="162687" y="3341878"/>
                  </a:lnTo>
                  <a:lnTo>
                    <a:pt x="162687" y="3335528"/>
                  </a:lnTo>
                  <a:lnTo>
                    <a:pt x="162687" y="3341878"/>
                  </a:lnTo>
                  <a:cubicBezTo>
                    <a:pt x="72898" y="3341878"/>
                    <a:pt x="0" y="3269234"/>
                    <a:pt x="0" y="3179445"/>
                  </a:cubicBezTo>
                  <a:lnTo>
                    <a:pt x="0" y="162433"/>
                  </a:lnTo>
                  <a:lnTo>
                    <a:pt x="6350" y="162433"/>
                  </a:lnTo>
                  <a:lnTo>
                    <a:pt x="0" y="162433"/>
                  </a:lnTo>
                  <a:moveTo>
                    <a:pt x="12700" y="162433"/>
                  </a:moveTo>
                  <a:lnTo>
                    <a:pt x="12700" y="3179445"/>
                  </a:lnTo>
                  <a:lnTo>
                    <a:pt x="6350" y="3179445"/>
                  </a:lnTo>
                  <a:lnTo>
                    <a:pt x="12700" y="3179445"/>
                  </a:lnTo>
                  <a:cubicBezTo>
                    <a:pt x="12700" y="3262122"/>
                    <a:pt x="79883" y="3329178"/>
                    <a:pt x="162687" y="3329178"/>
                  </a:cubicBezTo>
                  <a:lnTo>
                    <a:pt x="7110984" y="3329178"/>
                  </a:lnTo>
                  <a:cubicBezTo>
                    <a:pt x="7193788" y="3329178"/>
                    <a:pt x="7260971" y="3262122"/>
                    <a:pt x="7260971" y="3179445"/>
                  </a:cubicBezTo>
                  <a:lnTo>
                    <a:pt x="7260971" y="162433"/>
                  </a:lnTo>
                  <a:cubicBezTo>
                    <a:pt x="7260971" y="79756"/>
                    <a:pt x="7193915" y="12700"/>
                    <a:pt x="7110984" y="12700"/>
                  </a:cubicBezTo>
                  <a:lnTo>
                    <a:pt x="162687" y="12700"/>
                  </a:lnTo>
                  <a:lnTo>
                    <a:pt x="162687" y="6350"/>
                  </a:lnTo>
                  <a:lnTo>
                    <a:pt x="162687" y="12700"/>
                  </a:lnTo>
                  <a:cubicBezTo>
                    <a:pt x="79883" y="12700"/>
                    <a:pt x="12700" y="79756"/>
                    <a:pt x="12700" y="162433"/>
                  </a:cubicBezTo>
                  <a:close/>
                </a:path>
              </a:pathLst>
            </a:custGeom>
            <a:solidFill>
              <a:srgbClr val="E5BEB2"/>
            </a:solidFill>
          </p:spPr>
        </p:sp>
      </p:grpSp>
      <p:sp>
        <p:nvSpPr>
          <p:cNvPr id="17" name="TextBox 17"/>
          <p:cNvSpPr txBox="1"/>
          <p:nvPr/>
        </p:nvSpPr>
        <p:spPr>
          <a:xfrm>
            <a:off x="1263254" y="5232052"/>
            <a:ext cx="210741" cy="681037"/>
          </a:xfrm>
          <a:prstGeom prst="rect">
            <a:avLst/>
          </a:prstGeom>
        </p:spPr>
        <p:txBody>
          <a:bodyPr lIns="0" tIns="0" rIns="0" bIns="0" rtlCol="0" anchor="t">
            <a:spAutoFit/>
          </a:bodyPr>
          <a:lstStyle/>
          <a:p>
            <a:pPr algn="ctr">
              <a:lnSpc>
                <a:spcPts val="4374"/>
              </a:lnSpc>
            </a:pPr>
            <a:r>
              <a:rPr lang="en-US" sz="2687" b="1">
                <a:solidFill>
                  <a:srgbClr val="403C4E"/>
                </a:solidFill>
                <a:latin typeface="Arimo Bold"/>
                <a:ea typeface="Arimo Bold"/>
                <a:cs typeface="Arimo Bold"/>
                <a:sym typeface="Arimo Bold"/>
              </a:rPr>
              <a:t>2</a:t>
            </a:r>
          </a:p>
        </p:txBody>
      </p:sp>
      <p:sp>
        <p:nvSpPr>
          <p:cNvPr id="18" name="TextBox 18"/>
          <p:cNvSpPr txBox="1"/>
          <p:nvPr/>
        </p:nvSpPr>
        <p:spPr>
          <a:xfrm>
            <a:off x="6699497" y="4636145"/>
            <a:ext cx="3482876" cy="463898"/>
          </a:xfrm>
          <a:prstGeom prst="rect">
            <a:avLst/>
          </a:prstGeom>
        </p:spPr>
        <p:txBody>
          <a:bodyPr lIns="0" tIns="0" rIns="0" bIns="0" rtlCol="0" anchor="t">
            <a:spAutoFit/>
          </a:bodyPr>
          <a:lstStyle/>
          <a:p>
            <a:pPr algn="l">
              <a:lnSpc>
                <a:spcPts val="3374"/>
              </a:lnSpc>
            </a:pPr>
            <a:r>
              <a:rPr lang="en-US" sz="2687" b="1">
                <a:solidFill>
                  <a:srgbClr val="403C4E"/>
                </a:solidFill>
                <a:latin typeface="Arimo Bold"/>
                <a:ea typeface="Arimo Bold"/>
                <a:cs typeface="Arimo Bold"/>
                <a:sym typeface="Arimo Bold"/>
              </a:rPr>
              <a:t>Career Exploration</a:t>
            </a:r>
          </a:p>
        </p:txBody>
      </p:sp>
      <p:sp>
        <p:nvSpPr>
          <p:cNvPr id="19" name="TextBox 19"/>
          <p:cNvSpPr txBox="1"/>
          <p:nvPr/>
        </p:nvSpPr>
        <p:spPr>
          <a:xfrm>
            <a:off x="6699497" y="5181451"/>
            <a:ext cx="10334774" cy="1422946"/>
          </a:xfrm>
          <a:prstGeom prst="rect">
            <a:avLst/>
          </a:prstGeom>
        </p:spPr>
        <p:txBody>
          <a:bodyPr lIns="0" tIns="0" rIns="0" bIns="0" rtlCol="0" anchor="t">
            <a:spAutoFit/>
          </a:bodyPr>
          <a:lstStyle/>
          <a:p>
            <a:pPr algn="l">
              <a:lnSpc>
                <a:spcPts val="3500"/>
              </a:lnSpc>
            </a:pPr>
            <a:r>
              <a:rPr lang="en-US" sz="2187">
                <a:solidFill>
                  <a:srgbClr val="403C4E"/>
                </a:solidFill>
                <a:latin typeface="Open Sans"/>
                <a:ea typeface="Open Sans"/>
                <a:cs typeface="Open Sans"/>
                <a:sym typeface="Open Sans"/>
              </a:rPr>
              <a:t>Researching different career paths, networking with professionals in relevant fields, and exploring internships or shadowing opportunities can help individuals identify potential career options.</a:t>
            </a:r>
          </a:p>
        </p:txBody>
      </p:sp>
      <p:grpSp>
        <p:nvGrpSpPr>
          <p:cNvPr id="20" name="Group 20"/>
          <p:cNvGrpSpPr/>
          <p:nvPr/>
        </p:nvGrpSpPr>
        <p:grpSpPr>
          <a:xfrm>
            <a:off x="6560195" y="6863954"/>
            <a:ext cx="10613380" cy="19050"/>
            <a:chOff x="0" y="0"/>
            <a:chExt cx="14151173" cy="25400"/>
          </a:xfrm>
        </p:grpSpPr>
        <p:sp>
          <p:nvSpPr>
            <p:cNvPr id="21" name="Freeform 21"/>
            <p:cNvSpPr/>
            <p:nvPr/>
          </p:nvSpPr>
          <p:spPr>
            <a:xfrm>
              <a:off x="0" y="0"/>
              <a:ext cx="14151229" cy="25400"/>
            </a:xfrm>
            <a:custGeom>
              <a:avLst/>
              <a:gdLst/>
              <a:ahLst/>
              <a:cxnLst/>
              <a:rect l="l" t="t" r="r" b="b"/>
              <a:pathLst>
                <a:path w="14151229" h="25400">
                  <a:moveTo>
                    <a:pt x="0" y="12700"/>
                  </a:moveTo>
                  <a:cubicBezTo>
                    <a:pt x="0" y="5715"/>
                    <a:pt x="5715" y="0"/>
                    <a:pt x="12700" y="0"/>
                  </a:cubicBezTo>
                  <a:lnTo>
                    <a:pt x="14138529" y="0"/>
                  </a:lnTo>
                  <a:cubicBezTo>
                    <a:pt x="14145515" y="0"/>
                    <a:pt x="14151229" y="5715"/>
                    <a:pt x="14151229" y="12700"/>
                  </a:cubicBezTo>
                  <a:cubicBezTo>
                    <a:pt x="14151229" y="19685"/>
                    <a:pt x="14145515" y="25400"/>
                    <a:pt x="14138529" y="25400"/>
                  </a:cubicBezTo>
                  <a:lnTo>
                    <a:pt x="12700" y="25400"/>
                  </a:lnTo>
                  <a:cubicBezTo>
                    <a:pt x="5715" y="25400"/>
                    <a:pt x="0" y="19685"/>
                    <a:pt x="0" y="12700"/>
                  </a:cubicBezTo>
                  <a:close/>
                </a:path>
              </a:pathLst>
            </a:custGeom>
            <a:solidFill>
              <a:srgbClr val="E5BEB2"/>
            </a:solidFill>
          </p:spPr>
        </p:sp>
      </p:grpSp>
      <p:grpSp>
        <p:nvGrpSpPr>
          <p:cNvPr id="22" name="Group 22"/>
          <p:cNvGrpSpPr/>
          <p:nvPr/>
        </p:nvGrpSpPr>
        <p:grpSpPr>
          <a:xfrm>
            <a:off x="970360" y="7017544"/>
            <a:ext cx="8178404" cy="2506415"/>
            <a:chOff x="0" y="0"/>
            <a:chExt cx="10904538" cy="3341887"/>
          </a:xfrm>
        </p:grpSpPr>
        <p:sp>
          <p:nvSpPr>
            <p:cNvPr id="23" name="Freeform 23"/>
            <p:cNvSpPr/>
            <p:nvPr/>
          </p:nvSpPr>
          <p:spPr>
            <a:xfrm>
              <a:off x="6350" y="6350"/>
              <a:ext cx="10891901" cy="3329178"/>
            </a:xfrm>
            <a:custGeom>
              <a:avLst/>
              <a:gdLst/>
              <a:ahLst/>
              <a:cxnLst/>
              <a:rect l="l" t="t" r="r" b="b"/>
              <a:pathLst>
                <a:path w="10891901" h="3329178">
                  <a:moveTo>
                    <a:pt x="0" y="156083"/>
                  </a:moveTo>
                  <a:cubicBezTo>
                    <a:pt x="0" y="69850"/>
                    <a:pt x="70104" y="0"/>
                    <a:pt x="156464" y="0"/>
                  </a:cubicBezTo>
                  <a:lnTo>
                    <a:pt x="10735437" y="0"/>
                  </a:lnTo>
                  <a:cubicBezTo>
                    <a:pt x="10821797" y="0"/>
                    <a:pt x="10891901" y="69850"/>
                    <a:pt x="10891901" y="156083"/>
                  </a:cubicBezTo>
                  <a:lnTo>
                    <a:pt x="10891901" y="3173095"/>
                  </a:lnTo>
                  <a:cubicBezTo>
                    <a:pt x="10891901" y="3259328"/>
                    <a:pt x="10821797" y="3329178"/>
                    <a:pt x="10735437" y="3329178"/>
                  </a:cubicBezTo>
                  <a:lnTo>
                    <a:pt x="156464" y="3329178"/>
                  </a:lnTo>
                  <a:cubicBezTo>
                    <a:pt x="70104" y="3329178"/>
                    <a:pt x="0" y="3259328"/>
                    <a:pt x="0" y="3173095"/>
                  </a:cubicBezTo>
                  <a:close/>
                </a:path>
              </a:pathLst>
            </a:custGeom>
            <a:solidFill>
              <a:srgbClr val="FFD8CC"/>
            </a:solidFill>
          </p:spPr>
        </p:sp>
        <p:sp>
          <p:nvSpPr>
            <p:cNvPr id="24" name="Freeform 24"/>
            <p:cNvSpPr/>
            <p:nvPr/>
          </p:nvSpPr>
          <p:spPr>
            <a:xfrm>
              <a:off x="0" y="0"/>
              <a:ext cx="10904601" cy="3341878"/>
            </a:xfrm>
            <a:custGeom>
              <a:avLst/>
              <a:gdLst/>
              <a:ahLst/>
              <a:cxnLst/>
              <a:rect l="l" t="t" r="r" b="b"/>
              <a:pathLst>
                <a:path w="10904601" h="3341878">
                  <a:moveTo>
                    <a:pt x="0" y="162433"/>
                  </a:moveTo>
                  <a:cubicBezTo>
                    <a:pt x="0" y="72644"/>
                    <a:pt x="72898" y="0"/>
                    <a:pt x="162814" y="0"/>
                  </a:cubicBezTo>
                  <a:lnTo>
                    <a:pt x="10741787" y="0"/>
                  </a:lnTo>
                  <a:lnTo>
                    <a:pt x="10741787" y="6350"/>
                  </a:lnTo>
                  <a:lnTo>
                    <a:pt x="10741787" y="0"/>
                  </a:lnTo>
                  <a:cubicBezTo>
                    <a:pt x="10831703" y="0"/>
                    <a:pt x="10904601" y="72644"/>
                    <a:pt x="10904601" y="162433"/>
                  </a:cubicBezTo>
                  <a:lnTo>
                    <a:pt x="10898251" y="162433"/>
                  </a:lnTo>
                  <a:lnTo>
                    <a:pt x="10904601" y="162433"/>
                  </a:lnTo>
                  <a:lnTo>
                    <a:pt x="10904601" y="3179445"/>
                  </a:lnTo>
                  <a:lnTo>
                    <a:pt x="10898251" y="3179445"/>
                  </a:lnTo>
                  <a:lnTo>
                    <a:pt x="10904601" y="3179445"/>
                  </a:lnTo>
                  <a:cubicBezTo>
                    <a:pt x="10904601" y="3269107"/>
                    <a:pt x="10831703" y="3341878"/>
                    <a:pt x="10741787" y="3341878"/>
                  </a:cubicBezTo>
                  <a:lnTo>
                    <a:pt x="10741787" y="3335528"/>
                  </a:lnTo>
                  <a:lnTo>
                    <a:pt x="10741787" y="3341878"/>
                  </a:lnTo>
                  <a:lnTo>
                    <a:pt x="162814" y="3341878"/>
                  </a:lnTo>
                  <a:lnTo>
                    <a:pt x="162814" y="3335528"/>
                  </a:lnTo>
                  <a:lnTo>
                    <a:pt x="162814" y="3341878"/>
                  </a:lnTo>
                  <a:cubicBezTo>
                    <a:pt x="72898" y="3341878"/>
                    <a:pt x="0" y="3269234"/>
                    <a:pt x="0" y="3179445"/>
                  </a:cubicBezTo>
                  <a:lnTo>
                    <a:pt x="0" y="162433"/>
                  </a:lnTo>
                  <a:lnTo>
                    <a:pt x="6350" y="162433"/>
                  </a:lnTo>
                  <a:lnTo>
                    <a:pt x="0" y="162433"/>
                  </a:lnTo>
                  <a:moveTo>
                    <a:pt x="12700" y="162433"/>
                  </a:moveTo>
                  <a:lnTo>
                    <a:pt x="12700" y="3179445"/>
                  </a:lnTo>
                  <a:lnTo>
                    <a:pt x="6350" y="3179445"/>
                  </a:lnTo>
                  <a:lnTo>
                    <a:pt x="12700" y="3179445"/>
                  </a:lnTo>
                  <a:cubicBezTo>
                    <a:pt x="12700" y="3262122"/>
                    <a:pt x="79883" y="3329178"/>
                    <a:pt x="162814" y="3329178"/>
                  </a:cubicBezTo>
                  <a:lnTo>
                    <a:pt x="10741787" y="3329178"/>
                  </a:lnTo>
                  <a:cubicBezTo>
                    <a:pt x="10824718" y="3329178"/>
                    <a:pt x="10891901" y="3262122"/>
                    <a:pt x="10891901" y="3179445"/>
                  </a:cubicBezTo>
                  <a:lnTo>
                    <a:pt x="10891901" y="162433"/>
                  </a:lnTo>
                  <a:cubicBezTo>
                    <a:pt x="10891901" y="79756"/>
                    <a:pt x="10824591" y="12700"/>
                    <a:pt x="10741787" y="12700"/>
                  </a:cubicBezTo>
                  <a:lnTo>
                    <a:pt x="162814" y="12700"/>
                  </a:lnTo>
                  <a:lnTo>
                    <a:pt x="162814" y="6350"/>
                  </a:lnTo>
                  <a:lnTo>
                    <a:pt x="162814" y="12700"/>
                  </a:lnTo>
                  <a:cubicBezTo>
                    <a:pt x="79883" y="12700"/>
                    <a:pt x="12700" y="79756"/>
                    <a:pt x="12700" y="162433"/>
                  </a:cubicBezTo>
                  <a:close/>
                </a:path>
              </a:pathLst>
            </a:custGeom>
            <a:solidFill>
              <a:srgbClr val="E5BEB2"/>
            </a:solidFill>
          </p:spPr>
        </p:sp>
      </p:grpSp>
      <p:sp>
        <p:nvSpPr>
          <p:cNvPr id="25" name="TextBox 25"/>
          <p:cNvSpPr txBox="1"/>
          <p:nvPr/>
        </p:nvSpPr>
        <p:spPr>
          <a:xfrm>
            <a:off x="1263254" y="7868245"/>
            <a:ext cx="197049" cy="681037"/>
          </a:xfrm>
          <a:prstGeom prst="rect">
            <a:avLst/>
          </a:prstGeom>
        </p:spPr>
        <p:txBody>
          <a:bodyPr lIns="0" tIns="0" rIns="0" bIns="0" rtlCol="0" anchor="t">
            <a:spAutoFit/>
          </a:bodyPr>
          <a:lstStyle/>
          <a:p>
            <a:pPr algn="ctr">
              <a:lnSpc>
                <a:spcPts val="4374"/>
              </a:lnSpc>
            </a:pPr>
            <a:r>
              <a:rPr lang="en-US" sz="2687" b="1">
                <a:solidFill>
                  <a:srgbClr val="403C4E"/>
                </a:solidFill>
                <a:latin typeface="Arimo Bold"/>
                <a:ea typeface="Arimo Bold"/>
                <a:cs typeface="Arimo Bold"/>
                <a:sym typeface="Arimo Bold"/>
              </a:rPr>
              <a:t>3</a:t>
            </a:r>
          </a:p>
        </p:txBody>
      </p:sp>
      <p:sp>
        <p:nvSpPr>
          <p:cNvPr id="26" name="TextBox 26"/>
          <p:cNvSpPr txBox="1"/>
          <p:nvPr/>
        </p:nvSpPr>
        <p:spPr>
          <a:xfrm>
            <a:off x="9422606" y="7272337"/>
            <a:ext cx="3482876" cy="463898"/>
          </a:xfrm>
          <a:prstGeom prst="rect">
            <a:avLst/>
          </a:prstGeom>
        </p:spPr>
        <p:txBody>
          <a:bodyPr lIns="0" tIns="0" rIns="0" bIns="0" rtlCol="0" anchor="t">
            <a:spAutoFit/>
          </a:bodyPr>
          <a:lstStyle/>
          <a:p>
            <a:pPr algn="l">
              <a:lnSpc>
                <a:spcPts val="3374"/>
              </a:lnSpc>
            </a:pPr>
            <a:r>
              <a:rPr lang="en-US" sz="2687" b="1">
                <a:solidFill>
                  <a:srgbClr val="403C4E"/>
                </a:solidFill>
                <a:latin typeface="Arimo Bold"/>
                <a:ea typeface="Arimo Bold"/>
                <a:cs typeface="Arimo Bold"/>
                <a:sym typeface="Arimo Bold"/>
              </a:rPr>
              <a:t>Career Planning</a:t>
            </a:r>
          </a:p>
        </p:txBody>
      </p:sp>
      <p:sp>
        <p:nvSpPr>
          <p:cNvPr id="27" name="TextBox 27"/>
          <p:cNvSpPr txBox="1"/>
          <p:nvPr/>
        </p:nvSpPr>
        <p:spPr>
          <a:xfrm>
            <a:off x="9422606" y="7817644"/>
            <a:ext cx="7611666" cy="1422946"/>
          </a:xfrm>
          <a:prstGeom prst="rect">
            <a:avLst/>
          </a:prstGeom>
        </p:spPr>
        <p:txBody>
          <a:bodyPr lIns="0" tIns="0" rIns="0" bIns="0" rtlCol="0" anchor="t">
            <a:spAutoFit/>
          </a:bodyPr>
          <a:lstStyle/>
          <a:p>
            <a:pPr algn="l">
              <a:lnSpc>
                <a:spcPts val="3500"/>
              </a:lnSpc>
            </a:pPr>
            <a:r>
              <a:rPr lang="en-US" sz="2187">
                <a:solidFill>
                  <a:srgbClr val="403C4E"/>
                </a:solidFill>
                <a:latin typeface="Open Sans"/>
                <a:ea typeface="Open Sans"/>
                <a:cs typeface="Open Sans"/>
                <a:sym typeface="Open Sans"/>
              </a:rPr>
              <a:t>Setting career goals, developing a plan to achieve them, and taking steps toward continued education or skill development are essential for career progression.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sp>
      </p:grpSp>
      <p:sp>
        <p:nvSpPr>
          <p:cNvPr id="5" name="Freeform 5" descr="preencoded.png"/>
          <p:cNvSpPr/>
          <p:nvPr/>
        </p:nvSpPr>
        <p:spPr>
          <a:xfrm>
            <a:off x="16049019" y="9686925"/>
            <a:ext cx="2153256" cy="514350"/>
          </a:xfrm>
          <a:custGeom>
            <a:avLst/>
            <a:gdLst/>
            <a:ahLst/>
            <a:cxnLst/>
            <a:rect l="l" t="t" r="r" b="b"/>
            <a:pathLst>
              <a:path w="2153256" h="514350">
                <a:moveTo>
                  <a:pt x="0" y="0"/>
                </a:moveTo>
                <a:lnTo>
                  <a:pt x="2153256" y="0"/>
                </a:lnTo>
                <a:lnTo>
                  <a:pt x="2153256" y="514350"/>
                </a:lnTo>
                <a:lnTo>
                  <a:pt x="0" y="514350"/>
                </a:lnTo>
                <a:lnTo>
                  <a:pt x="0" y="0"/>
                </a:lnTo>
                <a:close/>
              </a:path>
            </a:pathLst>
          </a:custGeom>
          <a:blipFill>
            <a:blip r:embed="rId4"/>
            <a:stretch>
              <a:fillRect/>
            </a:stretch>
          </a:blipFill>
        </p:spPr>
      </p:sp>
      <p:sp>
        <p:nvSpPr>
          <p:cNvPr id="6" name="Freeform 6" descr="preencoded.png"/>
          <p:cNvSpPr/>
          <p:nvPr/>
        </p:nvSpPr>
        <p:spPr>
          <a:xfrm>
            <a:off x="1143000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5"/>
            <a:stretch>
              <a:fillRect/>
            </a:stretch>
          </a:blipFill>
        </p:spPr>
      </p:sp>
      <p:sp>
        <p:nvSpPr>
          <p:cNvPr id="7" name="TextBox 7"/>
          <p:cNvSpPr txBox="1"/>
          <p:nvPr/>
        </p:nvSpPr>
        <p:spPr>
          <a:xfrm>
            <a:off x="992238" y="2853630"/>
            <a:ext cx="9445526" cy="1829097"/>
          </a:xfrm>
          <a:prstGeom prst="rect">
            <a:avLst/>
          </a:prstGeom>
        </p:spPr>
        <p:txBody>
          <a:bodyPr lIns="0" tIns="0" rIns="0" bIns="0" rtlCol="0" anchor="t">
            <a:spAutoFit/>
          </a:bodyPr>
          <a:lstStyle/>
          <a:p>
            <a:pPr algn="l">
              <a:lnSpc>
                <a:spcPts val="6937"/>
              </a:lnSpc>
            </a:pPr>
            <a:r>
              <a:rPr lang="en-US" sz="5562" b="1">
                <a:solidFill>
                  <a:srgbClr val="403C4E"/>
                </a:solidFill>
                <a:latin typeface="Arimo Bold"/>
                <a:ea typeface="Arimo Bold"/>
                <a:cs typeface="Arimo Bold"/>
                <a:sym typeface="Arimo Bold"/>
              </a:rPr>
              <a:t>Conclusion and Future Directions of Counseling</a:t>
            </a:r>
          </a:p>
        </p:txBody>
      </p:sp>
      <p:sp>
        <p:nvSpPr>
          <p:cNvPr id="8" name="TextBox 8"/>
          <p:cNvSpPr txBox="1"/>
          <p:nvPr/>
        </p:nvSpPr>
        <p:spPr>
          <a:xfrm>
            <a:off x="992238" y="5022205"/>
            <a:ext cx="9445526" cy="2353866"/>
          </a:xfrm>
          <a:prstGeom prst="rect">
            <a:avLst/>
          </a:prstGeom>
        </p:spPr>
        <p:txBody>
          <a:bodyPr lIns="0" tIns="0" rIns="0" bIns="0" rtlCol="0" anchor="t">
            <a:spAutoFit/>
          </a:bodyPr>
          <a:lstStyle/>
          <a:p>
            <a:pPr algn="l">
              <a:lnSpc>
                <a:spcPts val="3562"/>
              </a:lnSpc>
            </a:pPr>
            <a:r>
              <a:rPr lang="en-US" sz="2187">
                <a:solidFill>
                  <a:srgbClr val="403C4E"/>
                </a:solidFill>
                <a:latin typeface="Open Sans"/>
                <a:ea typeface="Open Sans"/>
                <a:cs typeface="Open Sans"/>
                <a:sym typeface="Open Sans"/>
              </a:rPr>
              <a:t>Counseling has evolved significantly, becoming increasingly diverse and adaptable to address the complex needs of individuals and societies. As we move forward, counseling must embrace innovation, technology, and cultural sensitivity to continue its vital work in promoting personal growth, well-being, and societal progress.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623356"/>
            <a:ext cx="18288000" cy="2930279"/>
          </a:xfrm>
          <a:prstGeom prst="rect">
            <a:avLst/>
          </a:prstGeom>
        </p:spPr>
        <p:txBody>
          <a:bodyPr lIns="0" tIns="0" rIns="0" bIns="0" rtlCol="0" anchor="t">
            <a:spAutoFit/>
          </a:bodyPr>
          <a:lstStyle/>
          <a:p>
            <a:pPr algn="ctr">
              <a:lnSpc>
                <a:spcPts val="12071"/>
              </a:lnSpc>
            </a:pPr>
            <a:r>
              <a:rPr lang="en-US" sz="6287" b="1">
                <a:solidFill>
                  <a:srgbClr val="000000"/>
                </a:solidFill>
                <a:latin typeface="Arimo Bold"/>
                <a:ea typeface="Arimo Bold"/>
                <a:cs typeface="Arimo Bold"/>
                <a:sym typeface="Arimo Bold"/>
              </a:rPr>
              <a:t>Emergence and Growth of Guidanceand Counseling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sp>
      </p:grpSp>
      <p:sp>
        <p:nvSpPr>
          <p:cNvPr id="5" name="TextBox 5"/>
          <p:cNvSpPr txBox="1"/>
          <p:nvPr/>
        </p:nvSpPr>
        <p:spPr>
          <a:xfrm>
            <a:off x="1028700" y="736836"/>
            <a:ext cx="15874311" cy="3063690"/>
          </a:xfrm>
          <a:prstGeom prst="rect">
            <a:avLst/>
          </a:prstGeom>
        </p:spPr>
        <p:txBody>
          <a:bodyPr lIns="0" tIns="0" rIns="0" bIns="0" rtlCol="0" anchor="t">
            <a:spAutoFit/>
          </a:bodyPr>
          <a:lstStyle/>
          <a:p>
            <a:pPr algn="l">
              <a:lnSpc>
                <a:spcPts val="11659"/>
              </a:lnSpc>
            </a:pPr>
            <a:r>
              <a:rPr lang="en-US" sz="9348" b="1">
                <a:solidFill>
                  <a:srgbClr val="403C4E"/>
                </a:solidFill>
                <a:latin typeface="Arimo Bold"/>
                <a:ea typeface="Arimo Bold"/>
                <a:cs typeface="Arimo Bold"/>
                <a:sym typeface="Arimo Bold"/>
              </a:rPr>
              <a:t>Emergence and Growth of Guidance and Counseling</a:t>
            </a:r>
          </a:p>
        </p:txBody>
      </p:sp>
      <p:sp>
        <p:nvSpPr>
          <p:cNvPr id="6" name="TextBox 6"/>
          <p:cNvSpPr txBox="1"/>
          <p:nvPr/>
        </p:nvSpPr>
        <p:spPr>
          <a:xfrm>
            <a:off x="1446721" y="4784378"/>
            <a:ext cx="15849042" cy="3187521"/>
          </a:xfrm>
          <a:prstGeom prst="rect">
            <a:avLst/>
          </a:prstGeom>
        </p:spPr>
        <p:txBody>
          <a:bodyPr lIns="0" tIns="0" rIns="0" bIns="0" rtlCol="0" anchor="t">
            <a:spAutoFit/>
          </a:bodyPr>
          <a:lstStyle/>
          <a:p>
            <a:pPr algn="l">
              <a:lnSpc>
                <a:spcPts val="5977"/>
              </a:lnSpc>
            </a:pPr>
            <a:r>
              <a:rPr lang="en-US" sz="3670">
                <a:solidFill>
                  <a:srgbClr val="403C4E"/>
                </a:solidFill>
                <a:latin typeface="Open Sans"/>
                <a:ea typeface="Open Sans"/>
                <a:cs typeface="Open Sans"/>
                <a:sym typeface="Open Sans"/>
              </a:rPr>
              <a:t>This presentation explores the history and evolution of guidance and counseling as a vital field dedicated to personal growth and well-being. We will journey through the key factors shaping this discipline, from its roots to its contemporary relevance.</a:t>
            </a:r>
          </a:p>
        </p:txBody>
      </p:sp>
      <p:grpSp>
        <p:nvGrpSpPr>
          <p:cNvPr id="7" name="Group 7"/>
          <p:cNvGrpSpPr/>
          <p:nvPr/>
        </p:nvGrpSpPr>
        <p:grpSpPr>
          <a:xfrm>
            <a:off x="7845475" y="7077075"/>
            <a:ext cx="463154" cy="463154"/>
            <a:chOff x="0" y="0"/>
            <a:chExt cx="617538" cy="617538"/>
          </a:xfrm>
        </p:grpSpPr>
        <p:sp>
          <p:nvSpPr>
            <p:cNvPr id="8" name="Freeform 8"/>
            <p:cNvSpPr/>
            <p:nvPr/>
          </p:nvSpPr>
          <p:spPr>
            <a:xfrm>
              <a:off x="0" y="0"/>
              <a:ext cx="617601" cy="617601"/>
            </a:xfrm>
            <a:custGeom>
              <a:avLst/>
              <a:gdLst/>
              <a:ahLst/>
              <a:cxnLst/>
              <a:rect l="l" t="t" r="r" b="b"/>
              <a:pathLst>
                <a:path w="617601" h="617601">
                  <a:moveTo>
                    <a:pt x="0" y="308737"/>
                  </a:moveTo>
                  <a:cubicBezTo>
                    <a:pt x="0" y="138303"/>
                    <a:pt x="138303" y="0"/>
                    <a:pt x="308737" y="0"/>
                  </a:cubicBezTo>
                  <a:cubicBezTo>
                    <a:pt x="310642" y="0"/>
                    <a:pt x="312547" y="889"/>
                    <a:pt x="313690" y="2413"/>
                  </a:cubicBezTo>
                  <a:lnTo>
                    <a:pt x="308737" y="6350"/>
                  </a:lnTo>
                  <a:lnTo>
                    <a:pt x="308737" y="0"/>
                  </a:lnTo>
                  <a:lnTo>
                    <a:pt x="308737" y="6350"/>
                  </a:lnTo>
                  <a:lnTo>
                    <a:pt x="308737" y="0"/>
                  </a:lnTo>
                  <a:cubicBezTo>
                    <a:pt x="479298" y="0"/>
                    <a:pt x="617601" y="138303"/>
                    <a:pt x="617601" y="308737"/>
                  </a:cubicBezTo>
                  <a:cubicBezTo>
                    <a:pt x="617601" y="311150"/>
                    <a:pt x="616204" y="313309"/>
                    <a:pt x="614045" y="314452"/>
                  </a:cubicBezTo>
                  <a:lnTo>
                    <a:pt x="611251" y="308737"/>
                  </a:lnTo>
                  <a:lnTo>
                    <a:pt x="617601" y="308737"/>
                  </a:lnTo>
                  <a:cubicBezTo>
                    <a:pt x="617601" y="479298"/>
                    <a:pt x="479298" y="617474"/>
                    <a:pt x="308864" y="617474"/>
                  </a:cubicBezTo>
                  <a:lnTo>
                    <a:pt x="308864" y="611124"/>
                  </a:lnTo>
                  <a:lnTo>
                    <a:pt x="308864" y="604774"/>
                  </a:lnTo>
                  <a:lnTo>
                    <a:pt x="308864" y="611124"/>
                  </a:lnTo>
                  <a:lnTo>
                    <a:pt x="308864" y="617474"/>
                  </a:lnTo>
                  <a:cubicBezTo>
                    <a:pt x="138303" y="617601"/>
                    <a:pt x="0" y="479298"/>
                    <a:pt x="0" y="308737"/>
                  </a:cubicBezTo>
                  <a:lnTo>
                    <a:pt x="6350" y="308737"/>
                  </a:lnTo>
                  <a:lnTo>
                    <a:pt x="0" y="308737"/>
                  </a:lnTo>
                  <a:moveTo>
                    <a:pt x="12700" y="308737"/>
                  </a:moveTo>
                  <a:lnTo>
                    <a:pt x="6350" y="308737"/>
                  </a:lnTo>
                  <a:lnTo>
                    <a:pt x="12700" y="308737"/>
                  </a:lnTo>
                  <a:cubicBezTo>
                    <a:pt x="12700" y="472313"/>
                    <a:pt x="145288" y="604901"/>
                    <a:pt x="308737" y="604901"/>
                  </a:cubicBezTo>
                  <a:cubicBezTo>
                    <a:pt x="312293" y="604901"/>
                    <a:pt x="315087" y="607695"/>
                    <a:pt x="315087" y="611251"/>
                  </a:cubicBezTo>
                  <a:cubicBezTo>
                    <a:pt x="315087" y="614807"/>
                    <a:pt x="312293" y="617601"/>
                    <a:pt x="308737" y="617601"/>
                  </a:cubicBezTo>
                  <a:cubicBezTo>
                    <a:pt x="305181" y="617601"/>
                    <a:pt x="302387" y="614807"/>
                    <a:pt x="302387" y="611251"/>
                  </a:cubicBezTo>
                  <a:cubicBezTo>
                    <a:pt x="302387" y="607695"/>
                    <a:pt x="305181" y="604901"/>
                    <a:pt x="308737" y="604901"/>
                  </a:cubicBezTo>
                  <a:cubicBezTo>
                    <a:pt x="472313" y="604901"/>
                    <a:pt x="604774" y="472313"/>
                    <a:pt x="604774" y="308864"/>
                  </a:cubicBezTo>
                  <a:cubicBezTo>
                    <a:pt x="604774" y="306451"/>
                    <a:pt x="606171" y="304292"/>
                    <a:pt x="608330" y="303149"/>
                  </a:cubicBezTo>
                  <a:lnTo>
                    <a:pt x="611124" y="308864"/>
                  </a:lnTo>
                  <a:lnTo>
                    <a:pt x="604774" y="308864"/>
                  </a:lnTo>
                  <a:cubicBezTo>
                    <a:pt x="604901" y="145288"/>
                    <a:pt x="472313" y="12700"/>
                    <a:pt x="308737" y="12700"/>
                  </a:cubicBezTo>
                  <a:cubicBezTo>
                    <a:pt x="306832" y="12700"/>
                    <a:pt x="304927" y="11811"/>
                    <a:pt x="303784" y="10287"/>
                  </a:cubicBezTo>
                  <a:lnTo>
                    <a:pt x="308737" y="6350"/>
                  </a:lnTo>
                  <a:lnTo>
                    <a:pt x="308737" y="12700"/>
                  </a:lnTo>
                  <a:cubicBezTo>
                    <a:pt x="145288" y="12700"/>
                    <a:pt x="12700" y="145288"/>
                    <a:pt x="12700" y="308737"/>
                  </a:cubicBezTo>
                  <a:close/>
                </a:path>
              </a:pathLst>
            </a:custGeom>
            <a:solidFill>
              <a:srgbClr val="FFFFFF"/>
            </a:solidFill>
          </p:spPr>
        </p:sp>
      </p:grpSp>
      <p:sp>
        <p:nvSpPr>
          <p:cNvPr id="9" name="Freeform 9" descr="preencoded.png"/>
          <p:cNvSpPr/>
          <p:nvPr/>
        </p:nvSpPr>
        <p:spPr>
          <a:xfrm>
            <a:off x="7859762" y="7091362"/>
            <a:ext cx="434579" cy="434579"/>
          </a:xfrm>
          <a:custGeom>
            <a:avLst/>
            <a:gdLst/>
            <a:ahLst/>
            <a:cxnLst/>
            <a:rect l="l" t="t" r="r" b="b"/>
            <a:pathLst>
              <a:path w="434579" h="434579">
                <a:moveTo>
                  <a:pt x="0" y="0"/>
                </a:moveTo>
                <a:lnTo>
                  <a:pt x="434579" y="0"/>
                </a:lnTo>
                <a:lnTo>
                  <a:pt x="434579" y="434579"/>
                </a:lnTo>
                <a:lnTo>
                  <a:pt x="0" y="434579"/>
                </a:lnTo>
                <a:lnTo>
                  <a:pt x="0" y="0"/>
                </a:lnTo>
                <a:close/>
              </a:path>
            </a:pathLst>
          </a:custGeom>
          <a:blipFill>
            <a:blip r:embed="rId4"/>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sp>
      </p:grpSp>
      <p:sp>
        <p:nvSpPr>
          <p:cNvPr id="5" name="TextBox 5"/>
          <p:cNvSpPr txBox="1"/>
          <p:nvPr/>
        </p:nvSpPr>
        <p:spPr>
          <a:xfrm>
            <a:off x="992238" y="2221111"/>
            <a:ext cx="16303526" cy="1829097"/>
          </a:xfrm>
          <a:prstGeom prst="rect">
            <a:avLst/>
          </a:prstGeom>
        </p:spPr>
        <p:txBody>
          <a:bodyPr lIns="0" tIns="0" rIns="0" bIns="0" rtlCol="0" anchor="t">
            <a:spAutoFit/>
          </a:bodyPr>
          <a:lstStyle/>
          <a:p>
            <a:pPr algn="l">
              <a:lnSpc>
                <a:spcPts val="6937"/>
              </a:lnSpc>
            </a:pPr>
            <a:r>
              <a:rPr lang="en-US" sz="5562" b="1">
                <a:solidFill>
                  <a:srgbClr val="403C4E"/>
                </a:solidFill>
                <a:latin typeface="Arimo Bold"/>
                <a:ea typeface="Arimo Bold"/>
                <a:cs typeface="Arimo Bold"/>
                <a:sym typeface="Arimo Bold"/>
              </a:rPr>
              <a:t>Concept of Counseling: Definition, Scope, and Types</a:t>
            </a:r>
          </a:p>
        </p:txBody>
      </p:sp>
      <p:sp>
        <p:nvSpPr>
          <p:cNvPr id="6" name="TextBox 6"/>
          <p:cNvSpPr txBox="1"/>
          <p:nvPr/>
        </p:nvSpPr>
        <p:spPr>
          <a:xfrm>
            <a:off x="3331248" y="4662487"/>
            <a:ext cx="3544044" cy="481012"/>
          </a:xfrm>
          <a:prstGeom prst="rect">
            <a:avLst/>
          </a:prstGeom>
        </p:spPr>
        <p:txBody>
          <a:bodyPr lIns="0" tIns="0" rIns="0" bIns="0" rtlCol="0" anchor="t">
            <a:spAutoFit/>
          </a:bodyPr>
          <a:lstStyle/>
          <a:p>
            <a:pPr algn="l">
              <a:lnSpc>
                <a:spcPts val="3437"/>
              </a:lnSpc>
            </a:pPr>
            <a:r>
              <a:rPr lang="en-US" sz="2750" b="1">
                <a:solidFill>
                  <a:srgbClr val="403C4E"/>
                </a:solidFill>
                <a:latin typeface="Arimo Bold"/>
                <a:ea typeface="Arimo Bold"/>
                <a:cs typeface="Arimo Bold"/>
                <a:sym typeface="Arimo Bold"/>
              </a:rPr>
              <a:t>Definition</a:t>
            </a:r>
          </a:p>
        </p:txBody>
      </p:sp>
      <p:sp>
        <p:nvSpPr>
          <p:cNvPr id="7" name="TextBox 7"/>
          <p:cNvSpPr txBox="1"/>
          <p:nvPr/>
        </p:nvSpPr>
        <p:spPr>
          <a:xfrm>
            <a:off x="742440" y="5399634"/>
            <a:ext cx="7805886" cy="2353866"/>
          </a:xfrm>
          <a:prstGeom prst="rect">
            <a:avLst/>
          </a:prstGeom>
        </p:spPr>
        <p:txBody>
          <a:bodyPr lIns="0" tIns="0" rIns="0" bIns="0" rtlCol="0" anchor="t">
            <a:spAutoFit/>
          </a:bodyPr>
          <a:lstStyle/>
          <a:p>
            <a:pPr algn="l">
              <a:lnSpc>
                <a:spcPts val="3562"/>
              </a:lnSpc>
            </a:pPr>
            <a:r>
              <a:rPr lang="en-US" sz="2187">
                <a:solidFill>
                  <a:srgbClr val="403C4E"/>
                </a:solidFill>
                <a:latin typeface="Open Sans"/>
                <a:ea typeface="Open Sans"/>
                <a:cs typeface="Open Sans"/>
                <a:sym typeface="Open Sans"/>
              </a:rPr>
              <a:t>Counseling is a collaborative process, helping individuals explore personal issues, achieve goals, and enhance well-being. It involves a trained professional who guides individuals towards self-awareness, decision-making, and positive change.</a:t>
            </a:r>
          </a:p>
        </p:txBody>
      </p:sp>
      <p:sp>
        <p:nvSpPr>
          <p:cNvPr id="8" name="TextBox 8"/>
          <p:cNvSpPr txBox="1"/>
          <p:nvPr/>
        </p:nvSpPr>
        <p:spPr>
          <a:xfrm>
            <a:off x="11270691" y="4662488"/>
            <a:ext cx="3601045" cy="481012"/>
          </a:xfrm>
          <a:prstGeom prst="rect">
            <a:avLst/>
          </a:prstGeom>
        </p:spPr>
        <p:txBody>
          <a:bodyPr lIns="0" tIns="0" rIns="0" bIns="0" rtlCol="0" anchor="t">
            <a:spAutoFit/>
          </a:bodyPr>
          <a:lstStyle/>
          <a:p>
            <a:pPr algn="l">
              <a:lnSpc>
                <a:spcPts val="3437"/>
              </a:lnSpc>
            </a:pPr>
            <a:r>
              <a:rPr lang="en-US" sz="2750" b="1">
                <a:solidFill>
                  <a:srgbClr val="403C4E"/>
                </a:solidFill>
                <a:latin typeface="Arimo Bold"/>
                <a:ea typeface="Arimo Bold"/>
                <a:cs typeface="Arimo Bold"/>
                <a:sym typeface="Arimo Bold"/>
              </a:rPr>
              <a:t>Types of Counseling</a:t>
            </a:r>
          </a:p>
        </p:txBody>
      </p:sp>
      <p:sp>
        <p:nvSpPr>
          <p:cNvPr id="9" name="TextBox 9"/>
          <p:cNvSpPr txBox="1"/>
          <p:nvPr/>
        </p:nvSpPr>
        <p:spPr>
          <a:xfrm>
            <a:off x="9499401" y="5399634"/>
            <a:ext cx="7805886" cy="1900237"/>
          </a:xfrm>
          <a:prstGeom prst="rect">
            <a:avLst/>
          </a:prstGeom>
        </p:spPr>
        <p:txBody>
          <a:bodyPr lIns="0" tIns="0" rIns="0" bIns="0" rtlCol="0" anchor="t">
            <a:spAutoFit/>
          </a:bodyPr>
          <a:lstStyle/>
          <a:p>
            <a:pPr algn="l">
              <a:lnSpc>
                <a:spcPts val="3562"/>
              </a:lnSpc>
            </a:pPr>
            <a:r>
              <a:rPr lang="en-US" sz="2187">
                <a:solidFill>
                  <a:srgbClr val="403C4E"/>
                </a:solidFill>
                <a:latin typeface="Open Sans"/>
                <a:ea typeface="Open Sans"/>
                <a:cs typeface="Open Sans"/>
                <a:sym typeface="Open Sans"/>
              </a:rPr>
              <a:t>Counseling encompasses diverse areas, addressing various needs. Some common types include: - Individual Counseling - Family Counseling - Career Counseling - Substance Abuse Counseling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sp>
      </p:grpSp>
      <p:sp>
        <p:nvSpPr>
          <p:cNvPr id="5" name="Freeform 5" descr="preencoded.png"/>
          <p:cNvSpPr/>
          <p:nvPr/>
        </p:nvSpPr>
        <p:spPr>
          <a:xfrm>
            <a:off x="16049019" y="9686925"/>
            <a:ext cx="2153256" cy="514350"/>
          </a:xfrm>
          <a:custGeom>
            <a:avLst/>
            <a:gdLst/>
            <a:ahLst/>
            <a:cxnLst/>
            <a:rect l="l" t="t" r="r" b="b"/>
            <a:pathLst>
              <a:path w="2153256" h="514350">
                <a:moveTo>
                  <a:pt x="0" y="0"/>
                </a:moveTo>
                <a:lnTo>
                  <a:pt x="2153256" y="0"/>
                </a:lnTo>
                <a:lnTo>
                  <a:pt x="2153256" y="514350"/>
                </a:lnTo>
                <a:lnTo>
                  <a:pt x="0" y="514350"/>
                </a:lnTo>
                <a:lnTo>
                  <a:pt x="0" y="0"/>
                </a:lnTo>
                <a:close/>
              </a:path>
            </a:pathLst>
          </a:custGeom>
          <a:blipFill>
            <a:blip r:embed="rId4"/>
            <a:stretch>
              <a:fillRect/>
            </a:stretch>
          </a:blipFill>
        </p:spPr>
      </p:sp>
      <p:sp>
        <p:nvSpPr>
          <p:cNvPr id="6" name="Freeform 6" descr="preencoded.png"/>
          <p:cNvSpPr/>
          <p:nvPr/>
        </p:nvSpPr>
        <p:spPr>
          <a:xfrm>
            <a:off x="1143000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5"/>
            <a:stretch>
              <a:fillRect/>
            </a:stretch>
          </a:blipFill>
        </p:spPr>
      </p:sp>
      <p:sp>
        <p:nvSpPr>
          <p:cNvPr id="7" name="TextBox 7"/>
          <p:cNvSpPr txBox="1"/>
          <p:nvPr/>
        </p:nvSpPr>
        <p:spPr>
          <a:xfrm>
            <a:off x="887611" y="1124247"/>
            <a:ext cx="9654779" cy="1632645"/>
          </a:xfrm>
          <a:prstGeom prst="rect">
            <a:avLst/>
          </a:prstGeom>
        </p:spPr>
        <p:txBody>
          <a:bodyPr lIns="0" tIns="0" rIns="0" bIns="0" rtlCol="0" anchor="t">
            <a:spAutoFit/>
          </a:bodyPr>
          <a:lstStyle/>
          <a:p>
            <a:pPr algn="l">
              <a:lnSpc>
                <a:spcPts val="6187"/>
              </a:lnSpc>
            </a:pPr>
            <a:r>
              <a:rPr lang="en-US" sz="4937" b="1">
                <a:solidFill>
                  <a:srgbClr val="403C4E"/>
                </a:solidFill>
                <a:latin typeface="Arimo Bold"/>
                <a:ea typeface="Arimo Bold"/>
                <a:cs typeface="Arimo Bold"/>
                <a:sym typeface="Arimo Bold"/>
              </a:rPr>
              <a:t>Factors Contributing to the Emergence of Counseling</a:t>
            </a:r>
          </a:p>
        </p:txBody>
      </p:sp>
      <p:grpSp>
        <p:nvGrpSpPr>
          <p:cNvPr id="8" name="Group 8"/>
          <p:cNvGrpSpPr/>
          <p:nvPr/>
        </p:nvGrpSpPr>
        <p:grpSpPr>
          <a:xfrm>
            <a:off x="882849" y="3417837"/>
            <a:ext cx="580132" cy="580132"/>
            <a:chOff x="0" y="0"/>
            <a:chExt cx="773510" cy="773510"/>
          </a:xfrm>
        </p:grpSpPr>
        <p:sp>
          <p:nvSpPr>
            <p:cNvPr id="9" name="Freeform 9"/>
            <p:cNvSpPr/>
            <p:nvPr/>
          </p:nvSpPr>
          <p:spPr>
            <a:xfrm>
              <a:off x="6350" y="6350"/>
              <a:ext cx="760857" cy="760857"/>
            </a:xfrm>
            <a:custGeom>
              <a:avLst/>
              <a:gdLst/>
              <a:ahLst/>
              <a:cxnLst/>
              <a:rect l="l" t="t" r="r" b="b"/>
              <a:pathLst>
                <a:path w="760857" h="760857">
                  <a:moveTo>
                    <a:pt x="0" y="141986"/>
                  </a:moveTo>
                  <a:cubicBezTo>
                    <a:pt x="0" y="63627"/>
                    <a:pt x="63627" y="0"/>
                    <a:pt x="141986" y="0"/>
                  </a:cubicBezTo>
                  <a:lnTo>
                    <a:pt x="618744" y="0"/>
                  </a:lnTo>
                  <a:cubicBezTo>
                    <a:pt x="697230" y="0"/>
                    <a:pt x="760857" y="63627"/>
                    <a:pt x="760857" y="141986"/>
                  </a:cubicBezTo>
                  <a:lnTo>
                    <a:pt x="760857" y="618744"/>
                  </a:lnTo>
                  <a:cubicBezTo>
                    <a:pt x="760857" y="697230"/>
                    <a:pt x="697230" y="760730"/>
                    <a:pt x="618871" y="760730"/>
                  </a:cubicBezTo>
                  <a:lnTo>
                    <a:pt x="141986" y="760730"/>
                  </a:lnTo>
                  <a:cubicBezTo>
                    <a:pt x="63627" y="760857"/>
                    <a:pt x="0" y="697230"/>
                    <a:pt x="0" y="618744"/>
                  </a:cubicBezTo>
                  <a:close/>
                </a:path>
              </a:pathLst>
            </a:custGeom>
            <a:solidFill>
              <a:srgbClr val="FFD8CC"/>
            </a:solidFill>
          </p:spPr>
        </p:sp>
        <p:sp>
          <p:nvSpPr>
            <p:cNvPr id="10" name="Freeform 10"/>
            <p:cNvSpPr/>
            <p:nvPr/>
          </p:nvSpPr>
          <p:spPr>
            <a:xfrm>
              <a:off x="0" y="0"/>
              <a:ext cx="773430" cy="773557"/>
            </a:xfrm>
            <a:custGeom>
              <a:avLst/>
              <a:gdLst/>
              <a:ahLst/>
              <a:cxnLst/>
              <a:rect l="l" t="t" r="r" b="b"/>
              <a:pathLst>
                <a:path w="773430" h="773557">
                  <a:moveTo>
                    <a:pt x="0" y="148336"/>
                  </a:moveTo>
                  <a:cubicBezTo>
                    <a:pt x="0" y="66421"/>
                    <a:pt x="66421" y="0"/>
                    <a:pt x="148336" y="0"/>
                  </a:cubicBezTo>
                  <a:lnTo>
                    <a:pt x="625094" y="0"/>
                  </a:lnTo>
                  <a:lnTo>
                    <a:pt x="625094" y="6350"/>
                  </a:lnTo>
                  <a:lnTo>
                    <a:pt x="625094" y="0"/>
                  </a:lnTo>
                  <a:cubicBezTo>
                    <a:pt x="707009" y="0"/>
                    <a:pt x="773430" y="66421"/>
                    <a:pt x="773430" y="148336"/>
                  </a:cubicBezTo>
                  <a:lnTo>
                    <a:pt x="767080" y="148336"/>
                  </a:lnTo>
                  <a:lnTo>
                    <a:pt x="773430" y="148336"/>
                  </a:lnTo>
                  <a:lnTo>
                    <a:pt x="773430" y="625094"/>
                  </a:lnTo>
                  <a:lnTo>
                    <a:pt x="767080" y="625094"/>
                  </a:lnTo>
                  <a:lnTo>
                    <a:pt x="773430" y="625094"/>
                  </a:lnTo>
                  <a:cubicBezTo>
                    <a:pt x="773430" y="707009"/>
                    <a:pt x="707009" y="773430"/>
                    <a:pt x="625094" y="773430"/>
                  </a:cubicBezTo>
                  <a:lnTo>
                    <a:pt x="625094" y="767080"/>
                  </a:lnTo>
                  <a:lnTo>
                    <a:pt x="625094" y="773430"/>
                  </a:lnTo>
                  <a:lnTo>
                    <a:pt x="148336" y="773430"/>
                  </a:lnTo>
                  <a:lnTo>
                    <a:pt x="148336" y="767080"/>
                  </a:lnTo>
                  <a:lnTo>
                    <a:pt x="148336" y="773430"/>
                  </a:lnTo>
                  <a:cubicBezTo>
                    <a:pt x="66421" y="773557"/>
                    <a:pt x="0" y="707136"/>
                    <a:pt x="0" y="625094"/>
                  </a:cubicBezTo>
                  <a:lnTo>
                    <a:pt x="0" y="148336"/>
                  </a:lnTo>
                  <a:lnTo>
                    <a:pt x="6350" y="148336"/>
                  </a:lnTo>
                  <a:lnTo>
                    <a:pt x="0" y="148336"/>
                  </a:lnTo>
                  <a:moveTo>
                    <a:pt x="12700" y="148336"/>
                  </a:moveTo>
                  <a:lnTo>
                    <a:pt x="12700" y="625094"/>
                  </a:lnTo>
                  <a:lnTo>
                    <a:pt x="6350" y="625094"/>
                  </a:lnTo>
                  <a:lnTo>
                    <a:pt x="12700" y="625094"/>
                  </a:lnTo>
                  <a:cubicBezTo>
                    <a:pt x="12700" y="700024"/>
                    <a:pt x="73406" y="760730"/>
                    <a:pt x="148336" y="760730"/>
                  </a:cubicBezTo>
                  <a:lnTo>
                    <a:pt x="625094" y="760730"/>
                  </a:lnTo>
                  <a:cubicBezTo>
                    <a:pt x="700024" y="760730"/>
                    <a:pt x="760730" y="700024"/>
                    <a:pt x="760730" y="625094"/>
                  </a:cubicBezTo>
                  <a:lnTo>
                    <a:pt x="760730" y="148336"/>
                  </a:lnTo>
                  <a:cubicBezTo>
                    <a:pt x="760857" y="73406"/>
                    <a:pt x="700024" y="12700"/>
                    <a:pt x="625094" y="12700"/>
                  </a:cubicBezTo>
                  <a:lnTo>
                    <a:pt x="148336" y="12700"/>
                  </a:lnTo>
                  <a:lnTo>
                    <a:pt x="148336" y="6350"/>
                  </a:lnTo>
                  <a:lnTo>
                    <a:pt x="148336" y="12700"/>
                  </a:lnTo>
                  <a:cubicBezTo>
                    <a:pt x="73406" y="12700"/>
                    <a:pt x="12700" y="73406"/>
                    <a:pt x="12700" y="148336"/>
                  </a:cubicBezTo>
                  <a:close/>
                </a:path>
              </a:pathLst>
            </a:custGeom>
            <a:solidFill>
              <a:srgbClr val="E5BEB2"/>
            </a:solidFill>
          </p:spPr>
        </p:sp>
      </p:grpSp>
      <p:sp>
        <p:nvSpPr>
          <p:cNvPr id="11" name="TextBox 11"/>
          <p:cNvSpPr txBox="1"/>
          <p:nvPr/>
        </p:nvSpPr>
        <p:spPr>
          <a:xfrm>
            <a:off x="1085701" y="3555801"/>
            <a:ext cx="174278" cy="342305"/>
          </a:xfrm>
          <a:prstGeom prst="rect">
            <a:avLst/>
          </a:prstGeom>
        </p:spPr>
        <p:txBody>
          <a:bodyPr lIns="0" tIns="0" rIns="0" bIns="0" rtlCol="0" anchor="t">
            <a:spAutoFit/>
          </a:bodyPr>
          <a:lstStyle/>
          <a:p>
            <a:pPr algn="ctr">
              <a:lnSpc>
                <a:spcPts val="2937"/>
              </a:lnSpc>
            </a:pPr>
            <a:r>
              <a:rPr lang="en-US" sz="2937" b="1">
                <a:solidFill>
                  <a:srgbClr val="403C4E"/>
                </a:solidFill>
                <a:latin typeface="Arimo Bold"/>
                <a:ea typeface="Arimo Bold"/>
                <a:cs typeface="Arimo Bold"/>
                <a:sym typeface="Arimo Bold"/>
              </a:rPr>
              <a:t>1</a:t>
            </a:r>
          </a:p>
        </p:txBody>
      </p:sp>
      <p:sp>
        <p:nvSpPr>
          <p:cNvPr id="12" name="TextBox 12"/>
          <p:cNvSpPr txBox="1"/>
          <p:nvPr/>
        </p:nvSpPr>
        <p:spPr>
          <a:xfrm>
            <a:off x="1711821" y="3403550"/>
            <a:ext cx="3409504" cy="415230"/>
          </a:xfrm>
          <a:prstGeom prst="rect">
            <a:avLst/>
          </a:prstGeom>
        </p:spPr>
        <p:txBody>
          <a:bodyPr lIns="0" tIns="0" rIns="0" bIns="0" rtlCol="0" anchor="t">
            <a:spAutoFit/>
          </a:bodyPr>
          <a:lstStyle/>
          <a:p>
            <a:pPr algn="l">
              <a:lnSpc>
                <a:spcPts val="3062"/>
              </a:lnSpc>
            </a:pPr>
            <a:r>
              <a:rPr lang="en-US" sz="2437" b="1">
                <a:solidFill>
                  <a:srgbClr val="403C4E"/>
                </a:solidFill>
                <a:latin typeface="Arimo Bold"/>
                <a:ea typeface="Arimo Bold"/>
                <a:cs typeface="Arimo Bold"/>
                <a:sym typeface="Arimo Bold"/>
              </a:rPr>
              <a:t>Industrial Revolution</a:t>
            </a:r>
          </a:p>
        </p:txBody>
      </p:sp>
      <p:sp>
        <p:nvSpPr>
          <p:cNvPr id="13" name="TextBox 13"/>
          <p:cNvSpPr txBox="1"/>
          <p:nvPr/>
        </p:nvSpPr>
        <p:spPr>
          <a:xfrm>
            <a:off x="1711821" y="3885159"/>
            <a:ext cx="3876378" cy="2925664"/>
          </a:xfrm>
          <a:prstGeom prst="rect">
            <a:avLst/>
          </a:prstGeom>
        </p:spPr>
        <p:txBody>
          <a:bodyPr lIns="0" tIns="0" rIns="0" bIns="0" rtlCol="0" anchor="t">
            <a:spAutoFit/>
          </a:bodyPr>
          <a:lstStyle/>
          <a:p>
            <a:pPr algn="l">
              <a:lnSpc>
                <a:spcPts val="3187"/>
              </a:lnSpc>
            </a:pPr>
            <a:r>
              <a:rPr lang="en-US" sz="1937">
                <a:solidFill>
                  <a:srgbClr val="403C4E"/>
                </a:solidFill>
                <a:latin typeface="Open Sans"/>
                <a:ea typeface="Open Sans"/>
                <a:cs typeface="Open Sans"/>
                <a:sym typeface="Open Sans"/>
              </a:rPr>
              <a:t>As societies shifted toward industrialization, new challenges emerged, such as mental health issues related to work, stress, and social adjustments. These concerns spurred the need for guidance and support.</a:t>
            </a:r>
          </a:p>
        </p:txBody>
      </p:sp>
      <p:grpSp>
        <p:nvGrpSpPr>
          <p:cNvPr id="14" name="Group 14"/>
          <p:cNvGrpSpPr/>
          <p:nvPr/>
        </p:nvGrpSpPr>
        <p:grpSpPr>
          <a:xfrm>
            <a:off x="5837039" y="3417837"/>
            <a:ext cx="580133" cy="580132"/>
            <a:chOff x="0" y="0"/>
            <a:chExt cx="773510" cy="773510"/>
          </a:xfrm>
        </p:grpSpPr>
        <p:sp>
          <p:nvSpPr>
            <p:cNvPr id="15" name="Freeform 15"/>
            <p:cNvSpPr/>
            <p:nvPr/>
          </p:nvSpPr>
          <p:spPr>
            <a:xfrm>
              <a:off x="6350" y="6350"/>
              <a:ext cx="760857" cy="760857"/>
            </a:xfrm>
            <a:custGeom>
              <a:avLst/>
              <a:gdLst/>
              <a:ahLst/>
              <a:cxnLst/>
              <a:rect l="l" t="t" r="r" b="b"/>
              <a:pathLst>
                <a:path w="760857" h="760857">
                  <a:moveTo>
                    <a:pt x="0" y="141986"/>
                  </a:moveTo>
                  <a:cubicBezTo>
                    <a:pt x="0" y="63627"/>
                    <a:pt x="63627" y="0"/>
                    <a:pt x="141986" y="0"/>
                  </a:cubicBezTo>
                  <a:lnTo>
                    <a:pt x="618744" y="0"/>
                  </a:lnTo>
                  <a:cubicBezTo>
                    <a:pt x="697230" y="0"/>
                    <a:pt x="760857" y="63627"/>
                    <a:pt x="760857" y="141986"/>
                  </a:cubicBezTo>
                  <a:lnTo>
                    <a:pt x="760857" y="618744"/>
                  </a:lnTo>
                  <a:cubicBezTo>
                    <a:pt x="760857" y="697230"/>
                    <a:pt x="697230" y="760730"/>
                    <a:pt x="618871" y="760730"/>
                  </a:cubicBezTo>
                  <a:lnTo>
                    <a:pt x="141986" y="760730"/>
                  </a:lnTo>
                  <a:cubicBezTo>
                    <a:pt x="63627" y="760857"/>
                    <a:pt x="0" y="697230"/>
                    <a:pt x="0" y="618744"/>
                  </a:cubicBezTo>
                  <a:close/>
                </a:path>
              </a:pathLst>
            </a:custGeom>
            <a:solidFill>
              <a:srgbClr val="FFD8CC"/>
            </a:solidFill>
          </p:spPr>
        </p:sp>
        <p:sp>
          <p:nvSpPr>
            <p:cNvPr id="16" name="Freeform 16"/>
            <p:cNvSpPr/>
            <p:nvPr/>
          </p:nvSpPr>
          <p:spPr>
            <a:xfrm>
              <a:off x="0" y="0"/>
              <a:ext cx="773430" cy="773557"/>
            </a:xfrm>
            <a:custGeom>
              <a:avLst/>
              <a:gdLst/>
              <a:ahLst/>
              <a:cxnLst/>
              <a:rect l="l" t="t" r="r" b="b"/>
              <a:pathLst>
                <a:path w="773430" h="773557">
                  <a:moveTo>
                    <a:pt x="0" y="148336"/>
                  </a:moveTo>
                  <a:cubicBezTo>
                    <a:pt x="0" y="66421"/>
                    <a:pt x="66421" y="0"/>
                    <a:pt x="148336" y="0"/>
                  </a:cubicBezTo>
                  <a:lnTo>
                    <a:pt x="625094" y="0"/>
                  </a:lnTo>
                  <a:lnTo>
                    <a:pt x="625094" y="6350"/>
                  </a:lnTo>
                  <a:lnTo>
                    <a:pt x="625094" y="0"/>
                  </a:lnTo>
                  <a:cubicBezTo>
                    <a:pt x="707009" y="0"/>
                    <a:pt x="773430" y="66421"/>
                    <a:pt x="773430" y="148336"/>
                  </a:cubicBezTo>
                  <a:lnTo>
                    <a:pt x="767080" y="148336"/>
                  </a:lnTo>
                  <a:lnTo>
                    <a:pt x="773430" y="148336"/>
                  </a:lnTo>
                  <a:lnTo>
                    <a:pt x="773430" y="625094"/>
                  </a:lnTo>
                  <a:lnTo>
                    <a:pt x="767080" y="625094"/>
                  </a:lnTo>
                  <a:lnTo>
                    <a:pt x="773430" y="625094"/>
                  </a:lnTo>
                  <a:cubicBezTo>
                    <a:pt x="773430" y="707009"/>
                    <a:pt x="707009" y="773430"/>
                    <a:pt x="625094" y="773430"/>
                  </a:cubicBezTo>
                  <a:lnTo>
                    <a:pt x="625094" y="767080"/>
                  </a:lnTo>
                  <a:lnTo>
                    <a:pt x="625094" y="773430"/>
                  </a:lnTo>
                  <a:lnTo>
                    <a:pt x="148336" y="773430"/>
                  </a:lnTo>
                  <a:lnTo>
                    <a:pt x="148336" y="767080"/>
                  </a:lnTo>
                  <a:lnTo>
                    <a:pt x="148336" y="773430"/>
                  </a:lnTo>
                  <a:cubicBezTo>
                    <a:pt x="66421" y="773557"/>
                    <a:pt x="0" y="707136"/>
                    <a:pt x="0" y="625094"/>
                  </a:cubicBezTo>
                  <a:lnTo>
                    <a:pt x="0" y="148336"/>
                  </a:lnTo>
                  <a:lnTo>
                    <a:pt x="6350" y="148336"/>
                  </a:lnTo>
                  <a:lnTo>
                    <a:pt x="0" y="148336"/>
                  </a:lnTo>
                  <a:moveTo>
                    <a:pt x="12700" y="148336"/>
                  </a:moveTo>
                  <a:lnTo>
                    <a:pt x="12700" y="625094"/>
                  </a:lnTo>
                  <a:lnTo>
                    <a:pt x="6350" y="625094"/>
                  </a:lnTo>
                  <a:lnTo>
                    <a:pt x="12700" y="625094"/>
                  </a:lnTo>
                  <a:cubicBezTo>
                    <a:pt x="12700" y="700024"/>
                    <a:pt x="73406" y="760730"/>
                    <a:pt x="148336" y="760730"/>
                  </a:cubicBezTo>
                  <a:lnTo>
                    <a:pt x="625094" y="760730"/>
                  </a:lnTo>
                  <a:cubicBezTo>
                    <a:pt x="700024" y="760730"/>
                    <a:pt x="760730" y="700024"/>
                    <a:pt x="760730" y="625094"/>
                  </a:cubicBezTo>
                  <a:lnTo>
                    <a:pt x="760730" y="148336"/>
                  </a:lnTo>
                  <a:cubicBezTo>
                    <a:pt x="760857" y="73406"/>
                    <a:pt x="700024" y="12700"/>
                    <a:pt x="625094" y="12700"/>
                  </a:cubicBezTo>
                  <a:lnTo>
                    <a:pt x="148336" y="12700"/>
                  </a:lnTo>
                  <a:lnTo>
                    <a:pt x="148336" y="6350"/>
                  </a:lnTo>
                  <a:lnTo>
                    <a:pt x="148336" y="12700"/>
                  </a:lnTo>
                  <a:cubicBezTo>
                    <a:pt x="73406" y="12700"/>
                    <a:pt x="12700" y="73406"/>
                    <a:pt x="12700" y="148336"/>
                  </a:cubicBezTo>
                  <a:close/>
                </a:path>
              </a:pathLst>
            </a:custGeom>
            <a:solidFill>
              <a:srgbClr val="E5BEB2"/>
            </a:solidFill>
          </p:spPr>
        </p:sp>
      </p:grpSp>
      <p:sp>
        <p:nvSpPr>
          <p:cNvPr id="17" name="TextBox 17"/>
          <p:cNvSpPr txBox="1"/>
          <p:nvPr/>
        </p:nvSpPr>
        <p:spPr>
          <a:xfrm>
            <a:off x="6011912" y="3555801"/>
            <a:ext cx="230237" cy="342305"/>
          </a:xfrm>
          <a:prstGeom prst="rect">
            <a:avLst/>
          </a:prstGeom>
        </p:spPr>
        <p:txBody>
          <a:bodyPr lIns="0" tIns="0" rIns="0" bIns="0" rtlCol="0" anchor="t">
            <a:spAutoFit/>
          </a:bodyPr>
          <a:lstStyle/>
          <a:p>
            <a:pPr algn="ctr">
              <a:lnSpc>
                <a:spcPts val="2937"/>
              </a:lnSpc>
            </a:pPr>
            <a:r>
              <a:rPr lang="en-US" sz="2937" b="1">
                <a:solidFill>
                  <a:srgbClr val="403C4E"/>
                </a:solidFill>
                <a:latin typeface="Arimo Bold"/>
                <a:ea typeface="Arimo Bold"/>
                <a:cs typeface="Arimo Bold"/>
                <a:sym typeface="Arimo Bold"/>
              </a:rPr>
              <a:t>2</a:t>
            </a:r>
          </a:p>
        </p:txBody>
      </p:sp>
      <p:sp>
        <p:nvSpPr>
          <p:cNvPr id="18" name="TextBox 18"/>
          <p:cNvSpPr txBox="1"/>
          <p:nvPr/>
        </p:nvSpPr>
        <p:spPr>
          <a:xfrm>
            <a:off x="6666011" y="3403550"/>
            <a:ext cx="3170336" cy="415230"/>
          </a:xfrm>
          <a:prstGeom prst="rect">
            <a:avLst/>
          </a:prstGeom>
        </p:spPr>
        <p:txBody>
          <a:bodyPr lIns="0" tIns="0" rIns="0" bIns="0" rtlCol="0" anchor="t">
            <a:spAutoFit/>
          </a:bodyPr>
          <a:lstStyle/>
          <a:p>
            <a:pPr algn="l">
              <a:lnSpc>
                <a:spcPts val="3062"/>
              </a:lnSpc>
            </a:pPr>
            <a:r>
              <a:rPr lang="en-US" sz="2437" b="1">
                <a:solidFill>
                  <a:srgbClr val="403C4E"/>
                </a:solidFill>
                <a:latin typeface="Arimo Bold"/>
                <a:ea typeface="Arimo Bold"/>
                <a:cs typeface="Arimo Bold"/>
                <a:sym typeface="Arimo Bold"/>
              </a:rPr>
              <a:t>World Wars</a:t>
            </a:r>
          </a:p>
        </p:txBody>
      </p:sp>
      <p:sp>
        <p:nvSpPr>
          <p:cNvPr id="19" name="TextBox 19"/>
          <p:cNvSpPr txBox="1"/>
          <p:nvPr/>
        </p:nvSpPr>
        <p:spPr>
          <a:xfrm>
            <a:off x="6666011" y="3885159"/>
            <a:ext cx="3876377" cy="2925664"/>
          </a:xfrm>
          <a:prstGeom prst="rect">
            <a:avLst/>
          </a:prstGeom>
        </p:spPr>
        <p:txBody>
          <a:bodyPr lIns="0" tIns="0" rIns="0" bIns="0" rtlCol="0" anchor="t">
            <a:spAutoFit/>
          </a:bodyPr>
          <a:lstStyle/>
          <a:p>
            <a:pPr algn="l">
              <a:lnSpc>
                <a:spcPts val="3187"/>
              </a:lnSpc>
            </a:pPr>
            <a:r>
              <a:rPr lang="en-US" sz="1937">
                <a:solidFill>
                  <a:srgbClr val="403C4E"/>
                </a:solidFill>
                <a:latin typeface="Open Sans"/>
                <a:ea typeface="Open Sans"/>
                <a:cs typeface="Open Sans"/>
                <a:sym typeface="Open Sans"/>
              </a:rPr>
              <a:t>The trauma and aftermath of war highlighted the importance of emotional and psychological support for soldiers and their families. Counseling played a crucial role in their recovery and rehabilitation.</a:t>
            </a:r>
          </a:p>
        </p:txBody>
      </p:sp>
      <p:grpSp>
        <p:nvGrpSpPr>
          <p:cNvPr id="20" name="Group 20"/>
          <p:cNvGrpSpPr/>
          <p:nvPr/>
        </p:nvGrpSpPr>
        <p:grpSpPr>
          <a:xfrm>
            <a:off x="882849" y="7344965"/>
            <a:ext cx="580132" cy="580133"/>
            <a:chOff x="0" y="0"/>
            <a:chExt cx="773510" cy="773510"/>
          </a:xfrm>
        </p:grpSpPr>
        <p:sp>
          <p:nvSpPr>
            <p:cNvPr id="21" name="Freeform 21"/>
            <p:cNvSpPr/>
            <p:nvPr/>
          </p:nvSpPr>
          <p:spPr>
            <a:xfrm>
              <a:off x="6350" y="6350"/>
              <a:ext cx="760857" cy="760857"/>
            </a:xfrm>
            <a:custGeom>
              <a:avLst/>
              <a:gdLst/>
              <a:ahLst/>
              <a:cxnLst/>
              <a:rect l="l" t="t" r="r" b="b"/>
              <a:pathLst>
                <a:path w="760857" h="760857">
                  <a:moveTo>
                    <a:pt x="0" y="141986"/>
                  </a:moveTo>
                  <a:cubicBezTo>
                    <a:pt x="0" y="63627"/>
                    <a:pt x="63627" y="0"/>
                    <a:pt x="141986" y="0"/>
                  </a:cubicBezTo>
                  <a:lnTo>
                    <a:pt x="618744" y="0"/>
                  </a:lnTo>
                  <a:cubicBezTo>
                    <a:pt x="697230" y="0"/>
                    <a:pt x="760857" y="63627"/>
                    <a:pt x="760857" y="141986"/>
                  </a:cubicBezTo>
                  <a:lnTo>
                    <a:pt x="760857" y="618744"/>
                  </a:lnTo>
                  <a:cubicBezTo>
                    <a:pt x="760857" y="697230"/>
                    <a:pt x="697230" y="760730"/>
                    <a:pt x="618871" y="760730"/>
                  </a:cubicBezTo>
                  <a:lnTo>
                    <a:pt x="141986" y="760730"/>
                  </a:lnTo>
                  <a:cubicBezTo>
                    <a:pt x="63627" y="760857"/>
                    <a:pt x="0" y="697230"/>
                    <a:pt x="0" y="618744"/>
                  </a:cubicBezTo>
                  <a:close/>
                </a:path>
              </a:pathLst>
            </a:custGeom>
            <a:solidFill>
              <a:srgbClr val="FFD8CC"/>
            </a:solidFill>
          </p:spPr>
        </p:sp>
        <p:sp>
          <p:nvSpPr>
            <p:cNvPr id="22" name="Freeform 22"/>
            <p:cNvSpPr/>
            <p:nvPr/>
          </p:nvSpPr>
          <p:spPr>
            <a:xfrm>
              <a:off x="0" y="0"/>
              <a:ext cx="773430" cy="773557"/>
            </a:xfrm>
            <a:custGeom>
              <a:avLst/>
              <a:gdLst/>
              <a:ahLst/>
              <a:cxnLst/>
              <a:rect l="l" t="t" r="r" b="b"/>
              <a:pathLst>
                <a:path w="773430" h="773557">
                  <a:moveTo>
                    <a:pt x="0" y="148336"/>
                  </a:moveTo>
                  <a:cubicBezTo>
                    <a:pt x="0" y="66421"/>
                    <a:pt x="66421" y="0"/>
                    <a:pt x="148336" y="0"/>
                  </a:cubicBezTo>
                  <a:lnTo>
                    <a:pt x="625094" y="0"/>
                  </a:lnTo>
                  <a:lnTo>
                    <a:pt x="625094" y="6350"/>
                  </a:lnTo>
                  <a:lnTo>
                    <a:pt x="625094" y="0"/>
                  </a:lnTo>
                  <a:cubicBezTo>
                    <a:pt x="707009" y="0"/>
                    <a:pt x="773430" y="66421"/>
                    <a:pt x="773430" y="148336"/>
                  </a:cubicBezTo>
                  <a:lnTo>
                    <a:pt x="767080" y="148336"/>
                  </a:lnTo>
                  <a:lnTo>
                    <a:pt x="773430" y="148336"/>
                  </a:lnTo>
                  <a:lnTo>
                    <a:pt x="773430" y="625094"/>
                  </a:lnTo>
                  <a:lnTo>
                    <a:pt x="767080" y="625094"/>
                  </a:lnTo>
                  <a:lnTo>
                    <a:pt x="773430" y="625094"/>
                  </a:lnTo>
                  <a:cubicBezTo>
                    <a:pt x="773430" y="707009"/>
                    <a:pt x="707009" y="773430"/>
                    <a:pt x="625094" y="773430"/>
                  </a:cubicBezTo>
                  <a:lnTo>
                    <a:pt x="625094" y="767080"/>
                  </a:lnTo>
                  <a:lnTo>
                    <a:pt x="625094" y="773430"/>
                  </a:lnTo>
                  <a:lnTo>
                    <a:pt x="148336" y="773430"/>
                  </a:lnTo>
                  <a:lnTo>
                    <a:pt x="148336" y="767080"/>
                  </a:lnTo>
                  <a:lnTo>
                    <a:pt x="148336" y="773430"/>
                  </a:lnTo>
                  <a:cubicBezTo>
                    <a:pt x="66421" y="773557"/>
                    <a:pt x="0" y="707136"/>
                    <a:pt x="0" y="625094"/>
                  </a:cubicBezTo>
                  <a:lnTo>
                    <a:pt x="0" y="148336"/>
                  </a:lnTo>
                  <a:lnTo>
                    <a:pt x="6350" y="148336"/>
                  </a:lnTo>
                  <a:lnTo>
                    <a:pt x="0" y="148336"/>
                  </a:lnTo>
                  <a:moveTo>
                    <a:pt x="12700" y="148336"/>
                  </a:moveTo>
                  <a:lnTo>
                    <a:pt x="12700" y="625094"/>
                  </a:lnTo>
                  <a:lnTo>
                    <a:pt x="6350" y="625094"/>
                  </a:lnTo>
                  <a:lnTo>
                    <a:pt x="12700" y="625094"/>
                  </a:lnTo>
                  <a:cubicBezTo>
                    <a:pt x="12700" y="700024"/>
                    <a:pt x="73406" y="760730"/>
                    <a:pt x="148336" y="760730"/>
                  </a:cubicBezTo>
                  <a:lnTo>
                    <a:pt x="625094" y="760730"/>
                  </a:lnTo>
                  <a:cubicBezTo>
                    <a:pt x="700024" y="760730"/>
                    <a:pt x="760730" y="700024"/>
                    <a:pt x="760730" y="625094"/>
                  </a:cubicBezTo>
                  <a:lnTo>
                    <a:pt x="760730" y="148336"/>
                  </a:lnTo>
                  <a:cubicBezTo>
                    <a:pt x="760857" y="73406"/>
                    <a:pt x="700024" y="12700"/>
                    <a:pt x="625094" y="12700"/>
                  </a:cubicBezTo>
                  <a:lnTo>
                    <a:pt x="148336" y="12700"/>
                  </a:lnTo>
                  <a:lnTo>
                    <a:pt x="148336" y="6350"/>
                  </a:lnTo>
                  <a:lnTo>
                    <a:pt x="148336" y="12700"/>
                  </a:lnTo>
                  <a:cubicBezTo>
                    <a:pt x="73406" y="12700"/>
                    <a:pt x="12700" y="73406"/>
                    <a:pt x="12700" y="148336"/>
                  </a:cubicBezTo>
                  <a:close/>
                </a:path>
              </a:pathLst>
            </a:custGeom>
            <a:solidFill>
              <a:srgbClr val="E5BEB2"/>
            </a:solidFill>
          </p:spPr>
        </p:sp>
      </p:grpSp>
      <p:sp>
        <p:nvSpPr>
          <p:cNvPr id="23" name="TextBox 23"/>
          <p:cNvSpPr txBox="1"/>
          <p:nvPr/>
        </p:nvSpPr>
        <p:spPr>
          <a:xfrm>
            <a:off x="1065162" y="7482929"/>
            <a:ext cx="215354" cy="342305"/>
          </a:xfrm>
          <a:prstGeom prst="rect">
            <a:avLst/>
          </a:prstGeom>
        </p:spPr>
        <p:txBody>
          <a:bodyPr lIns="0" tIns="0" rIns="0" bIns="0" rtlCol="0" anchor="t">
            <a:spAutoFit/>
          </a:bodyPr>
          <a:lstStyle/>
          <a:p>
            <a:pPr algn="ctr">
              <a:lnSpc>
                <a:spcPts val="2937"/>
              </a:lnSpc>
            </a:pPr>
            <a:r>
              <a:rPr lang="en-US" sz="2937" b="1">
                <a:solidFill>
                  <a:srgbClr val="403C4E"/>
                </a:solidFill>
                <a:latin typeface="Arimo Bold"/>
                <a:ea typeface="Arimo Bold"/>
                <a:cs typeface="Arimo Bold"/>
                <a:sym typeface="Arimo Bold"/>
              </a:rPr>
              <a:t>3</a:t>
            </a:r>
          </a:p>
        </p:txBody>
      </p:sp>
      <p:sp>
        <p:nvSpPr>
          <p:cNvPr id="24" name="TextBox 24"/>
          <p:cNvSpPr txBox="1"/>
          <p:nvPr/>
        </p:nvSpPr>
        <p:spPr>
          <a:xfrm>
            <a:off x="1711821" y="7330677"/>
            <a:ext cx="3170336" cy="415230"/>
          </a:xfrm>
          <a:prstGeom prst="rect">
            <a:avLst/>
          </a:prstGeom>
        </p:spPr>
        <p:txBody>
          <a:bodyPr lIns="0" tIns="0" rIns="0" bIns="0" rtlCol="0" anchor="t">
            <a:spAutoFit/>
          </a:bodyPr>
          <a:lstStyle/>
          <a:p>
            <a:pPr algn="l">
              <a:lnSpc>
                <a:spcPts val="3062"/>
              </a:lnSpc>
            </a:pPr>
            <a:r>
              <a:rPr lang="en-US" sz="2437" b="1">
                <a:solidFill>
                  <a:srgbClr val="403C4E"/>
                </a:solidFill>
                <a:latin typeface="Arimo Bold"/>
                <a:ea typeface="Arimo Bold"/>
                <a:cs typeface="Arimo Bold"/>
                <a:sym typeface="Arimo Bold"/>
              </a:rPr>
              <a:t>Social Movements</a:t>
            </a:r>
          </a:p>
        </p:txBody>
      </p:sp>
      <p:sp>
        <p:nvSpPr>
          <p:cNvPr id="25" name="TextBox 25"/>
          <p:cNvSpPr txBox="1"/>
          <p:nvPr/>
        </p:nvSpPr>
        <p:spPr>
          <a:xfrm>
            <a:off x="1711821" y="7812286"/>
            <a:ext cx="8830567" cy="1302841"/>
          </a:xfrm>
          <a:prstGeom prst="rect">
            <a:avLst/>
          </a:prstGeom>
        </p:spPr>
        <p:txBody>
          <a:bodyPr lIns="0" tIns="0" rIns="0" bIns="0" rtlCol="0" anchor="t">
            <a:spAutoFit/>
          </a:bodyPr>
          <a:lstStyle/>
          <a:p>
            <a:pPr algn="l">
              <a:lnSpc>
                <a:spcPts val="3187"/>
              </a:lnSpc>
            </a:pPr>
            <a:r>
              <a:rPr lang="en-US" sz="1937">
                <a:solidFill>
                  <a:srgbClr val="403C4E"/>
                </a:solidFill>
                <a:latin typeface="Open Sans"/>
                <a:ea typeface="Open Sans"/>
                <a:cs typeface="Open Sans"/>
                <a:sym typeface="Open Sans"/>
              </a:rPr>
              <a:t>Social movements advocating for mental health awareness, equality, and inclusivity helped shape the field by emphasizing the need for accessible support and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sp>
      </p:grpSp>
      <p:sp>
        <p:nvSpPr>
          <p:cNvPr id="5" name="Freeform 5" descr="preencoded.png"/>
          <p:cNvSpPr/>
          <p:nvPr/>
        </p:nvSpPr>
        <p:spPr>
          <a:xfrm>
            <a:off x="16049019" y="9686925"/>
            <a:ext cx="2153256" cy="514350"/>
          </a:xfrm>
          <a:custGeom>
            <a:avLst/>
            <a:gdLst/>
            <a:ahLst/>
            <a:cxnLst/>
            <a:rect l="l" t="t" r="r" b="b"/>
            <a:pathLst>
              <a:path w="2153256" h="514350">
                <a:moveTo>
                  <a:pt x="0" y="0"/>
                </a:moveTo>
                <a:lnTo>
                  <a:pt x="2153256" y="0"/>
                </a:lnTo>
                <a:lnTo>
                  <a:pt x="2153256" y="514350"/>
                </a:lnTo>
                <a:lnTo>
                  <a:pt x="0" y="514350"/>
                </a:lnTo>
                <a:lnTo>
                  <a:pt x="0" y="0"/>
                </a:lnTo>
                <a:close/>
              </a:path>
            </a:pathLst>
          </a:custGeom>
          <a:blipFill>
            <a:blip r:embed="rId4"/>
            <a:stretch>
              <a:fillRect/>
            </a:stretch>
          </a:blipFill>
        </p:spPr>
      </p:sp>
      <p:sp>
        <p:nvSpPr>
          <p:cNvPr id="6" name="Freeform 6" descr="preencoded.png"/>
          <p:cNvSpPr/>
          <p:nvPr/>
        </p:nvSpPr>
        <p:spPr>
          <a:xfrm>
            <a:off x="1143000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5"/>
            <a:stretch>
              <a:fillRect/>
            </a:stretch>
          </a:blipFill>
        </p:spPr>
      </p:sp>
      <p:sp>
        <p:nvSpPr>
          <p:cNvPr id="7" name="TextBox 7"/>
          <p:cNvSpPr txBox="1"/>
          <p:nvPr/>
        </p:nvSpPr>
        <p:spPr>
          <a:xfrm>
            <a:off x="892969" y="654397"/>
            <a:ext cx="9644062" cy="1642170"/>
          </a:xfrm>
          <a:prstGeom prst="rect">
            <a:avLst/>
          </a:prstGeom>
        </p:spPr>
        <p:txBody>
          <a:bodyPr lIns="0" tIns="0" rIns="0" bIns="0" rtlCol="0" anchor="t">
            <a:spAutoFit/>
          </a:bodyPr>
          <a:lstStyle/>
          <a:p>
            <a:pPr algn="l">
              <a:lnSpc>
                <a:spcPts val="6249"/>
              </a:lnSpc>
            </a:pPr>
            <a:r>
              <a:rPr lang="en-US" sz="4999" b="1">
                <a:solidFill>
                  <a:srgbClr val="403C4E"/>
                </a:solidFill>
                <a:latin typeface="Arimo Bold"/>
                <a:ea typeface="Arimo Bold"/>
                <a:cs typeface="Arimo Bold"/>
                <a:sym typeface="Arimo Bold"/>
              </a:rPr>
              <a:t>Moral and Philosophical Issues in Counseling</a:t>
            </a:r>
          </a:p>
        </p:txBody>
      </p:sp>
      <p:grpSp>
        <p:nvGrpSpPr>
          <p:cNvPr id="8" name="Group 8"/>
          <p:cNvGrpSpPr/>
          <p:nvPr/>
        </p:nvGrpSpPr>
        <p:grpSpPr>
          <a:xfrm>
            <a:off x="888206" y="2674441"/>
            <a:ext cx="4704010" cy="4355009"/>
            <a:chOff x="0" y="0"/>
            <a:chExt cx="6272013" cy="5806678"/>
          </a:xfrm>
        </p:grpSpPr>
        <p:sp>
          <p:nvSpPr>
            <p:cNvPr id="9" name="Freeform 9"/>
            <p:cNvSpPr/>
            <p:nvPr/>
          </p:nvSpPr>
          <p:spPr>
            <a:xfrm>
              <a:off x="6350" y="6350"/>
              <a:ext cx="6259322" cy="5793994"/>
            </a:xfrm>
            <a:custGeom>
              <a:avLst/>
              <a:gdLst/>
              <a:ahLst/>
              <a:cxnLst/>
              <a:rect l="l" t="t" r="r" b="b"/>
              <a:pathLst>
                <a:path w="6259322" h="5793994">
                  <a:moveTo>
                    <a:pt x="0" y="142875"/>
                  </a:moveTo>
                  <a:cubicBezTo>
                    <a:pt x="0" y="64008"/>
                    <a:pt x="64008" y="0"/>
                    <a:pt x="142875" y="0"/>
                  </a:cubicBezTo>
                  <a:lnTo>
                    <a:pt x="6116447" y="0"/>
                  </a:lnTo>
                  <a:cubicBezTo>
                    <a:pt x="6195314" y="0"/>
                    <a:pt x="6259322" y="64008"/>
                    <a:pt x="6259322" y="142875"/>
                  </a:cubicBezTo>
                  <a:lnTo>
                    <a:pt x="6259322" y="5651119"/>
                  </a:lnTo>
                  <a:cubicBezTo>
                    <a:pt x="6259322" y="5729986"/>
                    <a:pt x="6195314" y="5793994"/>
                    <a:pt x="6116447" y="5793994"/>
                  </a:cubicBezTo>
                  <a:lnTo>
                    <a:pt x="142875" y="5793994"/>
                  </a:lnTo>
                  <a:cubicBezTo>
                    <a:pt x="64008" y="5793994"/>
                    <a:pt x="0" y="5729986"/>
                    <a:pt x="0" y="5651119"/>
                  </a:cubicBezTo>
                  <a:close/>
                </a:path>
              </a:pathLst>
            </a:custGeom>
            <a:solidFill>
              <a:srgbClr val="FFD8CC"/>
            </a:solidFill>
          </p:spPr>
        </p:sp>
        <p:sp>
          <p:nvSpPr>
            <p:cNvPr id="10" name="Freeform 10"/>
            <p:cNvSpPr/>
            <p:nvPr/>
          </p:nvSpPr>
          <p:spPr>
            <a:xfrm>
              <a:off x="0" y="0"/>
              <a:ext cx="6272022" cy="5806694"/>
            </a:xfrm>
            <a:custGeom>
              <a:avLst/>
              <a:gdLst/>
              <a:ahLst/>
              <a:cxnLst/>
              <a:rect l="l" t="t" r="r" b="b"/>
              <a:pathLst>
                <a:path w="6272022" h="5806694">
                  <a:moveTo>
                    <a:pt x="0" y="149225"/>
                  </a:moveTo>
                  <a:cubicBezTo>
                    <a:pt x="0" y="66802"/>
                    <a:pt x="66802" y="0"/>
                    <a:pt x="149225" y="0"/>
                  </a:cubicBezTo>
                  <a:lnTo>
                    <a:pt x="6122797" y="0"/>
                  </a:lnTo>
                  <a:lnTo>
                    <a:pt x="6122797" y="6350"/>
                  </a:lnTo>
                  <a:lnTo>
                    <a:pt x="6122797" y="0"/>
                  </a:lnTo>
                  <a:cubicBezTo>
                    <a:pt x="6205220" y="0"/>
                    <a:pt x="6272022" y="66802"/>
                    <a:pt x="6272022" y="149225"/>
                  </a:cubicBezTo>
                  <a:lnTo>
                    <a:pt x="6265672" y="149225"/>
                  </a:lnTo>
                  <a:lnTo>
                    <a:pt x="6272022" y="149225"/>
                  </a:lnTo>
                  <a:lnTo>
                    <a:pt x="6272022" y="5657469"/>
                  </a:lnTo>
                  <a:lnTo>
                    <a:pt x="6265672" y="5657469"/>
                  </a:lnTo>
                  <a:lnTo>
                    <a:pt x="6272022" y="5657469"/>
                  </a:lnTo>
                  <a:cubicBezTo>
                    <a:pt x="6272022" y="5739892"/>
                    <a:pt x="6205220" y="5806694"/>
                    <a:pt x="6122797" y="5806694"/>
                  </a:cubicBezTo>
                  <a:lnTo>
                    <a:pt x="6122797" y="5800344"/>
                  </a:lnTo>
                  <a:lnTo>
                    <a:pt x="6122797" y="5806694"/>
                  </a:lnTo>
                  <a:lnTo>
                    <a:pt x="149225" y="5806694"/>
                  </a:lnTo>
                  <a:lnTo>
                    <a:pt x="149225" y="5800344"/>
                  </a:lnTo>
                  <a:lnTo>
                    <a:pt x="149225" y="5806694"/>
                  </a:lnTo>
                  <a:cubicBezTo>
                    <a:pt x="66802" y="5806694"/>
                    <a:pt x="0" y="5739892"/>
                    <a:pt x="0" y="5657469"/>
                  </a:cubicBezTo>
                  <a:lnTo>
                    <a:pt x="0" y="149225"/>
                  </a:lnTo>
                  <a:lnTo>
                    <a:pt x="6350" y="149225"/>
                  </a:lnTo>
                  <a:lnTo>
                    <a:pt x="0" y="149225"/>
                  </a:lnTo>
                  <a:moveTo>
                    <a:pt x="12700" y="149225"/>
                  </a:moveTo>
                  <a:lnTo>
                    <a:pt x="12700" y="5657469"/>
                  </a:lnTo>
                  <a:lnTo>
                    <a:pt x="6350" y="5657469"/>
                  </a:lnTo>
                  <a:lnTo>
                    <a:pt x="12700" y="5657469"/>
                  </a:lnTo>
                  <a:cubicBezTo>
                    <a:pt x="12700" y="5732907"/>
                    <a:pt x="73787" y="5793994"/>
                    <a:pt x="149225" y="5793994"/>
                  </a:cubicBezTo>
                  <a:lnTo>
                    <a:pt x="6122797" y="5793994"/>
                  </a:lnTo>
                  <a:cubicBezTo>
                    <a:pt x="6198235" y="5793994"/>
                    <a:pt x="6259322" y="5732907"/>
                    <a:pt x="6259322" y="5657469"/>
                  </a:cubicBezTo>
                  <a:lnTo>
                    <a:pt x="6259322" y="149225"/>
                  </a:lnTo>
                  <a:cubicBezTo>
                    <a:pt x="6259322" y="73787"/>
                    <a:pt x="6198235" y="12700"/>
                    <a:pt x="6122797" y="12700"/>
                  </a:cubicBezTo>
                  <a:lnTo>
                    <a:pt x="149225" y="12700"/>
                  </a:lnTo>
                  <a:lnTo>
                    <a:pt x="149225" y="6350"/>
                  </a:lnTo>
                  <a:lnTo>
                    <a:pt x="149225" y="12700"/>
                  </a:lnTo>
                  <a:cubicBezTo>
                    <a:pt x="73787" y="12700"/>
                    <a:pt x="12700" y="73787"/>
                    <a:pt x="12700" y="149225"/>
                  </a:cubicBezTo>
                  <a:close/>
                </a:path>
              </a:pathLst>
            </a:custGeom>
            <a:solidFill>
              <a:srgbClr val="E5BEB2"/>
            </a:solidFill>
          </p:spPr>
        </p:sp>
      </p:grpSp>
      <p:sp>
        <p:nvSpPr>
          <p:cNvPr id="11" name="TextBox 11"/>
          <p:cNvSpPr txBox="1"/>
          <p:nvPr/>
        </p:nvSpPr>
        <p:spPr>
          <a:xfrm>
            <a:off x="1157585" y="2915245"/>
            <a:ext cx="3189238" cy="427136"/>
          </a:xfrm>
          <a:prstGeom prst="rect">
            <a:avLst/>
          </a:prstGeom>
        </p:spPr>
        <p:txBody>
          <a:bodyPr lIns="0" tIns="0" rIns="0" bIns="0" rtlCol="0" anchor="t">
            <a:spAutoFit/>
          </a:bodyPr>
          <a:lstStyle/>
          <a:p>
            <a:pPr algn="l">
              <a:lnSpc>
                <a:spcPts val="3124"/>
              </a:lnSpc>
            </a:pPr>
            <a:r>
              <a:rPr lang="en-US" sz="2499" b="1">
                <a:solidFill>
                  <a:srgbClr val="403C4E"/>
                </a:solidFill>
                <a:latin typeface="Arimo Bold"/>
                <a:ea typeface="Arimo Bold"/>
                <a:cs typeface="Arimo Bold"/>
                <a:sym typeface="Arimo Bold"/>
              </a:rPr>
              <a:t>Confidentiality</a:t>
            </a:r>
          </a:p>
        </p:txBody>
      </p:sp>
      <p:sp>
        <p:nvSpPr>
          <p:cNvPr id="12" name="TextBox 12"/>
          <p:cNvSpPr txBox="1"/>
          <p:nvPr/>
        </p:nvSpPr>
        <p:spPr>
          <a:xfrm>
            <a:off x="1157585" y="3419178"/>
            <a:ext cx="4165252" cy="3340894"/>
          </a:xfrm>
          <a:prstGeom prst="rect">
            <a:avLst/>
          </a:prstGeom>
        </p:spPr>
        <p:txBody>
          <a:bodyPr lIns="0" tIns="0" rIns="0" bIns="0" rtlCol="0" anchor="t">
            <a:spAutoFit/>
          </a:bodyPr>
          <a:lstStyle/>
          <a:p>
            <a:pPr algn="l">
              <a:lnSpc>
                <a:spcPts val="3187"/>
              </a:lnSpc>
            </a:pPr>
            <a:r>
              <a:rPr lang="en-US" sz="2000">
                <a:solidFill>
                  <a:srgbClr val="403C4E"/>
                </a:solidFill>
                <a:latin typeface="Open Sans"/>
                <a:ea typeface="Open Sans"/>
                <a:cs typeface="Open Sans"/>
                <a:sym typeface="Open Sans"/>
              </a:rPr>
              <a:t>The ethical principle of confidentiality is paramount in counseling. It builds trust and allows clients to share sensitive information without fear of judgment or disclosure. It ensures a safe space for open and honest communication.</a:t>
            </a:r>
          </a:p>
        </p:txBody>
      </p:sp>
      <p:grpSp>
        <p:nvGrpSpPr>
          <p:cNvPr id="13" name="Group 13"/>
          <p:cNvGrpSpPr/>
          <p:nvPr/>
        </p:nvGrpSpPr>
        <p:grpSpPr>
          <a:xfrm>
            <a:off x="5837784" y="2674441"/>
            <a:ext cx="4704010" cy="4355009"/>
            <a:chOff x="0" y="0"/>
            <a:chExt cx="6272013" cy="5806678"/>
          </a:xfrm>
        </p:grpSpPr>
        <p:sp>
          <p:nvSpPr>
            <p:cNvPr id="14" name="Freeform 14"/>
            <p:cNvSpPr/>
            <p:nvPr/>
          </p:nvSpPr>
          <p:spPr>
            <a:xfrm>
              <a:off x="6350" y="6350"/>
              <a:ext cx="6259322" cy="5793994"/>
            </a:xfrm>
            <a:custGeom>
              <a:avLst/>
              <a:gdLst/>
              <a:ahLst/>
              <a:cxnLst/>
              <a:rect l="l" t="t" r="r" b="b"/>
              <a:pathLst>
                <a:path w="6259322" h="5793994">
                  <a:moveTo>
                    <a:pt x="0" y="142875"/>
                  </a:moveTo>
                  <a:cubicBezTo>
                    <a:pt x="0" y="64008"/>
                    <a:pt x="64008" y="0"/>
                    <a:pt x="142875" y="0"/>
                  </a:cubicBezTo>
                  <a:lnTo>
                    <a:pt x="6116447" y="0"/>
                  </a:lnTo>
                  <a:cubicBezTo>
                    <a:pt x="6195314" y="0"/>
                    <a:pt x="6259322" y="64008"/>
                    <a:pt x="6259322" y="142875"/>
                  </a:cubicBezTo>
                  <a:lnTo>
                    <a:pt x="6259322" y="5651119"/>
                  </a:lnTo>
                  <a:cubicBezTo>
                    <a:pt x="6259322" y="5729986"/>
                    <a:pt x="6195314" y="5793994"/>
                    <a:pt x="6116447" y="5793994"/>
                  </a:cubicBezTo>
                  <a:lnTo>
                    <a:pt x="142875" y="5793994"/>
                  </a:lnTo>
                  <a:cubicBezTo>
                    <a:pt x="64008" y="5793994"/>
                    <a:pt x="0" y="5729986"/>
                    <a:pt x="0" y="5651119"/>
                  </a:cubicBezTo>
                  <a:close/>
                </a:path>
              </a:pathLst>
            </a:custGeom>
            <a:solidFill>
              <a:srgbClr val="FFD8CC"/>
            </a:solidFill>
          </p:spPr>
        </p:sp>
        <p:sp>
          <p:nvSpPr>
            <p:cNvPr id="15" name="Freeform 15"/>
            <p:cNvSpPr/>
            <p:nvPr/>
          </p:nvSpPr>
          <p:spPr>
            <a:xfrm>
              <a:off x="0" y="0"/>
              <a:ext cx="6272022" cy="5806694"/>
            </a:xfrm>
            <a:custGeom>
              <a:avLst/>
              <a:gdLst/>
              <a:ahLst/>
              <a:cxnLst/>
              <a:rect l="l" t="t" r="r" b="b"/>
              <a:pathLst>
                <a:path w="6272022" h="5806694">
                  <a:moveTo>
                    <a:pt x="0" y="149225"/>
                  </a:moveTo>
                  <a:cubicBezTo>
                    <a:pt x="0" y="66802"/>
                    <a:pt x="66802" y="0"/>
                    <a:pt x="149225" y="0"/>
                  </a:cubicBezTo>
                  <a:lnTo>
                    <a:pt x="6122797" y="0"/>
                  </a:lnTo>
                  <a:lnTo>
                    <a:pt x="6122797" y="6350"/>
                  </a:lnTo>
                  <a:lnTo>
                    <a:pt x="6122797" y="0"/>
                  </a:lnTo>
                  <a:cubicBezTo>
                    <a:pt x="6205220" y="0"/>
                    <a:pt x="6272022" y="66802"/>
                    <a:pt x="6272022" y="149225"/>
                  </a:cubicBezTo>
                  <a:lnTo>
                    <a:pt x="6265672" y="149225"/>
                  </a:lnTo>
                  <a:lnTo>
                    <a:pt x="6272022" y="149225"/>
                  </a:lnTo>
                  <a:lnTo>
                    <a:pt x="6272022" y="5657469"/>
                  </a:lnTo>
                  <a:lnTo>
                    <a:pt x="6265672" y="5657469"/>
                  </a:lnTo>
                  <a:lnTo>
                    <a:pt x="6272022" y="5657469"/>
                  </a:lnTo>
                  <a:cubicBezTo>
                    <a:pt x="6272022" y="5739892"/>
                    <a:pt x="6205220" y="5806694"/>
                    <a:pt x="6122797" y="5806694"/>
                  </a:cubicBezTo>
                  <a:lnTo>
                    <a:pt x="6122797" y="5800344"/>
                  </a:lnTo>
                  <a:lnTo>
                    <a:pt x="6122797" y="5806694"/>
                  </a:lnTo>
                  <a:lnTo>
                    <a:pt x="149225" y="5806694"/>
                  </a:lnTo>
                  <a:lnTo>
                    <a:pt x="149225" y="5800344"/>
                  </a:lnTo>
                  <a:lnTo>
                    <a:pt x="149225" y="5806694"/>
                  </a:lnTo>
                  <a:cubicBezTo>
                    <a:pt x="66802" y="5806694"/>
                    <a:pt x="0" y="5739892"/>
                    <a:pt x="0" y="5657469"/>
                  </a:cubicBezTo>
                  <a:lnTo>
                    <a:pt x="0" y="149225"/>
                  </a:lnTo>
                  <a:lnTo>
                    <a:pt x="6350" y="149225"/>
                  </a:lnTo>
                  <a:lnTo>
                    <a:pt x="0" y="149225"/>
                  </a:lnTo>
                  <a:moveTo>
                    <a:pt x="12700" y="149225"/>
                  </a:moveTo>
                  <a:lnTo>
                    <a:pt x="12700" y="5657469"/>
                  </a:lnTo>
                  <a:lnTo>
                    <a:pt x="6350" y="5657469"/>
                  </a:lnTo>
                  <a:lnTo>
                    <a:pt x="12700" y="5657469"/>
                  </a:lnTo>
                  <a:cubicBezTo>
                    <a:pt x="12700" y="5732907"/>
                    <a:pt x="73787" y="5793994"/>
                    <a:pt x="149225" y="5793994"/>
                  </a:cubicBezTo>
                  <a:lnTo>
                    <a:pt x="6122797" y="5793994"/>
                  </a:lnTo>
                  <a:cubicBezTo>
                    <a:pt x="6198235" y="5793994"/>
                    <a:pt x="6259322" y="5732907"/>
                    <a:pt x="6259322" y="5657469"/>
                  </a:cubicBezTo>
                  <a:lnTo>
                    <a:pt x="6259322" y="149225"/>
                  </a:lnTo>
                  <a:cubicBezTo>
                    <a:pt x="6259322" y="73787"/>
                    <a:pt x="6198235" y="12700"/>
                    <a:pt x="6122797" y="12700"/>
                  </a:cubicBezTo>
                  <a:lnTo>
                    <a:pt x="149225" y="12700"/>
                  </a:lnTo>
                  <a:lnTo>
                    <a:pt x="149225" y="6350"/>
                  </a:lnTo>
                  <a:lnTo>
                    <a:pt x="149225" y="12700"/>
                  </a:lnTo>
                  <a:cubicBezTo>
                    <a:pt x="73787" y="12700"/>
                    <a:pt x="12700" y="73787"/>
                    <a:pt x="12700" y="149225"/>
                  </a:cubicBezTo>
                  <a:close/>
                </a:path>
              </a:pathLst>
            </a:custGeom>
            <a:solidFill>
              <a:srgbClr val="E5BEB2"/>
            </a:solidFill>
          </p:spPr>
        </p:sp>
      </p:grpSp>
      <p:sp>
        <p:nvSpPr>
          <p:cNvPr id="16" name="TextBox 16"/>
          <p:cNvSpPr txBox="1"/>
          <p:nvPr/>
        </p:nvSpPr>
        <p:spPr>
          <a:xfrm>
            <a:off x="6107162" y="2915245"/>
            <a:ext cx="3189238" cy="427136"/>
          </a:xfrm>
          <a:prstGeom prst="rect">
            <a:avLst/>
          </a:prstGeom>
        </p:spPr>
        <p:txBody>
          <a:bodyPr lIns="0" tIns="0" rIns="0" bIns="0" rtlCol="0" anchor="t">
            <a:spAutoFit/>
          </a:bodyPr>
          <a:lstStyle/>
          <a:p>
            <a:pPr algn="l">
              <a:lnSpc>
                <a:spcPts val="3124"/>
              </a:lnSpc>
            </a:pPr>
            <a:r>
              <a:rPr lang="en-US" sz="2499" b="1">
                <a:solidFill>
                  <a:srgbClr val="403C4E"/>
                </a:solidFill>
                <a:latin typeface="Arimo Bold"/>
                <a:ea typeface="Arimo Bold"/>
                <a:cs typeface="Arimo Bold"/>
                <a:sym typeface="Arimo Bold"/>
              </a:rPr>
              <a:t>Informed Consent</a:t>
            </a:r>
          </a:p>
        </p:txBody>
      </p:sp>
      <p:sp>
        <p:nvSpPr>
          <p:cNvPr id="17" name="TextBox 17"/>
          <p:cNvSpPr txBox="1"/>
          <p:nvPr/>
        </p:nvSpPr>
        <p:spPr>
          <a:xfrm>
            <a:off x="6107162" y="3419178"/>
            <a:ext cx="4165252" cy="3340894"/>
          </a:xfrm>
          <a:prstGeom prst="rect">
            <a:avLst/>
          </a:prstGeom>
        </p:spPr>
        <p:txBody>
          <a:bodyPr lIns="0" tIns="0" rIns="0" bIns="0" rtlCol="0" anchor="t">
            <a:spAutoFit/>
          </a:bodyPr>
          <a:lstStyle/>
          <a:p>
            <a:pPr algn="l">
              <a:lnSpc>
                <a:spcPts val="3187"/>
              </a:lnSpc>
            </a:pPr>
            <a:r>
              <a:rPr lang="en-US" sz="2000">
                <a:solidFill>
                  <a:srgbClr val="403C4E"/>
                </a:solidFill>
                <a:latin typeface="Open Sans"/>
                <a:ea typeface="Open Sans"/>
                <a:cs typeface="Open Sans"/>
                <a:sym typeface="Open Sans"/>
              </a:rPr>
              <a:t>Clients must be informed about the nature of counseling, its potential benefits and limitations, and their rights before engaging in the process. Informed consent empowers clients to make autonomous decisions about their care.</a:t>
            </a:r>
          </a:p>
        </p:txBody>
      </p:sp>
      <p:grpSp>
        <p:nvGrpSpPr>
          <p:cNvPr id="18" name="Group 18"/>
          <p:cNvGrpSpPr/>
          <p:nvPr/>
        </p:nvGrpSpPr>
        <p:grpSpPr>
          <a:xfrm>
            <a:off x="888206" y="7275016"/>
            <a:ext cx="9653588" cy="2314575"/>
            <a:chOff x="0" y="0"/>
            <a:chExt cx="12871450" cy="3086100"/>
          </a:xfrm>
        </p:grpSpPr>
        <p:sp>
          <p:nvSpPr>
            <p:cNvPr id="19" name="Freeform 19"/>
            <p:cNvSpPr/>
            <p:nvPr/>
          </p:nvSpPr>
          <p:spPr>
            <a:xfrm>
              <a:off x="6350" y="6350"/>
              <a:ext cx="12858877" cy="3073400"/>
            </a:xfrm>
            <a:custGeom>
              <a:avLst/>
              <a:gdLst/>
              <a:ahLst/>
              <a:cxnLst/>
              <a:rect l="l" t="t" r="r" b="b"/>
              <a:pathLst>
                <a:path w="12858877" h="3073400">
                  <a:moveTo>
                    <a:pt x="0" y="142875"/>
                  </a:moveTo>
                  <a:cubicBezTo>
                    <a:pt x="0" y="64008"/>
                    <a:pt x="64135" y="0"/>
                    <a:pt x="143383" y="0"/>
                  </a:cubicBezTo>
                  <a:lnTo>
                    <a:pt x="12715494" y="0"/>
                  </a:lnTo>
                  <a:cubicBezTo>
                    <a:pt x="12794615" y="0"/>
                    <a:pt x="12858877" y="64008"/>
                    <a:pt x="12858877" y="142875"/>
                  </a:cubicBezTo>
                  <a:lnTo>
                    <a:pt x="12858877" y="2930525"/>
                  </a:lnTo>
                  <a:cubicBezTo>
                    <a:pt x="12858877" y="3009392"/>
                    <a:pt x="12794742" y="3073400"/>
                    <a:pt x="12715494" y="3073400"/>
                  </a:cubicBezTo>
                  <a:lnTo>
                    <a:pt x="143383" y="3073400"/>
                  </a:lnTo>
                  <a:cubicBezTo>
                    <a:pt x="64135" y="3073400"/>
                    <a:pt x="0" y="3009392"/>
                    <a:pt x="0" y="2930525"/>
                  </a:cubicBezTo>
                  <a:close/>
                </a:path>
              </a:pathLst>
            </a:custGeom>
            <a:solidFill>
              <a:srgbClr val="FFD8CC"/>
            </a:solidFill>
          </p:spPr>
        </p:sp>
        <p:sp>
          <p:nvSpPr>
            <p:cNvPr id="20" name="Freeform 20"/>
            <p:cNvSpPr/>
            <p:nvPr/>
          </p:nvSpPr>
          <p:spPr>
            <a:xfrm>
              <a:off x="0" y="0"/>
              <a:ext cx="12871577" cy="3086100"/>
            </a:xfrm>
            <a:custGeom>
              <a:avLst/>
              <a:gdLst/>
              <a:ahLst/>
              <a:cxnLst/>
              <a:rect l="l" t="t" r="r" b="b"/>
              <a:pathLst>
                <a:path w="12871577" h="3086100">
                  <a:moveTo>
                    <a:pt x="0" y="149225"/>
                  </a:moveTo>
                  <a:cubicBezTo>
                    <a:pt x="0" y="66802"/>
                    <a:pt x="67056" y="0"/>
                    <a:pt x="149733" y="0"/>
                  </a:cubicBezTo>
                  <a:lnTo>
                    <a:pt x="12721844" y="0"/>
                  </a:lnTo>
                  <a:lnTo>
                    <a:pt x="12721844" y="6350"/>
                  </a:lnTo>
                  <a:lnTo>
                    <a:pt x="12721844" y="0"/>
                  </a:lnTo>
                  <a:cubicBezTo>
                    <a:pt x="12804521" y="0"/>
                    <a:pt x="12871577" y="66802"/>
                    <a:pt x="12871577" y="149225"/>
                  </a:cubicBezTo>
                  <a:lnTo>
                    <a:pt x="12865227" y="149225"/>
                  </a:lnTo>
                  <a:lnTo>
                    <a:pt x="12871577" y="149225"/>
                  </a:lnTo>
                  <a:lnTo>
                    <a:pt x="12871577" y="2936875"/>
                  </a:lnTo>
                  <a:lnTo>
                    <a:pt x="12865227" y="2936875"/>
                  </a:lnTo>
                  <a:lnTo>
                    <a:pt x="12871577" y="2936875"/>
                  </a:lnTo>
                  <a:cubicBezTo>
                    <a:pt x="12871577" y="3019298"/>
                    <a:pt x="12804521" y="3086100"/>
                    <a:pt x="12721844" y="3086100"/>
                  </a:cubicBezTo>
                  <a:lnTo>
                    <a:pt x="12721844" y="3079750"/>
                  </a:lnTo>
                  <a:lnTo>
                    <a:pt x="12721844" y="3086100"/>
                  </a:lnTo>
                  <a:lnTo>
                    <a:pt x="149733" y="3086100"/>
                  </a:lnTo>
                  <a:lnTo>
                    <a:pt x="149733" y="3079750"/>
                  </a:lnTo>
                  <a:lnTo>
                    <a:pt x="149733" y="3086100"/>
                  </a:lnTo>
                  <a:cubicBezTo>
                    <a:pt x="67056" y="3086100"/>
                    <a:pt x="0" y="3019298"/>
                    <a:pt x="0" y="2936875"/>
                  </a:cubicBezTo>
                  <a:lnTo>
                    <a:pt x="0" y="149225"/>
                  </a:lnTo>
                  <a:lnTo>
                    <a:pt x="6350" y="149225"/>
                  </a:lnTo>
                  <a:lnTo>
                    <a:pt x="0" y="149225"/>
                  </a:lnTo>
                  <a:moveTo>
                    <a:pt x="12700" y="149225"/>
                  </a:moveTo>
                  <a:lnTo>
                    <a:pt x="12700" y="2936875"/>
                  </a:lnTo>
                  <a:lnTo>
                    <a:pt x="6350" y="2936875"/>
                  </a:lnTo>
                  <a:lnTo>
                    <a:pt x="12700" y="2936875"/>
                  </a:lnTo>
                  <a:cubicBezTo>
                    <a:pt x="12700" y="3012313"/>
                    <a:pt x="74041" y="3073400"/>
                    <a:pt x="149733" y="3073400"/>
                  </a:cubicBezTo>
                  <a:lnTo>
                    <a:pt x="12721844" y="3073400"/>
                  </a:lnTo>
                  <a:cubicBezTo>
                    <a:pt x="12797536" y="3073400"/>
                    <a:pt x="12858877" y="3012313"/>
                    <a:pt x="12858877" y="2936875"/>
                  </a:cubicBezTo>
                  <a:lnTo>
                    <a:pt x="12858877" y="149225"/>
                  </a:lnTo>
                  <a:cubicBezTo>
                    <a:pt x="12858877" y="73787"/>
                    <a:pt x="12797536" y="12700"/>
                    <a:pt x="12721844" y="12700"/>
                  </a:cubicBezTo>
                  <a:lnTo>
                    <a:pt x="149733" y="12700"/>
                  </a:lnTo>
                  <a:lnTo>
                    <a:pt x="149733" y="6350"/>
                  </a:lnTo>
                  <a:lnTo>
                    <a:pt x="149733" y="12700"/>
                  </a:lnTo>
                  <a:cubicBezTo>
                    <a:pt x="74041" y="12700"/>
                    <a:pt x="12700" y="73787"/>
                    <a:pt x="12700" y="149225"/>
                  </a:cubicBezTo>
                  <a:close/>
                </a:path>
              </a:pathLst>
            </a:custGeom>
            <a:solidFill>
              <a:srgbClr val="E5BEB2"/>
            </a:solidFill>
          </p:spPr>
        </p:sp>
      </p:grpSp>
      <p:sp>
        <p:nvSpPr>
          <p:cNvPr id="21" name="TextBox 21"/>
          <p:cNvSpPr txBox="1"/>
          <p:nvPr/>
        </p:nvSpPr>
        <p:spPr>
          <a:xfrm>
            <a:off x="1157585" y="7515820"/>
            <a:ext cx="3189238" cy="427136"/>
          </a:xfrm>
          <a:prstGeom prst="rect">
            <a:avLst/>
          </a:prstGeom>
        </p:spPr>
        <p:txBody>
          <a:bodyPr lIns="0" tIns="0" rIns="0" bIns="0" rtlCol="0" anchor="t">
            <a:spAutoFit/>
          </a:bodyPr>
          <a:lstStyle/>
          <a:p>
            <a:pPr algn="l">
              <a:lnSpc>
                <a:spcPts val="3124"/>
              </a:lnSpc>
            </a:pPr>
            <a:r>
              <a:rPr lang="en-US" sz="2499" b="1">
                <a:solidFill>
                  <a:srgbClr val="403C4E"/>
                </a:solidFill>
                <a:latin typeface="Arimo Bold"/>
                <a:ea typeface="Arimo Bold"/>
                <a:cs typeface="Arimo Bold"/>
                <a:sym typeface="Arimo Bold"/>
              </a:rPr>
              <a:t>Dual Relationships</a:t>
            </a:r>
          </a:p>
        </p:txBody>
      </p:sp>
      <p:sp>
        <p:nvSpPr>
          <p:cNvPr id="22" name="TextBox 22"/>
          <p:cNvSpPr txBox="1"/>
          <p:nvPr/>
        </p:nvSpPr>
        <p:spPr>
          <a:xfrm>
            <a:off x="1157585" y="8019752"/>
            <a:ext cx="9114830" cy="1300460"/>
          </a:xfrm>
          <a:prstGeom prst="rect">
            <a:avLst/>
          </a:prstGeom>
        </p:spPr>
        <p:txBody>
          <a:bodyPr lIns="0" tIns="0" rIns="0" bIns="0" rtlCol="0" anchor="t">
            <a:spAutoFit/>
          </a:bodyPr>
          <a:lstStyle/>
          <a:p>
            <a:pPr algn="l">
              <a:lnSpc>
                <a:spcPts val="3187"/>
              </a:lnSpc>
            </a:pPr>
            <a:r>
              <a:rPr lang="en-US" sz="2000">
                <a:solidFill>
                  <a:srgbClr val="403C4E"/>
                </a:solidFill>
                <a:latin typeface="Open Sans"/>
                <a:ea typeface="Open Sans"/>
                <a:cs typeface="Open Sans"/>
                <a:sym typeface="Open Sans"/>
              </a:rPr>
              <a:t>Counsellors must avoid dual relationships, such as personal or professional connections outside the therapeutic setting, which can compromise objectivity and professional boundaries.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sp>
      </p:grpSp>
      <p:sp>
        <p:nvSpPr>
          <p:cNvPr id="5" name="Freeform 5" descr="preencoded.png"/>
          <p:cNvSpPr/>
          <p:nvPr/>
        </p:nvSpPr>
        <p:spPr>
          <a:xfrm>
            <a:off x="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4"/>
            <a:stretch>
              <a:fillRect/>
            </a:stretch>
          </a:blipFill>
        </p:spPr>
      </p:sp>
      <p:sp>
        <p:nvSpPr>
          <p:cNvPr id="6" name="TextBox 6"/>
          <p:cNvSpPr txBox="1"/>
          <p:nvPr/>
        </p:nvSpPr>
        <p:spPr>
          <a:xfrm>
            <a:off x="7668220" y="855166"/>
            <a:ext cx="9809560" cy="1494532"/>
          </a:xfrm>
          <a:prstGeom prst="rect">
            <a:avLst/>
          </a:prstGeom>
        </p:spPr>
        <p:txBody>
          <a:bodyPr lIns="0" tIns="0" rIns="0" bIns="0" rtlCol="0" anchor="t">
            <a:spAutoFit/>
          </a:bodyPr>
          <a:lstStyle/>
          <a:p>
            <a:pPr algn="l">
              <a:lnSpc>
                <a:spcPts val="5687"/>
              </a:lnSpc>
            </a:pPr>
            <a:r>
              <a:rPr lang="en-US" sz="4499" b="1">
                <a:solidFill>
                  <a:srgbClr val="403C4E"/>
                </a:solidFill>
                <a:latin typeface="Arimo Bold"/>
                <a:ea typeface="Arimo Bold"/>
                <a:cs typeface="Arimo Bold"/>
                <a:sym typeface="Arimo Bold"/>
              </a:rPr>
              <a:t>Economic Changes and Challenges Impacting Counseling</a:t>
            </a:r>
          </a:p>
        </p:txBody>
      </p:sp>
      <p:grpSp>
        <p:nvGrpSpPr>
          <p:cNvPr id="7" name="Group 7"/>
          <p:cNvGrpSpPr/>
          <p:nvPr/>
        </p:nvGrpSpPr>
        <p:grpSpPr>
          <a:xfrm>
            <a:off x="8001149" y="2696915"/>
            <a:ext cx="28575" cy="6687294"/>
            <a:chOff x="0" y="0"/>
            <a:chExt cx="38100" cy="8916392"/>
          </a:xfrm>
        </p:grpSpPr>
        <p:sp>
          <p:nvSpPr>
            <p:cNvPr id="8" name="Freeform 8"/>
            <p:cNvSpPr/>
            <p:nvPr/>
          </p:nvSpPr>
          <p:spPr>
            <a:xfrm>
              <a:off x="0" y="0"/>
              <a:ext cx="38100" cy="8916416"/>
            </a:xfrm>
            <a:custGeom>
              <a:avLst/>
              <a:gdLst/>
              <a:ahLst/>
              <a:cxnLst/>
              <a:rect l="l" t="t" r="r" b="b"/>
              <a:pathLst>
                <a:path w="38100" h="8916416">
                  <a:moveTo>
                    <a:pt x="0" y="19050"/>
                  </a:moveTo>
                  <a:cubicBezTo>
                    <a:pt x="0" y="8509"/>
                    <a:pt x="8509" y="0"/>
                    <a:pt x="19050" y="0"/>
                  </a:cubicBezTo>
                  <a:cubicBezTo>
                    <a:pt x="29591" y="0"/>
                    <a:pt x="38100" y="8509"/>
                    <a:pt x="38100" y="19050"/>
                  </a:cubicBezTo>
                  <a:lnTo>
                    <a:pt x="38100" y="8897366"/>
                  </a:lnTo>
                  <a:cubicBezTo>
                    <a:pt x="38100" y="8907907"/>
                    <a:pt x="29591" y="8916416"/>
                    <a:pt x="19050" y="8916416"/>
                  </a:cubicBezTo>
                  <a:cubicBezTo>
                    <a:pt x="8509" y="8916416"/>
                    <a:pt x="0" y="8907907"/>
                    <a:pt x="0" y="8897366"/>
                  </a:cubicBezTo>
                  <a:close/>
                </a:path>
              </a:pathLst>
            </a:custGeom>
            <a:solidFill>
              <a:srgbClr val="E5BEB2"/>
            </a:solidFill>
          </p:spPr>
        </p:sp>
      </p:grpSp>
      <p:grpSp>
        <p:nvGrpSpPr>
          <p:cNvPr id="9" name="Group 9"/>
          <p:cNvGrpSpPr/>
          <p:nvPr/>
        </p:nvGrpSpPr>
        <p:grpSpPr>
          <a:xfrm>
            <a:off x="8247310" y="3203525"/>
            <a:ext cx="810220" cy="28575"/>
            <a:chOff x="0" y="0"/>
            <a:chExt cx="1080293" cy="38100"/>
          </a:xfrm>
        </p:grpSpPr>
        <p:sp>
          <p:nvSpPr>
            <p:cNvPr id="10" name="Freeform 10"/>
            <p:cNvSpPr/>
            <p:nvPr/>
          </p:nvSpPr>
          <p:spPr>
            <a:xfrm>
              <a:off x="0" y="0"/>
              <a:ext cx="1080262" cy="38100"/>
            </a:xfrm>
            <a:custGeom>
              <a:avLst/>
              <a:gdLst/>
              <a:ahLst/>
              <a:cxnLst/>
              <a:rect l="l" t="t" r="r" b="b"/>
              <a:pathLst>
                <a:path w="1080262" h="38100">
                  <a:moveTo>
                    <a:pt x="0" y="19050"/>
                  </a:moveTo>
                  <a:cubicBezTo>
                    <a:pt x="0" y="8509"/>
                    <a:pt x="8509" y="0"/>
                    <a:pt x="19050" y="0"/>
                  </a:cubicBezTo>
                  <a:lnTo>
                    <a:pt x="1061212" y="0"/>
                  </a:lnTo>
                  <a:cubicBezTo>
                    <a:pt x="1071753" y="0"/>
                    <a:pt x="1080262" y="8509"/>
                    <a:pt x="1080262" y="19050"/>
                  </a:cubicBezTo>
                  <a:cubicBezTo>
                    <a:pt x="1080262" y="29591"/>
                    <a:pt x="1071753" y="38100"/>
                    <a:pt x="1061212" y="38100"/>
                  </a:cubicBezTo>
                  <a:lnTo>
                    <a:pt x="19050" y="38100"/>
                  </a:lnTo>
                  <a:cubicBezTo>
                    <a:pt x="8509" y="38100"/>
                    <a:pt x="0" y="29591"/>
                    <a:pt x="0" y="19050"/>
                  </a:cubicBezTo>
                  <a:close/>
                </a:path>
              </a:pathLst>
            </a:custGeom>
            <a:solidFill>
              <a:srgbClr val="E5BEB2"/>
            </a:solidFill>
          </p:spPr>
        </p:sp>
      </p:grpSp>
      <p:grpSp>
        <p:nvGrpSpPr>
          <p:cNvPr id="11" name="Group 11"/>
          <p:cNvGrpSpPr/>
          <p:nvPr/>
        </p:nvGrpSpPr>
        <p:grpSpPr>
          <a:xfrm>
            <a:off x="7750225" y="2952601"/>
            <a:ext cx="530424" cy="530424"/>
            <a:chOff x="0" y="0"/>
            <a:chExt cx="707232" cy="707232"/>
          </a:xfrm>
        </p:grpSpPr>
        <p:sp>
          <p:nvSpPr>
            <p:cNvPr id="12" name="Freeform 12"/>
            <p:cNvSpPr/>
            <p:nvPr/>
          </p:nvSpPr>
          <p:spPr>
            <a:xfrm>
              <a:off x="6350" y="6350"/>
              <a:ext cx="694563" cy="694563"/>
            </a:xfrm>
            <a:custGeom>
              <a:avLst/>
              <a:gdLst/>
              <a:ahLst/>
              <a:cxnLst/>
              <a:rect l="l" t="t" r="r" b="b"/>
              <a:pathLst>
                <a:path w="694563" h="694563">
                  <a:moveTo>
                    <a:pt x="0" y="129667"/>
                  </a:moveTo>
                  <a:cubicBezTo>
                    <a:pt x="0" y="58039"/>
                    <a:pt x="58039" y="0"/>
                    <a:pt x="129667" y="0"/>
                  </a:cubicBezTo>
                  <a:lnTo>
                    <a:pt x="564896" y="0"/>
                  </a:lnTo>
                  <a:cubicBezTo>
                    <a:pt x="636524" y="0"/>
                    <a:pt x="694563" y="58039"/>
                    <a:pt x="694563" y="129667"/>
                  </a:cubicBezTo>
                  <a:lnTo>
                    <a:pt x="694563" y="564896"/>
                  </a:lnTo>
                  <a:cubicBezTo>
                    <a:pt x="694563" y="636524"/>
                    <a:pt x="636524" y="694563"/>
                    <a:pt x="564896" y="694563"/>
                  </a:cubicBezTo>
                  <a:lnTo>
                    <a:pt x="129667" y="694563"/>
                  </a:lnTo>
                  <a:cubicBezTo>
                    <a:pt x="58039" y="694563"/>
                    <a:pt x="0" y="636524"/>
                    <a:pt x="0" y="564896"/>
                  </a:cubicBezTo>
                  <a:close/>
                </a:path>
              </a:pathLst>
            </a:custGeom>
            <a:solidFill>
              <a:srgbClr val="FFD8CC"/>
            </a:solidFill>
          </p:spPr>
        </p:sp>
        <p:sp>
          <p:nvSpPr>
            <p:cNvPr id="13" name="Freeform 13"/>
            <p:cNvSpPr/>
            <p:nvPr/>
          </p:nvSpPr>
          <p:spPr>
            <a:xfrm>
              <a:off x="0" y="0"/>
              <a:ext cx="707263" cy="707263"/>
            </a:xfrm>
            <a:custGeom>
              <a:avLst/>
              <a:gdLst/>
              <a:ahLst/>
              <a:cxnLst/>
              <a:rect l="l" t="t" r="r" b="b"/>
              <a:pathLst>
                <a:path w="707263" h="707263">
                  <a:moveTo>
                    <a:pt x="0" y="136017"/>
                  </a:moveTo>
                  <a:cubicBezTo>
                    <a:pt x="0" y="60833"/>
                    <a:pt x="60833" y="0"/>
                    <a:pt x="136017" y="0"/>
                  </a:cubicBezTo>
                  <a:lnTo>
                    <a:pt x="571246" y="0"/>
                  </a:lnTo>
                  <a:lnTo>
                    <a:pt x="571246" y="6350"/>
                  </a:lnTo>
                  <a:lnTo>
                    <a:pt x="571246" y="0"/>
                  </a:lnTo>
                  <a:cubicBezTo>
                    <a:pt x="646303" y="0"/>
                    <a:pt x="707263" y="60833"/>
                    <a:pt x="707263" y="136017"/>
                  </a:cubicBezTo>
                  <a:lnTo>
                    <a:pt x="700913" y="136017"/>
                  </a:lnTo>
                  <a:lnTo>
                    <a:pt x="707263" y="136017"/>
                  </a:lnTo>
                  <a:lnTo>
                    <a:pt x="707263" y="571246"/>
                  </a:lnTo>
                  <a:lnTo>
                    <a:pt x="700913" y="571246"/>
                  </a:lnTo>
                  <a:lnTo>
                    <a:pt x="707263" y="571246"/>
                  </a:lnTo>
                  <a:cubicBezTo>
                    <a:pt x="707263" y="646303"/>
                    <a:pt x="646430" y="707263"/>
                    <a:pt x="571246" y="707263"/>
                  </a:cubicBezTo>
                  <a:lnTo>
                    <a:pt x="571246" y="700913"/>
                  </a:lnTo>
                  <a:lnTo>
                    <a:pt x="571246" y="707263"/>
                  </a:lnTo>
                  <a:lnTo>
                    <a:pt x="136017" y="707263"/>
                  </a:lnTo>
                  <a:lnTo>
                    <a:pt x="136017" y="700913"/>
                  </a:lnTo>
                  <a:lnTo>
                    <a:pt x="136017" y="707263"/>
                  </a:lnTo>
                  <a:cubicBezTo>
                    <a:pt x="60833" y="707263"/>
                    <a:pt x="0" y="646303"/>
                    <a:pt x="0" y="571246"/>
                  </a:cubicBezTo>
                  <a:lnTo>
                    <a:pt x="0" y="136017"/>
                  </a:lnTo>
                  <a:lnTo>
                    <a:pt x="6350" y="136017"/>
                  </a:lnTo>
                  <a:lnTo>
                    <a:pt x="0" y="136017"/>
                  </a:lnTo>
                  <a:moveTo>
                    <a:pt x="12700" y="136017"/>
                  </a:moveTo>
                  <a:lnTo>
                    <a:pt x="12700" y="571246"/>
                  </a:lnTo>
                  <a:lnTo>
                    <a:pt x="6350" y="571246"/>
                  </a:lnTo>
                  <a:lnTo>
                    <a:pt x="12700" y="571246"/>
                  </a:lnTo>
                  <a:cubicBezTo>
                    <a:pt x="12700" y="639318"/>
                    <a:pt x="67945" y="694563"/>
                    <a:pt x="136017" y="694563"/>
                  </a:cubicBezTo>
                  <a:lnTo>
                    <a:pt x="571246" y="694563"/>
                  </a:lnTo>
                  <a:cubicBezTo>
                    <a:pt x="639318" y="694563"/>
                    <a:pt x="694563" y="639318"/>
                    <a:pt x="694563" y="571246"/>
                  </a:cubicBezTo>
                  <a:lnTo>
                    <a:pt x="694563" y="136017"/>
                  </a:lnTo>
                  <a:cubicBezTo>
                    <a:pt x="694563" y="67945"/>
                    <a:pt x="639318" y="12700"/>
                    <a:pt x="571246" y="12700"/>
                  </a:cubicBezTo>
                  <a:lnTo>
                    <a:pt x="136017" y="12700"/>
                  </a:lnTo>
                  <a:lnTo>
                    <a:pt x="136017" y="6350"/>
                  </a:lnTo>
                  <a:lnTo>
                    <a:pt x="136017" y="12700"/>
                  </a:lnTo>
                  <a:cubicBezTo>
                    <a:pt x="67945" y="12700"/>
                    <a:pt x="12700" y="67945"/>
                    <a:pt x="12700" y="136017"/>
                  </a:cubicBezTo>
                  <a:close/>
                </a:path>
              </a:pathLst>
            </a:custGeom>
            <a:solidFill>
              <a:srgbClr val="E5BEB2"/>
            </a:solidFill>
          </p:spPr>
        </p:sp>
      </p:grpSp>
      <p:sp>
        <p:nvSpPr>
          <p:cNvPr id="14" name="TextBox 14"/>
          <p:cNvSpPr txBox="1"/>
          <p:nvPr/>
        </p:nvSpPr>
        <p:spPr>
          <a:xfrm>
            <a:off x="7935814" y="3082230"/>
            <a:ext cx="159098" cy="309116"/>
          </a:xfrm>
          <a:prstGeom prst="rect">
            <a:avLst/>
          </a:prstGeom>
        </p:spPr>
        <p:txBody>
          <a:bodyPr lIns="0" tIns="0" rIns="0" bIns="0" rtlCol="0" anchor="t">
            <a:spAutoFit/>
          </a:bodyPr>
          <a:lstStyle/>
          <a:p>
            <a:pPr algn="ctr">
              <a:lnSpc>
                <a:spcPts val="2687"/>
              </a:lnSpc>
            </a:pPr>
            <a:r>
              <a:rPr lang="en-US" sz="2687" b="1">
                <a:solidFill>
                  <a:srgbClr val="403C4E"/>
                </a:solidFill>
                <a:latin typeface="Arimo Bold"/>
                <a:ea typeface="Arimo Bold"/>
                <a:cs typeface="Arimo Bold"/>
                <a:sym typeface="Arimo Bold"/>
              </a:rPr>
              <a:t>1</a:t>
            </a:r>
          </a:p>
        </p:txBody>
      </p:sp>
      <p:sp>
        <p:nvSpPr>
          <p:cNvPr id="15" name="TextBox 15"/>
          <p:cNvSpPr txBox="1"/>
          <p:nvPr/>
        </p:nvSpPr>
        <p:spPr>
          <a:xfrm>
            <a:off x="9288661" y="2899767"/>
            <a:ext cx="5427464" cy="390376"/>
          </a:xfrm>
          <a:prstGeom prst="rect">
            <a:avLst/>
          </a:prstGeom>
        </p:spPr>
        <p:txBody>
          <a:bodyPr lIns="0" tIns="0" rIns="0" bIns="0" rtlCol="0" anchor="t">
            <a:spAutoFit/>
          </a:bodyPr>
          <a:lstStyle/>
          <a:p>
            <a:pPr algn="l">
              <a:lnSpc>
                <a:spcPts val="2812"/>
              </a:lnSpc>
            </a:pPr>
            <a:r>
              <a:rPr lang="en-US" sz="2249" b="1">
                <a:solidFill>
                  <a:srgbClr val="403C4E"/>
                </a:solidFill>
                <a:latin typeface="Arimo Bold"/>
                <a:ea typeface="Arimo Bold"/>
                <a:cs typeface="Arimo Bold"/>
                <a:sym typeface="Arimo Bold"/>
              </a:rPr>
              <a:t>Recessions and Economic Downturns</a:t>
            </a:r>
          </a:p>
        </p:txBody>
      </p:sp>
      <p:sp>
        <p:nvSpPr>
          <p:cNvPr id="16" name="TextBox 16"/>
          <p:cNvSpPr txBox="1"/>
          <p:nvPr/>
        </p:nvSpPr>
        <p:spPr>
          <a:xfrm>
            <a:off x="9288661" y="3371850"/>
            <a:ext cx="8189119" cy="1168450"/>
          </a:xfrm>
          <a:prstGeom prst="rect">
            <a:avLst/>
          </a:prstGeom>
        </p:spPr>
        <p:txBody>
          <a:bodyPr lIns="0" tIns="0" rIns="0" bIns="0" rtlCol="0" anchor="t">
            <a:spAutoFit/>
          </a:bodyPr>
          <a:lstStyle/>
          <a:p>
            <a:pPr algn="l">
              <a:lnSpc>
                <a:spcPts val="2875"/>
              </a:lnSpc>
            </a:pPr>
            <a:r>
              <a:rPr lang="en-US" sz="1812">
                <a:solidFill>
                  <a:srgbClr val="403C4E"/>
                </a:solidFill>
                <a:latin typeface="Open Sans"/>
                <a:ea typeface="Open Sans"/>
                <a:cs typeface="Open Sans"/>
                <a:sym typeface="Open Sans"/>
              </a:rPr>
              <a:t>During economic instability, people may experience financial stress and unemployment, which can lead to mental health concerns. This emphasizes the need for affordable and accessible counseling services.</a:t>
            </a:r>
          </a:p>
        </p:txBody>
      </p:sp>
      <p:grpSp>
        <p:nvGrpSpPr>
          <p:cNvPr id="17" name="Group 17"/>
          <p:cNvGrpSpPr/>
          <p:nvPr/>
        </p:nvGrpSpPr>
        <p:grpSpPr>
          <a:xfrm>
            <a:off x="8247310" y="5509766"/>
            <a:ext cx="810220" cy="28575"/>
            <a:chOff x="0" y="0"/>
            <a:chExt cx="1080293" cy="38100"/>
          </a:xfrm>
        </p:grpSpPr>
        <p:sp>
          <p:nvSpPr>
            <p:cNvPr id="18" name="Freeform 18"/>
            <p:cNvSpPr/>
            <p:nvPr/>
          </p:nvSpPr>
          <p:spPr>
            <a:xfrm>
              <a:off x="0" y="0"/>
              <a:ext cx="1080262" cy="38100"/>
            </a:xfrm>
            <a:custGeom>
              <a:avLst/>
              <a:gdLst/>
              <a:ahLst/>
              <a:cxnLst/>
              <a:rect l="l" t="t" r="r" b="b"/>
              <a:pathLst>
                <a:path w="1080262" h="38100">
                  <a:moveTo>
                    <a:pt x="0" y="19050"/>
                  </a:moveTo>
                  <a:cubicBezTo>
                    <a:pt x="0" y="8509"/>
                    <a:pt x="8509" y="0"/>
                    <a:pt x="19050" y="0"/>
                  </a:cubicBezTo>
                  <a:lnTo>
                    <a:pt x="1061212" y="0"/>
                  </a:lnTo>
                  <a:cubicBezTo>
                    <a:pt x="1071753" y="0"/>
                    <a:pt x="1080262" y="8509"/>
                    <a:pt x="1080262" y="19050"/>
                  </a:cubicBezTo>
                  <a:cubicBezTo>
                    <a:pt x="1080262" y="29591"/>
                    <a:pt x="1071753" y="38100"/>
                    <a:pt x="1061212" y="38100"/>
                  </a:cubicBezTo>
                  <a:lnTo>
                    <a:pt x="19050" y="38100"/>
                  </a:lnTo>
                  <a:cubicBezTo>
                    <a:pt x="8509" y="38100"/>
                    <a:pt x="0" y="29591"/>
                    <a:pt x="0" y="19050"/>
                  </a:cubicBezTo>
                  <a:close/>
                </a:path>
              </a:pathLst>
            </a:custGeom>
            <a:solidFill>
              <a:srgbClr val="E5BEB2"/>
            </a:solidFill>
          </p:spPr>
        </p:sp>
      </p:grpSp>
      <p:grpSp>
        <p:nvGrpSpPr>
          <p:cNvPr id="19" name="Group 19"/>
          <p:cNvGrpSpPr/>
          <p:nvPr/>
        </p:nvGrpSpPr>
        <p:grpSpPr>
          <a:xfrm>
            <a:off x="7750225" y="5258841"/>
            <a:ext cx="530424" cy="530424"/>
            <a:chOff x="0" y="0"/>
            <a:chExt cx="707232" cy="707232"/>
          </a:xfrm>
        </p:grpSpPr>
        <p:sp>
          <p:nvSpPr>
            <p:cNvPr id="20" name="Freeform 20"/>
            <p:cNvSpPr/>
            <p:nvPr/>
          </p:nvSpPr>
          <p:spPr>
            <a:xfrm>
              <a:off x="6350" y="6350"/>
              <a:ext cx="694563" cy="694563"/>
            </a:xfrm>
            <a:custGeom>
              <a:avLst/>
              <a:gdLst/>
              <a:ahLst/>
              <a:cxnLst/>
              <a:rect l="l" t="t" r="r" b="b"/>
              <a:pathLst>
                <a:path w="694563" h="694563">
                  <a:moveTo>
                    <a:pt x="0" y="129667"/>
                  </a:moveTo>
                  <a:cubicBezTo>
                    <a:pt x="0" y="58039"/>
                    <a:pt x="58039" y="0"/>
                    <a:pt x="129667" y="0"/>
                  </a:cubicBezTo>
                  <a:lnTo>
                    <a:pt x="564896" y="0"/>
                  </a:lnTo>
                  <a:cubicBezTo>
                    <a:pt x="636524" y="0"/>
                    <a:pt x="694563" y="58039"/>
                    <a:pt x="694563" y="129667"/>
                  </a:cubicBezTo>
                  <a:lnTo>
                    <a:pt x="694563" y="564896"/>
                  </a:lnTo>
                  <a:cubicBezTo>
                    <a:pt x="694563" y="636524"/>
                    <a:pt x="636524" y="694563"/>
                    <a:pt x="564896" y="694563"/>
                  </a:cubicBezTo>
                  <a:lnTo>
                    <a:pt x="129667" y="694563"/>
                  </a:lnTo>
                  <a:cubicBezTo>
                    <a:pt x="58039" y="694563"/>
                    <a:pt x="0" y="636524"/>
                    <a:pt x="0" y="564896"/>
                  </a:cubicBezTo>
                  <a:close/>
                </a:path>
              </a:pathLst>
            </a:custGeom>
            <a:solidFill>
              <a:srgbClr val="FFD8CC"/>
            </a:solidFill>
          </p:spPr>
        </p:sp>
        <p:sp>
          <p:nvSpPr>
            <p:cNvPr id="21" name="Freeform 21"/>
            <p:cNvSpPr/>
            <p:nvPr/>
          </p:nvSpPr>
          <p:spPr>
            <a:xfrm>
              <a:off x="0" y="0"/>
              <a:ext cx="707263" cy="707263"/>
            </a:xfrm>
            <a:custGeom>
              <a:avLst/>
              <a:gdLst/>
              <a:ahLst/>
              <a:cxnLst/>
              <a:rect l="l" t="t" r="r" b="b"/>
              <a:pathLst>
                <a:path w="707263" h="707263">
                  <a:moveTo>
                    <a:pt x="0" y="136017"/>
                  </a:moveTo>
                  <a:cubicBezTo>
                    <a:pt x="0" y="60833"/>
                    <a:pt x="60833" y="0"/>
                    <a:pt x="136017" y="0"/>
                  </a:cubicBezTo>
                  <a:lnTo>
                    <a:pt x="571246" y="0"/>
                  </a:lnTo>
                  <a:lnTo>
                    <a:pt x="571246" y="6350"/>
                  </a:lnTo>
                  <a:lnTo>
                    <a:pt x="571246" y="0"/>
                  </a:lnTo>
                  <a:cubicBezTo>
                    <a:pt x="646303" y="0"/>
                    <a:pt x="707263" y="60833"/>
                    <a:pt x="707263" y="136017"/>
                  </a:cubicBezTo>
                  <a:lnTo>
                    <a:pt x="700913" y="136017"/>
                  </a:lnTo>
                  <a:lnTo>
                    <a:pt x="707263" y="136017"/>
                  </a:lnTo>
                  <a:lnTo>
                    <a:pt x="707263" y="571246"/>
                  </a:lnTo>
                  <a:lnTo>
                    <a:pt x="700913" y="571246"/>
                  </a:lnTo>
                  <a:lnTo>
                    <a:pt x="707263" y="571246"/>
                  </a:lnTo>
                  <a:cubicBezTo>
                    <a:pt x="707263" y="646303"/>
                    <a:pt x="646430" y="707263"/>
                    <a:pt x="571246" y="707263"/>
                  </a:cubicBezTo>
                  <a:lnTo>
                    <a:pt x="571246" y="700913"/>
                  </a:lnTo>
                  <a:lnTo>
                    <a:pt x="571246" y="707263"/>
                  </a:lnTo>
                  <a:lnTo>
                    <a:pt x="136017" y="707263"/>
                  </a:lnTo>
                  <a:lnTo>
                    <a:pt x="136017" y="700913"/>
                  </a:lnTo>
                  <a:lnTo>
                    <a:pt x="136017" y="707263"/>
                  </a:lnTo>
                  <a:cubicBezTo>
                    <a:pt x="60833" y="707263"/>
                    <a:pt x="0" y="646303"/>
                    <a:pt x="0" y="571246"/>
                  </a:cubicBezTo>
                  <a:lnTo>
                    <a:pt x="0" y="136017"/>
                  </a:lnTo>
                  <a:lnTo>
                    <a:pt x="6350" y="136017"/>
                  </a:lnTo>
                  <a:lnTo>
                    <a:pt x="0" y="136017"/>
                  </a:lnTo>
                  <a:moveTo>
                    <a:pt x="12700" y="136017"/>
                  </a:moveTo>
                  <a:lnTo>
                    <a:pt x="12700" y="571246"/>
                  </a:lnTo>
                  <a:lnTo>
                    <a:pt x="6350" y="571246"/>
                  </a:lnTo>
                  <a:lnTo>
                    <a:pt x="12700" y="571246"/>
                  </a:lnTo>
                  <a:cubicBezTo>
                    <a:pt x="12700" y="639318"/>
                    <a:pt x="67945" y="694563"/>
                    <a:pt x="136017" y="694563"/>
                  </a:cubicBezTo>
                  <a:lnTo>
                    <a:pt x="571246" y="694563"/>
                  </a:lnTo>
                  <a:cubicBezTo>
                    <a:pt x="639318" y="694563"/>
                    <a:pt x="694563" y="639318"/>
                    <a:pt x="694563" y="571246"/>
                  </a:cubicBezTo>
                  <a:lnTo>
                    <a:pt x="694563" y="136017"/>
                  </a:lnTo>
                  <a:cubicBezTo>
                    <a:pt x="694563" y="67945"/>
                    <a:pt x="639318" y="12700"/>
                    <a:pt x="571246" y="12700"/>
                  </a:cubicBezTo>
                  <a:lnTo>
                    <a:pt x="136017" y="12700"/>
                  </a:lnTo>
                  <a:lnTo>
                    <a:pt x="136017" y="6350"/>
                  </a:lnTo>
                  <a:lnTo>
                    <a:pt x="136017" y="12700"/>
                  </a:lnTo>
                  <a:cubicBezTo>
                    <a:pt x="67945" y="12700"/>
                    <a:pt x="12700" y="67945"/>
                    <a:pt x="12700" y="136017"/>
                  </a:cubicBezTo>
                  <a:close/>
                </a:path>
              </a:pathLst>
            </a:custGeom>
            <a:solidFill>
              <a:srgbClr val="E5BEB2"/>
            </a:solidFill>
          </p:spPr>
        </p:sp>
      </p:grpSp>
      <p:sp>
        <p:nvSpPr>
          <p:cNvPr id="22" name="TextBox 22"/>
          <p:cNvSpPr txBox="1"/>
          <p:nvPr/>
        </p:nvSpPr>
        <p:spPr>
          <a:xfrm>
            <a:off x="7910364" y="5388471"/>
            <a:ext cx="210145" cy="309116"/>
          </a:xfrm>
          <a:prstGeom prst="rect">
            <a:avLst/>
          </a:prstGeom>
        </p:spPr>
        <p:txBody>
          <a:bodyPr lIns="0" tIns="0" rIns="0" bIns="0" rtlCol="0" anchor="t">
            <a:spAutoFit/>
          </a:bodyPr>
          <a:lstStyle/>
          <a:p>
            <a:pPr algn="ctr">
              <a:lnSpc>
                <a:spcPts val="2687"/>
              </a:lnSpc>
            </a:pPr>
            <a:r>
              <a:rPr lang="en-US" sz="2687" b="1">
                <a:solidFill>
                  <a:srgbClr val="403C4E"/>
                </a:solidFill>
                <a:latin typeface="Arimo Bold"/>
                <a:ea typeface="Arimo Bold"/>
                <a:cs typeface="Arimo Bold"/>
                <a:sym typeface="Arimo Bold"/>
              </a:rPr>
              <a:t>2</a:t>
            </a:r>
          </a:p>
        </p:txBody>
      </p:sp>
      <p:sp>
        <p:nvSpPr>
          <p:cNvPr id="23" name="TextBox 23"/>
          <p:cNvSpPr txBox="1"/>
          <p:nvPr/>
        </p:nvSpPr>
        <p:spPr>
          <a:xfrm>
            <a:off x="9288661" y="5206007"/>
            <a:ext cx="5102275" cy="390376"/>
          </a:xfrm>
          <a:prstGeom prst="rect">
            <a:avLst/>
          </a:prstGeom>
        </p:spPr>
        <p:txBody>
          <a:bodyPr lIns="0" tIns="0" rIns="0" bIns="0" rtlCol="0" anchor="t">
            <a:spAutoFit/>
          </a:bodyPr>
          <a:lstStyle/>
          <a:p>
            <a:pPr algn="l">
              <a:lnSpc>
                <a:spcPts val="2812"/>
              </a:lnSpc>
            </a:pPr>
            <a:r>
              <a:rPr lang="en-US" sz="2249" b="1">
                <a:solidFill>
                  <a:srgbClr val="403C4E"/>
                </a:solidFill>
                <a:latin typeface="Arimo Bold"/>
                <a:ea typeface="Arimo Bold"/>
                <a:cs typeface="Arimo Bold"/>
                <a:sym typeface="Arimo Bold"/>
              </a:rPr>
              <a:t>Globalization and Workforce Shifts</a:t>
            </a:r>
          </a:p>
        </p:txBody>
      </p:sp>
      <p:sp>
        <p:nvSpPr>
          <p:cNvPr id="24" name="TextBox 24"/>
          <p:cNvSpPr txBox="1"/>
          <p:nvPr/>
        </p:nvSpPr>
        <p:spPr>
          <a:xfrm>
            <a:off x="9288661" y="5678091"/>
            <a:ext cx="8189119" cy="1168450"/>
          </a:xfrm>
          <a:prstGeom prst="rect">
            <a:avLst/>
          </a:prstGeom>
        </p:spPr>
        <p:txBody>
          <a:bodyPr lIns="0" tIns="0" rIns="0" bIns="0" rtlCol="0" anchor="t">
            <a:spAutoFit/>
          </a:bodyPr>
          <a:lstStyle/>
          <a:p>
            <a:pPr algn="l">
              <a:lnSpc>
                <a:spcPts val="2875"/>
              </a:lnSpc>
            </a:pPr>
            <a:r>
              <a:rPr lang="en-US" sz="1812">
                <a:solidFill>
                  <a:srgbClr val="403C4E"/>
                </a:solidFill>
                <a:latin typeface="Open Sans"/>
                <a:ea typeface="Open Sans"/>
                <a:cs typeface="Open Sans"/>
                <a:sym typeface="Open Sans"/>
              </a:rPr>
              <a:t>Changes in the workforce, driven by globalization and automation, can create anxieties about job security and career transitions. Counseling can provide support and guidance during these adjustments.</a:t>
            </a:r>
          </a:p>
        </p:txBody>
      </p:sp>
      <p:grpSp>
        <p:nvGrpSpPr>
          <p:cNvPr id="25" name="Group 25"/>
          <p:cNvGrpSpPr/>
          <p:nvPr/>
        </p:nvGrpSpPr>
        <p:grpSpPr>
          <a:xfrm>
            <a:off x="8247310" y="7816006"/>
            <a:ext cx="810220" cy="28575"/>
            <a:chOff x="0" y="0"/>
            <a:chExt cx="1080293" cy="38100"/>
          </a:xfrm>
        </p:grpSpPr>
        <p:sp>
          <p:nvSpPr>
            <p:cNvPr id="26" name="Freeform 26"/>
            <p:cNvSpPr/>
            <p:nvPr/>
          </p:nvSpPr>
          <p:spPr>
            <a:xfrm>
              <a:off x="0" y="0"/>
              <a:ext cx="1080262" cy="38100"/>
            </a:xfrm>
            <a:custGeom>
              <a:avLst/>
              <a:gdLst/>
              <a:ahLst/>
              <a:cxnLst/>
              <a:rect l="l" t="t" r="r" b="b"/>
              <a:pathLst>
                <a:path w="1080262" h="38100">
                  <a:moveTo>
                    <a:pt x="0" y="19050"/>
                  </a:moveTo>
                  <a:cubicBezTo>
                    <a:pt x="0" y="8509"/>
                    <a:pt x="8509" y="0"/>
                    <a:pt x="19050" y="0"/>
                  </a:cubicBezTo>
                  <a:lnTo>
                    <a:pt x="1061212" y="0"/>
                  </a:lnTo>
                  <a:cubicBezTo>
                    <a:pt x="1071753" y="0"/>
                    <a:pt x="1080262" y="8509"/>
                    <a:pt x="1080262" y="19050"/>
                  </a:cubicBezTo>
                  <a:cubicBezTo>
                    <a:pt x="1080262" y="29591"/>
                    <a:pt x="1071753" y="38100"/>
                    <a:pt x="1061212" y="38100"/>
                  </a:cubicBezTo>
                  <a:lnTo>
                    <a:pt x="19050" y="38100"/>
                  </a:lnTo>
                  <a:cubicBezTo>
                    <a:pt x="8509" y="38100"/>
                    <a:pt x="0" y="29591"/>
                    <a:pt x="0" y="19050"/>
                  </a:cubicBezTo>
                  <a:close/>
                </a:path>
              </a:pathLst>
            </a:custGeom>
            <a:solidFill>
              <a:srgbClr val="E5BEB2"/>
            </a:solidFill>
          </p:spPr>
        </p:sp>
      </p:grpSp>
      <p:grpSp>
        <p:nvGrpSpPr>
          <p:cNvPr id="27" name="Group 27"/>
          <p:cNvGrpSpPr/>
          <p:nvPr/>
        </p:nvGrpSpPr>
        <p:grpSpPr>
          <a:xfrm>
            <a:off x="7750225" y="7565082"/>
            <a:ext cx="530424" cy="530424"/>
            <a:chOff x="0" y="0"/>
            <a:chExt cx="707232" cy="707232"/>
          </a:xfrm>
        </p:grpSpPr>
        <p:sp>
          <p:nvSpPr>
            <p:cNvPr id="28" name="Freeform 28"/>
            <p:cNvSpPr/>
            <p:nvPr/>
          </p:nvSpPr>
          <p:spPr>
            <a:xfrm>
              <a:off x="6350" y="6350"/>
              <a:ext cx="694563" cy="694563"/>
            </a:xfrm>
            <a:custGeom>
              <a:avLst/>
              <a:gdLst/>
              <a:ahLst/>
              <a:cxnLst/>
              <a:rect l="l" t="t" r="r" b="b"/>
              <a:pathLst>
                <a:path w="694563" h="694563">
                  <a:moveTo>
                    <a:pt x="0" y="129667"/>
                  </a:moveTo>
                  <a:cubicBezTo>
                    <a:pt x="0" y="58039"/>
                    <a:pt x="58039" y="0"/>
                    <a:pt x="129667" y="0"/>
                  </a:cubicBezTo>
                  <a:lnTo>
                    <a:pt x="564896" y="0"/>
                  </a:lnTo>
                  <a:cubicBezTo>
                    <a:pt x="636524" y="0"/>
                    <a:pt x="694563" y="58039"/>
                    <a:pt x="694563" y="129667"/>
                  </a:cubicBezTo>
                  <a:lnTo>
                    <a:pt x="694563" y="564896"/>
                  </a:lnTo>
                  <a:cubicBezTo>
                    <a:pt x="694563" y="636524"/>
                    <a:pt x="636524" y="694563"/>
                    <a:pt x="564896" y="694563"/>
                  </a:cubicBezTo>
                  <a:lnTo>
                    <a:pt x="129667" y="694563"/>
                  </a:lnTo>
                  <a:cubicBezTo>
                    <a:pt x="58039" y="694563"/>
                    <a:pt x="0" y="636524"/>
                    <a:pt x="0" y="564896"/>
                  </a:cubicBezTo>
                  <a:close/>
                </a:path>
              </a:pathLst>
            </a:custGeom>
            <a:solidFill>
              <a:srgbClr val="FFD8CC"/>
            </a:solidFill>
          </p:spPr>
        </p:sp>
        <p:sp>
          <p:nvSpPr>
            <p:cNvPr id="29" name="Freeform 29"/>
            <p:cNvSpPr/>
            <p:nvPr/>
          </p:nvSpPr>
          <p:spPr>
            <a:xfrm>
              <a:off x="0" y="0"/>
              <a:ext cx="707263" cy="707263"/>
            </a:xfrm>
            <a:custGeom>
              <a:avLst/>
              <a:gdLst/>
              <a:ahLst/>
              <a:cxnLst/>
              <a:rect l="l" t="t" r="r" b="b"/>
              <a:pathLst>
                <a:path w="707263" h="707263">
                  <a:moveTo>
                    <a:pt x="0" y="136017"/>
                  </a:moveTo>
                  <a:cubicBezTo>
                    <a:pt x="0" y="60833"/>
                    <a:pt x="60833" y="0"/>
                    <a:pt x="136017" y="0"/>
                  </a:cubicBezTo>
                  <a:lnTo>
                    <a:pt x="571246" y="0"/>
                  </a:lnTo>
                  <a:lnTo>
                    <a:pt x="571246" y="6350"/>
                  </a:lnTo>
                  <a:lnTo>
                    <a:pt x="571246" y="0"/>
                  </a:lnTo>
                  <a:cubicBezTo>
                    <a:pt x="646303" y="0"/>
                    <a:pt x="707263" y="60833"/>
                    <a:pt x="707263" y="136017"/>
                  </a:cubicBezTo>
                  <a:lnTo>
                    <a:pt x="700913" y="136017"/>
                  </a:lnTo>
                  <a:lnTo>
                    <a:pt x="707263" y="136017"/>
                  </a:lnTo>
                  <a:lnTo>
                    <a:pt x="707263" y="571246"/>
                  </a:lnTo>
                  <a:lnTo>
                    <a:pt x="700913" y="571246"/>
                  </a:lnTo>
                  <a:lnTo>
                    <a:pt x="707263" y="571246"/>
                  </a:lnTo>
                  <a:cubicBezTo>
                    <a:pt x="707263" y="646303"/>
                    <a:pt x="646430" y="707263"/>
                    <a:pt x="571246" y="707263"/>
                  </a:cubicBezTo>
                  <a:lnTo>
                    <a:pt x="571246" y="700913"/>
                  </a:lnTo>
                  <a:lnTo>
                    <a:pt x="571246" y="707263"/>
                  </a:lnTo>
                  <a:lnTo>
                    <a:pt x="136017" y="707263"/>
                  </a:lnTo>
                  <a:lnTo>
                    <a:pt x="136017" y="700913"/>
                  </a:lnTo>
                  <a:lnTo>
                    <a:pt x="136017" y="707263"/>
                  </a:lnTo>
                  <a:cubicBezTo>
                    <a:pt x="60833" y="707263"/>
                    <a:pt x="0" y="646303"/>
                    <a:pt x="0" y="571246"/>
                  </a:cubicBezTo>
                  <a:lnTo>
                    <a:pt x="0" y="136017"/>
                  </a:lnTo>
                  <a:lnTo>
                    <a:pt x="6350" y="136017"/>
                  </a:lnTo>
                  <a:lnTo>
                    <a:pt x="0" y="136017"/>
                  </a:lnTo>
                  <a:moveTo>
                    <a:pt x="12700" y="136017"/>
                  </a:moveTo>
                  <a:lnTo>
                    <a:pt x="12700" y="571246"/>
                  </a:lnTo>
                  <a:lnTo>
                    <a:pt x="6350" y="571246"/>
                  </a:lnTo>
                  <a:lnTo>
                    <a:pt x="12700" y="571246"/>
                  </a:lnTo>
                  <a:cubicBezTo>
                    <a:pt x="12700" y="639318"/>
                    <a:pt x="67945" y="694563"/>
                    <a:pt x="136017" y="694563"/>
                  </a:cubicBezTo>
                  <a:lnTo>
                    <a:pt x="571246" y="694563"/>
                  </a:lnTo>
                  <a:cubicBezTo>
                    <a:pt x="639318" y="694563"/>
                    <a:pt x="694563" y="639318"/>
                    <a:pt x="694563" y="571246"/>
                  </a:cubicBezTo>
                  <a:lnTo>
                    <a:pt x="694563" y="136017"/>
                  </a:lnTo>
                  <a:cubicBezTo>
                    <a:pt x="694563" y="67945"/>
                    <a:pt x="639318" y="12700"/>
                    <a:pt x="571246" y="12700"/>
                  </a:cubicBezTo>
                  <a:lnTo>
                    <a:pt x="136017" y="12700"/>
                  </a:lnTo>
                  <a:lnTo>
                    <a:pt x="136017" y="6350"/>
                  </a:lnTo>
                  <a:lnTo>
                    <a:pt x="136017" y="12700"/>
                  </a:lnTo>
                  <a:cubicBezTo>
                    <a:pt x="67945" y="12700"/>
                    <a:pt x="12700" y="67945"/>
                    <a:pt x="12700" y="136017"/>
                  </a:cubicBezTo>
                  <a:close/>
                </a:path>
              </a:pathLst>
            </a:custGeom>
            <a:solidFill>
              <a:srgbClr val="E5BEB2"/>
            </a:solidFill>
          </p:spPr>
        </p:sp>
      </p:grpSp>
      <p:sp>
        <p:nvSpPr>
          <p:cNvPr id="30" name="TextBox 30"/>
          <p:cNvSpPr txBox="1"/>
          <p:nvPr/>
        </p:nvSpPr>
        <p:spPr>
          <a:xfrm>
            <a:off x="7917061" y="7694711"/>
            <a:ext cx="196603" cy="309116"/>
          </a:xfrm>
          <a:prstGeom prst="rect">
            <a:avLst/>
          </a:prstGeom>
        </p:spPr>
        <p:txBody>
          <a:bodyPr lIns="0" tIns="0" rIns="0" bIns="0" rtlCol="0" anchor="t">
            <a:spAutoFit/>
          </a:bodyPr>
          <a:lstStyle/>
          <a:p>
            <a:pPr algn="ctr">
              <a:lnSpc>
                <a:spcPts val="2687"/>
              </a:lnSpc>
            </a:pPr>
            <a:r>
              <a:rPr lang="en-US" sz="2687" b="1">
                <a:solidFill>
                  <a:srgbClr val="403C4E"/>
                </a:solidFill>
                <a:latin typeface="Arimo Bold"/>
                <a:ea typeface="Arimo Bold"/>
                <a:cs typeface="Arimo Bold"/>
                <a:sym typeface="Arimo Bold"/>
              </a:rPr>
              <a:t>3</a:t>
            </a:r>
          </a:p>
        </p:txBody>
      </p:sp>
      <p:sp>
        <p:nvSpPr>
          <p:cNvPr id="31" name="TextBox 31"/>
          <p:cNvSpPr txBox="1"/>
          <p:nvPr/>
        </p:nvSpPr>
        <p:spPr>
          <a:xfrm>
            <a:off x="9288661" y="7512249"/>
            <a:ext cx="5984081" cy="390376"/>
          </a:xfrm>
          <a:prstGeom prst="rect">
            <a:avLst/>
          </a:prstGeom>
        </p:spPr>
        <p:txBody>
          <a:bodyPr lIns="0" tIns="0" rIns="0" bIns="0" rtlCol="0" anchor="t">
            <a:spAutoFit/>
          </a:bodyPr>
          <a:lstStyle/>
          <a:p>
            <a:pPr algn="l">
              <a:lnSpc>
                <a:spcPts val="2812"/>
              </a:lnSpc>
            </a:pPr>
            <a:r>
              <a:rPr lang="en-US" sz="2249" b="1">
                <a:solidFill>
                  <a:srgbClr val="403C4E"/>
                </a:solidFill>
                <a:latin typeface="Arimo Bold"/>
                <a:ea typeface="Arimo Bold"/>
                <a:cs typeface="Arimo Bold"/>
                <a:sym typeface="Arimo Bold"/>
              </a:rPr>
              <a:t>Healthcare Costs and Insurance Coverage</a:t>
            </a:r>
          </a:p>
        </p:txBody>
      </p:sp>
      <p:sp>
        <p:nvSpPr>
          <p:cNvPr id="32" name="TextBox 32"/>
          <p:cNvSpPr txBox="1"/>
          <p:nvPr/>
        </p:nvSpPr>
        <p:spPr>
          <a:xfrm>
            <a:off x="9288661" y="7984331"/>
            <a:ext cx="8189119" cy="1168450"/>
          </a:xfrm>
          <a:prstGeom prst="rect">
            <a:avLst/>
          </a:prstGeom>
        </p:spPr>
        <p:txBody>
          <a:bodyPr lIns="0" tIns="0" rIns="0" bIns="0" rtlCol="0" anchor="t">
            <a:spAutoFit/>
          </a:bodyPr>
          <a:lstStyle/>
          <a:p>
            <a:pPr algn="l">
              <a:lnSpc>
                <a:spcPts val="2875"/>
              </a:lnSpc>
            </a:pPr>
            <a:r>
              <a:rPr lang="en-US" sz="1812">
                <a:solidFill>
                  <a:srgbClr val="403C4E"/>
                </a:solidFill>
                <a:latin typeface="Open Sans"/>
                <a:ea typeface="Open Sans"/>
                <a:cs typeface="Open Sans"/>
                <a:sym typeface="Open Sans"/>
              </a:rPr>
              <a:t>Limited insurance coverage and rising healthcare costs can create barriers to accessing counseling services, highlighting the need for affordable care and expanding access to mental health resources.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sp>
      </p:grpSp>
      <p:sp>
        <p:nvSpPr>
          <p:cNvPr id="5" name="Freeform 5" descr="preencoded.png"/>
          <p:cNvSpPr/>
          <p:nvPr/>
        </p:nvSpPr>
        <p:spPr>
          <a:xfrm>
            <a:off x="16049019" y="9686925"/>
            <a:ext cx="2153256" cy="514350"/>
          </a:xfrm>
          <a:custGeom>
            <a:avLst/>
            <a:gdLst/>
            <a:ahLst/>
            <a:cxnLst/>
            <a:rect l="l" t="t" r="r" b="b"/>
            <a:pathLst>
              <a:path w="2153256" h="514350">
                <a:moveTo>
                  <a:pt x="0" y="0"/>
                </a:moveTo>
                <a:lnTo>
                  <a:pt x="2153256" y="0"/>
                </a:lnTo>
                <a:lnTo>
                  <a:pt x="2153256" y="514350"/>
                </a:lnTo>
                <a:lnTo>
                  <a:pt x="0" y="514350"/>
                </a:lnTo>
                <a:lnTo>
                  <a:pt x="0" y="0"/>
                </a:lnTo>
                <a:close/>
              </a:path>
            </a:pathLst>
          </a:custGeom>
          <a:blipFill>
            <a:blip r:embed="rId4"/>
            <a:stretch>
              <a:fillRect/>
            </a:stretch>
          </a:blipFill>
        </p:spPr>
      </p:sp>
      <p:sp>
        <p:nvSpPr>
          <p:cNvPr id="6" name="Freeform 6" descr="preencoded.png"/>
          <p:cNvSpPr/>
          <p:nvPr/>
        </p:nvSpPr>
        <p:spPr>
          <a:xfrm>
            <a:off x="1143000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5"/>
            <a:stretch>
              <a:fillRect/>
            </a:stretch>
          </a:blipFill>
        </p:spPr>
      </p:sp>
      <p:sp>
        <p:nvSpPr>
          <p:cNvPr id="7" name="TextBox 7"/>
          <p:cNvSpPr txBox="1"/>
          <p:nvPr/>
        </p:nvSpPr>
        <p:spPr>
          <a:xfrm>
            <a:off x="752772" y="758279"/>
            <a:ext cx="9924455" cy="1391841"/>
          </a:xfrm>
          <a:prstGeom prst="rect">
            <a:avLst/>
          </a:prstGeom>
        </p:spPr>
        <p:txBody>
          <a:bodyPr lIns="0" tIns="0" rIns="0" bIns="0" rtlCol="0" anchor="t">
            <a:spAutoFit/>
          </a:bodyPr>
          <a:lstStyle/>
          <a:p>
            <a:pPr algn="l">
              <a:lnSpc>
                <a:spcPts val="5250"/>
              </a:lnSpc>
            </a:pPr>
            <a:r>
              <a:rPr lang="en-US" sz="4187" b="1">
                <a:solidFill>
                  <a:srgbClr val="403C4E"/>
                </a:solidFill>
                <a:latin typeface="Arimo Bold"/>
                <a:ea typeface="Arimo Bold"/>
                <a:cs typeface="Arimo Bold"/>
                <a:sym typeface="Arimo Bold"/>
              </a:rPr>
              <a:t>Social Theories Influencing the Development of Counseling</a:t>
            </a:r>
          </a:p>
        </p:txBody>
      </p:sp>
      <p:sp>
        <p:nvSpPr>
          <p:cNvPr id="8" name="Freeform 8" descr="preencoded.png"/>
          <p:cNvSpPr/>
          <p:nvPr/>
        </p:nvSpPr>
        <p:spPr>
          <a:xfrm>
            <a:off x="752772" y="2472630"/>
            <a:ext cx="537716" cy="537716"/>
          </a:xfrm>
          <a:custGeom>
            <a:avLst/>
            <a:gdLst/>
            <a:ahLst/>
            <a:cxnLst/>
            <a:rect l="l" t="t" r="r" b="b"/>
            <a:pathLst>
              <a:path w="537716" h="537716">
                <a:moveTo>
                  <a:pt x="0" y="0"/>
                </a:moveTo>
                <a:lnTo>
                  <a:pt x="537717" y="0"/>
                </a:lnTo>
                <a:lnTo>
                  <a:pt x="537717" y="537716"/>
                </a:lnTo>
                <a:lnTo>
                  <a:pt x="0" y="537716"/>
                </a:lnTo>
                <a:lnTo>
                  <a:pt x="0" y="0"/>
                </a:lnTo>
                <a:close/>
              </a:path>
            </a:pathLst>
          </a:custGeom>
          <a:blipFill>
            <a:blip r:embed="rId6"/>
            <a:stretch>
              <a:fillRect/>
            </a:stretch>
          </a:blipFill>
        </p:spPr>
      </p:sp>
      <p:sp>
        <p:nvSpPr>
          <p:cNvPr id="9" name="TextBox 9"/>
          <p:cNvSpPr txBox="1"/>
          <p:nvPr/>
        </p:nvSpPr>
        <p:spPr>
          <a:xfrm>
            <a:off x="752772" y="3196829"/>
            <a:ext cx="2688580" cy="364629"/>
          </a:xfrm>
          <a:prstGeom prst="rect">
            <a:avLst/>
          </a:prstGeom>
        </p:spPr>
        <p:txBody>
          <a:bodyPr lIns="0" tIns="0" rIns="0" bIns="0" rtlCol="0" anchor="t">
            <a:spAutoFit/>
          </a:bodyPr>
          <a:lstStyle/>
          <a:p>
            <a:pPr algn="l">
              <a:lnSpc>
                <a:spcPts val="2625"/>
              </a:lnSpc>
            </a:pPr>
            <a:r>
              <a:rPr lang="en-US" sz="2062" b="1">
                <a:solidFill>
                  <a:srgbClr val="403C4E"/>
                </a:solidFill>
                <a:latin typeface="Arimo Bold"/>
                <a:ea typeface="Arimo Bold"/>
                <a:cs typeface="Arimo Bold"/>
                <a:sym typeface="Arimo Bold"/>
              </a:rPr>
              <a:t>Behaviorism</a:t>
            </a:r>
          </a:p>
        </p:txBody>
      </p:sp>
      <p:sp>
        <p:nvSpPr>
          <p:cNvPr id="10" name="TextBox 10"/>
          <p:cNvSpPr txBox="1"/>
          <p:nvPr/>
        </p:nvSpPr>
        <p:spPr>
          <a:xfrm>
            <a:off x="752772" y="3633341"/>
            <a:ext cx="9924455" cy="745331"/>
          </a:xfrm>
          <a:prstGeom prst="rect">
            <a:avLst/>
          </a:prstGeom>
        </p:spPr>
        <p:txBody>
          <a:bodyPr lIns="0" tIns="0" rIns="0" bIns="0" rtlCol="0" anchor="t">
            <a:spAutoFit/>
          </a:bodyPr>
          <a:lstStyle/>
          <a:p>
            <a:pPr algn="l">
              <a:lnSpc>
                <a:spcPts val="2687"/>
              </a:lnSpc>
            </a:pPr>
            <a:r>
              <a:rPr lang="en-US" sz="1687">
                <a:solidFill>
                  <a:srgbClr val="403C4E"/>
                </a:solidFill>
                <a:latin typeface="Open Sans"/>
                <a:ea typeface="Open Sans"/>
                <a:cs typeface="Open Sans"/>
                <a:sym typeface="Open Sans"/>
              </a:rPr>
              <a:t>Behaviorism emphasizes the role of learning and environmental factors in shaping behavior. It utilizes techniques like reinforcement and conditioning to address behavioral issues.</a:t>
            </a:r>
          </a:p>
        </p:txBody>
      </p:sp>
      <p:sp>
        <p:nvSpPr>
          <p:cNvPr id="11" name="Freeform 11" descr="preencoded.png"/>
          <p:cNvSpPr/>
          <p:nvPr/>
        </p:nvSpPr>
        <p:spPr>
          <a:xfrm>
            <a:off x="752772" y="5023842"/>
            <a:ext cx="537716" cy="537716"/>
          </a:xfrm>
          <a:custGeom>
            <a:avLst/>
            <a:gdLst/>
            <a:ahLst/>
            <a:cxnLst/>
            <a:rect l="l" t="t" r="r" b="b"/>
            <a:pathLst>
              <a:path w="537716" h="537716">
                <a:moveTo>
                  <a:pt x="0" y="0"/>
                </a:moveTo>
                <a:lnTo>
                  <a:pt x="537717" y="0"/>
                </a:lnTo>
                <a:lnTo>
                  <a:pt x="537717" y="537717"/>
                </a:lnTo>
                <a:lnTo>
                  <a:pt x="0" y="537717"/>
                </a:lnTo>
                <a:lnTo>
                  <a:pt x="0" y="0"/>
                </a:lnTo>
                <a:close/>
              </a:path>
            </a:pathLst>
          </a:custGeom>
          <a:blipFill>
            <a:blip r:embed="rId7"/>
            <a:stretch>
              <a:fillRect/>
            </a:stretch>
          </a:blipFill>
        </p:spPr>
      </p:sp>
      <p:sp>
        <p:nvSpPr>
          <p:cNvPr id="12" name="TextBox 12"/>
          <p:cNvSpPr txBox="1"/>
          <p:nvPr/>
        </p:nvSpPr>
        <p:spPr>
          <a:xfrm>
            <a:off x="752772" y="5748040"/>
            <a:ext cx="2688580" cy="364629"/>
          </a:xfrm>
          <a:prstGeom prst="rect">
            <a:avLst/>
          </a:prstGeom>
        </p:spPr>
        <p:txBody>
          <a:bodyPr lIns="0" tIns="0" rIns="0" bIns="0" rtlCol="0" anchor="t">
            <a:spAutoFit/>
          </a:bodyPr>
          <a:lstStyle/>
          <a:p>
            <a:pPr algn="l">
              <a:lnSpc>
                <a:spcPts val="2625"/>
              </a:lnSpc>
            </a:pPr>
            <a:r>
              <a:rPr lang="en-US" sz="2062" b="1">
                <a:solidFill>
                  <a:srgbClr val="403C4E"/>
                </a:solidFill>
                <a:latin typeface="Arimo Bold"/>
                <a:ea typeface="Arimo Bold"/>
                <a:cs typeface="Arimo Bold"/>
                <a:sym typeface="Arimo Bold"/>
              </a:rPr>
              <a:t>Humanism</a:t>
            </a:r>
          </a:p>
        </p:txBody>
      </p:sp>
      <p:sp>
        <p:nvSpPr>
          <p:cNvPr id="13" name="TextBox 13"/>
          <p:cNvSpPr txBox="1"/>
          <p:nvPr/>
        </p:nvSpPr>
        <p:spPr>
          <a:xfrm>
            <a:off x="752772" y="6184552"/>
            <a:ext cx="9924455" cy="745331"/>
          </a:xfrm>
          <a:prstGeom prst="rect">
            <a:avLst/>
          </a:prstGeom>
        </p:spPr>
        <p:txBody>
          <a:bodyPr lIns="0" tIns="0" rIns="0" bIns="0" rtlCol="0" anchor="t">
            <a:spAutoFit/>
          </a:bodyPr>
          <a:lstStyle/>
          <a:p>
            <a:pPr algn="l">
              <a:lnSpc>
                <a:spcPts val="2687"/>
              </a:lnSpc>
            </a:pPr>
            <a:r>
              <a:rPr lang="en-US" sz="1687">
                <a:solidFill>
                  <a:srgbClr val="403C4E"/>
                </a:solidFill>
                <a:latin typeface="Open Sans"/>
                <a:ea typeface="Open Sans"/>
                <a:cs typeface="Open Sans"/>
                <a:sym typeface="Open Sans"/>
              </a:rPr>
              <a:t>Humanism focuses on the inherent worth and potential of individuals. It emphasizes empathy, self-acceptance, and personal growth through counseling.</a:t>
            </a:r>
          </a:p>
        </p:txBody>
      </p:sp>
      <p:sp>
        <p:nvSpPr>
          <p:cNvPr id="14" name="Freeform 14" descr="preencoded.png"/>
          <p:cNvSpPr/>
          <p:nvPr/>
        </p:nvSpPr>
        <p:spPr>
          <a:xfrm>
            <a:off x="752772" y="7575054"/>
            <a:ext cx="537716" cy="537716"/>
          </a:xfrm>
          <a:custGeom>
            <a:avLst/>
            <a:gdLst/>
            <a:ahLst/>
            <a:cxnLst/>
            <a:rect l="l" t="t" r="r" b="b"/>
            <a:pathLst>
              <a:path w="537716" h="537716">
                <a:moveTo>
                  <a:pt x="0" y="0"/>
                </a:moveTo>
                <a:lnTo>
                  <a:pt x="537717" y="0"/>
                </a:lnTo>
                <a:lnTo>
                  <a:pt x="537717" y="537716"/>
                </a:lnTo>
                <a:lnTo>
                  <a:pt x="0" y="537716"/>
                </a:lnTo>
                <a:lnTo>
                  <a:pt x="0" y="0"/>
                </a:lnTo>
                <a:close/>
              </a:path>
            </a:pathLst>
          </a:custGeom>
          <a:blipFill>
            <a:blip r:embed="rId8"/>
            <a:stretch>
              <a:fillRect/>
            </a:stretch>
          </a:blipFill>
        </p:spPr>
      </p:sp>
      <p:sp>
        <p:nvSpPr>
          <p:cNvPr id="15" name="TextBox 15"/>
          <p:cNvSpPr txBox="1"/>
          <p:nvPr/>
        </p:nvSpPr>
        <p:spPr>
          <a:xfrm>
            <a:off x="752772" y="8299251"/>
            <a:ext cx="2898874" cy="364629"/>
          </a:xfrm>
          <a:prstGeom prst="rect">
            <a:avLst/>
          </a:prstGeom>
        </p:spPr>
        <p:txBody>
          <a:bodyPr lIns="0" tIns="0" rIns="0" bIns="0" rtlCol="0" anchor="t">
            <a:spAutoFit/>
          </a:bodyPr>
          <a:lstStyle/>
          <a:p>
            <a:pPr algn="l">
              <a:lnSpc>
                <a:spcPts val="2625"/>
              </a:lnSpc>
            </a:pPr>
            <a:r>
              <a:rPr lang="en-US" sz="2062" b="1">
                <a:solidFill>
                  <a:srgbClr val="403C4E"/>
                </a:solidFill>
                <a:latin typeface="Arimo Bold"/>
                <a:ea typeface="Arimo Bold"/>
                <a:cs typeface="Arimo Bold"/>
                <a:sym typeface="Arimo Bold"/>
              </a:rPr>
              <a:t>Cognitive Psychology</a:t>
            </a:r>
          </a:p>
        </p:txBody>
      </p:sp>
      <p:sp>
        <p:nvSpPr>
          <p:cNvPr id="16" name="TextBox 16"/>
          <p:cNvSpPr txBox="1"/>
          <p:nvPr/>
        </p:nvSpPr>
        <p:spPr>
          <a:xfrm>
            <a:off x="752772" y="8735765"/>
            <a:ext cx="9924455" cy="745331"/>
          </a:xfrm>
          <a:prstGeom prst="rect">
            <a:avLst/>
          </a:prstGeom>
        </p:spPr>
        <p:txBody>
          <a:bodyPr lIns="0" tIns="0" rIns="0" bIns="0" rtlCol="0" anchor="t">
            <a:spAutoFit/>
          </a:bodyPr>
          <a:lstStyle/>
          <a:p>
            <a:pPr algn="l">
              <a:lnSpc>
                <a:spcPts val="2687"/>
              </a:lnSpc>
            </a:pPr>
            <a:r>
              <a:rPr lang="en-US" sz="1687">
                <a:solidFill>
                  <a:srgbClr val="403C4E"/>
                </a:solidFill>
                <a:latin typeface="Open Sans"/>
                <a:ea typeface="Open Sans"/>
                <a:cs typeface="Open Sans"/>
                <a:sym typeface="Open Sans"/>
              </a:rPr>
              <a:t>Cognitive psychology explores how thoughts and beliefs influence emotions and behaviors. It uses cognitive restructuring and problem-solving techniques to address negative thought patterns.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reencoded.png"/>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7000"/>
            <a:chOff x="0" y="0"/>
            <a:chExt cx="24384000" cy="13716000"/>
          </a:xfrm>
        </p:grpSpPr>
        <p:sp>
          <p:nvSpPr>
            <p:cNvPr id="4" name="Freeform 4"/>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sp>
      </p:grpSp>
      <p:sp>
        <p:nvSpPr>
          <p:cNvPr id="5" name="Freeform 5" descr="preencoded.png"/>
          <p:cNvSpPr/>
          <p:nvPr/>
        </p:nvSpPr>
        <p:spPr>
          <a:xfrm>
            <a:off x="0" y="0"/>
            <a:ext cx="6858000" cy="10287000"/>
          </a:xfrm>
          <a:custGeom>
            <a:avLst/>
            <a:gdLst/>
            <a:ahLst/>
            <a:cxnLst/>
            <a:rect l="l" t="t" r="r" b="b"/>
            <a:pathLst>
              <a:path w="6858000" h="10287000">
                <a:moveTo>
                  <a:pt x="0" y="0"/>
                </a:moveTo>
                <a:lnTo>
                  <a:pt x="6858000" y="0"/>
                </a:lnTo>
                <a:lnTo>
                  <a:pt x="6858000" y="10287000"/>
                </a:lnTo>
                <a:lnTo>
                  <a:pt x="0" y="10287000"/>
                </a:lnTo>
                <a:lnTo>
                  <a:pt x="0" y="0"/>
                </a:lnTo>
                <a:close/>
              </a:path>
            </a:pathLst>
          </a:custGeom>
          <a:blipFill>
            <a:blip r:embed="rId4"/>
            <a:stretch>
              <a:fillRect/>
            </a:stretch>
          </a:blipFill>
        </p:spPr>
      </p:sp>
      <p:sp>
        <p:nvSpPr>
          <p:cNvPr id="6" name="TextBox 6"/>
          <p:cNvSpPr txBox="1"/>
          <p:nvPr/>
        </p:nvSpPr>
        <p:spPr>
          <a:xfrm>
            <a:off x="7689949" y="598586"/>
            <a:ext cx="9766101" cy="2285554"/>
          </a:xfrm>
          <a:prstGeom prst="rect">
            <a:avLst/>
          </a:prstGeom>
        </p:spPr>
        <p:txBody>
          <a:bodyPr lIns="0" tIns="0" rIns="0" bIns="0" rtlCol="0" anchor="t">
            <a:spAutoFit/>
          </a:bodyPr>
          <a:lstStyle/>
          <a:p>
            <a:pPr algn="l">
              <a:lnSpc>
                <a:spcPts val="5812"/>
              </a:lnSpc>
            </a:pPr>
            <a:r>
              <a:rPr lang="en-US" sz="4625" b="1">
                <a:solidFill>
                  <a:srgbClr val="403C4E"/>
                </a:solidFill>
                <a:latin typeface="Arimo Bold"/>
                <a:ea typeface="Arimo Bold"/>
                <a:cs typeface="Arimo Bold"/>
                <a:sym typeface="Arimo Bold"/>
              </a:rPr>
              <a:t>Important Periods in the Historical Development of Counseling</a:t>
            </a:r>
          </a:p>
        </p:txBody>
      </p:sp>
      <p:sp>
        <p:nvSpPr>
          <p:cNvPr id="7" name="Freeform 7" descr="preencoded.png"/>
          <p:cNvSpPr/>
          <p:nvPr/>
        </p:nvSpPr>
        <p:spPr>
          <a:xfrm>
            <a:off x="7689949" y="3240584"/>
            <a:ext cx="1188541" cy="2130178"/>
          </a:xfrm>
          <a:custGeom>
            <a:avLst/>
            <a:gdLst/>
            <a:ahLst/>
            <a:cxnLst/>
            <a:rect l="l" t="t" r="r" b="b"/>
            <a:pathLst>
              <a:path w="1188541" h="2130178">
                <a:moveTo>
                  <a:pt x="0" y="0"/>
                </a:moveTo>
                <a:lnTo>
                  <a:pt x="1188541" y="0"/>
                </a:lnTo>
                <a:lnTo>
                  <a:pt x="1188541" y="2130177"/>
                </a:lnTo>
                <a:lnTo>
                  <a:pt x="0" y="2130177"/>
                </a:lnTo>
                <a:lnTo>
                  <a:pt x="0" y="0"/>
                </a:lnTo>
                <a:close/>
              </a:path>
            </a:pathLst>
          </a:custGeom>
          <a:blipFill>
            <a:blip r:embed="rId5"/>
            <a:stretch>
              <a:fillRect l="-7" r="-7"/>
            </a:stretch>
          </a:blipFill>
        </p:spPr>
      </p:sp>
      <p:sp>
        <p:nvSpPr>
          <p:cNvPr id="8" name="TextBox 8"/>
          <p:cNvSpPr txBox="1"/>
          <p:nvPr/>
        </p:nvSpPr>
        <p:spPr>
          <a:xfrm>
            <a:off x="9234934" y="3449687"/>
            <a:ext cx="2971354" cy="400050"/>
          </a:xfrm>
          <a:prstGeom prst="rect">
            <a:avLst/>
          </a:prstGeom>
        </p:spPr>
        <p:txBody>
          <a:bodyPr lIns="0" tIns="0" rIns="0" bIns="0" rtlCol="0" anchor="t">
            <a:spAutoFit/>
          </a:bodyPr>
          <a:lstStyle/>
          <a:p>
            <a:pPr algn="l">
              <a:lnSpc>
                <a:spcPts val="2875"/>
              </a:lnSpc>
            </a:pPr>
            <a:r>
              <a:rPr lang="en-US" sz="2312" b="1">
                <a:solidFill>
                  <a:srgbClr val="403C4E"/>
                </a:solidFill>
                <a:latin typeface="Arimo Bold"/>
                <a:ea typeface="Arimo Bold"/>
                <a:cs typeface="Arimo Bold"/>
                <a:sym typeface="Arimo Bold"/>
              </a:rPr>
              <a:t>Early 20th Century</a:t>
            </a:r>
          </a:p>
        </p:txBody>
      </p:sp>
      <p:sp>
        <p:nvSpPr>
          <p:cNvPr id="9" name="TextBox 9"/>
          <p:cNvSpPr txBox="1"/>
          <p:nvPr/>
        </p:nvSpPr>
        <p:spPr>
          <a:xfrm>
            <a:off x="9234934" y="3925640"/>
            <a:ext cx="8221116" cy="1207442"/>
          </a:xfrm>
          <a:prstGeom prst="rect">
            <a:avLst/>
          </a:prstGeom>
        </p:spPr>
        <p:txBody>
          <a:bodyPr lIns="0" tIns="0" rIns="0" bIns="0" rtlCol="0" anchor="t">
            <a:spAutoFit/>
          </a:bodyPr>
          <a:lstStyle/>
          <a:p>
            <a:pPr algn="l">
              <a:lnSpc>
                <a:spcPts val="2937"/>
              </a:lnSpc>
            </a:pPr>
            <a:r>
              <a:rPr lang="en-US" sz="1812">
                <a:solidFill>
                  <a:srgbClr val="403C4E"/>
                </a:solidFill>
                <a:latin typeface="Open Sans"/>
                <a:ea typeface="Open Sans"/>
                <a:cs typeface="Open Sans"/>
                <a:sym typeface="Open Sans"/>
              </a:rPr>
              <a:t>The emergence of guidance and counseling was influenced by the increasing need for vocational guidance, especially during the Industrial Revolution.</a:t>
            </a:r>
          </a:p>
        </p:txBody>
      </p:sp>
      <p:sp>
        <p:nvSpPr>
          <p:cNvPr id="10" name="Freeform 10" descr="preencoded.png"/>
          <p:cNvSpPr/>
          <p:nvPr/>
        </p:nvSpPr>
        <p:spPr>
          <a:xfrm>
            <a:off x="7689949" y="5370760"/>
            <a:ext cx="1188541" cy="2130178"/>
          </a:xfrm>
          <a:custGeom>
            <a:avLst/>
            <a:gdLst/>
            <a:ahLst/>
            <a:cxnLst/>
            <a:rect l="l" t="t" r="r" b="b"/>
            <a:pathLst>
              <a:path w="1188541" h="2130178">
                <a:moveTo>
                  <a:pt x="0" y="0"/>
                </a:moveTo>
                <a:lnTo>
                  <a:pt x="1188541" y="0"/>
                </a:lnTo>
                <a:lnTo>
                  <a:pt x="1188541" y="2130178"/>
                </a:lnTo>
                <a:lnTo>
                  <a:pt x="0" y="2130178"/>
                </a:lnTo>
                <a:lnTo>
                  <a:pt x="0" y="0"/>
                </a:lnTo>
                <a:close/>
              </a:path>
            </a:pathLst>
          </a:custGeom>
          <a:blipFill>
            <a:blip r:embed="rId6"/>
            <a:stretch>
              <a:fillRect l="-7" r="-7"/>
            </a:stretch>
          </a:blipFill>
        </p:spPr>
      </p:sp>
      <p:sp>
        <p:nvSpPr>
          <p:cNvPr id="11" name="TextBox 11"/>
          <p:cNvSpPr txBox="1"/>
          <p:nvPr/>
        </p:nvSpPr>
        <p:spPr>
          <a:xfrm>
            <a:off x="9234934" y="5579864"/>
            <a:ext cx="2971354" cy="400050"/>
          </a:xfrm>
          <a:prstGeom prst="rect">
            <a:avLst/>
          </a:prstGeom>
        </p:spPr>
        <p:txBody>
          <a:bodyPr lIns="0" tIns="0" rIns="0" bIns="0" rtlCol="0" anchor="t">
            <a:spAutoFit/>
          </a:bodyPr>
          <a:lstStyle/>
          <a:p>
            <a:pPr algn="l">
              <a:lnSpc>
                <a:spcPts val="2875"/>
              </a:lnSpc>
            </a:pPr>
            <a:r>
              <a:rPr lang="en-US" sz="2312" b="1">
                <a:solidFill>
                  <a:srgbClr val="403C4E"/>
                </a:solidFill>
                <a:latin typeface="Arimo Bold"/>
                <a:ea typeface="Arimo Bold"/>
                <a:cs typeface="Arimo Bold"/>
                <a:sym typeface="Arimo Bold"/>
              </a:rPr>
              <a:t>Mid-20th Century</a:t>
            </a:r>
          </a:p>
        </p:txBody>
      </p:sp>
      <p:sp>
        <p:nvSpPr>
          <p:cNvPr id="12" name="TextBox 12"/>
          <p:cNvSpPr txBox="1"/>
          <p:nvPr/>
        </p:nvSpPr>
        <p:spPr>
          <a:xfrm>
            <a:off x="9234934" y="6055816"/>
            <a:ext cx="8221116" cy="1207443"/>
          </a:xfrm>
          <a:prstGeom prst="rect">
            <a:avLst/>
          </a:prstGeom>
        </p:spPr>
        <p:txBody>
          <a:bodyPr lIns="0" tIns="0" rIns="0" bIns="0" rtlCol="0" anchor="t">
            <a:spAutoFit/>
          </a:bodyPr>
          <a:lstStyle/>
          <a:p>
            <a:pPr algn="l">
              <a:lnSpc>
                <a:spcPts val="2937"/>
              </a:lnSpc>
            </a:pPr>
            <a:r>
              <a:rPr lang="en-US" sz="1812">
                <a:solidFill>
                  <a:srgbClr val="403C4E"/>
                </a:solidFill>
                <a:latin typeface="Open Sans"/>
                <a:ea typeface="Open Sans"/>
                <a:cs typeface="Open Sans"/>
                <a:sym typeface="Open Sans"/>
              </a:rPr>
              <a:t>Counseling expanded beyond vocational guidance to address personal and social issues. The development of various theoretical approaches like psychoanalysis and humanistic therapy marked this period.</a:t>
            </a:r>
          </a:p>
        </p:txBody>
      </p:sp>
      <p:sp>
        <p:nvSpPr>
          <p:cNvPr id="13" name="Freeform 13" descr="preencoded.png"/>
          <p:cNvSpPr/>
          <p:nvPr/>
        </p:nvSpPr>
        <p:spPr>
          <a:xfrm>
            <a:off x="7689949" y="7500937"/>
            <a:ext cx="1188541" cy="2130177"/>
          </a:xfrm>
          <a:custGeom>
            <a:avLst/>
            <a:gdLst/>
            <a:ahLst/>
            <a:cxnLst/>
            <a:rect l="l" t="t" r="r" b="b"/>
            <a:pathLst>
              <a:path w="1188541" h="2130177">
                <a:moveTo>
                  <a:pt x="0" y="0"/>
                </a:moveTo>
                <a:lnTo>
                  <a:pt x="1188541" y="0"/>
                </a:lnTo>
                <a:lnTo>
                  <a:pt x="1188541" y="2130178"/>
                </a:lnTo>
                <a:lnTo>
                  <a:pt x="0" y="2130178"/>
                </a:lnTo>
                <a:lnTo>
                  <a:pt x="0" y="0"/>
                </a:lnTo>
                <a:close/>
              </a:path>
            </a:pathLst>
          </a:custGeom>
          <a:blipFill>
            <a:blip r:embed="rId7"/>
            <a:stretch>
              <a:fillRect l="-7" r="-7"/>
            </a:stretch>
          </a:blipFill>
        </p:spPr>
      </p:sp>
      <p:sp>
        <p:nvSpPr>
          <p:cNvPr id="14" name="TextBox 14"/>
          <p:cNvSpPr txBox="1"/>
          <p:nvPr/>
        </p:nvSpPr>
        <p:spPr>
          <a:xfrm>
            <a:off x="9234934" y="7710041"/>
            <a:ext cx="4475858" cy="400050"/>
          </a:xfrm>
          <a:prstGeom prst="rect">
            <a:avLst/>
          </a:prstGeom>
        </p:spPr>
        <p:txBody>
          <a:bodyPr lIns="0" tIns="0" rIns="0" bIns="0" rtlCol="0" anchor="t">
            <a:spAutoFit/>
          </a:bodyPr>
          <a:lstStyle/>
          <a:p>
            <a:pPr algn="l">
              <a:lnSpc>
                <a:spcPts val="2875"/>
              </a:lnSpc>
            </a:pPr>
            <a:r>
              <a:rPr lang="en-US" sz="2312" b="1">
                <a:solidFill>
                  <a:srgbClr val="403C4E"/>
                </a:solidFill>
                <a:latin typeface="Arimo Bold"/>
                <a:ea typeface="Arimo Bold"/>
                <a:cs typeface="Arimo Bold"/>
                <a:sym typeface="Arimo Bold"/>
              </a:rPr>
              <a:t>Late 20th Century and Beyond</a:t>
            </a:r>
          </a:p>
        </p:txBody>
      </p:sp>
      <p:sp>
        <p:nvSpPr>
          <p:cNvPr id="15" name="TextBox 15"/>
          <p:cNvSpPr txBox="1"/>
          <p:nvPr/>
        </p:nvSpPr>
        <p:spPr>
          <a:xfrm>
            <a:off x="9234934" y="8185994"/>
            <a:ext cx="8221116" cy="1207443"/>
          </a:xfrm>
          <a:prstGeom prst="rect">
            <a:avLst/>
          </a:prstGeom>
        </p:spPr>
        <p:txBody>
          <a:bodyPr lIns="0" tIns="0" rIns="0" bIns="0" rtlCol="0" anchor="t">
            <a:spAutoFit/>
          </a:bodyPr>
          <a:lstStyle/>
          <a:p>
            <a:pPr algn="l">
              <a:lnSpc>
                <a:spcPts val="2937"/>
              </a:lnSpc>
            </a:pPr>
            <a:r>
              <a:rPr lang="en-US" sz="1812">
                <a:solidFill>
                  <a:srgbClr val="403C4E"/>
                </a:solidFill>
                <a:latin typeface="Open Sans"/>
                <a:ea typeface="Open Sans"/>
                <a:cs typeface="Open Sans"/>
                <a:sym typeface="Open Sans"/>
              </a:rPr>
              <a:t>Modern counseling incorporates diverse approaches and integrates technology, recognizing the importance of cultural diversity and addressing mental health issues in a holistic manner.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924</Words>
  <Application>Microsoft Office PowerPoint</Application>
  <PresentationFormat>Custom</PresentationFormat>
  <Paragraphs>104</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Open Sans</vt:lpstr>
      <vt:lpstr>Calibri</vt:lpstr>
      <vt:lpstr>Arimo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Emergence-and-Growth-of-Guidance-and-Counseling.pptx</dc:title>
  <dc:creator>arul kashmir</dc:creator>
  <cp:lastModifiedBy>arul kashmir</cp:lastModifiedBy>
  <cp:revision>2</cp:revision>
  <dcterms:created xsi:type="dcterms:W3CDTF">2006-08-16T00:00:00Z</dcterms:created>
  <dcterms:modified xsi:type="dcterms:W3CDTF">2024-12-13T09:16:44Z</dcterms:modified>
  <dc:identifier>DAGZKABeWus</dc:identifier>
</cp:coreProperties>
</file>