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0" r:id="rId2"/>
    <p:sldId id="256" r:id="rId3"/>
    <p:sldId id="257" r:id="rId4"/>
    <p:sldId id="258" r:id="rId5"/>
    <p:sldId id="259" r:id="rId6"/>
  </p:sldIdLst>
  <p:sldSz cx="14630400" cy="8229600"/>
  <p:notesSz cx="8229600" cy="14630400"/>
  <p:embeddedFontLst>
    <p:embeddedFont>
      <p:font typeface="Aharoni" pitchFamily="2" charset="-79"/>
      <p:bold r:id="rId8"/>
    </p:embeddedFont>
    <p:embeddedFont>
      <p:font typeface="DFKai-SB" pitchFamily="65" charset="-120"/>
      <p:regular r:id="rId9"/>
    </p:embeddedFont>
    <p:embeddedFont>
      <p:font typeface="Calibri" pitchFamily="34" charset="0"/>
      <p:regular r:id="rId10"/>
      <p:bold r:id="rId11"/>
      <p:italic r:id="rId12"/>
      <p:boldItalic r:id="rId13"/>
    </p:embeddedFont>
    <p:embeddedFont>
      <p:font typeface="Arial Black" pitchFamily="34" charset="0"/>
      <p:bold r:id="rId14"/>
    </p:embeddedFont>
    <p:embeddedFont>
      <p:font typeface="Kanit Light" charset="-34"/>
      <p:regular r:id="rId15"/>
    </p:embeddedFont>
    <p:embeddedFont>
      <p:font typeface="Martel Sans"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1"/>
    <p:restoredTop sz="94610"/>
  </p:normalViewPr>
  <p:slideViewPr>
    <p:cSldViewPr snapToGrid="0" snapToObjects="1">
      <p:cViewPr>
        <p:scale>
          <a:sx n="66" d="100"/>
          <a:sy n="66" d="100"/>
        </p:scale>
        <p:origin x="-372" y="2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0727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877203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Compensation Management</a:t>
            </a:r>
          </a:p>
          <a:p>
            <a:r>
              <a:rPr lang="en-US" sz="2800" b="1" dirty="0" smtClean="0">
                <a:solidFill>
                  <a:srgbClr val="FF0000"/>
                </a:solidFill>
                <a:latin typeface="Arial Black" pitchFamily="34" charset="0"/>
                <a:cs typeface="Aharoni" pitchFamily="2" charset="-79"/>
              </a:rPr>
              <a:t>Course Code : 22HRM2CC9</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3657599" y="4928461"/>
            <a:ext cx="7315200" cy="954107"/>
          </a:xfrm>
          <a:prstGeom prst="rect">
            <a:avLst/>
          </a:prstGeom>
        </p:spPr>
        <p:txBody>
          <a:bodyPr>
            <a:spAutoFit/>
          </a:bodyPr>
          <a:lstStyle/>
          <a:p>
            <a:pPr algn="ctr"/>
            <a:r>
              <a:rPr lang="en-US" sz="2800" b="1" smtClean="0">
                <a:solidFill>
                  <a:srgbClr val="7030A0"/>
                </a:solidFill>
                <a:latin typeface="Arial Black" pitchFamily="34" charset="0"/>
              </a:rPr>
              <a:t> Unit-III </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Methods of wages</a:t>
            </a: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54975"/>
            <a:ext cx="7556421" cy="3912870"/>
          </a:xfrm>
          <a:prstGeom prst="rect">
            <a:avLst/>
          </a:prstGeom>
          <a:noFill/>
          <a:ln/>
        </p:spPr>
        <p:txBody>
          <a:bodyPr wrap="square" lIns="0" tIns="0" rIns="0" bIns="0" rtlCol="0" anchor="t"/>
          <a:lstStyle/>
          <a:p>
            <a:pPr marL="0" indent="0">
              <a:lnSpc>
                <a:spcPts val="7700"/>
              </a:lnSpc>
              <a:buNone/>
            </a:pPr>
            <a:r>
              <a:rPr lang="en-US" sz="6150" dirty="0">
                <a:solidFill>
                  <a:srgbClr val="272D45"/>
                </a:solidFill>
                <a:latin typeface="Kanit Light" pitchFamily="34" charset="0"/>
                <a:ea typeface="Kanit Light" pitchFamily="34" charset="-122"/>
                <a:cs typeface="Kanit Light" pitchFamily="34" charset="-120"/>
              </a:rPr>
              <a:t>Methods of Wage Fixation: Compensation Management</a:t>
            </a:r>
            <a:endParaRPr lang="en-US" sz="6150" dirty="0"/>
          </a:p>
        </p:txBody>
      </p:sp>
      <p:sp>
        <p:nvSpPr>
          <p:cNvPr id="4" name="Text 1"/>
          <p:cNvSpPr/>
          <p:nvPr/>
        </p:nvSpPr>
        <p:spPr>
          <a:xfrm>
            <a:off x="793790" y="5008007"/>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Effectively managing employee compensation is a critical aspect of human resources. This series explores key methods and considerations in determining appropriate wage and salary structures, ensuring fair and equitable pay that aligns with productivity and organizational goals.</a:t>
            </a:r>
            <a:endParaRPr lang="en-US" sz="1750" dirty="0"/>
          </a:p>
        </p:txBody>
      </p:sp>
      <p:sp>
        <p:nvSpPr>
          <p:cNvPr id="5" name="Shape 2"/>
          <p:cNvSpPr/>
          <p:nvPr/>
        </p:nvSpPr>
        <p:spPr>
          <a:xfrm>
            <a:off x="793790" y="7094577"/>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7102197"/>
            <a:ext cx="347663" cy="347663"/>
          </a:xfrm>
          <a:prstGeom prst="rect">
            <a:avLst/>
          </a:prstGeom>
        </p:spPr>
      </p:pic>
      <p:sp>
        <p:nvSpPr>
          <p:cNvPr id="7" name="Text 3"/>
          <p:cNvSpPr/>
          <p:nvPr/>
        </p:nvSpPr>
        <p:spPr>
          <a:xfrm>
            <a:off x="1270040" y="7077670"/>
            <a:ext cx="1223962" cy="396835"/>
          </a:xfrm>
          <a:prstGeom prst="rect">
            <a:avLst/>
          </a:prstGeom>
          <a:noFill/>
          <a:ln/>
        </p:spPr>
        <p:txBody>
          <a:bodyPr wrap="none" lIns="0" tIns="0" rIns="0" bIns="0" rtlCol="0" anchor="t"/>
          <a:lstStyle/>
          <a:p>
            <a:pPr marL="0" indent="0" algn="l">
              <a:lnSpc>
                <a:spcPts val="3100"/>
              </a:lnSpc>
              <a:buNone/>
            </a:pPr>
            <a:r>
              <a:rPr lang="en-US" sz="2200" b="1" dirty="0">
                <a:solidFill>
                  <a:srgbClr val="2C3249"/>
                </a:solidFill>
                <a:latin typeface="Martel Sans Bold" pitchFamily="34" charset="0"/>
                <a:ea typeface="Martel Sans Bold" pitchFamily="34" charset="-122"/>
                <a:cs typeface="Martel Sans Bold" pitchFamily="34" charset="-120"/>
              </a:rPr>
              <a:t>by Kavin</a:t>
            </a:r>
            <a:endParaRPr lang="en-US" sz="2200" dirty="0"/>
          </a:p>
        </p:txBody>
      </p:sp>
      <p:pic>
        <p:nvPicPr>
          <p:cNvPr id="9" name="Picture 8">
            <a:extLst>
              <a:ext uri="{FF2B5EF4-FFF2-40B4-BE49-F238E27FC236}">
                <a16:creationId xmlns="" xmlns:a16="http://schemas.microsoft.com/office/drawing/2014/main" id="{6AB94424-155A-344F-C84B-7EAD83BFAB70}"/>
              </a:ext>
            </a:extLst>
          </p:cNvPr>
          <p:cNvPicPr>
            <a:picLocks noChangeAspect="1"/>
          </p:cNvPicPr>
          <p:nvPr/>
        </p:nvPicPr>
        <p:blipFill>
          <a:blip r:embed="rId5"/>
          <a:stretch>
            <a:fillRect/>
          </a:stretch>
        </p:blipFill>
        <p:spPr>
          <a:xfrm>
            <a:off x="400370" y="7094577"/>
            <a:ext cx="2324424" cy="438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10078641" cy="708779"/>
          </a:xfrm>
          <a:prstGeom prst="rect">
            <a:avLst/>
          </a:prstGeom>
          <a:noFill/>
          <a:ln/>
        </p:spPr>
        <p:txBody>
          <a:bodyPr wrap="none" lIns="0" tIns="0" rIns="0" bIns="0" rtlCol="0" anchor="t"/>
          <a:lstStyle/>
          <a:p>
            <a:pPr marL="0" indent="0">
              <a:lnSpc>
                <a:spcPts val="5550"/>
              </a:lnSpc>
              <a:buNone/>
            </a:pPr>
            <a:r>
              <a:rPr lang="en-US" sz="4450" dirty="0">
                <a:solidFill>
                  <a:srgbClr val="272D45"/>
                </a:solidFill>
                <a:latin typeface="Kanit Light" pitchFamily="34" charset="0"/>
                <a:ea typeface="Kanit Light" pitchFamily="34" charset="-122"/>
                <a:cs typeface="Kanit Light" pitchFamily="34" charset="-120"/>
              </a:rPr>
              <a:t>Computation of Wage &amp; Salary Structure</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72D45"/>
                </a:solidFill>
                <a:latin typeface="Kanit Light" pitchFamily="34" charset="0"/>
                <a:ea typeface="Kanit Light" pitchFamily="34" charset="-122"/>
                <a:cs typeface="Kanit Light" pitchFamily="34" charset="-120"/>
              </a:rPr>
              <a:t>Job Evaluation</a:t>
            </a:r>
            <a:endParaRPr lang="en-US" sz="2200" dirty="0"/>
          </a:p>
        </p:txBody>
      </p:sp>
      <p:sp>
        <p:nvSpPr>
          <p:cNvPr id="4" name="Text 2"/>
          <p:cNvSpPr/>
          <p:nvPr/>
        </p:nvSpPr>
        <p:spPr>
          <a:xfrm>
            <a:off x="793790"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Assessing the relative worth of different roles within the organization to establish appropriate compensation levels.</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72D45"/>
                </a:solidFill>
                <a:latin typeface="Kanit Light" pitchFamily="34" charset="0"/>
                <a:ea typeface="Kanit Light" pitchFamily="34" charset="-122"/>
                <a:cs typeface="Kanit Light" pitchFamily="34" charset="-120"/>
              </a:rPr>
              <a:t>Market Benchmarking</a:t>
            </a:r>
            <a:endParaRPr lang="en-US" sz="2200" dirty="0"/>
          </a:p>
        </p:txBody>
      </p:sp>
      <p:sp>
        <p:nvSpPr>
          <p:cNvPr id="6" name="Text 4"/>
          <p:cNvSpPr/>
          <p:nvPr/>
        </p:nvSpPr>
        <p:spPr>
          <a:xfrm>
            <a:off x="5332928"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Analyzing industry standards and competitor pay scales to ensure competitiveness and attract top talent.</a:t>
            </a:r>
            <a:endParaRPr lang="en-US" sz="1750" dirty="0"/>
          </a:p>
        </p:txBody>
      </p:sp>
      <p:sp>
        <p:nvSpPr>
          <p:cNvPr id="7" name="Text 5"/>
          <p:cNvSpPr/>
          <p:nvPr/>
        </p:nvSpPr>
        <p:spPr>
          <a:xfrm>
            <a:off x="9872067"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72D45"/>
                </a:solidFill>
                <a:latin typeface="Kanit Light" pitchFamily="34" charset="0"/>
                <a:ea typeface="Kanit Light" pitchFamily="34" charset="-122"/>
                <a:cs typeface="Kanit Light" pitchFamily="34" charset="-120"/>
              </a:rPr>
              <a:t>Internal Equity</a:t>
            </a:r>
            <a:endParaRPr lang="en-US" sz="2200" dirty="0"/>
          </a:p>
        </p:txBody>
      </p:sp>
      <p:sp>
        <p:nvSpPr>
          <p:cNvPr id="8" name="Text 6"/>
          <p:cNvSpPr/>
          <p:nvPr/>
        </p:nvSpPr>
        <p:spPr>
          <a:xfrm>
            <a:off x="9872067"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Maintaining fairness by considering factors like experience, skills, and level of responsibility within the company.</a:t>
            </a:r>
            <a:endParaRPr lang="en-US" sz="1750" dirty="0"/>
          </a:p>
        </p:txBody>
      </p:sp>
      <p:pic>
        <p:nvPicPr>
          <p:cNvPr id="10" name="Picture 9">
            <a:extLst>
              <a:ext uri="{FF2B5EF4-FFF2-40B4-BE49-F238E27FC236}">
                <a16:creationId xmlns="" xmlns:a16="http://schemas.microsoft.com/office/drawing/2014/main" id="{32D425C8-F17D-DC55-49E5-6559F980B687}"/>
              </a:ext>
            </a:extLst>
          </p:cNvPr>
          <p:cNvPicPr>
            <a:picLocks noChangeAspect="1"/>
          </p:cNvPicPr>
          <p:nvPr/>
        </p:nvPicPr>
        <p:blipFill>
          <a:blip r:embed="rId3"/>
          <a:stretch>
            <a:fillRect/>
          </a:stretch>
        </p:blipFill>
        <p:spPr>
          <a:xfrm>
            <a:off x="12305976" y="7774027"/>
            <a:ext cx="2324424" cy="4382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148"/>
          </a:xfrm>
          <a:prstGeom prst="rect">
            <a:avLst/>
          </a:prstGeom>
        </p:spPr>
      </p:pic>
      <p:sp>
        <p:nvSpPr>
          <p:cNvPr id="3" name="Text 0"/>
          <p:cNvSpPr/>
          <p:nvPr/>
        </p:nvSpPr>
        <p:spPr>
          <a:xfrm>
            <a:off x="6258044" y="606266"/>
            <a:ext cx="7600712" cy="1378029"/>
          </a:xfrm>
          <a:prstGeom prst="rect">
            <a:avLst/>
          </a:prstGeom>
          <a:noFill/>
          <a:ln/>
        </p:spPr>
        <p:txBody>
          <a:bodyPr wrap="square" lIns="0" tIns="0" rIns="0" bIns="0" rtlCol="0" anchor="t"/>
          <a:lstStyle/>
          <a:p>
            <a:pPr marL="0" indent="0">
              <a:lnSpc>
                <a:spcPts val="5400"/>
              </a:lnSpc>
              <a:buNone/>
            </a:pPr>
            <a:r>
              <a:rPr lang="en-US" sz="4300" dirty="0">
                <a:solidFill>
                  <a:srgbClr val="272D45"/>
                </a:solidFill>
                <a:latin typeface="Kanit Light" pitchFamily="34" charset="0"/>
                <a:ea typeface="Kanit Light" pitchFamily="34" charset="-122"/>
                <a:cs typeface="Kanit Light" pitchFamily="34" charset="-120"/>
              </a:rPr>
              <a:t>Wage Differentials &amp; Productivity</a:t>
            </a:r>
            <a:endParaRPr lang="en-US" sz="4300" dirty="0"/>
          </a:p>
        </p:txBody>
      </p:sp>
      <p:sp>
        <p:nvSpPr>
          <p:cNvPr id="4" name="Shape 1"/>
          <p:cNvSpPr/>
          <p:nvPr/>
        </p:nvSpPr>
        <p:spPr>
          <a:xfrm>
            <a:off x="6573441" y="2314932"/>
            <a:ext cx="30480" cy="5309949"/>
          </a:xfrm>
          <a:prstGeom prst="roundRect">
            <a:avLst>
              <a:gd name="adj" fmla="val 303837"/>
            </a:avLst>
          </a:prstGeom>
          <a:solidFill>
            <a:srgbClr val="C5D2CF"/>
          </a:solidFill>
          <a:ln/>
        </p:spPr>
      </p:sp>
      <p:sp>
        <p:nvSpPr>
          <p:cNvPr id="5" name="Shape 2"/>
          <p:cNvSpPr/>
          <p:nvPr/>
        </p:nvSpPr>
        <p:spPr>
          <a:xfrm>
            <a:off x="6806208" y="2795707"/>
            <a:ext cx="771644" cy="30480"/>
          </a:xfrm>
          <a:prstGeom prst="roundRect">
            <a:avLst>
              <a:gd name="adj" fmla="val 303837"/>
            </a:avLst>
          </a:prstGeom>
          <a:solidFill>
            <a:srgbClr val="C5D2CF"/>
          </a:solidFill>
          <a:ln/>
        </p:spPr>
      </p:sp>
      <p:sp>
        <p:nvSpPr>
          <p:cNvPr id="6" name="Shape 3"/>
          <p:cNvSpPr/>
          <p:nvPr/>
        </p:nvSpPr>
        <p:spPr>
          <a:xfrm>
            <a:off x="6340673" y="2562939"/>
            <a:ext cx="496014" cy="496014"/>
          </a:xfrm>
          <a:prstGeom prst="roundRect">
            <a:avLst>
              <a:gd name="adj" fmla="val 18671"/>
            </a:avLst>
          </a:prstGeom>
          <a:solidFill>
            <a:srgbClr val="DFECE9"/>
          </a:solidFill>
          <a:ln w="7620">
            <a:solidFill>
              <a:srgbClr val="C5D2CF"/>
            </a:solidFill>
            <a:prstDash val="solid"/>
          </a:ln>
        </p:spPr>
      </p:sp>
      <p:sp>
        <p:nvSpPr>
          <p:cNvPr id="7" name="Text 4"/>
          <p:cNvSpPr/>
          <p:nvPr/>
        </p:nvSpPr>
        <p:spPr>
          <a:xfrm>
            <a:off x="6538317" y="2645569"/>
            <a:ext cx="100608" cy="330756"/>
          </a:xfrm>
          <a:prstGeom prst="rect">
            <a:avLst/>
          </a:prstGeom>
          <a:noFill/>
          <a:ln/>
        </p:spPr>
        <p:txBody>
          <a:bodyPr wrap="none" lIns="0" tIns="0" rIns="0" bIns="0" rtlCol="0" anchor="t"/>
          <a:lstStyle/>
          <a:p>
            <a:pPr marL="0" indent="0" algn="ctr">
              <a:lnSpc>
                <a:spcPts val="2600"/>
              </a:lnSpc>
              <a:buNone/>
            </a:pPr>
            <a:r>
              <a:rPr lang="en-US" sz="2600" dirty="0">
                <a:solidFill>
                  <a:srgbClr val="2C3249"/>
                </a:solidFill>
                <a:latin typeface="Kanit Light" pitchFamily="34" charset="0"/>
                <a:ea typeface="Kanit Light" pitchFamily="34" charset="-122"/>
                <a:cs typeface="Kanit Light" pitchFamily="34" charset="-120"/>
              </a:rPr>
              <a:t>1</a:t>
            </a:r>
            <a:endParaRPr lang="en-US" sz="2600" dirty="0"/>
          </a:p>
        </p:txBody>
      </p:sp>
      <p:sp>
        <p:nvSpPr>
          <p:cNvPr id="8" name="Text 5"/>
          <p:cNvSpPr/>
          <p:nvPr/>
        </p:nvSpPr>
        <p:spPr>
          <a:xfrm>
            <a:off x="7801332" y="2535317"/>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Skill-Based Wages</a:t>
            </a:r>
            <a:endParaRPr lang="en-US" sz="2150" dirty="0"/>
          </a:p>
        </p:txBody>
      </p:sp>
      <p:sp>
        <p:nvSpPr>
          <p:cNvPr id="9" name="Text 6"/>
          <p:cNvSpPr/>
          <p:nvPr/>
        </p:nvSpPr>
        <p:spPr>
          <a:xfrm>
            <a:off x="7801332" y="3012043"/>
            <a:ext cx="6057424" cy="705564"/>
          </a:xfrm>
          <a:prstGeom prst="rect">
            <a:avLst/>
          </a:prstGeom>
          <a:noFill/>
          <a:ln/>
        </p:spPr>
        <p:txBody>
          <a:bodyPr wrap="square" lIns="0" tIns="0" rIns="0" bIns="0" rtlCol="0" anchor="t"/>
          <a:lstStyle/>
          <a:p>
            <a:pPr marL="0" indent="0" algn="l">
              <a:lnSpc>
                <a:spcPts val="2750"/>
              </a:lnSpc>
              <a:buNone/>
            </a:pPr>
            <a:r>
              <a:rPr lang="en-US" sz="1700" dirty="0">
                <a:solidFill>
                  <a:srgbClr val="2C3249"/>
                </a:solidFill>
                <a:latin typeface="Martel Sans" pitchFamily="34" charset="0"/>
                <a:ea typeface="Martel Sans" pitchFamily="34" charset="-122"/>
                <a:cs typeface="Martel Sans" pitchFamily="34" charset="-120"/>
              </a:rPr>
              <a:t>Compensating employees based on their unique skills and expertise, which directly impact productivity.</a:t>
            </a:r>
            <a:endParaRPr lang="en-US" sz="1700" dirty="0"/>
          </a:p>
        </p:txBody>
      </p:sp>
      <p:sp>
        <p:nvSpPr>
          <p:cNvPr id="10" name="Shape 7"/>
          <p:cNvSpPr/>
          <p:nvPr/>
        </p:nvSpPr>
        <p:spPr>
          <a:xfrm>
            <a:off x="6806208" y="4639151"/>
            <a:ext cx="771644" cy="30480"/>
          </a:xfrm>
          <a:prstGeom prst="roundRect">
            <a:avLst>
              <a:gd name="adj" fmla="val 303837"/>
            </a:avLst>
          </a:prstGeom>
          <a:solidFill>
            <a:srgbClr val="C5D2CF"/>
          </a:solidFill>
          <a:ln/>
        </p:spPr>
      </p:sp>
      <p:sp>
        <p:nvSpPr>
          <p:cNvPr id="11" name="Shape 8"/>
          <p:cNvSpPr/>
          <p:nvPr/>
        </p:nvSpPr>
        <p:spPr>
          <a:xfrm>
            <a:off x="6340673" y="4406384"/>
            <a:ext cx="496014" cy="496014"/>
          </a:xfrm>
          <a:prstGeom prst="roundRect">
            <a:avLst>
              <a:gd name="adj" fmla="val 18671"/>
            </a:avLst>
          </a:prstGeom>
          <a:solidFill>
            <a:srgbClr val="DFECE9"/>
          </a:solidFill>
          <a:ln w="7620">
            <a:solidFill>
              <a:srgbClr val="C5D2CF"/>
            </a:solidFill>
            <a:prstDash val="solid"/>
          </a:ln>
        </p:spPr>
      </p:sp>
      <p:sp>
        <p:nvSpPr>
          <p:cNvPr id="12" name="Text 9"/>
          <p:cNvSpPr/>
          <p:nvPr/>
        </p:nvSpPr>
        <p:spPr>
          <a:xfrm>
            <a:off x="6504980" y="4489013"/>
            <a:ext cx="167402" cy="330756"/>
          </a:xfrm>
          <a:prstGeom prst="rect">
            <a:avLst/>
          </a:prstGeom>
          <a:noFill/>
          <a:ln/>
        </p:spPr>
        <p:txBody>
          <a:bodyPr wrap="none" lIns="0" tIns="0" rIns="0" bIns="0" rtlCol="0" anchor="t"/>
          <a:lstStyle/>
          <a:p>
            <a:pPr marL="0" indent="0" algn="ctr">
              <a:lnSpc>
                <a:spcPts val="2600"/>
              </a:lnSpc>
              <a:buNone/>
            </a:pPr>
            <a:r>
              <a:rPr lang="en-US" sz="2600" dirty="0">
                <a:solidFill>
                  <a:srgbClr val="2C3249"/>
                </a:solidFill>
                <a:latin typeface="Kanit Light" pitchFamily="34" charset="0"/>
                <a:ea typeface="Kanit Light" pitchFamily="34" charset="-122"/>
                <a:cs typeface="Kanit Light" pitchFamily="34" charset="-120"/>
              </a:rPr>
              <a:t>2</a:t>
            </a:r>
            <a:endParaRPr lang="en-US" sz="2600" dirty="0"/>
          </a:p>
        </p:txBody>
      </p:sp>
      <p:sp>
        <p:nvSpPr>
          <p:cNvPr id="13" name="Text 10"/>
          <p:cNvSpPr/>
          <p:nvPr/>
        </p:nvSpPr>
        <p:spPr>
          <a:xfrm>
            <a:off x="7801332" y="4378762"/>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Incentive Pay</a:t>
            </a:r>
            <a:endParaRPr lang="en-US" sz="2150" dirty="0"/>
          </a:p>
        </p:txBody>
      </p:sp>
      <p:sp>
        <p:nvSpPr>
          <p:cNvPr id="14" name="Text 11"/>
          <p:cNvSpPr/>
          <p:nvPr/>
        </p:nvSpPr>
        <p:spPr>
          <a:xfrm>
            <a:off x="7801332" y="4855488"/>
            <a:ext cx="6057424" cy="705564"/>
          </a:xfrm>
          <a:prstGeom prst="rect">
            <a:avLst/>
          </a:prstGeom>
          <a:noFill/>
          <a:ln/>
        </p:spPr>
        <p:txBody>
          <a:bodyPr wrap="square" lIns="0" tIns="0" rIns="0" bIns="0" rtlCol="0" anchor="t"/>
          <a:lstStyle/>
          <a:p>
            <a:pPr marL="0" indent="0" algn="l">
              <a:lnSpc>
                <a:spcPts val="2750"/>
              </a:lnSpc>
              <a:buNone/>
            </a:pPr>
            <a:r>
              <a:rPr lang="en-US" sz="1700" dirty="0">
                <a:solidFill>
                  <a:srgbClr val="2C3249"/>
                </a:solidFill>
                <a:latin typeface="Martel Sans" pitchFamily="34" charset="0"/>
                <a:ea typeface="Martel Sans" pitchFamily="34" charset="-122"/>
                <a:cs typeface="Martel Sans" pitchFamily="34" charset="-120"/>
              </a:rPr>
              <a:t>Offering bonuses, commissions, or piece-rate pay to encourage and reward high performance.</a:t>
            </a:r>
            <a:endParaRPr lang="en-US" sz="1700" dirty="0"/>
          </a:p>
        </p:txBody>
      </p:sp>
      <p:sp>
        <p:nvSpPr>
          <p:cNvPr id="15" name="Shape 12"/>
          <p:cNvSpPr/>
          <p:nvPr/>
        </p:nvSpPr>
        <p:spPr>
          <a:xfrm>
            <a:off x="6806208" y="6482596"/>
            <a:ext cx="771644" cy="30480"/>
          </a:xfrm>
          <a:prstGeom prst="roundRect">
            <a:avLst>
              <a:gd name="adj" fmla="val 303837"/>
            </a:avLst>
          </a:prstGeom>
          <a:solidFill>
            <a:srgbClr val="C5D2CF"/>
          </a:solidFill>
          <a:ln/>
        </p:spPr>
      </p:sp>
      <p:sp>
        <p:nvSpPr>
          <p:cNvPr id="16" name="Shape 13"/>
          <p:cNvSpPr/>
          <p:nvPr/>
        </p:nvSpPr>
        <p:spPr>
          <a:xfrm>
            <a:off x="6340673" y="6249829"/>
            <a:ext cx="496014" cy="496014"/>
          </a:xfrm>
          <a:prstGeom prst="roundRect">
            <a:avLst>
              <a:gd name="adj" fmla="val 18671"/>
            </a:avLst>
          </a:prstGeom>
          <a:solidFill>
            <a:srgbClr val="DFECE9"/>
          </a:solidFill>
          <a:ln w="7620">
            <a:solidFill>
              <a:srgbClr val="C5D2CF"/>
            </a:solidFill>
            <a:prstDash val="solid"/>
          </a:ln>
        </p:spPr>
      </p:sp>
      <p:sp>
        <p:nvSpPr>
          <p:cNvPr id="17" name="Text 14"/>
          <p:cNvSpPr/>
          <p:nvPr/>
        </p:nvSpPr>
        <p:spPr>
          <a:xfrm>
            <a:off x="6503670" y="6332458"/>
            <a:ext cx="170021" cy="330756"/>
          </a:xfrm>
          <a:prstGeom prst="rect">
            <a:avLst/>
          </a:prstGeom>
          <a:noFill/>
          <a:ln/>
        </p:spPr>
        <p:txBody>
          <a:bodyPr wrap="none" lIns="0" tIns="0" rIns="0" bIns="0" rtlCol="0" anchor="t"/>
          <a:lstStyle/>
          <a:p>
            <a:pPr marL="0" indent="0" algn="ctr">
              <a:lnSpc>
                <a:spcPts val="2600"/>
              </a:lnSpc>
              <a:buNone/>
            </a:pPr>
            <a:r>
              <a:rPr lang="en-US" sz="2600" dirty="0">
                <a:solidFill>
                  <a:srgbClr val="2C3249"/>
                </a:solidFill>
                <a:latin typeface="Kanit Light" pitchFamily="34" charset="0"/>
                <a:ea typeface="Kanit Light" pitchFamily="34" charset="-122"/>
                <a:cs typeface="Kanit Light" pitchFamily="34" charset="-120"/>
              </a:rPr>
              <a:t>3</a:t>
            </a:r>
            <a:endParaRPr lang="en-US" sz="2600" dirty="0"/>
          </a:p>
        </p:txBody>
      </p:sp>
      <p:sp>
        <p:nvSpPr>
          <p:cNvPr id="18" name="Text 15"/>
          <p:cNvSpPr/>
          <p:nvPr/>
        </p:nvSpPr>
        <p:spPr>
          <a:xfrm>
            <a:off x="7801332" y="6222206"/>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Profit Sharing</a:t>
            </a:r>
            <a:endParaRPr lang="en-US" sz="2150" dirty="0"/>
          </a:p>
        </p:txBody>
      </p:sp>
      <p:sp>
        <p:nvSpPr>
          <p:cNvPr id="19" name="Text 16"/>
          <p:cNvSpPr/>
          <p:nvPr/>
        </p:nvSpPr>
        <p:spPr>
          <a:xfrm>
            <a:off x="7801332" y="6698933"/>
            <a:ext cx="6057424" cy="705564"/>
          </a:xfrm>
          <a:prstGeom prst="rect">
            <a:avLst/>
          </a:prstGeom>
          <a:noFill/>
          <a:ln/>
        </p:spPr>
        <p:txBody>
          <a:bodyPr wrap="square" lIns="0" tIns="0" rIns="0" bIns="0" rtlCol="0" anchor="t"/>
          <a:lstStyle/>
          <a:p>
            <a:pPr marL="0" indent="0" algn="l">
              <a:lnSpc>
                <a:spcPts val="2750"/>
              </a:lnSpc>
              <a:buNone/>
            </a:pPr>
            <a:r>
              <a:rPr lang="en-US" sz="1700" dirty="0">
                <a:solidFill>
                  <a:srgbClr val="2C3249"/>
                </a:solidFill>
                <a:latin typeface="Martel Sans" pitchFamily="34" charset="0"/>
                <a:ea typeface="Martel Sans" pitchFamily="34" charset="-122"/>
                <a:cs typeface="Martel Sans" pitchFamily="34" charset="-120"/>
              </a:rPr>
              <a:t>Linking a portion of employee compensation to the overall profitability of the organization.</a:t>
            </a:r>
            <a:endParaRPr lang="en-US" sz="1700" dirty="0"/>
          </a:p>
        </p:txBody>
      </p:sp>
      <p:pic>
        <p:nvPicPr>
          <p:cNvPr id="20" name="Picture 19">
            <a:extLst>
              <a:ext uri="{FF2B5EF4-FFF2-40B4-BE49-F238E27FC236}">
                <a16:creationId xmlns="" xmlns:a16="http://schemas.microsoft.com/office/drawing/2014/main" id="{766276B5-F450-3223-4971-4F87996B641E}"/>
              </a:ext>
            </a:extLst>
          </p:cNvPr>
          <p:cNvPicPr>
            <a:picLocks noChangeAspect="1"/>
          </p:cNvPicPr>
          <p:nvPr/>
        </p:nvPicPr>
        <p:blipFill>
          <a:blip r:embed="rId4"/>
          <a:stretch>
            <a:fillRect/>
          </a:stretch>
        </p:blipFill>
        <p:spPr>
          <a:xfrm>
            <a:off x="12305976" y="7774027"/>
            <a:ext cx="2324424" cy="4382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9308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272D45"/>
                </a:solidFill>
                <a:latin typeface="Kanit Light" pitchFamily="34" charset="0"/>
                <a:ea typeface="Kanit Light" pitchFamily="34" charset="-122"/>
                <a:cs typeface="Kanit Light" pitchFamily="34" charset="-120"/>
              </a:rPr>
              <a:t>Dearness Allowance &amp; Fringe Benefits</a:t>
            </a:r>
            <a:endParaRPr lang="en-US" sz="4450" dirty="0"/>
          </a:p>
        </p:txBody>
      </p:sp>
      <p:sp>
        <p:nvSpPr>
          <p:cNvPr id="4" name="Shape 1"/>
          <p:cNvSpPr/>
          <p:nvPr/>
        </p:nvSpPr>
        <p:spPr>
          <a:xfrm>
            <a:off x="6280190" y="2650808"/>
            <a:ext cx="3664863" cy="2773799"/>
          </a:xfrm>
          <a:prstGeom prst="roundRect">
            <a:avLst>
              <a:gd name="adj" fmla="val 3435"/>
            </a:avLst>
          </a:prstGeom>
          <a:solidFill>
            <a:srgbClr val="DFECE9"/>
          </a:solidFill>
          <a:ln w="7620">
            <a:solidFill>
              <a:srgbClr val="C5D2CF"/>
            </a:solidFill>
            <a:prstDash val="solid"/>
          </a:ln>
        </p:spPr>
      </p:sp>
      <p:sp>
        <p:nvSpPr>
          <p:cNvPr id="5" name="Text 2"/>
          <p:cNvSpPr/>
          <p:nvPr/>
        </p:nvSpPr>
        <p:spPr>
          <a:xfrm>
            <a:off x="6514624" y="288524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3249"/>
                </a:solidFill>
                <a:latin typeface="Kanit Light" pitchFamily="34" charset="0"/>
                <a:ea typeface="Kanit Light" pitchFamily="34" charset="-122"/>
                <a:cs typeface="Kanit Light" pitchFamily="34" charset="-120"/>
              </a:rPr>
              <a:t>Dearness Allowance</a:t>
            </a:r>
            <a:endParaRPr lang="en-US" sz="2200" dirty="0"/>
          </a:p>
        </p:txBody>
      </p:sp>
      <p:sp>
        <p:nvSpPr>
          <p:cNvPr id="6" name="Text 3"/>
          <p:cNvSpPr/>
          <p:nvPr/>
        </p:nvSpPr>
        <p:spPr>
          <a:xfrm>
            <a:off x="6514624" y="3375660"/>
            <a:ext cx="3195995" cy="1451610"/>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A cost-of-living adjustment that helps maintain purchasing power in the face of inflation.</a:t>
            </a:r>
            <a:endParaRPr lang="en-US" sz="1750" dirty="0"/>
          </a:p>
        </p:txBody>
      </p:sp>
      <p:sp>
        <p:nvSpPr>
          <p:cNvPr id="7" name="Shape 4"/>
          <p:cNvSpPr/>
          <p:nvPr/>
        </p:nvSpPr>
        <p:spPr>
          <a:xfrm>
            <a:off x="10171867" y="2650808"/>
            <a:ext cx="3664863" cy="2773799"/>
          </a:xfrm>
          <a:prstGeom prst="roundRect">
            <a:avLst>
              <a:gd name="adj" fmla="val 3435"/>
            </a:avLst>
          </a:prstGeom>
          <a:solidFill>
            <a:srgbClr val="DFECE9"/>
          </a:solidFill>
          <a:ln w="7620">
            <a:solidFill>
              <a:srgbClr val="C5D2CF"/>
            </a:solidFill>
            <a:prstDash val="solid"/>
          </a:ln>
        </p:spPr>
      </p:sp>
      <p:sp>
        <p:nvSpPr>
          <p:cNvPr id="8" name="Text 5"/>
          <p:cNvSpPr/>
          <p:nvPr/>
        </p:nvSpPr>
        <p:spPr>
          <a:xfrm>
            <a:off x="10406301" y="288524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3249"/>
                </a:solidFill>
                <a:latin typeface="Kanit Light" pitchFamily="34" charset="0"/>
                <a:ea typeface="Kanit Light" pitchFamily="34" charset="-122"/>
                <a:cs typeface="Kanit Light" pitchFamily="34" charset="-120"/>
              </a:rPr>
              <a:t>Health &amp; Retirement</a:t>
            </a:r>
            <a:endParaRPr lang="en-US" sz="2200" dirty="0"/>
          </a:p>
        </p:txBody>
      </p:sp>
      <p:sp>
        <p:nvSpPr>
          <p:cNvPr id="9" name="Text 6"/>
          <p:cNvSpPr/>
          <p:nvPr/>
        </p:nvSpPr>
        <p:spPr>
          <a:xfrm>
            <a:off x="10406301" y="3375660"/>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Fringe benefits like health insurance, retirement plans, and paid time off enhance employee wellbeing and loyalty.</a:t>
            </a:r>
            <a:endParaRPr lang="en-US" sz="1750" dirty="0"/>
          </a:p>
        </p:txBody>
      </p:sp>
      <p:sp>
        <p:nvSpPr>
          <p:cNvPr id="10" name="Shape 7"/>
          <p:cNvSpPr/>
          <p:nvPr/>
        </p:nvSpPr>
        <p:spPr>
          <a:xfrm>
            <a:off x="6280190" y="5651421"/>
            <a:ext cx="7556421" cy="1685092"/>
          </a:xfrm>
          <a:prstGeom prst="roundRect">
            <a:avLst>
              <a:gd name="adj" fmla="val 5654"/>
            </a:avLst>
          </a:prstGeom>
          <a:solidFill>
            <a:srgbClr val="DFECE9"/>
          </a:solidFill>
          <a:ln w="7620">
            <a:solidFill>
              <a:srgbClr val="C5D2CF"/>
            </a:solidFill>
            <a:prstDash val="solid"/>
          </a:ln>
        </p:spPr>
      </p:sp>
      <p:sp>
        <p:nvSpPr>
          <p:cNvPr id="11" name="Text 8"/>
          <p:cNvSpPr/>
          <p:nvPr/>
        </p:nvSpPr>
        <p:spPr>
          <a:xfrm>
            <a:off x="6514624" y="588585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3249"/>
                </a:solidFill>
                <a:latin typeface="Kanit Light" pitchFamily="34" charset="0"/>
                <a:ea typeface="Kanit Light" pitchFamily="34" charset="-122"/>
                <a:cs typeface="Kanit Light" pitchFamily="34" charset="-120"/>
              </a:rPr>
              <a:t>Work-Life Balance</a:t>
            </a:r>
            <a:endParaRPr lang="en-US" sz="2200" dirty="0"/>
          </a:p>
        </p:txBody>
      </p:sp>
      <p:sp>
        <p:nvSpPr>
          <p:cNvPr id="12" name="Text 9"/>
          <p:cNvSpPr/>
          <p:nvPr/>
        </p:nvSpPr>
        <p:spPr>
          <a:xfrm>
            <a:off x="6514624" y="6376273"/>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Flexible schedules, remote work options, and other perks can improve job satisfaction and productivity.</a:t>
            </a:r>
            <a:endParaRPr lang="en-US" sz="1750" dirty="0"/>
          </a:p>
        </p:txBody>
      </p:sp>
      <p:pic>
        <p:nvPicPr>
          <p:cNvPr id="13" name="Picture 12">
            <a:extLst>
              <a:ext uri="{FF2B5EF4-FFF2-40B4-BE49-F238E27FC236}">
                <a16:creationId xmlns="" xmlns:a16="http://schemas.microsoft.com/office/drawing/2014/main" id="{EF12CD37-0F6B-166B-DE67-C81DCE207860}"/>
              </a:ext>
            </a:extLst>
          </p:cNvPr>
          <p:cNvPicPr>
            <a:picLocks noChangeAspect="1"/>
          </p:cNvPicPr>
          <p:nvPr/>
        </p:nvPicPr>
        <p:blipFill>
          <a:blip r:embed="rId4"/>
          <a:stretch>
            <a:fillRect/>
          </a:stretch>
        </p:blipFill>
        <p:spPr>
          <a:xfrm>
            <a:off x="12305976" y="7774027"/>
            <a:ext cx="2324424" cy="4382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277</Words>
  <Application>Microsoft Office PowerPoint</Application>
  <PresentationFormat>Custom</PresentationFormat>
  <Paragraphs>43</Paragraphs>
  <Slides>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Aharoni</vt:lpstr>
      <vt:lpstr>DFKai-SB</vt:lpstr>
      <vt:lpstr>Calibri</vt:lpstr>
      <vt:lpstr>Arial Black</vt:lpstr>
      <vt:lpstr>Kanit Light</vt:lpstr>
      <vt:lpstr>Martel Sans</vt:lpstr>
      <vt:lpstr>Martel Sans Bold</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4</cp:revision>
  <dcterms:created xsi:type="dcterms:W3CDTF">2024-11-12T17:52:51Z</dcterms:created>
  <dcterms:modified xsi:type="dcterms:W3CDTF">2024-11-29T07:30:04Z</dcterms:modified>
</cp:coreProperties>
</file>