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0" r:id="rId2"/>
    <p:sldId id="256" r:id="rId3"/>
    <p:sldId id="257" r:id="rId4"/>
    <p:sldId id="258" r:id="rId5"/>
    <p:sldId id="259" r:id="rId6"/>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2830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2479730" y="2729805"/>
            <a:ext cx="9360975"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3068666" y="3586896"/>
            <a:ext cx="877203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Compensation Management</a:t>
            </a:r>
          </a:p>
          <a:p>
            <a:r>
              <a:rPr lang="en-US" sz="2800" b="1" dirty="0" smtClean="0">
                <a:solidFill>
                  <a:srgbClr val="FF0000"/>
                </a:solidFill>
                <a:latin typeface="Arial Black" pitchFamily="34" charset="0"/>
                <a:cs typeface="Aharoni" pitchFamily="2" charset="-79"/>
              </a:rPr>
              <a:t>Course Code : 22HRM2CC9</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3657599" y="4928461"/>
            <a:ext cx="7315200" cy="954107"/>
          </a:xfrm>
          <a:prstGeom prst="rect">
            <a:avLst/>
          </a:prstGeom>
        </p:spPr>
        <p:txBody>
          <a:bodyPr>
            <a:spAutoFit/>
          </a:bodyPr>
          <a:lstStyle/>
          <a:p>
            <a:pPr algn="ctr"/>
            <a:r>
              <a:rPr lang="en-US" sz="2800" b="1" dirty="0" smtClean="0">
                <a:solidFill>
                  <a:srgbClr val="7030A0"/>
                </a:solidFill>
                <a:latin typeface="Arial Black" pitchFamily="34" charset="0"/>
              </a:rPr>
              <a:t> Unit-I </a:t>
            </a:r>
          </a:p>
          <a:p>
            <a:pPr algn="ctr"/>
            <a:r>
              <a:rPr lang="en-US" sz="2800" b="1" dirty="0" smtClean="0">
                <a:solidFill>
                  <a:srgbClr val="7030A0"/>
                </a:solidFill>
                <a:latin typeface="Arial Black" pitchFamily="34" charset="0"/>
              </a:rPr>
              <a:t>Basic Concepts</a:t>
            </a: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81182"/>
            <a:ext cx="7556421" cy="2934653"/>
          </a:xfrm>
          <a:prstGeom prst="rect">
            <a:avLst/>
          </a:prstGeom>
          <a:noFill/>
          <a:ln/>
        </p:spPr>
        <p:txBody>
          <a:bodyPr wrap="square" lIns="0" tIns="0" rIns="0" bIns="0" rtlCol="0" anchor="t"/>
          <a:lstStyle/>
          <a:p>
            <a:pPr marL="0" indent="0">
              <a:lnSpc>
                <a:spcPts val="7700"/>
              </a:lnSpc>
              <a:buNone/>
            </a:pPr>
            <a:endParaRPr lang="en-US" sz="6150" b="1" kern="0" spc="-185" dirty="0">
              <a:solidFill>
                <a:srgbClr val="FFFFFF"/>
              </a:solidFill>
              <a:latin typeface="Inter Bold" pitchFamily="34" charset="0"/>
              <a:ea typeface="Inter Bold" pitchFamily="34" charset="-122"/>
              <a:cs typeface="Inter Bold" pitchFamily="34" charset="-120"/>
            </a:endParaRPr>
          </a:p>
          <a:p>
            <a:pPr marL="0" indent="0">
              <a:lnSpc>
                <a:spcPts val="7700"/>
              </a:lnSpc>
              <a:buNone/>
            </a:pPr>
            <a:r>
              <a:rPr lang="en-US" sz="6150" b="1" kern="0" spc="-185" dirty="0">
                <a:solidFill>
                  <a:srgbClr val="FFFFFF"/>
                </a:solidFill>
                <a:latin typeface="Inter Bold" pitchFamily="34" charset="0"/>
                <a:ea typeface="Inter Bold" pitchFamily="34" charset="-122"/>
                <a:cs typeface="Inter Bold" pitchFamily="34" charset="-120"/>
              </a:rPr>
              <a:t>Basic </a:t>
            </a:r>
          </a:p>
          <a:p>
            <a:pPr marL="0" indent="0">
              <a:lnSpc>
                <a:spcPts val="7700"/>
              </a:lnSpc>
              <a:buNone/>
            </a:pPr>
            <a:r>
              <a:rPr lang="en-US" sz="6150" b="1" kern="0" spc="-185" dirty="0">
                <a:solidFill>
                  <a:srgbClr val="FFFFFF"/>
                </a:solidFill>
                <a:latin typeface="Inter Bold" pitchFamily="34" charset="0"/>
                <a:ea typeface="Inter Bold" pitchFamily="34" charset="-122"/>
                <a:cs typeface="Inter Bold" pitchFamily="34" charset="-120"/>
              </a:rPr>
              <a:t>Concepts</a:t>
            </a:r>
            <a:endParaRPr lang="en-US" sz="6150" dirty="0"/>
          </a:p>
        </p:txBody>
      </p:sp>
      <p:sp>
        <p:nvSpPr>
          <p:cNvPr id="4" name="Text 1"/>
          <p:cNvSpPr/>
          <p:nvPr/>
        </p:nvSpPr>
        <p:spPr>
          <a:xfrm>
            <a:off x="793790" y="4155996"/>
            <a:ext cx="7556421" cy="2540318"/>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Compensation management is a critical aspect of human resource management that involves designing, implementing, and administering a company's employee pay and benefits programs. It encompasses the strategies, policies, and processes used to attract, retain, and motivate a skilled and productive workforce. This holistic approach ensures fair and equitable compensation that aligns with the organization's goals, market conditions, and legal requirements.</a:t>
            </a:r>
            <a:endParaRPr lang="en-US" sz="1750" dirty="0"/>
          </a:p>
        </p:txBody>
      </p:sp>
      <p:sp>
        <p:nvSpPr>
          <p:cNvPr id="5" name="Shape 2"/>
          <p:cNvSpPr/>
          <p:nvPr/>
        </p:nvSpPr>
        <p:spPr>
          <a:xfrm>
            <a:off x="793790" y="6968371"/>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6975991"/>
            <a:ext cx="347663" cy="347663"/>
          </a:xfrm>
          <a:prstGeom prst="rect">
            <a:avLst/>
          </a:prstGeom>
        </p:spPr>
      </p:pic>
      <p:sp>
        <p:nvSpPr>
          <p:cNvPr id="7" name="Text 3"/>
          <p:cNvSpPr/>
          <p:nvPr/>
        </p:nvSpPr>
        <p:spPr>
          <a:xfrm>
            <a:off x="1270040" y="6951464"/>
            <a:ext cx="1161574"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E5E0DF"/>
                </a:solidFill>
                <a:latin typeface="Inter Bold" pitchFamily="34" charset="0"/>
                <a:ea typeface="Inter Bold" pitchFamily="34" charset="-122"/>
                <a:cs typeface="Inter Bold" pitchFamily="34" charset="-120"/>
              </a:rPr>
              <a:t>by Kavin</a:t>
            </a:r>
            <a:endParaRPr lang="en-US" sz="2200" dirty="0"/>
          </a:p>
        </p:txBody>
      </p:sp>
      <p:pic>
        <p:nvPicPr>
          <p:cNvPr id="9" name="Picture 8">
            <a:extLst>
              <a:ext uri="{FF2B5EF4-FFF2-40B4-BE49-F238E27FC236}">
                <a16:creationId xmlns="" xmlns:a16="http://schemas.microsoft.com/office/drawing/2014/main" id="{E1B33F6C-861A-CB6E-1417-A9CBC21F958C}"/>
              </a:ext>
            </a:extLst>
          </p:cNvPr>
          <p:cNvPicPr>
            <a:picLocks noChangeAspect="1"/>
          </p:cNvPicPr>
          <p:nvPr/>
        </p:nvPicPr>
        <p:blipFill>
          <a:blip r:embed="rId5"/>
          <a:stretch>
            <a:fillRect/>
          </a:stretch>
        </p:blipFill>
        <p:spPr>
          <a:xfrm>
            <a:off x="459812" y="6951464"/>
            <a:ext cx="2514951" cy="562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33901"/>
            <a:ext cx="130428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FFFFFF"/>
                </a:solidFill>
                <a:latin typeface="Inter Bold" pitchFamily="34" charset="0"/>
                <a:ea typeface="Inter Bold" pitchFamily="34" charset="-122"/>
                <a:cs typeface="Inter Bold" pitchFamily="34" charset="-120"/>
              </a:rPr>
              <a:t>The Purpose and Structure of Compensation Management</a:t>
            </a:r>
            <a:endParaRPr lang="en-US" sz="4450" dirty="0"/>
          </a:p>
        </p:txBody>
      </p:sp>
      <p:sp>
        <p:nvSpPr>
          <p:cNvPr id="3" name="Text 1"/>
          <p:cNvSpPr/>
          <p:nvPr/>
        </p:nvSpPr>
        <p:spPr>
          <a:xfrm>
            <a:off x="793790" y="2718435"/>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FFFFFF"/>
                </a:solidFill>
                <a:latin typeface="Inter Bold" pitchFamily="34" charset="0"/>
                <a:ea typeface="Inter Bold" pitchFamily="34" charset="-122"/>
                <a:cs typeface="Inter Bold" pitchFamily="34" charset="-120"/>
              </a:rPr>
              <a:t>Purpose</a:t>
            </a:r>
            <a:endParaRPr lang="en-US" sz="2200" dirty="0"/>
          </a:p>
        </p:txBody>
      </p:sp>
      <p:sp>
        <p:nvSpPr>
          <p:cNvPr id="4" name="Text 2"/>
          <p:cNvSpPr/>
          <p:nvPr/>
        </p:nvSpPr>
        <p:spPr>
          <a:xfrm>
            <a:off x="793790" y="3299579"/>
            <a:ext cx="3978116" cy="3629025"/>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The primary purpose of compensation management is to create a system that supports the organization's strategic objectives and maintains a competitive advantage in the talent market. It aims to attract, retain, and motivate employees by providing fair and equitable pay, benefits, and incentives that are aligned with their skills, experience, and performance.</a:t>
            </a:r>
            <a:endParaRPr lang="en-US" sz="1750" dirty="0"/>
          </a:p>
        </p:txBody>
      </p:sp>
      <p:sp>
        <p:nvSpPr>
          <p:cNvPr id="5" name="Text 3"/>
          <p:cNvSpPr/>
          <p:nvPr/>
        </p:nvSpPr>
        <p:spPr>
          <a:xfrm>
            <a:off x="5332928" y="2718435"/>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FFFFFF"/>
                </a:solidFill>
                <a:latin typeface="Inter Bold" pitchFamily="34" charset="0"/>
                <a:ea typeface="Inter Bold" pitchFamily="34" charset="-122"/>
                <a:cs typeface="Inter Bold" pitchFamily="34" charset="-120"/>
              </a:rPr>
              <a:t>Structure</a:t>
            </a:r>
            <a:endParaRPr lang="en-US" sz="2200" dirty="0"/>
          </a:p>
        </p:txBody>
      </p:sp>
      <p:sp>
        <p:nvSpPr>
          <p:cNvPr id="6" name="Text 4"/>
          <p:cNvSpPr/>
          <p:nvPr/>
        </p:nvSpPr>
        <p:spPr>
          <a:xfrm>
            <a:off x="5332928" y="3299579"/>
            <a:ext cx="3978116" cy="3991928"/>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Compensation management typically involves the following key components: base salary, bonuses, commissions, incentives, stock options, retirement plans, health and welfare benefits, and other perks. The structure of a compensation package is designed to balance the needs of the organization and the individual employee, while adhering to relevant laws and regulations.</a:t>
            </a:r>
            <a:endParaRPr lang="en-US" sz="1750" dirty="0"/>
          </a:p>
        </p:txBody>
      </p:sp>
      <p:sp>
        <p:nvSpPr>
          <p:cNvPr id="7" name="Text 5"/>
          <p:cNvSpPr/>
          <p:nvPr/>
        </p:nvSpPr>
        <p:spPr>
          <a:xfrm>
            <a:off x="9872067" y="2718435"/>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FFFFFF"/>
                </a:solidFill>
                <a:latin typeface="Inter Bold" pitchFamily="34" charset="0"/>
                <a:ea typeface="Inter Bold" pitchFamily="34" charset="-122"/>
                <a:cs typeface="Inter Bold" pitchFamily="34" charset="-120"/>
              </a:rPr>
              <a:t>Alignment</a:t>
            </a:r>
            <a:endParaRPr lang="en-US" sz="2200" dirty="0"/>
          </a:p>
        </p:txBody>
      </p:sp>
      <p:sp>
        <p:nvSpPr>
          <p:cNvPr id="8" name="Text 6"/>
          <p:cNvSpPr/>
          <p:nvPr/>
        </p:nvSpPr>
        <p:spPr>
          <a:xfrm>
            <a:off x="9872067" y="3299579"/>
            <a:ext cx="3978116" cy="3266123"/>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Effective compensation management aligns employee rewards with the organization's strategic goals, such as increased productivity, improved customer satisfaction, or innovation. By linking compensation to performance, companies can motivate employees to contribute to the overall success of the business.</a:t>
            </a:r>
            <a:endParaRPr lang="en-US" sz="1750" dirty="0"/>
          </a:p>
        </p:txBody>
      </p:sp>
      <p:pic>
        <p:nvPicPr>
          <p:cNvPr id="10" name="Picture 9">
            <a:extLst>
              <a:ext uri="{FF2B5EF4-FFF2-40B4-BE49-F238E27FC236}">
                <a16:creationId xmlns="" xmlns:a16="http://schemas.microsoft.com/office/drawing/2014/main" id="{AC062A80-3246-664F-C930-3600860FC3B1}"/>
              </a:ext>
            </a:extLst>
          </p:cNvPr>
          <p:cNvPicPr>
            <a:picLocks noChangeAspect="1"/>
          </p:cNvPicPr>
          <p:nvPr/>
        </p:nvPicPr>
        <p:blipFill>
          <a:blip r:embed="rId3"/>
          <a:stretch>
            <a:fillRect/>
          </a:stretch>
        </p:blipFill>
        <p:spPr>
          <a:xfrm>
            <a:off x="11990172" y="7656396"/>
            <a:ext cx="2514951" cy="5620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3063" y="697468"/>
            <a:ext cx="7757874" cy="1237536"/>
          </a:xfrm>
          <a:prstGeom prst="rect">
            <a:avLst/>
          </a:prstGeom>
          <a:noFill/>
          <a:ln/>
        </p:spPr>
        <p:txBody>
          <a:bodyPr wrap="square" lIns="0" tIns="0" rIns="0" bIns="0" rtlCol="0" anchor="t"/>
          <a:lstStyle/>
          <a:p>
            <a:pPr marL="0" indent="0">
              <a:lnSpc>
                <a:spcPts val="4850"/>
              </a:lnSpc>
              <a:buNone/>
            </a:pPr>
            <a:r>
              <a:rPr lang="en-US" sz="3850" b="1" kern="0" spc="-117" dirty="0">
                <a:solidFill>
                  <a:srgbClr val="FFFFFF"/>
                </a:solidFill>
                <a:latin typeface="Inter Bold" pitchFamily="34" charset="0"/>
                <a:ea typeface="Inter Bold" pitchFamily="34" charset="-122"/>
                <a:cs typeface="Inter Bold" pitchFamily="34" charset="-120"/>
              </a:rPr>
              <a:t>Understanding Wages and Salaries</a:t>
            </a:r>
            <a:endParaRPr lang="en-US" sz="3850" dirty="0"/>
          </a:p>
        </p:txBody>
      </p:sp>
      <p:sp>
        <p:nvSpPr>
          <p:cNvPr id="4" name="Shape 1"/>
          <p:cNvSpPr/>
          <p:nvPr/>
        </p:nvSpPr>
        <p:spPr>
          <a:xfrm>
            <a:off x="693063" y="2454712"/>
            <a:ext cx="445532" cy="445532"/>
          </a:xfrm>
          <a:prstGeom prst="roundRect">
            <a:avLst>
              <a:gd name="adj" fmla="val 18669"/>
            </a:avLst>
          </a:prstGeom>
          <a:solidFill>
            <a:srgbClr val="110080"/>
          </a:solidFill>
          <a:ln w="7620">
            <a:solidFill>
              <a:srgbClr val="2A1999"/>
            </a:solidFill>
            <a:prstDash val="solid"/>
          </a:ln>
        </p:spPr>
      </p:sp>
      <p:sp>
        <p:nvSpPr>
          <p:cNvPr id="5" name="Text 2"/>
          <p:cNvSpPr/>
          <p:nvPr/>
        </p:nvSpPr>
        <p:spPr>
          <a:xfrm>
            <a:off x="856178" y="2528888"/>
            <a:ext cx="119182" cy="297061"/>
          </a:xfrm>
          <a:prstGeom prst="rect">
            <a:avLst/>
          </a:prstGeom>
          <a:noFill/>
          <a:ln/>
        </p:spPr>
        <p:txBody>
          <a:bodyPr wrap="none" lIns="0" tIns="0" rIns="0" bIns="0" rtlCol="0" anchor="t"/>
          <a:lstStyle/>
          <a:p>
            <a:pPr marL="0" indent="0" algn="ctr">
              <a:lnSpc>
                <a:spcPts val="2300"/>
              </a:lnSpc>
              <a:buNone/>
            </a:pPr>
            <a:r>
              <a:rPr lang="en-US" sz="2300" b="1" kern="0" spc="-70" dirty="0">
                <a:solidFill>
                  <a:srgbClr val="E5E0DF"/>
                </a:solidFill>
                <a:latin typeface="Inter Bold" pitchFamily="34" charset="0"/>
                <a:ea typeface="Inter Bold" pitchFamily="34" charset="-122"/>
                <a:cs typeface="Inter Bold" pitchFamily="34" charset="-120"/>
              </a:rPr>
              <a:t>1</a:t>
            </a:r>
            <a:endParaRPr lang="en-US" sz="2300" dirty="0"/>
          </a:p>
        </p:txBody>
      </p:sp>
      <p:sp>
        <p:nvSpPr>
          <p:cNvPr id="6" name="Text 3"/>
          <p:cNvSpPr/>
          <p:nvPr/>
        </p:nvSpPr>
        <p:spPr>
          <a:xfrm>
            <a:off x="1336596" y="2454712"/>
            <a:ext cx="2475428" cy="309324"/>
          </a:xfrm>
          <a:prstGeom prst="rect">
            <a:avLst/>
          </a:prstGeom>
          <a:noFill/>
          <a:ln/>
        </p:spPr>
        <p:txBody>
          <a:bodyPr wrap="none" lIns="0" tIns="0" rIns="0" bIns="0" rtlCol="0" anchor="t"/>
          <a:lstStyle/>
          <a:p>
            <a:pPr marL="0" indent="0">
              <a:lnSpc>
                <a:spcPts val="2400"/>
              </a:lnSpc>
              <a:buNone/>
            </a:pPr>
            <a:r>
              <a:rPr lang="en-US" sz="1900" b="1" kern="0" spc="-58" dirty="0">
                <a:solidFill>
                  <a:srgbClr val="E5E0DF"/>
                </a:solidFill>
                <a:latin typeface="Inter Bold" pitchFamily="34" charset="0"/>
                <a:ea typeface="Inter Bold" pitchFamily="34" charset="-122"/>
                <a:cs typeface="Inter Bold" pitchFamily="34" charset="-120"/>
              </a:rPr>
              <a:t>Wages</a:t>
            </a:r>
            <a:endParaRPr lang="en-US" sz="1900" dirty="0"/>
          </a:p>
        </p:txBody>
      </p:sp>
      <p:sp>
        <p:nvSpPr>
          <p:cNvPr id="7" name="Text 4"/>
          <p:cNvSpPr/>
          <p:nvPr/>
        </p:nvSpPr>
        <p:spPr>
          <a:xfrm>
            <a:off x="1336596" y="2882741"/>
            <a:ext cx="3136463" cy="2216944"/>
          </a:xfrm>
          <a:prstGeom prst="rect">
            <a:avLst/>
          </a:prstGeom>
          <a:noFill/>
          <a:ln/>
        </p:spPr>
        <p:txBody>
          <a:bodyPr wrap="square" lIns="0" tIns="0" rIns="0" bIns="0" rtlCol="0" anchor="t"/>
          <a:lstStyle/>
          <a:p>
            <a:pPr marL="0" indent="0">
              <a:lnSpc>
                <a:spcPts val="2450"/>
              </a:lnSpc>
              <a:buNone/>
            </a:pPr>
            <a:r>
              <a:rPr lang="en-US" sz="1550" kern="0" spc="-31" dirty="0">
                <a:solidFill>
                  <a:srgbClr val="E5E0DF"/>
                </a:solidFill>
                <a:latin typeface="Inter" pitchFamily="34" charset="0"/>
                <a:ea typeface="Inter" pitchFamily="34" charset="-122"/>
                <a:cs typeface="Inter" pitchFamily="34" charset="-120"/>
              </a:rPr>
              <a:t>Wages refer to the hourly or daily rate of pay that an employee receives for their work. Wages are typically calculated based on the number of hours worked and are often subject to overtime pay and other legal requirements.</a:t>
            </a:r>
            <a:endParaRPr lang="en-US" sz="1550" dirty="0"/>
          </a:p>
        </p:txBody>
      </p:sp>
      <p:sp>
        <p:nvSpPr>
          <p:cNvPr id="8" name="Shape 5"/>
          <p:cNvSpPr/>
          <p:nvPr/>
        </p:nvSpPr>
        <p:spPr>
          <a:xfrm>
            <a:off x="4671060" y="2454712"/>
            <a:ext cx="445532" cy="445532"/>
          </a:xfrm>
          <a:prstGeom prst="roundRect">
            <a:avLst>
              <a:gd name="adj" fmla="val 18669"/>
            </a:avLst>
          </a:prstGeom>
          <a:solidFill>
            <a:srgbClr val="110080"/>
          </a:solidFill>
          <a:ln w="7620">
            <a:solidFill>
              <a:srgbClr val="2A1999"/>
            </a:solidFill>
            <a:prstDash val="solid"/>
          </a:ln>
        </p:spPr>
      </p:sp>
      <p:sp>
        <p:nvSpPr>
          <p:cNvPr id="9" name="Text 6"/>
          <p:cNvSpPr/>
          <p:nvPr/>
        </p:nvSpPr>
        <p:spPr>
          <a:xfrm>
            <a:off x="4804648" y="2528888"/>
            <a:ext cx="178237" cy="297061"/>
          </a:xfrm>
          <a:prstGeom prst="rect">
            <a:avLst/>
          </a:prstGeom>
          <a:noFill/>
          <a:ln/>
        </p:spPr>
        <p:txBody>
          <a:bodyPr wrap="none" lIns="0" tIns="0" rIns="0" bIns="0" rtlCol="0" anchor="t"/>
          <a:lstStyle/>
          <a:p>
            <a:pPr marL="0" indent="0" algn="ctr">
              <a:lnSpc>
                <a:spcPts val="2300"/>
              </a:lnSpc>
              <a:buNone/>
            </a:pPr>
            <a:r>
              <a:rPr lang="en-US" sz="2300" b="1" kern="0" spc="-70" dirty="0">
                <a:solidFill>
                  <a:srgbClr val="E5E0DF"/>
                </a:solidFill>
                <a:latin typeface="Inter Bold" pitchFamily="34" charset="0"/>
                <a:ea typeface="Inter Bold" pitchFamily="34" charset="-122"/>
                <a:cs typeface="Inter Bold" pitchFamily="34" charset="-120"/>
              </a:rPr>
              <a:t>2</a:t>
            </a:r>
            <a:endParaRPr lang="en-US" sz="2300" dirty="0"/>
          </a:p>
        </p:txBody>
      </p:sp>
      <p:sp>
        <p:nvSpPr>
          <p:cNvPr id="10" name="Text 7"/>
          <p:cNvSpPr/>
          <p:nvPr/>
        </p:nvSpPr>
        <p:spPr>
          <a:xfrm>
            <a:off x="5314593" y="2454712"/>
            <a:ext cx="2475428" cy="309324"/>
          </a:xfrm>
          <a:prstGeom prst="rect">
            <a:avLst/>
          </a:prstGeom>
          <a:noFill/>
          <a:ln/>
        </p:spPr>
        <p:txBody>
          <a:bodyPr wrap="none" lIns="0" tIns="0" rIns="0" bIns="0" rtlCol="0" anchor="t"/>
          <a:lstStyle/>
          <a:p>
            <a:pPr marL="0" indent="0">
              <a:lnSpc>
                <a:spcPts val="2400"/>
              </a:lnSpc>
              <a:buNone/>
            </a:pPr>
            <a:r>
              <a:rPr lang="en-US" sz="1900" b="1" kern="0" spc="-58" dirty="0">
                <a:solidFill>
                  <a:srgbClr val="E5E0DF"/>
                </a:solidFill>
                <a:latin typeface="Inter Bold" pitchFamily="34" charset="0"/>
                <a:ea typeface="Inter Bold" pitchFamily="34" charset="-122"/>
                <a:cs typeface="Inter Bold" pitchFamily="34" charset="-120"/>
              </a:rPr>
              <a:t>Salaries</a:t>
            </a:r>
            <a:endParaRPr lang="en-US" sz="1900" dirty="0"/>
          </a:p>
        </p:txBody>
      </p:sp>
      <p:sp>
        <p:nvSpPr>
          <p:cNvPr id="11" name="Text 8"/>
          <p:cNvSpPr/>
          <p:nvPr/>
        </p:nvSpPr>
        <p:spPr>
          <a:xfrm>
            <a:off x="5314593" y="2882741"/>
            <a:ext cx="3136463" cy="2850356"/>
          </a:xfrm>
          <a:prstGeom prst="rect">
            <a:avLst/>
          </a:prstGeom>
          <a:noFill/>
          <a:ln/>
        </p:spPr>
        <p:txBody>
          <a:bodyPr wrap="square" lIns="0" tIns="0" rIns="0" bIns="0" rtlCol="0" anchor="t"/>
          <a:lstStyle/>
          <a:p>
            <a:pPr marL="0" indent="0">
              <a:lnSpc>
                <a:spcPts val="2450"/>
              </a:lnSpc>
              <a:buNone/>
            </a:pPr>
            <a:r>
              <a:rPr lang="en-US" sz="1550" kern="0" spc="-31" dirty="0">
                <a:solidFill>
                  <a:srgbClr val="E5E0DF"/>
                </a:solidFill>
                <a:latin typeface="Inter" pitchFamily="34" charset="0"/>
                <a:ea typeface="Inter" pitchFamily="34" charset="-122"/>
                <a:cs typeface="Inter" pitchFamily="34" charset="-120"/>
              </a:rPr>
              <a:t>Salaries, on the other hand, are a fixed amount of compensation paid to an employee on a regular basis, typically monthly or annually. Salaried employees are often exempt from overtime pay and may receive additional benefits such as health insurance and retirement plans.</a:t>
            </a:r>
            <a:endParaRPr lang="en-US" sz="1550" dirty="0"/>
          </a:p>
        </p:txBody>
      </p:sp>
      <p:sp>
        <p:nvSpPr>
          <p:cNvPr id="12" name="Shape 9"/>
          <p:cNvSpPr/>
          <p:nvPr/>
        </p:nvSpPr>
        <p:spPr>
          <a:xfrm>
            <a:off x="693063" y="6153864"/>
            <a:ext cx="445532" cy="445532"/>
          </a:xfrm>
          <a:prstGeom prst="roundRect">
            <a:avLst>
              <a:gd name="adj" fmla="val 18669"/>
            </a:avLst>
          </a:prstGeom>
          <a:solidFill>
            <a:srgbClr val="110080"/>
          </a:solidFill>
          <a:ln w="7620">
            <a:solidFill>
              <a:srgbClr val="2A1999"/>
            </a:solidFill>
            <a:prstDash val="solid"/>
          </a:ln>
        </p:spPr>
      </p:sp>
      <p:sp>
        <p:nvSpPr>
          <p:cNvPr id="13" name="Text 10"/>
          <p:cNvSpPr/>
          <p:nvPr/>
        </p:nvSpPr>
        <p:spPr>
          <a:xfrm>
            <a:off x="824389" y="6228040"/>
            <a:ext cx="182880" cy="297061"/>
          </a:xfrm>
          <a:prstGeom prst="rect">
            <a:avLst/>
          </a:prstGeom>
          <a:noFill/>
          <a:ln/>
        </p:spPr>
        <p:txBody>
          <a:bodyPr wrap="none" lIns="0" tIns="0" rIns="0" bIns="0" rtlCol="0" anchor="t"/>
          <a:lstStyle/>
          <a:p>
            <a:pPr marL="0" indent="0" algn="ctr">
              <a:lnSpc>
                <a:spcPts val="2300"/>
              </a:lnSpc>
              <a:buNone/>
            </a:pPr>
            <a:r>
              <a:rPr lang="en-US" sz="2300" b="1" kern="0" spc="-70" dirty="0">
                <a:solidFill>
                  <a:srgbClr val="E5E0DF"/>
                </a:solidFill>
                <a:latin typeface="Inter Bold" pitchFamily="34" charset="0"/>
                <a:ea typeface="Inter Bold" pitchFamily="34" charset="-122"/>
                <a:cs typeface="Inter Bold" pitchFamily="34" charset="-120"/>
              </a:rPr>
              <a:t>3</a:t>
            </a:r>
            <a:endParaRPr lang="en-US" sz="2300" dirty="0"/>
          </a:p>
        </p:txBody>
      </p:sp>
      <p:sp>
        <p:nvSpPr>
          <p:cNvPr id="14" name="Text 11"/>
          <p:cNvSpPr/>
          <p:nvPr/>
        </p:nvSpPr>
        <p:spPr>
          <a:xfrm>
            <a:off x="1336596" y="6153864"/>
            <a:ext cx="2475428" cy="309324"/>
          </a:xfrm>
          <a:prstGeom prst="rect">
            <a:avLst/>
          </a:prstGeom>
          <a:noFill/>
          <a:ln/>
        </p:spPr>
        <p:txBody>
          <a:bodyPr wrap="none" lIns="0" tIns="0" rIns="0" bIns="0" rtlCol="0" anchor="t"/>
          <a:lstStyle/>
          <a:p>
            <a:pPr marL="0" indent="0">
              <a:lnSpc>
                <a:spcPts val="2400"/>
              </a:lnSpc>
              <a:buNone/>
            </a:pPr>
            <a:r>
              <a:rPr lang="en-US" sz="1900" b="1" kern="0" spc="-58" dirty="0">
                <a:solidFill>
                  <a:srgbClr val="E5E0DF"/>
                </a:solidFill>
                <a:latin typeface="Inter Bold" pitchFamily="34" charset="0"/>
                <a:ea typeface="Inter Bold" pitchFamily="34" charset="-122"/>
                <a:cs typeface="Inter Bold" pitchFamily="34" charset="-120"/>
              </a:rPr>
              <a:t>Determining Factors</a:t>
            </a:r>
            <a:endParaRPr lang="en-US" sz="1900" dirty="0"/>
          </a:p>
        </p:txBody>
      </p:sp>
      <p:sp>
        <p:nvSpPr>
          <p:cNvPr id="15" name="Text 12"/>
          <p:cNvSpPr/>
          <p:nvPr/>
        </p:nvSpPr>
        <p:spPr>
          <a:xfrm>
            <a:off x="1336596" y="6581894"/>
            <a:ext cx="7114342" cy="950119"/>
          </a:xfrm>
          <a:prstGeom prst="rect">
            <a:avLst/>
          </a:prstGeom>
          <a:noFill/>
          <a:ln/>
        </p:spPr>
        <p:txBody>
          <a:bodyPr wrap="square" lIns="0" tIns="0" rIns="0" bIns="0" rtlCol="0" anchor="t"/>
          <a:lstStyle/>
          <a:p>
            <a:pPr marL="0" indent="0">
              <a:lnSpc>
                <a:spcPts val="2450"/>
              </a:lnSpc>
              <a:buNone/>
            </a:pPr>
            <a:r>
              <a:rPr lang="en-US" sz="1550" kern="0" spc="-31" dirty="0">
                <a:solidFill>
                  <a:srgbClr val="E5E0DF"/>
                </a:solidFill>
                <a:latin typeface="Inter" pitchFamily="34" charset="0"/>
                <a:ea typeface="Inter" pitchFamily="34" charset="-122"/>
                <a:cs typeface="Inter" pitchFamily="34" charset="-120"/>
              </a:rPr>
              <a:t>The level of wages or salaries is determined by various factors, including the employee's role, responsibilities, skills, experience, and the company's budget, industry standards, and market competitiveness.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009293"/>
            <a:ext cx="7511653"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FFFFFF"/>
                </a:solidFill>
                <a:latin typeface="Inter Bold" pitchFamily="34" charset="0"/>
                <a:ea typeface="Inter Bold" pitchFamily="34" charset="-122"/>
                <a:cs typeface="Inter Bold" pitchFamily="34" charset="-120"/>
              </a:rPr>
              <a:t>Types of Wages and Salaries</a:t>
            </a:r>
            <a:endParaRPr lang="en-US" sz="4450" dirty="0"/>
          </a:p>
        </p:txBody>
      </p:sp>
      <p:sp>
        <p:nvSpPr>
          <p:cNvPr id="3" name="Shape 1"/>
          <p:cNvSpPr/>
          <p:nvPr/>
        </p:nvSpPr>
        <p:spPr>
          <a:xfrm>
            <a:off x="793790" y="2171700"/>
            <a:ext cx="6408063" cy="2410897"/>
          </a:xfrm>
          <a:prstGeom prst="roundRect">
            <a:avLst>
              <a:gd name="adj" fmla="val 3952"/>
            </a:avLst>
          </a:prstGeom>
          <a:solidFill>
            <a:srgbClr val="110080"/>
          </a:solidFill>
          <a:ln w="7620">
            <a:solidFill>
              <a:srgbClr val="2A1999"/>
            </a:solidFill>
            <a:prstDash val="solid"/>
          </a:ln>
        </p:spPr>
      </p:sp>
      <p:sp>
        <p:nvSpPr>
          <p:cNvPr id="4" name="Text 2"/>
          <p:cNvSpPr/>
          <p:nvPr/>
        </p:nvSpPr>
        <p:spPr>
          <a:xfrm>
            <a:off x="1028224" y="2406134"/>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Time-Based Wages</a:t>
            </a:r>
            <a:endParaRPr lang="en-US" sz="2200" dirty="0"/>
          </a:p>
        </p:txBody>
      </p:sp>
      <p:sp>
        <p:nvSpPr>
          <p:cNvPr id="5" name="Text 3"/>
          <p:cNvSpPr/>
          <p:nvPr/>
        </p:nvSpPr>
        <p:spPr>
          <a:xfrm>
            <a:off x="1028224" y="2896553"/>
            <a:ext cx="5939195" cy="1451610"/>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Time-based wages are the most common form of compensation, where employees are paid based on the number of hours they work, such as hourly, daily, or weekly rates.</a:t>
            </a:r>
            <a:endParaRPr lang="en-US" sz="1750" dirty="0"/>
          </a:p>
        </p:txBody>
      </p:sp>
      <p:sp>
        <p:nvSpPr>
          <p:cNvPr id="6" name="Shape 4"/>
          <p:cNvSpPr/>
          <p:nvPr/>
        </p:nvSpPr>
        <p:spPr>
          <a:xfrm>
            <a:off x="7428667" y="2171700"/>
            <a:ext cx="6408063" cy="2410897"/>
          </a:xfrm>
          <a:prstGeom prst="roundRect">
            <a:avLst>
              <a:gd name="adj" fmla="val 3952"/>
            </a:avLst>
          </a:prstGeom>
          <a:solidFill>
            <a:srgbClr val="110080"/>
          </a:solidFill>
          <a:ln w="7620">
            <a:solidFill>
              <a:srgbClr val="2A1999"/>
            </a:solidFill>
            <a:prstDash val="solid"/>
          </a:ln>
        </p:spPr>
      </p:sp>
      <p:sp>
        <p:nvSpPr>
          <p:cNvPr id="7" name="Text 5"/>
          <p:cNvSpPr/>
          <p:nvPr/>
        </p:nvSpPr>
        <p:spPr>
          <a:xfrm>
            <a:off x="7663101" y="2406134"/>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Piece-Rate Wages</a:t>
            </a:r>
            <a:endParaRPr lang="en-US" sz="2200" dirty="0"/>
          </a:p>
        </p:txBody>
      </p:sp>
      <p:sp>
        <p:nvSpPr>
          <p:cNvPr id="8" name="Text 6"/>
          <p:cNvSpPr/>
          <p:nvPr/>
        </p:nvSpPr>
        <p:spPr>
          <a:xfrm>
            <a:off x="7663101" y="2896553"/>
            <a:ext cx="5939195" cy="1088708"/>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Piece-rate wages are based on the quantity of work produced, such as the number of units assembled or the number of items sold, rather than the time spent working.</a:t>
            </a:r>
            <a:endParaRPr lang="en-US" sz="1750" dirty="0"/>
          </a:p>
        </p:txBody>
      </p:sp>
      <p:sp>
        <p:nvSpPr>
          <p:cNvPr id="9" name="Shape 7"/>
          <p:cNvSpPr/>
          <p:nvPr/>
        </p:nvSpPr>
        <p:spPr>
          <a:xfrm>
            <a:off x="793790" y="4809411"/>
            <a:ext cx="6408063" cy="2410897"/>
          </a:xfrm>
          <a:prstGeom prst="roundRect">
            <a:avLst>
              <a:gd name="adj" fmla="val 3952"/>
            </a:avLst>
          </a:prstGeom>
          <a:solidFill>
            <a:srgbClr val="110080"/>
          </a:solidFill>
          <a:ln w="7620">
            <a:solidFill>
              <a:srgbClr val="2A1999"/>
            </a:solidFill>
            <a:prstDash val="solid"/>
          </a:ln>
        </p:spPr>
      </p:sp>
      <p:sp>
        <p:nvSpPr>
          <p:cNvPr id="10" name="Text 8"/>
          <p:cNvSpPr/>
          <p:nvPr/>
        </p:nvSpPr>
        <p:spPr>
          <a:xfrm>
            <a:off x="1028224" y="5043845"/>
            <a:ext cx="3541276" cy="354330"/>
          </a:xfrm>
          <a:prstGeom prst="rect">
            <a:avLst/>
          </a:prstGeom>
          <a:noFill/>
          <a:ln/>
        </p:spPr>
        <p:txBody>
          <a:bodyPr wrap="none" lIns="0" tIns="0" rIns="0" bIns="0" rtlCol="0" anchor="t"/>
          <a:lstStyle/>
          <a:p>
            <a:pPr marL="0" indent="0">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Commission-Based Wages</a:t>
            </a:r>
            <a:endParaRPr lang="en-US" sz="2200" dirty="0"/>
          </a:p>
        </p:txBody>
      </p:sp>
      <p:sp>
        <p:nvSpPr>
          <p:cNvPr id="11" name="Text 9"/>
          <p:cNvSpPr/>
          <p:nvPr/>
        </p:nvSpPr>
        <p:spPr>
          <a:xfrm>
            <a:off x="1028224" y="5534263"/>
            <a:ext cx="5939195" cy="1451610"/>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Commission-based wages are a form of variable pay, where employees receive a percentage of the sales or revenue they generate, encouraging them to be more productive and focused on achieving their sales targets.</a:t>
            </a:r>
            <a:endParaRPr lang="en-US" sz="1750" dirty="0"/>
          </a:p>
        </p:txBody>
      </p:sp>
      <p:sp>
        <p:nvSpPr>
          <p:cNvPr id="12" name="Shape 10"/>
          <p:cNvSpPr/>
          <p:nvPr/>
        </p:nvSpPr>
        <p:spPr>
          <a:xfrm>
            <a:off x="7428667" y="4809411"/>
            <a:ext cx="6408063" cy="2410897"/>
          </a:xfrm>
          <a:prstGeom prst="roundRect">
            <a:avLst>
              <a:gd name="adj" fmla="val 3952"/>
            </a:avLst>
          </a:prstGeom>
          <a:solidFill>
            <a:srgbClr val="110080"/>
          </a:solidFill>
          <a:ln w="7620">
            <a:solidFill>
              <a:srgbClr val="2A1999"/>
            </a:solidFill>
            <a:prstDash val="solid"/>
          </a:ln>
        </p:spPr>
      </p:sp>
      <p:sp>
        <p:nvSpPr>
          <p:cNvPr id="13" name="Text 11"/>
          <p:cNvSpPr/>
          <p:nvPr/>
        </p:nvSpPr>
        <p:spPr>
          <a:xfrm>
            <a:off x="7663101" y="5043845"/>
            <a:ext cx="3040618" cy="354330"/>
          </a:xfrm>
          <a:prstGeom prst="rect">
            <a:avLst/>
          </a:prstGeom>
          <a:noFill/>
          <a:ln/>
        </p:spPr>
        <p:txBody>
          <a:bodyPr wrap="none" lIns="0" tIns="0" rIns="0" bIns="0" rtlCol="0" anchor="t"/>
          <a:lstStyle/>
          <a:p>
            <a:pPr marL="0" indent="0">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Salaried Compensation</a:t>
            </a:r>
            <a:endParaRPr lang="en-US" sz="2200" dirty="0"/>
          </a:p>
        </p:txBody>
      </p:sp>
      <p:sp>
        <p:nvSpPr>
          <p:cNvPr id="14" name="Text 12"/>
          <p:cNvSpPr/>
          <p:nvPr/>
        </p:nvSpPr>
        <p:spPr>
          <a:xfrm>
            <a:off x="7663101" y="5534263"/>
            <a:ext cx="5939195" cy="1088708"/>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Salaried compensation is a fixed amount of pay that an employee receives on a regular basis, typically monthly or annually, regardless of the number of hours worked.</a:t>
            </a:r>
            <a:endParaRPr lang="en-US" sz="1750" dirty="0"/>
          </a:p>
        </p:txBody>
      </p:sp>
      <p:pic>
        <p:nvPicPr>
          <p:cNvPr id="16" name="Picture 15">
            <a:extLst>
              <a:ext uri="{FF2B5EF4-FFF2-40B4-BE49-F238E27FC236}">
                <a16:creationId xmlns="" xmlns:a16="http://schemas.microsoft.com/office/drawing/2014/main" id="{21C2C57C-95F2-7666-4F87-F9059B001C72}"/>
              </a:ext>
            </a:extLst>
          </p:cNvPr>
          <p:cNvPicPr>
            <a:picLocks noChangeAspect="1"/>
          </p:cNvPicPr>
          <p:nvPr/>
        </p:nvPicPr>
        <p:blipFill>
          <a:blip r:embed="rId3"/>
          <a:stretch>
            <a:fillRect/>
          </a:stretch>
        </p:blipFill>
        <p:spPr>
          <a:xfrm>
            <a:off x="12012475" y="7569432"/>
            <a:ext cx="2514951" cy="5620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576</Words>
  <Application>Microsoft Office PowerPoint</Application>
  <PresentationFormat>Custom</PresentationFormat>
  <Paragraphs>47</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8</cp:revision>
  <dcterms:created xsi:type="dcterms:W3CDTF">2024-11-12T17:37:58Z</dcterms:created>
  <dcterms:modified xsi:type="dcterms:W3CDTF">2024-11-29T07:27:56Z</dcterms:modified>
</cp:coreProperties>
</file>