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12"/>
  </p:notesMasterIdLst>
  <p:sldIdLst>
    <p:sldId id="260" r:id="rId2"/>
    <p:sldId id="262" r:id="rId3"/>
    <p:sldId id="263" r:id="rId4"/>
    <p:sldId id="264" r:id="rId5"/>
    <p:sldId id="265" r:id="rId6"/>
    <p:sldId id="266" r:id="rId7"/>
    <p:sldId id="267" r:id="rId8"/>
    <p:sldId id="268" r:id="rId9"/>
    <p:sldId id="269" r:id="rId10"/>
    <p:sldId id="270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878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586B5E4-D725-4B64-B6D8-8D61E55115D3}" type="datetimeFigureOut">
              <a:rPr lang="en-IN" smtClean="0"/>
              <a:t>07-12-2024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CDC267-A6C9-420F-AE61-6923571A437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1735996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8CDC267-A6C9-420F-AE61-6923571A437F}" type="slidenum">
              <a:rPr lang="en-IN" smtClean="0"/>
              <a:t>4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3326391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10158984" y="1792224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5923F103-BC34-4FE4-A40E-EDDEECFDA5D0}" type="datetimeFigureOut">
              <a:rPr lang="en-US" dirty="0"/>
              <a:pPr/>
              <a:t>12/7/2024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8951976" y="3227832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r>
              <a:rPr lang="en-US" dirty="0"/>
              <a:t>
              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4969927"/>
            <a:ext cx="8825659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4" y="685800"/>
            <a:ext cx="8825659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536665"/>
            <a:ext cx="8825658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3A1CC3-2375-41D4-9E03-427CAF2A4C1A}" type="datetimeFigureOut">
              <a:rPr lang="en-US" dirty="0"/>
              <a:t>12/7/2024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8798" y="1063417"/>
            <a:ext cx="8831816" cy="1372986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16868-8199-4C2C-A5B1-63AEE139F88E}" type="datetimeFigureOut">
              <a:rPr lang="en-US" dirty="0"/>
              <a:t>12/7/2024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7" name="Rectangle 1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Oval 24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6" name="TextBox 15"/>
          <p:cNvSpPr txBox="1"/>
          <p:nvPr/>
        </p:nvSpPr>
        <p:spPr bwMode="gray">
          <a:xfrm>
            <a:off x="881566" y="607336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 bwMode="gray">
          <a:xfrm>
            <a:off x="9884458" y="2613787"/>
            <a:ext cx="6527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2134"/>
            <a:ext cx="8453906" cy="2696632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3121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29199"/>
            <a:ext cx="9244897" cy="997857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9FF7F-6988-44CC-821B-644E70CD2F73}" type="datetimeFigureOut">
              <a:rPr lang="en-US" dirty="0"/>
              <a:t>12/7/2024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9" name="Rectangle 18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24967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2C299-16B2-4475-990D-751901EACC14}" type="datetimeFigureOut">
              <a:rPr lang="en-US" dirty="0"/>
              <a:t>12/7/2024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2"/>
            <a:ext cx="314187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3" y="3179764"/>
            <a:ext cx="314187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0"/>
            <a:ext cx="314700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79763"/>
            <a:ext cx="314700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8135" y="2603501"/>
            <a:ext cx="314573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8329" y="3179762"/>
            <a:ext cx="3145536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E86839-B9D8-4651-8783-F325ECE74E65}" type="datetimeFigureOut">
              <a:rPr lang="en-US" dirty="0"/>
              <a:t>12/7/2024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4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3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4" y="5109106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4"/>
            <a:ext cx="3050438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1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2" y="2603500"/>
            <a:ext cx="2691243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70172" y="5109105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2775" y="4532845"/>
            <a:ext cx="305109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2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2775" y="5109104"/>
            <a:ext cx="3051096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43" name="Straight Connector 42"/>
          <p:cNvCxnSpPr/>
          <p:nvPr/>
        </p:nvCxnSpPr>
        <p:spPr>
          <a:xfrm>
            <a:off x="440583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7797802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84F64-32F6-45C5-931F-ADC1662401D0}" type="datetimeFigureOut">
              <a:rPr lang="en-US" dirty="0"/>
              <a:t>12/7/2024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61111" y="6391838"/>
            <a:ext cx="3644282" cy="304801"/>
          </a:xfrm>
        </p:spPr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603500"/>
            <a:ext cx="8825659" cy="3416300"/>
          </a:xfrm>
        </p:spPr>
        <p:txBody>
          <a:bodyPr vert="eaVert" anchor="t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95439" y="6391838"/>
            <a:ext cx="990599" cy="304799"/>
          </a:xfrm>
        </p:spPr>
        <p:txBody>
          <a:bodyPr/>
          <a:lstStyle/>
          <a:p>
            <a:fld id="{53086D93-FCAC-47E0-A2EE-787E62CA814C}" type="datetimeFigureOut">
              <a:rPr lang="en-US" dirty="0"/>
              <a:t>12/7/2024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 bwMode="gray"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85235" y="1278467"/>
            <a:ext cx="1409965" cy="4748590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7"/>
            <a:ext cx="6256025" cy="474859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53104" y="6391838"/>
            <a:ext cx="992135" cy="304799"/>
          </a:xfrm>
        </p:spPr>
        <p:txBody>
          <a:bodyPr/>
          <a:lstStyle/>
          <a:p>
            <a:fld id="{CDA879A6-0FD0-4734-A311-86BFCA472E6E}" type="datetimeFigureOut">
              <a:rPr lang="en-US" dirty="0"/>
              <a:t>12/7/2024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789369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4163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C9CA7B-DFD4-44B5-8C60-D14B8CD1FB59}" type="datetimeFigureOut">
              <a:rPr lang="en-US" dirty="0"/>
              <a:t>12/7/2024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677645"/>
            <a:ext cx="4351025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9" y="2677644"/>
            <a:ext cx="3757545" cy="228382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E6425-0181-43F2-84FC-787E803FD2F8}" type="datetimeFigureOut">
              <a:rPr lang="en-US" dirty="0"/>
              <a:t>12/7/2024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DB8791-F1B0-41E7-B7FD-A781E65C4266}" type="datetimeFigureOut">
              <a:rPr lang="en-US" dirty="0"/>
              <a:t>12/7/2024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2" y="3179762"/>
            <a:ext cx="4825159" cy="284003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DD63B2-E120-4ED8-B27B-C685F510A5FE}" type="datetimeFigureOut">
              <a:rPr lang="en-US" dirty="0"/>
              <a:t>12/7/2024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18ACC-A947-437B-A130-35BD54FDF1E9}" type="datetimeFigureOut">
              <a:rPr lang="en-US" dirty="0"/>
              <a:t>12/7/2024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D7E02-BCB8-4D50-A234-369438C08659}" type="datetimeFigureOut">
              <a:rPr lang="en-US" dirty="0"/>
              <a:t>12/7/2024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295400"/>
            <a:ext cx="2793158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6" cy="45720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129280"/>
            <a:ext cx="2793158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86A4C-8E40-4F87-A4F0-01A0687C5742}" type="datetimeFigureOut">
              <a:rPr lang="en-US" dirty="0"/>
              <a:t>12/7/2024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693333"/>
            <a:ext cx="3865134" cy="1735667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marL="0" lvl="0" indent="0" algn="ctr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72C73-2D91-4E12-BA25-F0AA0C03599B}" type="datetimeFigureOut">
              <a:rPr lang="en-US" dirty="0"/>
              <a:t>12/7/2024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0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3104" y="6391838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2BE451C3-0FF4-47C4-B829-773ADF60F88C}" type="datetimeFigureOut">
              <a:rPr lang="en-US" dirty="0"/>
              <a:t>12/7/2024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61110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
              </a:t>
            </a:r>
          </a:p>
        </p:txBody>
      </p:sp>
      <p:sp>
        <p:nvSpPr>
          <p:cNvPr id="21" name="Rectangle 2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73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8" r:id="rId9"/>
    <p:sldLayoutId id="2147483667" r:id="rId10"/>
    <p:sldLayoutId id="2147483661" r:id="rId11"/>
    <p:sldLayoutId id="2147483672" r:id="rId12"/>
    <p:sldLayoutId id="2147483662" r:id="rId13"/>
    <p:sldLayoutId id="2147483669" r:id="rId14"/>
    <p:sldLayoutId id="2147483670" r:id="rId15"/>
    <p:sldLayoutId id="2147483658" r:id="rId16"/>
    <p:sldLayoutId id="2147483659" r:id="rId17"/>
    <p:sldLayoutId id="2147483674" r:id="rId18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8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images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2509" y="343331"/>
            <a:ext cx="1928813" cy="1651000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3047999" y="343331"/>
            <a:ext cx="8459493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000" dirty="0">
                <a:solidFill>
                  <a:srgbClr val="FF0000"/>
                </a:solidFill>
                <a:latin typeface="Arial Black" pitchFamily="34" charset="0"/>
                <a:ea typeface="DFKai-SB" pitchFamily="65" charset="-120"/>
                <a:cs typeface="Times New Roman" pitchFamily="18" charset="0"/>
              </a:rPr>
              <a:t>DEPARTMENT OF LIFELONG LEARNING</a:t>
            </a:r>
            <a:r>
              <a:rPr lang="en-US" sz="3000" dirty="0">
                <a:latin typeface="Arial Black" pitchFamily="34" charset="0"/>
                <a:ea typeface="DFKai-SB" pitchFamily="65" charset="-120"/>
                <a:cs typeface="Times New Roman" pitchFamily="18" charset="0"/>
              </a:rPr>
              <a:t> </a:t>
            </a:r>
          </a:p>
          <a:p>
            <a:pPr algn="ctr"/>
            <a:r>
              <a:rPr lang="en-US" sz="3000" b="1" dirty="0">
                <a:solidFill>
                  <a:srgbClr val="7030A0"/>
                </a:solidFill>
                <a:latin typeface="Aharoni" pitchFamily="2" charset="-79"/>
                <a:ea typeface="DFKai-SB" pitchFamily="65" charset="-120"/>
                <a:cs typeface="Aharoni" pitchFamily="2" charset="-79"/>
              </a:rPr>
              <a:t>BHARATHIDASAN UNIVERSITY </a:t>
            </a:r>
          </a:p>
          <a:p>
            <a:pPr algn="ctr"/>
            <a:r>
              <a:rPr lang="en-US" sz="3000" b="1" dirty="0" err="1">
                <a:solidFill>
                  <a:srgbClr val="00B050"/>
                </a:solidFill>
                <a:latin typeface="Aharoni" pitchFamily="2" charset="-79"/>
                <a:ea typeface="DFKai-SB" pitchFamily="65" charset="-120"/>
                <a:cs typeface="Aharoni" pitchFamily="2" charset="-79"/>
              </a:rPr>
              <a:t>Tiruchirappalli</a:t>
            </a:r>
            <a:r>
              <a:rPr lang="en-US" sz="3000" b="1" dirty="0">
                <a:solidFill>
                  <a:srgbClr val="00B050"/>
                </a:solidFill>
                <a:latin typeface="Aharoni" pitchFamily="2" charset="-79"/>
                <a:ea typeface="DFKai-SB" pitchFamily="65" charset="-120"/>
                <a:cs typeface="Aharoni" pitchFamily="2" charset="-79"/>
              </a:rPr>
              <a:t>- 620024, </a:t>
            </a:r>
          </a:p>
          <a:p>
            <a:pPr algn="ctr"/>
            <a:r>
              <a:rPr lang="en-US" sz="3000" b="1" dirty="0">
                <a:solidFill>
                  <a:srgbClr val="00B050"/>
                </a:solidFill>
                <a:latin typeface="Aharoni" pitchFamily="2" charset="-79"/>
                <a:ea typeface="DFKai-SB" pitchFamily="65" charset="-120"/>
                <a:cs typeface="Aharoni" pitchFamily="2" charset="-79"/>
              </a:rPr>
              <a:t>Tamil Nadu, India </a:t>
            </a:r>
            <a:endParaRPr lang="en-US" sz="3000" dirty="0">
              <a:solidFill>
                <a:srgbClr val="00B050"/>
              </a:solidFill>
              <a:latin typeface="Aharoni" pitchFamily="2" charset="-79"/>
              <a:ea typeface="DFKai-SB" pitchFamily="65" charset="-120"/>
              <a:cs typeface="Aharoni" pitchFamily="2" charset="-79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092271" y="2518494"/>
            <a:ext cx="7774983" cy="4513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333" b="1" dirty="0">
                <a:solidFill>
                  <a:srgbClr val="7030A0"/>
                </a:solidFill>
              </a:rPr>
              <a:t> </a:t>
            </a:r>
            <a:r>
              <a:rPr lang="en-US" sz="2333" b="1" dirty="0" err="1">
                <a:solidFill>
                  <a:srgbClr val="7030A0"/>
                </a:solidFill>
              </a:rPr>
              <a:t>Programme</a:t>
            </a:r>
            <a:r>
              <a:rPr lang="en-US" sz="2333" b="1" dirty="0">
                <a:solidFill>
                  <a:srgbClr val="7030A0"/>
                </a:solidFill>
              </a:rPr>
              <a:t>: M.A.,HUMAN  RESOURCE MANAGEMENT</a:t>
            </a:r>
          </a:p>
        </p:txBody>
      </p:sp>
      <p:sp>
        <p:nvSpPr>
          <p:cNvPr id="6" name="Rectangle 5"/>
          <p:cNvSpPr/>
          <p:nvPr/>
        </p:nvSpPr>
        <p:spPr>
          <a:xfrm>
            <a:off x="2234339" y="3044916"/>
            <a:ext cx="6418881" cy="6564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833" b="1" dirty="0">
                <a:solidFill>
                  <a:srgbClr val="FF0000"/>
                </a:solidFill>
                <a:latin typeface="Arial Black" pitchFamily="34" charset="0"/>
                <a:cs typeface="Aharoni" pitchFamily="2" charset="-79"/>
              </a:rPr>
              <a:t>Course Title : Principles of Management</a:t>
            </a:r>
          </a:p>
          <a:p>
            <a:r>
              <a:rPr lang="en-US" sz="1833" b="1" dirty="0">
                <a:solidFill>
                  <a:srgbClr val="FF0000"/>
                </a:solidFill>
                <a:latin typeface="Arial Black" pitchFamily="34" charset="0"/>
                <a:cs typeface="Aharoni" pitchFamily="2" charset="-79"/>
              </a:rPr>
              <a:t>Course Code : 22HRM1CC1</a:t>
            </a:r>
            <a:endParaRPr lang="en-US" sz="1833" dirty="0">
              <a:solidFill>
                <a:srgbClr val="FF0000"/>
              </a:solidFill>
              <a:latin typeface="Arial Black" pitchFamily="34" charset="0"/>
              <a:cs typeface="Aharoni" pitchFamily="2" charset="-79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112589" y="3952067"/>
            <a:ext cx="6096000" cy="81035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n-US" sz="2333" b="1" dirty="0">
                <a:solidFill>
                  <a:srgbClr val="7030A0"/>
                </a:solidFill>
                <a:latin typeface="Arial Black" pitchFamily="34" charset="0"/>
              </a:rPr>
              <a:t> Unit-I </a:t>
            </a:r>
          </a:p>
          <a:p>
            <a:pPr algn="ctr"/>
            <a:r>
              <a:rPr lang="en-US" sz="2333" b="1" dirty="0">
                <a:solidFill>
                  <a:srgbClr val="7030A0"/>
                </a:solidFill>
                <a:latin typeface="Arial Black" pitchFamily="34" charset="0"/>
              </a:rPr>
              <a:t>Introduction to Management</a:t>
            </a:r>
          </a:p>
        </p:txBody>
      </p:sp>
      <p:sp>
        <p:nvSpPr>
          <p:cNvPr id="9" name="Rectangle 8"/>
          <p:cNvSpPr/>
          <p:nvPr/>
        </p:nvSpPr>
        <p:spPr>
          <a:xfrm>
            <a:off x="3280474" y="4920712"/>
            <a:ext cx="6096000" cy="1169359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n-US" sz="2333" b="1" dirty="0">
                <a:solidFill>
                  <a:srgbClr val="FF0000"/>
                </a:solidFill>
              </a:rPr>
              <a:t>Dr. T. KUMUTHAVALLI</a:t>
            </a:r>
          </a:p>
          <a:p>
            <a:pPr algn="ctr"/>
            <a:r>
              <a:rPr lang="en-US" sz="2333" b="1" dirty="0">
                <a:solidFill>
                  <a:schemeClr val="accent6"/>
                </a:solidFill>
              </a:rPr>
              <a:t>Associate Professor </a:t>
            </a:r>
          </a:p>
          <a:p>
            <a:pPr algn="ctr"/>
            <a:r>
              <a:rPr lang="en-US" sz="2333" b="1" dirty="0">
                <a:solidFill>
                  <a:schemeClr val="accent6"/>
                </a:solidFill>
              </a:rPr>
              <a:t>Department of Lifelong Learning</a:t>
            </a:r>
            <a:endParaRPr lang="en-US" sz="2333" dirty="0">
              <a:solidFill>
                <a:schemeClr val="accent6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229E91-82FB-7D58-9066-59DE1574CE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Conclusion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675BE9F1-003C-9CB3-BAB5-7A798F5A3AD0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216310" y="2719518"/>
            <a:ext cx="11867535" cy="2031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Summary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</a:t>
            </a:r>
            <a:b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Communication plays a pivotal role in business success. Understanding the process, types, and barriers helps in improving efficiency and fostering better relationships.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en-US" altLang="en-US" dirty="0">
              <a:solidFill>
                <a:schemeClr val="tx1"/>
              </a:solidFill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Call to Action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</a:t>
            </a:r>
            <a:b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Encourage businesses to invest in training and systems to enhance communication across all levels. </a:t>
            </a:r>
          </a:p>
        </p:txBody>
      </p:sp>
    </p:spTree>
    <p:extLst>
      <p:ext uri="{BB962C8B-B14F-4D97-AF65-F5344CB8AC3E}">
        <p14:creationId xmlns:p14="http://schemas.microsoft.com/office/powerpoint/2010/main" val="33090770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5312E1-0B08-6A1B-1DC9-292E769CE3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Communication</a:t>
            </a:r>
            <a:endParaRPr lang="en-IN" dirty="0"/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2FB0FA0D-B9DE-9449-AC0B-1F79E0DF2AFF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226142" y="2824189"/>
            <a:ext cx="11680723" cy="17543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Definition</a:t>
            </a:r>
            <a: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</a:t>
            </a:r>
            <a:b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Communication is the process of exchanging information, ideas, thoughts, and messages between individuals or groups, using spoken or written words, symbols, or behaviors.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Key Concept</a:t>
            </a:r>
            <a: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</a:t>
            </a:r>
            <a:b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Effective communication is essential for mutual understanding, coordination, and cooperation in any business or organization. </a:t>
            </a:r>
          </a:p>
        </p:txBody>
      </p:sp>
    </p:spTree>
    <p:extLst>
      <p:ext uri="{BB962C8B-B14F-4D97-AF65-F5344CB8AC3E}">
        <p14:creationId xmlns:p14="http://schemas.microsoft.com/office/powerpoint/2010/main" val="12393616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195577-E123-FABA-57A2-5BC9BF5352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Definition of Communication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F174CA88-7F6F-4911-B059-F2D8F37CA988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167148" y="2906644"/>
            <a:ext cx="12231329" cy="25853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Formal Definition</a:t>
            </a:r>
            <a: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</a:t>
            </a:r>
            <a:b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Communication is the act of transmitting information and meaning through verbal, non-verbal, and written methods.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Key Components</a:t>
            </a:r>
            <a: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Sender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 startAt="2"/>
              <a:tabLst/>
            </a:pPr>
            <a: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Message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 startAt="3"/>
              <a:tabLst/>
            </a:pPr>
            <a: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Medium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 startAt="4"/>
              <a:tabLst/>
            </a:pPr>
            <a: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Receiver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 startAt="5"/>
              <a:tabLst/>
            </a:pPr>
            <a: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Feedback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572411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E89E70-CA19-5F52-D5A6-CF140E2112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Function of Communication</a:t>
            </a: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35D7DC54-11A1-DF1E-BF47-72B257E9CFD4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334297" y="3234060"/>
            <a:ext cx="11316929" cy="25853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Information Sharing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 Ensures that relevant information reaches the right people.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Persuasion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 Used to influence others' opinions, beliefs, or actions.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Coordination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 Helps in aligning efforts and tasks towards achieving business goals.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Decision Making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 Aids in making informed and effective decisions.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Relationship Building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 Strengthens professional and interpersonal relationships. </a:t>
            </a:r>
          </a:p>
        </p:txBody>
      </p:sp>
    </p:spTree>
    <p:extLst>
      <p:ext uri="{BB962C8B-B14F-4D97-AF65-F5344CB8AC3E}">
        <p14:creationId xmlns:p14="http://schemas.microsoft.com/office/powerpoint/2010/main" val="2088217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FF1FE4-4E56-E651-A9CE-27C60829AA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b="1" dirty="0"/>
              <a:t>The Communication Process</a:t>
            </a:r>
            <a:br>
              <a:rPr lang="en-IN" b="1" dirty="0"/>
            </a:b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BE3CB8-3433-C92E-28DC-CF60C27F24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2452" y="2369575"/>
            <a:ext cx="9538161" cy="4218038"/>
          </a:xfrm>
        </p:spPr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endParaRPr lang="en-US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b="1" dirty="0"/>
              <a:t>Sender</a:t>
            </a:r>
            <a:r>
              <a:rPr lang="en-US" dirty="0"/>
              <a:t>: Initiates the communication.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b="1" dirty="0"/>
              <a:t>Encoding</a:t>
            </a:r>
            <a:r>
              <a:rPr lang="en-US" dirty="0"/>
              <a:t>: The sender translates thoughts into a message.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b="1" dirty="0"/>
              <a:t>Message</a:t>
            </a:r>
            <a:r>
              <a:rPr lang="en-US" dirty="0"/>
              <a:t>: The content that is transmitted.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b="1" dirty="0"/>
              <a:t>Medium</a:t>
            </a:r>
            <a:r>
              <a:rPr lang="en-US" dirty="0"/>
              <a:t>: The channel through which the message is delivered (email, phone, face-to-face).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b="1" dirty="0"/>
              <a:t>Receiver</a:t>
            </a:r>
            <a:r>
              <a:rPr lang="en-US" dirty="0"/>
              <a:t>: The individual who receives the message.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b="1" dirty="0"/>
              <a:t>Decoding</a:t>
            </a:r>
            <a:r>
              <a:rPr lang="en-US" dirty="0"/>
              <a:t>: Receiver interprets the message.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b="1" dirty="0"/>
              <a:t>Feedback</a:t>
            </a:r>
            <a:r>
              <a:rPr lang="en-US" dirty="0"/>
              <a:t>: Receiver responds, completing the communication loop.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b="1" dirty="0"/>
              <a:t>Noise</a:t>
            </a:r>
            <a:r>
              <a:rPr lang="en-US" dirty="0"/>
              <a:t>: Any external factors that disrupt or distort the message.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3775896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C205AD-C46E-E8BA-912F-F7E35E4CF0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Importance of Effective Communication in </a:t>
            </a:r>
            <a:r>
              <a:rPr lang="en-US" dirty="0" err="1"/>
              <a:t>Busines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831AF1-04BB-C104-C948-9F4B70A9C3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4954" y="2733368"/>
            <a:ext cx="10240633" cy="3972232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b="1" dirty="0"/>
              <a:t>Improves Efficiency</a:t>
            </a:r>
            <a:r>
              <a:rPr lang="en-US" dirty="0"/>
              <a:t>: Reduces misunderstandings, increases productivity.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/>
              <a:t>Enhances Decision-Making</a:t>
            </a:r>
            <a:r>
              <a:rPr lang="en-US" dirty="0"/>
              <a:t>: Clear communication aids in timely and informed decisions.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/>
              <a:t>Fosters Collaboration</a:t>
            </a:r>
            <a:r>
              <a:rPr lang="en-US" dirty="0"/>
              <a:t>: Promotes teamwork and coordination among departments.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/>
              <a:t>Boosts Morale</a:t>
            </a:r>
            <a:r>
              <a:rPr lang="en-US" dirty="0"/>
              <a:t>: Employees feel valued and understood when communication is clear.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/>
              <a:t>Promotes Growth</a:t>
            </a:r>
            <a:r>
              <a:rPr lang="en-US" dirty="0"/>
              <a:t>: A transparent flow of information drives innovation and adaptability.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4982474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653716-5D77-7678-8A72-2E2644E175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Objectives of Communication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B49500-41E1-C381-9BA1-1556C0F371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4954" y="3126658"/>
            <a:ext cx="10486440" cy="3539612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b="1" dirty="0"/>
              <a:t>Inform</a:t>
            </a:r>
            <a:r>
              <a:rPr lang="en-US" dirty="0"/>
              <a:t>: Share essential business-related data or knowledge.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/>
              <a:t>Influence</a:t>
            </a:r>
            <a:r>
              <a:rPr lang="en-US" dirty="0"/>
              <a:t>: Persuade stakeholders to align with business objectives.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/>
              <a:t>Motivate</a:t>
            </a:r>
            <a:r>
              <a:rPr lang="en-US" dirty="0"/>
              <a:t>: Encourage employees and teams to work towards goals.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/>
              <a:t>Build Relationships</a:t>
            </a:r>
            <a:r>
              <a:rPr lang="en-US" dirty="0"/>
              <a:t>: Create and maintain healthy business relationships.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/>
              <a:t>Resolve Conflicts</a:t>
            </a:r>
            <a:r>
              <a:rPr lang="en-US" dirty="0"/>
              <a:t>: Address misunderstandings or disputes through clear dialogue.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9646168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0FC3C3-BDEC-E018-742A-FE927FD71A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Media of Communication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F2F0D3-3783-C4C4-7CD5-95E058601A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4954" y="2900516"/>
            <a:ext cx="10063652" cy="3333136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IN" b="1" dirty="0"/>
              <a:t>Verbal Communication</a:t>
            </a:r>
            <a:r>
              <a:rPr lang="en-IN" dirty="0"/>
              <a:t>: Face-to-face meetings, phone calls, video conferences.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N" b="1" dirty="0"/>
              <a:t>Written Communication</a:t>
            </a:r>
            <a:r>
              <a:rPr lang="en-IN" dirty="0"/>
              <a:t>: Emails, reports, memos, newsletters.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N" b="1" dirty="0"/>
              <a:t>Non-Verbal Communication</a:t>
            </a:r>
            <a:r>
              <a:rPr lang="en-IN" dirty="0"/>
              <a:t>: Body language, gestures, facial expressions.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N" b="1" dirty="0"/>
              <a:t>Digital Communication</a:t>
            </a:r>
            <a:r>
              <a:rPr lang="en-IN" dirty="0"/>
              <a:t>: Social media, messaging apps, collaborative platforms.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N" b="1" dirty="0"/>
              <a:t>Visual Communication</a:t>
            </a:r>
            <a:r>
              <a:rPr lang="en-IN" dirty="0"/>
              <a:t>: Graphs, charts, diagrams, and presentations.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99984254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E6D613-2B9E-FAF5-5CB0-B4DEBE4702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Types of Communication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5D4880B2-9061-A8C1-E5CF-A512AD79226E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186814" y="2870223"/>
            <a:ext cx="12005186" cy="31393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Internal Communication</a:t>
            </a:r>
            <a: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 Communication within the organization (employees, departments, management).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Examples: Staff meetings, internal emails, memos.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External Communication</a:t>
            </a:r>
            <a: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 Communication between the business and external stakeholders (clients, suppliers, public).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Examples: Marketing materials, client calls, press releases.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Formal Communication</a:t>
            </a:r>
            <a: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 Official, structured communication through prescribed channels.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Examples: Reports, formal letters, presentations.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Informal Communication</a:t>
            </a:r>
            <a: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 Casual or spontaneous exchanges, often in the form of personal conversations or grapevine.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Examples: Water cooler talk, chat groups.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7939385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 Boardroom">
  <a:themeElements>
    <a:clrScheme name="Ion Boardroom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Ion Boardroom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 Boardroom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8502691-933B-45FE-8764-BA278511EF2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16</TotalTime>
  <Words>614</Words>
  <Application>Microsoft Office PowerPoint</Application>
  <PresentationFormat>Widescreen</PresentationFormat>
  <Paragraphs>76</Paragraphs>
  <Slides>10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7" baseType="lpstr">
      <vt:lpstr>Aharoni</vt:lpstr>
      <vt:lpstr>Arial</vt:lpstr>
      <vt:lpstr>Arial Black</vt:lpstr>
      <vt:lpstr>Calibri</vt:lpstr>
      <vt:lpstr>Century Gothic</vt:lpstr>
      <vt:lpstr>Wingdings 3</vt:lpstr>
      <vt:lpstr>Ion Boardroom</vt:lpstr>
      <vt:lpstr>PowerPoint Presentation</vt:lpstr>
      <vt:lpstr>Communication</vt:lpstr>
      <vt:lpstr>Definition of Communication</vt:lpstr>
      <vt:lpstr>Function of Communication</vt:lpstr>
      <vt:lpstr>The Communication Process </vt:lpstr>
      <vt:lpstr>Importance of Effective Communication in Busines</vt:lpstr>
      <vt:lpstr>Objectives of Communication</vt:lpstr>
      <vt:lpstr>Media of Communication</vt:lpstr>
      <vt:lpstr>Types of Communication</vt:lpstr>
      <vt:lpstr>Conclusion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Janaki Ramaswamy</dc:creator>
  <cp:lastModifiedBy>Janaki Ramaswamy</cp:lastModifiedBy>
  <cp:revision>1</cp:revision>
  <dcterms:created xsi:type="dcterms:W3CDTF">2024-12-07T02:48:21Z</dcterms:created>
  <dcterms:modified xsi:type="dcterms:W3CDTF">2024-12-07T03:04:41Z</dcterms:modified>
</cp:coreProperties>
</file>