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905" r:id="rId1"/>
  </p:sldMasterIdLst>
  <p:notesMasterIdLst>
    <p:notesMasterId r:id="rId53"/>
  </p:notesMasterIdLst>
  <p:handoutMasterIdLst>
    <p:handoutMasterId r:id="rId54"/>
  </p:handoutMasterIdLst>
  <p:sldIdLst>
    <p:sldId id="349" r:id="rId2"/>
    <p:sldId id="309" r:id="rId3"/>
    <p:sldId id="370" r:id="rId4"/>
    <p:sldId id="406" r:id="rId5"/>
    <p:sldId id="426" r:id="rId6"/>
    <p:sldId id="428" r:id="rId7"/>
    <p:sldId id="372" r:id="rId8"/>
    <p:sldId id="374" r:id="rId9"/>
    <p:sldId id="427" r:id="rId10"/>
    <p:sldId id="330" r:id="rId11"/>
    <p:sldId id="366" r:id="rId12"/>
    <p:sldId id="387" r:id="rId13"/>
    <p:sldId id="375" r:id="rId14"/>
    <p:sldId id="361" r:id="rId15"/>
    <p:sldId id="362" r:id="rId16"/>
    <p:sldId id="379" r:id="rId17"/>
    <p:sldId id="409" r:id="rId18"/>
    <p:sldId id="380" r:id="rId19"/>
    <p:sldId id="410" r:id="rId20"/>
    <p:sldId id="369" r:id="rId21"/>
    <p:sldId id="365" r:id="rId22"/>
    <p:sldId id="354" r:id="rId23"/>
    <p:sldId id="336" r:id="rId24"/>
    <p:sldId id="429" r:id="rId25"/>
    <p:sldId id="388" r:id="rId26"/>
    <p:sldId id="430" r:id="rId27"/>
    <p:sldId id="389" r:id="rId28"/>
    <p:sldId id="415" r:id="rId29"/>
    <p:sldId id="417" r:id="rId30"/>
    <p:sldId id="391" r:id="rId31"/>
    <p:sldId id="392" r:id="rId32"/>
    <p:sldId id="420" r:id="rId33"/>
    <p:sldId id="393" r:id="rId34"/>
    <p:sldId id="394" r:id="rId35"/>
    <p:sldId id="412" r:id="rId36"/>
    <p:sldId id="395" r:id="rId37"/>
    <p:sldId id="396" r:id="rId38"/>
    <p:sldId id="413" r:id="rId39"/>
    <p:sldId id="414" r:id="rId40"/>
    <p:sldId id="423" r:id="rId41"/>
    <p:sldId id="397" r:id="rId42"/>
    <p:sldId id="407" r:id="rId43"/>
    <p:sldId id="398" r:id="rId44"/>
    <p:sldId id="399" r:id="rId45"/>
    <p:sldId id="431" r:id="rId46"/>
    <p:sldId id="422" r:id="rId47"/>
    <p:sldId id="400" r:id="rId48"/>
    <p:sldId id="401" r:id="rId49"/>
    <p:sldId id="418" r:id="rId50"/>
    <p:sldId id="402" r:id="rId51"/>
    <p:sldId id="425" r:id="rId5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8579" autoAdjust="0"/>
  </p:normalViewPr>
  <p:slideViewPr>
    <p:cSldViewPr>
      <p:cViewPr varScale="1">
        <p:scale>
          <a:sx n="79" d="100"/>
          <a:sy n="79" d="100"/>
        </p:scale>
        <p:origin x="1493" y="77"/>
      </p:cViewPr>
      <p:guideLst>
        <p:guide orient="horz" pos="2160"/>
        <p:guide pos="2880"/>
      </p:guideLst>
    </p:cSldViewPr>
  </p:slideViewPr>
  <p:outlineViewPr>
    <p:cViewPr>
      <p:scale>
        <a:sx n="33" d="100"/>
        <a:sy n="33" d="100"/>
      </p:scale>
      <p:origin x="0" y="58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46" y="-90"/>
      </p:cViewPr>
      <p:guideLst>
        <p:guide orient="horz" pos="2909"/>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98446790615684E-2"/>
          <c:y val="2.6390642530783853E-2"/>
          <c:w val="0.92420475903684729"/>
          <c:h val="0.85636780281022695"/>
        </c:manualLayout>
      </c:layout>
      <c:barChart>
        <c:barDir val="col"/>
        <c:grouping val="clustered"/>
        <c:varyColors val="0"/>
        <c:ser>
          <c:idx val="0"/>
          <c:order val="0"/>
          <c:tx>
            <c:strRef>
              <c:f>Sheet4!$G$1</c:f>
              <c:strCache>
                <c:ptCount val="1"/>
                <c:pt idx="0">
                  <c:v>Publications </c:v>
                </c:pt>
              </c:strCache>
            </c:strRef>
          </c:tx>
          <c:invertIfNegative val="0"/>
          <c:dPt>
            <c:idx val="21"/>
            <c:invertIfNegative val="0"/>
            <c:bubble3D val="0"/>
            <c:spPr>
              <a:solidFill>
                <a:srgbClr val="00B050"/>
              </a:solidFill>
            </c:spPr>
            <c:extLst>
              <c:ext xmlns:c16="http://schemas.microsoft.com/office/drawing/2014/chart" uri="{C3380CC4-5D6E-409C-BE32-E72D297353CC}">
                <c16:uniqueId val="{00000001-7CD3-46F1-BFEF-7EF8F05FC99C}"/>
              </c:ext>
            </c:extLst>
          </c:dPt>
          <c:dPt>
            <c:idx val="22"/>
            <c:invertIfNegative val="0"/>
            <c:bubble3D val="0"/>
            <c:spPr>
              <a:solidFill>
                <a:srgbClr val="00B050"/>
              </a:solidFill>
            </c:spPr>
            <c:extLst>
              <c:ext xmlns:c16="http://schemas.microsoft.com/office/drawing/2014/chart" uri="{C3380CC4-5D6E-409C-BE32-E72D297353CC}">
                <c16:uniqueId val="{00000003-7CD3-46F1-BFEF-7EF8F05FC99C}"/>
              </c:ext>
            </c:extLst>
          </c:dPt>
          <c:dPt>
            <c:idx val="23"/>
            <c:invertIfNegative val="0"/>
            <c:bubble3D val="0"/>
            <c:spPr>
              <a:solidFill>
                <a:srgbClr val="00B050"/>
              </a:solidFill>
            </c:spPr>
            <c:extLst>
              <c:ext xmlns:c16="http://schemas.microsoft.com/office/drawing/2014/chart" uri="{C3380CC4-5D6E-409C-BE32-E72D297353CC}">
                <c16:uniqueId val="{00000005-7CD3-46F1-BFEF-7EF8F05FC99C}"/>
              </c:ext>
            </c:extLst>
          </c:dPt>
          <c:dPt>
            <c:idx val="24"/>
            <c:invertIfNegative val="0"/>
            <c:bubble3D val="0"/>
            <c:spPr>
              <a:solidFill>
                <a:srgbClr val="00B050"/>
              </a:solidFill>
            </c:spPr>
            <c:extLst>
              <c:ext xmlns:c16="http://schemas.microsoft.com/office/drawing/2014/chart" uri="{C3380CC4-5D6E-409C-BE32-E72D297353CC}">
                <c16:uniqueId val="{00000007-7CD3-46F1-BFEF-7EF8F05FC99C}"/>
              </c:ext>
            </c:extLst>
          </c:dPt>
          <c:dPt>
            <c:idx val="25"/>
            <c:invertIfNegative val="0"/>
            <c:bubble3D val="0"/>
            <c:spPr>
              <a:solidFill>
                <a:srgbClr val="00B050"/>
              </a:solidFill>
            </c:spPr>
            <c:extLst>
              <c:ext xmlns:c16="http://schemas.microsoft.com/office/drawing/2014/chart" uri="{C3380CC4-5D6E-409C-BE32-E72D297353CC}">
                <c16:uniqueId val="{00000009-7CD3-46F1-BFEF-7EF8F05FC99C}"/>
              </c:ext>
            </c:extLst>
          </c:dPt>
          <c:dPt>
            <c:idx val="26"/>
            <c:invertIfNegative val="0"/>
            <c:bubble3D val="0"/>
            <c:spPr>
              <a:solidFill>
                <a:srgbClr val="00B050"/>
              </a:solidFill>
            </c:spPr>
            <c:extLst>
              <c:ext xmlns:c16="http://schemas.microsoft.com/office/drawing/2014/chart" uri="{C3380CC4-5D6E-409C-BE32-E72D297353CC}">
                <c16:uniqueId val="{0000000B-7CD3-46F1-BFEF-7EF8F05FC99C}"/>
              </c:ext>
            </c:extLst>
          </c:dPt>
          <c:dPt>
            <c:idx val="27"/>
            <c:invertIfNegative val="0"/>
            <c:bubble3D val="0"/>
            <c:spPr>
              <a:solidFill>
                <a:srgbClr val="00B050"/>
              </a:solidFill>
            </c:spPr>
            <c:extLst>
              <c:ext xmlns:c16="http://schemas.microsoft.com/office/drawing/2014/chart" uri="{C3380CC4-5D6E-409C-BE32-E72D297353CC}">
                <c16:uniqueId val="{0000000D-7CD3-46F1-BFEF-7EF8F05FC99C}"/>
              </c:ext>
            </c:extLst>
          </c:dPt>
          <c:dPt>
            <c:idx val="28"/>
            <c:invertIfNegative val="0"/>
            <c:bubble3D val="0"/>
            <c:spPr>
              <a:solidFill>
                <a:srgbClr val="00B050"/>
              </a:solidFill>
            </c:spPr>
            <c:extLst>
              <c:ext xmlns:c16="http://schemas.microsoft.com/office/drawing/2014/chart" uri="{C3380CC4-5D6E-409C-BE32-E72D297353CC}">
                <c16:uniqueId val="{0000000F-7CD3-46F1-BFEF-7EF8F05FC99C}"/>
              </c:ext>
            </c:extLst>
          </c:dPt>
          <c:dPt>
            <c:idx val="29"/>
            <c:invertIfNegative val="0"/>
            <c:bubble3D val="0"/>
            <c:spPr>
              <a:solidFill>
                <a:srgbClr val="00B050"/>
              </a:solidFill>
            </c:spPr>
            <c:extLst>
              <c:ext xmlns:c16="http://schemas.microsoft.com/office/drawing/2014/chart" uri="{C3380CC4-5D6E-409C-BE32-E72D297353CC}">
                <c16:uniqueId val="{00000011-7CD3-46F1-BFEF-7EF8F05FC99C}"/>
              </c:ext>
            </c:extLst>
          </c:dPt>
          <c:dPt>
            <c:idx val="30"/>
            <c:invertIfNegative val="0"/>
            <c:bubble3D val="0"/>
            <c:spPr>
              <a:solidFill>
                <a:srgbClr val="00B050"/>
              </a:solidFill>
            </c:spPr>
            <c:extLst>
              <c:ext xmlns:c16="http://schemas.microsoft.com/office/drawing/2014/chart" uri="{C3380CC4-5D6E-409C-BE32-E72D297353CC}">
                <c16:uniqueId val="{00000013-7CD3-46F1-BFEF-7EF8F05FC99C}"/>
              </c:ext>
            </c:extLst>
          </c:dPt>
          <c:dPt>
            <c:idx val="31"/>
            <c:invertIfNegative val="0"/>
            <c:bubble3D val="0"/>
            <c:spPr>
              <a:solidFill>
                <a:srgbClr val="00B050"/>
              </a:solidFill>
            </c:spPr>
            <c:extLst>
              <c:ext xmlns:c16="http://schemas.microsoft.com/office/drawing/2014/chart" uri="{C3380CC4-5D6E-409C-BE32-E72D297353CC}">
                <c16:uniqueId val="{00000015-7CD3-46F1-BFEF-7EF8F05FC99C}"/>
              </c:ext>
            </c:extLst>
          </c:dPt>
          <c:dPt>
            <c:idx val="32"/>
            <c:invertIfNegative val="0"/>
            <c:bubble3D val="0"/>
            <c:spPr>
              <a:solidFill>
                <a:srgbClr val="00B050"/>
              </a:solidFill>
            </c:spPr>
            <c:extLst>
              <c:ext xmlns:c16="http://schemas.microsoft.com/office/drawing/2014/chart" uri="{C3380CC4-5D6E-409C-BE32-E72D297353CC}">
                <c16:uniqueId val="{00000017-7CD3-46F1-BFEF-7EF8F05FC99C}"/>
              </c:ext>
            </c:extLst>
          </c:dPt>
          <c:dPt>
            <c:idx val="33"/>
            <c:invertIfNegative val="0"/>
            <c:bubble3D val="0"/>
            <c:spPr>
              <a:solidFill>
                <a:srgbClr val="00B050"/>
              </a:solidFill>
            </c:spPr>
            <c:extLst>
              <c:ext xmlns:c16="http://schemas.microsoft.com/office/drawing/2014/chart" uri="{C3380CC4-5D6E-409C-BE32-E72D297353CC}">
                <c16:uniqueId val="{00000019-7CD3-46F1-BFEF-7EF8F05FC99C}"/>
              </c:ext>
            </c:extLst>
          </c:dPt>
          <c:dPt>
            <c:idx val="34"/>
            <c:invertIfNegative val="0"/>
            <c:bubble3D val="0"/>
            <c:spPr>
              <a:solidFill>
                <a:srgbClr val="00B050"/>
              </a:solidFill>
            </c:spPr>
            <c:extLst>
              <c:ext xmlns:c16="http://schemas.microsoft.com/office/drawing/2014/chart" uri="{C3380CC4-5D6E-409C-BE32-E72D297353CC}">
                <c16:uniqueId val="{0000001B-7CD3-46F1-BFEF-7EF8F05FC99C}"/>
              </c:ext>
            </c:extLst>
          </c:dPt>
          <c:dPt>
            <c:idx val="35"/>
            <c:invertIfNegative val="0"/>
            <c:bubble3D val="0"/>
            <c:spPr>
              <a:solidFill>
                <a:srgbClr val="00B050"/>
              </a:solidFill>
            </c:spPr>
            <c:extLst>
              <c:ext xmlns:c16="http://schemas.microsoft.com/office/drawing/2014/chart" uri="{C3380CC4-5D6E-409C-BE32-E72D297353CC}">
                <c16:uniqueId val="{0000001D-7CD3-46F1-BFEF-7EF8F05FC99C}"/>
              </c:ext>
            </c:extLst>
          </c:dPt>
          <c:dPt>
            <c:idx val="36"/>
            <c:invertIfNegative val="0"/>
            <c:bubble3D val="0"/>
            <c:spPr>
              <a:solidFill>
                <a:srgbClr val="00B050"/>
              </a:solidFill>
            </c:spPr>
            <c:extLst>
              <c:ext xmlns:c16="http://schemas.microsoft.com/office/drawing/2014/chart" uri="{C3380CC4-5D6E-409C-BE32-E72D297353CC}">
                <c16:uniqueId val="{0000001F-7CD3-46F1-BFEF-7EF8F05FC99C}"/>
              </c:ext>
            </c:extLst>
          </c:dPt>
          <c:dLbls>
            <c:spPr>
              <a:noFill/>
              <a:ln>
                <a:noFill/>
              </a:ln>
              <a:effectLst/>
            </c:spPr>
            <c:txPr>
              <a:bodyPr rot="0" vert="horz"/>
              <a:lstStyle/>
              <a:p>
                <a:pPr>
                  <a:defRPr sz="1100" b="1">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Sheet4!$F$2:$F$38</c:f>
              <c:numCache>
                <c:formatCode>General</c:formatCode>
                <c:ptCount val="37"/>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pt idx="36">
                  <c:v>2025</c:v>
                </c:pt>
              </c:numCache>
            </c:numRef>
          </c:cat>
          <c:val>
            <c:numRef>
              <c:f>Sheet4!$G$2:$G$38</c:f>
              <c:numCache>
                <c:formatCode>General</c:formatCode>
                <c:ptCount val="37"/>
                <c:pt idx="0">
                  <c:v>3</c:v>
                </c:pt>
                <c:pt idx="1">
                  <c:v>10</c:v>
                </c:pt>
                <c:pt idx="2">
                  <c:v>5</c:v>
                </c:pt>
                <c:pt idx="3">
                  <c:v>6</c:v>
                </c:pt>
                <c:pt idx="4">
                  <c:v>7</c:v>
                </c:pt>
                <c:pt idx="5">
                  <c:v>6</c:v>
                </c:pt>
                <c:pt idx="6">
                  <c:v>11</c:v>
                </c:pt>
                <c:pt idx="7">
                  <c:v>7</c:v>
                </c:pt>
                <c:pt idx="8">
                  <c:v>4</c:v>
                </c:pt>
                <c:pt idx="9">
                  <c:v>8</c:v>
                </c:pt>
                <c:pt idx="10">
                  <c:v>7</c:v>
                </c:pt>
                <c:pt idx="11">
                  <c:v>3</c:v>
                </c:pt>
                <c:pt idx="12">
                  <c:v>5</c:v>
                </c:pt>
                <c:pt idx="13">
                  <c:v>2</c:v>
                </c:pt>
                <c:pt idx="14">
                  <c:v>3</c:v>
                </c:pt>
                <c:pt idx="15">
                  <c:v>4</c:v>
                </c:pt>
                <c:pt idx="16">
                  <c:v>1</c:v>
                </c:pt>
                <c:pt idx="17">
                  <c:v>10</c:v>
                </c:pt>
                <c:pt idx="18">
                  <c:v>8</c:v>
                </c:pt>
                <c:pt idx="19">
                  <c:v>6</c:v>
                </c:pt>
                <c:pt idx="20">
                  <c:v>7</c:v>
                </c:pt>
                <c:pt idx="21">
                  <c:v>12</c:v>
                </c:pt>
                <c:pt idx="22">
                  <c:v>11</c:v>
                </c:pt>
                <c:pt idx="23">
                  <c:v>13</c:v>
                </c:pt>
                <c:pt idx="24">
                  <c:v>23</c:v>
                </c:pt>
                <c:pt idx="25">
                  <c:v>14</c:v>
                </c:pt>
                <c:pt idx="26">
                  <c:v>20</c:v>
                </c:pt>
                <c:pt idx="27">
                  <c:v>23</c:v>
                </c:pt>
                <c:pt idx="28">
                  <c:v>34</c:v>
                </c:pt>
                <c:pt idx="29">
                  <c:v>44</c:v>
                </c:pt>
                <c:pt idx="30">
                  <c:v>48</c:v>
                </c:pt>
                <c:pt idx="31">
                  <c:v>51</c:v>
                </c:pt>
                <c:pt idx="32">
                  <c:v>73</c:v>
                </c:pt>
                <c:pt idx="33">
                  <c:v>71</c:v>
                </c:pt>
                <c:pt idx="34">
                  <c:v>89</c:v>
                </c:pt>
                <c:pt idx="35">
                  <c:v>112</c:v>
                </c:pt>
                <c:pt idx="36">
                  <c:v>19</c:v>
                </c:pt>
              </c:numCache>
            </c:numRef>
          </c:val>
          <c:extLst>
            <c:ext xmlns:c16="http://schemas.microsoft.com/office/drawing/2014/chart" uri="{C3380CC4-5D6E-409C-BE32-E72D297353CC}">
              <c16:uniqueId val="{00000020-7CD3-46F1-BFEF-7EF8F05FC99C}"/>
            </c:ext>
          </c:extLst>
        </c:ser>
        <c:dLbls>
          <c:showLegendKey val="0"/>
          <c:showVal val="0"/>
          <c:showCatName val="0"/>
          <c:showSerName val="0"/>
          <c:showPercent val="0"/>
          <c:showBubbleSize val="0"/>
        </c:dLbls>
        <c:gapWidth val="150"/>
        <c:axId val="57950208"/>
        <c:axId val="57951744"/>
      </c:barChart>
      <c:catAx>
        <c:axId val="57950208"/>
        <c:scaling>
          <c:orientation val="minMax"/>
        </c:scaling>
        <c:delete val="0"/>
        <c:axPos val="b"/>
        <c:numFmt formatCode="General" sourceLinked="1"/>
        <c:majorTickMark val="out"/>
        <c:minorTickMark val="none"/>
        <c:tickLblPos val="nextTo"/>
        <c:txPr>
          <a:bodyPr rot="-5400000" vert="horz"/>
          <a:lstStyle/>
          <a:p>
            <a:pPr>
              <a:defRPr b="1"/>
            </a:pPr>
            <a:endParaRPr lang="en-US"/>
          </a:p>
        </c:txPr>
        <c:crossAx val="57951744"/>
        <c:crosses val="autoZero"/>
        <c:auto val="1"/>
        <c:lblAlgn val="ctr"/>
        <c:lblOffset val="100"/>
        <c:noMultiLvlLbl val="0"/>
      </c:catAx>
      <c:valAx>
        <c:axId val="57951744"/>
        <c:scaling>
          <c:orientation val="minMax"/>
        </c:scaling>
        <c:delete val="0"/>
        <c:axPos val="l"/>
        <c:majorGridlines/>
        <c:title>
          <c:tx>
            <c:rich>
              <a:bodyPr rot="-5400000" vert="horz"/>
              <a:lstStyle/>
              <a:p>
                <a:pPr>
                  <a:defRPr/>
                </a:pPr>
                <a:r>
                  <a:rPr lang="en-US" sz="1200" dirty="0">
                    <a:solidFill>
                      <a:srgbClr val="0070C0"/>
                    </a:solidFill>
                    <a:latin typeface="Times New Roman" pitchFamily="18" charset="0"/>
                    <a:cs typeface="Times New Roman" pitchFamily="18" charset="0"/>
                  </a:rPr>
                  <a:t>Number</a:t>
                </a:r>
                <a:r>
                  <a:rPr lang="en-US" sz="1200" baseline="0" dirty="0">
                    <a:solidFill>
                      <a:srgbClr val="0070C0"/>
                    </a:solidFill>
                    <a:latin typeface="Times New Roman" pitchFamily="18" charset="0"/>
                    <a:cs typeface="Times New Roman" pitchFamily="18" charset="0"/>
                  </a:rPr>
                  <a:t> of Publications</a:t>
                </a:r>
                <a:endParaRPr lang="en-US" sz="1200" dirty="0">
                  <a:solidFill>
                    <a:srgbClr val="0070C0"/>
                  </a:solidFill>
                  <a:latin typeface="Times New Roman" pitchFamily="18" charset="0"/>
                  <a:cs typeface="Times New Roman" pitchFamily="18" charset="0"/>
                </a:endParaRPr>
              </a:p>
            </c:rich>
          </c:tx>
          <c:layout>
            <c:manualLayout>
              <c:xMode val="edge"/>
              <c:yMode val="edge"/>
              <c:x val="1.08199089792675E-2"/>
              <c:y val="0.2108323502545596"/>
            </c:manualLayout>
          </c:layout>
          <c:overlay val="0"/>
        </c:title>
        <c:numFmt formatCode="General" sourceLinked="1"/>
        <c:majorTickMark val="out"/>
        <c:minorTickMark val="none"/>
        <c:tickLblPos val="nextTo"/>
        <c:txPr>
          <a:bodyPr/>
          <a:lstStyle/>
          <a:p>
            <a:pPr>
              <a:defRPr b="1"/>
            </a:pPr>
            <a:endParaRPr lang="en-US"/>
          </a:p>
        </c:txPr>
        <c:crossAx val="57950208"/>
        <c:crosses val="autoZero"/>
        <c:crossBetween val="between"/>
      </c:valAx>
      <c:spPr>
        <a:solidFill>
          <a:schemeClr val="bg2"/>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954068241469816E-2"/>
          <c:y val="7.7050874123821472E-2"/>
          <c:w val="0.95504593175853014"/>
          <c:h val="0.79269666196481359"/>
        </c:manualLayout>
      </c:layout>
      <c:barChart>
        <c:barDir val="col"/>
        <c:grouping val="clustered"/>
        <c:varyColors val="0"/>
        <c:ser>
          <c:idx val="0"/>
          <c:order val="0"/>
          <c:tx>
            <c:strRef>
              <c:f>Sheet5!$G$1</c:f>
              <c:strCache>
                <c:ptCount val="1"/>
              </c:strCache>
            </c:strRef>
          </c:tx>
          <c:spPr>
            <a:solidFill>
              <a:srgbClr val="FFFF00"/>
            </a:solidFill>
            <a:ln>
              <a:solidFill>
                <a:schemeClr val="accent1"/>
              </a:solidFill>
            </a:ln>
          </c:spPr>
          <c:invertIfNegative val="0"/>
          <c:dPt>
            <c:idx val="26"/>
            <c:invertIfNegative val="0"/>
            <c:bubble3D val="0"/>
            <c:spPr>
              <a:solidFill>
                <a:schemeClr val="accent2"/>
              </a:solidFill>
              <a:ln>
                <a:solidFill>
                  <a:schemeClr val="accent1"/>
                </a:solidFill>
              </a:ln>
            </c:spPr>
            <c:extLst>
              <c:ext xmlns:c16="http://schemas.microsoft.com/office/drawing/2014/chart" uri="{C3380CC4-5D6E-409C-BE32-E72D297353CC}">
                <c16:uniqueId val="{00000001-A679-488D-9A9C-22374BBD6284}"/>
              </c:ext>
            </c:extLst>
          </c:dPt>
          <c:dPt>
            <c:idx val="27"/>
            <c:invertIfNegative val="0"/>
            <c:bubble3D val="0"/>
            <c:spPr>
              <a:solidFill>
                <a:schemeClr val="accent2"/>
              </a:solidFill>
              <a:ln>
                <a:solidFill>
                  <a:schemeClr val="accent1"/>
                </a:solidFill>
              </a:ln>
            </c:spPr>
            <c:extLst>
              <c:ext xmlns:c16="http://schemas.microsoft.com/office/drawing/2014/chart" uri="{C3380CC4-5D6E-409C-BE32-E72D297353CC}">
                <c16:uniqueId val="{00000003-A679-488D-9A9C-22374BBD6284}"/>
              </c:ext>
            </c:extLst>
          </c:dPt>
          <c:dPt>
            <c:idx val="28"/>
            <c:invertIfNegative val="0"/>
            <c:bubble3D val="0"/>
            <c:spPr>
              <a:solidFill>
                <a:schemeClr val="accent2"/>
              </a:solidFill>
              <a:ln>
                <a:solidFill>
                  <a:schemeClr val="accent1"/>
                </a:solidFill>
              </a:ln>
            </c:spPr>
            <c:extLst>
              <c:ext xmlns:c16="http://schemas.microsoft.com/office/drawing/2014/chart" uri="{C3380CC4-5D6E-409C-BE32-E72D297353CC}">
                <c16:uniqueId val="{00000005-A679-488D-9A9C-22374BBD6284}"/>
              </c:ext>
            </c:extLst>
          </c:dPt>
          <c:dPt>
            <c:idx val="29"/>
            <c:invertIfNegative val="0"/>
            <c:bubble3D val="0"/>
            <c:spPr>
              <a:solidFill>
                <a:schemeClr val="accent2"/>
              </a:solidFill>
              <a:ln>
                <a:solidFill>
                  <a:schemeClr val="accent1"/>
                </a:solidFill>
              </a:ln>
            </c:spPr>
            <c:extLst>
              <c:ext xmlns:c16="http://schemas.microsoft.com/office/drawing/2014/chart" uri="{C3380CC4-5D6E-409C-BE32-E72D297353CC}">
                <c16:uniqueId val="{00000007-A679-488D-9A9C-22374BBD6284}"/>
              </c:ext>
            </c:extLst>
          </c:dPt>
          <c:dPt>
            <c:idx val="30"/>
            <c:invertIfNegative val="0"/>
            <c:bubble3D val="0"/>
            <c:spPr>
              <a:solidFill>
                <a:schemeClr val="accent2"/>
              </a:solidFill>
              <a:ln>
                <a:solidFill>
                  <a:schemeClr val="accent1"/>
                </a:solidFill>
              </a:ln>
            </c:spPr>
            <c:extLst>
              <c:ext xmlns:c16="http://schemas.microsoft.com/office/drawing/2014/chart" uri="{C3380CC4-5D6E-409C-BE32-E72D297353CC}">
                <c16:uniqueId val="{00000009-A679-488D-9A9C-22374BBD6284}"/>
              </c:ext>
            </c:extLst>
          </c:dPt>
          <c:dPt>
            <c:idx val="31"/>
            <c:invertIfNegative val="0"/>
            <c:bubble3D val="0"/>
            <c:spPr>
              <a:solidFill>
                <a:schemeClr val="accent2"/>
              </a:solidFill>
              <a:ln>
                <a:solidFill>
                  <a:schemeClr val="accent1"/>
                </a:solidFill>
              </a:ln>
            </c:spPr>
            <c:extLst>
              <c:ext xmlns:c16="http://schemas.microsoft.com/office/drawing/2014/chart" uri="{C3380CC4-5D6E-409C-BE32-E72D297353CC}">
                <c16:uniqueId val="{0000000B-A679-488D-9A9C-22374BBD6284}"/>
              </c:ext>
            </c:extLst>
          </c:dPt>
          <c:dPt>
            <c:idx val="32"/>
            <c:invertIfNegative val="0"/>
            <c:bubble3D val="0"/>
            <c:spPr>
              <a:solidFill>
                <a:schemeClr val="accent2"/>
              </a:solidFill>
              <a:ln>
                <a:solidFill>
                  <a:schemeClr val="accent1"/>
                </a:solidFill>
              </a:ln>
            </c:spPr>
            <c:extLst>
              <c:ext xmlns:c16="http://schemas.microsoft.com/office/drawing/2014/chart" uri="{C3380CC4-5D6E-409C-BE32-E72D297353CC}">
                <c16:uniqueId val="{0000000D-A679-488D-9A9C-22374BBD6284}"/>
              </c:ext>
            </c:extLst>
          </c:dPt>
          <c:dPt>
            <c:idx val="33"/>
            <c:invertIfNegative val="0"/>
            <c:bubble3D val="0"/>
            <c:spPr>
              <a:solidFill>
                <a:schemeClr val="accent2"/>
              </a:solidFill>
              <a:ln>
                <a:solidFill>
                  <a:schemeClr val="accent1"/>
                </a:solidFill>
              </a:ln>
            </c:spPr>
            <c:extLst>
              <c:ext xmlns:c16="http://schemas.microsoft.com/office/drawing/2014/chart" uri="{C3380CC4-5D6E-409C-BE32-E72D297353CC}">
                <c16:uniqueId val="{0000000F-A679-488D-9A9C-22374BBD6284}"/>
              </c:ext>
            </c:extLst>
          </c:dPt>
          <c:dPt>
            <c:idx val="34"/>
            <c:invertIfNegative val="0"/>
            <c:bubble3D val="0"/>
            <c:spPr>
              <a:solidFill>
                <a:schemeClr val="accent2"/>
              </a:solidFill>
              <a:ln>
                <a:solidFill>
                  <a:schemeClr val="accent1"/>
                </a:solidFill>
              </a:ln>
            </c:spPr>
            <c:extLst>
              <c:ext xmlns:c16="http://schemas.microsoft.com/office/drawing/2014/chart" uri="{C3380CC4-5D6E-409C-BE32-E72D297353CC}">
                <c16:uniqueId val="{00000011-A679-488D-9A9C-22374BBD6284}"/>
              </c:ext>
            </c:extLst>
          </c:dPt>
          <c:dPt>
            <c:idx val="35"/>
            <c:invertIfNegative val="0"/>
            <c:bubble3D val="0"/>
            <c:spPr>
              <a:solidFill>
                <a:schemeClr val="accent2"/>
              </a:solidFill>
              <a:ln>
                <a:solidFill>
                  <a:schemeClr val="accent1"/>
                </a:solidFill>
              </a:ln>
            </c:spPr>
            <c:extLst>
              <c:ext xmlns:c16="http://schemas.microsoft.com/office/drawing/2014/chart" uri="{C3380CC4-5D6E-409C-BE32-E72D297353CC}">
                <c16:uniqueId val="{00000013-A679-488D-9A9C-22374BBD6284}"/>
              </c:ext>
            </c:extLst>
          </c:dPt>
          <c:dPt>
            <c:idx val="36"/>
            <c:invertIfNegative val="0"/>
            <c:bubble3D val="0"/>
            <c:spPr>
              <a:solidFill>
                <a:schemeClr val="accent2"/>
              </a:solidFill>
              <a:ln>
                <a:solidFill>
                  <a:schemeClr val="accent1"/>
                </a:solidFill>
              </a:ln>
            </c:spPr>
            <c:extLst>
              <c:ext xmlns:c16="http://schemas.microsoft.com/office/drawing/2014/chart" uri="{C3380CC4-5D6E-409C-BE32-E72D297353CC}">
                <c16:uniqueId val="{00000015-A679-488D-9A9C-22374BBD6284}"/>
              </c:ext>
            </c:extLst>
          </c:dPt>
          <c:dPt>
            <c:idx val="37"/>
            <c:invertIfNegative val="0"/>
            <c:bubble3D val="0"/>
            <c:spPr>
              <a:solidFill>
                <a:schemeClr val="accent2"/>
              </a:solidFill>
              <a:ln>
                <a:solidFill>
                  <a:schemeClr val="accent1"/>
                </a:solidFill>
              </a:ln>
            </c:spPr>
            <c:extLst>
              <c:ext xmlns:c16="http://schemas.microsoft.com/office/drawing/2014/chart" uri="{C3380CC4-5D6E-409C-BE32-E72D297353CC}">
                <c16:uniqueId val="{00000017-A679-488D-9A9C-22374BBD6284}"/>
              </c:ext>
            </c:extLst>
          </c:dPt>
          <c:dPt>
            <c:idx val="38"/>
            <c:invertIfNegative val="0"/>
            <c:bubble3D val="0"/>
            <c:spPr>
              <a:solidFill>
                <a:schemeClr val="accent2"/>
              </a:solidFill>
              <a:ln>
                <a:solidFill>
                  <a:schemeClr val="accent1"/>
                </a:solidFill>
              </a:ln>
            </c:spPr>
            <c:extLst>
              <c:ext xmlns:c16="http://schemas.microsoft.com/office/drawing/2014/chart" uri="{C3380CC4-5D6E-409C-BE32-E72D297353CC}">
                <c16:uniqueId val="{00000019-A679-488D-9A9C-22374BBD6284}"/>
              </c:ext>
            </c:extLst>
          </c:dPt>
          <c:dPt>
            <c:idx val="39"/>
            <c:invertIfNegative val="0"/>
            <c:bubble3D val="0"/>
            <c:spPr>
              <a:solidFill>
                <a:schemeClr val="accent2"/>
              </a:solidFill>
              <a:ln>
                <a:solidFill>
                  <a:schemeClr val="accent1"/>
                </a:solidFill>
              </a:ln>
            </c:spPr>
            <c:extLst>
              <c:ext xmlns:c16="http://schemas.microsoft.com/office/drawing/2014/chart" uri="{C3380CC4-5D6E-409C-BE32-E72D297353CC}">
                <c16:uniqueId val="{0000001B-A679-488D-9A9C-22374BBD6284}"/>
              </c:ext>
            </c:extLst>
          </c:dPt>
          <c:dPt>
            <c:idx val="40"/>
            <c:invertIfNegative val="0"/>
            <c:bubble3D val="0"/>
            <c:spPr>
              <a:solidFill>
                <a:schemeClr val="accent2"/>
              </a:solidFill>
              <a:ln>
                <a:solidFill>
                  <a:schemeClr val="accent1"/>
                </a:solidFill>
              </a:ln>
            </c:spPr>
            <c:extLst>
              <c:ext xmlns:c16="http://schemas.microsoft.com/office/drawing/2014/chart" uri="{C3380CC4-5D6E-409C-BE32-E72D297353CC}">
                <c16:uniqueId val="{0000001D-A679-488D-9A9C-22374BBD6284}"/>
              </c:ext>
            </c:extLst>
          </c:dPt>
          <c:dPt>
            <c:idx val="41"/>
            <c:invertIfNegative val="0"/>
            <c:bubble3D val="0"/>
            <c:spPr>
              <a:solidFill>
                <a:schemeClr val="accent2"/>
              </a:solidFill>
              <a:ln>
                <a:solidFill>
                  <a:schemeClr val="accent1"/>
                </a:solidFill>
              </a:ln>
            </c:spPr>
            <c:extLst>
              <c:ext xmlns:c16="http://schemas.microsoft.com/office/drawing/2014/chart" uri="{C3380CC4-5D6E-409C-BE32-E72D297353CC}">
                <c16:uniqueId val="{0000001F-A679-488D-9A9C-22374BBD6284}"/>
              </c:ext>
            </c:extLst>
          </c:dPt>
          <c:dLbls>
            <c:spPr>
              <a:noFill/>
              <a:ln>
                <a:noFill/>
              </a:ln>
              <a:effectLst/>
            </c:spPr>
            <c:txPr>
              <a:bodyPr/>
              <a:lstStyle/>
              <a:p>
                <a:pPr>
                  <a:defRPr sz="1100" b="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Sheet5!$E$2:$E$43</c:f>
              <c:numCache>
                <c:formatCode>General</c:formatCode>
                <c:ptCount val="4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pt idx="36">
                  <c:v>2020</c:v>
                </c:pt>
                <c:pt idx="37">
                  <c:v>2021</c:v>
                </c:pt>
                <c:pt idx="38">
                  <c:v>2022</c:v>
                </c:pt>
                <c:pt idx="39">
                  <c:v>2023</c:v>
                </c:pt>
                <c:pt idx="40">
                  <c:v>2024</c:v>
                </c:pt>
                <c:pt idx="41">
                  <c:v>2025</c:v>
                </c:pt>
              </c:numCache>
            </c:numRef>
          </c:cat>
          <c:val>
            <c:numRef>
              <c:f>Sheet5!$F$2:$F$43</c:f>
              <c:numCache>
                <c:formatCode>General</c:formatCode>
                <c:ptCount val="42"/>
                <c:pt idx="0">
                  <c:v>6</c:v>
                </c:pt>
                <c:pt idx="1">
                  <c:v>2</c:v>
                </c:pt>
                <c:pt idx="2">
                  <c:v>6</c:v>
                </c:pt>
                <c:pt idx="3">
                  <c:v>7</c:v>
                </c:pt>
                <c:pt idx="4">
                  <c:v>4</c:v>
                </c:pt>
                <c:pt idx="5">
                  <c:v>5</c:v>
                </c:pt>
                <c:pt idx="6">
                  <c:v>11</c:v>
                </c:pt>
                <c:pt idx="7">
                  <c:v>5</c:v>
                </c:pt>
                <c:pt idx="8">
                  <c:v>4</c:v>
                </c:pt>
                <c:pt idx="9">
                  <c:v>7</c:v>
                </c:pt>
                <c:pt idx="10">
                  <c:v>5</c:v>
                </c:pt>
                <c:pt idx="11">
                  <c:v>8</c:v>
                </c:pt>
                <c:pt idx="12">
                  <c:v>8</c:v>
                </c:pt>
                <c:pt idx="13">
                  <c:v>11</c:v>
                </c:pt>
                <c:pt idx="14">
                  <c:v>7</c:v>
                </c:pt>
                <c:pt idx="15">
                  <c:v>7</c:v>
                </c:pt>
                <c:pt idx="16">
                  <c:v>3</c:v>
                </c:pt>
                <c:pt idx="17">
                  <c:v>6</c:v>
                </c:pt>
                <c:pt idx="18">
                  <c:v>3</c:v>
                </c:pt>
                <c:pt idx="19">
                  <c:v>4</c:v>
                </c:pt>
                <c:pt idx="20">
                  <c:v>9</c:v>
                </c:pt>
                <c:pt idx="21">
                  <c:v>8</c:v>
                </c:pt>
                <c:pt idx="22">
                  <c:v>15</c:v>
                </c:pt>
                <c:pt idx="23">
                  <c:v>13</c:v>
                </c:pt>
                <c:pt idx="24">
                  <c:v>14</c:v>
                </c:pt>
                <c:pt idx="25">
                  <c:v>9</c:v>
                </c:pt>
                <c:pt idx="26">
                  <c:v>20</c:v>
                </c:pt>
                <c:pt idx="27">
                  <c:v>28</c:v>
                </c:pt>
                <c:pt idx="28">
                  <c:v>29</c:v>
                </c:pt>
                <c:pt idx="29">
                  <c:v>32</c:v>
                </c:pt>
                <c:pt idx="30">
                  <c:v>33</c:v>
                </c:pt>
                <c:pt idx="31">
                  <c:v>37</c:v>
                </c:pt>
                <c:pt idx="32">
                  <c:v>56</c:v>
                </c:pt>
                <c:pt idx="33">
                  <c:v>54</c:v>
                </c:pt>
                <c:pt idx="34">
                  <c:v>80</c:v>
                </c:pt>
                <c:pt idx="35">
                  <c:v>107</c:v>
                </c:pt>
                <c:pt idx="36">
                  <c:v>113</c:v>
                </c:pt>
                <c:pt idx="37">
                  <c:v>145</c:v>
                </c:pt>
                <c:pt idx="38">
                  <c:v>152</c:v>
                </c:pt>
                <c:pt idx="39">
                  <c:v>205</c:v>
                </c:pt>
                <c:pt idx="40">
                  <c:v>228</c:v>
                </c:pt>
                <c:pt idx="41">
                  <c:v>39</c:v>
                </c:pt>
              </c:numCache>
            </c:numRef>
          </c:val>
          <c:extLst>
            <c:ext xmlns:c16="http://schemas.microsoft.com/office/drawing/2014/chart" uri="{C3380CC4-5D6E-409C-BE32-E72D297353CC}">
              <c16:uniqueId val="{00000020-A679-488D-9A9C-22374BBD6284}"/>
            </c:ext>
          </c:extLst>
        </c:ser>
        <c:dLbls>
          <c:showLegendKey val="0"/>
          <c:showVal val="0"/>
          <c:showCatName val="0"/>
          <c:showSerName val="0"/>
          <c:showPercent val="0"/>
          <c:showBubbleSize val="0"/>
        </c:dLbls>
        <c:gapWidth val="150"/>
        <c:axId val="69896448"/>
        <c:axId val="69906432"/>
      </c:barChart>
      <c:catAx>
        <c:axId val="69896448"/>
        <c:scaling>
          <c:orientation val="minMax"/>
        </c:scaling>
        <c:delete val="0"/>
        <c:axPos val="b"/>
        <c:numFmt formatCode="General" sourceLinked="1"/>
        <c:majorTickMark val="out"/>
        <c:minorTickMark val="none"/>
        <c:tickLblPos val="nextTo"/>
        <c:txPr>
          <a:bodyPr rot="-5400000" vert="horz"/>
          <a:lstStyle/>
          <a:p>
            <a:pPr>
              <a:defRPr b="1"/>
            </a:pPr>
            <a:endParaRPr lang="en-US"/>
          </a:p>
        </c:txPr>
        <c:crossAx val="69906432"/>
        <c:crosses val="autoZero"/>
        <c:auto val="1"/>
        <c:lblAlgn val="ctr"/>
        <c:lblOffset val="100"/>
        <c:noMultiLvlLbl val="0"/>
      </c:catAx>
      <c:valAx>
        <c:axId val="69906432"/>
        <c:scaling>
          <c:orientation val="minMax"/>
        </c:scaling>
        <c:delete val="0"/>
        <c:axPos val="l"/>
        <c:majorGridlines/>
        <c:title>
          <c:tx>
            <c:rich>
              <a:bodyPr rot="-5400000" vert="horz"/>
              <a:lstStyle/>
              <a:p>
                <a:pPr>
                  <a:defRPr/>
                </a:pPr>
                <a:r>
                  <a:rPr lang="en-US" sz="1200" dirty="0">
                    <a:solidFill>
                      <a:srgbClr val="0070C0"/>
                    </a:solidFill>
                    <a:latin typeface="Times New Roman" pitchFamily="18" charset="0"/>
                    <a:cs typeface="Times New Roman" pitchFamily="18" charset="0"/>
                  </a:rPr>
                  <a:t>Number</a:t>
                </a:r>
                <a:r>
                  <a:rPr lang="en-US" sz="1200" baseline="0" dirty="0">
                    <a:solidFill>
                      <a:srgbClr val="0070C0"/>
                    </a:solidFill>
                    <a:latin typeface="Times New Roman" pitchFamily="18" charset="0"/>
                    <a:cs typeface="Times New Roman" pitchFamily="18" charset="0"/>
                  </a:rPr>
                  <a:t> of Publications</a:t>
                </a:r>
                <a:endParaRPr lang="en-US" sz="1200" dirty="0">
                  <a:solidFill>
                    <a:srgbClr val="0070C0"/>
                  </a:solidFill>
                  <a:latin typeface="Times New Roman" pitchFamily="18" charset="0"/>
                  <a:cs typeface="Times New Roman" pitchFamily="18" charset="0"/>
                </a:endParaRPr>
              </a:p>
            </c:rich>
          </c:tx>
          <c:layout>
            <c:manualLayout>
              <c:xMode val="edge"/>
              <c:yMode val="edge"/>
              <c:x val="9.6002040029356528E-3"/>
              <c:y val="0.13522902379138091"/>
            </c:manualLayout>
          </c:layout>
          <c:overlay val="0"/>
        </c:title>
        <c:numFmt formatCode="General" sourceLinked="1"/>
        <c:majorTickMark val="out"/>
        <c:minorTickMark val="none"/>
        <c:tickLblPos val="nextTo"/>
        <c:txPr>
          <a:bodyPr/>
          <a:lstStyle/>
          <a:p>
            <a:pPr>
              <a:defRPr b="1"/>
            </a:pPr>
            <a:endParaRPr lang="en-US"/>
          </a:p>
        </c:txPr>
        <c:crossAx val="69896448"/>
        <c:crosses val="autoZero"/>
        <c:crossBetween val="between"/>
      </c:valAx>
      <c:spPr>
        <a:solidFill>
          <a:schemeClr val="bg2"/>
        </a:solidFill>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pPr>
        <a:solidFill>
          <a:schemeClr val="bg2"/>
        </a:solidFill>
      </c:spPr>
    </c:sideWall>
    <c:backWall>
      <c:thickness val="0"/>
      <c:spPr>
        <a:solidFill>
          <a:schemeClr val="bg2"/>
        </a:solidFill>
      </c:spPr>
    </c:backWall>
    <c:plotArea>
      <c:layout>
        <c:manualLayout>
          <c:layoutTarget val="inner"/>
          <c:xMode val="edge"/>
          <c:yMode val="edge"/>
          <c:x val="5.9364934850475337E-2"/>
          <c:y val="7.4136982877140364E-2"/>
          <c:w val="0.94192784176763689"/>
          <c:h val="0.77430741417793614"/>
        </c:manualLayout>
      </c:layout>
      <c:bar3DChart>
        <c:barDir val="col"/>
        <c:grouping val="clustered"/>
        <c:varyColors val="0"/>
        <c:ser>
          <c:idx val="0"/>
          <c:order val="0"/>
          <c:tx>
            <c:strRef>
              <c:f>Sheet6!$C$1</c:f>
              <c:strCache>
                <c:ptCount val="1"/>
                <c:pt idx="0">
                  <c:v>Citations </c:v>
                </c:pt>
              </c:strCache>
            </c:strRef>
          </c:tx>
          <c:spPr>
            <a:ln>
              <a:noFill/>
            </a:ln>
          </c:spPr>
          <c:invertIfNegative val="0"/>
          <c:dPt>
            <c:idx val="21"/>
            <c:invertIfNegative val="0"/>
            <c:bubble3D val="0"/>
            <c:spPr>
              <a:solidFill>
                <a:schemeClr val="accent3"/>
              </a:solidFill>
              <a:ln>
                <a:noFill/>
              </a:ln>
            </c:spPr>
            <c:extLst>
              <c:ext xmlns:c16="http://schemas.microsoft.com/office/drawing/2014/chart" uri="{C3380CC4-5D6E-409C-BE32-E72D297353CC}">
                <c16:uniqueId val="{00000001-2D49-4D52-BADC-1B05EA5D8E94}"/>
              </c:ext>
            </c:extLst>
          </c:dPt>
          <c:dPt>
            <c:idx val="22"/>
            <c:invertIfNegative val="0"/>
            <c:bubble3D val="0"/>
            <c:spPr>
              <a:solidFill>
                <a:schemeClr val="accent3"/>
              </a:solidFill>
              <a:ln>
                <a:noFill/>
              </a:ln>
            </c:spPr>
            <c:extLst>
              <c:ext xmlns:c16="http://schemas.microsoft.com/office/drawing/2014/chart" uri="{C3380CC4-5D6E-409C-BE32-E72D297353CC}">
                <c16:uniqueId val="{00000003-2D49-4D52-BADC-1B05EA5D8E94}"/>
              </c:ext>
            </c:extLst>
          </c:dPt>
          <c:dPt>
            <c:idx val="23"/>
            <c:invertIfNegative val="0"/>
            <c:bubble3D val="0"/>
            <c:spPr>
              <a:solidFill>
                <a:schemeClr val="accent3"/>
              </a:solidFill>
              <a:ln>
                <a:noFill/>
              </a:ln>
            </c:spPr>
            <c:extLst>
              <c:ext xmlns:c16="http://schemas.microsoft.com/office/drawing/2014/chart" uri="{C3380CC4-5D6E-409C-BE32-E72D297353CC}">
                <c16:uniqueId val="{00000005-2D49-4D52-BADC-1B05EA5D8E94}"/>
              </c:ext>
            </c:extLst>
          </c:dPt>
          <c:dPt>
            <c:idx val="24"/>
            <c:invertIfNegative val="0"/>
            <c:bubble3D val="0"/>
            <c:spPr>
              <a:solidFill>
                <a:schemeClr val="accent3"/>
              </a:solidFill>
              <a:ln>
                <a:noFill/>
              </a:ln>
            </c:spPr>
            <c:extLst>
              <c:ext xmlns:c16="http://schemas.microsoft.com/office/drawing/2014/chart" uri="{C3380CC4-5D6E-409C-BE32-E72D297353CC}">
                <c16:uniqueId val="{00000007-2D49-4D52-BADC-1B05EA5D8E94}"/>
              </c:ext>
            </c:extLst>
          </c:dPt>
          <c:dPt>
            <c:idx val="25"/>
            <c:invertIfNegative val="0"/>
            <c:bubble3D val="0"/>
            <c:spPr>
              <a:solidFill>
                <a:schemeClr val="accent3"/>
              </a:solidFill>
              <a:ln>
                <a:noFill/>
              </a:ln>
            </c:spPr>
            <c:extLst>
              <c:ext xmlns:c16="http://schemas.microsoft.com/office/drawing/2014/chart" uri="{C3380CC4-5D6E-409C-BE32-E72D297353CC}">
                <c16:uniqueId val="{00000009-2D49-4D52-BADC-1B05EA5D8E94}"/>
              </c:ext>
            </c:extLst>
          </c:dPt>
          <c:dPt>
            <c:idx val="26"/>
            <c:invertIfNegative val="0"/>
            <c:bubble3D val="0"/>
            <c:spPr>
              <a:solidFill>
                <a:schemeClr val="accent3"/>
              </a:solidFill>
              <a:ln>
                <a:noFill/>
              </a:ln>
            </c:spPr>
            <c:extLst>
              <c:ext xmlns:c16="http://schemas.microsoft.com/office/drawing/2014/chart" uri="{C3380CC4-5D6E-409C-BE32-E72D297353CC}">
                <c16:uniqueId val="{0000000B-2D49-4D52-BADC-1B05EA5D8E94}"/>
              </c:ext>
            </c:extLst>
          </c:dPt>
          <c:dPt>
            <c:idx val="27"/>
            <c:invertIfNegative val="0"/>
            <c:bubble3D val="0"/>
            <c:spPr>
              <a:solidFill>
                <a:schemeClr val="accent3"/>
              </a:solidFill>
              <a:ln>
                <a:noFill/>
              </a:ln>
            </c:spPr>
            <c:extLst>
              <c:ext xmlns:c16="http://schemas.microsoft.com/office/drawing/2014/chart" uri="{C3380CC4-5D6E-409C-BE32-E72D297353CC}">
                <c16:uniqueId val="{0000000D-2D49-4D52-BADC-1B05EA5D8E94}"/>
              </c:ext>
            </c:extLst>
          </c:dPt>
          <c:dPt>
            <c:idx val="28"/>
            <c:invertIfNegative val="0"/>
            <c:bubble3D val="0"/>
            <c:spPr>
              <a:solidFill>
                <a:schemeClr val="accent3"/>
              </a:solidFill>
              <a:ln>
                <a:noFill/>
              </a:ln>
            </c:spPr>
            <c:extLst>
              <c:ext xmlns:c16="http://schemas.microsoft.com/office/drawing/2014/chart" uri="{C3380CC4-5D6E-409C-BE32-E72D297353CC}">
                <c16:uniqueId val="{0000000F-2D49-4D52-BADC-1B05EA5D8E94}"/>
              </c:ext>
            </c:extLst>
          </c:dPt>
          <c:dPt>
            <c:idx val="29"/>
            <c:invertIfNegative val="0"/>
            <c:bubble3D val="0"/>
            <c:spPr>
              <a:solidFill>
                <a:schemeClr val="accent3"/>
              </a:solidFill>
              <a:ln>
                <a:noFill/>
              </a:ln>
            </c:spPr>
            <c:extLst>
              <c:ext xmlns:c16="http://schemas.microsoft.com/office/drawing/2014/chart" uri="{C3380CC4-5D6E-409C-BE32-E72D297353CC}">
                <c16:uniqueId val="{00000011-2D49-4D52-BADC-1B05EA5D8E94}"/>
              </c:ext>
            </c:extLst>
          </c:dPt>
          <c:dPt>
            <c:idx val="30"/>
            <c:invertIfNegative val="0"/>
            <c:bubble3D val="0"/>
            <c:spPr>
              <a:solidFill>
                <a:schemeClr val="accent3"/>
              </a:solidFill>
              <a:ln>
                <a:noFill/>
              </a:ln>
            </c:spPr>
            <c:extLst>
              <c:ext xmlns:c16="http://schemas.microsoft.com/office/drawing/2014/chart" uri="{C3380CC4-5D6E-409C-BE32-E72D297353CC}">
                <c16:uniqueId val="{00000013-2D49-4D52-BADC-1B05EA5D8E94}"/>
              </c:ext>
            </c:extLst>
          </c:dPt>
          <c:dPt>
            <c:idx val="31"/>
            <c:invertIfNegative val="0"/>
            <c:bubble3D val="0"/>
            <c:spPr>
              <a:solidFill>
                <a:schemeClr val="accent3"/>
              </a:solidFill>
              <a:ln>
                <a:noFill/>
              </a:ln>
            </c:spPr>
            <c:extLst>
              <c:ext xmlns:c16="http://schemas.microsoft.com/office/drawing/2014/chart" uri="{C3380CC4-5D6E-409C-BE32-E72D297353CC}">
                <c16:uniqueId val="{00000015-2D49-4D52-BADC-1B05EA5D8E94}"/>
              </c:ext>
            </c:extLst>
          </c:dPt>
          <c:dPt>
            <c:idx val="32"/>
            <c:invertIfNegative val="0"/>
            <c:bubble3D val="0"/>
            <c:spPr>
              <a:solidFill>
                <a:schemeClr val="accent3"/>
              </a:solidFill>
              <a:ln>
                <a:noFill/>
              </a:ln>
            </c:spPr>
            <c:extLst>
              <c:ext xmlns:c16="http://schemas.microsoft.com/office/drawing/2014/chart" uri="{C3380CC4-5D6E-409C-BE32-E72D297353CC}">
                <c16:uniqueId val="{00000017-2D49-4D52-BADC-1B05EA5D8E94}"/>
              </c:ext>
            </c:extLst>
          </c:dPt>
          <c:dPt>
            <c:idx val="33"/>
            <c:invertIfNegative val="0"/>
            <c:bubble3D val="0"/>
            <c:spPr>
              <a:solidFill>
                <a:schemeClr val="accent3"/>
              </a:solidFill>
              <a:ln>
                <a:noFill/>
              </a:ln>
            </c:spPr>
            <c:extLst>
              <c:ext xmlns:c16="http://schemas.microsoft.com/office/drawing/2014/chart" uri="{C3380CC4-5D6E-409C-BE32-E72D297353CC}">
                <c16:uniqueId val="{00000019-2D49-4D52-BADC-1B05EA5D8E94}"/>
              </c:ext>
            </c:extLst>
          </c:dPt>
          <c:dPt>
            <c:idx val="34"/>
            <c:invertIfNegative val="0"/>
            <c:bubble3D val="0"/>
            <c:spPr>
              <a:solidFill>
                <a:schemeClr val="accent3"/>
              </a:solidFill>
              <a:ln>
                <a:noFill/>
              </a:ln>
            </c:spPr>
            <c:extLst>
              <c:ext xmlns:c16="http://schemas.microsoft.com/office/drawing/2014/chart" uri="{C3380CC4-5D6E-409C-BE32-E72D297353CC}">
                <c16:uniqueId val="{0000001B-2D49-4D52-BADC-1B05EA5D8E94}"/>
              </c:ext>
            </c:extLst>
          </c:dPt>
          <c:dPt>
            <c:idx val="35"/>
            <c:invertIfNegative val="0"/>
            <c:bubble3D val="0"/>
            <c:spPr>
              <a:solidFill>
                <a:schemeClr val="accent3"/>
              </a:solidFill>
              <a:ln>
                <a:noFill/>
              </a:ln>
            </c:spPr>
            <c:extLst>
              <c:ext xmlns:c16="http://schemas.microsoft.com/office/drawing/2014/chart" uri="{C3380CC4-5D6E-409C-BE32-E72D297353CC}">
                <c16:uniqueId val="{0000001D-2D49-4D52-BADC-1B05EA5D8E94}"/>
              </c:ext>
            </c:extLst>
          </c:dPt>
          <c:dLbls>
            <c:spPr>
              <a:noFill/>
              <a:ln>
                <a:noFill/>
              </a:ln>
              <a:effectLst/>
            </c:spPr>
            <c:txPr>
              <a:bodyPr rot="-5400000" vert="horz"/>
              <a:lstStyle/>
              <a:p>
                <a:pPr>
                  <a:defRPr sz="1000" b="1">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Sheet6!$B$2:$B$38</c:f>
              <c:numCache>
                <c:formatCode>General</c:formatCode>
                <c:ptCount val="37"/>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pt idx="36">
                  <c:v>2025</c:v>
                </c:pt>
              </c:numCache>
            </c:numRef>
          </c:cat>
          <c:val>
            <c:numRef>
              <c:f>Sheet6!$C$2:$C$38</c:f>
              <c:numCache>
                <c:formatCode>General</c:formatCode>
                <c:ptCount val="37"/>
                <c:pt idx="0">
                  <c:v>49</c:v>
                </c:pt>
                <c:pt idx="1">
                  <c:v>174</c:v>
                </c:pt>
                <c:pt idx="2">
                  <c:v>18</c:v>
                </c:pt>
                <c:pt idx="3">
                  <c:v>59</c:v>
                </c:pt>
                <c:pt idx="4">
                  <c:v>246</c:v>
                </c:pt>
                <c:pt idx="5">
                  <c:v>107</c:v>
                </c:pt>
                <c:pt idx="6">
                  <c:v>134</c:v>
                </c:pt>
                <c:pt idx="7">
                  <c:v>163</c:v>
                </c:pt>
                <c:pt idx="8">
                  <c:v>52</c:v>
                </c:pt>
                <c:pt idx="9">
                  <c:v>38</c:v>
                </c:pt>
                <c:pt idx="10">
                  <c:v>89</c:v>
                </c:pt>
                <c:pt idx="11">
                  <c:v>85</c:v>
                </c:pt>
                <c:pt idx="12">
                  <c:v>519</c:v>
                </c:pt>
                <c:pt idx="13">
                  <c:v>53</c:v>
                </c:pt>
                <c:pt idx="14">
                  <c:v>19</c:v>
                </c:pt>
                <c:pt idx="15">
                  <c:v>364</c:v>
                </c:pt>
                <c:pt idx="16">
                  <c:v>49</c:v>
                </c:pt>
                <c:pt idx="17">
                  <c:v>922</c:v>
                </c:pt>
                <c:pt idx="18">
                  <c:v>443</c:v>
                </c:pt>
                <c:pt idx="19">
                  <c:v>115</c:v>
                </c:pt>
                <c:pt idx="20">
                  <c:v>17</c:v>
                </c:pt>
                <c:pt idx="21">
                  <c:v>156</c:v>
                </c:pt>
                <c:pt idx="22">
                  <c:v>197</c:v>
                </c:pt>
                <c:pt idx="23">
                  <c:v>345</c:v>
                </c:pt>
                <c:pt idx="24">
                  <c:v>1265</c:v>
                </c:pt>
                <c:pt idx="25">
                  <c:v>176</c:v>
                </c:pt>
                <c:pt idx="26">
                  <c:v>1110</c:v>
                </c:pt>
                <c:pt idx="27">
                  <c:v>1811</c:v>
                </c:pt>
                <c:pt idx="28">
                  <c:v>1165</c:v>
                </c:pt>
                <c:pt idx="29">
                  <c:v>1442</c:v>
                </c:pt>
                <c:pt idx="30">
                  <c:v>1955</c:v>
                </c:pt>
                <c:pt idx="31">
                  <c:v>762</c:v>
                </c:pt>
                <c:pt idx="32">
                  <c:v>1183</c:v>
                </c:pt>
                <c:pt idx="33">
                  <c:v>955</c:v>
                </c:pt>
                <c:pt idx="34">
                  <c:v>790</c:v>
                </c:pt>
                <c:pt idx="35">
                  <c:v>284</c:v>
                </c:pt>
                <c:pt idx="36">
                  <c:v>2</c:v>
                </c:pt>
              </c:numCache>
            </c:numRef>
          </c:val>
          <c:extLst>
            <c:ext xmlns:c16="http://schemas.microsoft.com/office/drawing/2014/chart" uri="{C3380CC4-5D6E-409C-BE32-E72D297353CC}">
              <c16:uniqueId val="{0000001E-2D49-4D52-BADC-1B05EA5D8E94}"/>
            </c:ext>
          </c:extLst>
        </c:ser>
        <c:dLbls>
          <c:showLegendKey val="0"/>
          <c:showVal val="0"/>
          <c:showCatName val="0"/>
          <c:showSerName val="0"/>
          <c:showPercent val="0"/>
          <c:showBubbleSize val="0"/>
        </c:dLbls>
        <c:gapWidth val="150"/>
        <c:shape val="cone"/>
        <c:axId val="70480640"/>
        <c:axId val="70482560"/>
        <c:axId val="0"/>
      </c:bar3DChart>
      <c:catAx>
        <c:axId val="70480640"/>
        <c:scaling>
          <c:orientation val="minMax"/>
        </c:scaling>
        <c:delete val="0"/>
        <c:axPos val="b"/>
        <c:title>
          <c:tx>
            <c:rich>
              <a:bodyPr/>
              <a:lstStyle/>
              <a:p>
                <a:pPr>
                  <a:defRPr/>
                </a:pPr>
                <a:r>
                  <a:rPr lang="en-US" sz="1200" dirty="0">
                    <a:solidFill>
                      <a:srgbClr val="0070C0"/>
                    </a:solidFill>
                    <a:latin typeface="Times New Roman" pitchFamily="18" charset="0"/>
                    <a:cs typeface="Times New Roman" pitchFamily="18" charset="0"/>
                  </a:rPr>
                  <a:t>Year</a:t>
                </a:r>
                <a:r>
                  <a:rPr lang="en-US" sz="1200" dirty="0">
                    <a:latin typeface="Times New Roman" pitchFamily="18" charset="0"/>
                    <a:cs typeface="Times New Roman" pitchFamily="18" charset="0"/>
                  </a:rPr>
                  <a:t>s</a:t>
                </a:r>
              </a:p>
            </c:rich>
          </c:tx>
          <c:overlay val="0"/>
        </c:title>
        <c:numFmt formatCode="General" sourceLinked="1"/>
        <c:majorTickMark val="out"/>
        <c:minorTickMark val="none"/>
        <c:tickLblPos val="nextTo"/>
        <c:txPr>
          <a:bodyPr rot="-5400000" vert="horz"/>
          <a:lstStyle/>
          <a:p>
            <a:pPr>
              <a:defRPr b="1"/>
            </a:pPr>
            <a:endParaRPr lang="en-US"/>
          </a:p>
        </c:txPr>
        <c:crossAx val="70482560"/>
        <c:crosses val="autoZero"/>
        <c:auto val="1"/>
        <c:lblAlgn val="ctr"/>
        <c:lblOffset val="100"/>
        <c:noMultiLvlLbl val="0"/>
      </c:catAx>
      <c:valAx>
        <c:axId val="70482560"/>
        <c:scaling>
          <c:orientation val="minMax"/>
        </c:scaling>
        <c:delete val="0"/>
        <c:axPos val="l"/>
        <c:majorGridlines/>
        <c:title>
          <c:tx>
            <c:rich>
              <a:bodyPr rot="-5400000" vert="horz"/>
              <a:lstStyle/>
              <a:p>
                <a:pPr>
                  <a:defRPr/>
                </a:pPr>
                <a:r>
                  <a:rPr lang="en-US" dirty="0">
                    <a:solidFill>
                      <a:srgbClr val="0070C0"/>
                    </a:solidFill>
                  </a:rPr>
                  <a:t>Number of Citations </a:t>
                </a:r>
              </a:p>
            </c:rich>
          </c:tx>
          <c:layout>
            <c:manualLayout>
              <c:xMode val="edge"/>
              <c:yMode val="edge"/>
              <c:x val="3.4512636670428323E-2"/>
              <c:y val="0.19020497437820277"/>
            </c:manualLayout>
          </c:layout>
          <c:overlay val="0"/>
        </c:title>
        <c:numFmt formatCode="General" sourceLinked="1"/>
        <c:majorTickMark val="out"/>
        <c:minorTickMark val="none"/>
        <c:tickLblPos val="nextTo"/>
        <c:txPr>
          <a:bodyPr/>
          <a:lstStyle/>
          <a:p>
            <a:pPr>
              <a:defRPr b="1"/>
            </a:pPr>
            <a:endParaRPr lang="en-US"/>
          </a:p>
        </c:txPr>
        <c:crossAx val="7048064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pPr>
        <a:ln>
          <a:solidFill>
            <a:schemeClr val="accent1"/>
          </a:solidFill>
        </a:ln>
      </c:spPr>
    </c:sideWall>
    <c:backWall>
      <c:thickness val="0"/>
      <c:spPr>
        <a:ln>
          <a:solidFill>
            <a:schemeClr val="accent1"/>
          </a:solidFill>
        </a:ln>
      </c:spPr>
    </c:backWall>
    <c:plotArea>
      <c:layout>
        <c:manualLayout>
          <c:layoutTarget val="inner"/>
          <c:xMode val="edge"/>
          <c:yMode val="edge"/>
          <c:x val="6.110021175499674E-2"/>
          <c:y val="4.1295463067116608E-2"/>
          <c:w val="0.9357618176515814"/>
          <c:h val="0.80582050823192553"/>
        </c:manualLayout>
      </c:layout>
      <c:bar3DChart>
        <c:barDir val="col"/>
        <c:grouping val="clustered"/>
        <c:varyColors val="0"/>
        <c:ser>
          <c:idx val="0"/>
          <c:order val="0"/>
          <c:tx>
            <c:strRef>
              <c:f>Sheet8!$E$1</c:f>
              <c:strCache>
                <c:ptCount val="1"/>
                <c:pt idx="0">
                  <c:v>Citations </c:v>
                </c:pt>
              </c:strCache>
            </c:strRef>
          </c:tx>
          <c:invertIfNegative val="0"/>
          <c:dPt>
            <c:idx val="26"/>
            <c:invertIfNegative val="0"/>
            <c:bubble3D val="0"/>
            <c:spPr>
              <a:solidFill>
                <a:schemeClr val="accent2"/>
              </a:solidFill>
            </c:spPr>
            <c:extLst>
              <c:ext xmlns:c16="http://schemas.microsoft.com/office/drawing/2014/chart" uri="{C3380CC4-5D6E-409C-BE32-E72D297353CC}">
                <c16:uniqueId val="{00000001-B56A-4B90-BD0C-045513C8B267}"/>
              </c:ext>
            </c:extLst>
          </c:dPt>
          <c:dPt>
            <c:idx val="27"/>
            <c:invertIfNegative val="0"/>
            <c:bubble3D val="0"/>
            <c:spPr>
              <a:solidFill>
                <a:schemeClr val="accent2"/>
              </a:solidFill>
            </c:spPr>
            <c:extLst>
              <c:ext xmlns:c16="http://schemas.microsoft.com/office/drawing/2014/chart" uri="{C3380CC4-5D6E-409C-BE32-E72D297353CC}">
                <c16:uniqueId val="{00000003-B56A-4B90-BD0C-045513C8B267}"/>
              </c:ext>
            </c:extLst>
          </c:dPt>
          <c:dPt>
            <c:idx val="28"/>
            <c:invertIfNegative val="0"/>
            <c:bubble3D val="0"/>
            <c:spPr>
              <a:solidFill>
                <a:schemeClr val="accent2"/>
              </a:solidFill>
            </c:spPr>
            <c:extLst>
              <c:ext xmlns:c16="http://schemas.microsoft.com/office/drawing/2014/chart" uri="{C3380CC4-5D6E-409C-BE32-E72D297353CC}">
                <c16:uniqueId val="{00000005-B56A-4B90-BD0C-045513C8B267}"/>
              </c:ext>
            </c:extLst>
          </c:dPt>
          <c:dPt>
            <c:idx val="29"/>
            <c:invertIfNegative val="0"/>
            <c:bubble3D val="0"/>
            <c:spPr>
              <a:solidFill>
                <a:schemeClr val="accent2"/>
              </a:solidFill>
            </c:spPr>
            <c:extLst>
              <c:ext xmlns:c16="http://schemas.microsoft.com/office/drawing/2014/chart" uri="{C3380CC4-5D6E-409C-BE32-E72D297353CC}">
                <c16:uniqueId val="{00000007-B56A-4B90-BD0C-045513C8B267}"/>
              </c:ext>
            </c:extLst>
          </c:dPt>
          <c:dPt>
            <c:idx val="30"/>
            <c:invertIfNegative val="0"/>
            <c:bubble3D val="0"/>
            <c:spPr>
              <a:solidFill>
                <a:schemeClr val="accent2"/>
              </a:solidFill>
            </c:spPr>
            <c:extLst>
              <c:ext xmlns:c16="http://schemas.microsoft.com/office/drawing/2014/chart" uri="{C3380CC4-5D6E-409C-BE32-E72D297353CC}">
                <c16:uniqueId val="{00000009-B56A-4B90-BD0C-045513C8B267}"/>
              </c:ext>
            </c:extLst>
          </c:dPt>
          <c:dPt>
            <c:idx val="31"/>
            <c:invertIfNegative val="0"/>
            <c:bubble3D val="0"/>
            <c:spPr>
              <a:solidFill>
                <a:schemeClr val="accent2"/>
              </a:solidFill>
            </c:spPr>
            <c:extLst>
              <c:ext xmlns:c16="http://schemas.microsoft.com/office/drawing/2014/chart" uri="{C3380CC4-5D6E-409C-BE32-E72D297353CC}">
                <c16:uniqueId val="{0000000B-B56A-4B90-BD0C-045513C8B267}"/>
              </c:ext>
            </c:extLst>
          </c:dPt>
          <c:dPt>
            <c:idx val="32"/>
            <c:invertIfNegative val="0"/>
            <c:bubble3D val="0"/>
            <c:spPr>
              <a:solidFill>
                <a:schemeClr val="accent2"/>
              </a:solidFill>
            </c:spPr>
            <c:extLst>
              <c:ext xmlns:c16="http://schemas.microsoft.com/office/drawing/2014/chart" uri="{C3380CC4-5D6E-409C-BE32-E72D297353CC}">
                <c16:uniqueId val="{0000000D-B56A-4B90-BD0C-045513C8B267}"/>
              </c:ext>
            </c:extLst>
          </c:dPt>
          <c:dPt>
            <c:idx val="33"/>
            <c:invertIfNegative val="0"/>
            <c:bubble3D val="0"/>
            <c:spPr>
              <a:solidFill>
                <a:schemeClr val="accent2"/>
              </a:solidFill>
            </c:spPr>
            <c:extLst>
              <c:ext xmlns:c16="http://schemas.microsoft.com/office/drawing/2014/chart" uri="{C3380CC4-5D6E-409C-BE32-E72D297353CC}">
                <c16:uniqueId val="{0000000F-B56A-4B90-BD0C-045513C8B267}"/>
              </c:ext>
            </c:extLst>
          </c:dPt>
          <c:dPt>
            <c:idx val="34"/>
            <c:invertIfNegative val="0"/>
            <c:bubble3D val="0"/>
            <c:spPr>
              <a:solidFill>
                <a:schemeClr val="accent2"/>
              </a:solidFill>
            </c:spPr>
            <c:extLst>
              <c:ext xmlns:c16="http://schemas.microsoft.com/office/drawing/2014/chart" uri="{C3380CC4-5D6E-409C-BE32-E72D297353CC}">
                <c16:uniqueId val="{00000011-B56A-4B90-BD0C-045513C8B267}"/>
              </c:ext>
            </c:extLst>
          </c:dPt>
          <c:dPt>
            <c:idx val="35"/>
            <c:invertIfNegative val="0"/>
            <c:bubble3D val="0"/>
            <c:spPr>
              <a:solidFill>
                <a:schemeClr val="accent2"/>
              </a:solidFill>
            </c:spPr>
            <c:extLst>
              <c:ext xmlns:c16="http://schemas.microsoft.com/office/drawing/2014/chart" uri="{C3380CC4-5D6E-409C-BE32-E72D297353CC}">
                <c16:uniqueId val="{00000013-B56A-4B90-BD0C-045513C8B267}"/>
              </c:ext>
            </c:extLst>
          </c:dPt>
          <c:dPt>
            <c:idx val="36"/>
            <c:invertIfNegative val="0"/>
            <c:bubble3D val="0"/>
            <c:spPr>
              <a:solidFill>
                <a:schemeClr val="accent2"/>
              </a:solidFill>
            </c:spPr>
            <c:extLst>
              <c:ext xmlns:c16="http://schemas.microsoft.com/office/drawing/2014/chart" uri="{C3380CC4-5D6E-409C-BE32-E72D297353CC}">
                <c16:uniqueId val="{00000015-B56A-4B90-BD0C-045513C8B267}"/>
              </c:ext>
            </c:extLst>
          </c:dPt>
          <c:dPt>
            <c:idx val="37"/>
            <c:invertIfNegative val="0"/>
            <c:bubble3D val="0"/>
            <c:spPr>
              <a:solidFill>
                <a:schemeClr val="accent2"/>
              </a:solidFill>
            </c:spPr>
            <c:extLst>
              <c:ext xmlns:c16="http://schemas.microsoft.com/office/drawing/2014/chart" uri="{C3380CC4-5D6E-409C-BE32-E72D297353CC}">
                <c16:uniqueId val="{00000017-B56A-4B90-BD0C-045513C8B267}"/>
              </c:ext>
            </c:extLst>
          </c:dPt>
          <c:dPt>
            <c:idx val="38"/>
            <c:invertIfNegative val="0"/>
            <c:bubble3D val="0"/>
            <c:spPr>
              <a:solidFill>
                <a:schemeClr val="accent2"/>
              </a:solidFill>
            </c:spPr>
            <c:extLst>
              <c:ext xmlns:c16="http://schemas.microsoft.com/office/drawing/2014/chart" uri="{C3380CC4-5D6E-409C-BE32-E72D297353CC}">
                <c16:uniqueId val="{00000019-B56A-4B90-BD0C-045513C8B267}"/>
              </c:ext>
            </c:extLst>
          </c:dPt>
          <c:dPt>
            <c:idx val="39"/>
            <c:invertIfNegative val="0"/>
            <c:bubble3D val="0"/>
            <c:spPr>
              <a:solidFill>
                <a:schemeClr val="accent2"/>
              </a:solidFill>
            </c:spPr>
            <c:extLst>
              <c:ext xmlns:c16="http://schemas.microsoft.com/office/drawing/2014/chart" uri="{C3380CC4-5D6E-409C-BE32-E72D297353CC}">
                <c16:uniqueId val="{0000001B-B56A-4B90-BD0C-045513C8B267}"/>
              </c:ext>
            </c:extLst>
          </c:dPt>
          <c:dPt>
            <c:idx val="40"/>
            <c:invertIfNegative val="0"/>
            <c:bubble3D val="0"/>
            <c:spPr>
              <a:solidFill>
                <a:schemeClr val="accent2"/>
              </a:solidFill>
            </c:spPr>
            <c:extLst>
              <c:ext xmlns:c16="http://schemas.microsoft.com/office/drawing/2014/chart" uri="{C3380CC4-5D6E-409C-BE32-E72D297353CC}">
                <c16:uniqueId val="{0000001D-B56A-4B90-BD0C-045513C8B267}"/>
              </c:ext>
            </c:extLst>
          </c:dPt>
          <c:dLbls>
            <c:dLbl>
              <c:idx val="13"/>
              <c:delete val="1"/>
              <c:extLst>
                <c:ext xmlns:c15="http://schemas.microsoft.com/office/drawing/2012/chart" uri="{CE6537A1-D6FC-4f65-9D91-7224C49458BB}"/>
                <c:ext xmlns:c16="http://schemas.microsoft.com/office/drawing/2014/chart" uri="{C3380CC4-5D6E-409C-BE32-E72D297353CC}">
                  <c16:uniqueId val="{0000001E-274C-4BD9-9903-BCC902472275}"/>
                </c:ext>
              </c:extLst>
            </c:dLbl>
            <c:spPr>
              <a:noFill/>
              <a:ln>
                <a:noFill/>
              </a:ln>
              <a:effectLst/>
            </c:spPr>
            <c:txPr>
              <a:bodyPr rot="-5400000" vert="horz"/>
              <a:lstStyle/>
              <a:p>
                <a:pPr>
                  <a:defRPr sz="1200" b="1">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Sheet8!$D$2:$D$43</c:f>
              <c:numCache>
                <c:formatCode>General</c:formatCode>
                <c:ptCount val="4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pt idx="36">
                  <c:v>2020</c:v>
                </c:pt>
                <c:pt idx="37">
                  <c:v>2021</c:v>
                </c:pt>
                <c:pt idx="38">
                  <c:v>2022</c:v>
                </c:pt>
                <c:pt idx="39">
                  <c:v>2023</c:v>
                </c:pt>
                <c:pt idx="40">
                  <c:v>2024</c:v>
                </c:pt>
                <c:pt idx="41">
                  <c:v>2025</c:v>
                </c:pt>
              </c:numCache>
            </c:numRef>
          </c:cat>
          <c:val>
            <c:numRef>
              <c:f>Sheet8!$E$2:$E$43</c:f>
              <c:numCache>
                <c:formatCode>General</c:formatCode>
                <c:ptCount val="42"/>
                <c:pt idx="0">
                  <c:v>40</c:v>
                </c:pt>
                <c:pt idx="1">
                  <c:v>16</c:v>
                </c:pt>
                <c:pt idx="2">
                  <c:v>4</c:v>
                </c:pt>
                <c:pt idx="3">
                  <c:v>38</c:v>
                </c:pt>
                <c:pt idx="4">
                  <c:v>90</c:v>
                </c:pt>
                <c:pt idx="5">
                  <c:v>85</c:v>
                </c:pt>
                <c:pt idx="6">
                  <c:v>217</c:v>
                </c:pt>
                <c:pt idx="7">
                  <c:v>61</c:v>
                </c:pt>
                <c:pt idx="8">
                  <c:v>23</c:v>
                </c:pt>
                <c:pt idx="9">
                  <c:v>399</c:v>
                </c:pt>
                <c:pt idx="10">
                  <c:v>23</c:v>
                </c:pt>
                <c:pt idx="11">
                  <c:v>175</c:v>
                </c:pt>
                <c:pt idx="12">
                  <c:v>196</c:v>
                </c:pt>
                <c:pt idx="13">
                  <c:v>211</c:v>
                </c:pt>
                <c:pt idx="14">
                  <c:v>38</c:v>
                </c:pt>
                <c:pt idx="15">
                  <c:v>94</c:v>
                </c:pt>
                <c:pt idx="16">
                  <c:v>72</c:v>
                </c:pt>
                <c:pt idx="17">
                  <c:v>640</c:v>
                </c:pt>
                <c:pt idx="18">
                  <c:v>84</c:v>
                </c:pt>
                <c:pt idx="19">
                  <c:v>39</c:v>
                </c:pt>
                <c:pt idx="20">
                  <c:v>406</c:v>
                </c:pt>
                <c:pt idx="21">
                  <c:v>320</c:v>
                </c:pt>
                <c:pt idx="22">
                  <c:v>1032</c:v>
                </c:pt>
                <c:pt idx="23">
                  <c:v>676</c:v>
                </c:pt>
                <c:pt idx="24">
                  <c:v>189</c:v>
                </c:pt>
                <c:pt idx="25">
                  <c:v>89</c:v>
                </c:pt>
                <c:pt idx="26">
                  <c:v>386</c:v>
                </c:pt>
                <c:pt idx="27">
                  <c:v>420</c:v>
                </c:pt>
                <c:pt idx="28">
                  <c:v>646</c:v>
                </c:pt>
                <c:pt idx="29">
                  <c:v>1046</c:v>
                </c:pt>
                <c:pt idx="30">
                  <c:v>297</c:v>
                </c:pt>
                <c:pt idx="31">
                  <c:v>1390</c:v>
                </c:pt>
                <c:pt idx="32">
                  <c:v>2391</c:v>
                </c:pt>
                <c:pt idx="33">
                  <c:v>1563</c:v>
                </c:pt>
                <c:pt idx="34">
                  <c:v>1781</c:v>
                </c:pt>
                <c:pt idx="35">
                  <c:v>2783</c:v>
                </c:pt>
                <c:pt idx="36">
                  <c:v>1709</c:v>
                </c:pt>
                <c:pt idx="37">
                  <c:v>2064</c:v>
                </c:pt>
                <c:pt idx="38">
                  <c:v>1629</c:v>
                </c:pt>
                <c:pt idx="39">
                  <c:v>1158</c:v>
                </c:pt>
                <c:pt idx="40">
                  <c:v>574</c:v>
                </c:pt>
                <c:pt idx="41">
                  <c:v>6</c:v>
                </c:pt>
              </c:numCache>
            </c:numRef>
          </c:val>
          <c:extLst>
            <c:ext xmlns:c16="http://schemas.microsoft.com/office/drawing/2014/chart" uri="{C3380CC4-5D6E-409C-BE32-E72D297353CC}">
              <c16:uniqueId val="{0000001E-B56A-4B90-BD0C-045513C8B267}"/>
            </c:ext>
          </c:extLst>
        </c:ser>
        <c:dLbls>
          <c:showLegendKey val="0"/>
          <c:showVal val="0"/>
          <c:showCatName val="0"/>
          <c:showSerName val="0"/>
          <c:showPercent val="0"/>
          <c:showBubbleSize val="0"/>
        </c:dLbls>
        <c:gapWidth val="150"/>
        <c:shape val="cylinder"/>
        <c:axId val="70244224"/>
        <c:axId val="70246400"/>
        <c:axId val="0"/>
      </c:bar3DChart>
      <c:catAx>
        <c:axId val="70244224"/>
        <c:scaling>
          <c:orientation val="minMax"/>
        </c:scaling>
        <c:delete val="0"/>
        <c:axPos val="b"/>
        <c:title>
          <c:tx>
            <c:rich>
              <a:bodyPr/>
              <a:lstStyle/>
              <a:p>
                <a:pPr>
                  <a:defRPr/>
                </a:pPr>
                <a:r>
                  <a:rPr lang="en-US" dirty="0">
                    <a:solidFill>
                      <a:schemeClr val="accent4"/>
                    </a:solidFill>
                  </a:rPr>
                  <a:t>Years</a:t>
                </a:r>
              </a:p>
            </c:rich>
          </c:tx>
          <c:layout>
            <c:manualLayout>
              <c:xMode val="edge"/>
              <c:yMode val="edge"/>
              <c:x val="0.46093637600855447"/>
              <c:y val="0.90752456247472379"/>
            </c:manualLayout>
          </c:layout>
          <c:overlay val="0"/>
        </c:title>
        <c:numFmt formatCode="General" sourceLinked="1"/>
        <c:majorTickMark val="out"/>
        <c:minorTickMark val="none"/>
        <c:tickLblPos val="nextTo"/>
        <c:txPr>
          <a:bodyPr rot="-5400000" vert="horz"/>
          <a:lstStyle/>
          <a:p>
            <a:pPr>
              <a:defRPr b="1"/>
            </a:pPr>
            <a:endParaRPr lang="en-US"/>
          </a:p>
        </c:txPr>
        <c:crossAx val="70246400"/>
        <c:crosses val="autoZero"/>
        <c:auto val="1"/>
        <c:lblAlgn val="ctr"/>
        <c:lblOffset val="100"/>
        <c:noMultiLvlLbl val="0"/>
      </c:catAx>
      <c:valAx>
        <c:axId val="70246400"/>
        <c:scaling>
          <c:orientation val="minMax"/>
        </c:scaling>
        <c:delete val="0"/>
        <c:axPos val="l"/>
        <c:majorGridlines>
          <c:spPr>
            <a:ln>
              <a:solidFill>
                <a:srgbClr val="00B0F0"/>
              </a:solidFill>
            </a:ln>
          </c:spPr>
        </c:majorGridlines>
        <c:title>
          <c:tx>
            <c:rich>
              <a:bodyPr rot="-5400000" vert="horz"/>
              <a:lstStyle/>
              <a:p>
                <a:pPr>
                  <a:defRPr/>
                </a:pPr>
                <a:r>
                  <a:rPr lang="en-US" dirty="0">
                    <a:solidFill>
                      <a:srgbClr val="0070C0"/>
                    </a:solidFill>
                  </a:rPr>
                  <a:t>Number</a:t>
                </a:r>
                <a:r>
                  <a:rPr lang="en-US" baseline="0" dirty="0">
                    <a:solidFill>
                      <a:srgbClr val="0070C0"/>
                    </a:solidFill>
                  </a:rPr>
                  <a:t>  of Citations</a:t>
                </a:r>
                <a:endParaRPr lang="en-US" dirty="0">
                  <a:solidFill>
                    <a:srgbClr val="0070C0"/>
                  </a:solidFill>
                </a:endParaRPr>
              </a:p>
            </c:rich>
          </c:tx>
          <c:layout>
            <c:manualLayout>
              <c:xMode val="edge"/>
              <c:yMode val="edge"/>
              <c:x val="5.0903232661169764E-2"/>
              <c:y val="8.2996978756135667E-2"/>
            </c:manualLayout>
          </c:layout>
          <c:overlay val="0"/>
        </c:title>
        <c:numFmt formatCode="General" sourceLinked="1"/>
        <c:majorTickMark val="out"/>
        <c:minorTickMark val="none"/>
        <c:tickLblPos val="nextTo"/>
        <c:txPr>
          <a:bodyPr/>
          <a:lstStyle/>
          <a:p>
            <a:pPr>
              <a:defRPr b="1"/>
            </a:pPr>
            <a:endParaRPr lang="en-US"/>
          </a:p>
        </c:txPr>
        <c:crossAx val="7024422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37746" y="0"/>
            <a:ext cx="3010755" cy="462120"/>
          </a:xfrm>
          <a:prstGeom prst="rect">
            <a:avLst/>
          </a:prstGeom>
        </p:spPr>
        <p:txBody>
          <a:bodyPr vert="horz" lIns="93177" tIns="46589" rIns="93177" bIns="46589" rtlCol="0"/>
          <a:lstStyle>
            <a:lvl1pPr algn="r">
              <a:defRPr sz="1200"/>
            </a:lvl1pPr>
          </a:lstStyle>
          <a:p>
            <a:pPr>
              <a:defRPr/>
            </a:pPr>
            <a:fld id="{B514978C-0C13-400D-86A9-9087530A7823}" type="datetimeFigureOut">
              <a:rPr lang="en-US"/>
              <a:pPr>
                <a:defRPr/>
              </a:pPr>
              <a:t>7/4/2025</a:t>
            </a:fld>
            <a:endParaRPr lang="en-US"/>
          </a:p>
        </p:txBody>
      </p:sp>
      <p:sp>
        <p:nvSpPr>
          <p:cNvPr id="4" name="Footer Placeholder 3"/>
          <p:cNvSpPr>
            <a:spLocks noGrp="1"/>
          </p:cNvSpPr>
          <p:nvPr>
            <p:ph type="ftr" sz="quarter" idx="2"/>
          </p:nvPr>
        </p:nvSpPr>
        <p:spPr>
          <a:xfrm>
            <a:off x="0" y="8772379"/>
            <a:ext cx="3012329" cy="4621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746" y="8772379"/>
            <a:ext cx="3010755" cy="462120"/>
          </a:xfrm>
          <a:prstGeom prst="rect">
            <a:avLst/>
          </a:prstGeom>
        </p:spPr>
        <p:txBody>
          <a:bodyPr vert="horz" lIns="93177" tIns="46589" rIns="93177" bIns="46589" rtlCol="0" anchor="b"/>
          <a:lstStyle>
            <a:lvl1pPr algn="r">
              <a:defRPr sz="1200"/>
            </a:lvl1pPr>
          </a:lstStyle>
          <a:p>
            <a:pPr>
              <a:defRPr/>
            </a:pPr>
            <a:fld id="{A40B3022-2A02-419A-8070-5CB7D294DFB5}" type="slidenum">
              <a:rPr lang="en-US"/>
              <a:pPr>
                <a:defRPr/>
              </a:pPr>
              <a:t>‹#›</a:t>
            </a:fld>
            <a:endParaRPr lang="en-US"/>
          </a:p>
        </p:txBody>
      </p:sp>
    </p:spTree>
    <p:extLst>
      <p:ext uri="{BB962C8B-B14F-4D97-AF65-F5344CB8AC3E}">
        <p14:creationId xmlns:p14="http://schemas.microsoft.com/office/powerpoint/2010/main" val="438593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37746" y="0"/>
            <a:ext cx="3010755" cy="462120"/>
          </a:xfrm>
          <a:prstGeom prst="rect">
            <a:avLst/>
          </a:prstGeom>
        </p:spPr>
        <p:txBody>
          <a:bodyPr vert="horz" lIns="91440" tIns="45720" rIns="91440" bIns="45720" rtlCol="0"/>
          <a:lstStyle>
            <a:lvl1pPr algn="r">
              <a:defRPr sz="1200"/>
            </a:lvl1pPr>
          </a:lstStyle>
          <a:p>
            <a:pPr>
              <a:defRPr/>
            </a:pPr>
            <a:fld id="{7BB9C069-1DA9-4B01-A98D-7FFF98335EB1}" type="datetimeFigureOut">
              <a:rPr lang="en-US"/>
              <a:pPr>
                <a:defRPr/>
              </a:pPr>
              <a:t>7/4/2025</a:t>
            </a:fld>
            <a:endParaRPr lang="en-US"/>
          </a:p>
        </p:txBody>
      </p:sp>
      <p:sp>
        <p:nvSpPr>
          <p:cNvPr id="4" name="Slide Image Placeholder 3"/>
          <p:cNvSpPr>
            <a:spLocks noGrp="1" noRot="1" noChangeAspect="1"/>
          </p:cNvSpPr>
          <p:nvPr>
            <p:ph type="sldImg" idx="2"/>
          </p:nvPr>
        </p:nvSpPr>
        <p:spPr>
          <a:xfrm>
            <a:off x="1168400" y="692150"/>
            <a:ext cx="4613275" cy="3460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5638" y="4387767"/>
            <a:ext cx="5558801" cy="415591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379"/>
            <a:ext cx="3012329" cy="46212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7746" y="8772379"/>
            <a:ext cx="3010755" cy="462120"/>
          </a:xfrm>
          <a:prstGeom prst="rect">
            <a:avLst/>
          </a:prstGeom>
        </p:spPr>
        <p:txBody>
          <a:bodyPr vert="horz" lIns="91440" tIns="45720" rIns="91440" bIns="45720" rtlCol="0" anchor="b"/>
          <a:lstStyle>
            <a:lvl1pPr algn="r">
              <a:defRPr sz="1200"/>
            </a:lvl1pPr>
          </a:lstStyle>
          <a:p>
            <a:pPr>
              <a:defRPr/>
            </a:pPr>
            <a:fld id="{48787AE1-C65B-4F4C-B989-5D28689AA6B8}" type="slidenum">
              <a:rPr lang="en-US"/>
              <a:pPr>
                <a:defRPr/>
              </a:pPr>
              <a:t>‹#›</a:t>
            </a:fld>
            <a:endParaRPr lang="en-US"/>
          </a:p>
        </p:txBody>
      </p:sp>
    </p:spTree>
    <p:extLst>
      <p:ext uri="{BB962C8B-B14F-4D97-AF65-F5344CB8AC3E}">
        <p14:creationId xmlns:p14="http://schemas.microsoft.com/office/powerpoint/2010/main" val="325641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787AE1-C65B-4F4C-B989-5D28689AA6B8}" type="slidenum">
              <a:rPr lang="en-US" smtClean="0"/>
              <a:pPr>
                <a:defRPr/>
              </a:pPr>
              <a:t>2</a:t>
            </a:fld>
            <a:endParaRPr lang="en-US"/>
          </a:p>
        </p:txBody>
      </p:sp>
    </p:spTree>
    <p:extLst>
      <p:ext uri="{BB962C8B-B14F-4D97-AF65-F5344CB8AC3E}">
        <p14:creationId xmlns:p14="http://schemas.microsoft.com/office/powerpoint/2010/main" val="56178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787AE1-C65B-4F4C-B989-5D28689AA6B8}" type="slidenum">
              <a:rPr lang="en-US" smtClean="0"/>
              <a:pPr>
                <a:defRPr/>
              </a:pPr>
              <a:t>9</a:t>
            </a:fld>
            <a:endParaRPr lang="en-US"/>
          </a:p>
        </p:txBody>
      </p:sp>
    </p:spTree>
    <p:extLst>
      <p:ext uri="{BB962C8B-B14F-4D97-AF65-F5344CB8AC3E}">
        <p14:creationId xmlns:p14="http://schemas.microsoft.com/office/powerpoint/2010/main" val="213381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787AE1-C65B-4F4C-B989-5D28689AA6B8}" type="slidenum">
              <a:rPr lang="en-US" smtClean="0"/>
              <a:pPr>
                <a:defRPr/>
              </a:pPr>
              <a:t>14</a:t>
            </a:fld>
            <a:endParaRPr lang="en-US"/>
          </a:p>
        </p:txBody>
      </p:sp>
    </p:spTree>
    <p:extLst>
      <p:ext uri="{BB962C8B-B14F-4D97-AF65-F5344CB8AC3E}">
        <p14:creationId xmlns:p14="http://schemas.microsoft.com/office/powerpoint/2010/main" val="339274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787AE1-C65B-4F4C-B989-5D28689AA6B8}" type="slidenum">
              <a:rPr lang="en-US" smtClean="0"/>
              <a:pPr>
                <a:defRPr/>
              </a:pPr>
              <a:t>22</a:t>
            </a:fld>
            <a:endParaRPr lang="en-US"/>
          </a:p>
        </p:txBody>
      </p:sp>
    </p:spTree>
    <p:extLst>
      <p:ext uri="{BB962C8B-B14F-4D97-AF65-F5344CB8AC3E}">
        <p14:creationId xmlns:p14="http://schemas.microsoft.com/office/powerpoint/2010/main" val="3725195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773A76DF-A237-4378-8EC5-C8B5DD2391F0}" type="datetime3">
              <a:rPr lang="en-US" smtClean="0"/>
              <a:t>4 July 2025</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515D9C7-C950-4BB8-B804-F803E311914B}" type="slidenum">
              <a:rPr lang="en-US"/>
              <a:pPr>
                <a:defRPr/>
              </a:pPr>
              <a:t>‹#›</a:t>
            </a:fld>
            <a:endParaRPr lang="en-US"/>
          </a:p>
        </p:txBody>
      </p:sp>
    </p:spTree>
    <p:extLst>
      <p:ext uri="{BB962C8B-B14F-4D97-AF65-F5344CB8AC3E}">
        <p14:creationId xmlns:p14="http://schemas.microsoft.com/office/powerpoint/2010/main" val="259662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26C35CE-5D60-489E-974C-1614F951CDF8}" type="datetime3">
              <a:rPr lang="en-US" smtClean="0"/>
              <a:t>4 July 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65DF1C2-4907-410E-B71A-D711EC79E7E7}" type="slidenum">
              <a:rPr lang="en-US"/>
              <a:pPr>
                <a:defRPr/>
              </a:pPr>
              <a:t>‹#›</a:t>
            </a:fld>
            <a:endParaRPr lang="en-US"/>
          </a:p>
        </p:txBody>
      </p:sp>
    </p:spTree>
    <p:extLst>
      <p:ext uri="{BB962C8B-B14F-4D97-AF65-F5344CB8AC3E}">
        <p14:creationId xmlns:p14="http://schemas.microsoft.com/office/powerpoint/2010/main" val="7952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8659A87-64C8-46E1-B70A-739CAFA1EE9F}" type="datetime3">
              <a:rPr lang="en-US" smtClean="0"/>
              <a:t>4 July 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8769F32-30A8-42BE-B76C-071AA96A14CC}" type="slidenum">
              <a:rPr lang="en-US"/>
              <a:pPr>
                <a:defRPr/>
              </a:pPr>
              <a:t>‹#›</a:t>
            </a:fld>
            <a:endParaRPr lang="en-US"/>
          </a:p>
        </p:txBody>
      </p:sp>
    </p:spTree>
    <p:extLst>
      <p:ext uri="{BB962C8B-B14F-4D97-AF65-F5344CB8AC3E}">
        <p14:creationId xmlns:p14="http://schemas.microsoft.com/office/powerpoint/2010/main" val="174482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7CC5FC5-84B7-4AA2-AC26-F363F049BD94}" type="datetime3">
              <a:rPr lang="en-US" smtClean="0"/>
              <a:t>4 July 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4486558-5494-426D-90EF-2452FEBCCF20}" type="slidenum">
              <a:rPr lang="en-US"/>
              <a:pPr>
                <a:defRPr/>
              </a:pPr>
              <a:t>‹#›</a:t>
            </a:fld>
            <a:endParaRPr lang="en-US"/>
          </a:p>
        </p:txBody>
      </p:sp>
    </p:spTree>
    <p:extLst>
      <p:ext uri="{BB962C8B-B14F-4D97-AF65-F5344CB8AC3E}">
        <p14:creationId xmlns:p14="http://schemas.microsoft.com/office/powerpoint/2010/main" val="322588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D56AFAF-C778-47D1-BBCA-4E459FC41B9A}" type="datetime3">
              <a:rPr lang="en-US" smtClean="0"/>
              <a:t>4 July 2025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14769487-EB92-4CC1-A4E1-DCE5FB25D7B2}" type="slidenum">
              <a:rPr lang="en-US"/>
              <a:pPr>
                <a:defRPr/>
              </a:pPr>
              <a:t>‹#›</a:t>
            </a:fld>
            <a:endParaRPr lang="en-US"/>
          </a:p>
        </p:txBody>
      </p:sp>
    </p:spTree>
    <p:extLst>
      <p:ext uri="{BB962C8B-B14F-4D97-AF65-F5344CB8AC3E}">
        <p14:creationId xmlns:p14="http://schemas.microsoft.com/office/powerpoint/2010/main" val="33314836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DBC36DDB-BCCD-4F19-B459-1697226D58F7}" type="datetime3">
              <a:rPr lang="en-US" smtClean="0"/>
              <a:t>4 July 2025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CA163AB-BBB1-4437-8AE0-BBBF6AF8C6DC}" type="slidenum">
              <a:rPr lang="en-US"/>
              <a:pPr>
                <a:defRPr/>
              </a:pPr>
              <a:t>‹#›</a:t>
            </a:fld>
            <a:endParaRPr lang="en-US"/>
          </a:p>
        </p:txBody>
      </p:sp>
    </p:spTree>
    <p:extLst>
      <p:ext uri="{BB962C8B-B14F-4D97-AF65-F5344CB8AC3E}">
        <p14:creationId xmlns:p14="http://schemas.microsoft.com/office/powerpoint/2010/main" val="409511533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89EC257A-1223-4B46-B75D-51E6EC4B45E9}" type="datetime3">
              <a:rPr lang="en-US" smtClean="0"/>
              <a:t>4 July 2025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BB63229-06B4-43BF-BB38-46AC149B59A6}" type="slidenum">
              <a:rPr lang="en-US"/>
              <a:pPr>
                <a:defRPr/>
              </a:pPr>
              <a:t>‹#›</a:t>
            </a:fld>
            <a:endParaRPr lang="en-US"/>
          </a:p>
        </p:txBody>
      </p:sp>
    </p:spTree>
    <p:extLst>
      <p:ext uri="{BB962C8B-B14F-4D97-AF65-F5344CB8AC3E}">
        <p14:creationId xmlns:p14="http://schemas.microsoft.com/office/powerpoint/2010/main" val="7768875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53EA83A-5B89-4255-976E-3100773C0105}" type="datetime3">
              <a:rPr lang="en-US" smtClean="0"/>
              <a:t>4 July 2025</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FF724F8E-E390-437B-84EE-16824EC3E41D}" type="slidenum">
              <a:rPr lang="en-US"/>
              <a:pPr>
                <a:defRPr/>
              </a:pPr>
              <a:t>‹#›</a:t>
            </a:fld>
            <a:endParaRPr lang="en-US"/>
          </a:p>
        </p:txBody>
      </p:sp>
    </p:spTree>
    <p:extLst>
      <p:ext uri="{BB962C8B-B14F-4D97-AF65-F5344CB8AC3E}">
        <p14:creationId xmlns:p14="http://schemas.microsoft.com/office/powerpoint/2010/main" val="208419089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115EFB7-4C5C-457C-BDD0-E53983D289FD}" type="datetime3">
              <a:rPr lang="en-US" smtClean="0"/>
              <a:t>4 July 2025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ACB9BC5-7F26-453E-864D-9253EF737A72}" type="slidenum">
              <a:rPr lang="en-US"/>
              <a:pPr>
                <a:defRPr/>
              </a:pPr>
              <a:t>‹#›</a:t>
            </a:fld>
            <a:endParaRPr lang="en-US"/>
          </a:p>
        </p:txBody>
      </p:sp>
    </p:spTree>
    <p:extLst>
      <p:ext uri="{BB962C8B-B14F-4D97-AF65-F5344CB8AC3E}">
        <p14:creationId xmlns:p14="http://schemas.microsoft.com/office/powerpoint/2010/main" val="302219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2AA14624-3C21-47BE-A338-E3FA9D68BA2E}" type="datetime3">
              <a:rPr lang="en-US" smtClean="0"/>
              <a:t>4 July 2025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A89E513-02B7-4883-8F57-96D4F2B8F35C}" type="slidenum">
              <a:rPr lang="en-US"/>
              <a:pPr>
                <a:defRPr/>
              </a:pPr>
              <a:t>‹#›</a:t>
            </a:fld>
            <a:endParaRPr lang="en-US"/>
          </a:p>
        </p:txBody>
      </p:sp>
    </p:spTree>
    <p:extLst>
      <p:ext uri="{BB962C8B-B14F-4D97-AF65-F5344CB8AC3E}">
        <p14:creationId xmlns:p14="http://schemas.microsoft.com/office/powerpoint/2010/main" val="214557133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89937159-D097-4B88-B653-EA50C3AB78A0}" type="datetime3">
              <a:rPr lang="en-US" smtClean="0"/>
              <a:t>4 July 2025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54ECD6A-D166-4FC7-B8B7-4A0691FDFCC0}" type="slidenum">
              <a:rPr lang="en-US"/>
              <a:pPr>
                <a:defRPr/>
              </a:pPr>
              <a:t>‹#›</a:t>
            </a:fld>
            <a:endParaRPr lang="en-US"/>
          </a:p>
        </p:txBody>
      </p:sp>
    </p:spTree>
    <p:extLst>
      <p:ext uri="{BB962C8B-B14F-4D97-AF65-F5344CB8AC3E}">
        <p14:creationId xmlns:p14="http://schemas.microsoft.com/office/powerpoint/2010/main" val="176288421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31332CF0-AFDB-4075-B993-DAE4F95D63CF}" type="datetime3">
              <a:rPr lang="en-US" smtClean="0"/>
              <a:t>4 July 2025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8CBE174-77C8-4511-BB60-1779608B49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04" r:id="rId1"/>
    <p:sldLayoutId id="2147484500" r:id="rId2"/>
    <p:sldLayoutId id="2147484505" r:id="rId3"/>
    <p:sldLayoutId id="2147484506" r:id="rId4"/>
    <p:sldLayoutId id="2147484507" r:id="rId5"/>
    <p:sldLayoutId id="2147484508" r:id="rId6"/>
    <p:sldLayoutId id="2147484501" r:id="rId7"/>
    <p:sldLayoutId id="2147484509" r:id="rId8"/>
    <p:sldLayoutId id="2147484510" r:id="rId9"/>
    <p:sldLayoutId id="2147484502" r:id="rId10"/>
    <p:sldLayoutId id="2147484503" r:id="rId11"/>
  </p:sldLayoutIdLst>
  <p:hf hdr="0" ftr="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
            <a:ext cx="8915400" cy="6553200"/>
          </a:xfrm>
        </p:spPr>
        <p:txBody>
          <a:bodyPr/>
          <a:lstStyle/>
          <a:p>
            <a:pPr marL="0" indent="0" algn="ctr">
              <a:spcBef>
                <a:spcPts val="0"/>
              </a:spcBef>
              <a:spcAft>
                <a:spcPts val="0"/>
              </a:spcAft>
              <a:buClr>
                <a:srgbClr val="2DA2BF"/>
              </a:buClr>
              <a:buNone/>
            </a:pPr>
            <a:endParaRPr lang="en-US" sz="2200" b="1" dirty="0">
              <a:solidFill>
                <a:srgbClr val="0070C0"/>
              </a:solidFill>
              <a:latin typeface="Times New Roman" pitchFamily="18" charset="0"/>
              <a:cs typeface="Times New Roman" pitchFamily="18" charset="0"/>
            </a:endParaRPr>
          </a:p>
          <a:p>
            <a:pPr marL="0" indent="0" algn="ctr">
              <a:spcBef>
                <a:spcPts val="0"/>
              </a:spcBef>
              <a:spcAft>
                <a:spcPts val="0"/>
              </a:spcAft>
              <a:buClr>
                <a:srgbClr val="2DA2BF"/>
              </a:buClr>
              <a:buNone/>
            </a:pPr>
            <a:r>
              <a:rPr lang="en-US" sz="2200" b="1" dirty="0">
                <a:solidFill>
                  <a:srgbClr val="0070C0"/>
                </a:solidFill>
                <a:latin typeface="Times New Roman" pitchFamily="18" charset="0"/>
                <a:cs typeface="Times New Roman" pitchFamily="18" charset="0"/>
              </a:rPr>
              <a:t>SCIENTOMETRIC ANALYSIS OF RESEARCH PRODUCTIVITY IN THE UNIVERSITY OF JAFFNA, SRI LANKA - DURING THE WAR AND POST-WAR PERIODS:  A COMPARATIVE ANALYSIS BASED ON  THE WEB OF SCIENCE AND SCOPUS DATABASES</a:t>
            </a:r>
            <a:endParaRPr lang="en-US" sz="2200" dirty="0">
              <a:solidFill>
                <a:srgbClr val="0070C0"/>
              </a:solidFill>
              <a:latin typeface="Times New Roman" pitchFamily="18" charset="0"/>
              <a:cs typeface="Times New Roman" pitchFamily="18" charset="0"/>
            </a:endParaRPr>
          </a:p>
          <a:p>
            <a:pPr marL="0" lvl="0" indent="0" algn="ctr">
              <a:lnSpc>
                <a:spcPct val="150000"/>
              </a:lnSpc>
              <a:spcBef>
                <a:spcPts val="0"/>
              </a:spcBef>
              <a:spcAft>
                <a:spcPts val="0"/>
              </a:spcAft>
              <a:buClr>
                <a:srgbClr val="2DA2BF"/>
              </a:buClr>
              <a:buNone/>
            </a:pP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lnSpc>
                <a:spcPct val="150000"/>
              </a:lnSpc>
              <a:spcBef>
                <a:spcPts val="0"/>
              </a:spcBef>
              <a:spcAft>
                <a:spcPts val="0"/>
              </a:spcAft>
              <a:buClr>
                <a:srgbClr val="2DA2BF"/>
              </a:buClr>
              <a:buNone/>
            </a:pPr>
            <a:r>
              <a:rPr lang="en-US" sz="18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DR. N. AMSAVENI </a:t>
            </a:r>
          </a:p>
          <a:p>
            <a:pPr marL="0" indent="0" algn="ctr">
              <a:lnSpc>
                <a:spcPct val="150000"/>
              </a:lnSpc>
              <a:spcBef>
                <a:spcPts val="0"/>
              </a:spcBef>
              <a:spcAft>
                <a:spcPts val="0"/>
              </a:spcAft>
              <a:buClr>
                <a:srgbClr val="2DA2BF"/>
              </a:buClr>
              <a:buNone/>
            </a:pPr>
            <a:r>
              <a:rPr lang="en-US"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Assistant Professor,  Department of Lib &amp; Info Science</a:t>
            </a:r>
          </a:p>
          <a:p>
            <a:pPr marL="0" lvl="0" indent="0" algn="ctr">
              <a:lnSpc>
                <a:spcPct val="150000"/>
              </a:lnSpc>
              <a:spcBef>
                <a:spcPts val="0"/>
              </a:spcBef>
              <a:spcAft>
                <a:spcPts val="0"/>
              </a:spcAft>
              <a:buClr>
                <a:srgbClr val="2DA2BF"/>
              </a:buClr>
              <a:buNone/>
            </a:pPr>
            <a:r>
              <a:rPr lang="en-US"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Bharathidasan University.</a:t>
            </a:r>
          </a:p>
          <a:p>
            <a:pPr marL="0" lvl="0" indent="0" algn="ctr">
              <a:lnSpc>
                <a:spcPct val="150000"/>
              </a:lnSpc>
              <a:spcBef>
                <a:spcPts val="0"/>
              </a:spcBef>
              <a:spcAft>
                <a:spcPts val="0"/>
              </a:spcAft>
              <a:buClr>
                <a:srgbClr val="2DA2BF"/>
              </a:buClr>
              <a:buNone/>
            </a:pPr>
            <a:r>
              <a:rPr lang="en-US"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Amsaveni.n@bdu.ac.in</a:t>
            </a:r>
          </a:p>
          <a:p>
            <a:pPr marL="0" lvl="0" indent="0" algn="ctr">
              <a:lnSpc>
                <a:spcPct val="150000"/>
              </a:lnSpc>
              <a:spcBef>
                <a:spcPts val="0"/>
              </a:spcBef>
              <a:spcAft>
                <a:spcPts val="0"/>
              </a:spcAft>
              <a:buClr>
                <a:srgbClr val="2DA2BF"/>
              </a:buClr>
              <a:buNone/>
            </a:pPr>
            <a:endPar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04486558-5494-426D-90EF-2452FEBCCF20}" type="slidenum">
              <a:rPr lang="en-US" smtClean="0"/>
              <a:pPr>
                <a:defRPr/>
              </a:pPr>
              <a:t>1</a:t>
            </a:fld>
            <a:endParaRPr lang="en-US"/>
          </a:p>
        </p:txBody>
      </p:sp>
    </p:spTree>
    <p:extLst>
      <p:ext uri="{BB962C8B-B14F-4D97-AF65-F5344CB8AC3E}">
        <p14:creationId xmlns:p14="http://schemas.microsoft.com/office/powerpoint/2010/main" val="1101713395"/>
      </p:ext>
    </p:extLst>
  </p:cSld>
  <p:clrMapOvr>
    <a:masterClrMapping/>
  </p:clrMapOvr>
  <mc:AlternateContent xmlns:mc="http://schemas.openxmlformats.org/markup-compatibility/2006" xmlns:p14="http://schemas.microsoft.com/office/powerpoint/2010/main">
    <mc:Choice Requires="p14">
      <p:transition spd="slow" p14:dur="2000" advTm="10579"/>
    </mc:Choice>
    <mc:Fallback xmlns="">
      <p:transition spd="slow" advTm="105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10</a:t>
            </a:fld>
            <a:endParaRPr lang="en-US"/>
          </a:p>
        </p:txBody>
      </p:sp>
      <p:sp>
        <p:nvSpPr>
          <p:cNvPr id="5" name="Rectangle 4"/>
          <p:cNvSpPr/>
          <p:nvPr/>
        </p:nvSpPr>
        <p:spPr>
          <a:xfrm>
            <a:off x="139890" y="152400"/>
            <a:ext cx="8775510" cy="400110"/>
          </a:xfrm>
          <a:prstGeom prst="rect">
            <a:avLst/>
          </a:prstGeom>
        </p:spPr>
        <p:txBody>
          <a:bodyPr wrap="square">
            <a:spAutoFit/>
          </a:bodyPr>
          <a:lstStyle/>
          <a:p>
            <a:pPr marL="0" lvl="1"/>
            <a:r>
              <a:rPr lang="en-US" sz="2000" b="1" dirty="0">
                <a:solidFill>
                  <a:srgbClr val="0070C0"/>
                </a:solidFill>
                <a:latin typeface="Times New Roman" pitchFamily="18" charset="0"/>
                <a:cs typeface="Times New Roman" pitchFamily="18" charset="0"/>
              </a:rPr>
              <a:t>3.3 </a:t>
            </a:r>
            <a:r>
              <a:rPr lang="en-US" b="1" dirty="0">
                <a:solidFill>
                  <a:srgbClr val="0070C0"/>
                </a:solidFill>
                <a:latin typeface="Times New Roman" pitchFamily="18" charset="0"/>
                <a:cs typeface="Times New Roman" pitchFamily="18" charset="0"/>
              </a:rPr>
              <a:t>Total sample data from the Web of Science and Scopus for different periods</a:t>
            </a:r>
          </a:p>
        </p:txBody>
      </p:sp>
      <p:graphicFrame>
        <p:nvGraphicFramePr>
          <p:cNvPr id="7" name="Object 6"/>
          <p:cNvGraphicFramePr>
            <a:graphicFrameLocks noChangeAspect="1"/>
          </p:cNvGraphicFramePr>
          <p:nvPr>
            <p:extLst>
              <p:ext uri="{D42A27DB-BD31-4B8C-83A1-F6EECF244321}">
                <p14:modId xmlns:p14="http://schemas.microsoft.com/office/powerpoint/2010/main" val="1097902930"/>
              </p:ext>
            </p:extLst>
          </p:nvPr>
        </p:nvGraphicFramePr>
        <p:xfrm>
          <a:off x="600075" y="658813"/>
          <a:ext cx="8002588" cy="1703387"/>
        </p:xfrm>
        <a:graphic>
          <a:graphicData uri="http://schemas.openxmlformats.org/presentationml/2006/ole">
            <mc:AlternateContent xmlns:mc="http://schemas.openxmlformats.org/markup-compatibility/2006">
              <mc:Choice xmlns:v="urn:schemas-microsoft-com:vml" Requires="v">
                <p:oleObj name="Document" r:id="rId2" imgW="6052066" imgH="1755368" progId="Word.Document.12">
                  <p:embed/>
                </p:oleObj>
              </mc:Choice>
              <mc:Fallback>
                <p:oleObj name="Document" r:id="rId2" imgW="6052066" imgH="1755368" progId="Word.Document.12">
                  <p:embed/>
                  <p:pic>
                    <p:nvPicPr>
                      <p:cNvPr id="0" name="Object 3"/>
                      <p:cNvPicPr>
                        <a:picLocks noChangeAspect="1" noChangeArrowheads="1"/>
                      </p:cNvPicPr>
                      <p:nvPr/>
                    </p:nvPicPr>
                    <p:blipFill>
                      <a:blip r:embed="rId3"/>
                      <a:srcRect/>
                      <a:stretch>
                        <a:fillRect/>
                      </a:stretch>
                    </p:blipFill>
                    <p:spPr bwMode="auto">
                      <a:xfrm>
                        <a:off x="600075" y="658813"/>
                        <a:ext cx="8002588" cy="1703387"/>
                      </a:xfrm>
                      <a:prstGeom prst="rect">
                        <a:avLst/>
                      </a:prstGeom>
                      <a:noFill/>
                      <a:ln w="9525">
                        <a:noFill/>
                        <a:miter lim="800000"/>
                        <a:headEnd/>
                        <a:tailEnd/>
                      </a:ln>
                    </p:spPr>
                  </p:pic>
                </p:oleObj>
              </mc:Fallback>
            </mc:AlternateContent>
          </a:graphicData>
        </a:graphic>
      </p:graphicFrame>
      <p:sp>
        <p:nvSpPr>
          <p:cNvPr id="4" name="TextBox 3">
            <a:extLst>
              <a:ext uri="{FF2B5EF4-FFF2-40B4-BE49-F238E27FC236}">
                <a16:creationId xmlns:a16="http://schemas.microsoft.com/office/drawing/2014/main" id="{50DAF944-864B-2B2F-8285-0550E8E38CBB}"/>
              </a:ext>
            </a:extLst>
          </p:cNvPr>
          <p:cNvSpPr txBox="1"/>
          <p:nvPr/>
        </p:nvSpPr>
        <p:spPr>
          <a:xfrm>
            <a:off x="314974" y="2226134"/>
            <a:ext cx="8775510" cy="3874394"/>
          </a:xfrm>
          <a:prstGeom prst="rect">
            <a:avLst/>
          </a:prstGeom>
          <a:noFill/>
        </p:spPr>
        <p:txBody>
          <a:bodyPr wrap="square">
            <a:spAutoFit/>
          </a:bodyPr>
          <a:lstStyle/>
          <a:p>
            <a:pPr algn="just"/>
            <a:r>
              <a:rPr lang="en-US" sz="2000" b="1" dirty="0">
                <a:solidFill>
                  <a:srgbClr val="0070C0"/>
                </a:solidFill>
                <a:latin typeface="Times New Roman" pitchFamily="18" charset="0"/>
                <a:cs typeface="Times New Roman" pitchFamily="18" charset="0"/>
              </a:rPr>
              <a:t>3.5 Tools and software used for research :</a:t>
            </a:r>
            <a:endParaRPr lang="en-US" sz="2000" dirty="0">
              <a:solidFill>
                <a:srgbClr val="0070C0"/>
              </a:solidFill>
              <a:latin typeface="Times New Roman" pitchFamily="18" charset="0"/>
              <a:cs typeface="Times New Roman" pitchFamily="18" charset="0"/>
            </a:endParaRPr>
          </a:p>
          <a:p>
            <a:pPr marL="285750" indent="-285750" algn="just">
              <a:lnSpc>
                <a:spcPct val="150000"/>
              </a:lnSpc>
              <a:buFont typeface="Wingdings" pitchFamily="2" charset="2"/>
              <a:buChar char="Ø"/>
            </a:pPr>
            <a:r>
              <a:rPr lang="en-US" i="1" dirty="0" err="1">
                <a:latin typeface="Times New Roman" pitchFamily="18" charset="0"/>
                <a:cs typeface="Times New Roman" pitchFamily="18" charset="0"/>
              </a:rPr>
              <a:t>HistCite</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Biblioshiny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VOSviewer</a:t>
            </a:r>
            <a:r>
              <a:rPr lang="en-US" i="1" dirty="0">
                <a:latin typeface="Times New Roman" pitchFamily="18" charset="0"/>
                <a:cs typeface="Times New Roman" pitchFamily="18" charset="0"/>
              </a:rPr>
              <a:t>, and Microsoft Excel</a:t>
            </a:r>
            <a:r>
              <a:rPr lang="en-US" dirty="0">
                <a:latin typeface="Times New Roman" pitchFamily="18" charset="0"/>
                <a:cs typeface="Times New Roman" pitchFamily="18" charset="0"/>
              </a:rPr>
              <a:t> tools applied for advanced bibliometric analysis, including author impact assessment, citation mapping and others.</a:t>
            </a:r>
          </a:p>
          <a:p>
            <a:pPr algn="just"/>
            <a:r>
              <a:rPr lang="en-US" sz="2000" b="1" dirty="0">
                <a:solidFill>
                  <a:srgbClr val="0070C0"/>
                </a:solidFill>
                <a:latin typeface="Times New Roman" pitchFamily="18" charset="0"/>
                <a:cs typeface="Times New Roman" pitchFamily="18" charset="0"/>
              </a:rPr>
              <a:t>3.6 Sampling method:</a:t>
            </a:r>
            <a:endParaRPr lang="en-US" sz="2000" dirty="0">
              <a:solidFill>
                <a:srgbClr val="0070C0"/>
              </a:solidFill>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Census sampling </a:t>
            </a:r>
            <a:r>
              <a:rPr lang="en-US" dirty="0">
                <a:latin typeface="Times New Roman" pitchFamily="18" charset="0"/>
                <a:cs typeface="Times New Roman" pitchFamily="18" charset="0"/>
              </a:rPr>
              <a:t>(for all relevant publications) would provide comprehensive and unbiased results. Further, for analyzing of specific faculties or research domains, </a:t>
            </a:r>
            <a:r>
              <a:rPr lang="en-US" b="1" dirty="0">
                <a:latin typeface="Times New Roman" pitchFamily="18" charset="0"/>
                <a:cs typeface="Times New Roman" pitchFamily="18" charset="0"/>
              </a:rPr>
              <a:t>stratified sampling </a:t>
            </a:r>
            <a:r>
              <a:rPr lang="en-US" dirty="0">
                <a:latin typeface="Times New Roman" pitchFamily="18" charset="0"/>
                <a:cs typeface="Times New Roman" pitchFamily="18" charset="0"/>
              </a:rPr>
              <a:t>can  used to improve the accuracy. </a:t>
            </a:r>
          </a:p>
          <a:p>
            <a:pPr algn="just"/>
            <a:r>
              <a:rPr lang="en-US" sz="2000" b="1" dirty="0">
                <a:solidFill>
                  <a:srgbClr val="0070C0"/>
                </a:solidFill>
                <a:latin typeface="Times New Roman" pitchFamily="18" charset="0"/>
                <a:cs typeface="Times New Roman" pitchFamily="18" charset="0"/>
              </a:rPr>
              <a:t>Reference style manual:</a:t>
            </a:r>
            <a:endParaRPr lang="en-US" sz="2000" dirty="0">
              <a:solidFill>
                <a:srgbClr val="0070C0"/>
              </a:solidFill>
              <a:latin typeface="Times New Roman" pitchFamily="18" charset="0"/>
              <a:cs typeface="Times New Roman" pitchFamily="18" charset="0"/>
            </a:endParaRP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APA 7</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edition (</a:t>
            </a:r>
            <a:r>
              <a:rPr lang="en-US" i="1" dirty="0">
                <a:latin typeface="Times New Roman" pitchFamily="18" charset="0"/>
                <a:cs typeface="Times New Roman" pitchFamily="18" charset="0"/>
              </a:rPr>
              <a:t>American Psychological Association</a:t>
            </a:r>
            <a:r>
              <a:rPr lang="en-US" dirty="0">
                <a:latin typeface="Times New Roman" pitchFamily="18" charset="0"/>
                <a:cs typeface="Times New Roman" pitchFamily="18" charset="0"/>
              </a:rPr>
              <a:t>) method is used.</a:t>
            </a:r>
            <a:endParaRPr lang="en-US" dirty="0"/>
          </a:p>
          <a:p>
            <a:pPr marL="285750" indent="-285750" algn="just">
              <a:lnSpc>
                <a:spcPct val="150000"/>
              </a:lnSpc>
              <a:buFont typeface="Wingdings" pitchFamily="2" charset="2"/>
              <a:buChar char="Ø"/>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62479369"/>
      </p:ext>
    </p:extLst>
  </p:cSld>
  <p:clrMapOvr>
    <a:masterClrMapping/>
  </p:clrMapOvr>
  <mc:AlternateContent xmlns:mc="http://schemas.openxmlformats.org/markup-compatibility/2006" xmlns:p14="http://schemas.microsoft.com/office/powerpoint/2010/main">
    <mc:Choice Requires="p14">
      <p:transition spd="slow" p14:dur="2000" advTm="5406"/>
    </mc:Choice>
    <mc:Fallback xmlns="">
      <p:transition spd="slow" advTm="540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11</a:t>
            </a:fld>
            <a:endParaRPr lang="en-US"/>
          </a:p>
        </p:txBody>
      </p:sp>
      <p:sp>
        <p:nvSpPr>
          <p:cNvPr id="4" name="Rectangle 3"/>
          <p:cNvSpPr/>
          <p:nvPr/>
        </p:nvSpPr>
        <p:spPr>
          <a:xfrm>
            <a:off x="152400" y="76200"/>
            <a:ext cx="8763000" cy="892552"/>
          </a:xfrm>
          <a:prstGeom prst="rect">
            <a:avLst/>
          </a:prstGeom>
        </p:spPr>
        <p:txBody>
          <a:bodyPr wrap="square">
            <a:spAutoFit/>
          </a:bodyPr>
          <a:lstStyle/>
          <a:p>
            <a:r>
              <a:rPr lang="en-US" sz="2000" b="1" dirty="0">
                <a:solidFill>
                  <a:schemeClr val="accent2"/>
                </a:solidFill>
                <a:latin typeface="Times New Roman" pitchFamily="18" charset="0"/>
                <a:cs typeface="Times New Roman" pitchFamily="18" charset="0"/>
              </a:rPr>
              <a:t>4. Data analysis and interpretations:</a:t>
            </a:r>
          </a:p>
          <a:p>
            <a:pPr algn="ctr"/>
            <a:r>
              <a:rPr lang="en-US" sz="1600" b="1" dirty="0">
                <a:solidFill>
                  <a:srgbClr val="0070C0"/>
                </a:solidFill>
                <a:latin typeface="Times New Roman" pitchFamily="18" charset="0"/>
                <a:cs typeface="Times New Roman" pitchFamily="18" charset="0"/>
              </a:rPr>
              <a:t>4.1 Analysis of research publications and citations trend of University of Jaffna in war &amp; post -war periods in both databases </a:t>
            </a:r>
          </a:p>
        </p:txBody>
      </p:sp>
      <p:graphicFrame>
        <p:nvGraphicFramePr>
          <p:cNvPr id="9" name="Table 8"/>
          <p:cNvGraphicFramePr>
            <a:graphicFrameLocks noGrp="1"/>
          </p:cNvGraphicFramePr>
          <p:nvPr>
            <p:extLst>
              <p:ext uri="{D42A27DB-BD31-4B8C-83A1-F6EECF244321}">
                <p14:modId xmlns:p14="http://schemas.microsoft.com/office/powerpoint/2010/main" val="3721148279"/>
              </p:ext>
            </p:extLst>
          </p:nvPr>
        </p:nvGraphicFramePr>
        <p:xfrm>
          <a:off x="130790" y="1066801"/>
          <a:ext cx="9013210" cy="5707053"/>
        </p:xfrm>
        <a:graphic>
          <a:graphicData uri="http://schemas.openxmlformats.org/drawingml/2006/table">
            <a:tbl>
              <a:tblPr firstRow="1" firstCol="1" bandRow="1"/>
              <a:tblGrid>
                <a:gridCol w="680242">
                  <a:extLst>
                    <a:ext uri="{9D8B030D-6E8A-4147-A177-3AD203B41FA5}">
                      <a16:colId xmlns:a16="http://schemas.microsoft.com/office/drawing/2014/main" val="20000"/>
                    </a:ext>
                  </a:extLst>
                </a:gridCol>
                <a:gridCol w="680242">
                  <a:extLst>
                    <a:ext uri="{9D8B030D-6E8A-4147-A177-3AD203B41FA5}">
                      <a16:colId xmlns:a16="http://schemas.microsoft.com/office/drawing/2014/main" val="20001"/>
                    </a:ext>
                  </a:extLst>
                </a:gridCol>
                <a:gridCol w="765273">
                  <a:extLst>
                    <a:ext uri="{9D8B030D-6E8A-4147-A177-3AD203B41FA5}">
                      <a16:colId xmlns:a16="http://schemas.microsoft.com/office/drawing/2014/main" val="20002"/>
                    </a:ext>
                  </a:extLst>
                </a:gridCol>
                <a:gridCol w="850303">
                  <a:extLst>
                    <a:ext uri="{9D8B030D-6E8A-4147-A177-3AD203B41FA5}">
                      <a16:colId xmlns:a16="http://schemas.microsoft.com/office/drawing/2014/main" val="20003"/>
                    </a:ext>
                  </a:extLst>
                </a:gridCol>
                <a:gridCol w="702290">
                  <a:extLst>
                    <a:ext uri="{9D8B030D-6E8A-4147-A177-3AD203B41FA5}">
                      <a16:colId xmlns:a16="http://schemas.microsoft.com/office/drawing/2014/main" val="20004"/>
                    </a:ext>
                  </a:extLst>
                </a:gridCol>
                <a:gridCol w="730630">
                  <a:extLst>
                    <a:ext uri="{9D8B030D-6E8A-4147-A177-3AD203B41FA5}">
                      <a16:colId xmlns:a16="http://schemas.microsoft.com/office/drawing/2014/main" val="20005"/>
                    </a:ext>
                  </a:extLst>
                </a:gridCol>
                <a:gridCol w="692836">
                  <a:extLst>
                    <a:ext uri="{9D8B030D-6E8A-4147-A177-3AD203B41FA5}">
                      <a16:colId xmlns:a16="http://schemas.microsoft.com/office/drawing/2014/main" val="20006"/>
                    </a:ext>
                  </a:extLst>
                </a:gridCol>
                <a:gridCol w="680242">
                  <a:extLst>
                    <a:ext uri="{9D8B030D-6E8A-4147-A177-3AD203B41FA5}">
                      <a16:colId xmlns:a16="http://schemas.microsoft.com/office/drawing/2014/main" val="20007"/>
                    </a:ext>
                  </a:extLst>
                </a:gridCol>
                <a:gridCol w="765273">
                  <a:extLst>
                    <a:ext uri="{9D8B030D-6E8A-4147-A177-3AD203B41FA5}">
                      <a16:colId xmlns:a16="http://schemas.microsoft.com/office/drawing/2014/main" val="20008"/>
                    </a:ext>
                  </a:extLst>
                </a:gridCol>
                <a:gridCol w="850303">
                  <a:extLst>
                    <a:ext uri="{9D8B030D-6E8A-4147-A177-3AD203B41FA5}">
                      <a16:colId xmlns:a16="http://schemas.microsoft.com/office/drawing/2014/main" val="20009"/>
                    </a:ext>
                  </a:extLst>
                </a:gridCol>
                <a:gridCol w="765273">
                  <a:extLst>
                    <a:ext uri="{9D8B030D-6E8A-4147-A177-3AD203B41FA5}">
                      <a16:colId xmlns:a16="http://schemas.microsoft.com/office/drawing/2014/main" val="20010"/>
                    </a:ext>
                  </a:extLst>
                </a:gridCol>
                <a:gridCol w="850303">
                  <a:extLst>
                    <a:ext uri="{9D8B030D-6E8A-4147-A177-3AD203B41FA5}">
                      <a16:colId xmlns:a16="http://schemas.microsoft.com/office/drawing/2014/main" val="20011"/>
                    </a:ext>
                  </a:extLst>
                </a:gridCol>
              </a:tblGrid>
              <a:tr h="327591">
                <a:tc gridSpan="6">
                  <a:txBody>
                    <a:bodyPr/>
                    <a:lstStyle/>
                    <a:p>
                      <a:pPr marL="0" marR="0" algn="ctr">
                        <a:lnSpc>
                          <a:spcPct val="150000"/>
                        </a:lnSpc>
                        <a:spcBef>
                          <a:spcPts val="0"/>
                        </a:spcBef>
                        <a:spcAft>
                          <a:spcPts val="0"/>
                        </a:spcAft>
                      </a:pPr>
                      <a:r>
                        <a:rPr lang="en-US" sz="1500" b="1" kern="0" dirty="0">
                          <a:effectLst/>
                          <a:latin typeface="Times New Roman"/>
                          <a:ea typeface="Calibri"/>
                          <a:cs typeface="Latha"/>
                        </a:rPr>
                        <a:t>Web of Science</a:t>
                      </a:r>
                      <a:endParaRPr lang="en-US" sz="1500" kern="100" dirty="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50000"/>
                        </a:lnSpc>
                        <a:spcBef>
                          <a:spcPts val="0"/>
                        </a:spcBef>
                        <a:spcAft>
                          <a:spcPts val="0"/>
                        </a:spcAft>
                      </a:pPr>
                      <a:r>
                        <a:rPr lang="en-US" sz="1500" b="1" kern="0" dirty="0">
                          <a:effectLst/>
                          <a:latin typeface="Times New Roman"/>
                          <a:ea typeface="Calibri"/>
                          <a:cs typeface="Latha"/>
                        </a:rPr>
                        <a:t>Scopus</a:t>
                      </a:r>
                      <a:endParaRPr lang="en-US" sz="1500" kern="100" dirty="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521">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Year</a:t>
                      </a:r>
                      <a:endParaRPr lang="en-US" sz="1500" kern="100" dirty="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TP</a:t>
                      </a:r>
                      <a:endParaRPr lang="en-US" sz="1500" kern="100" dirty="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a:t>
                      </a:r>
                      <a:endParaRPr lang="en-US" sz="1500" kern="100" dirty="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AGR%</a:t>
                      </a:r>
                      <a:endParaRPr lang="en-US" sz="1500" kern="100" dirty="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TC</a:t>
                      </a:r>
                      <a:endParaRPr lang="en-US" sz="1500" kern="100" dirty="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a:t>
                      </a:r>
                      <a:endParaRPr lang="en-US" sz="1500" kern="10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Year</a:t>
                      </a:r>
                      <a:endParaRPr lang="en-US" sz="1500" kern="10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TP</a:t>
                      </a:r>
                      <a:endParaRPr lang="en-US" sz="1500" kern="10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a:t>
                      </a:r>
                      <a:endParaRPr lang="en-US" sz="1500" kern="10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AGR %</a:t>
                      </a:r>
                      <a:endParaRPr lang="en-US" sz="1500" kern="10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TC</a:t>
                      </a:r>
                      <a:endParaRPr lang="en-US" sz="1500" kern="10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a:t>
                      </a:r>
                      <a:endParaRPr lang="en-US" sz="1500" kern="100">
                        <a:effectLst/>
                        <a:latin typeface="Calibri"/>
                        <a:ea typeface="Calibri"/>
                        <a:cs typeface="Latha"/>
                      </a:endParaRPr>
                    </a:p>
                  </a:txBody>
                  <a:tcPr marL="52889" marR="52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521">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1989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0.38</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49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0.28</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1984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0.16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521">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1990</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233.33</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174</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1.01</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1985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0.13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-66.67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0.06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1991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0.64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0.10</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1986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200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0.02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1992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0.77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59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1987</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7</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0.45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16.67</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0.15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1993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0.90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16.67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246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1.42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1988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0.26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-42.86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90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1994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0.77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-14.29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107</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0.62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1989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0.32</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25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85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1995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1.41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83.33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134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0.77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1990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0.71</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217</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0.86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1996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0.90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-36.36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163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0.94</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1991</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-54.55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61</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0.24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1997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0.51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-42.86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1992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0.26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0.09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1998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1.03</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100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0.22</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1993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0.45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75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399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1.59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1999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0.90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0.51</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1994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-28.57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23</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0.09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2000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-57.14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0.49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1995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0.52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175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0.70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2001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0.64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66.67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519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3.00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1996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0.52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0.78</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2002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0.26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-60</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1997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0.71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37.5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211</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0.84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2003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0.11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1998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0.45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-36.36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0.15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2004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0.51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33.33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364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2.10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1999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0.45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94</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2005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0.13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-75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49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0.28</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2000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0.19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-57.14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0.29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2006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900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922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5.33</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2001</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0.39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100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685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2.55</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2007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1.03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443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2.56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2002</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0.19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0.33</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44521">
                <a:tc>
                  <a:txBody>
                    <a:bodyPr/>
                    <a:lstStyle/>
                    <a:p>
                      <a:pPr marL="0" marR="0" algn="ctr">
                        <a:lnSpc>
                          <a:spcPct val="100000"/>
                        </a:lnSpc>
                        <a:spcBef>
                          <a:spcPts val="0"/>
                        </a:spcBef>
                        <a:spcAft>
                          <a:spcPts val="0"/>
                        </a:spcAft>
                      </a:pPr>
                      <a:r>
                        <a:rPr lang="en-US" sz="1500" kern="0">
                          <a:effectLst/>
                          <a:latin typeface="Times New Roman"/>
                          <a:ea typeface="Calibri"/>
                          <a:cs typeface="Latha"/>
                        </a:rPr>
                        <a:t>2008</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0.77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115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0.66</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2003</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0.26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33.33</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39</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0.16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44521">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2009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0.90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16.67</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17</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0.10</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2004</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9</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0.58</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125</a:t>
                      </a:r>
                      <a:endParaRPr lang="en-US" sz="1500" kern="10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406</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1.62</a:t>
                      </a:r>
                      <a:endParaRPr lang="en-US" sz="1500" kern="100" dirty="0">
                        <a:effectLst/>
                        <a:latin typeface="Calibri"/>
                        <a:ea typeface="Calibri"/>
                        <a:cs typeface="Latha"/>
                      </a:endParaRPr>
                    </a:p>
                  </a:txBody>
                  <a:tcPr marL="52889" marR="52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66830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12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402555742"/>
              </p:ext>
            </p:extLst>
          </p:nvPr>
        </p:nvGraphicFramePr>
        <p:xfrm>
          <a:off x="183108" y="400039"/>
          <a:ext cx="8610600" cy="5061265"/>
        </p:xfrm>
        <a:graphic>
          <a:graphicData uri="http://schemas.openxmlformats.org/drawingml/2006/table">
            <a:tbl>
              <a:tblPr firstRow="1" firstCol="1" bandRow="1"/>
              <a:tblGrid>
                <a:gridCol w="7620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660399">
                  <a:extLst>
                    <a:ext uri="{9D8B030D-6E8A-4147-A177-3AD203B41FA5}">
                      <a16:colId xmlns:a16="http://schemas.microsoft.com/office/drawing/2014/main" val="20005"/>
                    </a:ext>
                  </a:extLst>
                </a:gridCol>
                <a:gridCol w="660401">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838200">
                  <a:extLst>
                    <a:ext uri="{9D8B030D-6E8A-4147-A177-3AD203B41FA5}">
                      <a16:colId xmlns:a16="http://schemas.microsoft.com/office/drawing/2014/main" val="20009"/>
                    </a:ext>
                  </a:extLst>
                </a:gridCol>
                <a:gridCol w="8382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212247">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2010</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10</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42.86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172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0.90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2005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0.52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-11.11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320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2247">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2011</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11</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1.41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197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1.14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2006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0.97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87.5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1032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4.11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2247">
                <a:tc>
                  <a:txBody>
                    <a:bodyPr/>
                    <a:lstStyle/>
                    <a:p>
                      <a:pPr marL="0" marR="0" algn="ctr">
                        <a:lnSpc>
                          <a:spcPct val="100000"/>
                        </a:lnSpc>
                        <a:spcBef>
                          <a:spcPts val="0"/>
                        </a:spcBef>
                        <a:spcAft>
                          <a:spcPts val="0"/>
                        </a:spcAft>
                      </a:pPr>
                      <a:r>
                        <a:rPr lang="en-US" sz="1500" kern="0">
                          <a:effectLst/>
                          <a:latin typeface="Times New Roman"/>
                          <a:ea typeface="Calibri"/>
                          <a:cs typeface="Latha"/>
                        </a:rPr>
                        <a:t>2012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1.67</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18.18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345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1.99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2007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0.84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-13.33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676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2.69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3776">
                <a:tc>
                  <a:txBody>
                    <a:bodyPr/>
                    <a:lstStyle/>
                    <a:p>
                      <a:pPr marL="0" marR="0" algn="ctr">
                        <a:lnSpc>
                          <a:spcPct val="100000"/>
                        </a:lnSpc>
                        <a:spcBef>
                          <a:spcPts val="0"/>
                        </a:spcBef>
                        <a:spcAft>
                          <a:spcPts val="0"/>
                        </a:spcAft>
                      </a:pPr>
                      <a:r>
                        <a:rPr lang="en-US" sz="1500" kern="0">
                          <a:effectLst/>
                          <a:latin typeface="Times New Roman"/>
                          <a:ea typeface="Calibri"/>
                          <a:cs typeface="Latha"/>
                        </a:rPr>
                        <a:t>2013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4.10</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146.15</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1265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7.31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2008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0.91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7.69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189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0.75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2247">
                <a:tc>
                  <a:txBody>
                    <a:bodyPr/>
                    <a:lstStyle/>
                    <a:p>
                      <a:pPr marL="0" marR="0" algn="ctr">
                        <a:lnSpc>
                          <a:spcPct val="100000"/>
                        </a:lnSpc>
                        <a:spcBef>
                          <a:spcPts val="0"/>
                        </a:spcBef>
                        <a:spcAft>
                          <a:spcPts val="0"/>
                        </a:spcAft>
                      </a:pPr>
                      <a:r>
                        <a:rPr lang="en-US" sz="1500" kern="0">
                          <a:effectLst/>
                          <a:latin typeface="Times New Roman"/>
                          <a:ea typeface="Calibri"/>
                          <a:cs typeface="Latha"/>
                        </a:rPr>
                        <a:t>2014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1.79</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-56.25</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176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1.02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2009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0.58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-35.71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0.35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3776">
                <a:tc>
                  <a:txBody>
                    <a:bodyPr/>
                    <a:lstStyle/>
                    <a:p>
                      <a:pPr marL="0" marR="0" algn="ctr">
                        <a:lnSpc>
                          <a:spcPct val="100000"/>
                        </a:lnSpc>
                        <a:spcBef>
                          <a:spcPts val="0"/>
                        </a:spcBef>
                        <a:spcAft>
                          <a:spcPts val="0"/>
                        </a:spcAft>
                      </a:pPr>
                      <a:r>
                        <a:rPr lang="en-US" sz="1500" kern="0">
                          <a:effectLst/>
                          <a:latin typeface="Times New Roman"/>
                          <a:ea typeface="Calibri"/>
                          <a:cs typeface="Latha"/>
                        </a:rPr>
                        <a:t>2015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2.56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42.86</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1110</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6.41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2010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122.22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386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1.54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2247">
                <a:tc>
                  <a:txBody>
                    <a:bodyPr/>
                    <a:lstStyle/>
                    <a:p>
                      <a:pPr marL="0" marR="0" algn="ctr">
                        <a:lnSpc>
                          <a:spcPct val="100000"/>
                        </a:lnSpc>
                        <a:spcBef>
                          <a:spcPts val="0"/>
                        </a:spcBef>
                        <a:spcAft>
                          <a:spcPts val="0"/>
                        </a:spcAft>
                      </a:pPr>
                      <a:r>
                        <a:rPr lang="en-US" sz="1500" kern="0">
                          <a:effectLst/>
                          <a:latin typeface="Times New Roman"/>
                          <a:ea typeface="Calibri"/>
                          <a:cs typeface="Latha"/>
                        </a:rPr>
                        <a:t>2016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2.95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15</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1811</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10.46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2011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1.81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40</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420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1.67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3776">
                <a:tc>
                  <a:txBody>
                    <a:bodyPr/>
                    <a:lstStyle/>
                    <a:p>
                      <a:pPr marL="0" marR="0" algn="ctr">
                        <a:lnSpc>
                          <a:spcPct val="100000"/>
                        </a:lnSpc>
                        <a:spcBef>
                          <a:spcPts val="0"/>
                        </a:spcBef>
                        <a:spcAft>
                          <a:spcPts val="0"/>
                        </a:spcAft>
                      </a:pPr>
                      <a:r>
                        <a:rPr lang="en-US" sz="1500" kern="0">
                          <a:effectLst/>
                          <a:latin typeface="Times New Roman"/>
                          <a:ea typeface="Calibri"/>
                          <a:cs typeface="Latha"/>
                        </a:rPr>
                        <a:t>2017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4.36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47.83</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1165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6.73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2012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1.88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3.57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646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2.57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2247">
                <a:tc>
                  <a:txBody>
                    <a:bodyPr/>
                    <a:lstStyle/>
                    <a:p>
                      <a:pPr marL="0" marR="0" algn="ctr">
                        <a:lnSpc>
                          <a:spcPct val="100000"/>
                        </a:lnSpc>
                        <a:spcBef>
                          <a:spcPts val="0"/>
                        </a:spcBef>
                        <a:spcAft>
                          <a:spcPts val="0"/>
                        </a:spcAft>
                      </a:pPr>
                      <a:r>
                        <a:rPr lang="en-US" sz="1500" kern="0">
                          <a:effectLst/>
                          <a:latin typeface="Times New Roman"/>
                          <a:ea typeface="Calibri"/>
                          <a:cs typeface="Latha"/>
                        </a:rPr>
                        <a:t>2018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5.64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29.41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1442</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8.33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2013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2.07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10.34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1046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4.17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2247">
                <a:tc>
                  <a:txBody>
                    <a:bodyPr/>
                    <a:lstStyle/>
                    <a:p>
                      <a:pPr marL="0" marR="0" algn="ctr">
                        <a:lnSpc>
                          <a:spcPct val="100000"/>
                        </a:lnSpc>
                        <a:spcBef>
                          <a:spcPts val="0"/>
                        </a:spcBef>
                        <a:spcAft>
                          <a:spcPts val="0"/>
                        </a:spcAft>
                      </a:pPr>
                      <a:r>
                        <a:rPr lang="en-US" sz="1500" kern="0">
                          <a:effectLst/>
                          <a:latin typeface="Times New Roman"/>
                          <a:ea typeface="Calibri"/>
                          <a:cs typeface="Latha"/>
                        </a:rPr>
                        <a:t>2019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48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6.15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9.09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1955</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11.29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2014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2.14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3.13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297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1.18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2247">
                <a:tc>
                  <a:txBody>
                    <a:bodyPr/>
                    <a:lstStyle/>
                    <a:p>
                      <a:pPr marL="0" marR="0" algn="ctr">
                        <a:lnSpc>
                          <a:spcPct val="100000"/>
                        </a:lnSpc>
                        <a:spcBef>
                          <a:spcPts val="0"/>
                        </a:spcBef>
                        <a:spcAft>
                          <a:spcPts val="0"/>
                        </a:spcAft>
                      </a:pPr>
                      <a:r>
                        <a:rPr lang="en-US" sz="1500" kern="0">
                          <a:effectLst/>
                          <a:latin typeface="Times New Roman"/>
                          <a:ea typeface="Calibri"/>
                          <a:cs typeface="Latha"/>
                        </a:rPr>
                        <a:t>2020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6.54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6.25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762</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4.40</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2015</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2.39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12.12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1390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5.54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2247">
                <a:tc>
                  <a:txBody>
                    <a:bodyPr/>
                    <a:lstStyle/>
                    <a:p>
                      <a:pPr marL="0" marR="0" algn="ctr">
                        <a:lnSpc>
                          <a:spcPct val="100000"/>
                        </a:lnSpc>
                        <a:spcBef>
                          <a:spcPts val="0"/>
                        </a:spcBef>
                        <a:spcAft>
                          <a:spcPts val="0"/>
                        </a:spcAft>
                      </a:pPr>
                      <a:r>
                        <a:rPr lang="en-US" sz="1500" kern="0">
                          <a:effectLst/>
                          <a:latin typeface="Times New Roman"/>
                          <a:ea typeface="Calibri"/>
                          <a:cs typeface="Latha"/>
                        </a:rPr>
                        <a:t>2021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9.36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43.14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1183</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6.83</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2016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56</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3.62</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51.35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2391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9.53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2247">
                <a:tc>
                  <a:txBody>
                    <a:bodyPr/>
                    <a:lstStyle/>
                    <a:p>
                      <a:pPr marL="0" marR="0" algn="ctr">
                        <a:lnSpc>
                          <a:spcPct val="100000"/>
                        </a:lnSpc>
                        <a:spcBef>
                          <a:spcPts val="0"/>
                        </a:spcBef>
                        <a:spcAft>
                          <a:spcPts val="0"/>
                        </a:spcAft>
                      </a:pPr>
                      <a:r>
                        <a:rPr lang="en-US" sz="1500" kern="0">
                          <a:effectLst/>
                          <a:latin typeface="Times New Roman"/>
                          <a:ea typeface="Calibri"/>
                          <a:cs typeface="Latha"/>
                        </a:rPr>
                        <a:t>2022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9.10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-2.74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955</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5.52</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2017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3.50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-3.57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1563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6.23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3776">
                <a:tc>
                  <a:txBody>
                    <a:bodyPr/>
                    <a:lstStyle/>
                    <a:p>
                      <a:pPr marL="0" marR="0" algn="ctr">
                        <a:lnSpc>
                          <a:spcPct val="100000"/>
                        </a:lnSpc>
                        <a:spcBef>
                          <a:spcPts val="0"/>
                        </a:spcBef>
                        <a:spcAft>
                          <a:spcPts val="0"/>
                        </a:spcAft>
                      </a:pPr>
                      <a:r>
                        <a:rPr lang="en-US" sz="1500" kern="0">
                          <a:effectLst/>
                          <a:latin typeface="Times New Roman"/>
                          <a:ea typeface="Calibri"/>
                          <a:cs typeface="Latha"/>
                        </a:rPr>
                        <a:t>2023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11.41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25.35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790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4.56</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2018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80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5.18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48.15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1781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7.10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3776">
                <a:tc>
                  <a:txBody>
                    <a:bodyPr/>
                    <a:lstStyle/>
                    <a:p>
                      <a:pPr marL="0" marR="0" algn="ctr">
                        <a:lnSpc>
                          <a:spcPct val="100000"/>
                        </a:lnSpc>
                        <a:spcBef>
                          <a:spcPts val="0"/>
                        </a:spcBef>
                        <a:spcAft>
                          <a:spcPts val="0"/>
                        </a:spcAft>
                      </a:pPr>
                      <a:r>
                        <a:rPr lang="en-US" sz="1500" b="1" kern="0">
                          <a:effectLst/>
                          <a:latin typeface="Times New Roman"/>
                          <a:ea typeface="Calibri"/>
                          <a:cs typeface="Latha"/>
                        </a:rPr>
                        <a:t>2024</a:t>
                      </a:r>
                      <a:endParaRPr lang="en-US" sz="1500" b="1"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112</a:t>
                      </a:r>
                      <a:endParaRPr lang="en-US" sz="1500" b="1"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solidFill>
                            <a:srgbClr val="000000"/>
                          </a:solidFill>
                          <a:effectLst/>
                          <a:latin typeface="Times New Roman"/>
                          <a:ea typeface="Calibri"/>
                          <a:cs typeface="Latha"/>
                        </a:rPr>
                        <a:t>14.36</a:t>
                      </a:r>
                      <a:endParaRPr lang="en-US" sz="1500" b="1"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25.84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284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1.64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2019</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107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6.93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33.75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2783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11.09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7652">
                <a:tc>
                  <a:txBody>
                    <a:bodyPr/>
                    <a:lstStyle/>
                    <a:p>
                      <a:pPr marL="0" marR="0" algn="ctr">
                        <a:lnSpc>
                          <a:spcPct val="100000"/>
                        </a:lnSpc>
                        <a:spcBef>
                          <a:spcPts val="0"/>
                        </a:spcBef>
                        <a:spcAft>
                          <a:spcPts val="0"/>
                        </a:spcAft>
                      </a:pPr>
                      <a:r>
                        <a:rPr lang="en-US" sz="1500" kern="0">
                          <a:effectLst/>
                          <a:latin typeface="Times New Roman"/>
                          <a:ea typeface="Calibri"/>
                          <a:cs typeface="Latha"/>
                        </a:rPr>
                        <a:t>2025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1.54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-83.93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0.01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2020</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113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7.31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5.61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1709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6.81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5013">
                <a:tc>
                  <a:txBody>
                    <a:bodyPr/>
                    <a:lstStyle/>
                    <a:p>
                      <a:pPr marL="0" marR="0">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2021</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145</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9.39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28.32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2064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8.22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5013">
                <a:tc>
                  <a:txBody>
                    <a:bodyPr/>
                    <a:lstStyle/>
                    <a:p>
                      <a:pPr marL="0" marR="0">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2022</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152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9.84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4.83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1629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6.49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5013">
                <a:tc>
                  <a:txBody>
                    <a:bodyPr/>
                    <a:lstStyle/>
                    <a:p>
                      <a:pPr marL="0" marR="0">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2023</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205</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13.27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34.87</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1158</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4.61</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5013">
                <a:tc>
                  <a:txBody>
                    <a:bodyPr/>
                    <a:lstStyle/>
                    <a:p>
                      <a:pPr marL="0" marR="0">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2024</a:t>
                      </a:r>
                      <a:endParaRPr lang="en-US" sz="1500" b="1"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228</a:t>
                      </a:r>
                      <a:endParaRPr lang="en-US" sz="1500" b="1"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14.76</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11.22</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574</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2.29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5013">
                <a:tc>
                  <a:txBody>
                    <a:bodyPr/>
                    <a:lstStyle/>
                    <a:p>
                      <a:pPr marL="0" marR="0">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2025</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39</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2.52</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-82.89</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a:ea typeface="Calibri"/>
                          <a:cs typeface="Latha"/>
                        </a:rPr>
                        <a:t>6</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0.02</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2247">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Total</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a:ea typeface="Calibri"/>
                          <a:cs typeface="Latha"/>
                        </a:rPr>
                        <a:t>780</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b="1" kern="0" dirty="0">
                          <a:effectLst/>
                          <a:latin typeface="Times New Roman"/>
                          <a:ea typeface="Calibri"/>
                          <a:cs typeface="Latha"/>
                        </a:rPr>
                        <a:t>17,313</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a:ea typeface="Calibri"/>
                          <a:cs typeface="Latha"/>
                        </a:rPr>
                        <a:t> </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1,545</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a:ea typeface="Calibri"/>
                          <a:cs typeface="Latha"/>
                        </a:rPr>
                        <a:t> </a:t>
                      </a:r>
                      <a:endParaRPr lang="en-US" sz="1500" kern="10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 </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a:ea typeface="Calibri"/>
                          <a:cs typeface="Latha"/>
                        </a:rPr>
                        <a:t>25,100</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a:ea typeface="Calibri"/>
                          <a:cs typeface="Latha"/>
                        </a:rPr>
                        <a:t> </a:t>
                      </a:r>
                      <a:endParaRPr lang="en-US" sz="1500" kern="100" dirty="0">
                        <a:effectLst/>
                        <a:latin typeface="Calibri"/>
                        <a:ea typeface="Calibri"/>
                        <a:cs typeface="Latha"/>
                      </a:endParaRPr>
                    </a:p>
                  </a:txBody>
                  <a:tcPr marL="54750" marR="54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2" name="Rectangle 1"/>
          <p:cNvSpPr/>
          <p:nvPr/>
        </p:nvSpPr>
        <p:spPr>
          <a:xfrm>
            <a:off x="205854" y="0"/>
            <a:ext cx="1024639" cy="369332"/>
          </a:xfrm>
          <a:prstGeom prst="rect">
            <a:avLst/>
          </a:prstGeom>
        </p:spPr>
        <p:txBody>
          <a:bodyPr wrap="none">
            <a:spAutoFit/>
          </a:bodyPr>
          <a:lstStyle/>
          <a:p>
            <a:r>
              <a:rPr lang="en-US" b="1" dirty="0">
                <a:solidFill>
                  <a:srgbClr val="FFC000"/>
                </a:solidFill>
                <a:latin typeface="Times New Roman" pitchFamily="18" charset="0"/>
                <a:cs typeface="Times New Roman" pitchFamily="18" charset="0"/>
              </a:rPr>
              <a:t>Conti…,</a:t>
            </a:r>
            <a:endParaRPr lang="en-US" dirty="0">
              <a:solidFill>
                <a:srgbClr val="FFC000"/>
              </a:solidFill>
              <a:latin typeface="Times New Roman" pitchFamily="18" charset="0"/>
              <a:cs typeface="Times New Roman" pitchFamily="18" charset="0"/>
            </a:endParaRPr>
          </a:p>
        </p:txBody>
      </p:sp>
      <p:sp>
        <p:nvSpPr>
          <p:cNvPr id="5" name="Rectangle 4"/>
          <p:cNvSpPr/>
          <p:nvPr/>
        </p:nvSpPr>
        <p:spPr>
          <a:xfrm>
            <a:off x="138753" y="5638800"/>
            <a:ext cx="8610600" cy="923330"/>
          </a:xfrm>
          <a:prstGeom prst="rect">
            <a:avLst/>
          </a:prstGeom>
        </p:spPr>
        <p:txBody>
          <a:bodyPr wrap="square">
            <a:spAutoFit/>
          </a:bodyPr>
          <a:lstStyle/>
          <a:p>
            <a:pPr marL="285750" indent="-285750" algn="just">
              <a:lnSpc>
                <a:spcPct val="150000"/>
              </a:lnSpc>
              <a:buFont typeface="Wingdings" pitchFamily="2" charset="2"/>
              <a:buChar char="Ø"/>
            </a:pPr>
            <a:r>
              <a:rPr lang="en-US" sz="1600" dirty="0">
                <a:latin typeface="Times New Roman" pitchFamily="18" charset="0"/>
                <a:cs typeface="Times New Roman" pitchFamily="18" charset="0"/>
              </a:rPr>
              <a:t> </a:t>
            </a:r>
            <a:r>
              <a:rPr lang="en-US" dirty="0">
                <a:latin typeface="Times New Roman" pitchFamily="18" charset="0"/>
                <a:cs typeface="Times New Roman" pitchFamily="18" charset="0"/>
              </a:rPr>
              <a:t>In total, the University of Jaffna recorded </a:t>
            </a:r>
            <a:r>
              <a:rPr lang="en-US" b="1" dirty="0">
                <a:latin typeface="Times New Roman" pitchFamily="18" charset="0"/>
                <a:cs typeface="Times New Roman" pitchFamily="18" charset="0"/>
              </a:rPr>
              <a:t>780</a:t>
            </a:r>
            <a:r>
              <a:rPr lang="en-US" dirty="0">
                <a:latin typeface="Times New Roman" pitchFamily="18" charset="0"/>
                <a:cs typeface="Times New Roman" pitchFamily="18" charset="0"/>
              </a:rPr>
              <a:t> publications with </a:t>
            </a:r>
            <a:r>
              <a:rPr lang="en-US" b="1" dirty="0">
                <a:latin typeface="Times New Roman" pitchFamily="18" charset="0"/>
                <a:cs typeface="Times New Roman" pitchFamily="18" charset="0"/>
              </a:rPr>
              <a:t>17,313</a:t>
            </a:r>
            <a:r>
              <a:rPr lang="en-US" dirty="0">
                <a:latin typeface="Times New Roman" pitchFamily="18" charset="0"/>
                <a:cs typeface="Times New Roman" pitchFamily="18" charset="0"/>
              </a:rPr>
              <a:t> citations in Web of Science, while Scopus reported </a:t>
            </a:r>
            <a:r>
              <a:rPr lang="en-US" b="1" dirty="0">
                <a:latin typeface="Times New Roman" pitchFamily="18" charset="0"/>
                <a:cs typeface="Times New Roman" pitchFamily="18" charset="0"/>
              </a:rPr>
              <a:t>1,545</a:t>
            </a:r>
            <a:r>
              <a:rPr lang="en-US" dirty="0">
                <a:latin typeface="Times New Roman" pitchFamily="18" charset="0"/>
                <a:cs typeface="Times New Roman" pitchFamily="18" charset="0"/>
              </a:rPr>
              <a:t> publications with </a:t>
            </a:r>
            <a:r>
              <a:rPr lang="en-US" b="1" dirty="0">
                <a:latin typeface="Times New Roman" pitchFamily="18" charset="0"/>
                <a:cs typeface="Times New Roman" pitchFamily="18" charset="0"/>
              </a:rPr>
              <a:t>25,100</a:t>
            </a:r>
            <a:r>
              <a:rPr lang="en-US" dirty="0">
                <a:latin typeface="Times New Roman" pitchFamily="18" charset="0"/>
                <a:cs typeface="Times New Roman" pitchFamily="18" charset="0"/>
              </a:rPr>
              <a:t> citations. </a:t>
            </a:r>
          </a:p>
        </p:txBody>
      </p:sp>
    </p:spTree>
    <p:extLst>
      <p:ext uri="{BB962C8B-B14F-4D97-AF65-F5344CB8AC3E}">
        <p14:creationId xmlns:p14="http://schemas.microsoft.com/office/powerpoint/2010/main" val="117167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13</a:t>
            </a:fld>
            <a:endParaRPr lang="en-US"/>
          </a:p>
        </p:txBody>
      </p:sp>
      <p:sp>
        <p:nvSpPr>
          <p:cNvPr id="4" name="Rectangle 3"/>
          <p:cNvSpPr/>
          <p:nvPr/>
        </p:nvSpPr>
        <p:spPr>
          <a:xfrm>
            <a:off x="228600" y="76200"/>
            <a:ext cx="8839200" cy="1015663"/>
          </a:xfrm>
          <a:prstGeom prst="rect">
            <a:avLst/>
          </a:prstGeom>
        </p:spPr>
        <p:txBody>
          <a:bodyPr wrap="square">
            <a:spAutoFit/>
          </a:bodyPr>
          <a:lstStyle/>
          <a:p>
            <a:pPr algn="just">
              <a:lnSpc>
                <a:spcPct val="150000"/>
              </a:lnSpc>
            </a:pPr>
            <a:endParaRPr lang="en-US" sz="2000" b="1" dirty="0">
              <a:latin typeface="Times New Roman" pitchFamily="18" charset="0"/>
              <a:cs typeface="Times New Roman" pitchFamily="18" charset="0"/>
            </a:endParaRPr>
          </a:p>
          <a:p>
            <a:pPr algn="just">
              <a:lnSpc>
                <a:spcPct val="150000"/>
              </a:lnSpc>
            </a:pPr>
            <a:endParaRPr lang="en-US" sz="2000" dirty="0">
              <a:latin typeface="Times New Roman" pitchFamily="18" charset="0"/>
              <a:cs typeface="Times New Roman" pitchFamily="18" charset="0"/>
            </a:endParaRPr>
          </a:p>
        </p:txBody>
      </p:sp>
      <p:sp>
        <p:nvSpPr>
          <p:cNvPr id="5" name="Rectangle 4"/>
          <p:cNvSpPr/>
          <p:nvPr/>
        </p:nvSpPr>
        <p:spPr>
          <a:xfrm>
            <a:off x="171698" y="31258"/>
            <a:ext cx="8951225" cy="646331"/>
          </a:xfrm>
          <a:prstGeom prst="rect">
            <a:avLst/>
          </a:prstGeom>
        </p:spPr>
        <p:txBody>
          <a:bodyPr wrap="square">
            <a:spAutoFit/>
          </a:bodyPr>
          <a:lstStyle/>
          <a:p>
            <a:pPr algn="ctr"/>
            <a:r>
              <a:rPr lang="en-US" b="1" dirty="0">
                <a:solidFill>
                  <a:srgbClr val="0070C0"/>
                </a:solidFill>
                <a:latin typeface="Times New Roman" pitchFamily="18" charset="0"/>
                <a:cs typeface="Times New Roman" pitchFamily="18" charset="0"/>
              </a:rPr>
              <a:t>4.1.1  Growth Analysis of  total Publications in Web of Science database during the War &amp; Post- Par periods at </a:t>
            </a:r>
            <a:r>
              <a:rPr lang="en-US" b="1" dirty="0" err="1">
                <a:solidFill>
                  <a:srgbClr val="0070C0"/>
                </a:solidFill>
                <a:latin typeface="Times New Roman" pitchFamily="18" charset="0"/>
                <a:cs typeface="Times New Roman" pitchFamily="18" charset="0"/>
              </a:rPr>
              <a:t>UoJ</a:t>
            </a:r>
            <a:endParaRPr lang="en-US" b="1" dirty="0">
              <a:solidFill>
                <a:srgbClr val="0070C0"/>
              </a:solidFill>
              <a:latin typeface="Times New Roman" pitchFamily="18" charset="0"/>
              <a:cs typeface="Times New Roman" pitchFamily="18" charset="0"/>
            </a:endParaRPr>
          </a:p>
        </p:txBody>
      </p:sp>
      <p:graphicFrame>
        <p:nvGraphicFramePr>
          <p:cNvPr id="6" name="Chart 5"/>
          <p:cNvGraphicFramePr/>
          <p:nvPr>
            <p:extLst>
              <p:ext uri="{D42A27DB-BD31-4B8C-83A1-F6EECF244321}">
                <p14:modId xmlns:p14="http://schemas.microsoft.com/office/powerpoint/2010/main" val="3727735671"/>
              </p:ext>
            </p:extLst>
          </p:nvPr>
        </p:nvGraphicFramePr>
        <p:xfrm>
          <a:off x="171698" y="722532"/>
          <a:ext cx="8743702" cy="369706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64425" y="4419600"/>
            <a:ext cx="8763000" cy="1754326"/>
          </a:xfrm>
          <a:prstGeom prst="rect">
            <a:avLst/>
          </a:prstGeom>
        </p:spPr>
        <p:txBody>
          <a:bodyPr wrap="square">
            <a:spAutoFit/>
          </a:bodyPr>
          <a:lstStyle/>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In the war period (1989 to 2009), </a:t>
            </a:r>
            <a:r>
              <a:rPr lang="en-US" dirty="0">
                <a:latin typeface="Times New Roman" pitchFamily="18" charset="0"/>
                <a:cs typeface="Times New Roman" pitchFamily="18" charset="0"/>
              </a:rPr>
              <a:t>only </a:t>
            </a:r>
            <a:r>
              <a:rPr lang="en-US" b="1" dirty="0">
                <a:latin typeface="Times New Roman" pitchFamily="18" charset="0"/>
                <a:cs typeface="Times New Roman" pitchFamily="18" charset="0"/>
              </a:rPr>
              <a:t>123 </a:t>
            </a:r>
            <a:r>
              <a:rPr lang="en-US" dirty="0">
                <a:latin typeface="Times New Roman" pitchFamily="18" charset="0"/>
                <a:cs typeface="Times New Roman" pitchFamily="18" charset="0"/>
              </a:rPr>
              <a:t>publications were produced. The highest number of publications was recorded in 1995, with 11 (8.94%) publications.</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In the Post- the war</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2010 – 2025)</a:t>
            </a:r>
            <a:r>
              <a:rPr lang="en-US" dirty="0">
                <a:latin typeface="Times New Roman" pitchFamily="18" charset="0"/>
                <a:cs typeface="Times New Roman" pitchFamily="18" charset="0"/>
              </a:rPr>
              <a:t>,  totally </a:t>
            </a:r>
            <a:r>
              <a:rPr lang="en-US" b="1" dirty="0">
                <a:latin typeface="Times New Roman" pitchFamily="18" charset="0"/>
                <a:cs typeface="Times New Roman" pitchFamily="18" charset="0"/>
              </a:rPr>
              <a:t>657 </a:t>
            </a:r>
            <a:r>
              <a:rPr lang="en-US" dirty="0">
                <a:latin typeface="Times New Roman" pitchFamily="18" charset="0"/>
                <a:cs typeface="Times New Roman" pitchFamily="18" charset="0"/>
              </a:rPr>
              <a:t>publications were produced. The highest number of publications was recorded in 2024, with 112 (17.04%) publications.</a:t>
            </a:r>
          </a:p>
        </p:txBody>
      </p:sp>
      <p:sp>
        <p:nvSpPr>
          <p:cNvPr id="9" name="Rectangle 8"/>
          <p:cNvSpPr/>
          <p:nvPr/>
        </p:nvSpPr>
        <p:spPr>
          <a:xfrm>
            <a:off x="3581400" y="4157990"/>
            <a:ext cx="1412566" cy="261610"/>
          </a:xfrm>
          <a:prstGeom prst="rect">
            <a:avLst/>
          </a:prstGeom>
        </p:spPr>
        <p:txBody>
          <a:bodyPr wrap="none">
            <a:spAutoFit/>
          </a:bodyPr>
          <a:lstStyle/>
          <a:p>
            <a:r>
              <a:rPr lang="en-US" sz="1100" b="1" dirty="0">
                <a:solidFill>
                  <a:srgbClr val="0070C0"/>
                </a:solidFill>
                <a:latin typeface="Times New Roman" pitchFamily="18" charset="0"/>
                <a:cs typeface="Times New Roman" pitchFamily="18" charset="0"/>
              </a:rPr>
              <a:t>Year of Publications</a:t>
            </a:r>
          </a:p>
        </p:txBody>
      </p:sp>
    </p:spTree>
    <p:extLst>
      <p:ext uri="{BB962C8B-B14F-4D97-AF65-F5344CB8AC3E}">
        <p14:creationId xmlns:p14="http://schemas.microsoft.com/office/powerpoint/2010/main" val="94360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14</a:t>
            </a:fld>
            <a:endParaRPr lang="en-US"/>
          </a:p>
        </p:txBody>
      </p:sp>
      <p:sp>
        <p:nvSpPr>
          <p:cNvPr id="4" name="Rectangle 3"/>
          <p:cNvSpPr/>
          <p:nvPr/>
        </p:nvSpPr>
        <p:spPr>
          <a:xfrm>
            <a:off x="152400" y="152400"/>
            <a:ext cx="8610600" cy="369332"/>
          </a:xfrm>
          <a:prstGeom prst="rect">
            <a:avLst/>
          </a:prstGeom>
        </p:spPr>
        <p:txBody>
          <a:bodyPr wrap="square">
            <a:spAutoFit/>
          </a:bodyPr>
          <a:lstStyle/>
          <a:p>
            <a:r>
              <a:rPr lang="en-US" b="1" dirty="0"/>
              <a:t> </a:t>
            </a:r>
            <a:endParaRPr lang="en-US" dirty="0"/>
          </a:p>
        </p:txBody>
      </p:sp>
      <p:graphicFrame>
        <p:nvGraphicFramePr>
          <p:cNvPr id="5" name="Chart 4"/>
          <p:cNvGraphicFramePr/>
          <p:nvPr>
            <p:extLst>
              <p:ext uri="{D42A27DB-BD31-4B8C-83A1-F6EECF244321}">
                <p14:modId xmlns:p14="http://schemas.microsoft.com/office/powerpoint/2010/main" val="331491154"/>
              </p:ext>
            </p:extLst>
          </p:nvPr>
        </p:nvGraphicFramePr>
        <p:xfrm>
          <a:off x="152400" y="743816"/>
          <a:ext cx="8991600" cy="34471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167789"/>
            <a:ext cx="9144000" cy="646331"/>
          </a:xfrm>
          <a:prstGeom prst="rect">
            <a:avLst/>
          </a:prstGeom>
        </p:spPr>
        <p:txBody>
          <a:bodyPr wrap="square">
            <a:spAutoFit/>
          </a:bodyPr>
          <a:lstStyle/>
          <a:p>
            <a:pPr algn="ctr"/>
            <a:r>
              <a:rPr lang="en-US" b="1" dirty="0">
                <a:solidFill>
                  <a:srgbClr val="0070C0"/>
                </a:solidFill>
                <a:latin typeface="Times New Roman" pitchFamily="18" charset="0"/>
                <a:cs typeface="Times New Roman" pitchFamily="18" charset="0"/>
              </a:rPr>
              <a:t>Growth Analysis of  total Publications in Scopus database  during the War &amp; Post - War periods at </a:t>
            </a:r>
            <a:r>
              <a:rPr lang="en-US" b="1" dirty="0" err="1">
                <a:solidFill>
                  <a:srgbClr val="0070C0"/>
                </a:solidFill>
                <a:latin typeface="Times New Roman" pitchFamily="18" charset="0"/>
                <a:cs typeface="Times New Roman" pitchFamily="18" charset="0"/>
              </a:rPr>
              <a:t>UoJ</a:t>
            </a:r>
            <a:r>
              <a:rPr lang="en-US" b="1" dirty="0">
                <a:solidFill>
                  <a:srgbClr val="0070C0"/>
                </a:solidFill>
                <a:latin typeface="Times New Roman" pitchFamily="18" charset="0"/>
                <a:cs typeface="Times New Roman" pitchFamily="18" charset="0"/>
              </a:rPr>
              <a:t> </a:t>
            </a:r>
          </a:p>
        </p:txBody>
      </p:sp>
      <p:sp>
        <p:nvSpPr>
          <p:cNvPr id="2" name="Rectangle 1"/>
          <p:cNvSpPr/>
          <p:nvPr/>
        </p:nvSpPr>
        <p:spPr>
          <a:xfrm>
            <a:off x="3941917" y="3809972"/>
            <a:ext cx="1412566" cy="261610"/>
          </a:xfrm>
          <a:prstGeom prst="rect">
            <a:avLst/>
          </a:prstGeom>
        </p:spPr>
        <p:txBody>
          <a:bodyPr wrap="none">
            <a:spAutoFit/>
          </a:bodyPr>
          <a:lstStyle/>
          <a:p>
            <a:r>
              <a:rPr lang="en-US" sz="1100" b="1" dirty="0">
                <a:solidFill>
                  <a:srgbClr val="0070C0"/>
                </a:solidFill>
                <a:latin typeface="Times New Roman" pitchFamily="18" charset="0"/>
                <a:cs typeface="Times New Roman" pitchFamily="18" charset="0"/>
              </a:rPr>
              <a:t>Year of Publications</a:t>
            </a:r>
          </a:p>
        </p:txBody>
      </p:sp>
      <p:sp>
        <p:nvSpPr>
          <p:cNvPr id="8" name="Rectangle 7"/>
          <p:cNvSpPr/>
          <p:nvPr/>
        </p:nvSpPr>
        <p:spPr>
          <a:xfrm>
            <a:off x="266700" y="4021540"/>
            <a:ext cx="8763000" cy="2585323"/>
          </a:xfrm>
          <a:prstGeom prst="rect">
            <a:avLst/>
          </a:prstGeom>
        </p:spPr>
        <p:txBody>
          <a:bodyPr wrap="square">
            <a:spAutoFit/>
          </a:bodyPr>
          <a:lstStyle/>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 In the war period (1984-2009) </a:t>
            </a:r>
            <a:r>
              <a:rPr lang="en-US" dirty="0">
                <a:latin typeface="Times New Roman" pitchFamily="18" charset="0"/>
                <a:cs typeface="Times New Roman" pitchFamily="18" charset="0"/>
              </a:rPr>
              <a:t>totally, </a:t>
            </a:r>
            <a:r>
              <a:rPr lang="en-US" b="1" dirty="0">
                <a:latin typeface="Times New Roman" pitchFamily="18" charset="0"/>
                <a:cs typeface="Times New Roman" pitchFamily="18" charset="0"/>
              </a:rPr>
              <a:t>187</a:t>
            </a:r>
            <a:r>
              <a:rPr lang="en-US" dirty="0">
                <a:latin typeface="Times New Roman" pitchFamily="18" charset="0"/>
                <a:cs typeface="Times New Roman" pitchFamily="18" charset="0"/>
              </a:rPr>
              <a:t> publications were produced. The highest number of publications was recorded in 2006, with 15 (8.02%).</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 In </a:t>
            </a:r>
            <a:r>
              <a:rPr lang="en-US" b="1" dirty="0">
                <a:latin typeface="Times New Roman" pitchFamily="18" charset="0"/>
                <a:cs typeface="Times New Roman" pitchFamily="18" charset="0"/>
              </a:rPr>
              <a:t>the post war </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2010- 2025) </a:t>
            </a:r>
            <a:r>
              <a:rPr lang="en-US" dirty="0">
                <a:latin typeface="Times New Roman" pitchFamily="18" charset="0"/>
                <a:cs typeface="Times New Roman" pitchFamily="18" charset="0"/>
              </a:rPr>
              <a:t>totally, </a:t>
            </a:r>
            <a:r>
              <a:rPr lang="en-US" b="1" dirty="0">
                <a:latin typeface="Times New Roman" pitchFamily="18" charset="0"/>
                <a:cs typeface="Times New Roman" pitchFamily="18" charset="0"/>
              </a:rPr>
              <a:t>1,358</a:t>
            </a:r>
            <a:r>
              <a:rPr lang="en-US" dirty="0">
                <a:latin typeface="Times New Roman" pitchFamily="18" charset="0"/>
                <a:cs typeface="Times New Roman" pitchFamily="18" charset="0"/>
              </a:rPr>
              <a:t> publications were published. The highest number of publications was recorded in 2024 with 228 (16.79%) .</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Comparison of Growth rate in Both databases: </a:t>
            </a:r>
            <a:r>
              <a:rPr lang="en-US" dirty="0">
                <a:latin typeface="Times New Roman" pitchFamily="18" charset="0"/>
                <a:cs typeface="Times New Roman" pitchFamily="18" charset="0"/>
              </a:rPr>
              <a:t>after the war, </a:t>
            </a:r>
            <a:r>
              <a:rPr lang="en-US" b="1" dirty="0">
                <a:latin typeface="Times New Roman" pitchFamily="18" charset="0"/>
                <a:cs typeface="Times New Roman" pitchFamily="18" charset="0"/>
              </a:rPr>
              <a:t>84%</a:t>
            </a:r>
            <a:r>
              <a:rPr lang="en-US" dirty="0">
                <a:latin typeface="Times New Roman" pitchFamily="18" charset="0"/>
                <a:cs typeface="Times New Roman" pitchFamily="18" charset="0"/>
              </a:rPr>
              <a:t> in Web of Science and </a:t>
            </a:r>
            <a:r>
              <a:rPr lang="en-US" b="1" dirty="0">
                <a:latin typeface="Times New Roman" pitchFamily="18" charset="0"/>
                <a:cs typeface="Times New Roman" pitchFamily="18" charset="0"/>
              </a:rPr>
              <a:t>88%</a:t>
            </a:r>
            <a:r>
              <a:rPr lang="en-US" dirty="0">
                <a:latin typeface="Times New Roman" pitchFamily="18" charset="0"/>
                <a:cs typeface="Times New Roman" pitchFamily="18" charset="0"/>
              </a:rPr>
              <a:t> in Scopus was increased in both databases. </a:t>
            </a:r>
          </a:p>
        </p:txBody>
      </p:sp>
    </p:spTree>
    <p:extLst>
      <p:ext uri="{BB962C8B-B14F-4D97-AF65-F5344CB8AC3E}">
        <p14:creationId xmlns:p14="http://schemas.microsoft.com/office/powerpoint/2010/main" val="149516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15</a:t>
            </a:fld>
            <a:endParaRPr lang="en-US"/>
          </a:p>
        </p:txBody>
      </p:sp>
      <p:sp>
        <p:nvSpPr>
          <p:cNvPr id="4" name="Rectangle 3"/>
          <p:cNvSpPr/>
          <p:nvPr/>
        </p:nvSpPr>
        <p:spPr>
          <a:xfrm>
            <a:off x="342900" y="168322"/>
            <a:ext cx="8382000" cy="584775"/>
          </a:xfrm>
          <a:prstGeom prst="rect">
            <a:avLst/>
          </a:prstGeom>
        </p:spPr>
        <p:txBody>
          <a:bodyPr wrap="square">
            <a:spAutoFit/>
          </a:bodyPr>
          <a:lstStyle/>
          <a:p>
            <a:pPr algn="ctr"/>
            <a:r>
              <a:rPr lang="en-US" sz="1600" b="1" dirty="0">
                <a:solidFill>
                  <a:srgbClr val="0070C0"/>
                </a:solidFill>
                <a:latin typeface="Times New Roman" pitchFamily="18" charset="0"/>
                <a:cs typeface="Times New Roman" pitchFamily="18" charset="0"/>
              </a:rPr>
              <a:t>4.1.2 Growth Analysis of  total Citations in Web of Science database  during the War &amp; Post-War periods at </a:t>
            </a:r>
            <a:r>
              <a:rPr lang="en-US" sz="1600" b="1" dirty="0" err="1">
                <a:solidFill>
                  <a:srgbClr val="0070C0"/>
                </a:solidFill>
                <a:latin typeface="Times New Roman" pitchFamily="18" charset="0"/>
                <a:cs typeface="Times New Roman" pitchFamily="18" charset="0"/>
              </a:rPr>
              <a:t>UoJ</a:t>
            </a:r>
            <a:endParaRPr lang="en-US" sz="1600" b="1" dirty="0">
              <a:solidFill>
                <a:srgbClr val="0070C0"/>
              </a:solidFill>
              <a:latin typeface="Times New Roman" pitchFamily="18" charset="0"/>
              <a:cs typeface="Times New Roman" pitchFamily="18" charset="0"/>
            </a:endParaRPr>
          </a:p>
        </p:txBody>
      </p:sp>
      <p:sp>
        <p:nvSpPr>
          <p:cNvPr id="2" name="Rectangle 1"/>
          <p:cNvSpPr/>
          <p:nvPr/>
        </p:nvSpPr>
        <p:spPr>
          <a:xfrm>
            <a:off x="172872" y="4572000"/>
            <a:ext cx="8763000" cy="1754326"/>
          </a:xfrm>
          <a:prstGeom prst="rect">
            <a:avLst/>
          </a:prstGeom>
        </p:spPr>
        <p:txBody>
          <a:bodyPr wrap="square">
            <a:spAutoFit/>
          </a:bodyPr>
          <a:lstStyle/>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In  the war period (1989-2009),</a:t>
            </a:r>
            <a:r>
              <a:rPr lang="en-US" dirty="0">
                <a:latin typeface="Times New Roman" pitchFamily="18" charset="0"/>
                <a:cs typeface="Times New Roman" pitchFamily="18" charset="0"/>
              </a:rPr>
              <a:t>  only </a:t>
            </a:r>
            <a:r>
              <a:rPr lang="en-US" b="1" dirty="0">
                <a:latin typeface="Times New Roman" pitchFamily="18" charset="0"/>
                <a:cs typeface="Times New Roman" pitchFamily="18" charset="0"/>
              </a:rPr>
              <a:t>3,714</a:t>
            </a:r>
            <a:r>
              <a:rPr lang="en-US" dirty="0">
                <a:latin typeface="Times New Roman" pitchFamily="18" charset="0"/>
                <a:cs typeface="Times New Roman" pitchFamily="18" charset="0"/>
              </a:rPr>
              <a:t> citations were recorded. The highest number of citations was received in 2006, with 922 (24.82%) .</a:t>
            </a:r>
          </a:p>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After the war (2010 - 2025</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13,599</a:t>
            </a:r>
            <a:r>
              <a:rPr lang="en-US" dirty="0">
                <a:latin typeface="Times New Roman" pitchFamily="18" charset="0"/>
                <a:cs typeface="Times New Roman" pitchFamily="18" charset="0"/>
              </a:rPr>
              <a:t> citations were recorded. The highest number of citations was received in 2019, with 1,945 (14.30%) citations.</a:t>
            </a:r>
          </a:p>
        </p:txBody>
      </p:sp>
      <p:graphicFrame>
        <p:nvGraphicFramePr>
          <p:cNvPr id="9" name="Chart 8"/>
          <p:cNvGraphicFramePr/>
          <p:nvPr>
            <p:extLst>
              <p:ext uri="{D42A27DB-BD31-4B8C-83A1-F6EECF244321}">
                <p14:modId xmlns:p14="http://schemas.microsoft.com/office/powerpoint/2010/main" val="2381717708"/>
              </p:ext>
            </p:extLst>
          </p:nvPr>
        </p:nvGraphicFramePr>
        <p:xfrm>
          <a:off x="208127" y="753097"/>
          <a:ext cx="8805697" cy="3818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909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16</a:t>
            </a:fld>
            <a:endParaRPr lang="en-US"/>
          </a:p>
        </p:txBody>
      </p:sp>
      <p:graphicFrame>
        <p:nvGraphicFramePr>
          <p:cNvPr id="4" name="Chart 3"/>
          <p:cNvGraphicFramePr/>
          <p:nvPr>
            <p:extLst>
              <p:ext uri="{D42A27DB-BD31-4B8C-83A1-F6EECF244321}">
                <p14:modId xmlns:p14="http://schemas.microsoft.com/office/powerpoint/2010/main" val="1333877994"/>
              </p:ext>
            </p:extLst>
          </p:nvPr>
        </p:nvGraphicFramePr>
        <p:xfrm>
          <a:off x="144438" y="533400"/>
          <a:ext cx="9075761"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01639" y="43934"/>
            <a:ext cx="8229600" cy="369332"/>
          </a:xfrm>
          <a:prstGeom prst="rect">
            <a:avLst/>
          </a:prstGeom>
        </p:spPr>
        <p:txBody>
          <a:bodyPr wrap="square">
            <a:spAutoFit/>
          </a:bodyPr>
          <a:lstStyle/>
          <a:p>
            <a:pPr algn="ctr"/>
            <a:r>
              <a:rPr lang="en-US" b="1" dirty="0">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Analysis of  total citations in Scopus database  during War &amp; Post-War periods</a:t>
            </a:r>
          </a:p>
        </p:txBody>
      </p:sp>
      <p:sp>
        <p:nvSpPr>
          <p:cNvPr id="2" name="Rectangle 1"/>
          <p:cNvSpPr/>
          <p:nvPr/>
        </p:nvSpPr>
        <p:spPr>
          <a:xfrm>
            <a:off x="228600" y="3733800"/>
            <a:ext cx="8686800" cy="2839239"/>
          </a:xfrm>
          <a:prstGeom prst="rect">
            <a:avLst/>
          </a:prstGeom>
        </p:spPr>
        <p:txBody>
          <a:bodyPr wrap="square">
            <a:spAutoFit/>
          </a:bodyPr>
          <a:lstStyle/>
          <a:p>
            <a:pPr marL="285750" indent="-285750" algn="just">
              <a:lnSpc>
                <a:spcPct val="150000"/>
              </a:lnSpc>
              <a:buFont typeface="Wingdings" pitchFamily="2" charset="2"/>
              <a:buChar char="Ø"/>
            </a:pPr>
            <a:r>
              <a:rPr lang="en-US" sz="1700" b="1" dirty="0">
                <a:latin typeface="Times New Roman" pitchFamily="18" charset="0"/>
                <a:cs typeface="Times New Roman" pitchFamily="18" charset="0"/>
              </a:rPr>
              <a:t>In the war period (1984-2009), 5,275</a:t>
            </a:r>
            <a:r>
              <a:rPr lang="en-US" sz="1700" dirty="0">
                <a:latin typeface="Times New Roman" pitchFamily="18" charset="0"/>
                <a:cs typeface="Times New Roman" pitchFamily="18" charset="0"/>
              </a:rPr>
              <a:t> citations received. In 2006, received the highest number of citations, 1,032 (19.56%). </a:t>
            </a:r>
          </a:p>
          <a:p>
            <a:pPr marL="285750" indent="-285750" algn="just">
              <a:lnSpc>
                <a:spcPct val="150000"/>
              </a:lnSpc>
              <a:buFont typeface="Wingdings" pitchFamily="2" charset="2"/>
              <a:buChar char="Ø"/>
            </a:pPr>
            <a:r>
              <a:rPr lang="en-US" sz="1700" b="1" dirty="0">
                <a:latin typeface="Times New Roman" pitchFamily="18" charset="0"/>
                <a:cs typeface="Times New Roman" pitchFamily="18" charset="0"/>
              </a:rPr>
              <a:t>In the post-war period (2010 - 2025), </a:t>
            </a:r>
            <a:r>
              <a:rPr lang="en-US" sz="1700" dirty="0">
                <a:latin typeface="Times New Roman" pitchFamily="18" charset="0"/>
                <a:cs typeface="Times New Roman" pitchFamily="18" charset="0"/>
              </a:rPr>
              <a:t> </a:t>
            </a:r>
            <a:r>
              <a:rPr lang="en-US" sz="1700" b="1" dirty="0">
                <a:latin typeface="Times New Roman" pitchFamily="18" charset="0"/>
                <a:cs typeface="Times New Roman" pitchFamily="18" charset="0"/>
              </a:rPr>
              <a:t>19,825</a:t>
            </a:r>
            <a:r>
              <a:rPr lang="en-US" sz="1700" dirty="0">
                <a:latin typeface="Times New Roman" pitchFamily="18" charset="0"/>
                <a:cs typeface="Times New Roman" pitchFamily="18" charset="0"/>
              </a:rPr>
              <a:t> citations </a:t>
            </a:r>
            <a:r>
              <a:rPr lang="en-US" sz="1700" dirty="0" err="1">
                <a:latin typeface="Times New Roman" pitchFamily="18" charset="0"/>
                <a:cs typeface="Times New Roman" pitchFamily="18" charset="0"/>
              </a:rPr>
              <a:t>receicved</a:t>
            </a:r>
            <a:r>
              <a:rPr lang="en-US" sz="1700" dirty="0">
                <a:latin typeface="Times New Roman" pitchFamily="18" charset="0"/>
                <a:cs typeface="Times New Roman" pitchFamily="18" charset="0"/>
              </a:rPr>
              <a:t>. The highest number of citations was recorded in 2019,  2,783 (14.04%).</a:t>
            </a:r>
          </a:p>
          <a:p>
            <a:pPr marL="285750" indent="-285750" algn="just">
              <a:lnSpc>
                <a:spcPct val="150000"/>
              </a:lnSpc>
              <a:buFont typeface="Wingdings" pitchFamily="2" charset="2"/>
              <a:buChar char="Ø"/>
            </a:pPr>
            <a:r>
              <a:rPr lang="en-US" sz="1700" b="1" dirty="0">
                <a:latin typeface="Times New Roman" pitchFamily="18" charset="0"/>
                <a:cs typeface="Times New Roman" pitchFamily="18" charset="0"/>
              </a:rPr>
              <a:t>Comparison of citations in both databases - </a:t>
            </a:r>
            <a:r>
              <a:rPr lang="en-US" sz="1700" dirty="0">
                <a:latin typeface="Times New Roman" pitchFamily="18" charset="0"/>
                <a:cs typeface="Times New Roman" pitchFamily="18" charset="0"/>
              </a:rPr>
              <a:t> </a:t>
            </a:r>
            <a:r>
              <a:rPr lang="en-US" sz="1700" b="1" dirty="0">
                <a:latin typeface="Times New Roman" pitchFamily="18" charset="0"/>
                <a:cs typeface="Times New Roman" pitchFamily="18" charset="0"/>
              </a:rPr>
              <a:t>78%  and 79%</a:t>
            </a:r>
            <a:r>
              <a:rPr lang="en-US" sz="1700" dirty="0">
                <a:latin typeface="Times New Roman" pitchFamily="18" charset="0"/>
                <a:cs typeface="Times New Roman" pitchFamily="18" charset="0"/>
              </a:rPr>
              <a:t> of citations were received after the war in both databases. While Web of Science recorded a total of </a:t>
            </a:r>
            <a:r>
              <a:rPr lang="en-US" sz="1700" b="1" dirty="0">
                <a:latin typeface="Times New Roman" pitchFamily="18" charset="0"/>
                <a:cs typeface="Times New Roman" pitchFamily="18" charset="0"/>
              </a:rPr>
              <a:t>17,313</a:t>
            </a:r>
            <a:r>
              <a:rPr lang="en-US" sz="1700" dirty="0">
                <a:latin typeface="Times New Roman" pitchFamily="18" charset="0"/>
                <a:cs typeface="Times New Roman" pitchFamily="18" charset="0"/>
              </a:rPr>
              <a:t> citations and Scopus have </a:t>
            </a:r>
            <a:r>
              <a:rPr lang="en-US" sz="1700" b="1" dirty="0">
                <a:latin typeface="Times New Roman" pitchFamily="18" charset="0"/>
                <a:cs typeface="Times New Roman" pitchFamily="18" charset="0"/>
              </a:rPr>
              <a:t>25,100</a:t>
            </a:r>
            <a:r>
              <a:rPr lang="en-US" sz="1700" dirty="0">
                <a:latin typeface="Times New Roman" pitchFamily="18" charset="0"/>
                <a:cs typeface="Times New Roman" pitchFamily="18" charset="0"/>
              </a:rPr>
              <a:t>. The highest number of citations was recorded in 2019 in both databases.</a:t>
            </a:r>
          </a:p>
        </p:txBody>
      </p:sp>
    </p:spTree>
    <p:extLst>
      <p:ext uri="{BB962C8B-B14F-4D97-AF65-F5344CB8AC3E}">
        <p14:creationId xmlns:p14="http://schemas.microsoft.com/office/powerpoint/2010/main" val="2272667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6432610"/>
              </p:ext>
            </p:extLst>
          </p:nvPr>
        </p:nvGraphicFramePr>
        <p:xfrm>
          <a:off x="76201" y="533400"/>
          <a:ext cx="9067799" cy="6095999"/>
        </p:xfrm>
        <a:graphic>
          <a:graphicData uri="http://schemas.openxmlformats.org/drawingml/2006/table">
            <a:tbl>
              <a:tblPr firstRow="1" firstCol="1" bandRow="1"/>
              <a:tblGrid>
                <a:gridCol w="1539496">
                  <a:extLst>
                    <a:ext uri="{9D8B030D-6E8A-4147-A177-3AD203B41FA5}">
                      <a16:colId xmlns:a16="http://schemas.microsoft.com/office/drawing/2014/main" val="20000"/>
                    </a:ext>
                  </a:extLst>
                </a:gridCol>
                <a:gridCol w="1099640">
                  <a:extLst>
                    <a:ext uri="{9D8B030D-6E8A-4147-A177-3AD203B41FA5}">
                      <a16:colId xmlns:a16="http://schemas.microsoft.com/office/drawing/2014/main" val="20001"/>
                    </a:ext>
                  </a:extLst>
                </a:gridCol>
                <a:gridCol w="1099640">
                  <a:extLst>
                    <a:ext uri="{9D8B030D-6E8A-4147-A177-3AD203B41FA5}">
                      <a16:colId xmlns:a16="http://schemas.microsoft.com/office/drawing/2014/main" val="20002"/>
                    </a:ext>
                  </a:extLst>
                </a:gridCol>
                <a:gridCol w="930465">
                  <a:extLst>
                    <a:ext uri="{9D8B030D-6E8A-4147-A177-3AD203B41FA5}">
                      <a16:colId xmlns:a16="http://schemas.microsoft.com/office/drawing/2014/main" val="20003"/>
                    </a:ext>
                  </a:extLst>
                </a:gridCol>
                <a:gridCol w="1522576">
                  <a:extLst>
                    <a:ext uri="{9D8B030D-6E8A-4147-A177-3AD203B41FA5}">
                      <a16:colId xmlns:a16="http://schemas.microsoft.com/office/drawing/2014/main" val="20004"/>
                    </a:ext>
                  </a:extLst>
                </a:gridCol>
                <a:gridCol w="1099640">
                  <a:extLst>
                    <a:ext uri="{9D8B030D-6E8A-4147-A177-3AD203B41FA5}">
                      <a16:colId xmlns:a16="http://schemas.microsoft.com/office/drawing/2014/main" val="20005"/>
                    </a:ext>
                  </a:extLst>
                </a:gridCol>
                <a:gridCol w="845877">
                  <a:extLst>
                    <a:ext uri="{9D8B030D-6E8A-4147-A177-3AD203B41FA5}">
                      <a16:colId xmlns:a16="http://schemas.microsoft.com/office/drawing/2014/main" val="20006"/>
                    </a:ext>
                  </a:extLst>
                </a:gridCol>
                <a:gridCol w="930465">
                  <a:extLst>
                    <a:ext uri="{9D8B030D-6E8A-4147-A177-3AD203B41FA5}">
                      <a16:colId xmlns:a16="http://schemas.microsoft.com/office/drawing/2014/main" val="20007"/>
                    </a:ext>
                  </a:extLst>
                </a:gridCol>
              </a:tblGrid>
              <a:tr h="379272">
                <a:tc gridSpan="8">
                  <a:txBody>
                    <a:bodyPr/>
                    <a:lstStyle/>
                    <a:p>
                      <a:pPr marL="0" marR="0" algn="ctr">
                        <a:lnSpc>
                          <a:spcPct val="100000"/>
                        </a:lnSpc>
                        <a:spcBef>
                          <a:spcPts val="0"/>
                        </a:spcBef>
                        <a:spcAft>
                          <a:spcPts val="0"/>
                        </a:spcAft>
                      </a:pPr>
                      <a:r>
                        <a:rPr lang="en-US" sz="1800" b="1" kern="0" dirty="0">
                          <a:solidFill>
                            <a:srgbClr val="0070C0"/>
                          </a:solidFill>
                          <a:effectLst/>
                          <a:latin typeface="Times New Roman"/>
                          <a:ea typeface="Calibri"/>
                          <a:cs typeface="Latha"/>
                        </a:rPr>
                        <a:t>War - Period</a:t>
                      </a:r>
                      <a:endParaRPr lang="en-US" sz="1800" kern="100" dirty="0">
                        <a:solidFill>
                          <a:srgbClr val="0070C0"/>
                        </a:solidFill>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3068">
                <a:tc gridSpan="4">
                  <a:txBody>
                    <a:bodyPr/>
                    <a:lstStyle/>
                    <a:p>
                      <a:pPr marL="0" marR="0" algn="ctr">
                        <a:lnSpc>
                          <a:spcPct val="100000"/>
                        </a:lnSpc>
                        <a:spcBef>
                          <a:spcPts val="0"/>
                        </a:spcBef>
                        <a:spcAft>
                          <a:spcPts val="0"/>
                        </a:spcAft>
                      </a:pPr>
                      <a:r>
                        <a:rPr lang="en-US" sz="1800" b="1" kern="0" dirty="0">
                          <a:effectLst/>
                          <a:latin typeface="Times New Roman"/>
                          <a:ea typeface="Calibri"/>
                          <a:cs typeface="Latha"/>
                        </a:rPr>
                        <a:t>Web of Science (1989-2009)</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800" b="1" kern="0">
                          <a:effectLst/>
                          <a:latin typeface="Times New Roman"/>
                          <a:ea typeface="Calibri"/>
                          <a:cs typeface="Latha"/>
                        </a:rPr>
                        <a:t>Scopus (1984-2009)</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33423">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Publications</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Citation</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H-Index</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err="1">
                          <a:effectLst/>
                          <a:latin typeface="Times New Roman"/>
                          <a:ea typeface="Calibri"/>
                          <a:cs typeface="Latha"/>
                        </a:rPr>
                        <a:t>A.Per</a:t>
                      </a:r>
                      <a:r>
                        <a:rPr lang="en-US" sz="1800" b="1" kern="0" dirty="0">
                          <a:effectLst/>
                          <a:latin typeface="Times New Roman"/>
                          <a:ea typeface="Calibri"/>
                          <a:cs typeface="Latha"/>
                        </a:rPr>
                        <a:t> Item</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Publications</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Citation</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H-Index</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err="1">
                          <a:effectLst/>
                          <a:latin typeface="Times New Roman"/>
                          <a:ea typeface="Calibri"/>
                          <a:cs typeface="Latha"/>
                        </a:rPr>
                        <a:t>A.Per</a:t>
                      </a:r>
                      <a:r>
                        <a:rPr lang="en-US" sz="1800" b="1" kern="0" dirty="0">
                          <a:effectLst/>
                          <a:latin typeface="Times New Roman"/>
                          <a:ea typeface="Calibri"/>
                          <a:cs typeface="Latha"/>
                        </a:rPr>
                        <a:t> Item</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3068">
                <a:tc>
                  <a:txBody>
                    <a:bodyPr/>
                    <a:lstStyle/>
                    <a:p>
                      <a:pPr marL="0" marR="0" algn="ctr">
                        <a:lnSpc>
                          <a:spcPct val="100000"/>
                        </a:lnSpc>
                        <a:spcBef>
                          <a:spcPts val="0"/>
                        </a:spcBef>
                        <a:spcAft>
                          <a:spcPts val="0"/>
                        </a:spcAft>
                      </a:pPr>
                      <a:r>
                        <a:rPr lang="en-US" sz="1800" kern="0" dirty="0">
                          <a:effectLst/>
                          <a:latin typeface="Times New Roman"/>
                          <a:ea typeface="Calibri"/>
                          <a:cs typeface="Latha"/>
                        </a:rPr>
                        <a:t>123</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3, 714</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29</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30.195</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187</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5275</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34</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28.208</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1616">
                <a:tc gridSpan="8">
                  <a:txBody>
                    <a:bodyPr/>
                    <a:lstStyle/>
                    <a:p>
                      <a:pPr marL="0" marR="0" algn="ctr">
                        <a:lnSpc>
                          <a:spcPct val="100000"/>
                        </a:lnSpc>
                        <a:spcBef>
                          <a:spcPts val="0"/>
                        </a:spcBef>
                        <a:spcAft>
                          <a:spcPts val="0"/>
                        </a:spcAft>
                      </a:pPr>
                      <a:r>
                        <a:rPr lang="en-US" sz="1800" b="1" kern="0" dirty="0">
                          <a:solidFill>
                            <a:srgbClr val="0070C0"/>
                          </a:solidFill>
                          <a:effectLst/>
                          <a:latin typeface="Times New Roman"/>
                          <a:ea typeface="Calibri"/>
                          <a:cs typeface="Latha"/>
                        </a:rPr>
                        <a:t>Post - War Period</a:t>
                      </a:r>
                      <a:endParaRPr lang="en-US" sz="1800" kern="100" dirty="0">
                        <a:solidFill>
                          <a:srgbClr val="0070C0"/>
                        </a:solidFill>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03068">
                <a:tc gridSpan="4">
                  <a:txBody>
                    <a:bodyPr/>
                    <a:lstStyle/>
                    <a:p>
                      <a:pPr marL="0" marR="0" algn="ctr">
                        <a:lnSpc>
                          <a:spcPct val="100000"/>
                        </a:lnSpc>
                        <a:spcBef>
                          <a:spcPts val="0"/>
                        </a:spcBef>
                        <a:spcAft>
                          <a:spcPts val="0"/>
                        </a:spcAft>
                      </a:pPr>
                      <a:r>
                        <a:rPr lang="en-US" sz="1800" b="1" kern="0" dirty="0">
                          <a:effectLst/>
                          <a:latin typeface="Times New Roman"/>
                          <a:ea typeface="Calibri"/>
                          <a:cs typeface="Latha"/>
                        </a:rPr>
                        <a:t>Web of Science (2010-2025)</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800" b="1" kern="0" dirty="0">
                          <a:effectLst/>
                          <a:latin typeface="Times New Roman"/>
                          <a:ea typeface="Calibri"/>
                          <a:cs typeface="Latha"/>
                        </a:rPr>
                        <a:t>Scopus (2010-2025)</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833423">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Publications</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Citation</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H-Index</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err="1">
                          <a:effectLst/>
                          <a:latin typeface="Times New Roman"/>
                          <a:ea typeface="Calibri"/>
                          <a:cs typeface="Latha"/>
                        </a:rPr>
                        <a:t>A.Per</a:t>
                      </a:r>
                      <a:r>
                        <a:rPr lang="en-US" sz="1800" b="1" kern="0" dirty="0">
                          <a:effectLst/>
                          <a:latin typeface="Times New Roman"/>
                          <a:ea typeface="Calibri"/>
                          <a:cs typeface="Latha"/>
                        </a:rPr>
                        <a:t> Item</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Publications</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Citation</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H-Index</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A. Per Item</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3068">
                <a:tc>
                  <a:txBody>
                    <a:bodyPr/>
                    <a:lstStyle/>
                    <a:p>
                      <a:pPr marL="0" marR="0" algn="ctr">
                        <a:lnSpc>
                          <a:spcPct val="100000"/>
                        </a:lnSpc>
                        <a:spcBef>
                          <a:spcPts val="0"/>
                        </a:spcBef>
                        <a:spcAft>
                          <a:spcPts val="0"/>
                        </a:spcAft>
                      </a:pPr>
                      <a:r>
                        <a:rPr lang="en-US" sz="1800" kern="0" dirty="0">
                          <a:effectLst/>
                          <a:latin typeface="Times New Roman"/>
                          <a:ea typeface="Calibri"/>
                          <a:cs typeface="Latha"/>
                        </a:rPr>
                        <a:t>657</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13, 599</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49</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20.698</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1358</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19,825</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57</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14.598</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6434">
                <a:tc gridSpan="8">
                  <a:txBody>
                    <a:bodyPr/>
                    <a:lstStyle/>
                    <a:p>
                      <a:pPr marL="0" marR="0" algn="ctr">
                        <a:lnSpc>
                          <a:spcPct val="100000"/>
                        </a:lnSpc>
                        <a:spcBef>
                          <a:spcPts val="0"/>
                        </a:spcBef>
                        <a:spcAft>
                          <a:spcPts val="0"/>
                        </a:spcAft>
                      </a:pPr>
                      <a:r>
                        <a:rPr lang="en-US" sz="1800" b="1" kern="0" dirty="0">
                          <a:solidFill>
                            <a:srgbClr val="0070C0"/>
                          </a:solidFill>
                          <a:effectLst/>
                          <a:latin typeface="Times New Roman"/>
                          <a:ea typeface="Calibri"/>
                          <a:cs typeface="Latha"/>
                        </a:rPr>
                        <a:t>Both Periods 1984-2025</a:t>
                      </a:r>
                      <a:endParaRPr lang="en-US" sz="1800" kern="100" dirty="0">
                        <a:solidFill>
                          <a:srgbClr val="0070C0"/>
                        </a:solidFill>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03068">
                <a:tc gridSpan="4">
                  <a:txBody>
                    <a:bodyPr/>
                    <a:lstStyle/>
                    <a:p>
                      <a:pPr marL="0" marR="0" algn="ctr">
                        <a:lnSpc>
                          <a:spcPct val="100000"/>
                        </a:lnSpc>
                        <a:spcBef>
                          <a:spcPts val="0"/>
                        </a:spcBef>
                        <a:spcAft>
                          <a:spcPts val="0"/>
                        </a:spcAft>
                      </a:pPr>
                      <a:r>
                        <a:rPr lang="en-US" sz="1800" b="1" kern="0" dirty="0">
                          <a:effectLst/>
                          <a:latin typeface="Times New Roman"/>
                          <a:ea typeface="Calibri"/>
                          <a:cs typeface="Latha"/>
                        </a:rPr>
                        <a:t>Web of Science (1989-2025)</a:t>
                      </a:r>
                      <a:endParaRPr lang="en-US" sz="1800" b="1"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800" b="1" kern="0" dirty="0">
                          <a:effectLst/>
                          <a:latin typeface="Times New Roman"/>
                          <a:ea typeface="Calibri"/>
                          <a:cs typeface="Latha"/>
                        </a:rPr>
                        <a:t>Scopus (1984-2009)</a:t>
                      </a:r>
                      <a:endParaRPr lang="en-US" sz="1800" b="1"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833423">
                <a:tc>
                  <a:txBody>
                    <a:bodyPr/>
                    <a:lstStyle/>
                    <a:p>
                      <a:pPr marL="0" marR="0" algn="ctr">
                        <a:lnSpc>
                          <a:spcPct val="100000"/>
                        </a:lnSpc>
                        <a:spcBef>
                          <a:spcPts val="0"/>
                        </a:spcBef>
                        <a:spcAft>
                          <a:spcPts val="0"/>
                        </a:spcAft>
                      </a:pPr>
                      <a:r>
                        <a:rPr lang="en-US" sz="1800" b="1" kern="0">
                          <a:effectLst/>
                          <a:latin typeface="Times New Roman"/>
                          <a:ea typeface="Calibri"/>
                          <a:cs typeface="Latha"/>
                        </a:rPr>
                        <a:t>Total Publications</a:t>
                      </a:r>
                      <a:endParaRPr lang="en-US" sz="1800" b="1"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Citation</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H-Index</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err="1">
                          <a:effectLst/>
                          <a:latin typeface="Times New Roman"/>
                          <a:ea typeface="Calibri"/>
                          <a:cs typeface="Latha"/>
                        </a:rPr>
                        <a:t>A.Per</a:t>
                      </a:r>
                      <a:r>
                        <a:rPr lang="en-US" sz="1800" b="1" kern="0" dirty="0">
                          <a:effectLst/>
                          <a:latin typeface="Times New Roman"/>
                          <a:ea typeface="Calibri"/>
                          <a:cs typeface="Latha"/>
                        </a:rPr>
                        <a:t> Item</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Publications</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Total Citation</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H-Index</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kern="0" dirty="0">
                          <a:effectLst/>
                          <a:latin typeface="Times New Roman"/>
                          <a:ea typeface="Calibri"/>
                          <a:cs typeface="Latha"/>
                        </a:rPr>
                        <a:t>A. Per Item</a:t>
                      </a:r>
                      <a:endParaRPr lang="en-US" sz="1800" b="1"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03068">
                <a:tc>
                  <a:txBody>
                    <a:bodyPr/>
                    <a:lstStyle/>
                    <a:p>
                      <a:pPr marL="0" marR="0" algn="ctr">
                        <a:lnSpc>
                          <a:spcPct val="100000"/>
                        </a:lnSpc>
                        <a:spcBef>
                          <a:spcPts val="0"/>
                        </a:spcBef>
                        <a:spcAft>
                          <a:spcPts val="0"/>
                        </a:spcAft>
                      </a:pPr>
                      <a:r>
                        <a:rPr lang="en-US" sz="1800" kern="0">
                          <a:effectLst/>
                          <a:latin typeface="Times New Roman"/>
                          <a:ea typeface="Calibri"/>
                          <a:cs typeface="Latha"/>
                        </a:rPr>
                        <a:t>780</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a:effectLst/>
                          <a:latin typeface="Times New Roman"/>
                          <a:ea typeface="Calibri"/>
                          <a:cs typeface="Latha"/>
                        </a:rPr>
                        <a:t>17, 313</a:t>
                      </a:r>
                      <a:endParaRPr lang="en-US" sz="18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52</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22.196</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1545</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25,100</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64</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0" dirty="0">
                          <a:effectLst/>
                          <a:latin typeface="Times New Roman"/>
                          <a:ea typeface="Calibri"/>
                          <a:cs typeface="Latha"/>
                        </a:rPr>
                        <a:t>16.245</a:t>
                      </a:r>
                      <a:endParaRPr lang="en-US" sz="18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76201" y="32426"/>
            <a:ext cx="929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Summary of Research output of </a:t>
            </a:r>
            <a:r>
              <a:rPr kumimoji="0" lang="en-US"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UoJ</a:t>
            </a:r>
            <a:r>
              <a:rPr kumimoji="0" lang="en-US" b="1" i="0" u="none" strike="noStrike" cap="none" normalizeH="0" dirty="0">
                <a:ln>
                  <a:noFill/>
                </a:ln>
                <a:solidFill>
                  <a:srgbClr val="0070C0"/>
                </a:solidFill>
                <a:effectLst/>
                <a:latin typeface="Times New Roman" pitchFamily="18" charset="0"/>
                <a:ea typeface="Calibri" pitchFamily="34" charset="0"/>
                <a:cs typeface="Times New Roman" pitchFamily="18" charset="0"/>
              </a:rPr>
              <a:t> </a:t>
            </a:r>
            <a:r>
              <a:rPr kumimoji="0" lang="en-US"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during the War &amp; Post-War periods in  both databases</a:t>
            </a:r>
            <a:endParaRPr kumimoji="0" lang="en-US" b="0" i="0" u="none" strike="noStrike" cap="none" normalizeH="0" baseline="0" dirty="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121239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8839200" cy="615553"/>
          </a:xfrm>
          <a:prstGeom prst="rect">
            <a:avLst/>
          </a:prstGeom>
        </p:spPr>
        <p:txBody>
          <a:bodyPr wrap="square">
            <a:spAutoFit/>
          </a:bodyPr>
          <a:lstStyle/>
          <a:p>
            <a:r>
              <a:rPr lang="en-US" b="1" dirty="0">
                <a:solidFill>
                  <a:srgbClr val="0070C0"/>
                </a:solidFill>
                <a:latin typeface="Times New Roman" pitchFamily="18" charset="0"/>
                <a:cs typeface="Times New Roman" pitchFamily="18" charset="0"/>
              </a:rPr>
              <a:t>4.2 Dynamic trend of publication Sources:</a:t>
            </a:r>
          </a:p>
          <a:p>
            <a:pPr algn="ctr"/>
            <a:r>
              <a:rPr lang="en-US" sz="1600" b="1" dirty="0">
                <a:solidFill>
                  <a:srgbClr val="0070C0"/>
                </a:solidFill>
                <a:latin typeface="Times New Roman" pitchFamily="18" charset="0"/>
                <a:cs typeface="Times New Roman" pitchFamily="18" charset="0"/>
              </a:rPr>
              <a:t>Publication Sources at </a:t>
            </a:r>
            <a:r>
              <a:rPr lang="en-US" sz="1600" b="1" dirty="0" err="1">
                <a:solidFill>
                  <a:srgbClr val="0070C0"/>
                </a:solidFill>
                <a:latin typeface="Times New Roman" pitchFamily="18" charset="0"/>
                <a:cs typeface="Times New Roman" pitchFamily="18" charset="0"/>
              </a:rPr>
              <a:t>UoJ</a:t>
            </a:r>
            <a:r>
              <a:rPr lang="en-US" sz="1600" b="1" dirty="0">
                <a:solidFill>
                  <a:srgbClr val="0070C0"/>
                </a:solidFill>
                <a:latin typeface="Times New Roman" pitchFamily="18" charset="0"/>
                <a:cs typeface="Times New Roman" pitchFamily="18" charset="0"/>
              </a:rPr>
              <a:t> in the war period in Both  databases</a:t>
            </a:r>
            <a:endParaRPr lang="en-US" sz="1600" dirty="0">
              <a:solidFill>
                <a:srgbClr val="0070C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76370444"/>
              </p:ext>
            </p:extLst>
          </p:nvPr>
        </p:nvGraphicFramePr>
        <p:xfrm>
          <a:off x="0" y="762000"/>
          <a:ext cx="9143999" cy="7086928"/>
        </p:xfrm>
        <a:graphic>
          <a:graphicData uri="http://schemas.openxmlformats.org/drawingml/2006/table">
            <a:tbl>
              <a:tblPr firstRow="1" firstCol="1" bandRow="1"/>
              <a:tblGrid>
                <a:gridCol w="21336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530490">
                  <a:extLst>
                    <a:ext uri="{9D8B030D-6E8A-4147-A177-3AD203B41FA5}">
                      <a16:colId xmlns:a16="http://schemas.microsoft.com/office/drawing/2014/main" val="20002"/>
                    </a:ext>
                  </a:extLst>
                </a:gridCol>
                <a:gridCol w="668374">
                  <a:extLst>
                    <a:ext uri="{9D8B030D-6E8A-4147-A177-3AD203B41FA5}">
                      <a16:colId xmlns:a16="http://schemas.microsoft.com/office/drawing/2014/main" val="20003"/>
                    </a:ext>
                  </a:extLst>
                </a:gridCol>
                <a:gridCol w="629283">
                  <a:extLst>
                    <a:ext uri="{9D8B030D-6E8A-4147-A177-3AD203B41FA5}">
                      <a16:colId xmlns:a16="http://schemas.microsoft.com/office/drawing/2014/main" val="20004"/>
                    </a:ext>
                  </a:extLst>
                </a:gridCol>
                <a:gridCol w="2439053">
                  <a:extLst>
                    <a:ext uri="{9D8B030D-6E8A-4147-A177-3AD203B41FA5}">
                      <a16:colId xmlns:a16="http://schemas.microsoft.com/office/drawing/2014/main" val="20005"/>
                    </a:ext>
                  </a:extLst>
                </a:gridCol>
                <a:gridCol w="440624">
                  <a:extLst>
                    <a:ext uri="{9D8B030D-6E8A-4147-A177-3AD203B41FA5}">
                      <a16:colId xmlns:a16="http://schemas.microsoft.com/office/drawing/2014/main" val="20006"/>
                    </a:ext>
                  </a:extLst>
                </a:gridCol>
                <a:gridCol w="751920">
                  <a:extLst>
                    <a:ext uri="{9D8B030D-6E8A-4147-A177-3AD203B41FA5}">
                      <a16:colId xmlns:a16="http://schemas.microsoft.com/office/drawing/2014/main" val="20007"/>
                    </a:ext>
                  </a:extLst>
                </a:gridCol>
                <a:gridCol w="584827">
                  <a:extLst>
                    <a:ext uri="{9D8B030D-6E8A-4147-A177-3AD203B41FA5}">
                      <a16:colId xmlns:a16="http://schemas.microsoft.com/office/drawing/2014/main" val="20008"/>
                    </a:ext>
                  </a:extLst>
                </a:gridCol>
                <a:gridCol w="584828">
                  <a:extLst>
                    <a:ext uri="{9D8B030D-6E8A-4147-A177-3AD203B41FA5}">
                      <a16:colId xmlns:a16="http://schemas.microsoft.com/office/drawing/2014/main" val="20009"/>
                    </a:ext>
                  </a:extLst>
                </a:gridCol>
              </a:tblGrid>
              <a:tr h="360654">
                <a:tc gridSpan="5">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Web of Science</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Scopus database</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9329">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Name of Sources</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TP</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TC</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JIF</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Name of Sources</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TP</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TC</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JIF</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657">
                <a:tc>
                  <a:txBody>
                    <a:bodyPr/>
                    <a:lstStyle/>
                    <a:p>
                      <a:pPr marL="0" marR="0">
                        <a:lnSpc>
                          <a:spcPct val="100000"/>
                        </a:lnSpc>
                        <a:spcBef>
                          <a:spcPts val="0"/>
                        </a:spcBef>
                        <a:spcAft>
                          <a:spcPts val="0"/>
                        </a:spcAft>
                      </a:pPr>
                      <a:r>
                        <a:rPr lang="en-US" sz="1600" kern="0" dirty="0">
                          <a:effectLst/>
                          <a:highlight>
                            <a:srgbClr val="00FFFF"/>
                          </a:highlight>
                          <a:latin typeface="Times New Roman" pitchFamily="18" charset="0"/>
                          <a:ea typeface="Calibri"/>
                          <a:cs typeface="Times New Roman" pitchFamily="18" charset="0"/>
                        </a:rPr>
                        <a:t>International Journal of Hydrogen Energy </a:t>
                      </a:r>
                      <a:endParaRPr lang="en-US" sz="1600" kern="100" dirty="0">
                        <a:effectLst/>
                        <a:highlight>
                          <a:srgbClr val="00FFFF"/>
                        </a:highligh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9</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7.32</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170</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202122"/>
                          </a:solidFill>
                          <a:effectLst/>
                          <a:latin typeface="Times New Roman" pitchFamily="18" charset="0"/>
                          <a:ea typeface="Calibri"/>
                          <a:cs typeface="Times New Roman" pitchFamily="18" charset="0"/>
                        </a:rPr>
                        <a:t>8.1</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600" kern="0" dirty="0">
                          <a:solidFill>
                            <a:schemeClr val="tx1"/>
                          </a:solidFill>
                          <a:effectLst/>
                          <a:highlight>
                            <a:srgbClr val="00FFFF"/>
                          </a:highlight>
                          <a:latin typeface="Times New Roman" pitchFamily="18" charset="0"/>
                          <a:ea typeface="Calibri"/>
                          <a:cs typeface="Times New Roman" pitchFamily="18" charset="0"/>
                        </a:rPr>
                        <a:t>International Journal of Hydrogen Energy</a:t>
                      </a: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9</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4.81</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163</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8.1</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7760">
                <a:tc>
                  <a:txBody>
                    <a:bodyPr/>
                    <a:lstStyle/>
                    <a:p>
                      <a:pPr marL="0" marR="0">
                        <a:lnSpc>
                          <a:spcPct val="100000"/>
                        </a:lnSpc>
                        <a:spcBef>
                          <a:spcPts val="0"/>
                        </a:spcBef>
                        <a:spcAft>
                          <a:spcPts val="0"/>
                        </a:spcAft>
                      </a:pPr>
                      <a:r>
                        <a:rPr lang="en-US" sz="1600" kern="0" dirty="0">
                          <a:effectLst/>
                          <a:highlight>
                            <a:srgbClr val="FF00FF"/>
                          </a:highlight>
                          <a:latin typeface="Times New Roman" pitchFamily="18" charset="0"/>
                          <a:ea typeface="Calibri"/>
                          <a:cs typeface="Times New Roman" pitchFamily="18" charset="0"/>
                        </a:rPr>
                        <a:t>Starch Starke </a:t>
                      </a:r>
                      <a:endParaRPr lang="en-US" sz="1600" kern="100" dirty="0">
                        <a:effectLst/>
                        <a:highlight>
                          <a:srgbClr val="FF00FF"/>
                        </a:highlight>
                        <a:latin typeface="Times New Roman" pitchFamily="18" charset="0"/>
                        <a:ea typeface="Calibri"/>
                        <a:cs typeface="Times New Roman" pitchFamily="18" charset="0"/>
                      </a:endParaRPr>
                    </a:p>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6</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4.88</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26</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2.741</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600" kern="0" dirty="0" err="1">
                          <a:solidFill>
                            <a:schemeClr val="tx1"/>
                          </a:solidFill>
                          <a:effectLst/>
                          <a:highlight>
                            <a:srgbClr val="00FF00"/>
                          </a:highlight>
                          <a:latin typeface="Times New Roman" pitchFamily="18" charset="0"/>
                          <a:ea typeface="Calibri"/>
                          <a:cs typeface="Times New Roman" pitchFamily="18" charset="0"/>
                        </a:rPr>
                        <a:t>Jrl</a:t>
                      </a:r>
                      <a:r>
                        <a:rPr kumimoji="0" lang="en-US" sz="1600" kern="0" dirty="0">
                          <a:solidFill>
                            <a:schemeClr val="tx1"/>
                          </a:solidFill>
                          <a:effectLst/>
                          <a:highlight>
                            <a:srgbClr val="00FF00"/>
                          </a:highlight>
                          <a:latin typeface="Times New Roman" pitchFamily="18" charset="0"/>
                          <a:ea typeface="Calibri"/>
                          <a:cs typeface="Times New Roman" pitchFamily="18" charset="0"/>
                        </a:rPr>
                        <a:t>. of the NSF of Sri Lanka</a:t>
                      </a: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8</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4.28</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16</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0.4</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7986">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World </a:t>
                      </a:r>
                      <a:r>
                        <a:rPr lang="en-US" sz="1600" kern="0" dirty="0" err="1">
                          <a:effectLst/>
                          <a:latin typeface="Times New Roman" pitchFamily="18" charset="0"/>
                          <a:ea typeface="Calibri"/>
                          <a:cs typeface="Times New Roman" pitchFamily="18" charset="0"/>
                        </a:rPr>
                        <a:t>Jrl</a:t>
                      </a:r>
                      <a:r>
                        <a:rPr lang="en-US" sz="1600" kern="0" dirty="0">
                          <a:effectLst/>
                          <a:latin typeface="Times New Roman" pitchFamily="18" charset="0"/>
                          <a:ea typeface="Calibri"/>
                          <a:cs typeface="Times New Roman" pitchFamily="18" charset="0"/>
                        </a:rPr>
                        <a:t>. of Microbiology Biotechnology </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5</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4.07</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96</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1D35"/>
                          </a:solidFill>
                          <a:effectLst/>
                          <a:latin typeface="Times New Roman" pitchFamily="18" charset="0"/>
                          <a:ea typeface="Calibri"/>
                          <a:cs typeface="Times New Roman" pitchFamily="18" charset="0"/>
                        </a:rPr>
                        <a:t>4.1</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Singapore Medical Journal</a:t>
                      </a:r>
                      <a:endParaRPr lang="en-US" sz="16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6</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3.21</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5</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3.331</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77314">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Japanese </a:t>
                      </a:r>
                      <a:r>
                        <a:rPr lang="en-US" sz="1600" kern="0" dirty="0" err="1">
                          <a:effectLst/>
                          <a:latin typeface="Times New Roman" pitchFamily="18" charset="0"/>
                          <a:ea typeface="Calibri"/>
                          <a:cs typeface="Times New Roman" pitchFamily="18" charset="0"/>
                        </a:rPr>
                        <a:t>Jrl</a:t>
                      </a:r>
                      <a:r>
                        <a:rPr lang="en-US" sz="1600" kern="0" dirty="0">
                          <a:effectLst/>
                          <a:latin typeface="Times New Roman" pitchFamily="18" charset="0"/>
                          <a:ea typeface="Calibri"/>
                          <a:cs typeface="Times New Roman" pitchFamily="18" charset="0"/>
                        </a:rPr>
                        <a:t>. of Applied Physics P-1 Regular Papers Short Notes &amp; Review</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3</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2.44</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4</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1.5</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World </a:t>
                      </a:r>
                      <a:r>
                        <a:rPr lang="en-US" sz="1600" kern="0" dirty="0" err="1">
                          <a:effectLst/>
                          <a:latin typeface="Times New Roman" pitchFamily="18" charset="0"/>
                          <a:ea typeface="Calibri"/>
                          <a:cs typeface="Times New Roman" pitchFamily="18" charset="0"/>
                        </a:rPr>
                        <a:t>Jrl</a:t>
                      </a:r>
                      <a:r>
                        <a:rPr lang="en-US" sz="1600" kern="0" dirty="0">
                          <a:effectLst/>
                          <a:latin typeface="Times New Roman" pitchFamily="18" charset="0"/>
                          <a:ea typeface="Calibri"/>
                          <a:cs typeface="Times New Roman" pitchFamily="18" charset="0"/>
                        </a:rPr>
                        <a:t>. of Microbiology &amp; Biotech.</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4</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2.14</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84</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4.0</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8657">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Journal of Applied Physics </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3</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2.44</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138</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2.286</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pitchFamily="18" charset="0"/>
                          <a:ea typeface="Calibri"/>
                          <a:cs typeface="Times New Roman" pitchFamily="18" charset="0"/>
                        </a:rPr>
                        <a:t>Jrl</a:t>
                      </a:r>
                      <a:r>
                        <a:rPr lang="en-US" sz="1600" kern="0" dirty="0">
                          <a:effectLst/>
                          <a:latin typeface="Times New Roman" pitchFamily="18" charset="0"/>
                          <a:ea typeface="Calibri"/>
                          <a:cs typeface="Times New Roman" pitchFamily="18" charset="0"/>
                        </a:rPr>
                        <a:t>. of Vector Borne Diseases</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4</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2.14</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80</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212529"/>
                          </a:solidFill>
                          <a:effectLst/>
                          <a:latin typeface="Times New Roman" pitchFamily="18" charset="0"/>
                          <a:ea typeface="Calibri"/>
                          <a:cs typeface="Times New Roman" pitchFamily="18" charset="0"/>
                        </a:rPr>
                        <a:t>0.8</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13591">
                <a:tc>
                  <a:txBody>
                    <a:bodyPr/>
                    <a:lstStyle/>
                    <a:p>
                      <a:pPr marL="0" marR="0">
                        <a:lnSpc>
                          <a:spcPct val="100000"/>
                        </a:lnSpc>
                        <a:spcBef>
                          <a:spcPts val="0"/>
                        </a:spcBef>
                        <a:spcAft>
                          <a:spcPts val="0"/>
                        </a:spcAft>
                      </a:pPr>
                      <a:r>
                        <a:rPr lang="en-US" sz="1600" kern="0" dirty="0" err="1">
                          <a:effectLst/>
                          <a:highlight>
                            <a:srgbClr val="00FF00"/>
                          </a:highlight>
                          <a:latin typeface="Times New Roman" pitchFamily="18" charset="0"/>
                          <a:ea typeface="Calibri"/>
                          <a:cs typeface="Times New Roman" pitchFamily="18" charset="0"/>
                        </a:rPr>
                        <a:t>Jrl</a:t>
                      </a:r>
                      <a:r>
                        <a:rPr lang="en-US" sz="1600" kern="0" dirty="0">
                          <a:effectLst/>
                          <a:highlight>
                            <a:srgbClr val="00FF00"/>
                          </a:highlight>
                          <a:latin typeface="Times New Roman" pitchFamily="18" charset="0"/>
                          <a:ea typeface="Calibri"/>
                          <a:cs typeface="Times New Roman" pitchFamily="18" charset="0"/>
                        </a:rPr>
                        <a:t>. of The NSF of Sri Lanka </a:t>
                      </a:r>
                      <a:endParaRPr lang="en-US" sz="1600" kern="100" dirty="0">
                        <a:effectLst/>
                        <a:highlight>
                          <a:srgbClr val="00FF00"/>
                        </a:highligh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2.44</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0.4</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600" kern="0" dirty="0" err="1">
                          <a:solidFill>
                            <a:schemeClr val="tx1"/>
                          </a:solidFill>
                          <a:effectLst/>
                          <a:highlight>
                            <a:srgbClr val="FFFF00"/>
                          </a:highlight>
                          <a:latin typeface="Times New Roman" pitchFamily="18" charset="0"/>
                          <a:ea typeface="Calibri"/>
                          <a:cs typeface="Times New Roman" pitchFamily="18" charset="0"/>
                        </a:rPr>
                        <a:t>Tesol</a:t>
                      </a:r>
                      <a:r>
                        <a:rPr kumimoji="0" lang="en-US" sz="1600" kern="0" dirty="0">
                          <a:solidFill>
                            <a:schemeClr val="tx1"/>
                          </a:solidFill>
                          <a:effectLst/>
                          <a:highlight>
                            <a:srgbClr val="FFFF00"/>
                          </a:highlight>
                          <a:latin typeface="Times New Roman" pitchFamily="18" charset="0"/>
                          <a:ea typeface="Calibri"/>
                          <a:cs typeface="Times New Roman" pitchFamily="18" charset="0"/>
                        </a:rPr>
                        <a:t> Quarterly</a:t>
                      </a:r>
                    </a:p>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3</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1.60</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292</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4.665</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252">
                <a:tc>
                  <a:txBody>
                    <a:bodyPr/>
                    <a:lstStyle/>
                    <a:p>
                      <a:pPr marL="0" marR="0">
                        <a:lnSpc>
                          <a:spcPct val="100000"/>
                        </a:lnSpc>
                        <a:spcBef>
                          <a:spcPts val="0"/>
                        </a:spcBef>
                        <a:spcAft>
                          <a:spcPts val="0"/>
                        </a:spcAft>
                      </a:pPr>
                      <a:r>
                        <a:rPr lang="en-US" sz="1600" kern="0" dirty="0">
                          <a:effectLst/>
                          <a:highlight>
                            <a:srgbClr val="C0C0C0"/>
                          </a:highlight>
                          <a:latin typeface="Times New Roman" pitchFamily="18" charset="0"/>
                          <a:ea typeface="Calibri"/>
                          <a:cs typeface="Times New Roman" pitchFamily="18" charset="0"/>
                        </a:rPr>
                        <a:t>Process Biochemistry </a:t>
                      </a:r>
                      <a:endParaRPr lang="en-US" sz="1600" kern="100" dirty="0">
                        <a:effectLst/>
                        <a:highlight>
                          <a:srgbClr val="C0C0C0"/>
                        </a:highligh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2.44</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18</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3.7</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600" kern="0" dirty="0">
                          <a:solidFill>
                            <a:schemeClr val="tx1"/>
                          </a:solidFill>
                          <a:effectLst/>
                          <a:highlight>
                            <a:srgbClr val="FF00FF"/>
                          </a:highlight>
                          <a:latin typeface="Times New Roman" pitchFamily="18" charset="0"/>
                          <a:ea typeface="Calibri"/>
                          <a:cs typeface="Times New Roman" pitchFamily="18" charset="0"/>
                        </a:rPr>
                        <a:t>Starch Starke</a:t>
                      </a:r>
                    </a:p>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3</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1.60</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29</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2.741</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38657">
                <a:tc>
                  <a:txBody>
                    <a:bodyPr/>
                    <a:lstStyle/>
                    <a:p>
                      <a:pPr marL="0" marR="0">
                        <a:lnSpc>
                          <a:spcPct val="100000"/>
                        </a:lnSpc>
                        <a:spcBef>
                          <a:spcPts val="0"/>
                        </a:spcBef>
                        <a:spcAft>
                          <a:spcPts val="0"/>
                        </a:spcAft>
                      </a:pPr>
                      <a:r>
                        <a:rPr lang="en-US" sz="1600" kern="0" dirty="0" err="1">
                          <a:effectLst/>
                          <a:highlight>
                            <a:srgbClr val="FFFF00"/>
                          </a:highlight>
                          <a:latin typeface="Times New Roman" pitchFamily="18" charset="0"/>
                          <a:ea typeface="Calibri"/>
                          <a:cs typeface="Times New Roman" pitchFamily="18" charset="0"/>
                        </a:rPr>
                        <a:t>Tesol</a:t>
                      </a:r>
                      <a:r>
                        <a:rPr lang="en-US" sz="1600" kern="0" dirty="0">
                          <a:effectLst/>
                          <a:highlight>
                            <a:srgbClr val="FFFF00"/>
                          </a:highlight>
                          <a:latin typeface="Times New Roman" pitchFamily="18" charset="0"/>
                          <a:ea typeface="Calibri"/>
                          <a:cs typeface="Times New Roman" pitchFamily="18" charset="0"/>
                        </a:rPr>
                        <a:t> Quarterly </a:t>
                      </a:r>
                      <a:endParaRPr lang="en-US" sz="1600" kern="100" dirty="0">
                        <a:effectLst/>
                        <a:highlight>
                          <a:srgbClr val="FFFF00"/>
                        </a:highlight>
                        <a:latin typeface="Times New Roman" pitchFamily="18" charset="0"/>
                        <a:ea typeface="Calibri"/>
                        <a:cs typeface="Times New Roman" pitchFamily="18" charset="0"/>
                      </a:endParaRPr>
                    </a:p>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2.44</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176</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4.665</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600" kern="0" dirty="0">
                          <a:solidFill>
                            <a:schemeClr val="tx1"/>
                          </a:solidFill>
                          <a:effectLst/>
                          <a:highlight>
                            <a:srgbClr val="C0C0C0"/>
                          </a:highlight>
                          <a:latin typeface="Times New Roman" pitchFamily="18" charset="0"/>
                          <a:ea typeface="Calibri"/>
                          <a:cs typeface="Times New Roman" pitchFamily="18" charset="0"/>
                        </a:rPr>
                        <a:t>Process Biochemistry</a:t>
                      </a: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3</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1.60</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26</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3.7</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807986">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Current Science </a:t>
                      </a:r>
                      <a:endParaRPr lang="en-US" sz="1600" kern="10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 </a:t>
                      </a:r>
                      <a:endParaRPr lang="en-US" sz="1600" kern="10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1.63</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13</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1.102</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pitchFamily="18" charset="0"/>
                          <a:ea typeface="Calibri"/>
                          <a:cs typeface="Times New Roman" pitchFamily="18" charset="0"/>
                        </a:rPr>
                        <a:t>Proc.of</a:t>
                      </a:r>
                      <a:r>
                        <a:rPr lang="en-US" sz="1600" kern="0" dirty="0">
                          <a:effectLst/>
                          <a:latin typeface="Times New Roman" pitchFamily="18" charset="0"/>
                          <a:ea typeface="Calibri"/>
                          <a:cs typeface="Times New Roman" pitchFamily="18" charset="0"/>
                        </a:rPr>
                        <a:t> </a:t>
                      </a:r>
                      <a:r>
                        <a:rPr lang="en-US" sz="1600" kern="0" dirty="0" err="1">
                          <a:effectLst/>
                          <a:latin typeface="Times New Roman" pitchFamily="18" charset="0"/>
                          <a:ea typeface="Calibri"/>
                          <a:cs typeface="Times New Roman" pitchFamily="18" charset="0"/>
                        </a:rPr>
                        <a:t>Spie</a:t>
                      </a:r>
                      <a:r>
                        <a:rPr lang="en-US" sz="1600" kern="0" dirty="0">
                          <a:effectLst/>
                          <a:latin typeface="Times New Roman" pitchFamily="18" charset="0"/>
                          <a:ea typeface="Calibri"/>
                          <a:cs typeface="Times New Roman" pitchFamily="18" charset="0"/>
                        </a:rPr>
                        <a:t> The </a:t>
                      </a:r>
                      <a:r>
                        <a:rPr lang="en-US" sz="1600" kern="0" dirty="0" err="1">
                          <a:effectLst/>
                          <a:latin typeface="Times New Roman" pitchFamily="18" charset="0"/>
                          <a:ea typeface="Calibri"/>
                          <a:cs typeface="Times New Roman" pitchFamily="18" charset="0"/>
                        </a:rPr>
                        <a:t>Intnl</a:t>
                      </a:r>
                      <a:r>
                        <a:rPr lang="en-US" sz="1600" kern="0" dirty="0">
                          <a:effectLst/>
                          <a:latin typeface="Times New Roman" pitchFamily="18" charset="0"/>
                          <a:ea typeface="Calibri"/>
                          <a:cs typeface="Times New Roman" pitchFamily="18" charset="0"/>
                        </a:rPr>
                        <a:t>. Society For Optical Engineering</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3</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1.60</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10</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0.26</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38657">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Defect and Diffusion Forum</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a:t>
                      </a:r>
                      <a:endParaRPr lang="en-US" sz="1600" kern="10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1.63</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19</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0.48</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solidFill>
                            <a:srgbClr val="2E2E2E"/>
                          </a:solidFill>
                          <a:effectLst/>
                          <a:latin typeface="Times New Roman" pitchFamily="18" charset="0"/>
                          <a:ea typeface="Calibri"/>
                          <a:cs typeface="Times New Roman" pitchFamily="18" charset="0"/>
                        </a:rPr>
                        <a:t>Jrl</a:t>
                      </a:r>
                      <a:r>
                        <a:rPr lang="en-US" sz="1600" kern="0" dirty="0">
                          <a:solidFill>
                            <a:srgbClr val="2E2E2E"/>
                          </a:solidFill>
                          <a:effectLst/>
                          <a:latin typeface="Times New Roman" pitchFamily="18" charset="0"/>
                          <a:ea typeface="Calibri"/>
                          <a:cs typeface="Times New Roman" pitchFamily="18" charset="0"/>
                        </a:rPr>
                        <a:t>. of Tropical Pediatrics</a:t>
                      </a:r>
                      <a:endParaRPr lang="en-US" sz="1600" kern="100" dirty="0">
                        <a:effectLst/>
                        <a:latin typeface="Times New Roman" pitchFamily="18" charset="0"/>
                        <a:ea typeface="Calibri"/>
                        <a:cs typeface="Times New Roman" pitchFamily="18" charset="0"/>
                      </a:endParaRPr>
                    </a:p>
                  </a:txBody>
                  <a:tcPr marL="47044" marR="47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3</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1.60</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1.8</a:t>
                      </a:r>
                      <a:endParaRPr lang="en-US" sz="1600" kern="100" dirty="0">
                        <a:effectLst/>
                        <a:latin typeface="Times New Roman" pitchFamily="18" charset="0"/>
                        <a:ea typeface="Calibri"/>
                        <a:cs typeface="Times New Roman" pitchFamily="18" charset="0"/>
                      </a:endParaRPr>
                    </a:p>
                  </a:txBody>
                  <a:tcPr marL="47044" marR="47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53473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19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90159617"/>
              </p:ext>
            </p:extLst>
          </p:nvPr>
        </p:nvGraphicFramePr>
        <p:xfrm>
          <a:off x="0" y="426451"/>
          <a:ext cx="9143998" cy="6431549"/>
        </p:xfrm>
        <a:graphic>
          <a:graphicData uri="http://schemas.openxmlformats.org/drawingml/2006/table">
            <a:tbl>
              <a:tblPr firstRow="1" firstCol="1" bandRow="1"/>
              <a:tblGrid>
                <a:gridCol w="2165686">
                  <a:extLst>
                    <a:ext uri="{9D8B030D-6E8A-4147-A177-3AD203B41FA5}">
                      <a16:colId xmlns:a16="http://schemas.microsoft.com/office/drawing/2014/main" val="20000"/>
                    </a:ext>
                  </a:extLst>
                </a:gridCol>
                <a:gridCol w="561473">
                  <a:extLst>
                    <a:ext uri="{9D8B030D-6E8A-4147-A177-3AD203B41FA5}">
                      <a16:colId xmlns:a16="http://schemas.microsoft.com/office/drawing/2014/main" val="20001"/>
                    </a:ext>
                  </a:extLst>
                </a:gridCol>
                <a:gridCol w="721895">
                  <a:extLst>
                    <a:ext uri="{9D8B030D-6E8A-4147-A177-3AD203B41FA5}">
                      <a16:colId xmlns:a16="http://schemas.microsoft.com/office/drawing/2014/main" val="20002"/>
                    </a:ext>
                  </a:extLst>
                </a:gridCol>
                <a:gridCol w="641684">
                  <a:extLst>
                    <a:ext uri="{9D8B030D-6E8A-4147-A177-3AD203B41FA5}">
                      <a16:colId xmlns:a16="http://schemas.microsoft.com/office/drawing/2014/main" val="20003"/>
                    </a:ext>
                  </a:extLst>
                </a:gridCol>
                <a:gridCol w="618050">
                  <a:extLst>
                    <a:ext uri="{9D8B030D-6E8A-4147-A177-3AD203B41FA5}">
                      <a16:colId xmlns:a16="http://schemas.microsoft.com/office/drawing/2014/main" val="20004"/>
                    </a:ext>
                  </a:extLst>
                </a:gridCol>
                <a:gridCol w="2028897">
                  <a:extLst>
                    <a:ext uri="{9D8B030D-6E8A-4147-A177-3AD203B41FA5}">
                      <a16:colId xmlns:a16="http://schemas.microsoft.com/office/drawing/2014/main" val="20005"/>
                    </a:ext>
                  </a:extLst>
                </a:gridCol>
                <a:gridCol w="561473">
                  <a:extLst>
                    <a:ext uri="{9D8B030D-6E8A-4147-A177-3AD203B41FA5}">
                      <a16:colId xmlns:a16="http://schemas.microsoft.com/office/drawing/2014/main" val="20006"/>
                    </a:ext>
                  </a:extLst>
                </a:gridCol>
                <a:gridCol w="641684">
                  <a:extLst>
                    <a:ext uri="{9D8B030D-6E8A-4147-A177-3AD203B41FA5}">
                      <a16:colId xmlns:a16="http://schemas.microsoft.com/office/drawing/2014/main" val="20007"/>
                    </a:ext>
                  </a:extLst>
                </a:gridCol>
                <a:gridCol w="641684">
                  <a:extLst>
                    <a:ext uri="{9D8B030D-6E8A-4147-A177-3AD203B41FA5}">
                      <a16:colId xmlns:a16="http://schemas.microsoft.com/office/drawing/2014/main" val="20008"/>
                    </a:ext>
                  </a:extLst>
                </a:gridCol>
                <a:gridCol w="561472">
                  <a:extLst>
                    <a:ext uri="{9D8B030D-6E8A-4147-A177-3AD203B41FA5}">
                      <a16:colId xmlns:a16="http://schemas.microsoft.com/office/drawing/2014/main" val="20009"/>
                    </a:ext>
                  </a:extLst>
                </a:gridCol>
              </a:tblGrid>
              <a:tr h="321412">
                <a:tc gridSpan="5">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Web of Science</a:t>
                      </a:r>
                      <a:endParaRPr lang="en-US" sz="1600" kern="100" dirty="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Scopus database</a:t>
                      </a:r>
                      <a:endParaRPr lang="en-US" sz="1600" kern="100" dirty="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8987">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Name of Sources</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TP</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 % </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TC</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JIF</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Name of Sources</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TP</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 % </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TC</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JIF</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0144">
                <a:tc>
                  <a:txBody>
                    <a:bodyPr/>
                    <a:lstStyle/>
                    <a:p>
                      <a:pPr marL="0" marR="0">
                        <a:lnSpc>
                          <a:spcPct val="100000"/>
                        </a:lnSpc>
                        <a:spcBef>
                          <a:spcPts val="0"/>
                        </a:spcBef>
                        <a:spcAft>
                          <a:spcPts val="0"/>
                        </a:spcAft>
                      </a:pPr>
                      <a:r>
                        <a:rPr lang="en-US" sz="1500" kern="0" dirty="0">
                          <a:effectLst/>
                          <a:highlight>
                            <a:srgbClr val="00FF00"/>
                          </a:highlight>
                          <a:latin typeface="Times New Roman" pitchFamily="18" charset="0"/>
                          <a:ea typeface="Calibri"/>
                          <a:cs typeface="Times New Roman" pitchFamily="18" charset="0"/>
                        </a:rPr>
                        <a:t>Journal of The National Science Foundation of Sri Lanka</a:t>
                      </a:r>
                      <a:endParaRPr lang="en-US" sz="1500" kern="100" dirty="0">
                        <a:effectLst/>
                        <a:highlight>
                          <a:srgbClr val="00FF00"/>
                        </a:highligh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25</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3.81</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89</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0.4</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International </a:t>
                      </a:r>
                      <a:r>
                        <a:rPr lang="en-US" sz="1500" kern="0" dirty="0" err="1">
                          <a:effectLst/>
                          <a:latin typeface="Times New Roman" pitchFamily="18" charset="0"/>
                          <a:ea typeface="Calibri"/>
                          <a:cs typeface="Times New Roman" pitchFamily="18" charset="0"/>
                        </a:rPr>
                        <a:t>Jrl</a:t>
                      </a:r>
                      <a:r>
                        <a:rPr lang="en-US" sz="1500" kern="0" dirty="0">
                          <a:effectLst/>
                          <a:latin typeface="Times New Roman" pitchFamily="18" charset="0"/>
                          <a:ea typeface="Calibri"/>
                          <a:cs typeface="Times New Roman" pitchFamily="18" charset="0"/>
                        </a:rPr>
                        <a:t>. of Surgery Case Reports</a:t>
                      </a:r>
                      <a:endParaRPr lang="en-US" sz="1500" kern="100" dirty="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26</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1.91</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13</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0.6.</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0144">
                <a:tc>
                  <a:txBody>
                    <a:bodyPr/>
                    <a:lstStyle/>
                    <a:p>
                      <a:pPr marL="0" marR="0">
                        <a:lnSpc>
                          <a:spcPct val="100000"/>
                        </a:lnSpc>
                        <a:spcBef>
                          <a:spcPts val="0"/>
                        </a:spcBef>
                        <a:spcAft>
                          <a:spcPts val="0"/>
                        </a:spcAft>
                      </a:pPr>
                      <a:r>
                        <a:rPr lang="en-US" sz="1500" kern="0" dirty="0">
                          <a:effectLst/>
                          <a:highlight>
                            <a:srgbClr val="FF00FF"/>
                          </a:highlight>
                          <a:latin typeface="Times New Roman" pitchFamily="18" charset="0"/>
                          <a:ea typeface="Calibri"/>
                          <a:cs typeface="Times New Roman" pitchFamily="18" charset="0"/>
                        </a:rPr>
                        <a:t>Parasites &amp; Vectors</a:t>
                      </a:r>
                      <a:endParaRPr lang="en-US" sz="1500" kern="100" dirty="0">
                        <a:effectLst/>
                        <a:highlight>
                          <a:srgbClr val="FF00FF"/>
                        </a:highligh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15</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2.28</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236</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3.430</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500" kern="0" dirty="0">
                          <a:solidFill>
                            <a:schemeClr val="tx1"/>
                          </a:solidFill>
                          <a:effectLst/>
                          <a:highlight>
                            <a:srgbClr val="00FF00"/>
                          </a:highlight>
                          <a:latin typeface="Times New Roman" pitchFamily="18" charset="0"/>
                          <a:ea typeface="Calibri"/>
                          <a:cs typeface="Times New Roman" pitchFamily="18" charset="0"/>
                        </a:rPr>
                        <a:t>Journal of The National Science Foundation of Sri Lanka</a:t>
                      </a: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25</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1.84</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118</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0.4</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0096">
                <a:tc>
                  <a:txBody>
                    <a:bodyPr/>
                    <a:lstStyle/>
                    <a:p>
                      <a:pPr marL="0" marR="0">
                        <a:lnSpc>
                          <a:spcPct val="100000"/>
                        </a:lnSpc>
                        <a:spcBef>
                          <a:spcPts val="0"/>
                        </a:spcBef>
                        <a:spcAft>
                          <a:spcPts val="0"/>
                        </a:spcAft>
                      </a:pPr>
                      <a:r>
                        <a:rPr lang="en-US" sz="1500" kern="0" dirty="0">
                          <a:effectLst/>
                          <a:highlight>
                            <a:srgbClr val="00FFFF"/>
                          </a:highlight>
                          <a:latin typeface="Times New Roman" pitchFamily="18" charset="0"/>
                          <a:ea typeface="Calibri"/>
                          <a:cs typeface="Times New Roman" pitchFamily="18" charset="0"/>
                        </a:rPr>
                        <a:t>Construction &amp; Building Materials</a:t>
                      </a:r>
                      <a:endParaRPr lang="en-US" sz="1500" kern="100" dirty="0">
                        <a:effectLst/>
                        <a:highlight>
                          <a:srgbClr val="00FFFF"/>
                        </a:highligh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11</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1.67</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727</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7.4</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Ceylon Journal of Science</a:t>
                      </a:r>
                      <a:endParaRPr lang="en-US" sz="1500" kern="100" dirty="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16</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1.18</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1.0</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048">
                <a:tc>
                  <a:txBody>
                    <a:bodyPr/>
                    <a:lstStyle/>
                    <a:p>
                      <a:pPr marL="0" marR="0">
                        <a:lnSpc>
                          <a:spcPct val="100000"/>
                        </a:lnSpc>
                        <a:spcBef>
                          <a:spcPts val="0"/>
                        </a:spcBef>
                        <a:spcAft>
                          <a:spcPts val="0"/>
                        </a:spcAft>
                      </a:pPr>
                      <a:r>
                        <a:rPr lang="en-US" sz="1500" kern="0" dirty="0">
                          <a:effectLst/>
                          <a:highlight>
                            <a:srgbClr val="C0C0C0"/>
                          </a:highlight>
                          <a:latin typeface="Times New Roman" pitchFamily="18" charset="0"/>
                          <a:ea typeface="Calibri"/>
                          <a:cs typeface="Times New Roman" pitchFamily="18" charset="0"/>
                        </a:rPr>
                        <a:t>Scientific Reports</a:t>
                      </a:r>
                      <a:endParaRPr lang="en-US" sz="1500" kern="100" dirty="0">
                        <a:effectLst/>
                        <a:highlight>
                          <a:srgbClr val="C0C0C0"/>
                        </a:highligh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11</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1.67</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278</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3.8</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500" kern="0" dirty="0">
                          <a:solidFill>
                            <a:schemeClr val="tx1"/>
                          </a:solidFill>
                          <a:effectLst/>
                          <a:highlight>
                            <a:srgbClr val="FF00FF"/>
                          </a:highlight>
                          <a:latin typeface="Times New Roman" pitchFamily="18" charset="0"/>
                          <a:ea typeface="Calibri"/>
                          <a:cs typeface="Times New Roman" pitchFamily="18" charset="0"/>
                        </a:rPr>
                        <a:t>Parasites And Vectors</a:t>
                      </a: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15</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1.10</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241</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3.430</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60191">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International Journal of Pavement Engineering</a:t>
                      </a:r>
                      <a:endParaRPr lang="en-US" sz="1500" kern="10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 </a:t>
                      </a:r>
                      <a:endParaRPr lang="en-US" sz="1500" kern="10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10</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1.52</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99</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3.8</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10</a:t>
                      </a:r>
                      <a:r>
                        <a:rPr lang="en-US" sz="1500" kern="0" baseline="30000" dirty="0">
                          <a:effectLst/>
                          <a:latin typeface="Times New Roman" pitchFamily="18" charset="0"/>
                          <a:ea typeface="Calibri"/>
                          <a:cs typeface="Times New Roman" pitchFamily="18" charset="0"/>
                        </a:rPr>
                        <a:t>th</a:t>
                      </a:r>
                      <a:r>
                        <a:rPr lang="en-US" sz="1500" kern="0" dirty="0">
                          <a:effectLst/>
                          <a:latin typeface="Times New Roman" pitchFamily="18" charset="0"/>
                          <a:ea typeface="Calibri"/>
                          <a:cs typeface="Times New Roman" pitchFamily="18" charset="0"/>
                        </a:rPr>
                        <a:t> International Conf. on Information And Automation For Sustainability 2021</a:t>
                      </a:r>
                      <a:endParaRPr lang="en-US" sz="1500" kern="100" dirty="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14</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1.03</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134</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0048">
                <a:tc>
                  <a:txBody>
                    <a:bodyPr/>
                    <a:lstStyle/>
                    <a:p>
                      <a:pPr marL="0" marR="0">
                        <a:lnSpc>
                          <a:spcPct val="100000"/>
                        </a:lnSpc>
                        <a:spcBef>
                          <a:spcPts val="0"/>
                        </a:spcBef>
                        <a:spcAft>
                          <a:spcPts val="0"/>
                        </a:spcAft>
                      </a:pPr>
                      <a:r>
                        <a:rPr lang="en-US" sz="1500" kern="0" dirty="0">
                          <a:effectLst/>
                          <a:highlight>
                            <a:srgbClr val="FFFF00"/>
                          </a:highlight>
                          <a:latin typeface="Times New Roman" pitchFamily="18" charset="0"/>
                          <a:ea typeface="Calibri"/>
                          <a:cs typeface="Times New Roman" pitchFamily="18" charset="0"/>
                        </a:rPr>
                        <a:t>PLOS One</a:t>
                      </a:r>
                      <a:endParaRPr lang="en-US" sz="1500" kern="100" dirty="0">
                        <a:effectLst/>
                        <a:highlight>
                          <a:srgbClr val="FFFF00"/>
                        </a:highligh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8</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1.22</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55</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2.9</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500" kern="0" dirty="0">
                          <a:solidFill>
                            <a:schemeClr val="tx1"/>
                          </a:solidFill>
                          <a:effectLst/>
                          <a:highlight>
                            <a:srgbClr val="C0C0C0"/>
                          </a:highlight>
                          <a:latin typeface="Times New Roman" pitchFamily="18" charset="0"/>
                          <a:ea typeface="Calibri"/>
                          <a:cs typeface="Times New Roman" pitchFamily="18" charset="0"/>
                        </a:rPr>
                        <a:t>Scientific Reports</a:t>
                      </a: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11</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0.81</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300</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3.8</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80096">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Ceramics International</a:t>
                      </a:r>
                      <a:endParaRPr lang="en-US" sz="1500" kern="10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7</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1.07</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207</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5.1</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500" kern="0" dirty="0">
                          <a:solidFill>
                            <a:schemeClr val="tx1"/>
                          </a:solidFill>
                          <a:effectLst/>
                          <a:highlight>
                            <a:srgbClr val="00FFFF"/>
                          </a:highlight>
                          <a:latin typeface="Times New Roman" pitchFamily="18" charset="0"/>
                          <a:ea typeface="Calibri"/>
                          <a:cs typeface="Times New Roman" pitchFamily="18" charset="0"/>
                        </a:rPr>
                        <a:t>Construction And Building Materials</a:t>
                      </a: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11</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0.81</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848</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7.4</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960191">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Journal of Building Engg.</a:t>
                      </a:r>
                      <a:endParaRPr lang="en-US" sz="1500" kern="10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 </a:t>
                      </a:r>
                      <a:endParaRPr lang="en-US" sz="1500" kern="10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7</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1.07</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242</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6.7</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IEEE 9</a:t>
                      </a:r>
                      <a:r>
                        <a:rPr lang="en-US" sz="1500" kern="0" baseline="30000" dirty="0">
                          <a:effectLst/>
                          <a:latin typeface="Times New Roman" pitchFamily="18" charset="0"/>
                          <a:ea typeface="Calibri"/>
                          <a:cs typeface="Times New Roman" pitchFamily="18" charset="0"/>
                        </a:rPr>
                        <a:t>th</a:t>
                      </a:r>
                      <a:r>
                        <a:rPr lang="en-US" sz="1500" kern="0" dirty="0">
                          <a:effectLst/>
                          <a:latin typeface="Times New Roman" pitchFamily="18" charset="0"/>
                          <a:ea typeface="Calibri"/>
                          <a:cs typeface="Times New Roman" pitchFamily="18" charset="0"/>
                        </a:rPr>
                        <a:t> </a:t>
                      </a:r>
                      <a:r>
                        <a:rPr lang="en-US" sz="1500" kern="0" dirty="0" err="1">
                          <a:effectLst/>
                          <a:latin typeface="Times New Roman" pitchFamily="18" charset="0"/>
                          <a:ea typeface="Calibri"/>
                          <a:cs typeface="Times New Roman" pitchFamily="18" charset="0"/>
                        </a:rPr>
                        <a:t>Internl</a:t>
                      </a:r>
                      <a:r>
                        <a:rPr lang="en-US" sz="1500" kern="0" dirty="0">
                          <a:effectLst/>
                          <a:latin typeface="Times New Roman" pitchFamily="18" charset="0"/>
                          <a:ea typeface="Calibri"/>
                          <a:cs typeface="Times New Roman" pitchFamily="18" charset="0"/>
                        </a:rPr>
                        <a:t>. Conf. on Information &amp; Automation For Sustainability</a:t>
                      </a:r>
                      <a:endParaRPr lang="en-US" sz="1500" kern="100" dirty="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11</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0.81</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38</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80096">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International Jrl of Infectious Diseases</a:t>
                      </a:r>
                      <a:endParaRPr lang="en-US" sz="1500" kern="10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6</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0.91</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15</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5. 202</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kumimoji="0" lang="en-US" sz="1500" kern="0" dirty="0">
                          <a:solidFill>
                            <a:schemeClr val="tx1"/>
                          </a:solidFill>
                          <a:effectLst/>
                          <a:highlight>
                            <a:srgbClr val="FFFF00"/>
                          </a:highlight>
                          <a:latin typeface="Times New Roman" pitchFamily="18" charset="0"/>
                          <a:ea typeface="Calibri"/>
                          <a:cs typeface="Times New Roman" pitchFamily="18" charset="0"/>
                        </a:rPr>
                        <a:t>PLOS one</a:t>
                      </a: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10</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0.74</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69</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2.9</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80096">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Malaria Journal</a:t>
                      </a:r>
                      <a:endParaRPr lang="en-US" sz="1500" kern="10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6</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0.91</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142</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2.4</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Lecture Notes In Civil Engineering</a:t>
                      </a:r>
                      <a:endParaRPr lang="en-US" sz="1500" kern="100" dirty="0">
                        <a:effectLst/>
                        <a:latin typeface="Times New Roman" pitchFamily="18" charset="0"/>
                        <a:ea typeface="Calibri"/>
                        <a:cs typeface="Times New Roman" pitchFamily="18" charset="0"/>
                      </a:endParaRPr>
                    </a:p>
                  </a:txBody>
                  <a:tcPr marL="45780" marR="45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10</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0.74</a:t>
                      </a:r>
                      <a:endParaRPr lang="en-US" sz="1500" kern="10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8</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0.42</a:t>
                      </a:r>
                      <a:endParaRPr lang="en-US" sz="1500" kern="100" dirty="0">
                        <a:effectLst/>
                        <a:latin typeface="Times New Roman" pitchFamily="18" charset="0"/>
                        <a:ea typeface="Calibri"/>
                        <a:cs typeface="Times New Roman" pitchFamily="18" charset="0"/>
                      </a:endParaRPr>
                    </a:p>
                  </a:txBody>
                  <a:tcPr marL="45780" marR="45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152400" y="-15305"/>
            <a:ext cx="8762999" cy="42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Publication Sources at </a:t>
            </a:r>
            <a:r>
              <a:rPr kumimoji="0" lang="en-US" sz="16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UoJ</a:t>
            </a:r>
            <a:r>
              <a:rPr kumimoji="0" lang="en-US" sz="1600" b="1" i="0" u="none" strike="noStrike" cap="none" normalizeH="0" dirty="0">
                <a:ln>
                  <a:noFill/>
                </a:ln>
                <a:solidFill>
                  <a:srgbClr val="0070C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during the Post - War period in</a:t>
            </a:r>
            <a:r>
              <a:rPr kumimoji="0" lang="en-US" sz="1600" b="0" i="0" u="none" strike="noStrike" cap="none" normalizeH="0" baseline="0" dirty="0">
                <a:ln>
                  <a:noFill/>
                </a:ln>
                <a:solidFill>
                  <a:srgbClr val="0070C0"/>
                </a:solidFill>
                <a:effectLst/>
                <a:latin typeface="Calibri" pitchFamily="34" charset="0"/>
                <a:ea typeface="Calibri" pitchFamily="34" charset="0"/>
                <a:cs typeface="Latha" pitchFamily="34" charset="0"/>
              </a:rPr>
              <a:t> </a:t>
            </a:r>
            <a:r>
              <a:rPr lang="en-US" sz="1600" b="1" dirty="0">
                <a:solidFill>
                  <a:srgbClr val="0070C0"/>
                </a:solidFill>
                <a:latin typeface="Times New Roman" pitchFamily="18" charset="0"/>
                <a:ea typeface="Calibri" pitchFamily="34" charset="0"/>
                <a:cs typeface="Times New Roman" pitchFamily="18" charset="0"/>
              </a:rPr>
              <a:t>both</a:t>
            </a: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databases</a:t>
            </a:r>
            <a:endParaRPr kumimoji="0" lang="en-US" sz="1600" b="0" i="0" u="none" strike="noStrike" cap="none" normalizeH="0" baseline="0" dirty="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172617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0"/>
            <a:ext cx="8915400" cy="6629400"/>
          </a:xfrm>
        </p:spPr>
        <p:txBody>
          <a:bodyPr/>
          <a:lstStyle/>
          <a:p>
            <a:pPr marL="0" marR="0" indent="0">
              <a:lnSpc>
                <a:spcPct val="150000"/>
              </a:lnSpc>
              <a:spcBef>
                <a:spcPts val="0"/>
              </a:spcBef>
              <a:spcAft>
                <a:spcPts val="0"/>
              </a:spcAft>
              <a:buNone/>
              <a:tabLst>
                <a:tab pos="676275" algn="l"/>
              </a:tabLst>
            </a:pPr>
            <a:r>
              <a:rPr lang="en-US" sz="2200" b="1" dirty="0">
                <a:solidFill>
                  <a:schemeClr val="accent2"/>
                </a:solidFill>
                <a:latin typeface="Times New Roman" panose="02020603050405020304" pitchFamily="18" charset="0"/>
                <a:ea typeface="Times New Roman" panose="02020603050405020304" pitchFamily="18" charset="0"/>
                <a:cs typeface="Latha" panose="020B0604020202020204" pitchFamily="34" charset="0"/>
              </a:rPr>
              <a:t>INTRODUCTION</a:t>
            </a:r>
          </a:p>
          <a:p>
            <a:pPr marL="285750" marR="0" indent="-285750" algn="just">
              <a:lnSpc>
                <a:spcPct val="150000"/>
              </a:lnSpc>
              <a:spcBef>
                <a:spcPts val="0"/>
              </a:spcBef>
              <a:spcAft>
                <a:spcPts val="0"/>
              </a:spcAft>
              <a:buFont typeface="Wingdings" pitchFamily="2" charset="2"/>
              <a:buChar char="Ø"/>
              <a:tabLst>
                <a:tab pos="676275" algn="l"/>
              </a:tabLst>
            </a:pPr>
            <a:r>
              <a:rPr lang="en-US" sz="1800" dirty="0">
                <a:latin typeface="Times New Roman" pitchFamily="18" charset="0"/>
                <a:cs typeface="Times New Roman" pitchFamily="18" charset="0"/>
              </a:rPr>
              <a:t>Higher education institutions play a crucial role in knowledge creation and societal development. Universities, as centers of academic excellence, contribute significantly to national and international research outputs. </a:t>
            </a:r>
          </a:p>
          <a:p>
            <a:pPr marL="0" marR="0" indent="0" algn="just">
              <a:lnSpc>
                <a:spcPct val="150000"/>
              </a:lnSpc>
              <a:spcBef>
                <a:spcPts val="0"/>
              </a:spcBef>
              <a:spcAft>
                <a:spcPts val="0"/>
              </a:spcAft>
              <a:buNone/>
              <a:tabLst>
                <a:tab pos="676275" algn="l"/>
              </a:tabLst>
            </a:pPr>
            <a:r>
              <a:rPr lang="en-US" sz="1800" b="1" dirty="0">
                <a:solidFill>
                  <a:srgbClr val="0070C0"/>
                </a:solidFill>
                <a:latin typeface="Times New Roman" pitchFamily="18" charset="0"/>
                <a:cs typeface="Times New Roman" pitchFamily="18" charset="0"/>
              </a:rPr>
              <a:t>The Sri Lankan civil war: </a:t>
            </a:r>
            <a:r>
              <a:rPr lang="en-US" sz="1800" dirty="0">
                <a:solidFill>
                  <a:srgbClr val="0070C0"/>
                </a:solidFill>
                <a:latin typeface="Times New Roman" pitchFamily="18" charset="0"/>
                <a:cs typeface="Times New Roman" pitchFamily="18" charset="0"/>
              </a:rPr>
              <a:t> </a:t>
            </a:r>
          </a:p>
          <a:p>
            <a:pPr marL="285750" marR="0" indent="-285750" algn="just">
              <a:lnSpc>
                <a:spcPct val="150000"/>
              </a:lnSpc>
              <a:spcBef>
                <a:spcPts val="0"/>
              </a:spcBef>
              <a:spcAft>
                <a:spcPts val="0"/>
              </a:spcAft>
              <a:buFont typeface="Wingdings" pitchFamily="2" charset="2"/>
              <a:buChar char="Ø"/>
              <a:tabLst>
                <a:tab pos="676275" algn="l"/>
              </a:tabLst>
            </a:pPr>
            <a:r>
              <a:rPr lang="en-US" sz="1800" dirty="0">
                <a:latin typeface="Times New Roman" pitchFamily="18" charset="0"/>
                <a:cs typeface="Times New Roman" pitchFamily="18" charset="0"/>
              </a:rPr>
              <a:t>Sri Lankan civil war started due to long-standing ethnic tensions between the majority Sinhalese and the minority Tamils. Key reasons,  discrimination against Tamils in language, education, and employment, leading to demands for autonomy. This escalated into armed conflict in 1984 for an independent Tamil state. which lasted from 1984 to 2009  for  over 25 years. </a:t>
            </a:r>
            <a:endParaRPr lang="en-US" sz="2000" b="1" dirty="0">
              <a:latin typeface="Times New Roman" pitchFamily="18" charset="0"/>
              <a:cs typeface="Times New Roman" pitchFamily="18" charset="0"/>
            </a:endParaRPr>
          </a:p>
          <a:p>
            <a:pPr marL="0" marR="0" indent="0" algn="just">
              <a:lnSpc>
                <a:spcPct val="150000"/>
              </a:lnSpc>
              <a:spcBef>
                <a:spcPts val="0"/>
              </a:spcBef>
              <a:spcAft>
                <a:spcPts val="0"/>
              </a:spcAft>
              <a:buNone/>
              <a:tabLst>
                <a:tab pos="676275" algn="l"/>
              </a:tabLst>
            </a:pPr>
            <a:r>
              <a:rPr lang="en-US" sz="1900" b="1" dirty="0">
                <a:solidFill>
                  <a:srgbClr val="0070C0"/>
                </a:solidFill>
                <a:latin typeface="Times New Roman" pitchFamily="18" charset="0"/>
                <a:cs typeface="Times New Roman" pitchFamily="18" charset="0"/>
              </a:rPr>
              <a:t>Higher Education in Sri Lanka:</a:t>
            </a:r>
          </a:p>
          <a:p>
            <a:pPr marL="285750" marR="0" indent="-285750" algn="just">
              <a:lnSpc>
                <a:spcPct val="150000"/>
              </a:lnSpc>
              <a:spcBef>
                <a:spcPts val="0"/>
              </a:spcBef>
              <a:spcAft>
                <a:spcPts val="0"/>
              </a:spcAft>
              <a:buFont typeface="Wingdings" pitchFamily="2" charset="2"/>
              <a:buChar char="Ø"/>
              <a:tabLst>
                <a:tab pos="676275" algn="l"/>
              </a:tabLst>
            </a:pPr>
            <a:r>
              <a:rPr lang="en-US" sz="1800" dirty="0">
                <a:latin typeface="Times New Roman" pitchFamily="18" charset="0"/>
                <a:cs typeface="Times New Roman" pitchFamily="18" charset="0"/>
              </a:rPr>
              <a:t>State Universities- Governed by the University Grants Commission (UGC) 17 public Universities, including University of Jaffna.</a:t>
            </a:r>
          </a:p>
          <a:p>
            <a:pPr marL="285750" marR="0" indent="-285750" algn="just">
              <a:lnSpc>
                <a:spcPct val="150000"/>
              </a:lnSpc>
              <a:spcBef>
                <a:spcPts val="0"/>
              </a:spcBef>
              <a:spcAft>
                <a:spcPts val="0"/>
              </a:spcAft>
              <a:buFont typeface="Wingdings" pitchFamily="2" charset="2"/>
              <a:buChar char="Ø"/>
              <a:tabLst>
                <a:tab pos="676275" algn="l"/>
              </a:tabLst>
            </a:pPr>
            <a:r>
              <a:rPr lang="en-US" sz="1800" dirty="0">
                <a:latin typeface="Times New Roman" pitchFamily="18" charset="0"/>
                <a:cs typeface="Times New Roman" pitchFamily="18" charset="0"/>
              </a:rPr>
              <a:t>Private Higher Education- In recently, private institutions and international University offering degrees.</a:t>
            </a:r>
          </a:p>
          <a:p>
            <a:pPr marL="285750" lvl="0" indent="-285750" algn="just">
              <a:lnSpc>
                <a:spcPct val="150000"/>
              </a:lnSpc>
              <a:spcBef>
                <a:spcPts val="0"/>
              </a:spcBef>
              <a:spcAft>
                <a:spcPts val="0"/>
              </a:spcAft>
              <a:buFont typeface="Wingdings" pitchFamily="2" charset="2"/>
              <a:buChar char="Ø"/>
              <a:tabLst>
                <a:tab pos="676275" algn="l"/>
              </a:tabLst>
            </a:pPr>
            <a:r>
              <a:rPr lang="en-US" sz="1800" dirty="0">
                <a:latin typeface="Times New Roman" pitchFamily="18" charset="0"/>
                <a:cs typeface="Times New Roman" pitchFamily="18" charset="0"/>
              </a:rPr>
              <a:t>Technical  &amp; Vocational Education - It </a:t>
            </a:r>
            <a:r>
              <a:rPr lang="en-IN" sz="1800" dirty="0">
                <a:latin typeface="Times New Roman" pitchFamily="18" charset="0"/>
                <a:cs typeface="Times New Roman" pitchFamily="18" charset="0"/>
              </a:rPr>
              <a:t>provides the alternative higher education pathways.</a:t>
            </a:r>
            <a:endParaRPr lang="en-US" sz="1800" dirty="0">
              <a:latin typeface="Times New Roman" pitchFamily="18" charset="0"/>
              <a:cs typeface="Times New Roman" pitchFamily="18" charset="0"/>
            </a:endParaRPr>
          </a:p>
          <a:p>
            <a:pPr marL="285750" marR="0" indent="-285750" algn="just">
              <a:lnSpc>
                <a:spcPct val="150000"/>
              </a:lnSpc>
              <a:spcBef>
                <a:spcPts val="0"/>
              </a:spcBef>
              <a:spcAft>
                <a:spcPts val="0"/>
              </a:spcAft>
              <a:buFont typeface="Wingdings" pitchFamily="2" charset="2"/>
              <a:buChar char="Ø"/>
              <a:tabLst>
                <a:tab pos="676275" algn="l"/>
              </a:tabLst>
            </a:pP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04486558-5494-426D-90EF-2452FEBCCF20}" type="slidenum">
              <a:rPr lang="en-US" smtClean="0"/>
              <a:pPr>
                <a:defRPr/>
              </a:pPr>
              <a:t>2</a:t>
            </a:fld>
            <a:endParaRPr lang="en-US"/>
          </a:p>
        </p:txBody>
      </p:sp>
    </p:spTree>
    <p:extLst>
      <p:ext uri="{BB962C8B-B14F-4D97-AF65-F5344CB8AC3E}">
        <p14:creationId xmlns:p14="http://schemas.microsoft.com/office/powerpoint/2010/main" val="2254927901"/>
      </p:ext>
    </p:extLst>
  </p:cSld>
  <p:clrMapOvr>
    <a:masterClrMapping/>
  </p:clrMapOvr>
  <mc:AlternateContent xmlns:mc="http://schemas.openxmlformats.org/markup-compatibility/2006" xmlns:p14="http://schemas.microsoft.com/office/powerpoint/2010/main">
    <mc:Choice Requires="p14">
      <p:transition spd="slow" p14:dur="2000" advTm="10613"/>
    </mc:Choice>
    <mc:Fallback xmlns="">
      <p:transition spd="slow" advTm="1061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20</a:t>
            </a:fld>
            <a:endParaRPr lang="en-US"/>
          </a:p>
        </p:txBody>
      </p:sp>
      <p:sp>
        <p:nvSpPr>
          <p:cNvPr id="5" name="Rectangle 4"/>
          <p:cNvSpPr/>
          <p:nvPr/>
        </p:nvSpPr>
        <p:spPr>
          <a:xfrm>
            <a:off x="152400" y="58847"/>
            <a:ext cx="8839200" cy="738664"/>
          </a:xfrm>
          <a:prstGeom prst="rect">
            <a:avLst/>
          </a:prstGeom>
        </p:spPr>
        <p:txBody>
          <a:bodyPr wrap="square">
            <a:spAutoFit/>
          </a:bodyPr>
          <a:lstStyle/>
          <a:p>
            <a:endParaRPr lang="en-US" sz="2200" b="1"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2" name="Rectangle 1"/>
          <p:cNvSpPr/>
          <p:nvPr/>
        </p:nvSpPr>
        <p:spPr>
          <a:xfrm>
            <a:off x="311624" y="228600"/>
            <a:ext cx="8527576" cy="873572"/>
          </a:xfrm>
          <a:prstGeom prst="rect">
            <a:avLst/>
          </a:prstGeom>
        </p:spPr>
        <p:txBody>
          <a:bodyPr wrap="square">
            <a:spAutoFit/>
          </a:bodyPr>
          <a:lstStyle/>
          <a:p>
            <a:pPr algn="ctr">
              <a:lnSpc>
                <a:spcPct val="150000"/>
              </a:lnSpc>
            </a:pPr>
            <a:r>
              <a:rPr lang="en-US" b="1" dirty="0">
                <a:solidFill>
                  <a:srgbClr val="0070C0"/>
                </a:solidFill>
                <a:latin typeface="Times New Roman" pitchFamily="18" charset="0"/>
                <a:cs typeface="Times New Roman" pitchFamily="18" charset="0"/>
              </a:rPr>
              <a:t>Comparison of Publication sources, in which the University 's research publications appeared during the war and post-war periods in both databases.</a:t>
            </a:r>
            <a:endParaRPr lang="en-US" dirty="0">
              <a:solidFill>
                <a:srgbClr val="0070C0"/>
              </a:solidFill>
              <a:latin typeface="Times New Roman" pitchFamily="18" charset="0"/>
              <a:cs typeface="Times New Roman" pitchFamily="18" charset="0"/>
            </a:endParaRPr>
          </a:p>
        </p:txBody>
      </p:sp>
      <p:sp>
        <p:nvSpPr>
          <p:cNvPr id="4" name="Rectangle 3"/>
          <p:cNvSpPr/>
          <p:nvPr/>
        </p:nvSpPr>
        <p:spPr>
          <a:xfrm>
            <a:off x="174625" y="1126491"/>
            <a:ext cx="8839200" cy="5115311"/>
          </a:xfrm>
          <a:prstGeom prst="rect">
            <a:avLst/>
          </a:prstGeom>
        </p:spPr>
        <p:txBody>
          <a:bodyPr wrap="square">
            <a:spAutoFit/>
          </a:bodyPr>
          <a:lstStyle/>
          <a:p>
            <a:pPr marL="285750" indent="-285750" algn="just">
              <a:lnSpc>
                <a:spcPct val="150000"/>
              </a:lnSpc>
              <a:buFont typeface="Wingdings" pitchFamily="2" charset="2"/>
              <a:buChar char="Ø"/>
            </a:pPr>
            <a:r>
              <a:rPr lang="en-US" sz="2000" b="1" dirty="0">
                <a:latin typeface="Times New Roman" pitchFamily="18" charset="0"/>
                <a:cs typeface="Times New Roman" pitchFamily="18" charset="0"/>
              </a:rPr>
              <a:t>During the war period</a:t>
            </a:r>
            <a:r>
              <a:rPr lang="en-US" sz="2000" dirty="0">
                <a:latin typeface="Times New Roman" pitchFamily="18" charset="0"/>
                <a:cs typeface="Times New Roman" pitchFamily="18" charset="0"/>
              </a:rPr>
              <a:t>, the Web of Science database, </a:t>
            </a:r>
            <a:r>
              <a:rPr lang="en-US" sz="2000" b="1" dirty="0">
                <a:latin typeface="Times New Roman" pitchFamily="18" charset="0"/>
                <a:cs typeface="Times New Roman" pitchFamily="18" charset="0"/>
              </a:rPr>
              <a:t>123</a:t>
            </a:r>
            <a:r>
              <a:rPr lang="en-US" sz="2000" dirty="0">
                <a:latin typeface="Times New Roman" pitchFamily="18" charset="0"/>
                <a:cs typeface="Times New Roman" pitchFamily="18" charset="0"/>
              </a:rPr>
              <a:t> publications across </a:t>
            </a:r>
            <a:r>
              <a:rPr lang="en-US" sz="2000" b="1" dirty="0">
                <a:latin typeface="Times New Roman" pitchFamily="18" charset="0"/>
                <a:cs typeface="Times New Roman" pitchFamily="18" charset="0"/>
              </a:rPr>
              <a:t>81</a:t>
            </a:r>
            <a:r>
              <a:rPr lang="en-US" sz="2000" dirty="0">
                <a:latin typeface="Times New Roman" pitchFamily="18" charset="0"/>
                <a:cs typeface="Times New Roman" pitchFamily="18" charset="0"/>
              </a:rPr>
              <a:t> journals, while the Scopus database contained </a:t>
            </a:r>
            <a:r>
              <a:rPr lang="en-US" sz="2000" b="1" dirty="0">
                <a:latin typeface="Times New Roman" pitchFamily="18" charset="0"/>
                <a:cs typeface="Times New Roman" pitchFamily="18" charset="0"/>
              </a:rPr>
              <a:t>187</a:t>
            </a:r>
            <a:r>
              <a:rPr lang="en-US" sz="2000" dirty="0">
                <a:latin typeface="Times New Roman" pitchFamily="18" charset="0"/>
                <a:cs typeface="Times New Roman" pitchFamily="18" charset="0"/>
              </a:rPr>
              <a:t> publications across </a:t>
            </a:r>
            <a:r>
              <a:rPr lang="en-US" sz="2000" b="1" dirty="0">
                <a:latin typeface="Times New Roman" pitchFamily="18" charset="0"/>
                <a:cs typeface="Times New Roman" pitchFamily="18" charset="0"/>
              </a:rPr>
              <a:t>120 </a:t>
            </a:r>
            <a:r>
              <a:rPr lang="en-US" sz="2000" dirty="0">
                <a:latin typeface="Times New Roman" pitchFamily="18" charset="0"/>
                <a:cs typeface="Times New Roman" pitchFamily="18" charset="0"/>
              </a:rPr>
              <a:t>journals. </a:t>
            </a:r>
          </a:p>
          <a:p>
            <a:pPr marL="285750" indent="-285750" algn="just">
              <a:lnSpc>
                <a:spcPct val="150000"/>
              </a:lnSpc>
              <a:buFont typeface="Wingdings" pitchFamily="2" charset="2"/>
              <a:buChar char="Ø"/>
            </a:pPr>
            <a:r>
              <a:rPr lang="en-US" sz="2000" b="1" dirty="0">
                <a:latin typeface="Times New Roman" pitchFamily="18" charset="0"/>
                <a:cs typeface="Times New Roman" pitchFamily="18" charset="0"/>
              </a:rPr>
              <a:t>In post-war period, </a:t>
            </a:r>
            <a:r>
              <a:rPr lang="en-US" sz="2000" dirty="0">
                <a:latin typeface="Times New Roman" pitchFamily="18" charset="0"/>
                <a:cs typeface="Times New Roman" pitchFamily="18" charset="0"/>
              </a:rPr>
              <a:t>the number of journals in the Web of Science increased to </a:t>
            </a:r>
            <a:r>
              <a:rPr lang="en-US" sz="2000" b="1" dirty="0">
                <a:latin typeface="Times New Roman" pitchFamily="18" charset="0"/>
                <a:cs typeface="Times New Roman" pitchFamily="18" charset="0"/>
              </a:rPr>
              <a:t>402</a:t>
            </a:r>
            <a:r>
              <a:rPr lang="en-US" sz="2000" dirty="0">
                <a:latin typeface="Times New Roman" pitchFamily="18" charset="0"/>
                <a:cs typeface="Times New Roman" pitchFamily="18" charset="0"/>
              </a:rPr>
              <a:t>, with </a:t>
            </a:r>
            <a:r>
              <a:rPr lang="en-US" sz="2000" b="1" dirty="0">
                <a:latin typeface="Times New Roman" pitchFamily="18" charset="0"/>
                <a:cs typeface="Times New Roman" pitchFamily="18" charset="0"/>
              </a:rPr>
              <a:t>657</a:t>
            </a:r>
            <a:r>
              <a:rPr lang="en-US" sz="2000" dirty="0">
                <a:latin typeface="Times New Roman" pitchFamily="18" charset="0"/>
                <a:cs typeface="Times New Roman" pitchFamily="18" charset="0"/>
              </a:rPr>
              <a:t> publications, while in Scopus,   </a:t>
            </a:r>
            <a:r>
              <a:rPr lang="en-US" sz="2000" b="1" dirty="0">
                <a:latin typeface="Times New Roman" pitchFamily="18" charset="0"/>
                <a:cs typeface="Times New Roman" pitchFamily="18" charset="0"/>
              </a:rPr>
              <a:t>810</a:t>
            </a:r>
            <a:r>
              <a:rPr lang="en-US" sz="2000" dirty="0">
                <a:latin typeface="Times New Roman" pitchFamily="18" charset="0"/>
                <a:cs typeface="Times New Roman" pitchFamily="18" charset="0"/>
              </a:rPr>
              <a:t> Journals with </a:t>
            </a:r>
            <a:r>
              <a:rPr lang="en-US" sz="2000" b="1" dirty="0">
                <a:latin typeface="Times New Roman" pitchFamily="18" charset="0"/>
                <a:cs typeface="Times New Roman" pitchFamily="18" charset="0"/>
              </a:rPr>
              <a:t>1,358</a:t>
            </a:r>
            <a:r>
              <a:rPr lang="en-US" sz="2000" dirty="0">
                <a:latin typeface="Times New Roman" pitchFamily="18" charset="0"/>
                <a:cs typeface="Times New Roman" pitchFamily="18" charset="0"/>
              </a:rPr>
              <a:t> publications. </a:t>
            </a:r>
          </a:p>
          <a:p>
            <a:pPr marL="285750" indent="-285750" algn="just">
              <a:lnSpc>
                <a:spcPct val="150000"/>
              </a:lnSpc>
              <a:buFont typeface="Wingdings" pitchFamily="2" charset="2"/>
              <a:buChar char="Ø"/>
            </a:pPr>
            <a:r>
              <a:rPr lang="en-US" sz="2000" dirty="0">
                <a:latin typeface="Times New Roman" pitchFamily="18" charset="0"/>
                <a:cs typeface="Times New Roman" pitchFamily="18" charset="0"/>
              </a:rPr>
              <a:t>This significant increase highlights the substantial growth in research output and scholarly engagement in the post-war period.</a:t>
            </a:r>
          </a:p>
          <a:p>
            <a:pPr marL="285750" indent="-285750" algn="just">
              <a:lnSpc>
                <a:spcPct val="150000"/>
              </a:lnSpc>
              <a:buFont typeface="Wingdings" pitchFamily="2" charset="2"/>
              <a:buChar char="Ø"/>
            </a:pPr>
            <a:r>
              <a:rPr lang="en-US" sz="2000" dirty="0">
                <a:latin typeface="Times New Roman" pitchFamily="18" charset="0"/>
                <a:cs typeface="Times New Roman" pitchFamily="18" charset="0"/>
              </a:rPr>
              <a:t> Specifically, the number of journals in the Web of Science grew by </a:t>
            </a:r>
            <a:r>
              <a:rPr lang="en-US" sz="2000" b="1" dirty="0">
                <a:latin typeface="Times New Roman" pitchFamily="18" charset="0"/>
                <a:cs typeface="Times New Roman" pitchFamily="18" charset="0"/>
              </a:rPr>
              <a:t>396.3% (from 81 to 402),</a:t>
            </a:r>
            <a:r>
              <a:rPr lang="en-US" sz="2000" dirty="0">
                <a:latin typeface="Times New Roman" pitchFamily="18" charset="0"/>
                <a:cs typeface="Times New Roman" pitchFamily="18" charset="0"/>
              </a:rPr>
              <a:t> while the number of journals in Scopus increased by </a:t>
            </a:r>
            <a:r>
              <a:rPr lang="en-US" sz="2000" b="1" dirty="0">
                <a:latin typeface="Times New Roman" pitchFamily="18" charset="0"/>
                <a:cs typeface="Times New Roman" pitchFamily="18" charset="0"/>
              </a:rPr>
              <a:t>575%</a:t>
            </a:r>
            <a:r>
              <a:rPr lang="en-US" sz="2000" dirty="0">
                <a:latin typeface="Times New Roman" pitchFamily="18" charset="0"/>
                <a:cs typeface="Times New Roman" pitchFamily="18" charset="0"/>
              </a:rPr>
              <a:t> (from </a:t>
            </a:r>
            <a:r>
              <a:rPr lang="en-US" sz="2000" b="1" dirty="0">
                <a:latin typeface="Times New Roman" pitchFamily="18" charset="0"/>
                <a:cs typeface="Times New Roman" pitchFamily="18" charset="0"/>
              </a:rPr>
              <a:t>120 to 810).</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00474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21</a:t>
            </a:fld>
            <a:endParaRPr lang="en-US"/>
          </a:p>
        </p:txBody>
      </p:sp>
      <p:sp>
        <p:nvSpPr>
          <p:cNvPr id="4" name="Rectangle 3"/>
          <p:cNvSpPr/>
          <p:nvPr/>
        </p:nvSpPr>
        <p:spPr>
          <a:xfrm>
            <a:off x="206991" y="15923"/>
            <a:ext cx="8763000" cy="615553"/>
          </a:xfrm>
          <a:prstGeom prst="rect">
            <a:avLst/>
          </a:prstGeom>
        </p:spPr>
        <p:txBody>
          <a:bodyPr wrap="square">
            <a:spAutoFit/>
          </a:bodyPr>
          <a:lstStyle/>
          <a:p>
            <a:pPr marL="0" marR="0">
              <a:spcBef>
                <a:spcPts val="0"/>
              </a:spcBef>
              <a:spcAft>
                <a:spcPts val="0"/>
              </a:spcAft>
            </a:pPr>
            <a:r>
              <a:rPr lang="en-US" b="1" dirty="0">
                <a:solidFill>
                  <a:srgbClr val="0070C0"/>
                </a:solidFill>
                <a:latin typeface="Times New Roman" pitchFamily="18" charset="0"/>
                <a:cs typeface="Times New Roman" pitchFamily="18" charset="0"/>
              </a:rPr>
              <a:t>4.3 Analysis of major research areas:</a:t>
            </a:r>
          </a:p>
          <a:p>
            <a:pPr marL="0" marR="0" algn="ctr">
              <a:spcBef>
                <a:spcPts val="0"/>
              </a:spcBef>
              <a:spcAft>
                <a:spcPts val="0"/>
              </a:spcAft>
            </a:pPr>
            <a:r>
              <a:rPr lang="en-US" sz="1600" b="1" dirty="0">
                <a:solidFill>
                  <a:srgbClr val="0070C0"/>
                </a:solidFill>
                <a:latin typeface="Times New Roman" pitchFamily="18" charset="0"/>
                <a:cs typeface="Times New Roman" pitchFamily="18" charset="0"/>
              </a:rPr>
              <a:t>Major research areas of publications during the war period in both  databases</a:t>
            </a:r>
          </a:p>
        </p:txBody>
      </p:sp>
      <p:graphicFrame>
        <p:nvGraphicFramePr>
          <p:cNvPr id="5" name="Table 4"/>
          <p:cNvGraphicFramePr>
            <a:graphicFrameLocks noGrp="1"/>
          </p:cNvGraphicFramePr>
          <p:nvPr>
            <p:extLst>
              <p:ext uri="{D42A27DB-BD31-4B8C-83A1-F6EECF244321}">
                <p14:modId xmlns:p14="http://schemas.microsoft.com/office/powerpoint/2010/main" val="1476347648"/>
              </p:ext>
            </p:extLst>
          </p:nvPr>
        </p:nvGraphicFramePr>
        <p:xfrm>
          <a:off x="304800" y="637163"/>
          <a:ext cx="8627092" cy="2926080"/>
        </p:xfrm>
        <a:graphic>
          <a:graphicData uri="http://schemas.openxmlformats.org/drawingml/2006/table">
            <a:tbl>
              <a:tblPr firstRow="1" firstCol="1" bandRow="1"/>
              <a:tblGrid>
                <a:gridCol w="2497316">
                  <a:extLst>
                    <a:ext uri="{9D8B030D-6E8A-4147-A177-3AD203B41FA5}">
                      <a16:colId xmlns:a16="http://schemas.microsoft.com/office/drawing/2014/main" val="20000"/>
                    </a:ext>
                  </a:extLst>
                </a:gridCol>
                <a:gridCol w="681086">
                  <a:extLst>
                    <a:ext uri="{9D8B030D-6E8A-4147-A177-3AD203B41FA5}">
                      <a16:colId xmlns:a16="http://schemas.microsoft.com/office/drawing/2014/main" val="20001"/>
                    </a:ext>
                  </a:extLst>
                </a:gridCol>
                <a:gridCol w="647525">
                  <a:extLst>
                    <a:ext uri="{9D8B030D-6E8A-4147-A177-3AD203B41FA5}">
                      <a16:colId xmlns:a16="http://schemas.microsoft.com/office/drawing/2014/main" val="20002"/>
                    </a:ext>
                  </a:extLst>
                </a:gridCol>
                <a:gridCol w="669873">
                  <a:extLst>
                    <a:ext uri="{9D8B030D-6E8A-4147-A177-3AD203B41FA5}">
                      <a16:colId xmlns:a16="http://schemas.microsoft.com/office/drawing/2014/main" val="20003"/>
                    </a:ext>
                  </a:extLst>
                </a:gridCol>
                <a:gridCol w="2163710">
                  <a:extLst>
                    <a:ext uri="{9D8B030D-6E8A-4147-A177-3AD203B41FA5}">
                      <a16:colId xmlns:a16="http://schemas.microsoft.com/office/drawing/2014/main" val="20004"/>
                    </a:ext>
                  </a:extLst>
                </a:gridCol>
                <a:gridCol w="605410">
                  <a:extLst>
                    <a:ext uri="{9D8B030D-6E8A-4147-A177-3AD203B41FA5}">
                      <a16:colId xmlns:a16="http://schemas.microsoft.com/office/drawing/2014/main" val="20005"/>
                    </a:ext>
                  </a:extLst>
                </a:gridCol>
                <a:gridCol w="756763">
                  <a:extLst>
                    <a:ext uri="{9D8B030D-6E8A-4147-A177-3AD203B41FA5}">
                      <a16:colId xmlns:a16="http://schemas.microsoft.com/office/drawing/2014/main" val="20006"/>
                    </a:ext>
                  </a:extLst>
                </a:gridCol>
                <a:gridCol w="605409">
                  <a:extLst>
                    <a:ext uri="{9D8B030D-6E8A-4147-A177-3AD203B41FA5}">
                      <a16:colId xmlns:a16="http://schemas.microsoft.com/office/drawing/2014/main" val="20007"/>
                    </a:ext>
                  </a:extLst>
                </a:gridCol>
              </a:tblGrid>
              <a:tr h="236220">
                <a:tc gridSpan="4">
                  <a:txBody>
                    <a:bodyPr/>
                    <a:lstStyle/>
                    <a:p>
                      <a:pPr marL="0" marR="0" algn="ctr">
                        <a:lnSpc>
                          <a:spcPct val="100000"/>
                        </a:lnSpc>
                        <a:spcBef>
                          <a:spcPts val="0"/>
                        </a:spcBef>
                        <a:spcAft>
                          <a:spcPts val="0"/>
                        </a:spcAft>
                      </a:pPr>
                      <a:r>
                        <a:rPr lang="en-US" sz="1600" b="1" kern="0" dirty="0">
                          <a:effectLst/>
                          <a:latin typeface="Times New Roman"/>
                          <a:ea typeface="Calibri"/>
                          <a:cs typeface="Latha"/>
                        </a:rPr>
                        <a:t>Web of Science</a:t>
                      </a:r>
                      <a:endParaRPr lang="en-US" sz="1600" kern="100" dirty="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600" b="1" kern="0">
                          <a:effectLst/>
                          <a:latin typeface="Times New Roman"/>
                          <a:ea typeface="Calibri"/>
                          <a:cs typeface="Latha"/>
                        </a:rPr>
                        <a:t>Scopus database</a:t>
                      </a:r>
                      <a:endParaRPr lang="en-US" sz="1600" kern="10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6220">
                <a:tc>
                  <a:txBody>
                    <a:bodyPr/>
                    <a:lstStyle/>
                    <a:p>
                      <a:pPr marL="0" marR="0">
                        <a:lnSpc>
                          <a:spcPct val="100000"/>
                        </a:lnSpc>
                        <a:spcBef>
                          <a:spcPts val="0"/>
                        </a:spcBef>
                        <a:spcAft>
                          <a:spcPts val="0"/>
                        </a:spcAft>
                      </a:pPr>
                      <a:r>
                        <a:rPr lang="en-US" sz="1600" b="1" kern="0" dirty="0">
                          <a:effectLst/>
                          <a:latin typeface="Times New Roman"/>
                          <a:ea typeface="Calibri"/>
                          <a:cs typeface="Latha"/>
                        </a:rPr>
                        <a:t>Research areas</a:t>
                      </a:r>
                      <a:endParaRPr lang="en-US" sz="1600" kern="100" dirty="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TP</a:t>
                      </a:r>
                      <a:endParaRPr lang="en-US" sz="1600" kern="100" dirty="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 </a:t>
                      </a:r>
                      <a:endParaRPr lang="en-US" sz="1600" kern="100" dirty="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TC</a:t>
                      </a:r>
                      <a:endParaRPr lang="en-US" sz="1600" kern="100" dirty="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Research areas</a:t>
                      </a:r>
                      <a:endParaRPr lang="en-US" sz="1600" kern="100" dirty="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 </a:t>
                      </a:r>
                      <a:endParaRPr lang="en-US" sz="1600" kern="10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TC</a:t>
                      </a:r>
                      <a:endParaRPr lang="en-US" sz="1600" kern="100">
                        <a:effectLst/>
                        <a:latin typeface="Calibri"/>
                        <a:ea typeface="Calibri"/>
                        <a:cs typeface="Latha"/>
                      </a:endParaRPr>
                    </a:p>
                  </a:txBody>
                  <a:tcPr marL="57826" marR="57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Physics</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17</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13.82</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463</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Medicine</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53</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28.34</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1,542</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Chemistry</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16</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13.01</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1,300</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Agricultural</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31</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16.58</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467</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220">
                <a:tc>
                  <a:txBody>
                    <a:bodyPr/>
                    <a:lstStyle/>
                    <a:p>
                      <a:pPr marL="0" marR="0">
                        <a:lnSpc>
                          <a:spcPct val="100000"/>
                        </a:lnSpc>
                        <a:spcBef>
                          <a:spcPts val="0"/>
                        </a:spcBef>
                        <a:spcAft>
                          <a:spcPts val="0"/>
                        </a:spcAft>
                      </a:pPr>
                      <a:r>
                        <a:rPr lang="en-US" sz="1600" kern="0" dirty="0">
                          <a:effectLst/>
                          <a:latin typeface="Times New Roman"/>
                          <a:ea typeface="Calibri"/>
                          <a:cs typeface="Latha"/>
                        </a:rPr>
                        <a:t>Biotechnology</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15</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12.20</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183</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Physics</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27</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14.44</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864</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Materials Science</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13</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10.57</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826</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Biochemistry </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24</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12.83</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536</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Food Science Technology</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10</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8.13</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51</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Microbiology</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22</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11.76</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468</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220">
                <a:tc>
                  <a:txBody>
                    <a:bodyPr/>
                    <a:lstStyle/>
                    <a:p>
                      <a:pPr marL="0" marR="0">
                        <a:lnSpc>
                          <a:spcPct val="100000"/>
                        </a:lnSpc>
                        <a:spcBef>
                          <a:spcPts val="0"/>
                        </a:spcBef>
                        <a:spcAft>
                          <a:spcPts val="0"/>
                        </a:spcAft>
                      </a:pPr>
                      <a:r>
                        <a:rPr lang="en-US" sz="1600" kern="0" dirty="0">
                          <a:effectLst/>
                          <a:latin typeface="Times New Roman"/>
                          <a:ea typeface="Calibri"/>
                          <a:cs typeface="Latha"/>
                        </a:rPr>
                        <a:t>Biochemistry</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7.32</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63</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Engineering</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20</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10.70</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130</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Electrochemistry</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7.32</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170</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Materials Science</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19</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10.16</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1,659</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Energy Fuels</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7.32</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170</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Chemistry</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16</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8.56</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2,536</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Engineering</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7.32</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45</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Mathematics </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14</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7.49</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970</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6220">
                <a:tc>
                  <a:txBody>
                    <a:bodyPr/>
                    <a:lstStyle/>
                    <a:p>
                      <a:pPr marL="0" marR="0">
                        <a:lnSpc>
                          <a:spcPct val="100000"/>
                        </a:lnSpc>
                        <a:spcBef>
                          <a:spcPts val="0"/>
                        </a:spcBef>
                        <a:spcAft>
                          <a:spcPts val="0"/>
                        </a:spcAft>
                      </a:pPr>
                      <a:r>
                        <a:rPr lang="en-US" sz="1600" kern="0" dirty="0">
                          <a:effectLst/>
                          <a:latin typeface="Times New Roman"/>
                          <a:ea typeface="Calibri"/>
                          <a:cs typeface="Latha"/>
                        </a:rPr>
                        <a:t>Entomology</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7.32</a:t>
                      </a:r>
                      <a:endParaRPr lang="en-US" sz="1600" kern="10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128</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Social Sciences</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10</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5.35</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1,509</a:t>
                      </a:r>
                      <a:endParaRPr lang="en-US" sz="1600" kern="100" dirty="0">
                        <a:effectLst/>
                        <a:latin typeface="Calibri"/>
                        <a:ea typeface="Calibri"/>
                        <a:cs typeface="Latha"/>
                      </a:endParaRPr>
                    </a:p>
                  </a:txBody>
                  <a:tcPr marL="57826" marR="57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51449727"/>
              </p:ext>
            </p:extLst>
          </p:nvPr>
        </p:nvGraphicFramePr>
        <p:xfrm>
          <a:off x="284327" y="3919012"/>
          <a:ext cx="8685663" cy="2972432"/>
        </p:xfrm>
        <a:graphic>
          <a:graphicData uri="http://schemas.openxmlformats.org/drawingml/2006/table">
            <a:tbl>
              <a:tblPr firstRow="1" firstCol="1" bandRow="1"/>
              <a:tblGrid>
                <a:gridCol w="2438083">
                  <a:extLst>
                    <a:ext uri="{9D8B030D-6E8A-4147-A177-3AD203B41FA5}">
                      <a16:colId xmlns:a16="http://schemas.microsoft.com/office/drawing/2014/main" val="20000"/>
                    </a:ext>
                  </a:extLst>
                </a:gridCol>
                <a:gridCol w="635144">
                  <a:extLst>
                    <a:ext uri="{9D8B030D-6E8A-4147-A177-3AD203B41FA5}">
                      <a16:colId xmlns:a16="http://schemas.microsoft.com/office/drawing/2014/main" val="20001"/>
                    </a:ext>
                  </a:extLst>
                </a:gridCol>
                <a:gridCol w="682940">
                  <a:extLst>
                    <a:ext uri="{9D8B030D-6E8A-4147-A177-3AD203B41FA5}">
                      <a16:colId xmlns:a16="http://schemas.microsoft.com/office/drawing/2014/main" val="20002"/>
                    </a:ext>
                  </a:extLst>
                </a:gridCol>
                <a:gridCol w="750286">
                  <a:extLst>
                    <a:ext uri="{9D8B030D-6E8A-4147-A177-3AD203B41FA5}">
                      <a16:colId xmlns:a16="http://schemas.microsoft.com/office/drawing/2014/main" val="20003"/>
                    </a:ext>
                  </a:extLst>
                </a:gridCol>
                <a:gridCol w="2045891">
                  <a:extLst>
                    <a:ext uri="{9D8B030D-6E8A-4147-A177-3AD203B41FA5}">
                      <a16:colId xmlns:a16="http://schemas.microsoft.com/office/drawing/2014/main" val="20004"/>
                    </a:ext>
                  </a:extLst>
                </a:gridCol>
                <a:gridCol w="618521">
                  <a:extLst>
                    <a:ext uri="{9D8B030D-6E8A-4147-A177-3AD203B41FA5}">
                      <a16:colId xmlns:a16="http://schemas.microsoft.com/office/drawing/2014/main" val="20005"/>
                    </a:ext>
                  </a:extLst>
                </a:gridCol>
                <a:gridCol w="768307">
                  <a:extLst>
                    <a:ext uri="{9D8B030D-6E8A-4147-A177-3AD203B41FA5}">
                      <a16:colId xmlns:a16="http://schemas.microsoft.com/office/drawing/2014/main" val="20006"/>
                    </a:ext>
                  </a:extLst>
                </a:gridCol>
                <a:gridCol w="746491">
                  <a:extLst>
                    <a:ext uri="{9D8B030D-6E8A-4147-A177-3AD203B41FA5}">
                      <a16:colId xmlns:a16="http://schemas.microsoft.com/office/drawing/2014/main" val="20007"/>
                    </a:ext>
                  </a:extLst>
                </a:gridCol>
              </a:tblGrid>
              <a:tr h="239262">
                <a:tc gridSpan="4">
                  <a:txBody>
                    <a:bodyPr/>
                    <a:lstStyle/>
                    <a:p>
                      <a:pPr marL="0" marR="0" algn="ctr">
                        <a:lnSpc>
                          <a:spcPct val="100000"/>
                        </a:lnSpc>
                        <a:spcBef>
                          <a:spcPts val="0"/>
                        </a:spcBef>
                        <a:spcAft>
                          <a:spcPts val="0"/>
                        </a:spcAft>
                      </a:pPr>
                      <a:r>
                        <a:rPr lang="en-US" sz="1600" b="1" kern="0" dirty="0">
                          <a:effectLst/>
                          <a:latin typeface="Times New Roman"/>
                          <a:ea typeface="Calibri"/>
                          <a:cs typeface="Latha"/>
                        </a:rPr>
                        <a:t>Web of Science</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600" b="1" kern="0" dirty="0">
                          <a:effectLst/>
                          <a:latin typeface="Times New Roman"/>
                          <a:ea typeface="Calibri"/>
                          <a:cs typeface="Latha"/>
                        </a:rPr>
                        <a:t>Scopus database</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9262">
                <a:tc>
                  <a:txBody>
                    <a:bodyPr/>
                    <a:lstStyle/>
                    <a:p>
                      <a:pPr marL="0" marR="0">
                        <a:lnSpc>
                          <a:spcPct val="100000"/>
                        </a:lnSpc>
                        <a:spcBef>
                          <a:spcPts val="0"/>
                        </a:spcBef>
                        <a:spcAft>
                          <a:spcPts val="0"/>
                        </a:spcAft>
                      </a:pPr>
                      <a:r>
                        <a:rPr lang="en-US" sz="1600" b="1" kern="0">
                          <a:effectLst/>
                          <a:latin typeface="Times New Roman"/>
                          <a:ea typeface="Calibri"/>
                          <a:cs typeface="Latha"/>
                        </a:rPr>
                        <a:t>Research Area</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TP</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a:t>
                      </a:r>
                      <a:endParaRPr lang="en-US" sz="1600" kern="10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TC</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Research Area</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a:t>
                      </a:r>
                      <a:endParaRPr lang="en-US" sz="1600" kern="10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TC</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9262">
                <a:tc>
                  <a:txBody>
                    <a:bodyPr/>
                    <a:lstStyle/>
                    <a:p>
                      <a:pPr marL="0" marR="0" algn="just">
                        <a:lnSpc>
                          <a:spcPct val="100000"/>
                        </a:lnSpc>
                        <a:spcBef>
                          <a:spcPts val="0"/>
                        </a:spcBef>
                        <a:spcAft>
                          <a:spcPts val="0"/>
                        </a:spcAft>
                      </a:pPr>
                      <a:r>
                        <a:rPr lang="en-US" sz="1600" kern="0">
                          <a:effectLst/>
                          <a:latin typeface="Times New Roman"/>
                          <a:ea typeface="Calibri"/>
                          <a:cs typeface="Latha"/>
                        </a:rPr>
                        <a:t>Engineering</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116</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17.66</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3,820</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Engineering</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331</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24.37</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6,046</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9262">
                <a:tc>
                  <a:txBody>
                    <a:bodyPr/>
                    <a:lstStyle/>
                    <a:p>
                      <a:pPr marL="0" marR="0" algn="just">
                        <a:lnSpc>
                          <a:spcPct val="100000"/>
                        </a:lnSpc>
                        <a:spcBef>
                          <a:spcPts val="0"/>
                        </a:spcBef>
                        <a:spcAft>
                          <a:spcPts val="0"/>
                        </a:spcAft>
                      </a:pPr>
                      <a:r>
                        <a:rPr lang="en-US" sz="1600" kern="0">
                          <a:effectLst/>
                          <a:latin typeface="Times New Roman"/>
                          <a:ea typeface="Calibri"/>
                          <a:cs typeface="Latha"/>
                        </a:rPr>
                        <a:t>Materials Science</a:t>
                      </a:r>
                      <a:endParaRPr lang="en-US" sz="1600" kern="10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98</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14.92</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1,848</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Medicine</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272</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20.03</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3,546</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0192">
                <a:tc>
                  <a:txBody>
                    <a:bodyPr/>
                    <a:lstStyle/>
                    <a:p>
                      <a:pPr marL="0" marR="0" algn="just">
                        <a:lnSpc>
                          <a:spcPct val="100000"/>
                        </a:lnSpc>
                        <a:spcBef>
                          <a:spcPts val="0"/>
                        </a:spcBef>
                        <a:spcAft>
                          <a:spcPts val="0"/>
                        </a:spcAft>
                      </a:pPr>
                      <a:r>
                        <a:rPr lang="en-US" sz="1600" kern="0">
                          <a:effectLst/>
                          <a:latin typeface="Times New Roman"/>
                          <a:ea typeface="Calibri"/>
                          <a:cs typeface="Latha"/>
                        </a:rPr>
                        <a:t>Science Technology</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85</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12.94</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2,410</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Computer Science</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234</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17.23</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1,869</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9262">
                <a:tc>
                  <a:txBody>
                    <a:bodyPr/>
                    <a:lstStyle/>
                    <a:p>
                      <a:pPr marL="0" marR="0" algn="just">
                        <a:lnSpc>
                          <a:spcPct val="100000"/>
                        </a:lnSpc>
                        <a:spcBef>
                          <a:spcPts val="0"/>
                        </a:spcBef>
                        <a:spcAft>
                          <a:spcPts val="0"/>
                        </a:spcAft>
                      </a:pPr>
                      <a:r>
                        <a:rPr lang="en-US" sz="1600" kern="0">
                          <a:effectLst/>
                          <a:latin typeface="Times New Roman"/>
                          <a:ea typeface="Calibri"/>
                          <a:cs typeface="Latha"/>
                        </a:rPr>
                        <a:t>Physics</a:t>
                      </a:r>
                      <a:endParaRPr lang="en-US" sz="1600" kern="10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70</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10.65</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914</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Materials Science</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173</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12.74</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2,907</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9262">
                <a:tc>
                  <a:txBody>
                    <a:bodyPr/>
                    <a:lstStyle/>
                    <a:p>
                      <a:pPr marL="0" marR="0" algn="just">
                        <a:lnSpc>
                          <a:spcPct val="100000"/>
                        </a:lnSpc>
                        <a:spcBef>
                          <a:spcPts val="0"/>
                        </a:spcBef>
                        <a:spcAft>
                          <a:spcPts val="0"/>
                        </a:spcAft>
                      </a:pPr>
                      <a:r>
                        <a:rPr lang="en-US" sz="1600" kern="0">
                          <a:effectLst/>
                          <a:latin typeface="Times New Roman"/>
                          <a:ea typeface="Calibri"/>
                          <a:cs typeface="Latha"/>
                        </a:rPr>
                        <a:t>Chemistry</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67</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10.20</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1,234</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Agricultural</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163</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12.00</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2,160</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3270">
                <a:tc>
                  <a:txBody>
                    <a:bodyPr/>
                    <a:lstStyle/>
                    <a:p>
                      <a:pPr marL="0" marR="0" algn="just">
                        <a:lnSpc>
                          <a:spcPct val="100000"/>
                        </a:lnSpc>
                        <a:spcBef>
                          <a:spcPts val="0"/>
                        </a:spcBef>
                        <a:spcAft>
                          <a:spcPts val="0"/>
                        </a:spcAft>
                      </a:pPr>
                      <a:r>
                        <a:rPr lang="en-US" sz="1600" kern="0">
                          <a:effectLst/>
                          <a:latin typeface="Times New Roman"/>
                          <a:ea typeface="Calibri"/>
                          <a:cs typeface="Latha"/>
                        </a:rPr>
                        <a:t>Construction Technology</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38</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5.78</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1,159</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Social Sciences</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150</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11.05</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1,033</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9262">
                <a:tc>
                  <a:txBody>
                    <a:bodyPr/>
                    <a:lstStyle/>
                    <a:p>
                      <a:pPr marL="0" marR="0" algn="just">
                        <a:lnSpc>
                          <a:spcPct val="100000"/>
                        </a:lnSpc>
                        <a:spcBef>
                          <a:spcPts val="0"/>
                        </a:spcBef>
                        <a:spcAft>
                          <a:spcPts val="0"/>
                        </a:spcAft>
                      </a:pPr>
                      <a:r>
                        <a:rPr lang="en-US" sz="1600" kern="0">
                          <a:effectLst/>
                          <a:latin typeface="Times New Roman"/>
                          <a:ea typeface="Calibri"/>
                          <a:cs typeface="Latha"/>
                        </a:rPr>
                        <a:t>Environmental Sciences</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34</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5.18</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228</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Mathematics</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138</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10.16</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829</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9262">
                <a:tc>
                  <a:txBody>
                    <a:bodyPr/>
                    <a:lstStyle/>
                    <a:p>
                      <a:pPr marL="0" marR="0" algn="just">
                        <a:lnSpc>
                          <a:spcPct val="100000"/>
                        </a:lnSpc>
                        <a:spcBef>
                          <a:spcPts val="0"/>
                        </a:spcBef>
                        <a:spcAft>
                          <a:spcPts val="0"/>
                        </a:spcAft>
                      </a:pPr>
                      <a:r>
                        <a:rPr lang="en-US" sz="1600" kern="0">
                          <a:effectLst/>
                          <a:latin typeface="Times New Roman"/>
                          <a:ea typeface="Calibri"/>
                          <a:cs typeface="Latha"/>
                        </a:rPr>
                        <a:t>Mathematics</a:t>
                      </a:r>
                      <a:endParaRPr lang="en-US" sz="1600" kern="10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34</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5.18</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105</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Environmental Science</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129</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9.50</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2,391</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9262">
                <a:tc>
                  <a:txBody>
                    <a:bodyPr/>
                    <a:lstStyle/>
                    <a:p>
                      <a:pPr marL="0" marR="0" algn="just">
                        <a:lnSpc>
                          <a:spcPct val="100000"/>
                        </a:lnSpc>
                        <a:spcBef>
                          <a:spcPts val="0"/>
                        </a:spcBef>
                        <a:spcAft>
                          <a:spcPts val="0"/>
                        </a:spcAft>
                      </a:pPr>
                      <a:r>
                        <a:rPr lang="en-US" sz="1600" kern="0">
                          <a:effectLst/>
                          <a:latin typeface="Times New Roman"/>
                          <a:ea typeface="Calibri"/>
                          <a:cs typeface="Latha"/>
                        </a:rPr>
                        <a:t>Tropical Medicine</a:t>
                      </a:r>
                      <a:endParaRPr lang="en-US" sz="1600" kern="10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34</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5.18</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578</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Physics &amp; Astronomy</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121</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8.91</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2,646</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9262">
                <a:tc>
                  <a:txBody>
                    <a:bodyPr/>
                    <a:lstStyle/>
                    <a:p>
                      <a:pPr marL="0" marR="0" algn="just">
                        <a:lnSpc>
                          <a:spcPct val="100000"/>
                        </a:lnSpc>
                        <a:spcBef>
                          <a:spcPts val="0"/>
                        </a:spcBef>
                        <a:spcAft>
                          <a:spcPts val="0"/>
                        </a:spcAft>
                      </a:pPr>
                      <a:r>
                        <a:rPr lang="en-US" sz="1600" kern="0" dirty="0">
                          <a:effectLst/>
                          <a:latin typeface="Times New Roman"/>
                          <a:ea typeface="Calibri"/>
                          <a:cs typeface="Latha"/>
                        </a:rPr>
                        <a:t>Parasitology</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32</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4.87</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568</a:t>
                      </a:r>
                      <a:endParaRPr lang="en-US" sz="1600" kern="10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kern="0" dirty="0">
                          <a:effectLst/>
                          <a:latin typeface="Times New Roman"/>
                          <a:ea typeface="Calibri"/>
                          <a:cs typeface="Latha"/>
                        </a:rPr>
                        <a:t>Biochemistry</a:t>
                      </a:r>
                      <a:endParaRPr lang="en-US" sz="1600" kern="100" dirty="0">
                        <a:effectLst/>
                        <a:latin typeface="Calibri"/>
                        <a:ea typeface="Calibri"/>
                        <a:cs typeface="Latha"/>
                      </a:endParaRPr>
                    </a:p>
                  </a:txBody>
                  <a:tcPr marL="56402" marR="5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90</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6.63</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1,658</a:t>
                      </a:r>
                      <a:endParaRPr lang="en-US" sz="1600" kern="100" dirty="0">
                        <a:effectLst/>
                        <a:latin typeface="Calibri"/>
                        <a:ea typeface="Calibri"/>
                        <a:cs typeface="Latha"/>
                      </a:endParaRPr>
                    </a:p>
                  </a:txBody>
                  <a:tcPr marL="56402" marR="56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2" name="Rectangle 1"/>
          <p:cNvSpPr/>
          <p:nvPr/>
        </p:nvSpPr>
        <p:spPr>
          <a:xfrm>
            <a:off x="304799" y="3552110"/>
            <a:ext cx="8665191" cy="338554"/>
          </a:xfrm>
          <a:prstGeom prst="rect">
            <a:avLst/>
          </a:prstGeom>
        </p:spPr>
        <p:txBody>
          <a:bodyPr wrap="square">
            <a:spAutoFit/>
          </a:bodyPr>
          <a:lstStyle/>
          <a:p>
            <a:pPr algn="ctr"/>
            <a:r>
              <a:rPr lang="en-US" sz="1600" b="1" dirty="0">
                <a:solidFill>
                  <a:srgbClr val="0070C0"/>
                </a:solidFill>
                <a:latin typeface="Times New Roman" pitchFamily="18" charset="0"/>
                <a:cs typeface="Times New Roman" pitchFamily="18" charset="0"/>
              </a:rPr>
              <a:t>Major research areas of publications during the Post-War period in  both databases</a:t>
            </a:r>
            <a:endParaRPr lang="en-US" sz="1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36912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22</a:t>
            </a:fld>
            <a:endParaRPr lang="en-US"/>
          </a:p>
        </p:txBody>
      </p:sp>
      <p:sp>
        <p:nvSpPr>
          <p:cNvPr id="4" name="Rectangle 3"/>
          <p:cNvSpPr/>
          <p:nvPr/>
        </p:nvSpPr>
        <p:spPr>
          <a:xfrm>
            <a:off x="304800" y="228600"/>
            <a:ext cx="8610600" cy="960328"/>
          </a:xfrm>
          <a:prstGeom prst="rect">
            <a:avLst/>
          </a:prstGeom>
        </p:spPr>
        <p:txBody>
          <a:bodyPr wrap="square">
            <a:spAutoFit/>
          </a:bodyPr>
          <a:lstStyle/>
          <a:p>
            <a:pPr algn="ctr">
              <a:lnSpc>
                <a:spcPct val="150000"/>
              </a:lnSpc>
            </a:pPr>
            <a:r>
              <a:rPr lang="en-US" sz="2000" b="1" dirty="0">
                <a:solidFill>
                  <a:srgbClr val="0070C0"/>
                </a:solidFill>
                <a:latin typeface="Times New Roman" pitchFamily="18" charset="0"/>
                <a:cs typeface="Times New Roman" pitchFamily="18" charset="0"/>
              </a:rPr>
              <a:t>Comparison of Major  research areas in war and post-war periods in both databases</a:t>
            </a:r>
          </a:p>
        </p:txBody>
      </p:sp>
      <p:sp>
        <p:nvSpPr>
          <p:cNvPr id="5" name="Rectangle 4"/>
          <p:cNvSpPr/>
          <p:nvPr/>
        </p:nvSpPr>
        <p:spPr>
          <a:xfrm>
            <a:off x="304800" y="1246538"/>
            <a:ext cx="8610600" cy="4478149"/>
          </a:xfrm>
          <a:prstGeom prst="rect">
            <a:avLst/>
          </a:prstGeom>
        </p:spPr>
        <p:txBody>
          <a:bodyPr wrap="square">
            <a:spAutoFit/>
          </a:bodyPr>
          <a:lstStyle/>
          <a:p>
            <a:pPr marL="285750" indent="-285750" algn="just">
              <a:lnSpc>
                <a:spcPct val="150000"/>
              </a:lnSpc>
              <a:buFont typeface="Wingdings" pitchFamily="2" charset="2"/>
              <a:buChar char="Ø"/>
            </a:pPr>
            <a:r>
              <a:rPr lang="en-US" sz="1900" dirty="0">
                <a:latin typeface="Times New Roman" pitchFamily="18" charset="0"/>
                <a:cs typeface="Times New Roman" pitchFamily="18" charset="0"/>
              </a:rPr>
              <a:t>In war period,  the dominant research fields in Web of Science, </a:t>
            </a:r>
            <a:r>
              <a:rPr lang="en-US" sz="1900" b="1" dirty="0">
                <a:latin typeface="Times New Roman" pitchFamily="18" charset="0"/>
                <a:cs typeface="Times New Roman" pitchFamily="18" charset="0"/>
              </a:rPr>
              <a:t>Physics</a:t>
            </a:r>
            <a:r>
              <a:rPr lang="en-US" sz="1900" dirty="0">
                <a:latin typeface="Times New Roman" pitchFamily="18" charset="0"/>
                <a:cs typeface="Times New Roman" pitchFamily="18" charset="0"/>
              </a:rPr>
              <a:t> (13.82%), </a:t>
            </a:r>
            <a:r>
              <a:rPr lang="en-US" sz="1900" b="1" dirty="0">
                <a:latin typeface="Times New Roman" pitchFamily="18" charset="0"/>
                <a:cs typeface="Times New Roman" pitchFamily="18" charset="0"/>
              </a:rPr>
              <a:t>Chemistry </a:t>
            </a:r>
            <a:r>
              <a:rPr lang="en-US" sz="1900" dirty="0">
                <a:latin typeface="Times New Roman" pitchFamily="18" charset="0"/>
                <a:cs typeface="Times New Roman" pitchFamily="18" charset="0"/>
              </a:rPr>
              <a:t>(13.01%), and </a:t>
            </a:r>
            <a:r>
              <a:rPr lang="en-US" sz="1900" b="1" dirty="0">
                <a:latin typeface="Times New Roman" pitchFamily="18" charset="0"/>
                <a:cs typeface="Times New Roman" pitchFamily="18" charset="0"/>
              </a:rPr>
              <a:t>Biotechnology </a:t>
            </a:r>
            <a:r>
              <a:rPr lang="en-US" sz="1900" dirty="0">
                <a:latin typeface="Times New Roman" pitchFamily="18" charset="0"/>
                <a:cs typeface="Times New Roman" pitchFamily="18" charset="0"/>
              </a:rPr>
              <a:t>(12.20%). In Scopus, </a:t>
            </a:r>
            <a:r>
              <a:rPr lang="en-US" sz="1900" b="1" dirty="0">
                <a:latin typeface="Times New Roman" pitchFamily="18" charset="0"/>
                <a:cs typeface="Times New Roman" pitchFamily="18" charset="0"/>
              </a:rPr>
              <a:t>Medicine</a:t>
            </a:r>
            <a:r>
              <a:rPr lang="en-US" sz="1900" dirty="0">
                <a:latin typeface="Times New Roman" pitchFamily="18" charset="0"/>
                <a:cs typeface="Times New Roman" pitchFamily="18" charset="0"/>
              </a:rPr>
              <a:t> (28.34%), </a:t>
            </a:r>
            <a:r>
              <a:rPr lang="en-US" sz="1900" b="1" dirty="0">
                <a:latin typeface="Times New Roman" pitchFamily="18" charset="0"/>
                <a:cs typeface="Times New Roman" pitchFamily="18" charset="0"/>
              </a:rPr>
              <a:t>Agricultural </a:t>
            </a:r>
            <a:r>
              <a:rPr lang="en-US" sz="1900" dirty="0">
                <a:latin typeface="Times New Roman" pitchFamily="18" charset="0"/>
                <a:cs typeface="Times New Roman" pitchFamily="18" charset="0"/>
              </a:rPr>
              <a:t>(16.58%) and </a:t>
            </a:r>
            <a:r>
              <a:rPr lang="en-US" sz="1900" b="1" dirty="0">
                <a:latin typeface="Times New Roman" pitchFamily="18" charset="0"/>
                <a:cs typeface="Times New Roman" pitchFamily="18" charset="0"/>
              </a:rPr>
              <a:t>Physics </a:t>
            </a:r>
            <a:r>
              <a:rPr lang="en-US" sz="1900" dirty="0">
                <a:latin typeface="Times New Roman" pitchFamily="18" charset="0"/>
                <a:cs typeface="Times New Roman" pitchFamily="18" charset="0"/>
              </a:rPr>
              <a:t>(14.44%).</a:t>
            </a:r>
          </a:p>
          <a:p>
            <a:pPr marL="285750" indent="-285750" algn="just">
              <a:lnSpc>
                <a:spcPct val="150000"/>
              </a:lnSpc>
              <a:buFont typeface="Wingdings" pitchFamily="2" charset="2"/>
              <a:buChar char="Ø"/>
            </a:pPr>
            <a:r>
              <a:rPr lang="en-US" sz="1900" dirty="0">
                <a:latin typeface="Times New Roman" pitchFamily="18" charset="0"/>
                <a:cs typeface="Times New Roman" pitchFamily="18" charset="0"/>
              </a:rPr>
              <a:t> </a:t>
            </a:r>
            <a:r>
              <a:rPr lang="en-US" sz="1900" b="1" dirty="0">
                <a:latin typeface="Times New Roman" pitchFamily="18" charset="0"/>
                <a:cs typeface="Times New Roman" pitchFamily="18" charset="0"/>
              </a:rPr>
              <a:t>In the post-war period in both databases,  </a:t>
            </a:r>
            <a:r>
              <a:rPr lang="en-US" sz="1900" b="1" i="1" dirty="0">
                <a:latin typeface="Times New Roman" pitchFamily="18" charset="0"/>
                <a:cs typeface="Times New Roman" pitchFamily="18" charset="0"/>
              </a:rPr>
              <a:t>Engineering</a:t>
            </a:r>
            <a:r>
              <a:rPr lang="en-US" sz="1900" dirty="0">
                <a:latin typeface="Times New Roman" pitchFamily="18" charset="0"/>
                <a:cs typeface="Times New Roman" pitchFamily="18" charset="0"/>
              </a:rPr>
              <a:t> emerged as the most dominant research  area (17.66% in Web of Science  &amp;  24.37% in Scopus).</a:t>
            </a:r>
          </a:p>
          <a:p>
            <a:pPr marL="285750" indent="-285750" algn="just">
              <a:lnSpc>
                <a:spcPct val="150000"/>
              </a:lnSpc>
              <a:buFont typeface="Wingdings" pitchFamily="2" charset="2"/>
              <a:buChar char="Ø"/>
            </a:pPr>
            <a:r>
              <a:rPr lang="en-US" sz="1900" dirty="0">
                <a:latin typeface="Times New Roman" pitchFamily="18" charset="0"/>
                <a:cs typeface="Times New Roman" pitchFamily="18" charset="0"/>
              </a:rPr>
              <a:t> The transition from war to post-war periods highlights the research priorities, with a shift from </a:t>
            </a:r>
            <a:r>
              <a:rPr lang="en-US" sz="1900" b="1" dirty="0">
                <a:latin typeface="Times New Roman" pitchFamily="18" charset="0"/>
                <a:cs typeface="Times New Roman" pitchFamily="18" charset="0"/>
              </a:rPr>
              <a:t>fundamental sciences toward technological based</a:t>
            </a:r>
            <a:r>
              <a:rPr lang="en-US" sz="1900" b="1" i="1" dirty="0">
                <a:latin typeface="Times New Roman" pitchFamily="18" charset="0"/>
                <a:cs typeface="Times New Roman" pitchFamily="18" charset="0"/>
              </a:rPr>
              <a:t>.</a:t>
            </a:r>
          </a:p>
          <a:p>
            <a:pPr marL="285750" indent="-285750" algn="just">
              <a:lnSpc>
                <a:spcPct val="150000"/>
              </a:lnSpc>
              <a:buFont typeface="Wingdings" pitchFamily="2" charset="2"/>
              <a:buChar char="Ø"/>
            </a:pPr>
            <a:r>
              <a:rPr lang="en-US" sz="1900" b="1" i="1" dirty="0">
                <a:latin typeface="Times New Roman" pitchFamily="18" charset="0"/>
                <a:cs typeface="Times New Roman" pitchFamily="18" charset="0"/>
              </a:rPr>
              <a:t> </a:t>
            </a:r>
            <a:r>
              <a:rPr lang="en-US" sz="1900" dirty="0">
                <a:latin typeface="Times New Roman" pitchFamily="18" charset="0"/>
                <a:cs typeface="Times New Roman" pitchFamily="18" charset="0"/>
              </a:rPr>
              <a:t>A key reason for this shift, the establishment of a new Faculty of Engineering of University of Jaffna in 2010, on a 25-hectare site that land was  used for military purposes more than 25 years during the war period. </a:t>
            </a:r>
          </a:p>
        </p:txBody>
      </p:sp>
    </p:spTree>
    <p:extLst>
      <p:ext uri="{BB962C8B-B14F-4D97-AF65-F5344CB8AC3E}">
        <p14:creationId xmlns:p14="http://schemas.microsoft.com/office/powerpoint/2010/main" val="14781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8198"/>
            <a:ext cx="8991600" cy="615553"/>
          </a:xfrm>
          <a:prstGeom prst="rect">
            <a:avLst/>
          </a:prstGeom>
        </p:spPr>
        <p:txBody>
          <a:bodyPr wrap="square">
            <a:spAutoFit/>
          </a:bodyPr>
          <a:lstStyle/>
          <a:p>
            <a:r>
              <a:rPr lang="en-US" b="1" dirty="0">
                <a:solidFill>
                  <a:srgbClr val="0070C0"/>
                </a:solidFill>
                <a:latin typeface="Times New Roman" pitchFamily="18" charset="0"/>
                <a:cs typeface="Times New Roman" pitchFamily="18" charset="0"/>
              </a:rPr>
              <a:t>4.4 International Collaboration Networks of University of Jaffna:</a:t>
            </a:r>
          </a:p>
          <a:p>
            <a:pPr algn="ctr"/>
            <a:r>
              <a:rPr lang="en-US" sz="1600" b="1" dirty="0">
                <a:solidFill>
                  <a:srgbClr val="0070C0"/>
                </a:solidFill>
                <a:latin typeface="Times New Roman" pitchFamily="18" charset="0"/>
                <a:cs typeface="Times New Roman" pitchFamily="18" charset="0"/>
              </a:rPr>
              <a:t>Country collaboration from Web of Science database in War period</a:t>
            </a:r>
            <a:endParaRPr lang="en-US" sz="1600" b="1" dirty="0">
              <a:solidFill>
                <a:srgbClr val="0070C0"/>
              </a:solidFill>
            </a:endParaRPr>
          </a:p>
        </p:txBody>
      </p:sp>
      <p:pic>
        <p:nvPicPr>
          <p:cNvPr id="6" name="Picture 5" descr="C:\Users\pc\Desktop\ma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653084"/>
            <a:ext cx="8701016" cy="4833315"/>
          </a:xfrm>
          <a:prstGeom prst="rect">
            <a:avLst/>
          </a:prstGeom>
          <a:noFill/>
          <a:ln>
            <a:noFill/>
          </a:ln>
        </p:spPr>
      </p:pic>
      <p:sp>
        <p:nvSpPr>
          <p:cNvPr id="2" name="Rectangle 1"/>
          <p:cNvSpPr/>
          <p:nvPr/>
        </p:nvSpPr>
        <p:spPr>
          <a:xfrm>
            <a:off x="190500" y="5588422"/>
            <a:ext cx="8839200" cy="1269578"/>
          </a:xfrm>
          <a:prstGeom prst="rect">
            <a:avLst/>
          </a:prstGeom>
        </p:spPr>
        <p:txBody>
          <a:bodyPr wrap="square">
            <a:spAutoFit/>
          </a:bodyPr>
          <a:lstStyle/>
          <a:p>
            <a:pPr marL="285750" indent="-285750" algn="just">
              <a:lnSpc>
                <a:spcPct val="150000"/>
              </a:lnSpc>
              <a:buFont typeface="Wingdings" pitchFamily="2" charset="2"/>
              <a:buChar char="Ø"/>
            </a:pPr>
            <a:r>
              <a:rPr lang="en-US" sz="1700" dirty="0">
                <a:latin typeface="Times New Roman" pitchFamily="18" charset="0"/>
                <a:cs typeface="Times New Roman" pitchFamily="18" charset="0"/>
              </a:rPr>
              <a:t>In the war time, England (24 link), Ireland (18), India (16), Japan (12), Sweden (12), Netherland (10), Cambodia (8), the USA (8). </a:t>
            </a:r>
          </a:p>
          <a:p>
            <a:pPr marL="285750" indent="-285750" algn="just">
              <a:lnSpc>
                <a:spcPct val="150000"/>
              </a:lnSpc>
              <a:buFont typeface="Wingdings" pitchFamily="2" charset="2"/>
              <a:buChar char="Ø"/>
            </a:pPr>
            <a:endParaRPr lang="en-US" sz="1700" dirty="0">
              <a:latin typeface="Times New Roman" pitchFamily="18" charset="0"/>
              <a:cs typeface="Times New Roman" pitchFamily="18" charset="0"/>
            </a:endParaRPr>
          </a:p>
        </p:txBody>
      </p:sp>
    </p:spTree>
    <p:extLst>
      <p:ext uri="{BB962C8B-B14F-4D97-AF65-F5344CB8AC3E}">
        <p14:creationId xmlns:p14="http://schemas.microsoft.com/office/powerpoint/2010/main" val="138793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24</a:t>
            </a:fld>
            <a:endParaRPr lang="en-US"/>
          </a:p>
        </p:txBody>
      </p:sp>
      <p:pic>
        <p:nvPicPr>
          <p:cNvPr id="4" name="Picture 3" descr="C:\Users\pc\Desktop\mab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85800"/>
            <a:ext cx="8534400" cy="5029200"/>
          </a:xfrm>
          <a:prstGeom prst="rect">
            <a:avLst/>
          </a:prstGeom>
          <a:noFill/>
          <a:ln>
            <a:noFill/>
          </a:ln>
        </p:spPr>
      </p:pic>
      <p:sp>
        <p:nvSpPr>
          <p:cNvPr id="5" name="Rectangle 4"/>
          <p:cNvSpPr/>
          <p:nvPr/>
        </p:nvSpPr>
        <p:spPr>
          <a:xfrm>
            <a:off x="228600" y="5720771"/>
            <a:ext cx="8610600" cy="646331"/>
          </a:xfrm>
          <a:prstGeom prst="rect">
            <a:avLst/>
          </a:prstGeom>
        </p:spPr>
        <p:txBody>
          <a:bodyPr wrap="square">
            <a:spAutoFit/>
          </a:bodyPr>
          <a:lstStyle/>
          <a:p>
            <a:pPr marL="285750" indent="-285750">
              <a:buFont typeface="Wingdings" pitchFamily="2" charset="2"/>
              <a:buChar char="Ø"/>
            </a:pPr>
            <a:r>
              <a:rPr lang="en-US" dirty="0">
                <a:latin typeface="Times New Roman" pitchFamily="18" charset="0"/>
                <a:cs typeface="Times New Roman" pitchFamily="18" charset="0"/>
              </a:rPr>
              <a:t>In the post war, England (270 link), USA (243), Australia (192), India (119). Canada (98), Malaysia (75), Switzerland (74), French (71).</a:t>
            </a:r>
            <a:endParaRPr lang="en-US" dirty="0"/>
          </a:p>
        </p:txBody>
      </p:sp>
      <p:sp>
        <p:nvSpPr>
          <p:cNvPr id="6" name="Rectangle 5"/>
          <p:cNvSpPr/>
          <p:nvPr/>
        </p:nvSpPr>
        <p:spPr>
          <a:xfrm>
            <a:off x="304800" y="228600"/>
            <a:ext cx="8229600" cy="338554"/>
          </a:xfrm>
          <a:prstGeom prst="rect">
            <a:avLst/>
          </a:prstGeom>
        </p:spPr>
        <p:txBody>
          <a:bodyPr wrap="square">
            <a:spAutoFit/>
          </a:bodyPr>
          <a:lstStyle/>
          <a:p>
            <a:pPr algn="ctr"/>
            <a:r>
              <a:rPr lang="en-US" sz="1600" b="1" dirty="0">
                <a:solidFill>
                  <a:srgbClr val="0070C0"/>
                </a:solidFill>
                <a:latin typeface="Times New Roman" pitchFamily="18" charset="0"/>
                <a:cs typeface="Times New Roman" pitchFamily="18" charset="0"/>
              </a:rPr>
              <a:t>Country collaboration from Web of Science database in  post - War period</a:t>
            </a:r>
            <a:endParaRPr lang="en-US" sz="1600" b="1" dirty="0">
              <a:solidFill>
                <a:srgbClr val="0070C0"/>
              </a:solidFill>
            </a:endParaRPr>
          </a:p>
        </p:txBody>
      </p:sp>
    </p:spTree>
    <p:extLst>
      <p:ext uri="{BB962C8B-B14F-4D97-AF65-F5344CB8AC3E}">
        <p14:creationId xmlns:p14="http://schemas.microsoft.com/office/powerpoint/2010/main" val="358932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25</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 y="152399"/>
            <a:ext cx="8001000" cy="369332"/>
          </a:xfrm>
          <a:prstGeom prst="rect">
            <a:avLst/>
          </a:prstGeom>
        </p:spPr>
        <p:txBody>
          <a:bodyPr wrap="square">
            <a:spAutoFit/>
          </a:bodyPr>
          <a:lstStyle/>
          <a:p>
            <a:pPr lvl="0" algn="ctr"/>
            <a:r>
              <a:rPr lang="en-US" b="1" dirty="0">
                <a:solidFill>
                  <a:srgbClr val="0070C0"/>
                </a:solidFill>
                <a:latin typeface="Times New Roman" pitchFamily="18" charset="0"/>
                <a:cs typeface="Times New Roman" pitchFamily="18" charset="0"/>
              </a:rPr>
              <a:t>Country collaboration from Scopus database  in War  period</a:t>
            </a:r>
            <a:endParaRPr lang="en-US" dirty="0">
              <a:solidFill>
                <a:srgbClr val="0070C0"/>
              </a:solidFill>
              <a:latin typeface="Times New Roman" pitchFamily="18" charset="0"/>
              <a:cs typeface="Times New Roman" pitchFamily="18" charset="0"/>
            </a:endParaRPr>
          </a:p>
        </p:txBody>
      </p:sp>
      <p:sp>
        <p:nvSpPr>
          <p:cNvPr id="7" name="Rectangle 6"/>
          <p:cNvSpPr/>
          <p:nvPr/>
        </p:nvSpPr>
        <p:spPr>
          <a:xfrm>
            <a:off x="342900" y="5410200"/>
            <a:ext cx="8686800" cy="786754"/>
          </a:xfrm>
          <a:prstGeom prst="rect">
            <a:avLst/>
          </a:prstGeom>
        </p:spPr>
        <p:txBody>
          <a:bodyPr wrap="square">
            <a:spAutoFit/>
          </a:bodyPr>
          <a:lstStyle/>
          <a:p>
            <a:pPr marL="285750" indent="-285750" algn="just">
              <a:lnSpc>
                <a:spcPct val="150000"/>
              </a:lnSpc>
              <a:buFont typeface="Wingdings" pitchFamily="2" charset="2"/>
              <a:buChar char="Ø"/>
            </a:pPr>
            <a:r>
              <a:rPr lang="en-US" sz="1600" dirty="0">
                <a:latin typeface="Times New Roman" pitchFamily="18" charset="0"/>
                <a:cs typeface="Times New Roman" pitchFamily="18" charset="0"/>
              </a:rPr>
              <a:t>In the war period,  UK (60 links), China (21), USA (17), Japan (14), Netherland (10), Cambodia (9), Sweden (7), Algeria (6).</a:t>
            </a:r>
          </a:p>
        </p:txBody>
      </p:sp>
    </p:spTree>
    <p:extLst>
      <p:ext uri="{BB962C8B-B14F-4D97-AF65-F5344CB8AC3E}">
        <p14:creationId xmlns:p14="http://schemas.microsoft.com/office/powerpoint/2010/main" val="437565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26</a:t>
            </a:fld>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74" y="533400"/>
            <a:ext cx="799872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4630003"/>
            <a:ext cx="8839199" cy="2077492"/>
          </a:xfrm>
          <a:prstGeom prst="rect">
            <a:avLst/>
          </a:prstGeom>
        </p:spPr>
        <p:txBody>
          <a:bodyPr wrap="square">
            <a:spAutoFit/>
          </a:bodyPr>
          <a:lstStyle/>
          <a:p>
            <a:pPr marL="285750" indent="-285750" algn="just">
              <a:lnSpc>
                <a:spcPct val="150000"/>
              </a:lnSpc>
              <a:buFont typeface="Wingdings" pitchFamily="2" charset="2"/>
              <a:buChar char="Ø"/>
            </a:pPr>
            <a:r>
              <a:rPr lang="en-US" sz="1600" dirty="0">
                <a:latin typeface="Times New Roman" pitchFamily="18" charset="0"/>
                <a:cs typeface="Times New Roman" pitchFamily="18" charset="0"/>
              </a:rPr>
              <a:t>In the post war, England (380 link), USA (314), Australia (240), India (215), Malaysia (139), Canada (131), Pakistan (80), Norway (79).</a:t>
            </a:r>
            <a:endParaRPr lang="en-US" b="1" dirty="0">
              <a:latin typeface="Times New Roman" pitchFamily="18" charset="0"/>
              <a:cs typeface="Times New Roman" pitchFamily="18" charset="0"/>
            </a:endParaRPr>
          </a:p>
          <a:p>
            <a:pPr>
              <a:lnSpc>
                <a:spcPct val="150000"/>
              </a:lnSpc>
            </a:pPr>
            <a:r>
              <a:rPr lang="en-US" b="1" dirty="0">
                <a:solidFill>
                  <a:srgbClr val="0070C0"/>
                </a:solidFill>
                <a:latin typeface="Times New Roman" pitchFamily="18" charset="0"/>
                <a:cs typeface="Times New Roman" pitchFamily="18" charset="0"/>
              </a:rPr>
              <a:t>Comparison of international Collaboration of </a:t>
            </a:r>
            <a:r>
              <a:rPr lang="en-US" b="1" dirty="0" err="1">
                <a:solidFill>
                  <a:srgbClr val="0070C0"/>
                </a:solidFill>
                <a:latin typeface="Times New Roman" pitchFamily="18" charset="0"/>
                <a:cs typeface="Times New Roman" pitchFamily="18" charset="0"/>
              </a:rPr>
              <a:t>UoJ</a:t>
            </a:r>
            <a:r>
              <a:rPr lang="en-US" b="1" dirty="0">
                <a:solidFill>
                  <a:srgbClr val="0070C0"/>
                </a:solidFill>
                <a:latin typeface="Times New Roman" pitchFamily="18" charset="0"/>
                <a:cs typeface="Times New Roman" pitchFamily="18" charset="0"/>
              </a:rPr>
              <a:t> in the periods in both  databases</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During the war time, international collaborations were limited, with fewer items, clusters, and links. In the post-war period, collaborate networks grew remarkably. </a:t>
            </a:r>
          </a:p>
        </p:txBody>
      </p:sp>
      <p:sp>
        <p:nvSpPr>
          <p:cNvPr id="6" name="Rectangle 5"/>
          <p:cNvSpPr/>
          <p:nvPr/>
        </p:nvSpPr>
        <p:spPr>
          <a:xfrm>
            <a:off x="375313" y="43934"/>
            <a:ext cx="8001000" cy="369332"/>
          </a:xfrm>
          <a:prstGeom prst="rect">
            <a:avLst/>
          </a:prstGeom>
        </p:spPr>
        <p:txBody>
          <a:bodyPr wrap="square">
            <a:spAutoFit/>
          </a:bodyPr>
          <a:lstStyle/>
          <a:p>
            <a:pPr lvl="0" algn="ctr"/>
            <a:r>
              <a:rPr lang="en-US" b="1" dirty="0">
                <a:solidFill>
                  <a:srgbClr val="0070C0"/>
                </a:solidFill>
                <a:latin typeface="Times New Roman" pitchFamily="18" charset="0"/>
                <a:cs typeface="Times New Roman" pitchFamily="18" charset="0"/>
              </a:rPr>
              <a:t>Country collaboration from Scopus database in  post-  War  period</a:t>
            </a: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19495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551"/>
            <a:ext cx="8763000" cy="646331"/>
          </a:xfrm>
          <a:prstGeom prst="rect">
            <a:avLst/>
          </a:prstGeom>
        </p:spPr>
        <p:txBody>
          <a:bodyPr wrap="square">
            <a:spAutoFit/>
          </a:bodyPr>
          <a:lstStyle/>
          <a:p>
            <a:r>
              <a:rPr lang="en-US" b="1" dirty="0">
                <a:solidFill>
                  <a:srgbClr val="0070C0"/>
                </a:solidFill>
                <a:latin typeface="Times New Roman" pitchFamily="18" charset="0"/>
                <a:cs typeface="Times New Roman" pitchFamily="18" charset="0"/>
              </a:rPr>
              <a:t>4.5 Analysis of Key Funding Agencies:</a:t>
            </a:r>
            <a:endParaRPr lang="en-US" sz="2000" b="1" dirty="0">
              <a:solidFill>
                <a:srgbClr val="0070C0"/>
              </a:solidFill>
              <a:latin typeface="Times New Roman" pitchFamily="18" charset="0"/>
              <a:cs typeface="Times New Roman" pitchFamily="18" charset="0"/>
            </a:endParaRPr>
          </a:p>
          <a:p>
            <a:pPr algn="ctr"/>
            <a:r>
              <a:rPr lang="en-US" sz="1600" b="1" dirty="0">
                <a:solidFill>
                  <a:srgbClr val="0070C0"/>
                </a:solidFill>
                <a:latin typeface="Times New Roman" pitchFamily="18" charset="0"/>
                <a:cs typeface="Times New Roman" pitchFamily="18" charset="0"/>
              </a:rPr>
              <a:t>Funding agencies of publications during the war period in Both databases</a:t>
            </a:r>
          </a:p>
        </p:txBody>
      </p:sp>
      <p:graphicFrame>
        <p:nvGraphicFramePr>
          <p:cNvPr id="7" name="Table 6"/>
          <p:cNvGraphicFramePr>
            <a:graphicFrameLocks noGrp="1"/>
          </p:cNvGraphicFramePr>
          <p:nvPr>
            <p:extLst>
              <p:ext uri="{D42A27DB-BD31-4B8C-83A1-F6EECF244321}">
                <p14:modId xmlns:p14="http://schemas.microsoft.com/office/powerpoint/2010/main" val="3620487010"/>
              </p:ext>
            </p:extLst>
          </p:nvPr>
        </p:nvGraphicFramePr>
        <p:xfrm>
          <a:off x="185382" y="914400"/>
          <a:ext cx="8687940" cy="5426536"/>
        </p:xfrm>
        <a:graphic>
          <a:graphicData uri="http://schemas.openxmlformats.org/drawingml/2006/table">
            <a:tbl>
              <a:tblPr firstRow="1" firstCol="1" bandRow="1"/>
              <a:tblGrid>
                <a:gridCol w="2771152">
                  <a:extLst>
                    <a:ext uri="{9D8B030D-6E8A-4147-A177-3AD203B41FA5}">
                      <a16:colId xmlns:a16="http://schemas.microsoft.com/office/drawing/2014/main" val="20000"/>
                    </a:ext>
                  </a:extLst>
                </a:gridCol>
                <a:gridCol w="449377">
                  <a:extLst>
                    <a:ext uri="{9D8B030D-6E8A-4147-A177-3AD203B41FA5}">
                      <a16:colId xmlns:a16="http://schemas.microsoft.com/office/drawing/2014/main" val="20001"/>
                    </a:ext>
                  </a:extLst>
                </a:gridCol>
                <a:gridCol w="449377">
                  <a:extLst>
                    <a:ext uri="{9D8B030D-6E8A-4147-A177-3AD203B41FA5}">
                      <a16:colId xmlns:a16="http://schemas.microsoft.com/office/drawing/2014/main" val="20002"/>
                    </a:ext>
                  </a:extLst>
                </a:gridCol>
                <a:gridCol w="461317">
                  <a:extLst>
                    <a:ext uri="{9D8B030D-6E8A-4147-A177-3AD203B41FA5}">
                      <a16:colId xmlns:a16="http://schemas.microsoft.com/office/drawing/2014/main" val="20003"/>
                    </a:ext>
                  </a:extLst>
                </a:gridCol>
                <a:gridCol w="2983900">
                  <a:extLst>
                    <a:ext uri="{9D8B030D-6E8A-4147-A177-3AD203B41FA5}">
                      <a16:colId xmlns:a16="http://schemas.microsoft.com/office/drawing/2014/main" val="20004"/>
                    </a:ext>
                  </a:extLst>
                </a:gridCol>
                <a:gridCol w="524272">
                  <a:extLst>
                    <a:ext uri="{9D8B030D-6E8A-4147-A177-3AD203B41FA5}">
                      <a16:colId xmlns:a16="http://schemas.microsoft.com/office/drawing/2014/main" val="20005"/>
                    </a:ext>
                  </a:extLst>
                </a:gridCol>
                <a:gridCol w="599168">
                  <a:extLst>
                    <a:ext uri="{9D8B030D-6E8A-4147-A177-3AD203B41FA5}">
                      <a16:colId xmlns:a16="http://schemas.microsoft.com/office/drawing/2014/main" val="20006"/>
                    </a:ext>
                  </a:extLst>
                </a:gridCol>
                <a:gridCol w="449377">
                  <a:extLst>
                    <a:ext uri="{9D8B030D-6E8A-4147-A177-3AD203B41FA5}">
                      <a16:colId xmlns:a16="http://schemas.microsoft.com/office/drawing/2014/main" val="20007"/>
                    </a:ext>
                  </a:extLst>
                </a:gridCol>
              </a:tblGrid>
              <a:tr h="227165">
                <a:tc gridSpan="4">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Web of Science</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Scopus</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7165">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Funding Agencies</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TP</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TC</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Funding Agencies</a:t>
                      </a:r>
                      <a:endParaRPr lang="en-US" sz="1500" kern="10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TP</a:t>
                      </a:r>
                      <a:endParaRPr lang="en-US" sz="1500" kern="10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 </a:t>
                      </a:r>
                      <a:endParaRPr lang="en-US" sz="1500" kern="10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TC</a:t>
                      </a:r>
                      <a:endParaRPr lang="en-US" sz="1500" kern="10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4329">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Asian Development Bank</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49</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Natural Resources, Energy And Science Authority of Sri Lanka</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3</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1.60</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36</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4329">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Faculty of Graduates Studies University of Jaffna</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2</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National Science Foundation</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3</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1.60</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19</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4329">
                <a:tc>
                  <a:txBody>
                    <a:bodyPr/>
                    <a:lstStyle/>
                    <a:p>
                      <a:pPr marL="0" marR="0">
                        <a:lnSpc>
                          <a:spcPct val="100000"/>
                        </a:lnSpc>
                        <a:spcBef>
                          <a:spcPts val="0"/>
                        </a:spcBef>
                        <a:spcAft>
                          <a:spcPts val="0"/>
                        </a:spcAft>
                      </a:pPr>
                      <a:r>
                        <a:rPr lang="en-US" sz="1500" kern="0" dirty="0" err="1">
                          <a:effectLst/>
                          <a:latin typeface="Times New Roman" pitchFamily="18" charset="0"/>
                          <a:ea typeface="Calibri"/>
                          <a:cs typeface="Times New Roman" pitchFamily="18" charset="0"/>
                        </a:rPr>
                        <a:t>Irque</a:t>
                      </a:r>
                      <a:r>
                        <a:rPr lang="en-US" sz="1500" kern="0" dirty="0">
                          <a:effectLst/>
                          <a:latin typeface="Times New Roman" pitchFamily="18" charset="0"/>
                          <a:ea typeface="Calibri"/>
                          <a:cs typeface="Times New Roman" pitchFamily="18" charset="0"/>
                        </a:rPr>
                        <a:t> </a:t>
                      </a:r>
                      <a:r>
                        <a:rPr lang="en-US" sz="1500" kern="0" dirty="0" err="1">
                          <a:effectLst/>
                          <a:latin typeface="Times New Roman" pitchFamily="18" charset="0"/>
                          <a:ea typeface="Calibri"/>
                          <a:cs typeface="Times New Roman" pitchFamily="18" charset="0"/>
                        </a:rPr>
                        <a:t>Qef</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2</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Japan Society For The Promotion of Science</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3</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1.60</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41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4329">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National Institutes of Health </a:t>
                      </a:r>
                      <a:r>
                        <a:rPr lang="en-US" sz="1500" kern="0" dirty="0" err="1">
                          <a:effectLst/>
                          <a:latin typeface="Times New Roman" pitchFamily="18" charset="0"/>
                          <a:ea typeface="Calibri"/>
                          <a:cs typeface="Times New Roman" pitchFamily="18" charset="0"/>
                        </a:rPr>
                        <a:t>Nih</a:t>
                      </a:r>
                      <a:r>
                        <a:rPr lang="en-US" sz="1500" kern="0" dirty="0">
                          <a:effectLst/>
                          <a:latin typeface="Times New Roman" pitchFamily="18" charset="0"/>
                          <a:ea typeface="Calibri"/>
                          <a:cs typeface="Times New Roman" pitchFamily="18" charset="0"/>
                        </a:rPr>
                        <a:t> </a:t>
                      </a:r>
                      <a:r>
                        <a:rPr lang="en-US" sz="1500" kern="0" dirty="0" err="1">
                          <a:effectLst/>
                          <a:latin typeface="Times New Roman" pitchFamily="18" charset="0"/>
                          <a:ea typeface="Calibri"/>
                          <a:cs typeface="Times New Roman" pitchFamily="18" charset="0"/>
                        </a:rPr>
                        <a:t>Usa</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University of Jaffna</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2</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1.07</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34</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7336">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National Science Foundation (NSF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err="1">
                          <a:effectLst/>
                          <a:latin typeface="Times New Roman" pitchFamily="18" charset="0"/>
                          <a:ea typeface="Calibri"/>
                          <a:cs typeface="Times New Roman" pitchFamily="18" charset="0"/>
                        </a:rPr>
                        <a:t>Komitet</a:t>
                      </a:r>
                      <a:r>
                        <a:rPr lang="en-US" sz="1500" kern="0" dirty="0">
                          <a:effectLst/>
                          <a:latin typeface="Times New Roman" pitchFamily="18" charset="0"/>
                          <a:ea typeface="Calibri"/>
                          <a:cs typeface="Times New Roman" pitchFamily="18" charset="0"/>
                        </a:rPr>
                        <a:t> </a:t>
                      </a:r>
                      <a:r>
                        <a:rPr lang="en-US" sz="1500" kern="0" dirty="0" err="1">
                          <a:effectLst/>
                          <a:latin typeface="Times New Roman" pitchFamily="18" charset="0"/>
                          <a:ea typeface="Calibri"/>
                          <a:cs typeface="Times New Roman" pitchFamily="18" charset="0"/>
                        </a:rPr>
                        <a:t>Badań</a:t>
                      </a:r>
                      <a:r>
                        <a:rPr lang="en-US" sz="1500" kern="0" dirty="0">
                          <a:effectLst/>
                          <a:latin typeface="Times New Roman" pitchFamily="18" charset="0"/>
                          <a:ea typeface="Calibri"/>
                          <a:cs typeface="Times New Roman" pitchFamily="18" charset="0"/>
                        </a:rPr>
                        <a:t> </a:t>
                      </a:r>
                      <a:r>
                        <a:rPr lang="en-US" sz="1500" kern="0" dirty="0" err="1">
                          <a:effectLst/>
                          <a:latin typeface="Times New Roman" pitchFamily="18" charset="0"/>
                          <a:ea typeface="Calibri"/>
                          <a:cs typeface="Times New Roman" pitchFamily="18" charset="0"/>
                        </a:rPr>
                        <a:t>Naukowych</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2</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1.07</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31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81494">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NIH National Institute of Neurological Disorders Stroke (</a:t>
                      </a:r>
                      <a:r>
                        <a:rPr lang="en-US" sz="1500" kern="0" dirty="0" err="1">
                          <a:effectLst/>
                          <a:latin typeface="Times New Roman" pitchFamily="18" charset="0"/>
                          <a:ea typeface="Calibri"/>
                          <a:cs typeface="Times New Roman" pitchFamily="18" charset="0"/>
                        </a:rPr>
                        <a:t>Ninds</a:t>
                      </a: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Engineering And Physical Sciences Research Council </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2</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1.07</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63</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4329">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NSF Directorate For Mathematical Physical Sciences (Mps)</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err="1">
                          <a:effectLst/>
                          <a:latin typeface="Times New Roman" pitchFamily="18" charset="0"/>
                          <a:ea typeface="Calibri"/>
                          <a:cs typeface="Times New Roman" pitchFamily="18" charset="0"/>
                        </a:rPr>
                        <a:t>Wellcome</a:t>
                      </a:r>
                      <a:r>
                        <a:rPr lang="en-US" sz="1500" kern="0" dirty="0">
                          <a:effectLst/>
                          <a:latin typeface="Times New Roman" pitchFamily="18" charset="0"/>
                          <a:ea typeface="Calibri"/>
                          <a:cs typeface="Times New Roman" pitchFamily="18" charset="0"/>
                        </a:rPr>
                        <a:t> Trust</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0.53</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59</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81494">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United States Department of Health Human Services</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11</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Swedish National Board For Industrial and Technical Development</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0.53</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8</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7165">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Wellcome Trust</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49</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Royal Society</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0.53</a:t>
                      </a:r>
                      <a:endParaRPr lang="en-US" sz="1500" kern="10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35</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81494">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0000"/>
                        </a:lnSpc>
                        <a:spcBef>
                          <a:spcPts val="0"/>
                        </a:spcBef>
                        <a:spcAft>
                          <a:spcPts val="0"/>
                        </a:spcAft>
                      </a:pP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8690" marR="38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0000"/>
                        </a:lnSpc>
                        <a:spcBef>
                          <a:spcPts val="0"/>
                        </a:spcBef>
                        <a:spcAft>
                          <a:spcPts val="0"/>
                        </a:spcAft>
                      </a:pPr>
                      <a:r>
                        <a:rPr lang="en-US" sz="1500" kern="0" dirty="0">
                          <a:effectLst/>
                          <a:latin typeface="Times New Roman" pitchFamily="18" charset="0"/>
                          <a:ea typeface="Calibri"/>
                          <a:cs typeface="Times New Roman" pitchFamily="18" charset="0"/>
                        </a:rPr>
                        <a:t>Ministry of Education,   Culture, Sports, Science &amp;Technology  </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kern="0" dirty="0">
                          <a:solidFill>
                            <a:srgbClr val="000000"/>
                          </a:solidFill>
                          <a:effectLst/>
                          <a:latin typeface="Times New Roman" pitchFamily="18" charset="0"/>
                          <a:ea typeface="Calibri"/>
                          <a:cs typeface="Times New Roman" pitchFamily="18" charset="0"/>
                        </a:rPr>
                        <a:t>0.53    </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  2</a:t>
                      </a:r>
                      <a:endParaRPr lang="en-US" sz="1500" kern="100" dirty="0">
                        <a:effectLst/>
                        <a:latin typeface="Times New Roman" pitchFamily="18" charset="0"/>
                        <a:ea typeface="Calibri"/>
                        <a:cs typeface="Times New Roman" pitchFamily="18" charset="0"/>
                      </a:endParaRPr>
                    </a:p>
                  </a:txBody>
                  <a:tcPr marL="38690" marR="38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68362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28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103868735"/>
              </p:ext>
            </p:extLst>
          </p:nvPr>
        </p:nvGraphicFramePr>
        <p:xfrm>
          <a:off x="261582" y="685800"/>
          <a:ext cx="8610600" cy="5867402"/>
        </p:xfrm>
        <a:graphic>
          <a:graphicData uri="http://schemas.openxmlformats.org/drawingml/2006/table">
            <a:tbl>
              <a:tblPr firstRow="1" firstCol="1" bandRow="1"/>
              <a:tblGrid>
                <a:gridCol w="2620617">
                  <a:extLst>
                    <a:ext uri="{9D8B030D-6E8A-4147-A177-3AD203B41FA5}">
                      <a16:colId xmlns:a16="http://schemas.microsoft.com/office/drawing/2014/main" val="20000"/>
                    </a:ext>
                  </a:extLst>
                </a:gridCol>
                <a:gridCol w="598998">
                  <a:extLst>
                    <a:ext uri="{9D8B030D-6E8A-4147-A177-3AD203B41FA5}">
                      <a16:colId xmlns:a16="http://schemas.microsoft.com/office/drawing/2014/main" val="20001"/>
                    </a:ext>
                  </a:extLst>
                </a:gridCol>
                <a:gridCol w="673873">
                  <a:extLst>
                    <a:ext uri="{9D8B030D-6E8A-4147-A177-3AD203B41FA5}">
                      <a16:colId xmlns:a16="http://schemas.microsoft.com/office/drawing/2014/main" val="20002"/>
                    </a:ext>
                  </a:extLst>
                </a:gridCol>
                <a:gridCol w="449249">
                  <a:extLst>
                    <a:ext uri="{9D8B030D-6E8A-4147-A177-3AD203B41FA5}">
                      <a16:colId xmlns:a16="http://schemas.microsoft.com/office/drawing/2014/main" val="20003"/>
                    </a:ext>
                  </a:extLst>
                </a:gridCol>
                <a:gridCol w="2620617">
                  <a:extLst>
                    <a:ext uri="{9D8B030D-6E8A-4147-A177-3AD203B41FA5}">
                      <a16:colId xmlns:a16="http://schemas.microsoft.com/office/drawing/2014/main" val="20004"/>
                    </a:ext>
                  </a:extLst>
                </a:gridCol>
                <a:gridCol w="449249">
                  <a:extLst>
                    <a:ext uri="{9D8B030D-6E8A-4147-A177-3AD203B41FA5}">
                      <a16:colId xmlns:a16="http://schemas.microsoft.com/office/drawing/2014/main" val="20005"/>
                    </a:ext>
                  </a:extLst>
                </a:gridCol>
                <a:gridCol w="673873">
                  <a:extLst>
                    <a:ext uri="{9D8B030D-6E8A-4147-A177-3AD203B41FA5}">
                      <a16:colId xmlns:a16="http://schemas.microsoft.com/office/drawing/2014/main" val="20006"/>
                    </a:ext>
                  </a:extLst>
                </a:gridCol>
                <a:gridCol w="524124">
                  <a:extLst>
                    <a:ext uri="{9D8B030D-6E8A-4147-A177-3AD203B41FA5}">
                      <a16:colId xmlns:a16="http://schemas.microsoft.com/office/drawing/2014/main" val="20007"/>
                    </a:ext>
                  </a:extLst>
                </a:gridCol>
              </a:tblGrid>
              <a:tr h="316574">
                <a:tc gridSpan="4">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Web of Science</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Scopus database</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4861">
                <a:tc>
                  <a:txBody>
                    <a:bodyPr/>
                    <a:lstStyle/>
                    <a:p>
                      <a:pPr marL="0" marR="0">
                        <a:lnSpc>
                          <a:spcPct val="100000"/>
                        </a:lnSpc>
                        <a:spcBef>
                          <a:spcPts val="0"/>
                        </a:spcBef>
                        <a:spcAft>
                          <a:spcPts val="0"/>
                        </a:spcAft>
                      </a:pPr>
                      <a:r>
                        <a:rPr lang="en-US" sz="1500" b="1" kern="0" dirty="0">
                          <a:effectLst/>
                          <a:latin typeface="Times New Roman" pitchFamily="18" charset="0"/>
                          <a:ea typeface="Calibri"/>
                          <a:cs typeface="Times New Roman" pitchFamily="18" charset="0"/>
                        </a:rPr>
                        <a:t>Funding agencies</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TP</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b="1" kern="0" dirty="0">
                          <a:effectLst/>
                          <a:latin typeface="Times New Roman" pitchFamily="18" charset="0"/>
                          <a:ea typeface="Calibri"/>
                          <a:cs typeface="Times New Roman" pitchFamily="18" charset="0"/>
                        </a:rPr>
                        <a:t>% of TP</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TC</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b="1" kern="0" dirty="0">
                          <a:effectLst/>
                          <a:latin typeface="Times New Roman" pitchFamily="18" charset="0"/>
                          <a:ea typeface="Calibri"/>
                          <a:cs typeface="Times New Roman" pitchFamily="18" charset="0"/>
                        </a:rPr>
                        <a:t>Funding agencies</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b="1" kern="0">
                          <a:effectLst/>
                          <a:latin typeface="Times New Roman" pitchFamily="18" charset="0"/>
                          <a:ea typeface="Calibri"/>
                          <a:cs typeface="Times New Roman" pitchFamily="18" charset="0"/>
                        </a:rPr>
                        <a:t>TP</a:t>
                      </a:r>
                      <a:endParaRPr lang="en-US" sz="1500" kern="10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b="1" kern="0">
                          <a:effectLst/>
                          <a:latin typeface="Times New Roman" pitchFamily="18" charset="0"/>
                          <a:ea typeface="Calibri"/>
                          <a:cs typeface="Times New Roman" pitchFamily="18" charset="0"/>
                        </a:rPr>
                        <a:t>% of TP</a:t>
                      </a:r>
                      <a:endParaRPr lang="en-US" sz="1500" kern="10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TC</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2393">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University of Jaffna Sri Lanka </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33</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5.02</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374</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University of Jaffna </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67</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4.93</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866</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4861">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National Science Foundation of Sri Lanka </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25</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3.81</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375</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UK Research And Innovation</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34</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2.50</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517</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2292">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Higher </a:t>
                      </a:r>
                      <a:r>
                        <a:rPr lang="en-US" sz="1500" kern="0" dirty="0" err="1">
                          <a:effectLst/>
                          <a:latin typeface="Times New Roman" pitchFamily="18" charset="0"/>
                          <a:ea typeface="Calibri"/>
                          <a:cs typeface="Times New Roman" pitchFamily="18" charset="0"/>
                        </a:rPr>
                        <a:t>Edu</a:t>
                      </a:r>
                      <a:r>
                        <a:rPr lang="en-US" sz="1500" kern="0" dirty="0">
                          <a:effectLst/>
                          <a:latin typeface="Times New Roman" pitchFamily="18" charset="0"/>
                          <a:ea typeface="Calibri"/>
                          <a:cs typeface="Times New Roman" pitchFamily="18" charset="0"/>
                        </a:rPr>
                        <a:t>. &amp; </a:t>
                      </a:r>
                      <a:r>
                        <a:rPr lang="en-US" sz="1500" kern="0" dirty="0" err="1">
                          <a:effectLst/>
                          <a:latin typeface="Times New Roman" pitchFamily="18" charset="0"/>
                          <a:ea typeface="Calibri"/>
                          <a:cs typeface="Times New Roman" pitchFamily="18" charset="0"/>
                        </a:rPr>
                        <a:t>Res.Collaboration</a:t>
                      </a:r>
                      <a:r>
                        <a:rPr lang="en-US" sz="1500" kern="0" dirty="0">
                          <a:effectLst/>
                          <a:latin typeface="Times New Roman" pitchFamily="18" charset="0"/>
                          <a:ea typeface="Calibri"/>
                          <a:cs typeface="Times New Roman" pitchFamily="18" charset="0"/>
                        </a:rPr>
                        <a:t> on </a:t>
                      </a:r>
                      <a:r>
                        <a:rPr lang="en-US" sz="1500" kern="0" dirty="0" err="1">
                          <a:effectLst/>
                          <a:latin typeface="Times New Roman" pitchFamily="18" charset="0"/>
                          <a:ea typeface="Calibri"/>
                          <a:cs typeface="Times New Roman" pitchFamily="18" charset="0"/>
                        </a:rPr>
                        <a:t>Nanomaterials</a:t>
                      </a:r>
                      <a:r>
                        <a:rPr lang="en-US" sz="1500" kern="0" dirty="0">
                          <a:effectLst/>
                          <a:latin typeface="Times New Roman" pitchFamily="18" charset="0"/>
                          <a:ea typeface="Calibri"/>
                          <a:cs typeface="Times New Roman" pitchFamily="18" charset="0"/>
                        </a:rPr>
                        <a:t> For Clean Energy</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18</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2.74</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256</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National Science Foundation of Sri Lanka</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32</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2.36</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352</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4861">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National Science Foundation </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18</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2.74</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217</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National Research Council Sri Lanka</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26</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1.91</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358</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4861">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Australian Research Council </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17</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2.59</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144</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Ministry of </a:t>
                      </a:r>
                      <a:r>
                        <a:rPr lang="en-US" sz="1500" kern="0" dirty="0" err="1">
                          <a:effectLst/>
                          <a:latin typeface="Times New Roman" pitchFamily="18" charset="0"/>
                          <a:ea typeface="Calibri"/>
                          <a:cs typeface="Times New Roman" pitchFamily="18" charset="0"/>
                        </a:rPr>
                        <a:t>Science,Technology</a:t>
                      </a:r>
                      <a:r>
                        <a:rPr lang="en-US" sz="1500" kern="0" dirty="0">
                          <a:effectLst/>
                          <a:latin typeface="Times New Roman" pitchFamily="18" charset="0"/>
                          <a:ea typeface="Calibri"/>
                          <a:cs typeface="Times New Roman" pitchFamily="18" charset="0"/>
                        </a:rPr>
                        <a:t> Research</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18</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1.33</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205</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4861">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National Research Council of Sri Lanka </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16</a:t>
                      </a:r>
                      <a:endParaRPr lang="en-US" sz="1500" kern="10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2.44</a:t>
                      </a:r>
                      <a:endParaRPr lang="en-US" sz="1500" kern="10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160</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World Bank Group</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17</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1.25</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249</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2393">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Uk Research Innovation  </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15</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2.28</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310</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Australian Research Council</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16</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1.18</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122</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12292">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Capacity Building &amp; Establishment of A Research Consortium Cberc Project </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13</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1.98</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215</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Japan Society For The Promotion of Science</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15</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1.10</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168</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12292">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Ministry of Education Culture Sports Science And Technology Japan Mext  </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9</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1.37</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46</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University Grants Commission - Sri Lanka</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14</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1.03</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51</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74861">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Grants In Aid For Scientific Research Kakenhi </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8</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solidFill>
                            <a:srgbClr val="000000"/>
                          </a:solidFill>
                          <a:effectLst/>
                          <a:latin typeface="Times New Roman" pitchFamily="18" charset="0"/>
                          <a:ea typeface="Calibri"/>
                          <a:cs typeface="Times New Roman" pitchFamily="18" charset="0"/>
                        </a:rPr>
                        <a:t>1.22</a:t>
                      </a:r>
                      <a:endParaRPr lang="en-US" sz="1500" kern="10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40</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National Institute For Health And Care Research</a:t>
                      </a:r>
                      <a:endParaRPr lang="en-US" sz="1500" kern="100" dirty="0">
                        <a:effectLst/>
                        <a:latin typeface="Times New Roman" pitchFamily="18" charset="0"/>
                        <a:ea typeface="Calibri"/>
                        <a:cs typeface="Times New Roman" pitchFamily="18" charset="0"/>
                      </a:endParaRPr>
                    </a:p>
                  </a:txBody>
                  <a:tcPr marL="33841" marR="33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14</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1.03</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solidFill>
                            <a:srgbClr val="000000"/>
                          </a:solidFill>
                          <a:effectLst/>
                          <a:latin typeface="Times New Roman" pitchFamily="18" charset="0"/>
                          <a:ea typeface="Calibri"/>
                          <a:cs typeface="Times New Roman" pitchFamily="18" charset="0"/>
                        </a:rPr>
                        <a:t>63</a:t>
                      </a:r>
                      <a:endParaRPr lang="en-US" sz="1500" kern="100" dirty="0">
                        <a:effectLst/>
                        <a:latin typeface="Times New Roman" pitchFamily="18" charset="0"/>
                        <a:ea typeface="Calibri"/>
                        <a:cs typeface="Times New Roman" pitchFamily="18" charset="0"/>
                      </a:endParaRPr>
                    </a:p>
                  </a:txBody>
                  <a:tcPr marL="33841" marR="33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Rectangle 4"/>
          <p:cNvSpPr/>
          <p:nvPr/>
        </p:nvSpPr>
        <p:spPr>
          <a:xfrm>
            <a:off x="261582" y="167368"/>
            <a:ext cx="8610600" cy="338554"/>
          </a:xfrm>
          <a:prstGeom prst="rect">
            <a:avLst/>
          </a:prstGeom>
        </p:spPr>
        <p:txBody>
          <a:bodyPr wrap="square">
            <a:spAutoFit/>
          </a:bodyPr>
          <a:lstStyle/>
          <a:p>
            <a:pPr algn="ctr"/>
            <a:r>
              <a:rPr lang="en-US" sz="1600" b="1" dirty="0">
                <a:solidFill>
                  <a:srgbClr val="0070C0"/>
                </a:solidFill>
                <a:latin typeface="Times New Roman" pitchFamily="18" charset="0"/>
                <a:cs typeface="Times New Roman" pitchFamily="18" charset="0"/>
              </a:rPr>
              <a:t>Key funding agencies of publications during the Post -War period in  both databases</a:t>
            </a:r>
            <a:endParaRPr lang="en-US" sz="1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936537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29</a:t>
            </a:fld>
            <a:endParaRPr lang="en-US"/>
          </a:p>
        </p:txBody>
      </p:sp>
      <p:sp>
        <p:nvSpPr>
          <p:cNvPr id="4" name="Rectangle 3"/>
          <p:cNvSpPr/>
          <p:nvPr/>
        </p:nvSpPr>
        <p:spPr>
          <a:xfrm>
            <a:off x="152400" y="152400"/>
            <a:ext cx="8839200" cy="873572"/>
          </a:xfrm>
          <a:prstGeom prst="rect">
            <a:avLst/>
          </a:prstGeom>
        </p:spPr>
        <p:txBody>
          <a:bodyPr wrap="square">
            <a:spAutoFit/>
          </a:bodyPr>
          <a:lstStyle/>
          <a:p>
            <a:pPr algn="ctr">
              <a:lnSpc>
                <a:spcPct val="150000"/>
              </a:lnSpc>
            </a:pPr>
            <a:r>
              <a:rPr lang="en-US" b="1" dirty="0">
                <a:solidFill>
                  <a:srgbClr val="0070C0"/>
                </a:solidFill>
                <a:latin typeface="Times New Roman" pitchFamily="18" charset="0"/>
                <a:cs typeface="Times New Roman" pitchFamily="18" charset="0"/>
              </a:rPr>
              <a:t>Comparison of funding agencies during the War and Post-War Periods  in both databases </a:t>
            </a:r>
            <a:endParaRPr lang="en-US" dirty="0">
              <a:solidFill>
                <a:srgbClr val="0070C0"/>
              </a:solidFill>
              <a:latin typeface="Times New Roman" pitchFamily="18" charset="0"/>
              <a:cs typeface="Times New Roman" pitchFamily="18" charset="0"/>
            </a:endParaRPr>
          </a:p>
        </p:txBody>
      </p:sp>
      <p:sp>
        <p:nvSpPr>
          <p:cNvPr id="5" name="Rectangle 4"/>
          <p:cNvSpPr/>
          <p:nvPr/>
        </p:nvSpPr>
        <p:spPr>
          <a:xfrm>
            <a:off x="152400" y="1066800"/>
            <a:ext cx="8839200" cy="4408899"/>
          </a:xfrm>
          <a:prstGeom prst="rect">
            <a:avLst/>
          </a:prstGeom>
        </p:spPr>
        <p:txBody>
          <a:bodyPr wrap="square">
            <a:spAutoFit/>
          </a:bodyPr>
          <a:lstStyle/>
          <a:p>
            <a:pPr marL="285750" indent="-285750" algn="just">
              <a:lnSpc>
                <a:spcPct val="150000"/>
              </a:lnSpc>
              <a:buFont typeface="Wingdings" pitchFamily="2" charset="2"/>
              <a:buChar char="Ø"/>
            </a:pPr>
            <a:r>
              <a:rPr lang="en-US" sz="1700" b="1" dirty="0">
                <a:latin typeface="Times New Roman"/>
                <a:ea typeface="Calibri"/>
              </a:rPr>
              <a:t>During the war period</a:t>
            </a:r>
            <a:r>
              <a:rPr lang="en-US" sz="1700" dirty="0">
                <a:latin typeface="Times New Roman"/>
                <a:ea typeface="Calibri"/>
              </a:rPr>
              <a:t>,  funding for the </a:t>
            </a:r>
            <a:r>
              <a:rPr lang="en-US" sz="1700" dirty="0" err="1">
                <a:latin typeface="Times New Roman"/>
                <a:ea typeface="Calibri"/>
              </a:rPr>
              <a:t>UoJ</a:t>
            </a:r>
            <a:r>
              <a:rPr lang="en-US" sz="1700" dirty="0">
                <a:latin typeface="Times New Roman"/>
                <a:ea typeface="Calibri"/>
              </a:rPr>
              <a:t> was with </a:t>
            </a:r>
            <a:r>
              <a:rPr lang="en-US" sz="1700" b="1" dirty="0">
                <a:latin typeface="Times New Roman"/>
                <a:ea typeface="Calibri"/>
              </a:rPr>
              <a:t>only 9 out of 123</a:t>
            </a:r>
            <a:r>
              <a:rPr lang="en-US" sz="1700" dirty="0">
                <a:latin typeface="Times New Roman"/>
                <a:ea typeface="Calibri"/>
              </a:rPr>
              <a:t> Web of Science,  and </a:t>
            </a:r>
            <a:r>
              <a:rPr lang="en-US" sz="1700" b="1" dirty="0">
                <a:latin typeface="Times New Roman"/>
                <a:ea typeface="Calibri"/>
              </a:rPr>
              <a:t>19 out of 187 in </a:t>
            </a:r>
            <a:r>
              <a:rPr lang="en-US" sz="1700" dirty="0">
                <a:latin typeface="Times New Roman"/>
                <a:ea typeface="Calibri"/>
              </a:rPr>
              <a:t>Scopus.</a:t>
            </a:r>
          </a:p>
          <a:p>
            <a:pPr marL="285750" indent="-285750" algn="just">
              <a:lnSpc>
                <a:spcPct val="150000"/>
              </a:lnSpc>
              <a:buFont typeface="Wingdings" pitchFamily="2" charset="2"/>
              <a:buChar char="Ø"/>
            </a:pPr>
            <a:r>
              <a:rPr lang="en-US" sz="1700" dirty="0">
                <a:latin typeface="Times New Roman"/>
                <a:ea typeface="Calibri"/>
              </a:rPr>
              <a:t> </a:t>
            </a:r>
            <a:r>
              <a:rPr lang="en-US" sz="1700" dirty="0">
                <a:latin typeface="Times New Roman" pitchFamily="18" charset="0"/>
                <a:cs typeface="Times New Roman" pitchFamily="18" charset="0"/>
              </a:rPr>
              <a:t>Most research was self-funded, reflecting limited access to funding due to geopolitical constraints. The top funding agencies in this period were the </a:t>
            </a:r>
            <a:r>
              <a:rPr lang="en-US" sz="1700" i="1" dirty="0">
                <a:latin typeface="Times New Roman" pitchFamily="18" charset="0"/>
                <a:cs typeface="Times New Roman" pitchFamily="18" charset="0"/>
              </a:rPr>
              <a:t>Natural Resources, Energy and Science Authority of Sri Lanka.</a:t>
            </a:r>
            <a:endParaRPr lang="en-US" sz="1700" dirty="0">
              <a:latin typeface="Times New Roman"/>
            </a:endParaRPr>
          </a:p>
          <a:p>
            <a:pPr marL="285750" indent="-285750" algn="just">
              <a:lnSpc>
                <a:spcPct val="150000"/>
              </a:lnSpc>
              <a:buFont typeface="Wingdings" pitchFamily="2" charset="2"/>
              <a:buChar char="Ø"/>
            </a:pPr>
            <a:r>
              <a:rPr lang="en-US" sz="1700" b="1" dirty="0">
                <a:latin typeface="Times New Roman" pitchFamily="18" charset="0"/>
                <a:cs typeface="Times New Roman" pitchFamily="18" charset="0"/>
              </a:rPr>
              <a:t>In the post-war period</a:t>
            </a:r>
            <a:r>
              <a:rPr lang="en-US" sz="1700" dirty="0">
                <a:latin typeface="Times New Roman" pitchFamily="18" charset="0"/>
                <a:cs typeface="Times New Roman" pitchFamily="18" charset="0"/>
              </a:rPr>
              <a:t>,   In the Web of Science, </a:t>
            </a:r>
            <a:r>
              <a:rPr lang="en-US" sz="1700" b="1" dirty="0">
                <a:latin typeface="Times New Roman" pitchFamily="18" charset="0"/>
                <a:cs typeface="Times New Roman" pitchFamily="18" charset="0"/>
              </a:rPr>
              <a:t>26%</a:t>
            </a:r>
            <a:r>
              <a:rPr lang="en-US" sz="1700" dirty="0">
                <a:latin typeface="Times New Roman" pitchFamily="18" charset="0"/>
                <a:cs typeface="Times New Roman" pitchFamily="18" charset="0"/>
              </a:rPr>
              <a:t> of publications (</a:t>
            </a:r>
            <a:r>
              <a:rPr lang="en-US" sz="1700" b="1" dirty="0">
                <a:latin typeface="Times New Roman" pitchFamily="18" charset="0"/>
                <a:cs typeface="Times New Roman" pitchFamily="18" charset="0"/>
              </a:rPr>
              <a:t>172 out of 657</a:t>
            </a:r>
            <a:r>
              <a:rPr lang="en-US" sz="1700" dirty="0">
                <a:latin typeface="Times New Roman" pitchFamily="18" charset="0"/>
                <a:cs typeface="Times New Roman" pitchFamily="18" charset="0"/>
              </a:rPr>
              <a:t>) , while in Scopus, </a:t>
            </a:r>
            <a:r>
              <a:rPr lang="en-US" sz="1700" b="1" dirty="0">
                <a:latin typeface="Times New Roman" pitchFamily="18" charset="0"/>
                <a:cs typeface="Times New Roman" pitchFamily="18" charset="0"/>
              </a:rPr>
              <a:t>19%</a:t>
            </a:r>
            <a:r>
              <a:rPr lang="en-US" sz="1700" dirty="0">
                <a:latin typeface="Times New Roman" pitchFamily="18" charset="0"/>
                <a:cs typeface="Times New Roman" pitchFamily="18" charset="0"/>
              </a:rPr>
              <a:t> (</a:t>
            </a:r>
            <a:r>
              <a:rPr lang="en-US" sz="1700" b="1" dirty="0">
                <a:latin typeface="Times New Roman" pitchFamily="18" charset="0"/>
                <a:cs typeface="Times New Roman" pitchFamily="18" charset="0"/>
              </a:rPr>
              <a:t>253 out of 1,358</a:t>
            </a:r>
            <a:r>
              <a:rPr lang="en-US" sz="1700" dirty="0">
                <a:latin typeface="Times New Roman" pitchFamily="18" charset="0"/>
                <a:cs typeface="Times New Roman" pitchFamily="18" charset="0"/>
              </a:rPr>
              <a:t>) were funded. </a:t>
            </a:r>
            <a:r>
              <a:rPr lang="en-US" sz="1700" i="1" dirty="0">
                <a:latin typeface="Times New Roman" pitchFamily="18" charset="0"/>
                <a:cs typeface="Times New Roman" pitchFamily="18" charset="0"/>
              </a:rPr>
              <a:t>University of Jaffna</a:t>
            </a:r>
            <a:r>
              <a:rPr lang="en-US" sz="1700" dirty="0">
                <a:latin typeface="Times New Roman" pitchFamily="18" charset="0"/>
                <a:cs typeface="Times New Roman" pitchFamily="18" charset="0"/>
              </a:rPr>
              <a:t> emerged as the leading funder in both databases. </a:t>
            </a:r>
            <a:endParaRPr lang="en-US" sz="1700" i="1"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sz="1700" i="1" dirty="0">
                <a:latin typeface="Times New Roman" pitchFamily="18" charset="0"/>
                <a:cs typeface="Times New Roman" pitchFamily="18" charset="0"/>
              </a:rPr>
              <a:t> </a:t>
            </a:r>
            <a:r>
              <a:rPr lang="en-US" sz="1700" dirty="0">
                <a:latin typeface="Times New Roman" pitchFamily="18" charset="0"/>
                <a:cs typeface="Times New Roman" pitchFamily="18" charset="0"/>
              </a:rPr>
              <a:t>The increased funding highlights </a:t>
            </a:r>
            <a:r>
              <a:rPr lang="en-US" sz="1700" b="1" dirty="0">
                <a:latin typeface="Times New Roman" pitchFamily="18" charset="0"/>
                <a:cs typeface="Times New Roman" pitchFamily="18" charset="0"/>
              </a:rPr>
              <a:t>improved research infrastructure, international collaborations, and diversified funding sources, enhancing the University’s research output and global impact</a:t>
            </a:r>
            <a:r>
              <a:rPr lang="en-US" sz="1700" dirty="0">
                <a:latin typeface="Times New Roman" pitchFamily="18" charset="0"/>
                <a:cs typeface="Times New Roman" pitchFamily="18" charset="0"/>
              </a:rPr>
              <a:t>.</a:t>
            </a:r>
          </a:p>
        </p:txBody>
      </p:sp>
    </p:spTree>
    <p:extLst>
      <p:ext uri="{BB962C8B-B14F-4D97-AF65-F5344CB8AC3E}">
        <p14:creationId xmlns:p14="http://schemas.microsoft.com/office/powerpoint/2010/main" val="296516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4486558-5494-426D-90EF-2452FEBCCF20}" type="slidenum">
              <a:rPr lang="en-US" smtClean="0"/>
              <a:pPr>
                <a:defRPr/>
              </a:pPr>
              <a:t>3</a:t>
            </a:fld>
            <a:endParaRPr lang="en-US"/>
          </a:p>
        </p:txBody>
      </p:sp>
      <p:sp>
        <p:nvSpPr>
          <p:cNvPr id="6" name="Content Placeholder 5"/>
          <p:cNvSpPr>
            <a:spLocks noGrp="1"/>
          </p:cNvSpPr>
          <p:nvPr>
            <p:ph idx="1"/>
          </p:nvPr>
        </p:nvSpPr>
        <p:spPr>
          <a:xfrm>
            <a:off x="152400" y="0"/>
            <a:ext cx="8839200" cy="6553200"/>
          </a:xfrm>
        </p:spPr>
        <p:txBody>
          <a:bodyPr/>
          <a:lstStyle/>
          <a:p>
            <a:pPr marL="109537" indent="0" algn="just">
              <a:buNone/>
            </a:pPr>
            <a:r>
              <a:rPr lang="en-US" sz="2000" b="1" i="1" dirty="0">
                <a:solidFill>
                  <a:srgbClr val="FFC000"/>
                </a:solidFill>
                <a:latin typeface="Times New Roman" pitchFamily="18" charset="0"/>
                <a:cs typeface="Times New Roman" pitchFamily="18" charset="0"/>
              </a:rPr>
              <a:t>Conti...,</a:t>
            </a:r>
          </a:p>
          <a:p>
            <a:pPr marL="109537" indent="0" algn="just">
              <a:buNone/>
            </a:pPr>
            <a:r>
              <a:rPr lang="en-US" sz="2000" b="1" dirty="0">
                <a:solidFill>
                  <a:srgbClr val="0070C0"/>
                </a:solidFill>
                <a:latin typeface="Times New Roman" pitchFamily="18" charset="0"/>
                <a:cs typeface="Times New Roman" pitchFamily="18" charset="0"/>
              </a:rPr>
              <a:t>University of Jaffna- an overview:</a:t>
            </a:r>
          </a:p>
          <a:p>
            <a:pPr algn="just">
              <a:lnSpc>
                <a:spcPct val="150000"/>
              </a:lnSpc>
              <a:buFont typeface="Wingdings" pitchFamily="2" charset="2"/>
              <a:buChar char="Ø"/>
            </a:pPr>
            <a:r>
              <a:rPr lang="en-US" sz="1800" dirty="0">
                <a:latin typeface="Times New Roman" pitchFamily="18" charset="0"/>
                <a:cs typeface="Times New Roman" pitchFamily="18" charset="0"/>
              </a:rPr>
              <a:t>University of Jaffna (</a:t>
            </a:r>
            <a:r>
              <a:rPr lang="en-US" sz="1800" dirty="0" err="1">
                <a:latin typeface="Times New Roman" pitchFamily="18" charset="0"/>
                <a:cs typeface="Times New Roman" pitchFamily="18" charset="0"/>
              </a:rPr>
              <a:t>UoJ</a:t>
            </a:r>
            <a:r>
              <a:rPr lang="en-US" sz="1800" dirty="0">
                <a:latin typeface="Times New Roman" pitchFamily="18" charset="0"/>
                <a:cs typeface="Times New Roman" pitchFamily="18" charset="0"/>
              </a:rPr>
              <a:t>) is one of Sri Lanka’s major public Universities, located in the Northern Province. It established in 1974, it has been playing a crucial role in higher education, research, and cultural preservation, specially,  for Tamil-speaking communities in Sri Lanka. </a:t>
            </a:r>
          </a:p>
          <a:p>
            <a:pPr marL="109537" indent="0" algn="just">
              <a:lnSpc>
                <a:spcPct val="150000"/>
              </a:lnSpc>
              <a:buNone/>
            </a:pPr>
            <a:r>
              <a:rPr lang="en-US" sz="2000" dirty="0">
                <a:latin typeface="Times New Roman" pitchFamily="18" charset="0"/>
                <a:cs typeface="Times New Roman" pitchFamily="18" charset="0"/>
              </a:rPr>
              <a:t> </a:t>
            </a:r>
            <a:r>
              <a:rPr lang="en-US" sz="2000" b="1" dirty="0">
                <a:solidFill>
                  <a:srgbClr val="0070C0"/>
                </a:solidFill>
                <a:latin typeface="Times New Roman" pitchFamily="18" charset="0"/>
                <a:cs typeface="Times New Roman" pitchFamily="18" charset="0"/>
              </a:rPr>
              <a:t>Challenges &amp; Growth of University of Jaffna:</a:t>
            </a:r>
          </a:p>
          <a:p>
            <a:pPr algn="just">
              <a:lnSpc>
                <a:spcPct val="150000"/>
              </a:lnSpc>
              <a:buFont typeface="Wingdings" pitchFamily="2" charset="2"/>
              <a:buChar char="Ø"/>
            </a:pPr>
            <a:r>
              <a:rPr lang="en-US" sz="1800" dirty="0">
                <a:latin typeface="Times New Roman" pitchFamily="18" charset="0"/>
                <a:cs typeface="Times New Roman" pitchFamily="18" charset="0"/>
              </a:rPr>
              <a:t>During civil war (1984 –2009),</a:t>
            </a:r>
            <a:r>
              <a:rPr lang="en-IN" sz="1800" dirty="0">
                <a:latin typeface="Times New Roman" pitchFamily="18" charset="0"/>
                <a:cs typeface="Times New Roman" pitchFamily="18" charset="0"/>
              </a:rPr>
              <a:t> </a:t>
            </a:r>
            <a:r>
              <a:rPr lang="en-US" sz="1800" dirty="0">
                <a:latin typeface="Times New Roman" pitchFamily="18" charset="0"/>
                <a:cs typeface="Times New Roman" pitchFamily="18" charset="0"/>
              </a:rPr>
              <a:t>University faced significant challenges such as </a:t>
            </a:r>
            <a:r>
              <a:rPr lang="en-IN" sz="1800" dirty="0">
                <a:latin typeface="Times New Roman" pitchFamily="18" charset="0"/>
                <a:cs typeface="Times New Roman" pitchFamily="18" charset="0"/>
              </a:rPr>
              <a:t>displacement, Infrastructure Damages, Restricted Academic Freedom, Limited Access to Resources, Psychosocial Impact </a:t>
            </a:r>
            <a:r>
              <a:rPr lang="en-US" sz="1800" dirty="0">
                <a:latin typeface="Times New Roman" pitchFamily="18" charset="0"/>
                <a:cs typeface="Times New Roman" pitchFamily="18" charset="0"/>
              </a:rPr>
              <a:t>and </a:t>
            </a:r>
            <a:r>
              <a:rPr lang="en-IN" sz="1800" dirty="0">
                <a:latin typeface="Times New Roman" pitchFamily="18" charset="0"/>
                <a:cs typeface="Times New Roman" pitchFamily="18" charset="0"/>
              </a:rPr>
              <a:t>Lack of Government Support.</a:t>
            </a:r>
            <a:r>
              <a:rPr lang="en-US" sz="1800" dirty="0">
                <a:latin typeface="Times New Roman" pitchFamily="18" charset="0"/>
                <a:cs typeface="Times New Roman" pitchFamily="18" charset="0"/>
              </a:rPr>
              <a:t> Despite these challenges, University continued to contribute to knowledge production. </a:t>
            </a:r>
          </a:p>
          <a:p>
            <a:pPr algn="just">
              <a:lnSpc>
                <a:spcPct val="150000"/>
              </a:lnSpc>
              <a:buFont typeface="Wingdings" pitchFamily="2" charset="2"/>
              <a:buChar char="Ø"/>
            </a:pPr>
            <a:r>
              <a:rPr lang="en-US" sz="1800" dirty="0">
                <a:latin typeface="Times New Roman" pitchFamily="18" charset="0"/>
                <a:cs typeface="Times New Roman" pitchFamily="18" charset="0"/>
              </a:rPr>
              <a:t>However, the true impact of the war on research productivity of </a:t>
            </a:r>
            <a:r>
              <a:rPr lang="en-US" sz="1800" dirty="0" err="1">
                <a:latin typeface="Times New Roman" pitchFamily="18" charset="0"/>
                <a:cs typeface="Times New Roman" pitchFamily="18" charset="0"/>
              </a:rPr>
              <a:t>UoJ</a:t>
            </a:r>
            <a:r>
              <a:rPr lang="en-US" sz="1800" dirty="0">
                <a:latin typeface="Times New Roman" pitchFamily="18" charset="0"/>
                <a:cs typeface="Times New Roman" pitchFamily="18" charset="0"/>
              </a:rPr>
              <a:t> has not been extensively studied through a </a:t>
            </a:r>
            <a:r>
              <a:rPr lang="en-US" sz="1800" dirty="0" err="1">
                <a:latin typeface="Times New Roman" pitchFamily="18" charset="0"/>
                <a:cs typeface="Times New Roman" pitchFamily="18" charset="0"/>
              </a:rPr>
              <a:t>scientometric</a:t>
            </a:r>
            <a:r>
              <a:rPr lang="en-US" sz="1800" dirty="0">
                <a:latin typeface="Times New Roman" pitchFamily="18" charset="0"/>
                <a:cs typeface="Times New Roman" pitchFamily="18" charset="0"/>
              </a:rPr>
              <a:t> perspective so far.  Therefore , the purpose of this study  to fill that gap by providing a comparative analysis of research productivity of </a:t>
            </a:r>
            <a:r>
              <a:rPr lang="en-US" sz="1800" dirty="0" err="1">
                <a:latin typeface="Times New Roman" pitchFamily="18" charset="0"/>
                <a:cs typeface="Times New Roman" pitchFamily="18" charset="0"/>
              </a:rPr>
              <a:t>UoJ</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1631491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50691266"/>
              </p:ext>
            </p:extLst>
          </p:nvPr>
        </p:nvGraphicFramePr>
        <p:xfrm>
          <a:off x="228598" y="914400"/>
          <a:ext cx="8610604" cy="5421520"/>
        </p:xfrm>
        <a:graphic>
          <a:graphicData uri="http://schemas.openxmlformats.org/drawingml/2006/table">
            <a:tbl>
              <a:tblPr firstRow="1" firstCol="1" bandRow="1"/>
              <a:tblGrid>
                <a:gridCol w="2383291">
                  <a:extLst>
                    <a:ext uri="{9D8B030D-6E8A-4147-A177-3AD203B41FA5}">
                      <a16:colId xmlns:a16="http://schemas.microsoft.com/office/drawing/2014/main" val="20000"/>
                    </a:ext>
                  </a:extLst>
                </a:gridCol>
                <a:gridCol w="615043">
                  <a:extLst>
                    <a:ext uri="{9D8B030D-6E8A-4147-A177-3AD203B41FA5}">
                      <a16:colId xmlns:a16="http://schemas.microsoft.com/office/drawing/2014/main" val="20001"/>
                    </a:ext>
                  </a:extLst>
                </a:gridCol>
                <a:gridCol w="691924">
                  <a:extLst>
                    <a:ext uri="{9D8B030D-6E8A-4147-A177-3AD203B41FA5}">
                      <a16:colId xmlns:a16="http://schemas.microsoft.com/office/drawing/2014/main" val="20002"/>
                    </a:ext>
                  </a:extLst>
                </a:gridCol>
                <a:gridCol w="563152">
                  <a:extLst>
                    <a:ext uri="{9D8B030D-6E8A-4147-A177-3AD203B41FA5}">
                      <a16:colId xmlns:a16="http://schemas.microsoft.com/office/drawing/2014/main" val="20003"/>
                    </a:ext>
                  </a:extLst>
                </a:gridCol>
                <a:gridCol w="2528393">
                  <a:extLst>
                    <a:ext uri="{9D8B030D-6E8A-4147-A177-3AD203B41FA5}">
                      <a16:colId xmlns:a16="http://schemas.microsoft.com/office/drawing/2014/main" val="20004"/>
                    </a:ext>
                  </a:extLst>
                </a:gridCol>
                <a:gridCol w="598713">
                  <a:extLst>
                    <a:ext uri="{9D8B030D-6E8A-4147-A177-3AD203B41FA5}">
                      <a16:colId xmlns:a16="http://schemas.microsoft.com/office/drawing/2014/main" val="20005"/>
                    </a:ext>
                  </a:extLst>
                </a:gridCol>
                <a:gridCol w="691924">
                  <a:extLst>
                    <a:ext uri="{9D8B030D-6E8A-4147-A177-3AD203B41FA5}">
                      <a16:colId xmlns:a16="http://schemas.microsoft.com/office/drawing/2014/main" val="20006"/>
                    </a:ext>
                  </a:extLst>
                </a:gridCol>
                <a:gridCol w="538164">
                  <a:extLst>
                    <a:ext uri="{9D8B030D-6E8A-4147-A177-3AD203B41FA5}">
                      <a16:colId xmlns:a16="http://schemas.microsoft.com/office/drawing/2014/main" val="20007"/>
                    </a:ext>
                  </a:extLst>
                </a:gridCol>
              </a:tblGrid>
              <a:tr h="304799">
                <a:tc gridSpan="4">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Web of Science</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Scopus database</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9842">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Name of the Institutions</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TP</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TC</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Name of the Institutions</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TP</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 </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TC</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3010">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Queens University Belfast </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14</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11.38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288</a:t>
                      </a:r>
                      <a:endParaRPr lang="en-US" sz="1600" kern="100" dirty="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University of </a:t>
                      </a:r>
                      <a:r>
                        <a:rPr lang="en-US" sz="1600" kern="0" dirty="0" err="1">
                          <a:effectLst/>
                          <a:latin typeface="Times New Roman" pitchFamily="18" charset="0"/>
                          <a:ea typeface="Calibri"/>
                          <a:cs typeface="Times New Roman" pitchFamily="18" charset="0"/>
                        </a:rPr>
                        <a:t>Peradeniya</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33</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17.65</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670</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3658">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of Peradeniya</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11</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8.94</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187</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Queen's University Belfast</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20</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10.70</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408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9410">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National institute of fundamental studies</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9</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7.32</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140</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University of Colombo</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16</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8.56</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861</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0679">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Tsinghua University</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6.50</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166</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Imperial College London</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11</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5.88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1493</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2252">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Imperial college London</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6</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4.88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1201</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Tsinghua University</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11</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5.88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227</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09116">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of Liverpool</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5</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4.07</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138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National Institute of Fundamental Studies, Sri Lanka</a:t>
                      </a:r>
                      <a:endParaRPr lang="en-US" sz="1600" kern="100" dirty="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4.28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141</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58815">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Nagasaki university</a:t>
                      </a:r>
                      <a:endParaRPr lang="en-US" sz="1600" kern="10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 </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4</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3.25</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90</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of Oxford</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8</a:t>
                      </a:r>
                      <a:endParaRPr lang="en-US" sz="16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4.28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1109</a:t>
                      </a:r>
                      <a:endParaRPr lang="en-US" sz="1600" kern="10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 </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3913">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Auburn university</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2.44</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199</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City University of New york</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8</a:t>
                      </a:r>
                      <a:endParaRPr lang="en-US" sz="1600" kern="100" dirty="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4.28</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759</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6616">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Lund university</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2.44</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60</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Lunds university</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6</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3.21</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217</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39410">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of Southampton</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3</a:t>
                      </a:r>
                      <a:endParaRPr lang="en-US" sz="1600" kern="100" dirty="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2.44</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52</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Liverpool School of Tropical Medicine</a:t>
                      </a:r>
                      <a:endParaRPr lang="en-US" sz="1600" kern="100">
                        <a:effectLst/>
                        <a:latin typeface="Times New Roman" pitchFamily="18" charset="0"/>
                        <a:ea typeface="Calibri"/>
                        <a:cs typeface="Times New Roman" pitchFamily="18" charset="0"/>
                      </a:endParaRPr>
                    </a:p>
                  </a:txBody>
                  <a:tcPr marL="48459" marR="48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4</a:t>
                      </a:r>
                      <a:endParaRPr lang="en-US" sz="1600" kern="10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2.14</a:t>
                      </a:r>
                      <a:endParaRPr lang="en-US" sz="1600" kern="100" dirty="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54</a:t>
                      </a:r>
                      <a:endParaRPr lang="en-US" sz="1600" kern="100" dirty="0">
                        <a:effectLst/>
                        <a:latin typeface="Times New Roman" pitchFamily="18" charset="0"/>
                        <a:ea typeface="Calibri"/>
                        <a:cs typeface="Times New Roman" pitchFamily="18" charset="0"/>
                      </a:endParaRPr>
                    </a:p>
                  </a:txBody>
                  <a:tcPr marL="48459" marR="4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9" name="Rectangle 2"/>
          <p:cNvSpPr>
            <a:spLocks noChangeArrowheads="1"/>
          </p:cNvSpPr>
          <p:nvPr/>
        </p:nvSpPr>
        <p:spPr bwMode="auto">
          <a:xfrm>
            <a:off x="76200" y="104203"/>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1600" b="1" dirty="0">
                <a:solidFill>
                  <a:srgbClr val="0070C0"/>
                </a:solidFill>
                <a:latin typeface="Times New Roman" pitchFamily="18" charset="0"/>
                <a:cs typeface="Times New Roman" pitchFamily="18" charset="0"/>
              </a:rPr>
              <a:t>4.6 ANALYSIS OF COLLABORATED INSTITUTIONS :</a:t>
            </a:r>
            <a:endPar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spcBef>
                <a:spcPct val="0"/>
              </a:spcBef>
              <a:spcAft>
                <a:spcPct val="0"/>
              </a:spcAft>
              <a:buClrTx/>
              <a:buSzTx/>
              <a:buFontTx/>
              <a:buNone/>
              <a:tabLst/>
            </a:pP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Institutions collaborate with </a:t>
            </a:r>
            <a:r>
              <a:rPr kumimoji="0" lang="en-US" sz="16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UoJ</a:t>
            </a: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during the war period in </a:t>
            </a:r>
            <a:r>
              <a:rPr lang="en-US" sz="1600" b="1" dirty="0">
                <a:solidFill>
                  <a:srgbClr val="0070C0"/>
                </a:solidFill>
                <a:latin typeface="Times New Roman" pitchFamily="18" charset="0"/>
                <a:ea typeface="Calibri" pitchFamily="34" charset="0"/>
                <a:cs typeface="Times New Roman" pitchFamily="18" charset="0"/>
              </a:rPr>
              <a:t>both</a:t>
            </a: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databases</a:t>
            </a:r>
            <a:endParaRPr kumimoji="0" lang="en-US" sz="1600" b="0" i="0" u="none" strike="noStrike" cap="none" normalizeH="0" baseline="0" dirty="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2795270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40977524"/>
              </p:ext>
            </p:extLst>
          </p:nvPr>
        </p:nvGraphicFramePr>
        <p:xfrm>
          <a:off x="304800" y="685800"/>
          <a:ext cx="8686802" cy="5769247"/>
        </p:xfrm>
        <a:graphic>
          <a:graphicData uri="http://schemas.openxmlformats.org/drawingml/2006/table">
            <a:tbl>
              <a:tblPr firstRow="1" firstCol="1" bandRow="1"/>
              <a:tblGrid>
                <a:gridCol w="2568272">
                  <a:extLst>
                    <a:ext uri="{9D8B030D-6E8A-4147-A177-3AD203B41FA5}">
                      <a16:colId xmlns:a16="http://schemas.microsoft.com/office/drawing/2014/main" val="20000"/>
                    </a:ext>
                  </a:extLst>
                </a:gridCol>
                <a:gridCol w="528762">
                  <a:extLst>
                    <a:ext uri="{9D8B030D-6E8A-4147-A177-3AD203B41FA5}">
                      <a16:colId xmlns:a16="http://schemas.microsoft.com/office/drawing/2014/main" val="20001"/>
                    </a:ext>
                  </a:extLst>
                </a:gridCol>
                <a:gridCol w="661680">
                  <a:extLst>
                    <a:ext uri="{9D8B030D-6E8A-4147-A177-3AD203B41FA5}">
                      <a16:colId xmlns:a16="http://schemas.microsoft.com/office/drawing/2014/main" val="20002"/>
                    </a:ext>
                  </a:extLst>
                </a:gridCol>
                <a:gridCol w="668215">
                  <a:extLst>
                    <a:ext uri="{9D8B030D-6E8A-4147-A177-3AD203B41FA5}">
                      <a16:colId xmlns:a16="http://schemas.microsoft.com/office/drawing/2014/main" val="20003"/>
                    </a:ext>
                  </a:extLst>
                </a:gridCol>
                <a:gridCol w="2446976">
                  <a:extLst>
                    <a:ext uri="{9D8B030D-6E8A-4147-A177-3AD203B41FA5}">
                      <a16:colId xmlns:a16="http://schemas.microsoft.com/office/drawing/2014/main" val="20004"/>
                    </a:ext>
                  </a:extLst>
                </a:gridCol>
                <a:gridCol w="679837">
                  <a:extLst>
                    <a:ext uri="{9D8B030D-6E8A-4147-A177-3AD203B41FA5}">
                      <a16:colId xmlns:a16="http://schemas.microsoft.com/office/drawing/2014/main" val="20005"/>
                    </a:ext>
                  </a:extLst>
                </a:gridCol>
                <a:gridCol w="604299">
                  <a:extLst>
                    <a:ext uri="{9D8B030D-6E8A-4147-A177-3AD203B41FA5}">
                      <a16:colId xmlns:a16="http://schemas.microsoft.com/office/drawing/2014/main" val="20006"/>
                    </a:ext>
                  </a:extLst>
                </a:gridCol>
                <a:gridCol w="528761">
                  <a:extLst>
                    <a:ext uri="{9D8B030D-6E8A-4147-A177-3AD203B41FA5}">
                      <a16:colId xmlns:a16="http://schemas.microsoft.com/office/drawing/2014/main" val="20007"/>
                    </a:ext>
                  </a:extLst>
                </a:gridCol>
              </a:tblGrid>
              <a:tr h="316226">
                <a:tc gridSpan="4">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Web of Science</a:t>
                      </a:r>
                      <a:endParaRPr lang="en-US" sz="1600" kern="100" dirty="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Scopus database</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4878">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Name of the Institution</a:t>
                      </a:r>
                      <a:endParaRPr lang="en-US" sz="1600" kern="100" dirty="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TP</a:t>
                      </a:r>
                      <a:endParaRPr lang="en-US" sz="1600" kern="100" dirty="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TC</a:t>
                      </a:r>
                      <a:endParaRPr lang="en-US" sz="1600" kern="100" dirty="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Name of the Institution</a:t>
                      </a:r>
                      <a:endParaRPr lang="en-US" sz="1600" kern="100" dirty="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TP</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a:t>
                      </a:r>
                      <a:endParaRPr lang="en-US" sz="1600" kern="100" dirty="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TC</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4878">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of Peradeniya </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84</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12.79</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1107</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University of </a:t>
                      </a:r>
                      <a:r>
                        <a:rPr lang="en-US" sz="1600" kern="0" dirty="0" err="1">
                          <a:effectLst/>
                          <a:latin typeface="Times New Roman" pitchFamily="18" charset="0"/>
                          <a:ea typeface="Calibri"/>
                          <a:cs typeface="Times New Roman" pitchFamily="18" charset="0"/>
                        </a:rPr>
                        <a:t>Peradeniya</a:t>
                      </a:r>
                      <a:endParaRPr lang="en-US" sz="1600" kern="100" dirty="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132</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9.72</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1487</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731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Western Norway university of applied sciences </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39</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5.94</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614</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of Colombo</a:t>
                      </a:r>
                      <a:endParaRPr lang="en-US" sz="1600" kern="10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 </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67</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4.93</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482</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731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of Colombo </a:t>
                      </a:r>
                      <a:endParaRPr lang="en-US" sz="1600" kern="10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 </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35</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5.33</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196</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pitchFamily="18" charset="0"/>
                          <a:ea typeface="Calibri"/>
                          <a:cs typeface="Times New Roman" pitchFamily="18" charset="0"/>
                        </a:rPr>
                        <a:t>Western Norway University of Applied Sciences</a:t>
                      </a:r>
                      <a:endParaRPr lang="en-US" sz="1600" kern="100" dirty="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42</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3.09</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660</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4878">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Imperial college London </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30</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4.57</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378</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Imperial College London</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38</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2.80</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430</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3959">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National institute of fundamental studies </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26</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3.96</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263</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of Sri Jayewardenepura</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36</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2.65</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302</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3959">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Sri Jayewardenepura</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19</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2.89</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232</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Teaching Hospital Jaffna</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31</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2.28</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105</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85938">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Queensland university of technology</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17</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2.59</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182</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National Institute of Fundamental Studies, Sri Lanka</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31</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2.28</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443</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23959">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Coventry University</a:t>
                      </a:r>
                      <a:endParaRPr lang="en-US" sz="1600" kern="10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 </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16</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2.44</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286</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Eastern University, Sri Lanka</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28</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2.06</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814</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1979">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Malaya</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15</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2.28</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295</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Malaya</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25</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1.84</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451</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3959">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University Kelaniya</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15</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2.28</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168</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Queensland University of Technology</a:t>
                      </a:r>
                      <a:endParaRPr lang="en-US" sz="1600" kern="100">
                        <a:effectLst/>
                        <a:latin typeface="Times New Roman" pitchFamily="18" charset="0"/>
                        <a:ea typeface="Calibri"/>
                        <a:cs typeface="Times New Roman" pitchFamily="18" charset="0"/>
                      </a:endParaRPr>
                    </a:p>
                  </a:txBody>
                  <a:tcPr marL="44779" marR="4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23</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1.69</a:t>
                      </a:r>
                      <a:endParaRPr lang="en-US" sz="1600" kern="10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294</a:t>
                      </a:r>
                      <a:endParaRPr lang="en-US" sz="1600" kern="100" dirty="0">
                        <a:effectLst/>
                        <a:latin typeface="Times New Roman" pitchFamily="18" charset="0"/>
                        <a:ea typeface="Calibri"/>
                        <a:cs typeface="Times New Roman" pitchFamily="18" charset="0"/>
                      </a:endParaRPr>
                    </a:p>
                  </a:txBody>
                  <a:tcPr marL="44779" marR="4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Rectangle 1"/>
          <p:cNvSpPr>
            <a:spLocks noChangeArrowheads="1"/>
          </p:cNvSpPr>
          <p:nvPr/>
        </p:nvSpPr>
        <p:spPr bwMode="auto">
          <a:xfrm>
            <a:off x="381000" y="160413"/>
            <a:ext cx="8763000" cy="41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lang="en-US" sz="1600" b="1" dirty="0">
                <a:solidFill>
                  <a:srgbClr val="0070C0"/>
                </a:solidFill>
                <a:latin typeface="Times New Roman" pitchFamily="18" charset="0"/>
                <a:ea typeface="Calibri" pitchFamily="34" charset="0"/>
                <a:cs typeface="Times New Roman" pitchFamily="18" charset="0"/>
              </a:rPr>
              <a:t>I</a:t>
            </a: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nstitutions collaborated with </a:t>
            </a:r>
            <a:r>
              <a:rPr kumimoji="0" lang="en-US" sz="16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UoJ</a:t>
            </a: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during the Post - War period in both databases</a:t>
            </a:r>
            <a:endParaRPr kumimoji="0" lang="en-US" sz="1600" b="0" i="0" u="none" strike="noStrike" cap="none" normalizeH="0" baseline="0" dirty="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4231087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32</a:t>
            </a:fld>
            <a:endParaRPr lang="en-US"/>
          </a:p>
        </p:txBody>
      </p:sp>
      <p:sp>
        <p:nvSpPr>
          <p:cNvPr id="4" name="Rectangle 3"/>
          <p:cNvSpPr/>
          <p:nvPr/>
        </p:nvSpPr>
        <p:spPr>
          <a:xfrm>
            <a:off x="228600" y="381000"/>
            <a:ext cx="8610600" cy="873572"/>
          </a:xfrm>
          <a:prstGeom prst="rect">
            <a:avLst/>
          </a:prstGeom>
        </p:spPr>
        <p:txBody>
          <a:bodyPr wrap="square">
            <a:spAutoFit/>
          </a:bodyPr>
          <a:lstStyle/>
          <a:p>
            <a:pPr algn="ctr">
              <a:lnSpc>
                <a:spcPct val="150000"/>
              </a:lnSpc>
            </a:pPr>
            <a:r>
              <a:rPr lang="en-US" b="1" dirty="0">
                <a:solidFill>
                  <a:srgbClr val="0070C0"/>
                </a:solidFill>
                <a:latin typeface="Times New Roman" pitchFamily="18" charset="0"/>
                <a:cs typeface="Times New Roman" pitchFamily="18" charset="0"/>
              </a:rPr>
              <a:t>Comparison of institutional collaborations with University of Jaffna in the war and post war periods in both  databases </a:t>
            </a:r>
            <a:endParaRPr lang="en-US" dirty="0">
              <a:solidFill>
                <a:srgbClr val="0070C0"/>
              </a:solidFill>
              <a:latin typeface="Times New Roman" pitchFamily="18" charset="0"/>
              <a:cs typeface="Times New Roman" pitchFamily="18" charset="0"/>
            </a:endParaRPr>
          </a:p>
        </p:txBody>
      </p:sp>
      <p:sp>
        <p:nvSpPr>
          <p:cNvPr id="5" name="Rectangle 4"/>
          <p:cNvSpPr/>
          <p:nvPr/>
        </p:nvSpPr>
        <p:spPr>
          <a:xfrm>
            <a:off x="381000" y="1524000"/>
            <a:ext cx="8610600" cy="4247317"/>
          </a:xfrm>
          <a:prstGeom prst="rect">
            <a:avLst/>
          </a:prstGeom>
        </p:spPr>
        <p:txBody>
          <a:bodyPr wrap="square">
            <a:spAutoFit/>
          </a:bodyPr>
          <a:lstStyle/>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During the war period</a:t>
            </a:r>
            <a:r>
              <a:rPr lang="en-US" dirty="0">
                <a:latin typeface="Times New Roman" pitchFamily="18" charset="0"/>
                <a:cs typeface="Times New Roman" pitchFamily="18" charset="0"/>
              </a:rPr>
              <a:t>, collaborations limited, with fewer institutions involved. </a:t>
            </a:r>
            <a:r>
              <a:rPr lang="en-US" i="1" dirty="0">
                <a:latin typeface="Times New Roman" pitchFamily="18" charset="0"/>
                <a:cs typeface="Times New Roman" pitchFamily="18" charset="0"/>
              </a:rPr>
              <a:t>Queen’s University Belfast</a:t>
            </a:r>
            <a:r>
              <a:rPr lang="en-US" dirty="0">
                <a:latin typeface="Times New Roman" pitchFamily="18" charset="0"/>
                <a:cs typeface="Times New Roman" pitchFamily="18" charset="0"/>
              </a:rPr>
              <a:t> and the </a:t>
            </a:r>
            <a:r>
              <a:rPr lang="en-US" i="1" dirty="0">
                <a:latin typeface="Times New Roman" pitchFamily="18" charset="0"/>
                <a:cs typeface="Times New Roman" pitchFamily="18" charset="0"/>
              </a:rPr>
              <a:t>University of </a:t>
            </a:r>
            <a:r>
              <a:rPr lang="en-US" i="1" dirty="0" err="1">
                <a:latin typeface="Times New Roman" pitchFamily="18" charset="0"/>
                <a:cs typeface="Times New Roman" pitchFamily="18" charset="0"/>
              </a:rPr>
              <a:t>Peradeniya</a:t>
            </a:r>
            <a:r>
              <a:rPr lang="en-US" dirty="0">
                <a:latin typeface="Times New Roman" pitchFamily="18" charset="0"/>
                <a:cs typeface="Times New Roman" pitchFamily="18" charset="0"/>
              </a:rPr>
              <a:t> were the most frequent partners, with a notable presence of international institutions such </a:t>
            </a:r>
            <a:r>
              <a:rPr lang="en-US" i="1" dirty="0">
                <a:latin typeface="Times New Roman" pitchFamily="18" charset="0"/>
                <a:cs typeface="Times New Roman" pitchFamily="18" charset="0"/>
              </a:rPr>
              <a:t>as Imperial College London and Tsinghua University</a:t>
            </a:r>
            <a:r>
              <a:rPr lang="en-US" dirty="0">
                <a:latin typeface="Times New Roman" pitchFamily="18" charset="0"/>
                <a:cs typeface="Times New Roman" pitchFamily="18" charset="0"/>
              </a:rPr>
              <a:t>.</a:t>
            </a:r>
          </a:p>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in the post-war period, </a:t>
            </a:r>
            <a:r>
              <a:rPr lang="en-US" dirty="0">
                <a:latin typeface="Times New Roman" pitchFamily="18" charset="0"/>
                <a:cs typeface="Times New Roman" pitchFamily="18" charset="0"/>
              </a:rPr>
              <a:t>the number of collaborating institutions increased. </a:t>
            </a:r>
            <a:r>
              <a:rPr lang="en-US" i="1" dirty="0">
                <a:latin typeface="Times New Roman" pitchFamily="18" charset="0"/>
                <a:cs typeface="Times New Roman" pitchFamily="18" charset="0"/>
              </a:rPr>
              <a:t>University of </a:t>
            </a:r>
            <a:r>
              <a:rPr lang="en-US" i="1" dirty="0" err="1">
                <a:latin typeface="Times New Roman" pitchFamily="18" charset="0"/>
                <a:cs typeface="Times New Roman" pitchFamily="18" charset="0"/>
              </a:rPr>
              <a:t>Peradeniya</a:t>
            </a:r>
            <a:r>
              <a:rPr lang="en-US" dirty="0">
                <a:latin typeface="Times New Roman" pitchFamily="18" charset="0"/>
                <a:cs typeface="Times New Roman" pitchFamily="18" charset="0"/>
              </a:rPr>
              <a:t> maintained its position as the top collaborator, with a considerable rise in the number of joint publications (from 11 to 84 in Web of Science and from 33 to 132 in Scopus).</a:t>
            </a:r>
          </a:p>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Overall</a:t>
            </a:r>
            <a:r>
              <a:rPr lang="en-US" dirty="0">
                <a:latin typeface="Times New Roman" pitchFamily="18" charset="0"/>
                <a:cs typeface="Times New Roman" pitchFamily="18" charset="0"/>
              </a:rPr>
              <a:t>, the data highlights that the University of Jaffna’s research collaborations grew significantly after the war. </a:t>
            </a:r>
          </a:p>
        </p:txBody>
      </p:sp>
    </p:spTree>
    <p:extLst>
      <p:ext uri="{BB962C8B-B14F-4D97-AF65-F5344CB8AC3E}">
        <p14:creationId xmlns:p14="http://schemas.microsoft.com/office/powerpoint/2010/main" val="172586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52241360"/>
              </p:ext>
            </p:extLst>
          </p:nvPr>
        </p:nvGraphicFramePr>
        <p:xfrm>
          <a:off x="143301" y="609600"/>
          <a:ext cx="8848299" cy="2949877"/>
        </p:xfrm>
        <a:graphic>
          <a:graphicData uri="http://schemas.openxmlformats.org/drawingml/2006/table">
            <a:tbl>
              <a:tblPr firstRow="1" firstCol="1" bandRow="1"/>
              <a:tblGrid>
                <a:gridCol w="1983579">
                  <a:extLst>
                    <a:ext uri="{9D8B030D-6E8A-4147-A177-3AD203B41FA5}">
                      <a16:colId xmlns:a16="http://schemas.microsoft.com/office/drawing/2014/main" val="20000"/>
                    </a:ext>
                  </a:extLst>
                </a:gridCol>
                <a:gridCol w="472279">
                  <a:extLst>
                    <a:ext uri="{9D8B030D-6E8A-4147-A177-3AD203B41FA5}">
                      <a16:colId xmlns:a16="http://schemas.microsoft.com/office/drawing/2014/main" val="20001"/>
                    </a:ext>
                  </a:extLst>
                </a:gridCol>
                <a:gridCol w="787135">
                  <a:extLst>
                    <a:ext uri="{9D8B030D-6E8A-4147-A177-3AD203B41FA5}">
                      <a16:colId xmlns:a16="http://schemas.microsoft.com/office/drawing/2014/main" val="20002"/>
                    </a:ext>
                  </a:extLst>
                </a:gridCol>
                <a:gridCol w="550995">
                  <a:extLst>
                    <a:ext uri="{9D8B030D-6E8A-4147-A177-3AD203B41FA5}">
                      <a16:colId xmlns:a16="http://schemas.microsoft.com/office/drawing/2014/main" val="20003"/>
                    </a:ext>
                  </a:extLst>
                </a:gridCol>
                <a:gridCol w="629708">
                  <a:extLst>
                    <a:ext uri="{9D8B030D-6E8A-4147-A177-3AD203B41FA5}">
                      <a16:colId xmlns:a16="http://schemas.microsoft.com/office/drawing/2014/main" val="20004"/>
                    </a:ext>
                  </a:extLst>
                </a:gridCol>
                <a:gridCol w="1652984">
                  <a:extLst>
                    <a:ext uri="{9D8B030D-6E8A-4147-A177-3AD203B41FA5}">
                      <a16:colId xmlns:a16="http://schemas.microsoft.com/office/drawing/2014/main" val="20005"/>
                    </a:ext>
                  </a:extLst>
                </a:gridCol>
                <a:gridCol w="511639">
                  <a:extLst>
                    <a:ext uri="{9D8B030D-6E8A-4147-A177-3AD203B41FA5}">
                      <a16:colId xmlns:a16="http://schemas.microsoft.com/office/drawing/2014/main" val="20006"/>
                    </a:ext>
                  </a:extLst>
                </a:gridCol>
                <a:gridCol w="747777">
                  <a:extLst>
                    <a:ext uri="{9D8B030D-6E8A-4147-A177-3AD203B41FA5}">
                      <a16:colId xmlns:a16="http://schemas.microsoft.com/office/drawing/2014/main" val="20007"/>
                    </a:ext>
                  </a:extLst>
                </a:gridCol>
                <a:gridCol w="629708">
                  <a:extLst>
                    <a:ext uri="{9D8B030D-6E8A-4147-A177-3AD203B41FA5}">
                      <a16:colId xmlns:a16="http://schemas.microsoft.com/office/drawing/2014/main" val="20008"/>
                    </a:ext>
                  </a:extLst>
                </a:gridCol>
                <a:gridCol w="882495">
                  <a:extLst>
                    <a:ext uri="{9D8B030D-6E8A-4147-A177-3AD203B41FA5}">
                      <a16:colId xmlns:a16="http://schemas.microsoft.com/office/drawing/2014/main" val="20009"/>
                    </a:ext>
                  </a:extLst>
                </a:gridCol>
              </a:tblGrid>
              <a:tr h="228600">
                <a:tc gridSpan="5">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Web of Science</a:t>
                      </a:r>
                      <a:endParaRPr lang="en-US" sz="16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Scopus</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7637">
                <a:tc>
                  <a:txBody>
                    <a:bodyPr/>
                    <a:lstStyle/>
                    <a:p>
                      <a:pPr marL="0" marR="0" algn="l">
                        <a:lnSpc>
                          <a:spcPct val="100000"/>
                        </a:lnSpc>
                        <a:spcBef>
                          <a:spcPts val="0"/>
                        </a:spcBef>
                        <a:spcAft>
                          <a:spcPts val="0"/>
                        </a:spcAft>
                      </a:pPr>
                      <a:r>
                        <a:rPr lang="en-US" sz="1600" b="1" kern="0" dirty="0">
                          <a:effectLst/>
                          <a:latin typeface="Times New Roman" pitchFamily="18" charset="0"/>
                          <a:ea typeface="Calibri"/>
                          <a:cs typeface="Times New Roman" pitchFamily="18" charset="0"/>
                        </a:rPr>
                        <a:t>Name of author</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TP</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 </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pitchFamily="18" charset="0"/>
                          <a:ea typeface="Calibri"/>
                          <a:cs typeface="Times New Roman" pitchFamily="18" charset="0"/>
                        </a:rPr>
                        <a:t>TC</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H-In</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0" dirty="0">
                          <a:effectLst/>
                          <a:latin typeface="Times New Roman" pitchFamily="18" charset="0"/>
                          <a:ea typeface="Calibri"/>
                          <a:cs typeface="Times New Roman" pitchFamily="18" charset="0"/>
                        </a:rPr>
                        <a:t>Name of author</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TP</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 </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TC</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pitchFamily="18" charset="0"/>
                          <a:ea typeface="Calibri"/>
                          <a:cs typeface="Times New Roman" pitchFamily="18" charset="0"/>
                        </a:rPr>
                        <a:t>H-In</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67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Arasaratnam. V</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19</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15.45</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170</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7</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Arasaratnam. V</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17</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9.09</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195</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7</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67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Kandasamy.K</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15</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12.20</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290</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11</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Kandasamy.K</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17</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9.09</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287</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10</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167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Ranjan.R</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10</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8.13</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151</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7</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Surendran.S</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14</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7.49</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270</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11</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167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BalasubramaniyamK</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8</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6.50</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123</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6</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Ravarajan.P</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6.42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1765</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8</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167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Surendran.S</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7</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5.69</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123</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5</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pitchFamily="18" charset="0"/>
                          <a:ea typeface="Calibri"/>
                          <a:cs typeface="Times New Roman" pitchFamily="18" charset="0"/>
                        </a:rPr>
                        <a:t>Ranjan.R</a:t>
                      </a:r>
                      <a:endParaRPr lang="en-US" sz="16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6.42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189</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9</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167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Somasundaram.D</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5</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4.07</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232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5</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pitchFamily="18" charset="0"/>
                          <a:ea typeface="Calibri"/>
                          <a:cs typeface="Times New Roman" pitchFamily="18" charset="0"/>
                        </a:rPr>
                        <a:t>SomasundaramD</a:t>
                      </a:r>
                      <a:endParaRPr lang="en-US" sz="16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10</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5.35</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901</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8</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167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Ravarajan.P</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5</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4.07</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640</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5</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pitchFamily="18" charset="0"/>
                          <a:ea typeface="Calibri"/>
                          <a:cs typeface="Times New Roman" pitchFamily="18" charset="0"/>
                        </a:rPr>
                        <a:t>Migunthan.G</a:t>
                      </a:r>
                      <a:endParaRPr lang="en-US" sz="16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6</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3.21</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29</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167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Hoole.R</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5</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4.07</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16</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pitchFamily="18" charset="0"/>
                          <a:ea typeface="Calibri"/>
                          <a:cs typeface="Times New Roman" pitchFamily="18" charset="0"/>
                        </a:rPr>
                        <a:t>Kajatheepan.M</a:t>
                      </a:r>
                      <a:endParaRPr lang="en-US" sz="16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6</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3.21</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92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5</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1677">
                <a:tc>
                  <a:txBody>
                    <a:bodyPr/>
                    <a:lstStyle/>
                    <a:p>
                      <a:pPr marL="0" marR="0">
                        <a:lnSpc>
                          <a:spcPct val="100000"/>
                        </a:lnSpc>
                        <a:spcBef>
                          <a:spcPts val="0"/>
                        </a:spcBef>
                        <a:spcAft>
                          <a:spcPts val="0"/>
                        </a:spcAft>
                      </a:pPr>
                      <a:r>
                        <a:rPr lang="en-US" sz="1600" kern="0">
                          <a:effectLst/>
                          <a:latin typeface="Times New Roman" pitchFamily="18" charset="0"/>
                          <a:ea typeface="Calibri"/>
                          <a:cs typeface="Times New Roman" pitchFamily="18" charset="0"/>
                        </a:rPr>
                        <a:t>Migunthan.G</a:t>
                      </a:r>
                      <a:endParaRPr lang="en-US" sz="16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2.44</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9</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pitchFamily="18" charset="0"/>
                          <a:ea typeface="Calibri"/>
                          <a:cs typeface="Times New Roman" pitchFamily="18" charset="0"/>
                        </a:rPr>
                        <a:t>Hoole.R</a:t>
                      </a:r>
                      <a:endParaRPr lang="en-US" sz="16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5</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2.67</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10</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1677">
                <a:tc>
                  <a:txBody>
                    <a:bodyPr/>
                    <a:lstStyle/>
                    <a:p>
                      <a:pPr marL="0" marR="0">
                        <a:lnSpc>
                          <a:spcPct val="100000"/>
                        </a:lnSpc>
                        <a:spcBef>
                          <a:spcPts val="0"/>
                        </a:spcBef>
                        <a:spcAft>
                          <a:spcPts val="0"/>
                        </a:spcAft>
                      </a:pPr>
                      <a:r>
                        <a:rPr lang="en-US" sz="1600" kern="0" dirty="0" err="1">
                          <a:effectLst/>
                          <a:latin typeface="Times New Roman" pitchFamily="18" charset="0"/>
                          <a:ea typeface="Calibri"/>
                          <a:cs typeface="Times New Roman" pitchFamily="18" charset="0"/>
                        </a:rPr>
                        <a:t>Rajendram.G.F</a:t>
                      </a:r>
                      <a:endParaRPr lang="en-US" sz="16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2</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pitchFamily="18" charset="0"/>
                          <a:ea typeface="Calibri"/>
                          <a:cs typeface="Times New Roman" pitchFamily="18" charset="0"/>
                        </a:rPr>
                        <a:t>1.63</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3</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pitchFamily="18" charset="0"/>
                          <a:ea typeface="Calibri"/>
                          <a:cs typeface="Times New Roman" pitchFamily="18" charset="0"/>
                        </a:rPr>
                        <a:t>1</a:t>
                      </a:r>
                      <a:endParaRPr lang="en-US" sz="16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pitchFamily="18" charset="0"/>
                          <a:ea typeface="Calibri"/>
                          <a:cs typeface="Times New Roman" pitchFamily="18" charset="0"/>
                        </a:rPr>
                        <a:t>Thiranagama.R</a:t>
                      </a:r>
                      <a:endParaRPr lang="en-US" sz="16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4</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pitchFamily="18" charset="0"/>
                          <a:ea typeface="Calibri"/>
                          <a:cs typeface="Times New Roman" pitchFamily="18" charset="0"/>
                        </a:rPr>
                        <a:t>2.14</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92</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pitchFamily="18" charset="0"/>
                          <a:ea typeface="Calibri"/>
                          <a:cs typeface="Times New Roman" pitchFamily="18" charset="0"/>
                        </a:rPr>
                        <a:t>4</a:t>
                      </a:r>
                      <a:endParaRPr lang="en-US" sz="16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Rectangle 1"/>
          <p:cNvSpPr>
            <a:spLocks noChangeArrowheads="1"/>
          </p:cNvSpPr>
          <p:nvPr/>
        </p:nvSpPr>
        <p:spPr bwMode="auto">
          <a:xfrm>
            <a:off x="143301" y="0"/>
            <a:ext cx="86921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b="1" dirty="0">
                <a:solidFill>
                  <a:srgbClr val="0070C0"/>
                </a:solidFill>
                <a:latin typeface="Times New Roman" pitchFamily="18" charset="0"/>
                <a:cs typeface="Times New Roman" pitchFamily="18" charset="0"/>
              </a:rPr>
              <a:t>4.7 Most Productive authors of University of Jaffna:</a:t>
            </a:r>
            <a:endParaRPr kumimoji="0" lang="en-US"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spcBef>
                <a:spcPct val="0"/>
              </a:spcBef>
              <a:spcAft>
                <a:spcPct val="0"/>
              </a:spcAft>
              <a:buClrTx/>
              <a:buSzTx/>
              <a:buFontTx/>
              <a:buNone/>
              <a:tabLst/>
            </a:pP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Top 10 Most Productive authors during the War period in both databases  </a:t>
            </a:r>
            <a:endParaRPr kumimoji="0" lang="en-US" sz="1600" b="0" i="0" u="none" strike="noStrike" cap="none" normalizeH="0" baseline="0" dirty="0">
              <a:ln>
                <a:noFill/>
              </a:ln>
              <a:solidFill>
                <a:srgbClr val="0070C0"/>
              </a:solidFill>
              <a:effectLst/>
              <a:latin typeface="Times New Roman" pitchFamily="18" charset="0"/>
              <a:cs typeface="Times New Roman" pitchFamily="18" charset="0"/>
            </a:endParaRPr>
          </a:p>
        </p:txBody>
      </p:sp>
      <p:sp>
        <p:nvSpPr>
          <p:cNvPr id="4" name="Rectangle 3"/>
          <p:cNvSpPr/>
          <p:nvPr/>
        </p:nvSpPr>
        <p:spPr>
          <a:xfrm>
            <a:off x="224051" y="3561308"/>
            <a:ext cx="8530684" cy="338554"/>
          </a:xfrm>
          <a:prstGeom prst="rect">
            <a:avLst/>
          </a:prstGeom>
        </p:spPr>
        <p:txBody>
          <a:bodyPr wrap="square">
            <a:spAutoFit/>
          </a:bodyPr>
          <a:lstStyle/>
          <a:p>
            <a:pPr lvl="0" algn="ctr"/>
            <a:r>
              <a:rPr lang="en-US" sz="1600" b="1" dirty="0">
                <a:solidFill>
                  <a:srgbClr val="0070C0"/>
                </a:solidFill>
                <a:latin typeface="Times New Roman" pitchFamily="18" charset="0"/>
                <a:ea typeface="Calibri" pitchFamily="34" charset="0"/>
                <a:cs typeface="Times New Roman" pitchFamily="18" charset="0"/>
              </a:rPr>
              <a:t>Top 10 Most Productive authors in Post - War period in both databases</a:t>
            </a:r>
            <a:endParaRPr lang="en-US" sz="1600" dirty="0">
              <a:solidFill>
                <a:srgbClr val="0070C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98919609"/>
              </p:ext>
            </p:extLst>
          </p:nvPr>
        </p:nvGraphicFramePr>
        <p:xfrm>
          <a:off x="65244" y="3931920"/>
          <a:ext cx="8848298" cy="2926080"/>
        </p:xfrm>
        <a:graphic>
          <a:graphicData uri="http://schemas.openxmlformats.org/drawingml/2006/table">
            <a:tbl>
              <a:tblPr firstRow="1" firstCol="1" bandRow="1"/>
              <a:tblGrid>
                <a:gridCol w="1819276">
                  <a:extLst>
                    <a:ext uri="{9D8B030D-6E8A-4147-A177-3AD203B41FA5}">
                      <a16:colId xmlns:a16="http://schemas.microsoft.com/office/drawing/2014/main" val="20000"/>
                    </a:ext>
                  </a:extLst>
                </a:gridCol>
                <a:gridCol w="578860">
                  <a:extLst>
                    <a:ext uri="{9D8B030D-6E8A-4147-A177-3AD203B41FA5}">
                      <a16:colId xmlns:a16="http://schemas.microsoft.com/office/drawing/2014/main" val="20001"/>
                    </a:ext>
                  </a:extLst>
                </a:gridCol>
                <a:gridCol w="744250">
                  <a:extLst>
                    <a:ext uri="{9D8B030D-6E8A-4147-A177-3AD203B41FA5}">
                      <a16:colId xmlns:a16="http://schemas.microsoft.com/office/drawing/2014/main" val="20002"/>
                    </a:ext>
                  </a:extLst>
                </a:gridCol>
                <a:gridCol w="616184">
                  <a:extLst>
                    <a:ext uri="{9D8B030D-6E8A-4147-A177-3AD203B41FA5}">
                      <a16:colId xmlns:a16="http://schemas.microsoft.com/office/drawing/2014/main" val="20003"/>
                    </a:ext>
                  </a:extLst>
                </a:gridCol>
                <a:gridCol w="624231">
                  <a:extLst>
                    <a:ext uri="{9D8B030D-6E8A-4147-A177-3AD203B41FA5}">
                      <a16:colId xmlns:a16="http://schemas.microsoft.com/office/drawing/2014/main" val="20004"/>
                    </a:ext>
                  </a:extLst>
                </a:gridCol>
                <a:gridCol w="1984665">
                  <a:extLst>
                    <a:ext uri="{9D8B030D-6E8A-4147-A177-3AD203B41FA5}">
                      <a16:colId xmlns:a16="http://schemas.microsoft.com/office/drawing/2014/main" val="20005"/>
                    </a:ext>
                  </a:extLst>
                </a:gridCol>
                <a:gridCol w="496166">
                  <a:extLst>
                    <a:ext uri="{9D8B030D-6E8A-4147-A177-3AD203B41FA5}">
                      <a16:colId xmlns:a16="http://schemas.microsoft.com/office/drawing/2014/main" val="20006"/>
                    </a:ext>
                  </a:extLst>
                </a:gridCol>
                <a:gridCol w="661556">
                  <a:extLst>
                    <a:ext uri="{9D8B030D-6E8A-4147-A177-3AD203B41FA5}">
                      <a16:colId xmlns:a16="http://schemas.microsoft.com/office/drawing/2014/main" val="20007"/>
                    </a:ext>
                  </a:extLst>
                </a:gridCol>
                <a:gridCol w="744250">
                  <a:extLst>
                    <a:ext uri="{9D8B030D-6E8A-4147-A177-3AD203B41FA5}">
                      <a16:colId xmlns:a16="http://schemas.microsoft.com/office/drawing/2014/main" val="20008"/>
                    </a:ext>
                  </a:extLst>
                </a:gridCol>
                <a:gridCol w="578860">
                  <a:extLst>
                    <a:ext uri="{9D8B030D-6E8A-4147-A177-3AD203B41FA5}">
                      <a16:colId xmlns:a16="http://schemas.microsoft.com/office/drawing/2014/main" val="20009"/>
                    </a:ext>
                  </a:extLst>
                </a:gridCol>
              </a:tblGrid>
              <a:tr h="236220">
                <a:tc gridSpan="5">
                  <a:txBody>
                    <a:bodyPr/>
                    <a:lstStyle/>
                    <a:p>
                      <a:pPr marL="0" marR="0" algn="ctr">
                        <a:lnSpc>
                          <a:spcPct val="100000"/>
                        </a:lnSpc>
                        <a:spcBef>
                          <a:spcPts val="0"/>
                        </a:spcBef>
                        <a:spcAft>
                          <a:spcPts val="0"/>
                        </a:spcAft>
                      </a:pPr>
                      <a:r>
                        <a:rPr lang="en-US" sz="1600" b="1" kern="0" dirty="0">
                          <a:effectLst/>
                          <a:latin typeface="Times New Roman"/>
                          <a:ea typeface="Calibri"/>
                          <a:cs typeface="Latha"/>
                        </a:rPr>
                        <a:t>Web of Science</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0000"/>
                        </a:lnSpc>
                        <a:spcBef>
                          <a:spcPts val="0"/>
                        </a:spcBef>
                        <a:spcAft>
                          <a:spcPts val="0"/>
                        </a:spcAft>
                      </a:pPr>
                      <a:r>
                        <a:rPr lang="en-US" sz="1600" b="1" kern="0">
                          <a:effectLst/>
                          <a:latin typeface="Times New Roman"/>
                          <a:ea typeface="Calibri"/>
                          <a:cs typeface="Latha"/>
                        </a:rPr>
                        <a:t>Scopus</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6220">
                <a:tc>
                  <a:txBody>
                    <a:bodyPr/>
                    <a:lstStyle/>
                    <a:p>
                      <a:pPr marL="0" marR="0" algn="ctr">
                        <a:lnSpc>
                          <a:spcPct val="100000"/>
                        </a:lnSpc>
                        <a:spcBef>
                          <a:spcPts val="0"/>
                        </a:spcBef>
                        <a:spcAft>
                          <a:spcPts val="0"/>
                        </a:spcAft>
                      </a:pPr>
                      <a:r>
                        <a:rPr lang="en-US" sz="1600" b="1" kern="0">
                          <a:effectLst/>
                          <a:latin typeface="Times New Roman"/>
                          <a:ea typeface="Calibri"/>
                          <a:cs typeface="Latha"/>
                        </a:rPr>
                        <a:t>Name of  author</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 </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TC</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H-In</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Name of the author</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TC</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H-In</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220">
                <a:tc>
                  <a:txBody>
                    <a:bodyPr/>
                    <a:lstStyle/>
                    <a:p>
                      <a:pPr marL="0" marR="0">
                        <a:lnSpc>
                          <a:spcPct val="100000"/>
                        </a:lnSpc>
                        <a:spcBef>
                          <a:spcPts val="0"/>
                        </a:spcBef>
                        <a:spcAft>
                          <a:spcPts val="0"/>
                        </a:spcAft>
                      </a:pPr>
                      <a:r>
                        <a:rPr lang="en-US" sz="1600" kern="0" dirty="0" err="1">
                          <a:effectLst/>
                          <a:latin typeface="Times New Roman"/>
                          <a:ea typeface="Calibri"/>
                          <a:cs typeface="Latha"/>
                        </a:rPr>
                        <a:t>Surendran.S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53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8.07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1063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a:ea typeface="Calibri"/>
                          <a:cs typeface="Latha"/>
                        </a:rPr>
                        <a:t>Sathiparan.N</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5.38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1254</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Dhayalan.V</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6.09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662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Surendran.S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66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4.86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1325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220">
                <a:tc>
                  <a:txBody>
                    <a:bodyPr/>
                    <a:lstStyle/>
                    <a:p>
                      <a:pPr marL="0" marR="0">
                        <a:lnSpc>
                          <a:spcPct val="100000"/>
                        </a:lnSpc>
                        <a:spcBef>
                          <a:spcPts val="0"/>
                        </a:spcBef>
                        <a:spcAft>
                          <a:spcPts val="0"/>
                        </a:spcAft>
                      </a:pPr>
                      <a:r>
                        <a:rPr lang="en-US" sz="1600" kern="0" dirty="0" err="1">
                          <a:effectLst/>
                          <a:latin typeface="Times New Roman"/>
                          <a:ea typeface="Calibri"/>
                          <a:cs typeface="Latha"/>
                        </a:rPr>
                        <a:t>Sathiparan.N</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5.63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758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Ravarajan.P</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3.46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630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Ranjan.R</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5.48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835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Subramaniyam.D.N</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3.09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333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Ravarajan.P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4.87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431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Ranjan.R</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3.02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997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Thanigaiselvan.M</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3.96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426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Velayuthampillai.D</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3.02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660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Daneil.S</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24</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3.65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165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Ramanan.A</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2.80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347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Kuganathan.N</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3.35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302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Jeyananthan</a:t>
                      </a:r>
                      <a:r>
                        <a:rPr lang="en-US" sz="1600" kern="0" dirty="0">
                          <a:effectLst/>
                          <a:latin typeface="Times New Roman"/>
                          <a:ea typeface="Calibri"/>
                          <a:cs typeface="Latha"/>
                        </a:rPr>
                        <a:t>, P.</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2.36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205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Kokila.S</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2.44</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199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Kuganathan</a:t>
                      </a:r>
                      <a:r>
                        <a:rPr lang="en-US" sz="1600" kern="0" dirty="0">
                          <a:effectLst/>
                          <a:latin typeface="Times New Roman"/>
                          <a:ea typeface="Calibri"/>
                          <a:cs typeface="Latha"/>
                        </a:rPr>
                        <a:t>, N.</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2.14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339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Iynkaran.P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2.28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219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SurenthirakumaraR</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26</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1.91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117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3124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4" y="152400"/>
            <a:ext cx="8534400" cy="873572"/>
          </a:xfrm>
          <a:prstGeom prst="rect">
            <a:avLst/>
          </a:prstGeom>
        </p:spPr>
        <p:txBody>
          <a:bodyPr wrap="square">
            <a:spAutoFit/>
          </a:bodyPr>
          <a:lstStyle/>
          <a:p>
            <a:pPr algn="ctr">
              <a:lnSpc>
                <a:spcPct val="150000"/>
              </a:lnSpc>
            </a:pPr>
            <a:r>
              <a:rPr lang="en-US" b="1" dirty="0">
                <a:solidFill>
                  <a:srgbClr val="0070C0"/>
                </a:solidFill>
                <a:latin typeface="Times New Roman" pitchFamily="18" charset="0"/>
                <a:cs typeface="Times New Roman" pitchFamily="18" charset="0"/>
              </a:rPr>
              <a:t>Comparison of Most Productive authors of </a:t>
            </a:r>
            <a:r>
              <a:rPr lang="en-US" b="1" dirty="0" err="1">
                <a:solidFill>
                  <a:srgbClr val="0070C0"/>
                </a:solidFill>
                <a:latin typeface="Times New Roman" pitchFamily="18" charset="0"/>
                <a:cs typeface="Times New Roman" pitchFamily="18" charset="0"/>
              </a:rPr>
              <a:t>UoJ</a:t>
            </a:r>
            <a:r>
              <a:rPr lang="en-US" b="1" dirty="0">
                <a:solidFill>
                  <a:srgbClr val="0070C0"/>
                </a:solidFill>
                <a:latin typeface="Times New Roman" pitchFamily="18" charset="0"/>
                <a:cs typeface="Times New Roman" pitchFamily="18" charset="0"/>
              </a:rPr>
              <a:t>  during the war &amp; post war periods in both databases</a:t>
            </a:r>
            <a:endParaRPr lang="en-US" dirty="0">
              <a:solidFill>
                <a:srgbClr val="0070C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62708804"/>
              </p:ext>
            </p:extLst>
          </p:nvPr>
        </p:nvGraphicFramePr>
        <p:xfrm>
          <a:off x="473121" y="1195769"/>
          <a:ext cx="8534399" cy="4001869"/>
        </p:xfrm>
        <a:graphic>
          <a:graphicData uri="http://schemas.openxmlformats.org/drawingml/2006/table">
            <a:tbl>
              <a:tblPr firstRow="1" firstCol="1" bandRow="1"/>
              <a:tblGrid>
                <a:gridCol w="710209">
                  <a:extLst>
                    <a:ext uri="{9D8B030D-6E8A-4147-A177-3AD203B41FA5}">
                      <a16:colId xmlns:a16="http://schemas.microsoft.com/office/drawing/2014/main" val="20000"/>
                    </a:ext>
                  </a:extLst>
                </a:gridCol>
                <a:gridCol w="2085842">
                  <a:extLst>
                    <a:ext uri="{9D8B030D-6E8A-4147-A177-3AD203B41FA5}">
                      <a16:colId xmlns:a16="http://schemas.microsoft.com/office/drawing/2014/main" val="20001"/>
                    </a:ext>
                  </a:extLst>
                </a:gridCol>
                <a:gridCol w="975281">
                  <a:extLst>
                    <a:ext uri="{9D8B030D-6E8A-4147-A177-3AD203B41FA5}">
                      <a16:colId xmlns:a16="http://schemas.microsoft.com/office/drawing/2014/main" val="20002"/>
                    </a:ext>
                  </a:extLst>
                </a:gridCol>
                <a:gridCol w="1063030">
                  <a:extLst>
                    <a:ext uri="{9D8B030D-6E8A-4147-A177-3AD203B41FA5}">
                      <a16:colId xmlns:a16="http://schemas.microsoft.com/office/drawing/2014/main" val="20003"/>
                    </a:ext>
                  </a:extLst>
                </a:gridCol>
                <a:gridCol w="1058459">
                  <a:extLst>
                    <a:ext uri="{9D8B030D-6E8A-4147-A177-3AD203B41FA5}">
                      <a16:colId xmlns:a16="http://schemas.microsoft.com/office/drawing/2014/main" val="20004"/>
                    </a:ext>
                  </a:extLst>
                </a:gridCol>
                <a:gridCol w="1144380">
                  <a:extLst>
                    <a:ext uri="{9D8B030D-6E8A-4147-A177-3AD203B41FA5}">
                      <a16:colId xmlns:a16="http://schemas.microsoft.com/office/drawing/2014/main" val="20005"/>
                    </a:ext>
                  </a:extLst>
                </a:gridCol>
                <a:gridCol w="763224">
                  <a:extLst>
                    <a:ext uri="{9D8B030D-6E8A-4147-A177-3AD203B41FA5}">
                      <a16:colId xmlns:a16="http://schemas.microsoft.com/office/drawing/2014/main" val="20006"/>
                    </a:ext>
                  </a:extLst>
                </a:gridCol>
                <a:gridCol w="733974">
                  <a:extLst>
                    <a:ext uri="{9D8B030D-6E8A-4147-A177-3AD203B41FA5}">
                      <a16:colId xmlns:a16="http://schemas.microsoft.com/office/drawing/2014/main" val="20007"/>
                    </a:ext>
                  </a:extLst>
                </a:gridCol>
              </a:tblGrid>
              <a:tr h="955239">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Rank</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Name of Author</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War Period (</a:t>
                      </a:r>
                      <a:r>
                        <a:rPr lang="en-US" sz="1600" b="1" kern="0" dirty="0" err="1">
                          <a:effectLst/>
                          <a:latin typeface="Times New Roman"/>
                          <a:ea typeface="Calibri"/>
                          <a:cs typeface="Latha"/>
                        </a:rPr>
                        <a:t>WoS</a:t>
                      </a:r>
                      <a:r>
                        <a:rPr lang="en-US" sz="1600" b="1" kern="0" dirty="0">
                          <a:effectLst/>
                          <a:latin typeface="Times New Roman"/>
                          <a:ea typeface="Calibri"/>
                          <a:cs typeface="Latha"/>
                        </a:rPr>
                        <a:t>)</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War Period (Scopus)</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Post-War Period (WoS)</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Post-War Period (Scopus)</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H-Index</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1</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err="1">
                          <a:effectLst/>
                          <a:latin typeface="Times New Roman"/>
                          <a:ea typeface="Calibri"/>
                          <a:cs typeface="Latha"/>
                        </a:rPr>
                        <a:t>Surendran</a:t>
                      </a:r>
                      <a:r>
                        <a:rPr lang="en-US" sz="1600" b="1" kern="0" dirty="0">
                          <a:effectLst/>
                          <a:latin typeface="Times New Roman"/>
                          <a:ea typeface="Calibri"/>
                          <a:cs typeface="Latha"/>
                        </a:rPr>
                        <a:t> 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14</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53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66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140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30</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2</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Sathiparan</a:t>
                      </a:r>
                      <a:r>
                        <a:rPr lang="en-US" sz="1600" kern="0" dirty="0">
                          <a:effectLst/>
                          <a:latin typeface="Times New Roman"/>
                          <a:ea typeface="Calibri"/>
                          <a:cs typeface="Latha"/>
                        </a:rPr>
                        <a:t> N.</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110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28</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3</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err="1">
                          <a:effectLst/>
                          <a:latin typeface="Times New Roman"/>
                          <a:ea typeface="Calibri"/>
                          <a:cs typeface="Latha"/>
                        </a:rPr>
                        <a:t>Ranjan</a:t>
                      </a:r>
                      <a:r>
                        <a:rPr lang="en-US" sz="1600" b="1" kern="0" dirty="0">
                          <a:effectLst/>
                          <a:latin typeface="Times New Roman"/>
                          <a:ea typeface="Calibri"/>
                          <a:cs typeface="Latha"/>
                        </a:rPr>
                        <a:t> R.</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99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40</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4</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err="1">
                          <a:effectLst/>
                          <a:latin typeface="Times New Roman"/>
                          <a:ea typeface="Calibri"/>
                          <a:cs typeface="Latha"/>
                        </a:rPr>
                        <a:t>Ravarajan</a:t>
                      </a:r>
                      <a:r>
                        <a:rPr lang="en-US" sz="1600" b="1" kern="0" dirty="0">
                          <a:effectLst/>
                          <a:latin typeface="Times New Roman"/>
                          <a:ea typeface="Calibri"/>
                          <a:cs typeface="Latha"/>
                        </a:rPr>
                        <a:t> P.</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96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22</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5</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Kuganathan</a:t>
                      </a:r>
                      <a:r>
                        <a:rPr lang="en-US" sz="1600" kern="0" dirty="0">
                          <a:effectLst/>
                          <a:latin typeface="Times New Roman"/>
                          <a:ea typeface="Calibri"/>
                          <a:cs typeface="Latha"/>
                        </a:rPr>
                        <a:t> N.</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51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30</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6</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Dhayalan</a:t>
                      </a:r>
                      <a:r>
                        <a:rPr lang="en-US" sz="1600" kern="0" dirty="0">
                          <a:effectLst/>
                          <a:latin typeface="Times New Roman"/>
                          <a:ea typeface="Calibri"/>
                          <a:cs typeface="Latha"/>
                        </a:rPr>
                        <a:t> V.</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40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40</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7</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a:ea typeface="Calibri"/>
                          <a:cs typeface="Latha"/>
                        </a:rPr>
                        <a:t>Ramanan A.</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38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12</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8</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a:ea typeface="Calibri"/>
                          <a:cs typeface="Latha"/>
                        </a:rPr>
                        <a:t>Arasaratnam V.</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36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13</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a:ea typeface="Calibri"/>
                          <a:cs typeface="Latha"/>
                        </a:rPr>
                        <a:t>Kandasamy K.</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32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17</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4663">
                <a:tc>
                  <a:txBody>
                    <a:bodyPr/>
                    <a:lstStyle/>
                    <a:p>
                      <a:pPr marL="0" marR="0">
                        <a:lnSpc>
                          <a:spcPct val="100000"/>
                        </a:lnSpc>
                        <a:spcBef>
                          <a:spcPts val="0"/>
                        </a:spcBef>
                        <a:spcAft>
                          <a:spcPts val="0"/>
                        </a:spcAft>
                      </a:pPr>
                      <a:r>
                        <a:rPr lang="en-US" sz="1600" kern="0">
                          <a:effectLst/>
                          <a:latin typeface="Times New Roman"/>
                          <a:ea typeface="Calibri"/>
                          <a:cs typeface="Latha"/>
                        </a:rPr>
                        <a:t>10</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a:ea typeface="Calibri"/>
                          <a:cs typeface="Latha"/>
                        </a:rPr>
                        <a:t>Jeyananthan 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32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9</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Rectangle 3"/>
          <p:cNvSpPr/>
          <p:nvPr/>
        </p:nvSpPr>
        <p:spPr>
          <a:xfrm>
            <a:off x="210401" y="5257800"/>
            <a:ext cx="8800531" cy="1289071"/>
          </a:xfrm>
          <a:prstGeom prst="rect">
            <a:avLst/>
          </a:prstGeom>
        </p:spPr>
        <p:txBody>
          <a:bodyPr wrap="square">
            <a:spAutoFit/>
          </a:bodyPr>
          <a:lstStyle/>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In the both periods</a:t>
            </a:r>
            <a:r>
              <a:rPr lang="en-US" dirty="0">
                <a:latin typeface="Times New Roman" pitchFamily="18" charset="0"/>
                <a:cs typeface="Times New Roman" pitchFamily="18" charset="0"/>
              </a:rPr>
              <a:t>, in Web of Science &amp; Scopus,  </a:t>
            </a:r>
            <a:r>
              <a:rPr lang="en-US" b="1" i="1" dirty="0" err="1">
                <a:latin typeface="Times New Roman" pitchFamily="18" charset="0"/>
                <a:cs typeface="Times New Roman" pitchFamily="18" charset="0"/>
              </a:rPr>
              <a:t>Surendran</a:t>
            </a:r>
            <a:r>
              <a:rPr lang="en-US" b="1" i="1" dirty="0">
                <a:latin typeface="Times New Roman" pitchFamily="18" charset="0"/>
                <a:cs typeface="Times New Roman" pitchFamily="18" charset="0"/>
              </a:rPr>
              <a:t> S., </a:t>
            </a:r>
            <a:r>
              <a:rPr lang="en-US" b="1" i="1" dirty="0" err="1">
                <a:latin typeface="Times New Roman" pitchFamily="18" charset="0"/>
                <a:cs typeface="Times New Roman" pitchFamily="18" charset="0"/>
              </a:rPr>
              <a:t>Ranjan</a:t>
            </a:r>
            <a:r>
              <a:rPr lang="en-US" b="1" i="1" dirty="0">
                <a:latin typeface="Times New Roman" pitchFamily="18" charset="0"/>
                <a:cs typeface="Times New Roman" pitchFamily="18" charset="0"/>
              </a:rPr>
              <a:t> R  &amp; </a:t>
            </a:r>
            <a:r>
              <a:rPr lang="en-US" b="1" i="1" dirty="0" err="1">
                <a:latin typeface="Times New Roman" pitchFamily="18" charset="0"/>
                <a:cs typeface="Times New Roman" pitchFamily="18" charset="0"/>
              </a:rPr>
              <a:t>Ravarajan</a:t>
            </a:r>
            <a:r>
              <a:rPr lang="en-US" b="1" i="1" dirty="0">
                <a:latin typeface="Times New Roman" pitchFamily="18" charset="0"/>
                <a:cs typeface="Times New Roman" pitchFamily="18" charset="0"/>
              </a:rPr>
              <a:t> P. </a:t>
            </a:r>
            <a:r>
              <a:rPr lang="en-US" dirty="0">
                <a:latin typeface="Times New Roman" pitchFamily="18" charset="0"/>
                <a:cs typeface="Times New Roman" pitchFamily="18" charset="0"/>
              </a:rPr>
              <a:t>were active authors. Overall, the data demonstrate a substantial increase in research output post-war, with newer authors playing a dominant role.</a:t>
            </a:r>
          </a:p>
        </p:txBody>
      </p:sp>
    </p:spTree>
    <p:extLst>
      <p:ext uri="{BB962C8B-B14F-4D97-AF65-F5344CB8AC3E}">
        <p14:creationId xmlns:p14="http://schemas.microsoft.com/office/powerpoint/2010/main" val="2488838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6351845"/>
              </p:ext>
            </p:extLst>
          </p:nvPr>
        </p:nvGraphicFramePr>
        <p:xfrm>
          <a:off x="304799" y="591888"/>
          <a:ext cx="8465025" cy="2926080"/>
        </p:xfrm>
        <a:graphic>
          <a:graphicData uri="http://schemas.openxmlformats.org/drawingml/2006/table">
            <a:tbl>
              <a:tblPr firstRow="1" firstCol="1" bandRow="1"/>
              <a:tblGrid>
                <a:gridCol w="2019180">
                  <a:extLst>
                    <a:ext uri="{9D8B030D-6E8A-4147-A177-3AD203B41FA5}">
                      <a16:colId xmlns:a16="http://schemas.microsoft.com/office/drawing/2014/main" val="20000"/>
                    </a:ext>
                  </a:extLst>
                </a:gridCol>
                <a:gridCol w="698947">
                  <a:extLst>
                    <a:ext uri="{9D8B030D-6E8A-4147-A177-3AD203B41FA5}">
                      <a16:colId xmlns:a16="http://schemas.microsoft.com/office/drawing/2014/main" val="20001"/>
                    </a:ext>
                  </a:extLst>
                </a:gridCol>
                <a:gridCol w="1037035">
                  <a:extLst>
                    <a:ext uri="{9D8B030D-6E8A-4147-A177-3AD203B41FA5}">
                      <a16:colId xmlns:a16="http://schemas.microsoft.com/office/drawing/2014/main" val="20002"/>
                    </a:ext>
                  </a:extLst>
                </a:gridCol>
                <a:gridCol w="556910">
                  <a:extLst>
                    <a:ext uri="{9D8B030D-6E8A-4147-A177-3AD203B41FA5}">
                      <a16:colId xmlns:a16="http://schemas.microsoft.com/office/drawing/2014/main" val="20003"/>
                    </a:ext>
                  </a:extLst>
                </a:gridCol>
                <a:gridCol w="1900790">
                  <a:extLst>
                    <a:ext uri="{9D8B030D-6E8A-4147-A177-3AD203B41FA5}">
                      <a16:colId xmlns:a16="http://schemas.microsoft.com/office/drawing/2014/main" val="20004"/>
                    </a:ext>
                  </a:extLst>
                </a:gridCol>
                <a:gridCol w="698947">
                  <a:extLst>
                    <a:ext uri="{9D8B030D-6E8A-4147-A177-3AD203B41FA5}">
                      <a16:colId xmlns:a16="http://schemas.microsoft.com/office/drawing/2014/main" val="20005"/>
                    </a:ext>
                  </a:extLst>
                </a:gridCol>
                <a:gridCol w="1059954">
                  <a:extLst>
                    <a:ext uri="{9D8B030D-6E8A-4147-A177-3AD203B41FA5}">
                      <a16:colId xmlns:a16="http://schemas.microsoft.com/office/drawing/2014/main" val="20006"/>
                    </a:ext>
                  </a:extLst>
                </a:gridCol>
                <a:gridCol w="493262">
                  <a:extLst>
                    <a:ext uri="{9D8B030D-6E8A-4147-A177-3AD203B41FA5}">
                      <a16:colId xmlns:a16="http://schemas.microsoft.com/office/drawing/2014/main" val="20007"/>
                    </a:ext>
                  </a:extLst>
                </a:gridCol>
              </a:tblGrid>
              <a:tr h="235700">
                <a:tc gridSpan="4">
                  <a:txBody>
                    <a:bodyPr/>
                    <a:lstStyle/>
                    <a:p>
                      <a:pPr marL="0" marR="0" algn="ctr">
                        <a:lnSpc>
                          <a:spcPct val="100000"/>
                        </a:lnSpc>
                        <a:spcBef>
                          <a:spcPts val="0"/>
                        </a:spcBef>
                        <a:spcAft>
                          <a:spcPts val="0"/>
                        </a:spcAft>
                      </a:pPr>
                      <a:r>
                        <a:rPr lang="en-US" sz="1600" b="1" kern="0" dirty="0">
                          <a:effectLst/>
                          <a:latin typeface="Times New Roman"/>
                          <a:ea typeface="Calibri"/>
                          <a:cs typeface="Latha"/>
                        </a:rPr>
                        <a:t>Web of Science</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600" b="1" kern="0">
                          <a:effectLst/>
                          <a:latin typeface="Times New Roman"/>
                          <a:ea typeface="Calibri"/>
                          <a:cs typeface="Latha"/>
                        </a:rPr>
                        <a:t>Scopus</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1945">
                <a:tc>
                  <a:txBody>
                    <a:bodyPr/>
                    <a:lstStyle/>
                    <a:p>
                      <a:pPr marL="0" marR="0">
                        <a:lnSpc>
                          <a:spcPct val="100000"/>
                        </a:lnSpc>
                        <a:spcBef>
                          <a:spcPts val="0"/>
                        </a:spcBef>
                        <a:spcAft>
                          <a:spcPts val="0"/>
                        </a:spcAft>
                      </a:pPr>
                      <a:r>
                        <a:rPr lang="en-US" sz="1600" b="1" kern="0" dirty="0">
                          <a:effectLst/>
                          <a:latin typeface="Times New Roman"/>
                          <a:ea typeface="Calibri"/>
                          <a:cs typeface="Latha"/>
                        </a:rPr>
                        <a:t>Name of the author</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TC</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 of TC</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Name of the author</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TC</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 of TC</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5700">
                <a:tc>
                  <a:txBody>
                    <a:bodyPr/>
                    <a:lstStyle/>
                    <a:p>
                      <a:pPr marL="0" marR="0">
                        <a:lnSpc>
                          <a:spcPct val="100000"/>
                        </a:lnSpc>
                        <a:spcBef>
                          <a:spcPts val="0"/>
                        </a:spcBef>
                        <a:spcAft>
                          <a:spcPts val="0"/>
                        </a:spcAft>
                      </a:pPr>
                      <a:r>
                        <a:rPr lang="en-US" sz="1600" kern="0" dirty="0" err="1">
                          <a:effectLst/>
                          <a:latin typeface="Times New Roman"/>
                          <a:ea typeface="Calibri"/>
                          <a:cs typeface="Latha"/>
                        </a:rPr>
                        <a:t>Ravirajan</a:t>
                      </a:r>
                      <a:r>
                        <a:rPr lang="en-US" sz="1600" kern="0" dirty="0">
                          <a:effectLst/>
                          <a:latin typeface="Times New Roman"/>
                          <a:ea typeface="Calibri"/>
                          <a:cs typeface="Latha"/>
                        </a:rPr>
                        <a:t>. P</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1442</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38.83</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a:ea typeface="Calibri"/>
                          <a:cs typeface="Latha"/>
                        </a:rPr>
                        <a:t>Ravirajan 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1764</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33.44</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12</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5700">
                <a:tc>
                  <a:txBody>
                    <a:bodyPr/>
                    <a:lstStyle/>
                    <a:p>
                      <a:pPr marL="0" marR="0">
                        <a:lnSpc>
                          <a:spcPct val="100000"/>
                        </a:lnSpc>
                        <a:spcBef>
                          <a:spcPts val="0"/>
                        </a:spcBef>
                        <a:spcAft>
                          <a:spcPts val="0"/>
                        </a:spcAft>
                      </a:pPr>
                      <a:r>
                        <a:rPr lang="en-US" sz="1600" kern="0" dirty="0" err="1">
                          <a:effectLst/>
                          <a:latin typeface="Times New Roman"/>
                          <a:ea typeface="Calibri"/>
                          <a:cs typeface="Latha"/>
                        </a:rPr>
                        <a:t>Somasundaram</a:t>
                      </a:r>
                      <a:r>
                        <a:rPr lang="en-US" sz="1600" kern="0" dirty="0">
                          <a:effectLst/>
                          <a:latin typeface="Times New Roman"/>
                          <a:ea typeface="Calibri"/>
                          <a:cs typeface="Latha"/>
                        </a:rPr>
                        <a:t>. D</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535</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14.40</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5</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a:ea typeface="Calibri"/>
                          <a:cs typeface="Latha"/>
                        </a:rPr>
                        <a:t>Somasundaram D</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1101</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20.87</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10</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5700">
                <a:tc>
                  <a:txBody>
                    <a:bodyPr/>
                    <a:lstStyle/>
                    <a:p>
                      <a:pPr marL="0" marR="0">
                        <a:lnSpc>
                          <a:spcPct val="100000"/>
                        </a:lnSpc>
                        <a:spcBef>
                          <a:spcPts val="0"/>
                        </a:spcBef>
                        <a:spcAft>
                          <a:spcPts val="0"/>
                        </a:spcAft>
                      </a:pPr>
                      <a:r>
                        <a:rPr lang="en-US" sz="1600" kern="0" dirty="0" err="1">
                          <a:effectLst/>
                          <a:latin typeface="Times New Roman"/>
                          <a:ea typeface="Calibri"/>
                          <a:cs typeface="Latha"/>
                        </a:rPr>
                        <a:t>Kandasamy</a:t>
                      </a:r>
                      <a:r>
                        <a:rPr lang="en-US" sz="1600" kern="0" dirty="0">
                          <a:effectLst/>
                          <a:latin typeface="Times New Roman"/>
                          <a:ea typeface="Calibri"/>
                          <a:cs typeface="Latha"/>
                        </a:rPr>
                        <a:t>. K</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310</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8.35</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15</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effectLst/>
                          <a:latin typeface="Times New Roman"/>
                          <a:ea typeface="Calibri"/>
                          <a:cs typeface="Latha"/>
                        </a:rPr>
                        <a:t>Kandasamy.K</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319</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6.05</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18</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5700">
                <a:tc>
                  <a:txBody>
                    <a:bodyPr/>
                    <a:lstStyle/>
                    <a:p>
                      <a:pPr marL="0" marR="0">
                        <a:lnSpc>
                          <a:spcPct val="100000"/>
                        </a:lnSpc>
                        <a:spcBef>
                          <a:spcPts val="0"/>
                        </a:spcBef>
                        <a:spcAft>
                          <a:spcPts val="0"/>
                        </a:spcAft>
                      </a:pPr>
                      <a:r>
                        <a:rPr lang="en-US" sz="1600" kern="0" dirty="0" err="1">
                          <a:effectLst/>
                          <a:latin typeface="Times New Roman"/>
                          <a:ea typeface="Calibri"/>
                          <a:cs typeface="Latha"/>
                        </a:rPr>
                        <a:t>Arasaratnam</a:t>
                      </a:r>
                      <a:r>
                        <a:rPr lang="en-US" sz="1600" kern="0" dirty="0">
                          <a:effectLst/>
                          <a:latin typeface="Times New Roman"/>
                          <a:ea typeface="Calibri"/>
                          <a:cs typeface="Latha"/>
                        </a:rPr>
                        <a:t>. V</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173</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4.66</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19</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Surendran</a:t>
                      </a:r>
                      <a:r>
                        <a:rPr lang="en-US" sz="1600" kern="0" dirty="0">
                          <a:effectLst/>
                          <a:latin typeface="Times New Roman"/>
                          <a:ea typeface="Calibri"/>
                          <a:cs typeface="Latha"/>
                        </a:rPr>
                        <a:t> S.N</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270</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5.12</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14</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5700">
                <a:tc>
                  <a:txBody>
                    <a:bodyPr/>
                    <a:lstStyle/>
                    <a:p>
                      <a:pPr marL="0" marR="0">
                        <a:lnSpc>
                          <a:spcPct val="100000"/>
                        </a:lnSpc>
                        <a:spcBef>
                          <a:spcPts val="0"/>
                        </a:spcBef>
                        <a:spcAft>
                          <a:spcPts val="0"/>
                        </a:spcAft>
                      </a:pPr>
                      <a:r>
                        <a:rPr lang="en-US" sz="1600" kern="0">
                          <a:effectLst/>
                          <a:latin typeface="Times New Roman"/>
                          <a:ea typeface="Calibri"/>
                          <a:cs typeface="Latha"/>
                        </a:rPr>
                        <a:t>Ramasamy. R</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151</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4.07</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10</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Arasaratnam.V</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241</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4.57</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18</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5700">
                <a:tc>
                  <a:txBody>
                    <a:bodyPr/>
                    <a:lstStyle/>
                    <a:p>
                      <a:pPr marL="0" marR="0">
                        <a:lnSpc>
                          <a:spcPct val="100000"/>
                        </a:lnSpc>
                        <a:spcBef>
                          <a:spcPts val="0"/>
                        </a:spcBef>
                        <a:spcAft>
                          <a:spcPts val="0"/>
                        </a:spcAft>
                      </a:pPr>
                      <a:r>
                        <a:rPr lang="en-US" sz="1600" kern="0">
                          <a:effectLst/>
                          <a:latin typeface="Times New Roman"/>
                          <a:ea typeface="Calibri"/>
                          <a:cs typeface="Latha"/>
                        </a:rPr>
                        <a:t>Surendran. S.N</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123</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3.31</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Ramasamy.M.S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206</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3.91</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12</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5700">
                <a:tc>
                  <a:txBody>
                    <a:bodyPr/>
                    <a:lstStyle/>
                    <a:p>
                      <a:pPr marL="0" marR="0">
                        <a:lnSpc>
                          <a:spcPct val="100000"/>
                        </a:lnSpc>
                        <a:spcBef>
                          <a:spcPts val="0"/>
                        </a:spcBef>
                        <a:spcAft>
                          <a:spcPts val="0"/>
                        </a:spcAft>
                      </a:pPr>
                      <a:r>
                        <a:rPr lang="en-US" sz="1600" kern="0">
                          <a:effectLst/>
                          <a:latin typeface="Times New Roman"/>
                          <a:ea typeface="Calibri"/>
                          <a:cs typeface="Latha"/>
                        </a:rPr>
                        <a:t>Dhanasekaran. M</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119</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3.20</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Parameswaran.K</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127</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2.41</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5700">
                <a:tc>
                  <a:txBody>
                    <a:bodyPr/>
                    <a:lstStyle/>
                    <a:p>
                      <a:pPr marL="0" marR="0">
                        <a:lnSpc>
                          <a:spcPct val="100000"/>
                        </a:lnSpc>
                        <a:spcBef>
                          <a:spcPts val="0"/>
                        </a:spcBef>
                        <a:spcAft>
                          <a:spcPts val="0"/>
                        </a:spcAft>
                      </a:pPr>
                      <a:r>
                        <a:rPr lang="en-US" sz="1600" kern="0">
                          <a:effectLst/>
                          <a:latin typeface="Times New Roman"/>
                          <a:ea typeface="Calibri"/>
                          <a:cs typeface="Latha"/>
                        </a:rPr>
                        <a:t>Parameshwaran. K</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119</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3.20</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Suppiramaniam</a:t>
                      </a:r>
                      <a:r>
                        <a:rPr lang="en-US" sz="1600" kern="0" dirty="0">
                          <a:effectLst/>
                          <a:latin typeface="Times New Roman"/>
                          <a:ea typeface="Calibri"/>
                          <a:cs typeface="Latha"/>
                        </a:rPr>
                        <a:t>. V</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127</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2.41</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5700">
                <a:tc>
                  <a:txBody>
                    <a:bodyPr/>
                    <a:lstStyle/>
                    <a:p>
                      <a:pPr marL="0" marR="0">
                        <a:lnSpc>
                          <a:spcPct val="100000"/>
                        </a:lnSpc>
                        <a:spcBef>
                          <a:spcPts val="0"/>
                        </a:spcBef>
                        <a:spcAft>
                          <a:spcPts val="0"/>
                        </a:spcAft>
                      </a:pPr>
                      <a:r>
                        <a:rPr lang="en-US" sz="1600" kern="0">
                          <a:effectLst/>
                          <a:latin typeface="Times New Roman"/>
                          <a:ea typeface="Calibri"/>
                          <a:cs typeface="Latha"/>
                        </a:rPr>
                        <a:t>Suppiramaniam. V</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108</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2.91</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Uthayathas</a:t>
                      </a:r>
                      <a:r>
                        <a:rPr lang="en-US" sz="1600" kern="0" dirty="0">
                          <a:effectLst/>
                          <a:latin typeface="Times New Roman"/>
                          <a:ea typeface="Calibri"/>
                          <a:cs typeface="Latha"/>
                        </a:rPr>
                        <a:t>. 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116</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2.20</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5700">
                <a:tc>
                  <a:txBody>
                    <a:bodyPr/>
                    <a:lstStyle/>
                    <a:p>
                      <a:pPr marL="0" marR="0">
                        <a:lnSpc>
                          <a:spcPct val="100000"/>
                        </a:lnSpc>
                        <a:spcBef>
                          <a:spcPts val="0"/>
                        </a:spcBef>
                        <a:spcAft>
                          <a:spcPts val="0"/>
                        </a:spcAft>
                      </a:pPr>
                      <a:r>
                        <a:rPr lang="en-US" sz="1600" kern="0" dirty="0" err="1">
                          <a:effectLst/>
                          <a:latin typeface="Times New Roman"/>
                          <a:ea typeface="Calibri"/>
                          <a:cs typeface="Latha"/>
                        </a:rPr>
                        <a:t>Uthayathas</a:t>
                      </a:r>
                      <a:r>
                        <a:rPr lang="en-US" sz="1600" kern="0" dirty="0">
                          <a:effectLst/>
                          <a:latin typeface="Times New Roman"/>
                          <a:ea typeface="Calibri"/>
                          <a:cs typeface="Latha"/>
                        </a:rPr>
                        <a:t>. 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108</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2.91</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Thiranagama.R</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92</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1.74</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4</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0" y="-8276"/>
            <a:ext cx="85084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1600" b="1" dirty="0">
                <a:solidFill>
                  <a:srgbClr val="0070C0"/>
                </a:solidFill>
                <a:latin typeface="Times New Roman" pitchFamily="18" charset="0"/>
                <a:cs typeface="Times New Roman" pitchFamily="18" charset="0"/>
              </a:rPr>
              <a:t>4.8 Most Impactful author analysis of University of Jaffna: </a:t>
            </a:r>
          </a:p>
          <a:p>
            <a:pPr lvl="0" algn="ct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Top 10 impactful authors during the war period in </a:t>
            </a:r>
            <a:r>
              <a:rPr lang="en-US" sz="1600" b="1" dirty="0">
                <a:solidFill>
                  <a:srgbClr val="0070C0"/>
                </a:solidFill>
                <a:latin typeface="Times New Roman" pitchFamily="18" charset="0"/>
                <a:ea typeface="Calibri" pitchFamily="34" charset="0"/>
                <a:cs typeface="Times New Roman" pitchFamily="18" charset="0"/>
              </a:rPr>
              <a:t>both databases</a:t>
            </a:r>
            <a:endParaRPr kumimoji="0" lang="en-US" sz="1600" b="0" i="0" u="none" strike="noStrike" cap="none" normalizeH="0" baseline="0" dirty="0">
              <a:ln>
                <a:noFill/>
              </a:ln>
              <a:solidFill>
                <a:srgbClr val="0070C0"/>
              </a:solidFill>
              <a:effectLst/>
              <a:latin typeface="Arial" pitchFamily="34" charset="0"/>
              <a:cs typeface="Arial" pitchFamily="34" charset="0"/>
            </a:endParaRPr>
          </a:p>
        </p:txBody>
      </p:sp>
      <p:sp>
        <p:nvSpPr>
          <p:cNvPr id="6" name="Rectangle 5"/>
          <p:cNvSpPr/>
          <p:nvPr/>
        </p:nvSpPr>
        <p:spPr>
          <a:xfrm>
            <a:off x="304800" y="3613427"/>
            <a:ext cx="8458200" cy="338554"/>
          </a:xfrm>
          <a:prstGeom prst="rect">
            <a:avLst/>
          </a:prstGeom>
        </p:spPr>
        <p:txBody>
          <a:bodyPr wrap="square">
            <a:spAutoFit/>
          </a:bodyPr>
          <a:lstStyle/>
          <a:p>
            <a:pPr lvl="0" algn="ctr"/>
            <a:r>
              <a:rPr lang="en-US" sz="1600" b="1" dirty="0">
                <a:solidFill>
                  <a:srgbClr val="0070C0"/>
                </a:solidFill>
                <a:latin typeface="Times New Roman" pitchFamily="18" charset="0"/>
                <a:ea typeface="Calibri" pitchFamily="34" charset="0"/>
                <a:cs typeface="Times New Roman" pitchFamily="18" charset="0"/>
              </a:rPr>
              <a:t>Impactful authors during the post- war period in both databases</a:t>
            </a:r>
            <a:endParaRPr lang="en-US" sz="1600" dirty="0">
              <a:solidFill>
                <a:srgbClr val="0070C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15894424"/>
              </p:ext>
            </p:extLst>
          </p:nvPr>
        </p:nvGraphicFramePr>
        <p:xfrm>
          <a:off x="304801" y="3962401"/>
          <a:ext cx="8458200" cy="2926080"/>
        </p:xfrm>
        <a:graphic>
          <a:graphicData uri="http://schemas.openxmlformats.org/drawingml/2006/table">
            <a:tbl>
              <a:tblPr firstRow="1" firstCol="1" bandRow="1"/>
              <a:tblGrid>
                <a:gridCol w="2162246">
                  <a:extLst>
                    <a:ext uri="{9D8B030D-6E8A-4147-A177-3AD203B41FA5}">
                      <a16:colId xmlns:a16="http://schemas.microsoft.com/office/drawing/2014/main" val="20000"/>
                    </a:ext>
                  </a:extLst>
                </a:gridCol>
                <a:gridCol w="794944">
                  <a:extLst>
                    <a:ext uri="{9D8B030D-6E8A-4147-A177-3AD203B41FA5}">
                      <a16:colId xmlns:a16="http://schemas.microsoft.com/office/drawing/2014/main" val="20001"/>
                    </a:ext>
                  </a:extLst>
                </a:gridCol>
                <a:gridCol w="794944">
                  <a:extLst>
                    <a:ext uri="{9D8B030D-6E8A-4147-A177-3AD203B41FA5}">
                      <a16:colId xmlns:a16="http://schemas.microsoft.com/office/drawing/2014/main" val="20002"/>
                    </a:ext>
                  </a:extLst>
                </a:gridCol>
                <a:gridCol w="556460">
                  <a:extLst>
                    <a:ext uri="{9D8B030D-6E8A-4147-A177-3AD203B41FA5}">
                      <a16:colId xmlns:a16="http://schemas.microsoft.com/office/drawing/2014/main" val="20003"/>
                    </a:ext>
                  </a:extLst>
                </a:gridCol>
                <a:gridCol w="2146349">
                  <a:extLst>
                    <a:ext uri="{9D8B030D-6E8A-4147-A177-3AD203B41FA5}">
                      <a16:colId xmlns:a16="http://schemas.microsoft.com/office/drawing/2014/main" val="20004"/>
                    </a:ext>
                  </a:extLst>
                </a:gridCol>
                <a:gridCol w="715449">
                  <a:extLst>
                    <a:ext uri="{9D8B030D-6E8A-4147-A177-3AD203B41FA5}">
                      <a16:colId xmlns:a16="http://schemas.microsoft.com/office/drawing/2014/main" val="20005"/>
                    </a:ext>
                  </a:extLst>
                </a:gridCol>
                <a:gridCol w="794944">
                  <a:extLst>
                    <a:ext uri="{9D8B030D-6E8A-4147-A177-3AD203B41FA5}">
                      <a16:colId xmlns:a16="http://schemas.microsoft.com/office/drawing/2014/main" val="20006"/>
                    </a:ext>
                  </a:extLst>
                </a:gridCol>
                <a:gridCol w="492864">
                  <a:extLst>
                    <a:ext uri="{9D8B030D-6E8A-4147-A177-3AD203B41FA5}">
                      <a16:colId xmlns:a16="http://schemas.microsoft.com/office/drawing/2014/main" val="20007"/>
                    </a:ext>
                  </a:extLst>
                </a:gridCol>
              </a:tblGrid>
              <a:tr h="236220">
                <a:tc gridSpan="4">
                  <a:txBody>
                    <a:bodyPr/>
                    <a:lstStyle/>
                    <a:p>
                      <a:pPr marL="0" marR="0" algn="ctr">
                        <a:lnSpc>
                          <a:spcPct val="100000"/>
                        </a:lnSpc>
                        <a:spcBef>
                          <a:spcPts val="0"/>
                        </a:spcBef>
                        <a:spcAft>
                          <a:spcPts val="0"/>
                        </a:spcAft>
                      </a:pPr>
                      <a:r>
                        <a:rPr lang="en-US" sz="1600" b="1" kern="0" dirty="0">
                          <a:effectLst/>
                          <a:latin typeface="Times New Roman"/>
                          <a:ea typeface="Calibri"/>
                          <a:cs typeface="Latha"/>
                        </a:rPr>
                        <a:t>Web of Science</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600" b="1" kern="0">
                          <a:effectLst/>
                          <a:latin typeface="Times New Roman"/>
                          <a:ea typeface="Calibri"/>
                          <a:cs typeface="Latha"/>
                        </a:rPr>
                        <a:t>Scopus</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6220">
                <a:tc>
                  <a:txBody>
                    <a:bodyPr/>
                    <a:lstStyle/>
                    <a:p>
                      <a:pPr marL="0" marR="0">
                        <a:lnSpc>
                          <a:spcPct val="100000"/>
                        </a:lnSpc>
                        <a:spcBef>
                          <a:spcPts val="0"/>
                        </a:spcBef>
                        <a:spcAft>
                          <a:spcPts val="0"/>
                        </a:spcAft>
                      </a:pPr>
                      <a:r>
                        <a:rPr lang="en-US" sz="1600" b="1" kern="0" dirty="0">
                          <a:effectLst/>
                          <a:latin typeface="Times New Roman"/>
                          <a:ea typeface="Calibri"/>
                          <a:cs typeface="Latha"/>
                        </a:rPr>
                        <a:t>Name of the author</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TC</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 </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Name of the author</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TC</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 </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Vignarooban. K</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2680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19.71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solidFill>
                            <a:srgbClr val="000000"/>
                          </a:solidFill>
                          <a:effectLst/>
                          <a:latin typeface="Times New Roman"/>
                          <a:ea typeface="Calibri"/>
                          <a:cs typeface="Latha"/>
                        </a:rPr>
                        <a:t>Vignarooban.K</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3088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15.58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24</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Kannan. N</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1191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8.76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solidFill>
                            <a:srgbClr val="000000"/>
                          </a:solidFill>
                          <a:effectLst/>
                          <a:latin typeface="Times New Roman"/>
                          <a:ea typeface="Calibri"/>
                          <a:cs typeface="Latha"/>
                        </a:rPr>
                        <a:t>Kannan.N</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1612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8.13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Vakeesan. D</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1191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8.76</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solidFill>
                            <a:srgbClr val="000000"/>
                          </a:solidFill>
                          <a:effectLst/>
                          <a:latin typeface="Times New Roman"/>
                          <a:ea typeface="Calibri"/>
                          <a:cs typeface="Latha"/>
                        </a:rPr>
                        <a:t>Surendran.S.N</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1328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6.70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67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Surendran. S.N</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1046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7.69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55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a:solidFill>
                            <a:srgbClr val="000000"/>
                          </a:solidFill>
                          <a:effectLst/>
                          <a:latin typeface="Times New Roman"/>
                          <a:ea typeface="Calibri"/>
                          <a:cs typeface="Latha"/>
                        </a:rPr>
                        <a:t>Sathiparan.N</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1128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5.69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Somasundaram. D.J</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901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6.63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solidFill>
                            <a:srgbClr val="000000"/>
                          </a:solidFill>
                          <a:effectLst/>
                          <a:latin typeface="Times New Roman"/>
                          <a:ea typeface="Calibri"/>
                          <a:cs typeface="Latha"/>
                        </a:rPr>
                        <a:t>Ramasamy</a:t>
                      </a:r>
                      <a:r>
                        <a:rPr lang="en-US" sz="1600" kern="0" dirty="0">
                          <a:solidFill>
                            <a:srgbClr val="000000"/>
                          </a:solidFill>
                          <a:effectLst/>
                          <a:latin typeface="Times New Roman"/>
                          <a:ea typeface="Calibri"/>
                          <a:cs typeface="Latha"/>
                        </a:rPr>
                        <a:t> .R</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999</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5.04</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Ramasamy. R</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816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6.00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solidFill>
                            <a:srgbClr val="000000"/>
                          </a:solidFill>
                          <a:effectLst/>
                          <a:latin typeface="Times New Roman"/>
                          <a:ea typeface="Calibri"/>
                          <a:cs typeface="Latha"/>
                        </a:rPr>
                        <a:t>Ketheesan.B</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958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4.83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Sathiparan. N</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755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5.55</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solidFill>
                            <a:srgbClr val="000000"/>
                          </a:solidFill>
                          <a:effectLst/>
                          <a:latin typeface="Times New Roman"/>
                          <a:ea typeface="Calibri"/>
                          <a:cs typeface="Latha"/>
                        </a:rPr>
                        <a:t>Somasundaram.D</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660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3.33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6220">
                <a:tc>
                  <a:txBody>
                    <a:bodyPr/>
                    <a:lstStyle/>
                    <a:p>
                      <a:pPr marL="0" marR="0">
                        <a:lnSpc>
                          <a:spcPct val="100000"/>
                        </a:lnSpc>
                        <a:spcBef>
                          <a:spcPts val="0"/>
                        </a:spcBef>
                        <a:spcAft>
                          <a:spcPts val="0"/>
                        </a:spcAft>
                      </a:pPr>
                      <a:r>
                        <a:rPr lang="en-US" sz="1600" kern="0">
                          <a:solidFill>
                            <a:srgbClr val="000000"/>
                          </a:solidFill>
                          <a:effectLst/>
                          <a:latin typeface="Times New Roman"/>
                          <a:ea typeface="Calibri"/>
                          <a:cs typeface="Latha"/>
                        </a:rPr>
                        <a:t>Ravirajan.P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531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3.90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42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solidFill>
                            <a:srgbClr val="000000"/>
                          </a:solidFill>
                          <a:effectLst/>
                          <a:latin typeface="Times New Roman"/>
                          <a:ea typeface="Calibri"/>
                          <a:cs typeface="Latha"/>
                        </a:rPr>
                        <a:t>Ravirajan.P</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634</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3.20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47</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6220">
                <a:tc>
                  <a:txBody>
                    <a:bodyPr/>
                    <a:lstStyle/>
                    <a:p>
                      <a:pPr marL="0" marR="0">
                        <a:lnSpc>
                          <a:spcPct val="100000"/>
                        </a:lnSpc>
                        <a:spcBef>
                          <a:spcPts val="0"/>
                        </a:spcBef>
                        <a:spcAft>
                          <a:spcPts val="0"/>
                        </a:spcAft>
                      </a:pPr>
                      <a:r>
                        <a:rPr lang="en-US" sz="1600" kern="0">
                          <a:effectLst/>
                          <a:latin typeface="Times New Roman"/>
                          <a:ea typeface="Calibri"/>
                          <a:cs typeface="Latha"/>
                        </a:rPr>
                        <a:t>Kapilan.R</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342</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2.51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6</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solidFill>
                            <a:srgbClr val="000000"/>
                          </a:solidFill>
                          <a:effectLst/>
                          <a:latin typeface="Times New Roman"/>
                          <a:ea typeface="Calibri"/>
                          <a:cs typeface="Latha"/>
                        </a:rPr>
                        <a:t>Thanihaiselvan.M</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611</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solidFill>
                            <a:srgbClr val="000000"/>
                          </a:solidFill>
                          <a:effectLst/>
                          <a:latin typeface="Times New Roman"/>
                          <a:ea typeface="Calibri"/>
                          <a:cs typeface="Latha"/>
                        </a:rPr>
                        <a:t>3.08</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6220">
                <a:tc>
                  <a:txBody>
                    <a:bodyPr/>
                    <a:lstStyle/>
                    <a:p>
                      <a:pPr marL="0" marR="0">
                        <a:lnSpc>
                          <a:spcPct val="100000"/>
                        </a:lnSpc>
                        <a:spcBef>
                          <a:spcPts val="0"/>
                        </a:spcBef>
                        <a:spcAft>
                          <a:spcPts val="0"/>
                        </a:spcAft>
                      </a:pPr>
                      <a:r>
                        <a:rPr lang="en-US" sz="1600" kern="0" dirty="0" err="1">
                          <a:effectLst/>
                          <a:latin typeface="Times New Roman"/>
                          <a:ea typeface="Calibri"/>
                          <a:cs typeface="Latha"/>
                        </a:rPr>
                        <a:t>Sivakanthan.S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323</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2.38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10</a:t>
                      </a:r>
                      <a:endParaRPr lang="en-US" sz="1600" kern="10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solidFill>
                            <a:srgbClr val="000000"/>
                          </a:solidFill>
                          <a:effectLst/>
                          <a:latin typeface="Times New Roman"/>
                          <a:ea typeface="Calibri"/>
                          <a:cs typeface="Latha"/>
                        </a:rPr>
                        <a:t>Mathanarangan.T</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497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2.51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8979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36</a:t>
            </a:fld>
            <a:endParaRPr lang="en-US"/>
          </a:p>
        </p:txBody>
      </p:sp>
      <p:sp>
        <p:nvSpPr>
          <p:cNvPr id="4" name="Rectangle 3"/>
          <p:cNvSpPr/>
          <p:nvPr/>
        </p:nvSpPr>
        <p:spPr>
          <a:xfrm>
            <a:off x="304800" y="228600"/>
            <a:ext cx="8534400" cy="873572"/>
          </a:xfrm>
          <a:prstGeom prst="rect">
            <a:avLst/>
          </a:prstGeom>
        </p:spPr>
        <p:txBody>
          <a:bodyPr wrap="square">
            <a:spAutoFit/>
          </a:bodyPr>
          <a:lstStyle/>
          <a:p>
            <a:pPr algn="ctr">
              <a:lnSpc>
                <a:spcPct val="150000"/>
              </a:lnSpc>
            </a:pPr>
            <a:r>
              <a:rPr lang="en-US" b="1" dirty="0">
                <a:solidFill>
                  <a:srgbClr val="0070C0"/>
                </a:solidFill>
                <a:latin typeface="Times New Roman" pitchFamily="18" charset="0"/>
                <a:cs typeface="Times New Roman" pitchFamily="18" charset="0"/>
              </a:rPr>
              <a:t>Comparison between Most impactful authors at </a:t>
            </a:r>
            <a:r>
              <a:rPr lang="en-US" b="1" dirty="0" err="1">
                <a:solidFill>
                  <a:srgbClr val="0070C0"/>
                </a:solidFill>
                <a:latin typeface="Times New Roman" pitchFamily="18" charset="0"/>
                <a:cs typeface="Times New Roman" pitchFamily="18" charset="0"/>
              </a:rPr>
              <a:t>UoJ</a:t>
            </a:r>
            <a:r>
              <a:rPr lang="en-US" b="1" dirty="0">
                <a:solidFill>
                  <a:srgbClr val="0070C0"/>
                </a:solidFill>
                <a:latin typeface="Times New Roman" pitchFamily="18" charset="0"/>
                <a:cs typeface="Times New Roman" pitchFamily="18" charset="0"/>
              </a:rPr>
              <a:t> during the War &amp; Post war periods in both databases</a:t>
            </a:r>
            <a:endParaRPr lang="en-US" dirty="0">
              <a:solidFill>
                <a:srgbClr val="0070C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82297071"/>
              </p:ext>
            </p:extLst>
          </p:nvPr>
        </p:nvGraphicFramePr>
        <p:xfrm>
          <a:off x="371900" y="1371600"/>
          <a:ext cx="8458201" cy="3550923"/>
        </p:xfrm>
        <a:graphic>
          <a:graphicData uri="http://schemas.openxmlformats.org/drawingml/2006/table">
            <a:tbl>
              <a:tblPr firstRow="1" firstCol="1" bandRow="1"/>
              <a:tblGrid>
                <a:gridCol w="641446">
                  <a:extLst>
                    <a:ext uri="{9D8B030D-6E8A-4147-A177-3AD203B41FA5}">
                      <a16:colId xmlns:a16="http://schemas.microsoft.com/office/drawing/2014/main" val="20000"/>
                    </a:ext>
                  </a:extLst>
                </a:gridCol>
                <a:gridCol w="2232701">
                  <a:extLst>
                    <a:ext uri="{9D8B030D-6E8A-4147-A177-3AD203B41FA5}">
                      <a16:colId xmlns:a16="http://schemas.microsoft.com/office/drawing/2014/main" val="20001"/>
                    </a:ext>
                  </a:extLst>
                </a:gridCol>
                <a:gridCol w="1149658">
                  <a:extLst>
                    <a:ext uri="{9D8B030D-6E8A-4147-A177-3AD203B41FA5}">
                      <a16:colId xmlns:a16="http://schemas.microsoft.com/office/drawing/2014/main" val="20002"/>
                    </a:ext>
                  </a:extLst>
                </a:gridCol>
                <a:gridCol w="1149658">
                  <a:extLst>
                    <a:ext uri="{9D8B030D-6E8A-4147-A177-3AD203B41FA5}">
                      <a16:colId xmlns:a16="http://schemas.microsoft.com/office/drawing/2014/main" val="20003"/>
                    </a:ext>
                  </a:extLst>
                </a:gridCol>
                <a:gridCol w="1231777">
                  <a:extLst>
                    <a:ext uri="{9D8B030D-6E8A-4147-A177-3AD203B41FA5}">
                      <a16:colId xmlns:a16="http://schemas.microsoft.com/office/drawing/2014/main" val="20004"/>
                    </a:ext>
                  </a:extLst>
                </a:gridCol>
                <a:gridCol w="1231777">
                  <a:extLst>
                    <a:ext uri="{9D8B030D-6E8A-4147-A177-3AD203B41FA5}">
                      <a16:colId xmlns:a16="http://schemas.microsoft.com/office/drawing/2014/main" val="20005"/>
                    </a:ext>
                  </a:extLst>
                </a:gridCol>
                <a:gridCol w="821184">
                  <a:extLst>
                    <a:ext uri="{9D8B030D-6E8A-4147-A177-3AD203B41FA5}">
                      <a16:colId xmlns:a16="http://schemas.microsoft.com/office/drawing/2014/main" val="20006"/>
                    </a:ext>
                  </a:extLst>
                </a:gridCol>
              </a:tblGrid>
              <a:tr h="819443">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Rank</a:t>
                      </a:r>
                      <a:endParaRPr lang="en-US" sz="1600" kern="100" dirty="0">
                        <a:effectLst/>
                        <a:latin typeface="Calibri"/>
                        <a:ea typeface="Calibri"/>
                        <a:cs typeface="Latha"/>
                      </a:endParaRPr>
                    </a:p>
                  </a:txBody>
                  <a:tcPr marL="49195" marR="4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Name of Author</a:t>
                      </a:r>
                      <a:endParaRPr lang="en-US" sz="1600" kern="100" dirty="0">
                        <a:effectLst/>
                        <a:latin typeface="Calibri"/>
                        <a:ea typeface="Calibri"/>
                        <a:cs typeface="Latha"/>
                      </a:endParaRPr>
                    </a:p>
                  </a:txBody>
                  <a:tcPr marL="49195" marR="4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War Period (</a:t>
                      </a:r>
                      <a:r>
                        <a:rPr lang="en-US" sz="1600" b="1" kern="0" dirty="0" err="1">
                          <a:effectLst/>
                          <a:latin typeface="Times New Roman"/>
                          <a:ea typeface="Calibri"/>
                          <a:cs typeface="Latha"/>
                        </a:rPr>
                        <a:t>WoS</a:t>
                      </a:r>
                      <a:r>
                        <a:rPr lang="en-US" sz="1600" b="1" kern="0" dirty="0">
                          <a:effectLst/>
                          <a:latin typeface="Times New Roman"/>
                          <a:ea typeface="Calibri"/>
                          <a:cs typeface="Latha"/>
                        </a:rPr>
                        <a:t>)</a:t>
                      </a:r>
                      <a:endParaRPr lang="en-US" sz="1600" kern="100" dirty="0">
                        <a:effectLst/>
                        <a:latin typeface="Calibri"/>
                        <a:ea typeface="Calibri"/>
                        <a:cs typeface="Latha"/>
                      </a:endParaRPr>
                    </a:p>
                  </a:txBody>
                  <a:tcPr marL="49195" marR="4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War Period (Scopus)</a:t>
                      </a:r>
                      <a:endParaRPr lang="en-US" sz="1600" kern="100" dirty="0">
                        <a:effectLst/>
                        <a:latin typeface="Calibri"/>
                        <a:ea typeface="Calibri"/>
                        <a:cs typeface="Latha"/>
                      </a:endParaRPr>
                    </a:p>
                  </a:txBody>
                  <a:tcPr marL="49195" marR="4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Post-War Period (</a:t>
                      </a:r>
                      <a:r>
                        <a:rPr lang="en-US" sz="1600" b="1" kern="0" dirty="0" err="1">
                          <a:effectLst/>
                          <a:latin typeface="Times New Roman"/>
                          <a:ea typeface="Calibri"/>
                          <a:cs typeface="Latha"/>
                        </a:rPr>
                        <a:t>WoS</a:t>
                      </a:r>
                      <a:r>
                        <a:rPr lang="en-US" sz="1600" b="1" kern="0" dirty="0">
                          <a:effectLst/>
                          <a:latin typeface="Times New Roman"/>
                          <a:ea typeface="Calibri"/>
                          <a:cs typeface="Latha"/>
                        </a:rPr>
                        <a:t>)</a:t>
                      </a:r>
                      <a:endParaRPr lang="en-US" sz="1600" kern="100" dirty="0">
                        <a:effectLst/>
                        <a:latin typeface="Calibri"/>
                        <a:ea typeface="Calibri"/>
                        <a:cs typeface="Latha"/>
                      </a:endParaRPr>
                    </a:p>
                  </a:txBody>
                  <a:tcPr marL="49195" marR="4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Post-War Period (Scopus)</a:t>
                      </a:r>
                      <a:endParaRPr lang="en-US" sz="1600" kern="100">
                        <a:effectLst/>
                        <a:latin typeface="Calibri"/>
                        <a:ea typeface="Calibri"/>
                        <a:cs typeface="Latha"/>
                      </a:endParaRPr>
                    </a:p>
                  </a:txBody>
                  <a:tcPr marL="49195" marR="4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TC</a:t>
                      </a:r>
                      <a:endParaRPr lang="en-US" sz="1600" kern="100">
                        <a:effectLst/>
                        <a:latin typeface="Calibri"/>
                        <a:ea typeface="Calibri"/>
                        <a:cs typeface="Latha"/>
                      </a:endParaRPr>
                    </a:p>
                  </a:txBody>
                  <a:tcPr marL="49195" marR="4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1</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Vignarooban</a:t>
                      </a:r>
                      <a:r>
                        <a:rPr lang="en-US" sz="1600" kern="0" dirty="0">
                          <a:effectLst/>
                          <a:latin typeface="Times New Roman"/>
                          <a:ea typeface="Calibri"/>
                          <a:cs typeface="Latha"/>
                        </a:rPr>
                        <a:t> K.</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2680</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3088</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5768</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2</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Kannan</a:t>
                      </a:r>
                      <a:r>
                        <a:rPr lang="en-US" sz="1600" kern="0" dirty="0">
                          <a:effectLst/>
                          <a:latin typeface="Times New Roman"/>
                          <a:ea typeface="Calibri"/>
                          <a:cs typeface="Latha"/>
                        </a:rPr>
                        <a:t> N.</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1191</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1612</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2803</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3</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Vakeesan</a:t>
                      </a:r>
                      <a:r>
                        <a:rPr lang="en-US" sz="1600" kern="0" dirty="0">
                          <a:effectLst/>
                          <a:latin typeface="Times New Roman"/>
                          <a:ea typeface="Calibri"/>
                          <a:cs typeface="Latha"/>
                        </a:rPr>
                        <a:t> D.</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1191</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1191</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4</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err="1">
                          <a:effectLst/>
                          <a:latin typeface="Times New Roman"/>
                          <a:ea typeface="Calibri"/>
                          <a:cs typeface="Latha"/>
                        </a:rPr>
                        <a:t>Ravirajan</a:t>
                      </a:r>
                      <a:r>
                        <a:rPr lang="en-US" sz="1600" b="1" kern="0" dirty="0">
                          <a:effectLst/>
                          <a:latin typeface="Times New Roman"/>
                          <a:ea typeface="Calibri"/>
                          <a:cs typeface="Latha"/>
                        </a:rPr>
                        <a:t> P.</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1442</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1764</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531</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634</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4371</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5</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err="1">
                          <a:effectLst/>
                          <a:latin typeface="Times New Roman"/>
                          <a:ea typeface="Calibri"/>
                          <a:cs typeface="Latha"/>
                        </a:rPr>
                        <a:t>Somasundaram</a:t>
                      </a:r>
                      <a:r>
                        <a:rPr lang="en-US" sz="1600" b="1" kern="0" dirty="0">
                          <a:effectLst/>
                          <a:latin typeface="Times New Roman"/>
                          <a:ea typeface="Calibri"/>
                          <a:cs typeface="Latha"/>
                        </a:rPr>
                        <a:t> D.</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535</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1101</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901</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660</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3197</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6</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err="1">
                          <a:effectLst/>
                          <a:latin typeface="Times New Roman"/>
                          <a:ea typeface="Calibri"/>
                          <a:cs typeface="Latha"/>
                        </a:rPr>
                        <a:t>Surendran</a:t>
                      </a:r>
                      <a:r>
                        <a:rPr lang="en-US" sz="1600" b="1" kern="0" dirty="0">
                          <a:effectLst/>
                          <a:latin typeface="Times New Roman"/>
                          <a:ea typeface="Calibri"/>
                          <a:cs typeface="Latha"/>
                        </a:rPr>
                        <a:t> S.N.</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123</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270</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1046</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1328</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2767</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7</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Sathiparan</a:t>
                      </a:r>
                      <a:r>
                        <a:rPr lang="en-US" sz="1600" kern="0" dirty="0">
                          <a:effectLst/>
                          <a:latin typeface="Times New Roman"/>
                          <a:ea typeface="Calibri"/>
                          <a:cs typeface="Latha"/>
                        </a:rPr>
                        <a:t> N.</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755</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1128</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1883</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8</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Ramasamy R.</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151</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206</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816</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999</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2172</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9</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Ketheesan</a:t>
                      </a:r>
                      <a:r>
                        <a:rPr lang="en-US" sz="1600" kern="0" dirty="0">
                          <a:effectLst/>
                          <a:latin typeface="Times New Roman"/>
                          <a:ea typeface="Calibri"/>
                          <a:cs typeface="Latha"/>
                        </a:rPr>
                        <a:t> B.</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958</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958</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3148">
                <a:tc>
                  <a:txBody>
                    <a:bodyPr/>
                    <a:lstStyle/>
                    <a:p>
                      <a:pPr marL="0" marR="0">
                        <a:lnSpc>
                          <a:spcPct val="100000"/>
                        </a:lnSpc>
                        <a:spcBef>
                          <a:spcPts val="0"/>
                        </a:spcBef>
                        <a:spcAft>
                          <a:spcPts val="0"/>
                        </a:spcAft>
                      </a:pPr>
                      <a:r>
                        <a:rPr lang="en-US" sz="1600" kern="0">
                          <a:effectLst/>
                          <a:latin typeface="Times New Roman"/>
                          <a:ea typeface="Calibri"/>
                          <a:cs typeface="Latha"/>
                        </a:rPr>
                        <a:t>10</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err="1">
                          <a:effectLst/>
                          <a:latin typeface="Times New Roman"/>
                          <a:ea typeface="Calibri"/>
                          <a:cs typeface="Latha"/>
                        </a:rPr>
                        <a:t>Kapilan</a:t>
                      </a:r>
                      <a:r>
                        <a:rPr lang="en-US" sz="1600" kern="0" dirty="0">
                          <a:effectLst/>
                          <a:latin typeface="Times New Roman"/>
                          <a:ea typeface="Calibri"/>
                          <a:cs typeface="Latha"/>
                        </a:rPr>
                        <a:t> R.</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342</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a:effectLst/>
                          <a:latin typeface="Times New Roman"/>
                          <a:ea typeface="Calibri"/>
                          <a:cs typeface="Latha"/>
                        </a:rPr>
                        <a:t>-</a:t>
                      </a:r>
                      <a:endParaRPr lang="en-US" sz="1600" kern="10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342</a:t>
                      </a:r>
                      <a:endParaRPr lang="en-US" sz="1600" kern="100" dirty="0">
                        <a:effectLst/>
                        <a:latin typeface="Calibri"/>
                        <a:ea typeface="Calibri"/>
                        <a:cs typeface="Latha"/>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Rectangle 5"/>
          <p:cNvSpPr/>
          <p:nvPr/>
        </p:nvSpPr>
        <p:spPr>
          <a:xfrm>
            <a:off x="187656" y="5105400"/>
            <a:ext cx="8619699" cy="1107996"/>
          </a:xfrm>
          <a:prstGeom prst="rect">
            <a:avLst/>
          </a:prstGeom>
        </p:spPr>
        <p:txBody>
          <a:bodyPr wrap="square">
            <a:spAutoFit/>
          </a:bodyPr>
          <a:lstStyle/>
          <a:p>
            <a:pPr marL="285750" indent="-285750" algn="just" fontAlgn="t">
              <a:spcBef>
                <a:spcPts val="0"/>
              </a:spcBef>
              <a:spcAft>
                <a:spcPts val="0"/>
              </a:spcAft>
              <a:buFont typeface="Wingdings" pitchFamily="2" charset="2"/>
              <a:buChar char="Ø"/>
            </a:pPr>
            <a:r>
              <a:rPr lang="en-US" b="1" i="1" dirty="0" err="1">
                <a:latin typeface="Times New Roman" pitchFamily="18" charset="0"/>
                <a:cs typeface="Times New Roman" pitchFamily="18" charset="0"/>
              </a:rPr>
              <a:t>Ravirajan</a:t>
            </a:r>
            <a:r>
              <a:rPr lang="en-US" b="1" i="1" dirty="0">
                <a:latin typeface="Times New Roman" pitchFamily="18" charset="0"/>
                <a:cs typeface="Times New Roman" pitchFamily="18" charset="0"/>
              </a:rPr>
              <a:t> P., </a:t>
            </a:r>
            <a:r>
              <a:rPr lang="en-US" b="1" i="1" dirty="0" err="1">
                <a:latin typeface="Times New Roman" pitchFamily="18" charset="0"/>
                <a:cs typeface="Times New Roman" pitchFamily="18" charset="0"/>
              </a:rPr>
              <a:t>Somasundaram</a:t>
            </a:r>
            <a:r>
              <a:rPr lang="en-US" b="1" i="1" dirty="0">
                <a:latin typeface="Times New Roman" pitchFamily="18" charset="0"/>
                <a:cs typeface="Times New Roman" pitchFamily="18" charset="0"/>
              </a:rPr>
              <a:t> D </a:t>
            </a:r>
            <a:r>
              <a:rPr lang="en-US" b="1" i="1" dirty="0" err="1">
                <a:latin typeface="Times New Roman" pitchFamily="18" charset="0"/>
                <a:cs typeface="Times New Roman" pitchFamily="18" charset="0"/>
              </a:rPr>
              <a:t>Surendran</a:t>
            </a:r>
            <a:r>
              <a:rPr lang="en-US" b="1" i="1" dirty="0">
                <a:latin typeface="Times New Roman" pitchFamily="18" charset="0"/>
                <a:cs typeface="Times New Roman" pitchFamily="18" charset="0"/>
              </a:rPr>
              <a:t> S.N. &amp; </a:t>
            </a:r>
            <a:r>
              <a:rPr lang="en-US" b="1" i="1" dirty="0" err="1">
                <a:latin typeface="Times New Roman" pitchFamily="18" charset="0"/>
                <a:cs typeface="Times New Roman" pitchFamily="18" charset="0"/>
              </a:rPr>
              <a:t>Ramasamy</a:t>
            </a:r>
            <a:r>
              <a:rPr lang="en-US" b="1" i="1" dirty="0">
                <a:latin typeface="Times New Roman" pitchFamily="18" charset="0"/>
                <a:cs typeface="Times New Roman" pitchFamily="18" charset="0"/>
              </a:rPr>
              <a:t> R</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active  in both periods in both databases. But </a:t>
            </a:r>
            <a:r>
              <a:rPr lang="en-US" i="1" dirty="0" err="1">
                <a:solidFill>
                  <a:srgbClr val="000000"/>
                </a:solidFill>
                <a:latin typeface="Times New Roman" pitchFamily="18" charset="0"/>
                <a:ea typeface="Calibri"/>
                <a:cs typeface="Times New Roman" pitchFamily="18" charset="0"/>
              </a:rPr>
              <a:t>Vignarooban</a:t>
            </a:r>
            <a:r>
              <a:rPr lang="en-US" i="1" dirty="0">
                <a:solidFill>
                  <a:srgbClr val="000000"/>
                </a:solidFill>
                <a:latin typeface="Times New Roman" pitchFamily="18" charset="0"/>
                <a:ea typeface="Calibri"/>
                <a:cs typeface="Times New Roman" pitchFamily="18" charset="0"/>
              </a:rPr>
              <a:t> K.</a:t>
            </a:r>
            <a:r>
              <a:rPr lang="en-US" sz="2400" i="1" dirty="0">
                <a:latin typeface="Times New Roman" pitchFamily="18" charset="0"/>
                <a:cs typeface="Times New Roman" pitchFamily="18" charset="0"/>
              </a:rPr>
              <a:t>,  </a:t>
            </a:r>
            <a:r>
              <a:rPr lang="en-US" i="1" dirty="0" err="1">
                <a:solidFill>
                  <a:srgbClr val="000000"/>
                </a:solidFill>
                <a:latin typeface="Times New Roman" pitchFamily="18" charset="0"/>
                <a:ea typeface="Calibri"/>
                <a:cs typeface="Times New Roman" pitchFamily="18" charset="0"/>
              </a:rPr>
              <a:t>Kannan</a:t>
            </a:r>
            <a:r>
              <a:rPr lang="en-US" i="1" dirty="0">
                <a:solidFill>
                  <a:srgbClr val="000000"/>
                </a:solidFill>
                <a:latin typeface="Times New Roman" pitchFamily="18" charset="0"/>
                <a:ea typeface="Calibri"/>
                <a:cs typeface="Times New Roman" pitchFamily="18" charset="0"/>
              </a:rPr>
              <a:t> N.</a:t>
            </a:r>
            <a:r>
              <a:rPr lang="en-US" sz="2400" i="1" dirty="0">
                <a:latin typeface="Times New Roman" pitchFamily="18" charset="0"/>
                <a:cs typeface="Times New Roman" pitchFamily="18" charset="0"/>
              </a:rPr>
              <a:t> </a:t>
            </a:r>
            <a:r>
              <a:rPr lang="en-US" i="1" dirty="0">
                <a:latin typeface="Times New Roman" pitchFamily="18" charset="0"/>
                <a:cs typeface="Times New Roman" pitchFamily="18" charset="0"/>
              </a:rPr>
              <a:t>&amp; </a:t>
            </a:r>
            <a:r>
              <a:rPr lang="en-US" i="1" dirty="0" err="1">
                <a:solidFill>
                  <a:srgbClr val="000000"/>
                </a:solidFill>
                <a:latin typeface="Times New Roman" pitchFamily="18" charset="0"/>
                <a:ea typeface="Calibri"/>
                <a:cs typeface="Times New Roman" pitchFamily="18" charset="0"/>
              </a:rPr>
              <a:t>Vakeesan</a:t>
            </a:r>
            <a:r>
              <a:rPr lang="en-US" i="1" dirty="0">
                <a:solidFill>
                  <a:srgbClr val="000000"/>
                </a:solidFill>
                <a:latin typeface="Times New Roman" pitchFamily="18" charset="0"/>
                <a:ea typeface="Calibri"/>
                <a:cs typeface="Times New Roman" pitchFamily="18" charset="0"/>
              </a:rPr>
              <a:t> D</a:t>
            </a:r>
            <a:r>
              <a:rPr lang="en-US" dirty="0">
                <a:solidFill>
                  <a:srgbClr val="000000"/>
                </a:solidFill>
                <a:latin typeface="Times New Roman" pitchFamily="18" charset="0"/>
                <a:ea typeface="Calibri"/>
                <a:cs typeface="Times New Roman" pitchFamily="18" charset="0"/>
              </a:rPr>
              <a:t>. are top of the impactful authors in University of Jaffna.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08543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18962674"/>
              </p:ext>
            </p:extLst>
          </p:nvPr>
        </p:nvGraphicFramePr>
        <p:xfrm>
          <a:off x="228600" y="713364"/>
          <a:ext cx="8686800" cy="2937428"/>
        </p:xfrm>
        <a:graphic>
          <a:graphicData uri="http://schemas.openxmlformats.org/drawingml/2006/table">
            <a:tbl>
              <a:tblPr firstRow="1" firstCol="1" bandRow="1"/>
              <a:tblGrid>
                <a:gridCol w="1768110">
                  <a:extLst>
                    <a:ext uri="{9D8B030D-6E8A-4147-A177-3AD203B41FA5}">
                      <a16:colId xmlns:a16="http://schemas.microsoft.com/office/drawing/2014/main" val="20000"/>
                    </a:ext>
                  </a:extLst>
                </a:gridCol>
                <a:gridCol w="845617">
                  <a:extLst>
                    <a:ext uri="{9D8B030D-6E8A-4147-A177-3AD203B41FA5}">
                      <a16:colId xmlns:a16="http://schemas.microsoft.com/office/drawing/2014/main" val="20001"/>
                    </a:ext>
                  </a:extLst>
                </a:gridCol>
                <a:gridCol w="768744">
                  <a:extLst>
                    <a:ext uri="{9D8B030D-6E8A-4147-A177-3AD203B41FA5}">
                      <a16:colId xmlns:a16="http://schemas.microsoft.com/office/drawing/2014/main" val="20002"/>
                    </a:ext>
                  </a:extLst>
                </a:gridCol>
                <a:gridCol w="922492">
                  <a:extLst>
                    <a:ext uri="{9D8B030D-6E8A-4147-A177-3AD203B41FA5}">
                      <a16:colId xmlns:a16="http://schemas.microsoft.com/office/drawing/2014/main" val="20003"/>
                    </a:ext>
                  </a:extLst>
                </a:gridCol>
                <a:gridCol w="1537487">
                  <a:extLst>
                    <a:ext uri="{9D8B030D-6E8A-4147-A177-3AD203B41FA5}">
                      <a16:colId xmlns:a16="http://schemas.microsoft.com/office/drawing/2014/main" val="20004"/>
                    </a:ext>
                  </a:extLst>
                </a:gridCol>
                <a:gridCol w="922492">
                  <a:extLst>
                    <a:ext uri="{9D8B030D-6E8A-4147-A177-3AD203B41FA5}">
                      <a16:colId xmlns:a16="http://schemas.microsoft.com/office/drawing/2014/main" val="20005"/>
                    </a:ext>
                  </a:extLst>
                </a:gridCol>
                <a:gridCol w="1076240">
                  <a:extLst>
                    <a:ext uri="{9D8B030D-6E8A-4147-A177-3AD203B41FA5}">
                      <a16:colId xmlns:a16="http://schemas.microsoft.com/office/drawing/2014/main" val="20006"/>
                    </a:ext>
                  </a:extLst>
                </a:gridCol>
                <a:gridCol w="845618">
                  <a:extLst>
                    <a:ext uri="{9D8B030D-6E8A-4147-A177-3AD203B41FA5}">
                      <a16:colId xmlns:a16="http://schemas.microsoft.com/office/drawing/2014/main" val="20007"/>
                    </a:ext>
                  </a:extLst>
                </a:gridCol>
              </a:tblGrid>
              <a:tr h="219911">
                <a:tc gridSpan="4">
                  <a:txBody>
                    <a:bodyPr/>
                    <a:lstStyle/>
                    <a:p>
                      <a:pPr marL="0" marR="0" algn="ctr">
                        <a:lnSpc>
                          <a:spcPct val="100000"/>
                        </a:lnSpc>
                        <a:spcBef>
                          <a:spcPts val="0"/>
                        </a:spcBef>
                        <a:spcAft>
                          <a:spcPts val="0"/>
                        </a:spcAft>
                      </a:pPr>
                      <a:r>
                        <a:rPr lang="en-US" sz="1600" b="1" kern="0" dirty="0">
                          <a:effectLst/>
                          <a:latin typeface="Times New Roman"/>
                          <a:ea typeface="Calibri"/>
                          <a:cs typeface="Latha"/>
                        </a:rPr>
                        <a:t>Web of Science</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600" b="1" kern="0">
                          <a:effectLst/>
                          <a:latin typeface="Times New Roman"/>
                          <a:ea typeface="Calibri"/>
                          <a:cs typeface="Latha"/>
                        </a:rPr>
                        <a:t>Scopus </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9911">
                <a:tc>
                  <a:txBody>
                    <a:bodyPr/>
                    <a:lstStyle/>
                    <a:p>
                      <a:pPr marL="0" marR="0">
                        <a:lnSpc>
                          <a:spcPct val="100000"/>
                        </a:lnSpc>
                        <a:spcBef>
                          <a:spcPts val="0"/>
                        </a:spcBef>
                        <a:spcAft>
                          <a:spcPts val="0"/>
                        </a:spcAft>
                      </a:pPr>
                      <a:r>
                        <a:rPr lang="en-US" sz="1600" b="1" kern="0" dirty="0">
                          <a:effectLst/>
                          <a:latin typeface="Times New Roman"/>
                          <a:ea typeface="Calibri"/>
                          <a:cs typeface="Latha"/>
                        </a:rPr>
                        <a:t>Keywords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TP</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 </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TC</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Keywords</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 </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TC</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911">
                <a:tc>
                  <a:txBody>
                    <a:bodyPr/>
                    <a:lstStyle/>
                    <a:p>
                      <a:pPr marL="0" marR="0">
                        <a:lnSpc>
                          <a:spcPct val="100000"/>
                        </a:lnSpc>
                        <a:spcBef>
                          <a:spcPts val="0"/>
                        </a:spcBef>
                        <a:spcAft>
                          <a:spcPts val="0"/>
                        </a:spcAft>
                      </a:pPr>
                      <a:r>
                        <a:rPr lang="en-US" sz="1600" kern="0" dirty="0">
                          <a:effectLst/>
                          <a:latin typeface="Times New Roman"/>
                          <a:ea typeface="Calibri"/>
                          <a:cs typeface="Latha"/>
                        </a:rPr>
                        <a:t>Sri </a:t>
                      </a:r>
                      <a:r>
                        <a:rPr lang="en-US" sz="1600" kern="0" dirty="0" err="1">
                          <a:effectLst/>
                          <a:latin typeface="Times New Roman"/>
                          <a:ea typeface="Calibri"/>
                          <a:cs typeface="Latha"/>
                        </a:rPr>
                        <a:t>lanka</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48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39.02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892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Human</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52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27.81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1701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188">
                <a:tc>
                  <a:txBody>
                    <a:bodyPr/>
                    <a:lstStyle/>
                    <a:p>
                      <a:pPr marL="0" marR="0">
                        <a:lnSpc>
                          <a:spcPct val="100000"/>
                        </a:lnSpc>
                        <a:spcBef>
                          <a:spcPts val="0"/>
                        </a:spcBef>
                        <a:spcAft>
                          <a:spcPts val="0"/>
                        </a:spcAft>
                      </a:pPr>
                      <a:r>
                        <a:rPr lang="en-US" sz="1600" kern="0" dirty="0">
                          <a:effectLst/>
                          <a:latin typeface="Times New Roman"/>
                          <a:ea typeface="Calibri"/>
                          <a:cs typeface="Latha"/>
                        </a:rPr>
                        <a:t>Hydrogen</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16</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13.01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310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Article</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52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27.81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1929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5488">
                <a:tc>
                  <a:txBody>
                    <a:bodyPr/>
                    <a:lstStyle/>
                    <a:p>
                      <a:pPr marL="0" marR="0">
                        <a:lnSpc>
                          <a:spcPct val="100000"/>
                        </a:lnSpc>
                        <a:spcBef>
                          <a:spcPts val="0"/>
                        </a:spcBef>
                        <a:spcAft>
                          <a:spcPts val="0"/>
                        </a:spcAft>
                      </a:pPr>
                      <a:r>
                        <a:rPr lang="en-US" sz="1600" kern="0" dirty="0">
                          <a:effectLst/>
                          <a:latin typeface="Times New Roman"/>
                          <a:ea typeface="Calibri"/>
                          <a:cs typeface="Latha"/>
                        </a:rPr>
                        <a:t>Malaria</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7.32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137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Sri </a:t>
                      </a:r>
                      <a:r>
                        <a:rPr lang="en-US" sz="1600" kern="0" dirty="0" err="1">
                          <a:effectLst/>
                          <a:latin typeface="Times New Roman"/>
                          <a:ea typeface="Calibri"/>
                          <a:cs typeface="Latha"/>
                        </a:rPr>
                        <a:t>lanka</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43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22.99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859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349">
                <a:tc>
                  <a:txBody>
                    <a:bodyPr/>
                    <a:lstStyle/>
                    <a:p>
                      <a:pPr marL="0" marR="0">
                        <a:lnSpc>
                          <a:spcPct val="100000"/>
                        </a:lnSpc>
                        <a:spcBef>
                          <a:spcPts val="0"/>
                        </a:spcBef>
                        <a:spcAft>
                          <a:spcPts val="0"/>
                        </a:spcAft>
                      </a:pPr>
                      <a:r>
                        <a:rPr lang="en-US" sz="1600" kern="0" dirty="0">
                          <a:effectLst/>
                          <a:latin typeface="Times New Roman"/>
                          <a:ea typeface="Calibri"/>
                          <a:cs typeface="Latha"/>
                        </a:rPr>
                        <a:t>Diffusion</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6.50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185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Male </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15.51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1367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9911">
                <a:tc>
                  <a:txBody>
                    <a:bodyPr/>
                    <a:lstStyle/>
                    <a:p>
                      <a:pPr marL="0" marR="0">
                        <a:lnSpc>
                          <a:spcPct val="100000"/>
                        </a:lnSpc>
                        <a:spcBef>
                          <a:spcPts val="0"/>
                        </a:spcBef>
                        <a:spcAft>
                          <a:spcPts val="0"/>
                        </a:spcAft>
                      </a:pPr>
                      <a:r>
                        <a:rPr lang="en-US" sz="1600" kern="0" dirty="0">
                          <a:effectLst/>
                          <a:latin typeface="Times New Roman"/>
                          <a:ea typeface="Calibri"/>
                          <a:cs typeface="Latha"/>
                        </a:rPr>
                        <a:t>Palladium</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6.50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184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Female</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15.51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1347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9911">
                <a:tc>
                  <a:txBody>
                    <a:bodyPr/>
                    <a:lstStyle/>
                    <a:p>
                      <a:pPr marL="0" marR="0">
                        <a:lnSpc>
                          <a:spcPct val="100000"/>
                        </a:lnSpc>
                        <a:spcBef>
                          <a:spcPts val="0"/>
                        </a:spcBef>
                        <a:spcAft>
                          <a:spcPts val="0"/>
                        </a:spcAft>
                      </a:pPr>
                      <a:r>
                        <a:rPr lang="en-US" sz="1600" kern="0" dirty="0">
                          <a:effectLst/>
                          <a:latin typeface="Times New Roman"/>
                          <a:ea typeface="Calibri"/>
                          <a:cs typeface="Latha"/>
                        </a:rPr>
                        <a:t>Production</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6.50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137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Adult</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13.37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1129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5408">
                <a:tc>
                  <a:txBody>
                    <a:bodyPr/>
                    <a:lstStyle/>
                    <a:p>
                      <a:pPr marL="0" marR="0">
                        <a:lnSpc>
                          <a:spcPct val="100000"/>
                        </a:lnSpc>
                        <a:spcBef>
                          <a:spcPts val="0"/>
                        </a:spcBef>
                        <a:spcAft>
                          <a:spcPts val="0"/>
                        </a:spcAft>
                      </a:pPr>
                      <a:r>
                        <a:rPr lang="en-US" sz="1600" kern="0" dirty="0">
                          <a:effectLst/>
                          <a:latin typeface="Times New Roman"/>
                          <a:ea typeface="Calibri"/>
                          <a:cs typeface="Latha"/>
                        </a:rPr>
                        <a:t>Corn</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5.69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Nonhumans</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10.70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503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8157">
                <a:tc>
                  <a:txBody>
                    <a:bodyPr/>
                    <a:lstStyle/>
                    <a:p>
                      <a:pPr marL="0" marR="0">
                        <a:lnSpc>
                          <a:spcPct val="100000"/>
                        </a:lnSpc>
                        <a:spcBef>
                          <a:spcPts val="0"/>
                        </a:spcBef>
                        <a:spcAft>
                          <a:spcPts val="0"/>
                        </a:spcAft>
                      </a:pPr>
                      <a:r>
                        <a:rPr lang="en-US" sz="1600" kern="0" dirty="0">
                          <a:effectLst/>
                          <a:latin typeface="Times New Roman"/>
                          <a:ea typeface="Calibri"/>
                          <a:cs typeface="Latha"/>
                        </a:rPr>
                        <a:t>Jaffna</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5.69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Animals</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10.70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353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9911">
                <a:tc>
                  <a:txBody>
                    <a:bodyPr/>
                    <a:lstStyle/>
                    <a:p>
                      <a:pPr marL="0" marR="0">
                        <a:lnSpc>
                          <a:spcPct val="100000"/>
                        </a:lnSpc>
                        <a:spcBef>
                          <a:spcPts val="0"/>
                        </a:spcBef>
                        <a:spcAft>
                          <a:spcPts val="0"/>
                        </a:spcAft>
                      </a:pPr>
                      <a:r>
                        <a:rPr lang="en-US" sz="1600" kern="0" dirty="0">
                          <a:effectLst/>
                          <a:latin typeface="Times New Roman"/>
                          <a:ea typeface="Calibri"/>
                          <a:cs typeface="Latha"/>
                        </a:rPr>
                        <a:t>Strain</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5.69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167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Humans</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8.02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368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9911">
                <a:tc>
                  <a:txBody>
                    <a:bodyPr/>
                    <a:lstStyle/>
                    <a:p>
                      <a:pPr marL="0" marR="0">
                        <a:lnSpc>
                          <a:spcPct val="100000"/>
                        </a:lnSpc>
                        <a:spcBef>
                          <a:spcPts val="0"/>
                        </a:spcBef>
                        <a:spcAft>
                          <a:spcPts val="0"/>
                        </a:spcAft>
                      </a:pPr>
                      <a:r>
                        <a:rPr lang="en-US" sz="1600" kern="0" dirty="0">
                          <a:effectLst/>
                          <a:latin typeface="Times New Roman"/>
                          <a:ea typeface="Calibri"/>
                          <a:cs typeface="Latha"/>
                        </a:rPr>
                        <a:t>Cells</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6</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4.88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489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Adolescent</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7.49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457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380999" y="20908"/>
            <a:ext cx="861060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b="1" dirty="0">
                <a:solidFill>
                  <a:srgbClr val="0070C0"/>
                </a:solidFill>
                <a:latin typeface="Times New Roman"/>
                <a:ea typeface="Calibri"/>
              </a:rPr>
              <a:t>4.9 Author Keywords analysis of University of Jaffna: </a:t>
            </a:r>
            <a:endParaRPr kumimoji="0" lang="en-US"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spcBef>
                <a:spcPct val="0"/>
              </a:spcBef>
              <a:spcAft>
                <a:spcPct val="0"/>
              </a:spcAft>
              <a:buClrTx/>
              <a:buSzTx/>
              <a:buFontTx/>
              <a:buNone/>
              <a:tabLst/>
            </a:pPr>
            <a:r>
              <a:rPr lang="en-US" sz="1600" b="1" dirty="0">
                <a:solidFill>
                  <a:srgbClr val="0070C0"/>
                </a:solidFill>
                <a:latin typeface="Times New Roman" pitchFamily="18" charset="0"/>
                <a:ea typeface="Calibri" pitchFamily="34" charset="0"/>
                <a:cs typeface="Times New Roman" pitchFamily="18" charset="0"/>
              </a:rPr>
              <a:t>A</a:t>
            </a: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uthor keywords were used during the war &amp; post - war  periods in  both databases</a:t>
            </a:r>
            <a:endParaRPr kumimoji="0" lang="en-US" sz="1600" b="0" i="0" u="none" strike="noStrike" cap="none" normalizeH="0" baseline="0" dirty="0">
              <a:ln>
                <a:noFill/>
              </a:ln>
              <a:solidFill>
                <a:srgbClr val="0070C0"/>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82766901"/>
              </p:ext>
            </p:extLst>
          </p:nvPr>
        </p:nvGraphicFramePr>
        <p:xfrm>
          <a:off x="152401" y="3888070"/>
          <a:ext cx="8763001" cy="2950596"/>
        </p:xfrm>
        <a:graphic>
          <a:graphicData uri="http://schemas.openxmlformats.org/drawingml/2006/table">
            <a:tbl>
              <a:tblPr firstRow="1" firstCol="1" bandRow="1"/>
              <a:tblGrid>
                <a:gridCol w="1815757">
                  <a:extLst>
                    <a:ext uri="{9D8B030D-6E8A-4147-A177-3AD203B41FA5}">
                      <a16:colId xmlns:a16="http://schemas.microsoft.com/office/drawing/2014/main" val="20000"/>
                    </a:ext>
                  </a:extLst>
                </a:gridCol>
                <a:gridCol w="868405">
                  <a:extLst>
                    <a:ext uri="{9D8B030D-6E8A-4147-A177-3AD203B41FA5}">
                      <a16:colId xmlns:a16="http://schemas.microsoft.com/office/drawing/2014/main" val="20001"/>
                    </a:ext>
                  </a:extLst>
                </a:gridCol>
                <a:gridCol w="710513">
                  <a:extLst>
                    <a:ext uri="{9D8B030D-6E8A-4147-A177-3AD203B41FA5}">
                      <a16:colId xmlns:a16="http://schemas.microsoft.com/office/drawing/2014/main" val="20002"/>
                    </a:ext>
                  </a:extLst>
                </a:gridCol>
                <a:gridCol w="947352">
                  <a:extLst>
                    <a:ext uri="{9D8B030D-6E8A-4147-A177-3AD203B41FA5}">
                      <a16:colId xmlns:a16="http://schemas.microsoft.com/office/drawing/2014/main" val="20003"/>
                    </a:ext>
                  </a:extLst>
                </a:gridCol>
                <a:gridCol w="2052594">
                  <a:extLst>
                    <a:ext uri="{9D8B030D-6E8A-4147-A177-3AD203B41FA5}">
                      <a16:colId xmlns:a16="http://schemas.microsoft.com/office/drawing/2014/main" val="20004"/>
                    </a:ext>
                  </a:extLst>
                </a:gridCol>
                <a:gridCol w="760490">
                  <a:extLst>
                    <a:ext uri="{9D8B030D-6E8A-4147-A177-3AD203B41FA5}">
                      <a16:colId xmlns:a16="http://schemas.microsoft.com/office/drawing/2014/main" val="20005"/>
                    </a:ext>
                  </a:extLst>
                </a:gridCol>
                <a:gridCol w="803945">
                  <a:extLst>
                    <a:ext uri="{9D8B030D-6E8A-4147-A177-3AD203B41FA5}">
                      <a16:colId xmlns:a16="http://schemas.microsoft.com/office/drawing/2014/main" val="20006"/>
                    </a:ext>
                  </a:extLst>
                </a:gridCol>
                <a:gridCol w="803945">
                  <a:extLst>
                    <a:ext uri="{9D8B030D-6E8A-4147-A177-3AD203B41FA5}">
                      <a16:colId xmlns:a16="http://schemas.microsoft.com/office/drawing/2014/main" val="20007"/>
                    </a:ext>
                  </a:extLst>
                </a:gridCol>
              </a:tblGrid>
              <a:tr h="0">
                <a:tc gridSpan="4">
                  <a:txBody>
                    <a:bodyPr/>
                    <a:lstStyle/>
                    <a:p>
                      <a:pPr marL="0" marR="0" algn="ctr">
                        <a:lnSpc>
                          <a:spcPct val="100000"/>
                        </a:lnSpc>
                        <a:spcBef>
                          <a:spcPts val="0"/>
                        </a:spcBef>
                        <a:spcAft>
                          <a:spcPts val="0"/>
                        </a:spcAft>
                      </a:pPr>
                      <a:r>
                        <a:rPr lang="en-US" sz="1600" b="1" kern="0" dirty="0">
                          <a:effectLst/>
                          <a:latin typeface="Times New Roman"/>
                          <a:ea typeface="Calibri"/>
                          <a:cs typeface="Latha"/>
                        </a:rPr>
                        <a:t>Web of Science</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600" b="1" kern="0" dirty="0">
                          <a:effectLst/>
                          <a:latin typeface="Times New Roman"/>
                          <a:ea typeface="Calibri"/>
                          <a:cs typeface="Latha"/>
                        </a:rPr>
                        <a:t>Scopus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6445">
                <a:tc>
                  <a:txBody>
                    <a:bodyPr/>
                    <a:lstStyle/>
                    <a:p>
                      <a:pPr marL="0" marR="0">
                        <a:lnSpc>
                          <a:spcPct val="100000"/>
                        </a:lnSpc>
                        <a:spcBef>
                          <a:spcPts val="0"/>
                        </a:spcBef>
                        <a:spcAft>
                          <a:spcPts val="0"/>
                        </a:spcAft>
                      </a:pPr>
                      <a:r>
                        <a:rPr lang="en-US" sz="1600" b="1" kern="0" dirty="0">
                          <a:effectLst/>
                          <a:latin typeface="Times New Roman"/>
                          <a:ea typeface="Calibri"/>
                          <a:cs typeface="Latha"/>
                        </a:rPr>
                        <a:t>Key words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TP</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 </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dirty="0">
                          <a:effectLst/>
                          <a:latin typeface="Times New Roman"/>
                          <a:ea typeface="Calibri"/>
                          <a:cs typeface="Latha"/>
                        </a:rPr>
                        <a:t>TC</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dirty="0">
                          <a:effectLst/>
                          <a:latin typeface="Times New Roman"/>
                          <a:ea typeface="Calibri"/>
                          <a:cs typeface="Latha"/>
                        </a:rPr>
                        <a:t>Key words</a:t>
                      </a:r>
                      <a:endParaRPr lang="en-US" sz="1600" kern="100" dirty="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TP</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kern="0">
                          <a:effectLst/>
                          <a:latin typeface="Times New Roman"/>
                          <a:ea typeface="Calibri"/>
                          <a:cs typeface="Latha"/>
                        </a:rPr>
                        <a:t>% </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kern="0">
                          <a:effectLst/>
                          <a:latin typeface="Times New Roman"/>
                          <a:ea typeface="Calibri"/>
                          <a:cs typeface="Latha"/>
                        </a:rPr>
                        <a:t>TC</a:t>
                      </a:r>
                      <a:endParaRPr lang="en-US" sz="1600" kern="100">
                        <a:effectLst/>
                        <a:latin typeface="Calibri"/>
                        <a:ea typeface="Calibri"/>
                        <a:cs typeface="Lath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0312">
                <a:tc>
                  <a:txBody>
                    <a:bodyPr/>
                    <a:lstStyle/>
                    <a:p>
                      <a:pPr marL="0" marR="0">
                        <a:lnSpc>
                          <a:spcPct val="100000"/>
                        </a:lnSpc>
                        <a:spcBef>
                          <a:spcPts val="0"/>
                        </a:spcBef>
                        <a:spcAft>
                          <a:spcPts val="0"/>
                        </a:spcAft>
                      </a:pPr>
                      <a:r>
                        <a:rPr lang="en-US" sz="1600" kern="0" dirty="0">
                          <a:effectLst/>
                          <a:latin typeface="Times New Roman"/>
                          <a:ea typeface="Calibri"/>
                          <a:cs typeface="Latha"/>
                        </a:rPr>
                        <a:t>Sri </a:t>
                      </a:r>
                      <a:r>
                        <a:rPr lang="en-US" sz="1600" kern="0" dirty="0" err="1">
                          <a:effectLst/>
                          <a:latin typeface="Times New Roman"/>
                          <a:ea typeface="Calibri"/>
                          <a:cs typeface="Latha"/>
                        </a:rPr>
                        <a:t>lanka</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274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41.70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2763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Article</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222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16.35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3011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6214">
                <a:tc>
                  <a:txBody>
                    <a:bodyPr/>
                    <a:lstStyle/>
                    <a:p>
                      <a:pPr marL="0" marR="0">
                        <a:lnSpc>
                          <a:spcPct val="100000"/>
                        </a:lnSpc>
                        <a:spcBef>
                          <a:spcPts val="0"/>
                        </a:spcBef>
                        <a:spcAft>
                          <a:spcPts val="0"/>
                        </a:spcAft>
                      </a:pPr>
                      <a:r>
                        <a:rPr lang="en-US" sz="1600" kern="0" dirty="0">
                          <a:effectLst/>
                          <a:latin typeface="Times New Roman"/>
                          <a:ea typeface="Calibri"/>
                          <a:cs typeface="Latha"/>
                        </a:rPr>
                        <a:t>Using</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52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7.91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586</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Sri </a:t>
                      </a:r>
                      <a:r>
                        <a:rPr lang="en-US" sz="1600" kern="0" dirty="0" err="1">
                          <a:effectLst/>
                          <a:latin typeface="Times New Roman"/>
                          <a:ea typeface="Calibri"/>
                          <a:cs typeface="Latha"/>
                        </a:rPr>
                        <a:t>lanka</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217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15.98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2447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6445">
                <a:tc>
                  <a:txBody>
                    <a:bodyPr/>
                    <a:lstStyle/>
                    <a:p>
                      <a:pPr marL="0" marR="0">
                        <a:lnSpc>
                          <a:spcPct val="100000"/>
                        </a:lnSpc>
                        <a:spcBef>
                          <a:spcPts val="0"/>
                        </a:spcBef>
                        <a:spcAft>
                          <a:spcPts val="0"/>
                        </a:spcAft>
                      </a:pPr>
                      <a:r>
                        <a:rPr lang="en-US" sz="1600" kern="0" dirty="0">
                          <a:effectLst/>
                          <a:latin typeface="Times New Roman"/>
                          <a:ea typeface="Calibri"/>
                          <a:cs typeface="Latha"/>
                        </a:rPr>
                        <a:t>Solar</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43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6.54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2604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Human</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206</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15.17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3030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3903">
                <a:tc>
                  <a:txBody>
                    <a:bodyPr/>
                    <a:lstStyle/>
                    <a:p>
                      <a:pPr marL="0" marR="0">
                        <a:lnSpc>
                          <a:spcPct val="100000"/>
                        </a:lnSpc>
                        <a:spcBef>
                          <a:spcPts val="0"/>
                        </a:spcBef>
                        <a:spcAft>
                          <a:spcPts val="0"/>
                        </a:spcAft>
                      </a:pPr>
                      <a:r>
                        <a:rPr lang="en-US" sz="1600" kern="0" dirty="0">
                          <a:effectLst/>
                          <a:latin typeface="Times New Roman"/>
                          <a:ea typeface="Calibri"/>
                          <a:cs typeface="Latha"/>
                        </a:rPr>
                        <a:t>Review</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5.94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4663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Female</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128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9.43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1435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6445">
                <a:tc>
                  <a:txBody>
                    <a:bodyPr/>
                    <a:lstStyle/>
                    <a:p>
                      <a:pPr marL="0" marR="0">
                        <a:lnSpc>
                          <a:spcPct val="100000"/>
                        </a:lnSpc>
                        <a:spcBef>
                          <a:spcPts val="0"/>
                        </a:spcBef>
                        <a:spcAft>
                          <a:spcPts val="0"/>
                        </a:spcAft>
                      </a:pPr>
                      <a:r>
                        <a:rPr lang="en-US" sz="1600" kern="0" dirty="0">
                          <a:effectLst/>
                          <a:latin typeface="Times New Roman"/>
                          <a:ea typeface="Calibri"/>
                          <a:cs typeface="Latha"/>
                        </a:rPr>
                        <a:t>Northern</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5.63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288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Humans</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116</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8.54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1948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6445">
                <a:tc>
                  <a:txBody>
                    <a:bodyPr/>
                    <a:lstStyle/>
                    <a:p>
                      <a:pPr marL="0" marR="0">
                        <a:lnSpc>
                          <a:spcPct val="100000"/>
                        </a:lnSpc>
                        <a:spcBef>
                          <a:spcPts val="0"/>
                        </a:spcBef>
                        <a:spcAft>
                          <a:spcPts val="0"/>
                        </a:spcAft>
                      </a:pPr>
                      <a:r>
                        <a:rPr lang="en-US" sz="1600" kern="0" dirty="0">
                          <a:effectLst/>
                          <a:latin typeface="Times New Roman"/>
                          <a:ea typeface="Calibri"/>
                          <a:cs typeface="Latha"/>
                        </a:rPr>
                        <a:t>Cells</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5.02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421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Adult</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109</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8.03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843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6445">
                <a:tc>
                  <a:txBody>
                    <a:bodyPr/>
                    <a:lstStyle/>
                    <a:p>
                      <a:pPr marL="0" marR="0">
                        <a:lnSpc>
                          <a:spcPct val="100000"/>
                        </a:lnSpc>
                        <a:spcBef>
                          <a:spcPts val="0"/>
                        </a:spcBef>
                        <a:spcAft>
                          <a:spcPts val="0"/>
                        </a:spcAft>
                      </a:pPr>
                      <a:r>
                        <a:rPr lang="en-US" sz="1600" kern="0" dirty="0">
                          <a:effectLst/>
                          <a:latin typeface="Times New Roman"/>
                          <a:ea typeface="Calibri"/>
                          <a:cs typeface="Latha"/>
                        </a:rPr>
                        <a:t>Jaffna</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5.02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268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Male</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103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7.58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988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5982">
                <a:tc>
                  <a:txBody>
                    <a:bodyPr/>
                    <a:lstStyle/>
                    <a:p>
                      <a:pPr marL="0" marR="0">
                        <a:lnSpc>
                          <a:spcPct val="100000"/>
                        </a:lnSpc>
                        <a:spcBef>
                          <a:spcPts val="0"/>
                        </a:spcBef>
                        <a:spcAft>
                          <a:spcPts val="0"/>
                        </a:spcAft>
                      </a:pPr>
                      <a:r>
                        <a:rPr lang="en-US" sz="1600" kern="0" dirty="0">
                          <a:effectLst/>
                          <a:latin typeface="Times New Roman"/>
                          <a:ea typeface="Calibri"/>
                          <a:cs typeface="Latha"/>
                        </a:rPr>
                        <a:t>Analysis</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4.87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458</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Controlled study</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90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6.63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1105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6445">
                <a:tc>
                  <a:txBody>
                    <a:bodyPr/>
                    <a:lstStyle/>
                    <a:p>
                      <a:pPr marL="0" marR="0">
                        <a:lnSpc>
                          <a:spcPct val="100000"/>
                        </a:lnSpc>
                        <a:spcBef>
                          <a:spcPts val="0"/>
                        </a:spcBef>
                        <a:spcAft>
                          <a:spcPts val="0"/>
                        </a:spcAft>
                      </a:pPr>
                      <a:r>
                        <a:rPr lang="en-US" sz="1600" kern="0" dirty="0">
                          <a:effectLst/>
                          <a:latin typeface="Times New Roman"/>
                          <a:ea typeface="Calibri"/>
                          <a:cs typeface="Latha"/>
                        </a:rPr>
                        <a:t>Properties</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32</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4.87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415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Nonhuman</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83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6.11</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1275</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6445">
                <a:tc>
                  <a:txBody>
                    <a:bodyPr/>
                    <a:lstStyle/>
                    <a:p>
                      <a:pPr marL="0" marR="0">
                        <a:lnSpc>
                          <a:spcPct val="100000"/>
                        </a:lnSpc>
                        <a:spcBef>
                          <a:spcPts val="0"/>
                        </a:spcBef>
                        <a:spcAft>
                          <a:spcPts val="0"/>
                        </a:spcAft>
                      </a:pPr>
                      <a:r>
                        <a:rPr lang="en-US" sz="1600" kern="0" dirty="0">
                          <a:effectLst/>
                          <a:latin typeface="Times New Roman"/>
                          <a:ea typeface="Calibri"/>
                          <a:cs typeface="Latha"/>
                        </a:rPr>
                        <a:t>Concrete</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23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3.50</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233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0" dirty="0">
                          <a:effectLst/>
                          <a:latin typeface="Times New Roman"/>
                          <a:ea typeface="Calibri"/>
                          <a:cs typeface="Latha"/>
                        </a:rPr>
                        <a:t>Animals</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effectLst/>
                          <a:latin typeface="Times New Roman"/>
                          <a:ea typeface="Calibri"/>
                          <a:cs typeface="Latha"/>
                        </a:rPr>
                        <a:t>67</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4.93</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kern="0" dirty="0">
                          <a:solidFill>
                            <a:srgbClr val="000000"/>
                          </a:solidFill>
                          <a:effectLst/>
                          <a:latin typeface="Times New Roman"/>
                          <a:ea typeface="Calibri"/>
                          <a:cs typeface="Latha"/>
                        </a:rPr>
                        <a:t>1404</a:t>
                      </a:r>
                      <a:endParaRPr lang="en-US" sz="1600" kern="100" dirty="0">
                        <a:effectLst/>
                        <a:latin typeface="Calibri"/>
                        <a:ea typeface="Calibri"/>
                        <a:cs typeface="Lath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89957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38</a:t>
            </a:fld>
            <a:endParaRPr lang="en-US"/>
          </a:p>
        </p:txBody>
      </p:sp>
      <p:sp>
        <p:nvSpPr>
          <p:cNvPr id="4" name="Rectangle 3"/>
          <p:cNvSpPr/>
          <p:nvPr/>
        </p:nvSpPr>
        <p:spPr>
          <a:xfrm>
            <a:off x="381000" y="152400"/>
            <a:ext cx="8229600" cy="873252"/>
          </a:xfrm>
          <a:prstGeom prst="rect">
            <a:avLst/>
          </a:prstGeom>
        </p:spPr>
        <p:txBody>
          <a:bodyPr wrap="square">
            <a:spAutoFit/>
          </a:bodyPr>
          <a:lstStyle/>
          <a:p>
            <a:pPr algn="ctr">
              <a:lnSpc>
                <a:spcPct val="150000"/>
              </a:lnSpc>
            </a:pPr>
            <a:r>
              <a:rPr lang="en-US" b="1" dirty="0">
                <a:latin typeface="Times New Roman"/>
                <a:ea typeface="Calibri"/>
              </a:rPr>
              <a:t> </a:t>
            </a:r>
            <a:r>
              <a:rPr lang="en-US" b="1" dirty="0">
                <a:solidFill>
                  <a:srgbClr val="0070C0"/>
                </a:solidFill>
                <a:latin typeface="Times New Roman"/>
                <a:ea typeface="Calibri"/>
              </a:rPr>
              <a:t>Comparison of keywords analysis of </a:t>
            </a:r>
            <a:r>
              <a:rPr lang="en-US" b="1" dirty="0" err="1">
                <a:solidFill>
                  <a:srgbClr val="0070C0"/>
                </a:solidFill>
                <a:latin typeface="Times New Roman"/>
                <a:ea typeface="Calibri"/>
              </a:rPr>
              <a:t>UoJ</a:t>
            </a:r>
            <a:r>
              <a:rPr lang="en-US" b="1" dirty="0">
                <a:solidFill>
                  <a:srgbClr val="0070C0"/>
                </a:solidFill>
                <a:latin typeface="Times New Roman"/>
                <a:ea typeface="Calibri"/>
              </a:rPr>
              <a:t>  during the War &amp; Post- War periods in both databases</a:t>
            </a:r>
            <a:endParaRPr lang="en-US" dirty="0">
              <a:solidFill>
                <a:srgbClr val="0070C0"/>
              </a:solidFill>
            </a:endParaRPr>
          </a:p>
        </p:txBody>
      </p:sp>
      <p:sp>
        <p:nvSpPr>
          <p:cNvPr id="5" name="Rectangle 4"/>
          <p:cNvSpPr/>
          <p:nvPr/>
        </p:nvSpPr>
        <p:spPr>
          <a:xfrm>
            <a:off x="246797" y="1219200"/>
            <a:ext cx="8686800" cy="4662815"/>
          </a:xfrm>
          <a:prstGeom prst="rect">
            <a:avLst/>
          </a:prstGeom>
        </p:spPr>
        <p:txBody>
          <a:bodyPr wrap="square">
            <a:spAutoFit/>
          </a:bodyPr>
          <a:lstStyle/>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War period, </a:t>
            </a:r>
            <a:r>
              <a:rPr lang="en-US" dirty="0">
                <a:latin typeface="Times New Roman" pitchFamily="18" charset="0"/>
                <a:cs typeface="Times New Roman" pitchFamily="18" charset="0"/>
              </a:rPr>
              <a:t>in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Web of Science, </a:t>
            </a:r>
            <a:r>
              <a:rPr lang="en-US" b="1" dirty="0">
                <a:latin typeface="Times New Roman" pitchFamily="18" charset="0"/>
                <a:cs typeface="Times New Roman" pitchFamily="18" charset="0"/>
              </a:rPr>
              <a:t>scientific and regional terms </a:t>
            </a:r>
            <a:r>
              <a:rPr lang="en-US" dirty="0">
                <a:latin typeface="Times New Roman" pitchFamily="18" charset="0"/>
                <a:cs typeface="Times New Roman" pitchFamily="18" charset="0"/>
              </a:rPr>
              <a:t>like “</a:t>
            </a:r>
            <a:r>
              <a:rPr lang="en-US" dirty="0" err="1">
                <a:latin typeface="Times New Roman" pitchFamily="18" charset="0"/>
                <a:cs typeface="Times New Roman" pitchFamily="18" charset="0"/>
              </a:rPr>
              <a:t>Srilanka</a:t>
            </a:r>
            <a:r>
              <a:rPr lang="en-US" dirty="0">
                <a:latin typeface="Times New Roman" pitchFamily="18" charset="0"/>
                <a:cs typeface="Times New Roman" pitchFamily="18" charset="0"/>
              </a:rPr>
              <a:t>” “Hydrogen” “Malaria” &amp; “Jaffna”. In Scopus was dominated by </a:t>
            </a:r>
            <a:r>
              <a:rPr lang="en-US" b="1" dirty="0">
                <a:latin typeface="Times New Roman" pitchFamily="18" charset="0"/>
                <a:cs typeface="Times New Roman" pitchFamily="18" charset="0"/>
              </a:rPr>
              <a:t>biomedical </a:t>
            </a:r>
            <a:r>
              <a:rPr lang="en-US" dirty="0">
                <a:latin typeface="Times New Roman" pitchFamily="18" charset="0"/>
                <a:cs typeface="Times New Roman" pitchFamily="18" charset="0"/>
              </a:rPr>
              <a:t>terms like “</a:t>
            </a:r>
            <a:r>
              <a:rPr lang="en-US" dirty="0" err="1">
                <a:latin typeface="Times New Roman" pitchFamily="18" charset="0"/>
                <a:cs typeface="Times New Roman" pitchFamily="18" charset="0"/>
              </a:rPr>
              <a:t>Human”,“Male”,“Female</a:t>
            </a:r>
            <a:r>
              <a:rPr lang="en-US" dirty="0">
                <a:latin typeface="Times New Roman" pitchFamily="18" charset="0"/>
                <a:cs typeface="Times New Roman" pitchFamily="18" charset="0"/>
              </a:rPr>
              <a:t>” &amp; “Adult” indicating strong interest in health-related studies.</a:t>
            </a:r>
          </a:p>
          <a:p>
            <a:pPr algn="just">
              <a:lnSpc>
                <a:spcPct val="150000"/>
              </a:lnSpc>
            </a:pPr>
            <a:endParaRPr lang="en-US"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In the post-war</a:t>
            </a:r>
            <a:r>
              <a:rPr lang="en-US" dirty="0">
                <a:latin typeface="Times New Roman" pitchFamily="18" charset="0"/>
                <a:cs typeface="Times New Roman" pitchFamily="18" charset="0"/>
              </a:rPr>
              <a:t>, in Web of Science, “</a:t>
            </a:r>
            <a:r>
              <a:rPr lang="en-US" dirty="0" err="1">
                <a:latin typeface="Times New Roman" pitchFamily="18" charset="0"/>
                <a:cs typeface="Times New Roman" pitchFamily="18" charset="0"/>
              </a:rPr>
              <a:t>Srilanka</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Solar”,“Review”,“Concrete</a:t>
            </a:r>
            <a:r>
              <a:rPr lang="en-US" dirty="0">
                <a:latin typeface="Times New Roman" pitchFamily="18" charset="0"/>
                <a:cs typeface="Times New Roman" pitchFamily="18" charset="0"/>
              </a:rPr>
              <a:t>”&amp; “Analysis” focus on </a:t>
            </a:r>
            <a:r>
              <a:rPr lang="en-US" b="1" dirty="0">
                <a:latin typeface="Times New Roman" pitchFamily="18" charset="0"/>
                <a:cs typeface="Times New Roman" pitchFamily="18" charset="0"/>
              </a:rPr>
              <a:t>renewable energy</a:t>
            </a:r>
            <a:r>
              <a:rPr lang="en-US" dirty="0">
                <a:latin typeface="Times New Roman" pitchFamily="18" charset="0"/>
                <a:cs typeface="Times New Roman" pitchFamily="18" charset="0"/>
              </a:rPr>
              <a:t>. In Scopus, </a:t>
            </a:r>
            <a:r>
              <a:rPr lang="en-US" b="1" dirty="0">
                <a:latin typeface="Times New Roman" pitchFamily="18" charset="0"/>
                <a:cs typeface="Times New Roman" pitchFamily="18" charset="0"/>
              </a:rPr>
              <a:t>biomedical,</a:t>
            </a:r>
            <a:r>
              <a:rPr lang="en-US" dirty="0">
                <a:latin typeface="Times New Roman" pitchFamily="18" charset="0"/>
                <a:cs typeface="Times New Roman" pitchFamily="18" charset="0"/>
              </a:rPr>
              <a:t> “Human”, “Female”, “Controlled Study” &amp; “Sri Lanka” becomes more prominent, suggesting increased local research engagement.</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Overall, </a:t>
            </a:r>
            <a:r>
              <a:rPr lang="en-US" dirty="0">
                <a:latin typeface="Times New Roman" pitchFamily="18" charset="0"/>
                <a:cs typeface="Times New Roman" pitchFamily="18" charset="0"/>
              </a:rPr>
              <a:t>Web of Science shows a broader thematic shift toward </a:t>
            </a:r>
            <a:r>
              <a:rPr lang="en-US" b="1" dirty="0">
                <a:latin typeface="Times New Roman" pitchFamily="18" charset="0"/>
                <a:cs typeface="Times New Roman" pitchFamily="18" charset="0"/>
              </a:rPr>
              <a:t>Science, Engineering, and regional studies</a:t>
            </a:r>
            <a:r>
              <a:rPr lang="en-US" dirty="0">
                <a:latin typeface="Times New Roman" pitchFamily="18" charset="0"/>
                <a:cs typeface="Times New Roman" pitchFamily="18" charset="0"/>
              </a:rPr>
              <a:t>, while Scopus maintains a strong </a:t>
            </a:r>
            <a:r>
              <a:rPr lang="en-US" b="1" dirty="0">
                <a:latin typeface="Times New Roman" pitchFamily="18" charset="0"/>
                <a:cs typeface="Times New Roman" pitchFamily="18" charset="0"/>
              </a:rPr>
              <a:t>biomedical and demographic </a:t>
            </a:r>
            <a:r>
              <a:rPr lang="en-US" dirty="0">
                <a:latin typeface="Times New Roman" pitchFamily="18" charset="0"/>
                <a:cs typeface="Times New Roman" pitchFamily="18" charset="0"/>
              </a:rPr>
              <a:t>focus across both periods. </a:t>
            </a:r>
          </a:p>
        </p:txBody>
      </p:sp>
    </p:spTree>
    <p:extLst>
      <p:ext uri="{BB962C8B-B14F-4D97-AF65-F5344CB8AC3E}">
        <p14:creationId xmlns:p14="http://schemas.microsoft.com/office/powerpoint/2010/main" val="2353993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30943"/>
              </p:ext>
            </p:extLst>
          </p:nvPr>
        </p:nvGraphicFramePr>
        <p:xfrm>
          <a:off x="204716" y="704167"/>
          <a:ext cx="8610599" cy="2755194"/>
        </p:xfrm>
        <a:graphic>
          <a:graphicData uri="http://schemas.openxmlformats.org/drawingml/2006/table">
            <a:tbl>
              <a:tblPr firstRow="1" firstCol="1" bandRow="1"/>
              <a:tblGrid>
                <a:gridCol w="3414548">
                  <a:extLst>
                    <a:ext uri="{9D8B030D-6E8A-4147-A177-3AD203B41FA5}">
                      <a16:colId xmlns:a16="http://schemas.microsoft.com/office/drawing/2014/main" val="20000"/>
                    </a:ext>
                  </a:extLst>
                </a:gridCol>
                <a:gridCol w="747901">
                  <a:extLst>
                    <a:ext uri="{9D8B030D-6E8A-4147-A177-3AD203B41FA5}">
                      <a16:colId xmlns:a16="http://schemas.microsoft.com/office/drawing/2014/main" val="20001"/>
                    </a:ext>
                  </a:extLst>
                </a:gridCol>
                <a:gridCol w="778977">
                  <a:extLst>
                    <a:ext uri="{9D8B030D-6E8A-4147-A177-3AD203B41FA5}">
                      <a16:colId xmlns:a16="http://schemas.microsoft.com/office/drawing/2014/main" val="20002"/>
                    </a:ext>
                  </a:extLst>
                </a:gridCol>
                <a:gridCol w="1687659">
                  <a:extLst>
                    <a:ext uri="{9D8B030D-6E8A-4147-A177-3AD203B41FA5}">
                      <a16:colId xmlns:a16="http://schemas.microsoft.com/office/drawing/2014/main" val="20003"/>
                    </a:ext>
                  </a:extLst>
                </a:gridCol>
                <a:gridCol w="1981514">
                  <a:extLst>
                    <a:ext uri="{9D8B030D-6E8A-4147-A177-3AD203B41FA5}">
                      <a16:colId xmlns:a16="http://schemas.microsoft.com/office/drawing/2014/main" val="20004"/>
                    </a:ext>
                  </a:extLst>
                </a:gridCol>
              </a:tblGrid>
              <a:tr h="453202">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Title of the Paper</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TC </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b="1" kern="0" dirty="0" err="1">
                          <a:effectLst/>
                          <a:latin typeface="Times New Roman" pitchFamily="18" charset="0"/>
                          <a:ea typeface="Calibri"/>
                          <a:cs typeface="Times New Roman" pitchFamily="18" charset="0"/>
                        </a:rPr>
                        <a:t>WoS</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TC</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Scopus</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Name of the Authors</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Publisher</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1198">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Lifetime events and posttraumatic stress disorder in post conflict settings</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463</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599</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1" kern="0">
                          <a:effectLst/>
                          <a:latin typeface="Times New Roman" pitchFamily="18" charset="0"/>
                          <a:ea typeface="Calibri"/>
                          <a:cs typeface="Times New Roman" pitchFamily="18" charset="0"/>
                        </a:rPr>
                        <a:t>Somasundaram, D.,</a:t>
                      </a:r>
                      <a:r>
                        <a:rPr lang="en-US" sz="1500" kern="0">
                          <a:effectLst/>
                          <a:latin typeface="Times New Roman" pitchFamily="18" charset="0"/>
                          <a:ea typeface="Calibri"/>
                          <a:cs typeface="Times New Roman" pitchFamily="18" charset="0"/>
                        </a:rPr>
                        <a:t> et al</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American Medical Association by 2001</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6404">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Hybrid polymer/zinc oxide photovoltaic devices with vertically oriented </a:t>
                      </a:r>
                      <a:r>
                        <a:rPr lang="en-US" sz="1500" kern="0" dirty="0" err="1">
                          <a:effectLst/>
                          <a:latin typeface="Times New Roman" pitchFamily="18" charset="0"/>
                          <a:ea typeface="Calibri"/>
                          <a:cs typeface="Times New Roman" pitchFamily="18" charset="0"/>
                        </a:rPr>
                        <a:t>ZnO</a:t>
                      </a:r>
                      <a:r>
                        <a:rPr lang="en-US" sz="1500" kern="0" dirty="0">
                          <a:effectLst/>
                          <a:latin typeface="Times New Roman" pitchFamily="18" charset="0"/>
                          <a:ea typeface="Calibri"/>
                          <a:cs typeface="Times New Roman" pitchFamily="18" charset="0"/>
                        </a:rPr>
                        <a:t>  </a:t>
                      </a:r>
                      <a:r>
                        <a:rPr lang="en-US" sz="1500" kern="0" dirty="0" err="1">
                          <a:effectLst/>
                          <a:latin typeface="Times New Roman" pitchFamily="18" charset="0"/>
                          <a:ea typeface="Calibri"/>
                          <a:cs typeface="Times New Roman" pitchFamily="18" charset="0"/>
                        </a:rPr>
                        <a:t>nano</a:t>
                      </a:r>
                      <a:r>
                        <a:rPr lang="en-US" sz="1500" kern="0" dirty="0">
                          <a:effectLst/>
                          <a:latin typeface="Times New Roman" pitchFamily="18" charset="0"/>
                          <a:ea typeface="Calibri"/>
                          <a:cs typeface="Times New Roman" pitchFamily="18" charset="0"/>
                        </a:rPr>
                        <a:t> rods and an </a:t>
                      </a:r>
                      <a:r>
                        <a:rPr lang="en-US" sz="1500" kern="0" dirty="0" err="1">
                          <a:effectLst/>
                          <a:latin typeface="Times New Roman" pitchFamily="18" charset="0"/>
                          <a:ea typeface="Calibri"/>
                          <a:cs typeface="Times New Roman" pitchFamily="18" charset="0"/>
                        </a:rPr>
                        <a:t>amphiphilic</a:t>
                      </a:r>
                      <a:r>
                        <a:rPr lang="en-US" sz="1500" kern="0" dirty="0">
                          <a:effectLst/>
                          <a:latin typeface="Times New Roman" pitchFamily="18" charset="0"/>
                          <a:ea typeface="Calibri"/>
                          <a:cs typeface="Times New Roman" pitchFamily="18" charset="0"/>
                        </a:rPr>
                        <a:t> molecular interface layer</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498</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540</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1" kern="0" dirty="0" err="1">
                          <a:effectLst/>
                          <a:latin typeface="Times New Roman" pitchFamily="18" charset="0"/>
                          <a:ea typeface="Calibri"/>
                          <a:cs typeface="Times New Roman" pitchFamily="18" charset="0"/>
                        </a:rPr>
                        <a:t>Ravirajan</a:t>
                      </a:r>
                      <a:r>
                        <a:rPr lang="en-US" sz="1500" b="1" i="1" kern="0" dirty="0">
                          <a:effectLst/>
                          <a:latin typeface="Times New Roman" pitchFamily="18" charset="0"/>
                          <a:ea typeface="Calibri"/>
                          <a:cs typeface="Times New Roman" pitchFamily="18" charset="0"/>
                        </a:rPr>
                        <a:t>, P.</a:t>
                      </a:r>
                      <a:r>
                        <a:rPr lang="en-US" sz="1500" kern="0" dirty="0">
                          <a:effectLst/>
                          <a:latin typeface="Times New Roman" pitchFamily="18" charset="0"/>
                          <a:ea typeface="Calibri"/>
                          <a:cs typeface="Times New Roman" pitchFamily="18" charset="0"/>
                        </a:rPr>
                        <a:t>, et al</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American Chemical Society, by 2006</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1198">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Hybrid polymer-metal oxide thin films for photovoltaic applications</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304</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335</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1" kern="0">
                          <a:effectLst/>
                          <a:latin typeface="Times New Roman" pitchFamily="18" charset="0"/>
                          <a:ea typeface="Calibri"/>
                          <a:cs typeface="Times New Roman" pitchFamily="18" charset="0"/>
                        </a:rPr>
                        <a:t>Ravirajan, P.,</a:t>
                      </a:r>
                      <a:r>
                        <a:rPr lang="en-US" sz="1500" kern="0">
                          <a:effectLst/>
                          <a:latin typeface="Times New Roman" pitchFamily="18" charset="0"/>
                          <a:ea typeface="Calibri"/>
                          <a:cs typeface="Times New Roman" pitchFamily="18" charset="0"/>
                        </a:rPr>
                        <a:t> et al</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Royal Society Chemistry, by 2007</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1198">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Hybrid polymer/metal oxide solar cells based on </a:t>
                      </a:r>
                      <a:r>
                        <a:rPr lang="en-US" sz="1500" kern="0" dirty="0" err="1">
                          <a:effectLst/>
                          <a:latin typeface="Times New Roman" pitchFamily="18" charset="0"/>
                          <a:ea typeface="Calibri"/>
                          <a:cs typeface="Times New Roman" pitchFamily="18" charset="0"/>
                        </a:rPr>
                        <a:t>ZnO</a:t>
                      </a:r>
                      <a:r>
                        <a:rPr lang="en-US" sz="1500" kern="0" dirty="0">
                          <a:effectLst/>
                          <a:latin typeface="Times New Roman" pitchFamily="18" charset="0"/>
                          <a:ea typeface="Calibri"/>
                          <a:cs typeface="Times New Roman" pitchFamily="18" charset="0"/>
                        </a:rPr>
                        <a:t> columnar structures</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241</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272</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1" kern="0" dirty="0" err="1">
                          <a:effectLst/>
                          <a:latin typeface="Times New Roman" pitchFamily="18" charset="0"/>
                          <a:ea typeface="Calibri"/>
                          <a:cs typeface="Times New Roman" pitchFamily="18" charset="0"/>
                        </a:rPr>
                        <a:t>Ravirajan</a:t>
                      </a:r>
                      <a:r>
                        <a:rPr lang="en-US" sz="1500" b="1" i="1" kern="0" dirty="0">
                          <a:effectLst/>
                          <a:latin typeface="Times New Roman" pitchFamily="18" charset="0"/>
                          <a:ea typeface="Calibri"/>
                          <a:cs typeface="Times New Roman" pitchFamily="18" charset="0"/>
                        </a:rPr>
                        <a:t>, P.,</a:t>
                      </a:r>
                      <a:r>
                        <a:rPr lang="en-US" sz="1500" kern="0" dirty="0">
                          <a:effectLst/>
                          <a:latin typeface="Times New Roman" pitchFamily="18" charset="0"/>
                          <a:ea typeface="Calibri"/>
                          <a:cs typeface="Times New Roman" pitchFamily="18" charset="0"/>
                        </a:rPr>
                        <a:t> et al</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Royal Society Chemistry, by 2006</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228600" y="52149"/>
            <a:ext cx="86105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4.10 Top four (4) highly cited publications in both databases during the war  and post war periods</a:t>
            </a:r>
            <a:endParaRPr kumimoji="0" lang="en-US" b="0" i="0" u="none" strike="noStrike" cap="none" normalizeH="0" baseline="0" dirty="0">
              <a:ln>
                <a:noFill/>
              </a:ln>
              <a:solidFill>
                <a:srgbClr val="0070C0"/>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98292120"/>
              </p:ext>
            </p:extLst>
          </p:nvPr>
        </p:nvGraphicFramePr>
        <p:xfrm>
          <a:off x="218364" y="4011374"/>
          <a:ext cx="8631070" cy="2819399"/>
        </p:xfrm>
        <a:graphic>
          <a:graphicData uri="http://schemas.openxmlformats.org/drawingml/2006/table">
            <a:tbl>
              <a:tblPr firstRow="1" firstCol="1" bandRow="1"/>
              <a:tblGrid>
                <a:gridCol w="3928472">
                  <a:extLst>
                    <a:ext uri="{9D8B030D-6E8A-4147-A177-3AD203B41FA5}">
                      <a16:colId xmlns:a16="http://schemas.microsoft.com/office/drawing/2014/main" val="20000"/>
                    </a:ext>
                  </a:extLst>
                </a:gridCol>
                <a:gridCol w="662202">
                  <a:extLst>
                    <a:ext uri="{9D8B030D-6E8A-4147-A177-3AD203B41FA5}">
                      <a16:colId xmlns:a16="http://schemas.microsoft.com/office/drawing/2014/main" val="20001"/>
                    </a:ext>
                  </a:extLst>
                </a:gridCol>
                <a:gridCol w="735781">
                  <a:extLst>
                    <a:ext uri="{9D8B030D-6E8A-4147-A177-3AD203B41FA5}">
                      <a16:colId xmlns:a16="http://schemas.microsoft.com/office/drawing/2014/main" val="20002"/>
                    </a:ext>
                  </a:extLst>
                </a:gridCol>
                <a:gridCol w="1545139">
                  <a:extLst>
                    <a:ext uri="{9D8B030D-6E8A-4147-A177-3AD203B41FA5}">
                      <a16:colId xmlns:a16="http://schemas.microsoft.com/office/drawing/2014/main" val="20003"/>
                    </a:ext>
                  </a:extLst>
                </a:gridCol>
                <a:gridCol w="1759476">
                  <a:extLst>
                    <a:ext uri="{9D8B030D-6E8A-4147-A177-3AD203B41FA5}">
                      <a16:colId xmlns:a16="http://schemas.microsoft.com/office/drawing/2014/main" val="20004"/>
                    </a:ext>
                  </a:extLst>
                </a:gridCol>
              </a:tblGrid>
              <a:tr h="637308">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Title of the Paper</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TC</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b="1" kern="0" dirty="0" err="1">
                          <a:effectLst/>
                          <a:latin typeface="Times New Roman" pitchFamily="18" charset="0"/>
                          <a:ea typeface="Calibri"/>
                          <a:cs typeface="Times New Roman" pitchFamily="18" charset="0"/>
                        </a:rPr>
                        <a:t>WoS</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TC</a:t>
                      </a:r>
                      <a:endParaRPr lang="en-US" sz="1500" kern="10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Scopus</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a:effectLst/>
                          <a:latin typeface="Times New Roman" pitchFamily="18" charset="0"/>
                          <a:ea typeface="Calibri"/>
                          <a:cs typeface="Times New Roman" pitchFamily="18" charset="0"/>
                        </a:rPr>
                        <a:t>Name of the Author</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kern="0" dirty="0">
                          <a:effectLst/>
                          <a:latin typeface="Times New Roman" pitchFamily="18" charset="0"/>
                          <a:ea typeface="Calibri"/>
                          <a:cs typeface="Times New Roman" pitchFamily="18" charset="0"/>
                        </a:rPr>
                        <a:t>Publisher</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909">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Solar energy for future world: - A review</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1200</a:t>
                      </a:r>
                      <a:endParaRPr lang="en-US" sz="1500" kern="10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 </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1500</a:t>
                      </a:r>
                      <a:endParaRPr lang="en-US" sz="1500" kern="10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 </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1" kern="0">
                          <a:effectLst/>
                          <a:latin typeface="Times New Roman" pitchFamily="18" charset="0"/>
                          <a:ea typeface="Calibri"/>
                          <a:cs typeface="Times New Roman" pitchFamily="18" charset="0"/>
                        </a:rPr>
                        <a:t>Kannan, N</a:t>
                      </a:r>
                      <a:r>
                        <a:rPr lang="en-US" sz="1500" kern="0">
                          <a:effectLst/>
                          <a:latin typeface="Times New Roman" pitchFamily="18" charset="0"/>
                          <a:ea typeface="Calibri"/>
                          <a:cs typeface="Times New Roman" pitchFamily="18" charset="0"/>
                        </a:rPr>
                        <a:t> &amp;  </a:t>
                      </a:r>
                      <a:r>
                        <a:rPr lang="en-US" sz="1500" b="1" kern="0">
                          <a:effectLst/>
                          <a:latin typeface="Times New Roman" pitchFamily="18" charset="0"/>
                          <a:ea typeface="Calibri"/>
                          <a:cs typeface="Times New Roman" pitchFamily="18" charset="0"/>
                        </a:rPr>
                        <a:t>Vakeesan, D</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err="1">
                          <a:effectLst/>
                          <a:latin typeface="Times New Roman" pitchFamily="18" charset="0"/>
                          <a:ea typeface="Calibri"/>
                          <a:cs typeface="Times New Roman" pitchFamily="18" charset="0"/>
                        </a:rPr>
                        <a:t>Pergamon</a:t>
                      </a:r>
                      <a:r>
                        <a:rPr lang="en-US" sz="1500" kern="0" dirty="0">
                          <a:effectLst/>
                          <a:latin typeface="Times New Roman" pitchFamily="18" charset="0"/>
                          <a:ea typeface="Calibri"/>
                          <a:cs typeface="Times New Roman" pitchFamily="18" charset="0"/>
                        </a:rPr>
                        <a:t>-Elsevier Science Ltd by 2016</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4909">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Recent developments in phase change materials for energy storage applications: A review</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1006</a:t>
                      </a:r>
                      <a:endParaRPr lang="en-US" sz="1500" kern="10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 </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1163</a:t>
                      </a:r>
                      <a:endParaRPr lang="en-US" sz="1500" kern="10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a:effectLst/>
                          <a:latin typeface="Times New Roman" pitchFamily="18" charset="0"/>
                          <a:ea typeface="Calibri"/>
                          <a:cs typeface="Times New Roman" pitchFamily="18" charset="0"/>
                        </a:rPr>
                        <a:t> </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1" kern="0">
                          <a:effectLst/>
                          <a:latin typeface="Times New Roman" pitchFamily="18" charset="0"/>
                          <a:ea typeface="Calibri"/>
                          <a:cs typeface="Times New Roman" pitchFamily="18" charset="0"/>
                        </a:rPr>
                        <a:t>Vignarooban, K</a:t>
                      </a:r>
                      <a:r>
                        <a:rPr lang="en-US" sz="1500" kern="0">
                          <a:effectLst/>
                          <a:latin typeface="Times New Roman" pitchFamily="18" charset="0"/>
                          <a:ea typeface="Calibri"/>
                          <a:cs typeface="Times New Roman" pitchFamily="18" charset="0"/>
                        </a:rPr>
                        <a:t>., et al</a:t>
                      </a:r>
                      <a:endParaRPr lang="en-US" sz="1500" kern="1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err="1">
                          <a:effectLst/>
                          <a:latin typeface="Times New Roman" pitchFamily="18" charset="0"/>
                          <a:ea typeface="Calibri"/>
                          <a:cs typeface="Times New Roman" pitchFamily="18" charset="0"/>
                        </a:rPr>
                        <a:t>Pergamon</a:t>
                      </a:r>
                      <a:r>
                        <a:rPr lang="en-US" sz="1500" kern="0" dirty="0">
                          <a:effectLst/>
                          <a:latin typeface="Times New Roman" pitchFamily="18" charset="0"/>
                          <a:ea typeface="Calibri"/>
                          <a:cs typeface="Times New Roman" pitchFamily="18" charset="0"/>
                        </a:rPr>
                        <a:t>-Elsevier Science Ltd by 2019</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4909">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Heat transfer fluids for concentrating solar power systems - A review</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684</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783</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1" kern="0" dirty="0" err="1">
                          <a:effectLst/>
                          <a:latin typeface="Times New Roman" pitchFamily="18" charset="0"/>
                          <a:ea typeface="Calibri"/>
                          <a:cs typeface="Times New Roman" pitchFamily="18" charset="0"/>
                        </a:rPr>
                        <a:t>Vignarooban,k</a:t>
                      </a:r>
                      <a:r>
                        <a:rPr lang="en-US" sz="1500" b="1" i="1" kern="0" dirty="0">
                          <a:effectLst/>
                          <a:latin typeface="Times New Roman" pitchFamily="18" charset="0"/>
                          <a:ea typeface="Calibri"/>
                          <a:cs typeface="Times New Roman" pitchFamily="18" charset="0"/>
                        </a:rPr>
                        <a:t>., et al</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a:effectLst/>
                          <a:latin typeface="Times New Roman" pitchFamily="18" charset="0"/>
                          <a:ea typeface="Calibri"/>
                          <a:cs typeface="Times New Roman" pitchFamily="18" charset="0"/>
                        </a:rPr>
                        <a:t>Elsevier Sci Ltd by 2015</a:t>
                      </a:r>
                      <a:endParaRPr lang="en-US" sz="1500" kern="1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7364">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Diagnosis and classification of disorders specifically associated with stress: proposals for ICD-11</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513</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561</a:t>
                      </a:r>
                      <a:endParaRPr lang="en-US" sz="1500" kern="100" dirty="0">
                        <a:effectLst/>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1" kern="0" dirty="0">
                          <a:effectLst/>
                          <a:latin typeface="Times New Roman" pitchFamily="18" charset="0"/>
                          <a:ea typeface="Calibri"/>
                          <a:cs typeface="Times New Roman" pitchFamily="18" charset="0"/>
                        </a:rPr>
                        <a:t> </a:t>
                      </a:r>
                      <a:r>
                        <a:rPr lang="en-US" sz="1500" b="1" i="1" kern="0" dirty="0" err="1">
                          <a:effectLst/>
                          <a:latin typeface="Times New Roman" pitchFamily="18" charset="0"/>
                          <a:ea typeface="Calibri"/>
                          <a:cs typeface="Times New Roman" pitchFamily="18" charset="0"/>
                        </a:rPr>
                        <a:t>Somasundaram</a:t>
                      </a:r>
                      <a:r>
                        <a:rPr lang="en-US" sz="1500" b="1" i="1" kern="0" dirty="0">
                          <a:effectLst/>
                          <a:latin typeface="Times New Roman" pitchFamily="18" charset="0"/>
                          <a:ea typeface="Calibri"/>
                          <a:cs typeface="Times New Roman" pitchFamily="18" charset="0"/>
                        </a:rPr>
                        <a:t>, D</a:t>
                      </a:r>
                      <a:r>
                        <a:rPr lang="en-US" sz="1500" kern="0" dirty="0">
                          <a:effectLst/>
                          <a:latin typeface="Times New Roman" pitchFamily="18" charset="0"/>
                          <a:ea typeface="Calibri"/>
                          <a:cs typeface="Times New Roman" pitchFamily="18" charset="0"/>
                        </a:rPr>
                        <a:t>, et al</a:t>
                      </a:r>
                      <a:endParaRPr lang="en-US" sz="1500" kern="1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 </a:t>
                      </a:r>
                      <a:endParaRPr lang="en-US" sz="1500" kern="100" dirty="0">
                        <a:effectLst/>
                        <a:latin typeface="Times New Roman" pitchFamily="18" charset="0"/>
                        <a:ea typeface="Calibri"/>
                        <a:cs typeface="Times New Roman" pitchFamily="18" charset="0"/>
                      </a:endParaRPr>
                    </a:p>
                    <a:p>
                      <a:pPr marL="0" marR="0">
                        <a:lnSpc>
                          <a:spcPct val="100000"/>
                        </a:lnSpc>
                        <a:spcBef>
                          <a:spcPts val="0"/>
                        </a:spcBef>
                        <a:spcAft>
                          <a:spcPts val="0"/>
                        </a:spcAft>
                      </a:pPr>
                      <a:r>
                        <a:rPr lang="en-US" sz="1500" kern="0" dirty="0">
                          <a:effectLst/>
                          <a:latin typeface="Times New Roman" pitchFamily="18" charset="0"/>
                          <a:ea typeface="Calibri"/>
                          <a:cs typeface="Times New Roman" pitchFamily="18" charset="0"/>
                        </a:rPr>
                        <a:t>Wiley by 2013</a:t>
                      </a:r>
                      <a:endParaRPr lang="en-US" sz="1500" kern="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2"/>
          <p:cNvSpPr>
            <a:spLocks noChangeArrowheads="1"/>
          </p:cNvSpPr>
          <p:nvPr/>
        </p:nvSpPr>
        <p:spPr bwMode="auto">
          <a:xfrm>
            <a:off x="282054" y="3564774"/>
            <a:ext cx="8610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en-US" sz="1600" b="1" dirty="0">
                <a:solidFill>
                  <a:srgbClr val="0070C0"/>
                </a:solidFill>
                <a:latin typeface="Times New Roman" pitchFamily="18" charset="0"/>
                <a:ea typeface="Calibri" pitchFamily="34" charset="0"/>
                <a:cs typeface="Times New Roman" pitchFamily="18" charset="0"/>
              </a:rPr>
              <a:t>Top four (4) Highly </a:t>
            </a:r>
            <a:r>
              <a:rPr kumimoji="0" lang="en-US" sz="16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cited publications during the post -war</a:t>
            </a:r>
            <a:endParaRPr kumimoji="0" lang="en-US" sz="1600" b="0" i="0" u="none" strike="noStrike" cap="none" normalizeH="0" baseline="0" dirty="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84208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a:t>
            </a:fld>
            <a:endParaRPr lang="en-US"/>
          </a:p>
        </p:txBody>
      </p:sp>
      <p:sp>
        <p:nvSpPr>
          <p:cNvPr id="4" name="Rectangle 3"/>
          <p:cNvSpPr/>
          <p:nvPr/>
        </p:nvSpPr>
        <p:spPr>
          <a:xfrm>
            <a:off x="76200" y="304800"/>
            <a:ext cx="8839200" cy="458074"/>
          </a:xfrm>
          <a:prstGeom prst="rect">
            <a:avLst/>
          </a:prstGeom>
        </p:spPr>
        <p:txBody>
          <a:bodyPr wrap="square">
            <a:spAutoFit/>
          </a:bodyPr>
          <a:lstStyle/>
          <a:p>
            <a:pPr marR="0" algn="just">
              <a:lnSpc>
                <a:spcPct val="150000"/>
              </a:lnSpc>
              <a:spcBef>
                <a:spcPts val="0"/>
              </a:spcBef>
              <a:spcAft>
                <a:spcPts val="1000"/>
              </a:spcAft>
            </a:pPr>
            <a:r>
              <a:rPr lang="en-US" kern="100" dirty="0">
                <a:latin typeface="Times New Roman" pitchFamily="18" charset="0"/>
                <a:ea typeface="Calibri"/>
                <a:cs typeface="Times New Roman" pitchFamily="18" charset="0"/>
              </a:rPr>
              <a:t>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6201" y="433351"/>
            <a:ext cx="9144000" cy="6196049"/>
          </a:xfrm>
          <a:prstGeom prst="rect">
            <a:avLst/>
          </a:prstGeom>
          <a:noFill/>
          <a:ln>
            <a:noFill/>
          </a:ln>
        </p:spPr>
      </p:pic>
      <p:sp>
        <p:nvSpPr>
          <p:cNvPr id="8" name="Rectangle 7"/>
          <p:cNvSpPr/>
          <p:nvPr/>
        </p:nvSpPr>
        <p:spPr>
          <a:xfrm>
            <a:off x="533400" y="64019"/>
            <a:ext cx="7570702" cy="369332"/>
          </a:xfrm>
          <a:prstGeom prst="rect">
            <a:avLst/>
          </a:prstGeom>
        </p:spPr>
        <p:txBody>
          <a:bodyPr wrap="square">
            <a:spAutoFit/>
          </a:bodyPr>
          <a:lstStyle/>
          <a:p>
            <a:pPr algn="ctr"/>
            <a:r>
              <a:rPr lang="en-US" b="1" dirty="0">
                <a:latin typeface="Times New Roman" pitchFamily="18" charset="0"/>
                <a:cs typeface="Times New Roman" pitchFamily="18" charset="0"/>
              </a:rPr>
              <a:t>Major affected areas by the war in Sri Lanka, marked in red.</a:t>
            </a:r>
            <a:endParaRPr lang="en-US" dirty="0">
              <a:latin typeface="Times New Roman" pitchFamily="18" charset="0"/>
              <a:cs typeface="Times New Roman" pitchFamily="18" charset="0"/>
            </a:endParaRPr>
          </a:p>
        </p:txBody>
      </p:sp>
      <p:sp>
        <p:nvSpPr>
          <p:cNvPr id="9" name="Rounded Rectangle 8"/>
          <p:cNvSpPr/>
          <p:nvPr/>
        </p:nvSpPr>
        <p:spPr>
          <a:xfrm>
            <a:off x="3342438" y="811710"/>
            <a:ext cx="1647825" cy="38596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kern="100" dirty="0">
                <a:solidFill>
                  <a:schemeClr val="accent3"/>
                </a:solidFill>
                <a:effectLst/>
                <a:latin typeface="Times New Roman"/>
                <a:ea typeface="Calibri"/>
                <a:cs typeface="Latha"/>
              </a:rPr>
              <a:t>University of Jaffna</a:t>
            </a:r>
            <a:endParaRPr lang="en-US" sz="1200" kern="100" dirty="0">
              <a:solidFill>
                <a:schemeClr val="accent3"/>
              </a:solidFill>
              <a:effectLst/>
              <a:ea typeface="Calibri"/>
              <a:cs typeface="Latha"/>
            </a:endParaRPr>
          </a:p>
        </p:txBody>
      </p:sp>
      <p:cxnSp>
        <p:nvCxnSpPr>
          <p:cNvPr id="10" name="Straight Arrow Connector 9"/>
          <p:cNvCxnSpPr/>
          <p:nvPr/>
        </p:nvCxnSpPr>
        <p:spPr>
          <a:xfrm flipH="1">
            <a:off x="2947670" y="1004690"/>
            <a:ext cx="394768" cy="3072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Rounded Rectangle 13"/>
          <p:cNvSpPr/>
          <p:nvPr/>
        </p:nvSpPr>
        <p:spPr>
          <a:xfrm>
            <a:off x="4519329" y="1708816"/>
            <a:ext cx="1893271" cy="45720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kern="100" dirty="0">
                <a:solidFill>
                  <a:schemeClr val="accent3"/>
                </a:solidFill>
                <a:effectLst/>
                <a:latin typeface="Times New Roman"/>
                <a:ea typeface="Calibri"/>
                <a:cs typeface="Latha"/>
              </a:rPr>
              <a:t>University of </a:t>
            </a:r>
            <a:r>
              <a:rPr lang="en-US" sz="1200" b="1" kern="100" dirty="0" err="1">
                <a:solidFill>
                  <a:schemeClr val="accent3"/>
                </a:solidFill>
                <a:effectLst/>
                <a:latin typeface="Times New Roman"/>
                <a:ea typeface="Calibri"/>
                <a:cs typeface="Latha"/>
              </a:rPr>
              <a:t>Vavuniya</a:t>
            </a:r>
            <a:endParaRPr lang="en-US" sz="1200" kern="100" dirty="0">
              <a:solidFill>
                <a:schemeClr val="accent3"/>
              </a:solidFill>
              <a:effectLst/>
              <a:ea typeface="Calibri"/>
              <a:cs typeface="Latha"/>
            </a:endParaRPr>
          </a:p>
        </p:txBody>
      </p:sp>
      <p:cxnSp>
        <p:nvCxnSpPr>
          <p:cNvPr id="16" name="Straight Arrow Connector 15"/>
          <p:cNvCxnSpPr/>
          <p:nvPr/>
        </p:nvCxnSpPr>
        <p:spPr>
          <a:xfrm flipH="1">
            <a:off x="3657600" y="2176251"/>
            <a:ext cx="800969" cy="3383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Rounded Rectangle 19"/>
          <p:cNvSpPr/>
          <p:nvPr/>
        </p:nvSpPr>
        <p:spPr>
          <a:xfrm>
            <a:off x="6022999" y="3429000"/>
            <a:ext cx="1495425" cy="451671"/>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kern="100" dirty="0">
                <a:solidFill>
                  <a:schemeClr val="accent3"/>
                </a:solidFill>
                <a:effectLst/>
                <a:latin typeface="Times New Roman"/>
                <a:ea typeface="Calibri"/>
                <a:cs typeface="Latha"/>
              </a:rPr>
              <a:t>Eastern University </a:t>
            </a:r>
            <a:endParaRPr lang="en-US" sz="1200" kern="100" dirty="0">
              <a:solidFill>
                <a:schemeClr val="accent3"/>
              </a:solidFill>
              <a:effectLst/>
              <a:ea typeface="Calibri"/>
              <a:cs typeface="Latha"/>
            </a:endParaRPr>
          </a:p>
        </p:txBody>
      </p:sp>
      <p:cxnSp>
        <p:nvCxnSpPr>
          <p:cNvPr id="22" name="Straight Arrow Connector 21"/>
          <p:cNvCxnSpPr/>
          <p:nvPr/>
        </p:nvCxnSpPr>
        <p:spPr>
          <a:xfrm flipH="1">
            <a:off x="5703911" y="3880671"/>
            <a:ext cx="319088" cy="2905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Rounded Rectangle 27"/>
          <p:cNvSpPr/>
          <p:nvPr/>
        </p:nvSpPr>
        <p:spPr>
          <a:xfrm>
            <a:off x="6345143" y="4175078"/>
            <a:ext cx="1931442" cy="503261"/>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kern="100" dirty="0">
                <a:solidFill>
                  <a:schemeClr val="accent3"/>
                </a:solidFill>
                <a:effectLst/>
                <a:latin typeface="Times New Roman"/>
                <a:ea typeface="Calibri"/>
                <a:cs typeface="Latha"/>
              </a:rPr>
              <a:t>South Eastern University</a:t>
            </a:r>
            <a:endParaRPr lang="en-US" sz="1200" kern="100" dirty="0">
              <a:solidFill>
                <a:schemeClr val="accent3"/>
              </a:solidFill>
              <a:effectLst/>
              <a:ea typeface="Calibri"/>
              <a:cs typeface="Latha"/>
            </a:endParaRPr>
          </a:p>
        </p:txBody>
      </p:sp>
      <p:cxnSp>
        <p:nvCxnSpPr>
          <p:cNvPr id="30" name="Straight Arrow Connector 29"/>
          <p:cNvCxnSpPr/>
          <p:nvPr/>
        </p:nvCxnSpPr>
        <p:spPr>
          <a:xfrm flipH="1">
            <a:off x="6022999" y="4498075"/>
            <a:ext cx="28575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5075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40</a:t>
            </a:fld>
            <a:endParaRPr lang="en-US"/>
          </a:p>
        </p:txBody>
      </p:sp>
      <p:sp>
        <p:nvSpPr>
          <p:cNvPr id="4" name="Rectangle 3"/>
          <p:cNvSpPr/>
          <p:nvPr/>
        </p:nvSpPr>
        <p:spPr>
          <a:xfrm>
            <a:off x="304800" y="1219200"/>
            <a:ext cx="8534400" cy="3554819"/>
          </a:xfrm>
          <a:prstGeom prst="rect">
            <a:avLst/>
          </a:prstGeom>
        </p:spPr>
        <p:txBody>
          <a:bodyPr wrap="square">
            <a:spAutoFit/>
          </a:bodyPr>
          <a:lstStyle/>
          <a:p>
            <a:pPr marL="285750" indent="-285750">
              <a:buFont typeface="Wingdings" pitchFamily="2" charset="2"/>
              <a:buChar char="Ø"/>
            </a:pPr>
            <a:r>
              <a:rPr lang="en-US" dirty="0">
                <a:latin typeface="Times New Roman" pitchFamily="18" charset="0"/>
                <a:cs typeface="Times New Roman" pitchFamily="18" charset="0"/>
              </a:rPr>
              <a:t> In the both databases, in the war period,  above mentioned 4 same papers were cited in highly citations.</a:t>
            </a:r>
          </a:p>
          <a:p>
            <a:pPr marL="285750" indent="-285750">
              <a:buFont typeface="Wingdings" pitchFamily="2" charset="2"/>
              <a:buChar char="Ø"/>
            </a:pPr>
            <a:endParaRPr lang="en-US" dirty="0">
              <a:latin typeface="Times New Roman" pitchFamily="18" charset="0"/>
              <a:cs typeface="Times New Roman" pitchFamily="18" charset="0"/>
            </a:endParaRPr>
          </a:p>
          <a:p>
            <a:pPr marL="285750" indent="-285750">
              <a:buFont typeface="Wingdings" pitchFamily="2" charset="2"/>
              <a:buChar char="Ø"/>
            </a:pPr>
            <a:r>
              <a:rPr lang="en-US" dirty="0">
                <a:latin typeface="Times New Roman" pitchFamily="18" charset="0"/>
                <a:cs typeface="Times New Roman" pitchFamily="18" charset="0"/>
              </a:rPr>
              <a:t>During the war period, research was concentrated on </a:t>
            </a:r>
            <a:r>
              <a:rPr lang="en-US" b="1" dirty="0">
                <a:latin typeface="Times New Roman" pitchFamily="18" charset="0"/>
                <a:cs typeface="Times New Roman" pitchFamily="18" charset="0"/>
              </a:rPr>
              <a:t>mental health and Physics</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p>
            <a:pPr marL="285750" indent="-285750" algn="just">
              <a:buFont typeface="Wingdings" pitchFamily="2" charset="2"/>
              <a:buChar char="Ø"/>
            </a:pPr>
            <a:r>
              <a:rPr lang="en-US" dirty="0">
                <a:latin typeface="Times New Roman" pitchFamily="18" charset="0"/>
                <a:cs typeface="Times New Roman" pitchFamily="18" charset="0"/>
              </a:rPr>
              <a:t> In contrast, the post-war period shows a marked growth in research in </a:t>
            </a:r>
            <a:r>
              <a:rPr lang="en-US" b="1" dirty="0">
                <a:latin typeface="Times New Roman" pitchFamily="18" charset="0"/>
                <a:cs typeface="Times New Roman" pitchFamily="18" charset="0"/>
              </a:rPr>
              <a:t>engineering and physics.</a:t>
            </a:r>
          </a:p>
          <a:p>
            <a:pPr algn="just"/>
            <a:endParaRPr lang="en-US" b="1"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Overall, the post-war period demonstrates enhanced research productivity, broader international visibility, and a clear emphasis on </a:t>
            </a:r>
            <a:r>
              <a:rPr lang="en-US" b="1" dirty="0">
                <a:latin typeface="Times New Roman" pitchFamily="18" charset="0"/>
                <a:cs typeface="Times New Roman" pitchFamily="18" charset="0"/>
              </a:rPr>
              <a:t>sustainable energy solutions </a:t>
            </a:r>
            <a:r>
              <a:rPr lang="en-US" dirty="0">
                <a:latin typeface="Times New Roman" pitchFamily="18" charset="0"/>
                <a:cs typeface="Times New Roman" pitchFamily="18" charset="0"/>
              </a:rPr>
              <a:t>alongside continued interest in </a:t>
            </a:r>
            <a:r>
              <a:rPr lang="en-US" b="1" dirty="0">
                <a:latin typeface="Times New Roman" pitchFamily="18" charset="0"/>
                <a:cs typeface="Times New Roman" pitchFamily="18" charset="0"/>
              </a:rPr>
              <a:t>mental health</a:t>
            </a:r>
            <a:r>
              <a:rPr lang="en-US" dirty="0">
                <a:latin typeface="Times New Roman" pitchFamily="18" charset="0"/>
                <a:cs typeface="Times New Roman" pitchFamily="18" charset="0"/>
              </a:rPr>
              <a:t>.</a:t>
            </a:r>
          </a:p>
        </p:txBody>
      </p:sp>
      <p:sp>
        <p:nvSpPr>
          <p:cNvPr id="5" name="Rectangle 4"/>
          <p:cNvSpPr/>
          <p:nvPr/>
        </p:nvSpPr>
        <p:spPr>
          <a:xfrm>
            <a:off x="457200" y="381000"/>
            <a:ext cx="8534400" cy="646331"/>
          </a:xfrm>
          <a:prstGeom prst="rect">
            <a:avLst/>
          </a:prstGeom>
        </p:spPr>
        <p:txBody>
          <a:bodyPr wrap="square">
            <a:spAutoFit/>
          </a:bodyPr>
          <a:lstStyle/>
          <a:p>
            <a:pPr algn="ctr"/>
            <a:r>
              <a:rPr lang="en-US" b="1" dirty="0">
                <a:solidFill>
                  <a:srgbClr val="0070C0"/>
                </a:solidFill>
                <a:latin typeface="Times New Roman" pitchFamily="18" charset="0"/>
                <a:cs typeface="Times New Roman" pitchFamily="18" charset="0"/>
              </a:rPr>
              <a:t>Comparative study of highly cited publications in both databases during the war &amp;  post war periods</a:t>
            </a: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251953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41</a:t>
            </a:fld>
            <a:endParaRPr lang="en-US"/>
          </a:p>
        </p:txBody>
      </p:sp>
      <p:sp>
        <p:nvSpPr>
          <p:cNvPr id="4" name="Rectangle 3"/>
          <p:cNvSpPr/>
          <p:nvPr/>
        </p:nvSpPr>
        <p:spPr>
          <a:xfrm>
            <a:off x="152400" y="228600"/>
            <a:ext cx="8763000" cy="6370975"/>
          </a:xfrm>
          <a:prstGeom prst="rect">
            <a:avLst/>
          </a:prstGeom>
        </p:spPr>
        <p:txBody>
          <a:bodyPr wrap="square">
            <a:spAutoFit/>
          </a:bodyPr>
          <a:lstStyle/>
          <a:p>
            <a:r>
              <a:rPr lang="en-US" sz="2000" b="1" dirty="0">
                <a:solidFill>
                  <a:srgbClr val="0070C0"/>
                </a:solidFill>
                <a:latin typeface="Times New Roman" pitchFamily="18" charset="0"/>
                <a:cs typeface="Times New Roman" pitchFamily="18" charset="0"/>
              </a:rPr>
              <a:t>5. Findings:</a:t>
            </a:r>
          </a:p>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Growth in Research Productivity</a:t>
            </a:r>
            <a:endParaRPr lang="en-US" dirty="0">
              <a:latin typeface="Times New Roman" pitchFamily="18" charset="0"/>
              <a:cs typeface="Times New Roman" pitchFamily="18" charset="0"/>
            </a:endParaRPr>
          </a:p>
          <a:p>
            <a:pPr lvl="0" algn="just">
              <a:lnSpc>
                <a:spcPct val="150000"/>
              </a:lnSpc>
            </a:pPr>
            <a:r>
              <a:rPr lang="en-US" dirty="0">
                <a:latin typeface="Times New Roman" pitchFamily="18" charset="0"/>
                <a:cs typeface="Times New Roman" pitchFamily="18" charset="0"/>
              </a:rPr>
              <a:t>In Web of science, from 123 (16%) to 657 (84%) post war periods accounting publications. </a:t>
            </a:r>
          </a:p>
          <a:p>
            <a:pPr lvl="0" algn="just">
              <a:lnSpc>
                <a:spcPct val="150000"/>
              </a:lnSpc>
            </a:pPr>
            <a:r>
              <a:rPr lang="en-US" dirty="0">
                <a:latin typeface="Times New Roman" pitchFamily="18" charset="0"/>
                <a:cs typeface="Times New Roman" pitchFamily="18" charset="0"/>
              </a:rPr>
              <a:t>In Scopus from 187 (12%) to 1358 (88%) publications. It is reflecting a 434% and 626% increase in web of science and Scopus databases. </a:t>
            </a:r>
          </a:p>
          <a:p>
            <a:pPr lvl="0" algn="just">
              <a:lnSpc>
                <a:spcPct val="150000"/>
              </a:lnSpc>
            </a:pPr>
            <a:r>
              <a:rPr lang="en-US" dirty="0">
                <a:latin typeface="Times New Roman" pitchFamily="18" charset="0"/>
                <a:cs typeface="Times New Roman" pitchFamily="18" charset="0"/>
              </a:rPr>
              <a:t>The highest number of publications in 2024 in both databases. </a:t>
            </a:r>
          </a:p>
          <a:p>
            <a:pPr marL="285750" lvl="0" indent="-285750">
              <a:lnSpc>
                <a:spcPct val="150000"/>
              </a:lnSpc>
              <a:buFont typeface="Wingdings" pitchFamily="2" charset="2"/>
              <a:buChar char="Ø"/>
            </a:pPr>
            <a:r>
              <a:rPr lang="en-US" b="1" dirty="0">
                <a:latin typeface="Times New Roman" pitchFamily="18" charset="0"/>
                <a:cs typeface="Times New Roman" pitchFamily="18" charset="0"/>
              </a:rPr>
              <a:t>Increase in Citation  in Post-War</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periods</a:t>
            </a:r>
          </a:p>
          <a:p>
            <a:pPr lvl="0">
              <a:lnSpc>
                <a:spcPct val="150000"/>
              </a:lnSpc>
            </a:pPr>
            <a:r>
              <a:rPr lang="en-US" dirty="0">
                <a:latin typeface="Times New Roman" pitchFamily="18" charset="0"/>
                <a:cs typeface="Times New Roman" pitchFamily="18" charset="0"/>
              </a:rPr>
              <a:t>In Web of Science, from 3,714 to 13,599 , accounting for 79% of all citations.</a:t>
            </a:r>
          </a:p>
          <a:p>
            <a:pPr lvl="0">
              <a:lnSpc>
                <a:spcPct val="150000"/>
              </a:lnSpc>
            </a:pPr>
            <a:r>
              <a:rPr lang="en-US" dirty="0">
                <a:latin typeface="Times New Roman" pitchFamily="18" charset="0"/>
                <a:cs typeface="Times New Roman" pitchFamily="18" charset="0"/>
              </a:rPr>
              <a:t>In Scopus, from 5,275 to 19,825, representing 78% of total citations.</a:t>
            </a:r>
          </a:p>
          <a:p>
            <a:pPr lvl="0">
              <a:lnSpc>
                <a:spcPct val="150000"/>
              </a:lnSpc>
            </a:pPr>
            <a:r>
              <a:rPr lang="en-US" dirty="0">
                <a:latin typeface="Times New Roman" pitchFamily="18" charset="0"/>
                <a:cs typeface="Times New Roman" pitchFamily="18" charset="0"/>
              </a:rPr>
              <a:t>The highest citations in 2019 in both databases. ​ The h-index improved from 29 (war) to 49 (post-war) in Web of Science and from 34 to 57 in Scopus.</a:t>
            </a:r>
          </a:p>
          <a:p>
            <a:pPr marL="285750" indent="-285750">
              <a:lnSpc>
                <a:spcPct val="150000"/>
              </a:lnSpc>
              <a:buFont typeface="Wingdings" pitchFamily="2" charset="2"/>
              <a:buChar char="Ø"/>
            </a:pPr>
            <a:r>
              <a:rPr lang="en-US" b="1" dirty="0">
                <a:latin typeface="Times New Roman" pitchFamily="18" charset="0"/>
                <a:cs typeface="Times New Roman" pitchFamily="18" charset="0"/>
              </a:rPr>
              <a:t>Shift in Research areas</a:t>
            </a:r>
            <a:endParaRPr lang="en-US" dirty="0">
              <a:latin typeface="Times New Roman" pitchFamily="18" charset="0"/>
              <a:cs typeface="Times New Roman" pitchFamily="18" charset="0"/>
            </a:endParaRPr>
          </a:p>
          <a:p>
            <a:pPr lvl="0">
              <a:lnSpc>
                <a:spcPct val="150000"/>
              </a:lnSpc>
            </a:pPr>
            <a:r>
              <a:rPr lang="en-US" dirty="0">
                <a:latin typeface="Times New Roman" pitchFamily="18" charset="0"/>
                <a:cs typeface="Times New Roman" pitchFamily="18" charset="0"/>
              </a:rPr>
              <a:t>In War period, Research was on fundamental sciences, medicine, and applied sciences.</a:t>
            </a:r>
          </a:p>
          <a:p>
            <a:pPr lvl="0">
              <a:lnSpc>
                <a:spcPct val="150000"/>
              </a:lnSpc>
            </a:pPr>
            <a:r>
              <a:rPr lang="en-US" dirty="0">
                <a:latin typeface="Times New Roman" pitchFamily="18" charset="0"/>
                <a:cs typeface="Times New Roman" pitchFamily="18" charset="0"/>
              </a:rPr>
              <a:t>In Post-war,  engineering, computer science, environmental sciences, and social sciences, with engineering leading in both databases </a:t>
            </a:r>
          </a:p>
          <a:p>
            <a:pPr lvl="0"/>
            <a:endParaRPr lang="en-US" sz="1200" b="1" dirty="0"/>
          </a:p>
        </p:txBody>
      </p:sp>
    </p:spTree>
    <p:extLst>
      <p:ext uri="{BB962C8B-B14F-4D97-AF65-F5344CB8AC3E}">
        <p14:creationId xmlns:p14="http://schemas.microsoft.com/office/powerpoint/2010/main" val="1889193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42</a:t>
            </a:fld>
            <a:endParaRPr lang="en-US"/>
          </a:p>
        </p:txBody>
      </p:sp>
      <p:sp>
        <p:nvSpPr>
          <p:cNvPr id="4" name="Rectangle 3"/>
          <p:cNvSpPr/>
          <p:nvPr/>
        </p:nvSpPr>
        <p:spPr>
          <a:xfrm>
            <a:off x="219501" y="76200"/>
            <a:ext cx="8839200" cy="6463308"/>
          </a:xfrm>
          <a:prstGeom prst="rect">
            <a:avLst/>
          </a:prstGeom>
        </p:spPr>
        <p:txBody>
          <a:bodyPr wrap="square">
            <a:spAutoFit/>
          </a:bodyPr>
          <a:lstStyle/>
          <a:p>
            <a:pPr lvl="0"/>
            <a:r>
              <a:rPr lang="en-US" b="1" dirty="0">
                <a:solidFill>
                  <a:schemeClr val="accent3"/>
                </a:solidFill>
                <a:latin typeface="Times New Roman" pitchFamily="18" charset="0"/>
                <a:cs typeface="Times New Roman" pitchFamily="18" charset="0"/>
              </a:rPr>
              <a:t>Conti…</a:t>
            </a:r>
          </a:p>
          <a:p>
            <a:pPr marL="285750" lvl="0" indent="-285750">
              <a:buFont typeface="Wingdings" pitchFamily="2" charset="2"/>
              <a:buChar char="Ø"/>
            </a:pPr>
            <a:r>
              <a:rPr lang="en-US" b="1" dirty="0">
                <a:latin typeface="Times New Roman" pitchFamily="18" charset="0"/>
                <a:cs typeface="Times New Roman" pitchFamily="18" charset="0"/>
              </a:rPr>
              <a:t>Expansion of International Collaborations</a:t>
            </a:r>
            <a:endParaRPr lang="en-US" dirty="0">
              <a:latin typeface="Times New Roman" pitchFamily="18" charset="0"/>
              <a:cs typeface="Times New Roman" pitchFamily="18" charset="0"/>
            </a:endParaRPr>
          </a:p>
          <a:p>
            <a:pPr lvl="0">
              <a:lnSpc>
                <a:spcPct val="150000"/>
              </a:lnSpc>
            </a:pPr>
            <a:r>
              <a:rPr lang="en-US" dirty="0">
                <a:latin typeface="Times New Roman" pitchFamily="18" charset="0"/>
                <a:cs typeface="Times New Roman" pitchFamily="18" charset="0"/>
              </a:rPr>
              <a:t>In War period, limited international partnerships, mainly with England, China, the USA &amp;  Japan.</a:t>
            </a:r>
          </a:p>
          <a:p>
            <a:pPr lvl="0">
              <a:lnSpc>
                <a:spcPct val="150000"/>
              </a:lnSpc>
            </a:pPr>
            <a:r>
              <a:rPr lang="en-US" dirty="0">
                <a:latin typeface="Times New Roman" pitchFamily="18" charset="0"/>
                <a:cs typeface="Times New Roman" pitchFamily="18" charset="0"/>
              </a:rPr>
              <a:t>In Post-war, Collaboration expanded significantly to Australia, Canada, Malaysia, Norway, South Africa, and Pakistan, with 580 links in Web of Science and 729 links in Scopus.</a:t>
            </a:r>
            <a:endParaRPr lang="en-US" b="1" dirty="0"/>
          </a:p>
          <a:p>
            <a:pPr marL="285750" indent="-285750">
              <a:lnSpc>
                <a:spcPct val="150000"/>
              </a:lnSpc>
              <a:buFont typeface="Wingdings" pitchFamily="2" charset="2"/>
              <a:buChar char="Ø"/>
            </a:pPr>
            <a:r>
              <a:rPr lang="en-US" b="1" dirty="0">
                <a:latin typeface="Times New Roman" pitchFamily="18" charset="0"/>
                <a:cs typeface="Times New Roman" pitchFamily="18" charset="0"/>
              </a:rPr>
              <a:t>Increase in Funded Research</a:t>
            </a:r>
            <a:endParaRPr lang="en-US" dirty="0">
              <a:latin typeface="Times New Roman" pitchFamily="18" charset="0"/>
              <a:cs typeface="Times New Roman" pitchFamily="18" charset="0"/>
            </a:endParaRPr>
          </a:p>
          <a:p>
            <a:pPr lvl="0">
              <a:lnSpc>
                <a:spcPct val="150000"/>
              </a:lnSpc>
            </a:pPr>
            <a:r>
              <a:rPr lang="en-US" dirty="0">
                <a:latin typeface="Times New Roman" pitchFamily="18" charset="0"/>
                <a:cs typeface="Times New Roman" pitchFamily="18" charset="0"/>
              </a:rPr>
              <a:t>War period: Research was mostly self-funded, with only 9  in Web of Science and 19 in Scopus for funded researches. </a:t>
            </a:r>
          </a:p>
          <a:p>
            <a:pPr lvl="0">
              <a:lnSpc>
                <a:spcPct val="150000"/>
              </a:lnSpc>
            </a:pPr>
            <a:r>
              <a:rPr lang="en-US" dirty="0">
                <a:latin typeface="Times New Roman" pitchFamily="18" charset="0"/>
                <a:cs typeface="Times New Roman" pitchFamily="18" charset="0"/>
              </a:rPr>
              <a:t>Post-war: Funding improved significantly, with 172 Web of Science publications (26%) and 253 Scopus publications (19%).</a:t>
            </a:r>
          </a:p>
          <a:p>
            <a:pPr lvl="0">
              <a:lnSpc>
                <a:spcPct val="150000"/>
              </a:lnSpc>
            </a:pPr>
            <a:r>
              <a:rPr lang="en-US" dirty="0">
                <a:latin typeface="Times New Roman" pitchFamily="18" charset="0"/>
                <a:cs typeface="Times New Roman" pitchFamily="18" charset="0"/>
              </a:rPr>
              <a:t>Major funders, University of Jaffna, the National Science Foundation of Sri Lanka.</a:t>
            </a:r>
          </a:p>
          <a:p>
            <a:pPr marL="285750" indent="-285750">
              <a:lnSpc>
                <a:spcPct val="150000"/>
              </a:lnSpc>
              <a:buFont typeface="Wingdings" pitchFamily="2" charset="2"/>
              <a:buChar char="Ø"/>
            </a:pPr>
            <a:r>
              <a:rPr lang="en-US" b="1" dirty="0">
                <a:latin typeface="Times New Roman" pitchFamily="18" charset="0"/>
                <a:cs typeface="Times New Roman" pitchFamily="18" charset="0"/>
              </a:rPr>
              <a:t>Highly Productive Authors</a:t>
            </a:r>
            <a:endParaRPr lang="en-US" dirty="0">
              <a:latin typeface="Times New Roman" pitchFamily="18" charset="0"/>
              <a:cs typeface="Times New Roman" pitchFamily="18" charset="0"/>
            </a:endParaRPr>
          </a:p>
          <a:p>
            <a:pPr lvl="0">
              <a:lnSpc>
                <a:spcPct val="150000"/>
              </a:lnSpc>
            </a:pPr>
            <a:r>
              <a:rPr lang="en-US" dirty="0">
                <a:latin typeface="Times New Roman" pitchFamily="18" charset="0"/>
                <a:cs typeface="Times New Roman" pitchFamily="18" charset="0"/>
              </a:rPr>
              <a:t>War period: </a:t>
            </a:r>
            <a:r>
              <a:rPr lang="en-US" i="1" dirty="0" err="1">
                <a:latin typeface="Times New Roman" pitchFamily="18" charset="0"/>
                <a:cs typeface="Times New Roman" pitchFamily="18" charset="0"/>
              </a:rPr>
              <a:t>Arasaratnam</a:t>
            </a:r>
            <a:r>
              <a:rPr lang="en-US" i="1" dirty="0">
                <a:latin typeface="Times New Roman" pitchFamily="18" charset="0"/>
                <a:cs typeface="Times New Roman" pitchFamily="18" charset="0"/>
              </a:rPr>
              <a:t> V., </a:t>
            </a:r>
            <a:r>
              <a:rPr lang="en-US" i="1" dirty="0" err="1">
                <a:latin typeface="Times New Roman" pitchFamily="18" charset="0"/>
                <a:cs typeface="Times New Roman" pitchFamily="18" charset="0"/>
              </a:rPr>
              <a:t>Kandasamy</a:t>
            </a:r>
            <a:r>
              <a:rPr lang="en-US" i="1" dirty="0">
                <a:latin typeface="Times New Roman" pitchFamily="18" charset="0"/>
                <a:cs typeface="Times New Roman" pitchFamily="18" charset="0"/>
              </a:rPr>
              <a:t> K., </a:t>
            </a:r>
            <a:r>
              <a:rPr lang="en-US" i="1" dirty="0" err="1">
                <a:latin typeface="Times New Roman" pitchFamily="18" charset="0"/>
                <a:cs typeface="Times New Roman" pitchFamily="18" charset="0"/>
              </a:rPr>
              <a:t>Surendran.S</a:t>
            </a:r>
            <a:r>
              <a:rPr lang="en-US" i="1" dirty="0">
                <a:latin typeface="Times New Roman" pitchFamily="18" charset="0"/>
                <a:cs typeface="Times New Roman" pitchFamily="18" charset="0"/>
              </a:rPr>
              <a:t> &amp; </a:t>
            </a:r>
            <a:r>
              <a:rPr lang="en-US" i="1" dirty="0" err="1">
                <a:latin typeface="Times New Roman" pitchFamily="18" charset="0"/>
                <a:cs typeface="Times New Roman" pitchFamily="18" charset="0"/>
              </a:rPr>
              <a:t>Ranjan</a:t>
            </a:r>
            <a:r>
              <a:rPr lang="en-US" i="1" dirty="0">
                <a:latin typeface="Times New Roman" pitchFamily="18" charset="0"/>
                <a:cs typeface="Times New Roman" pitchFamily="18" charset="0"/>
              </a:rPr>
              <a:t> R​</a:t>
            </a:r>
            <a:r>
              <a:rPr lang="en-US" dirty="0">
                <a:latin typeface="Times New Roman" pitchFamily="18" charset="0"/>
                <a:cs typeface="Times New Roman" pitchFamily="18" charset="0"/>
              </a:rPr>
              <a:t>.</a:t>
            </a:r>
          </a:p>
          <a:p>
            <a:pPr lvl="0">
              <a:lnSpc>
                <a:spcPct val="150000"/>
              </a:lnSpc>
            </a:pPr>
            <a:r>
              <a:rPr lang="en-US" dirty="0">
                <a:latin typeface="Times New Roman" pitchFamily="18" charset="0"/>
                <a:cs typeface="Times New Roman" pitchFamily="18" charset="0"/>
              </a:rPr>
              <a:t>Post-War period: </a:t>
            </a:r>
            <a:r>
              <a:rPr lang="en-US" i="1" dirty="0" err="1">
                <a:latin typeface="Times New Roman" pitchFamily="18" charset="0"/>
                <a:cs typeface="Times New Roman" pitchFamily="18" charset="0"/>
              </a:rPr>
              <a:t>Surendran</a:t>
            </a:r>
            <a:r>
              <a:rPr lang="en-US" i="1" dirty="0">
                <a:latin typeface="Times New Roman" pitchFamily="18" charset="0"/>
                <a:cs typeface="Times New Roman" pitchFamily="18" charset="0"/>
              </a:rPr>
              <a:t> S., </a:t>
            </a:r>
            <a:r>
              <a:rPr lang="en-US" i="1" dirty="0" err="1">
                <a:latin typeface="Times New Roman" pitchFamily="18" charset="0"/>
                <a:cs typeface="Times New Roman" pitchFamily="18" charset="0"/>
              </a:rPr>
              <a:t>Sathiparan</a:t>
            </a:r>
            <a:r>
              <a:rPr lang="en-US" i="1" dirty="0">
                <a:latin typeface="Times New Roman" pitchFamily="18" charset="0"/>
                <a:cs typeface="Times New Roman" pitchFamily="18" charset="0"/>
              </a:rPr>
              <a:t> N.,&amp; </a:t>
            </a:r>
            <a:r>
              <a:rPr lang="en-US" i="1" dirty="0" err="1">
                <a:latin typeface="Times New Roman" pitchFamily="18" charset="0"/>
                <a:cs typeface="Times New Roman" pitchFamily="18" charset="0"/>
              </a:rPr>
              <a:t>Ravirajan</a:t>
            </a:r>
            <a:r>
              <a:rPr lang="en-US" i="1" dirty="0">
                <a:latin typeface="Times New Roman" pitchFamily="18" charset="0"/>
                <a:cs typeface="Times New Roman" pitchFamily="18" charset="0"/>
              </a:rPr>
              <a:t> P. </a:t>
            </a:r>
          </a:p>
          <a:p>
            <a:pPr lvl="0">
              <a:lnSpc>
                <a:spcPct val="150000"/>
              </a:lnSpc>
            </a:pPr>
            <a:r>
              <a:rPr lang="en-US" dirty="0">
                <a:latin typeface="Times New Roman" pitchFamily="18" charset="0"/>
                <a:cs typeface="Times New Roman" pitchFamily="18" charset="0"/>
              </a:rPr>
              <a:t>Both periods: </a:t>
            </a:r>
            <a:r>
              <a:rPr lang="en-US" i="1" dirty="0" err="1">
                <a:latin typeface="Times New Roman" pitchFamily="18" charset="0"/>
                <a:cs typeface="Times New Roman" pitchFamily="18" charset="0"/>
              </a:rPr>
              <a:t>Surendran</a:t>
            </a:r>
            <a:r>
              <a:rPr lang="en-US" i="1" dirty="0">
                <a:latin typeface="Times New Roman" pitchFamily="18" charset="0"/>
                <a:cs typeface="Times New Roman" pitchFamily="18" charset="0"/>
              </a:rPr>
              <a:t> S., </a:t>
            </a:r>
            <a:r>
              <a:rPr lang="en-US" i="1" dirty="0" err="1">
                <a:latin typeface="Times New Roman" pitchFamily="18" charset="0"/>
                <a:cs typeface="Times New Roman" pitchFamily="18" charset="0"/>
              </a:rPr>
              <a:t>Ranjan</a:t>
            </a:r>
            <a:r>
              <a:rPr lang="en-US" i="1" dirty="0">
                <a:latin typeface="Times New Roman" pitchFamily="18" charset="0"/>
                <a:cs typeface="Times New Roman" pitchFamily="18" charset="0"/>
              </a:rPr>
              <a:t> R &amp; </a:t>
            </a:r>
            <a:r>
              <a:rPr lang="en-US" i="1" dirty="0" err="1">
                <a:latin typeface="Times New Roman" pitchFamily="18" charset="0"/>
                <a:cs typeface="Times New Roman" pitchFamily="18" charset="0"/>
              </a:rPr>
              <a:t>Ravarajan</a:t>
            </a:r>
            <a:r>
              <a:rPr lang="en-US" i="1" dirty="0">
                <a:latin typeface="Times New Roman" pitchFamily="18" charset="0"/>
                <a:cs typeface="Times New Roman" pitchFamily="18" charset="0"/>
              </a:rPr>
              <a:t> . P</a:t>
            </a:r>
          </a:p>
        </p:txBody>
      </p:sp>
    </p:spTree>
    <p:extLst>
      <p:ext uri="{BB962C8B-B14F-4D97-AF65-F5344CB8AC3E}">
        <p14:creationId xmlns:p14="http://schemas.microsoft.com/office/powerpoint/2010/main" val="3203538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43</a:t>
            </a:fld>
            <a:endParaRPr lang="en-US"/>
          </a:p>
        </p:txBody>
      </p:sp>
      <p:sp>
        <p:nvSpPr>
          <p:cNvPr id="4" name="Rectangle 3"/>
          <p:cNvSpPr/>
          <p:nvPr/>
        </p:nvSpPr>
        <p:spPr>
          <a:xfrm>
            <a:off x="152400" y="0"/>
            <a:ext cx="8839200" cy="6601807"/>
          </a:xfrm>
          <a:prstGeom prst="rect">
            <a:avLst/>
          </a:prstGeom>
        </p:spPr>
        <p:txBody>
          <a:bodyPr wrap="square">
            <a:spAutoFit/>
          </a:bodyPr>
          <a:lstStyle/>
          <a:p>
            <a:pPr>
              <a:lnSpc>
                <a:spcPct val="150000"/>
              </a:lnSpc>
            </a:pPr>
            <a:r>
              <a:rPr lang="en-US" b="1" dirty="0">
                <a:solidFill>
                  <a:schemeClr val="accent3"/>
                </a:solidFill>
                <a:latin typeface="Times New Roman" pitchFamily="18" charset="0"/>
                <a:cs typeface="Times New Roman" pitchFamily="18" charset="0"/>
              </a:rPr>
              <a:t>Conti…, </a:t>
            </a:r>
          </a:p>
          <a:p>
            <a:pPr marL="342900" indent="-342900">
              <a:lnSpc>
                <a:spcPct val="150000"/>
              </a:lnSpc>
              <a:buFont typeface="Wingdings" pitchFamily="2" charset="2"/>
              <a:buChar char="Ø"/>
            </a:pPr>
            <a:r>
              <a:rPr lang="en-US" b="1" dirty="0">
                <a:latin typeface="Times New Roman" pitchFamily="18" charset="0"/>
                <a:cs typeface="Times New Roman" pitchFamily="18" charset="0"/>
              </a:rPr>
              <a:t>Most impactful authors</a:t>
            </a:r>
            <a:endParaRPr lang="en-US" dirty="0">
              <a:latin typeface="Times New Roman" pitchFamily="18" charset="0"/>
              <a:cs typeface="Times New Roman" pitchFamily="18" charset="0"/>
            </a:endParaRPr>
          </a:p>
          <a:p>
            <a:pPr lvl="0">
              <a:lnSpc>
                <a:spcPct val="150000"/>
              </a:lnSpc>
            </a:pPr>
            <a:r>
              <a:rPr lang="en-US" dirty="0">
                <a:latin typeface="Times New Roman" pitchFamily="18" charset="0"/>
                <a:cs typeface="Times New Roman" pitchFamily="18" charset="0"/>
              </a:rPr>
              <a:t>War period: </a:t>
            </a:r>
            <a:r>
              <a:rPr lang="en-US" i="1" dirty="0" err="1">
                <a:latin typeface="Times New Roman" pitchFamily="18" charset="0"/>
                <a:cs typeface="Times New Roman" pitchFamily="18" charset="0"/>
              </a:rPr>
              <a:t>Ravirajan</a:t>
            </a:r>
            <a:r>
              <a:rPr lang="en-US" i="1" dirty="0">
                <a:latin typeface="Times New Roman" pitchFamily="18" charset="0"/>
                <a:cs typeface="Times New Roman" pitchFamily="18" charset="0"/>
              </a:rPr>
              <a:t>. P, </a:t>
            </a:r>
            <a:r>
              <a:rPr lang="en-US" i="1" dirty="0" err="1">
                <a:latin typeface="Times New Roman" pitchFamily="18" charset="0"/>
                <a:cs typeface="Times New Roman" pitchFamily="18" charset="0"/>
              </a:rPr>
              <a:t>Somasundaram</a:t>
            </a:r>
            <a:r>
              <a:rPr lang="en-US" i="1" dirty="0">
                <a:latin typeface="Times New Roman" pitchFamily="18" charset="0"/>
                <a:cs typeface="Times New Roman" pitchFamily="18" charset="0"/>
              </a:rPr>
              <a:t>. D &amp; </a:t>
            </a:r>
            <a:r>
              <a:rPr lang="en-US" i="1" dirty="0" err="1">
                <a:latin typeface="Times New Roman" pitchFamily="18" charset="0"/>
                <a:cs typeface="Times New Roman" pitchFamily="18" charset="0"/>
              </a:rPr>
              <a:t>Kandasamy</a:t>
            </a:r>
            <a:r>
              <a:rPr lang="en-US" i="1" dirty="0">
                <a:latin typeface="Times New Roman" pitchFamily="18" charset="0"/>
                <a:cs typeface="Times New Roman" pitchFamily="18" charset="0"/>
              </a:rPr>
              <a:t>. K </a:t>
            </a:r>
          </a:p>
          <a:p>
            <a:pPr lvl="0">
              <a:lnSpc>
                <a:spcPct val="150000"/>
              </a:lnSpc>
            </a:pPr>
            <a:r>
              <a:rPr lang="en-US" dirty="0">
                <a:latin typeface="Times New Roman" pitchFamily="18" charset="0"/>
                <a:cs typeface="Times New Roman" pitchFamily="18" charset="0"/>
              </a:rPr>
              <a:t>Post-War period: </a:t>
            </a:r>
            <a:r>
              <a:rPr lang="en-US" i="1" dirty="0" err="1">
                <a:latin typeface="Times New Roman" pitchFamily="18" charset="0"/>
                <a:cs typeface="Times New Roman" pitchFamily="18" charset="0"/>
              </a:rPr>
              <a:t>Vignarooban.K</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Kannan.N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Vakeesan</a:t>
            </a:r>
            <a:r>
              <a:rPr lang="en-US" i="1" dirty="0">
                <a:latin typeface="Times New Roman" pitchFamily="18" charset="0"/>
                <a:cs typeface="Times New Roman" pitchFamily="18" charset="0"/>
              </a:rPr>
              <a:t>. D, </a:t>
            </a:r>
            <a:r>
              <a:rPr lang="en-US" i="1" dirty="0" err="1">
                <a:latin typeface="Times New Roman" pitchFamily="18" charset="0"/>
                <a:cs typeface="Times New Roman" pitchFamily="18" charset="0"/>
              </a:rPr>
              <a:t>Surendran.S</a:t>
            </a:r>
            <a:r>
              <a:rPr lang="en-US" i="1" dirty="0">
                <a:latin typeface="Times New Roman" pitchFamily="18" charset="0"/>
                <a:cs typeface="Times New Roman" pitchFamily="18" charset="0"/>
              </a:rPr>
              <a:t>. &amp; </a:t>
            </a:r>
            <a:r>
              <a:rPr lang="en-US" i="1" dirty="0" err="1">
                <a:latin typeface="Times New Roman" pitchFamily="18" charset="0"/>
                <a:cs typeface="Times New Roman" pitchFamily="18" charset="0"/>
              </a:rPr>
              <a:t>Sathiparan.N</a:t>
            </a:r>
            <a:endParaRPr lang="en-US" i="1" dirty="0">
              <a:latin typeface="Times New Roman" pitchFamily="18" charset="0"/>
              <a:cs typeface="Times New Roman" pitchFamily="18" charset="0"/>
            </a:endParaRPr>
          </a:p>
          <a:p>
            <a:pPr lvl="0">
              <a:lnSpc>
                <a:spcPct val="150000"/>
              </a:lnSpc>
            </a:pPr>
            <a:r>
              <a:rPr lang="en-US" dirty="0">
                <a:latin typeface="Times New Roman" pitchFamily="18" charset="0"/>
                <a:cs typeface="Times New Roman" pitchFamily="18" charset="0"/>
              </a:rPr>
              <a:t>Both periods: </a:t>
            </a:r>
            <a:r>
              <a:rPr lang="en-US" i="1" dirty="0" err="1">
                <a:latin typeface="Times New Roman" pitchFamily="18" charset="0"/>
                <a:cs typeface="Times New Roman" pitchFamily="18" charset="0"/>
              </a:rPr>
              <a:t>Ravirajan</a:t>
            </a:r>
            <a:r>
              <a:rPr lang="en-US" i="1" dirty="0">
                <a:latin typeface="Times New Roman" pitchFamily="18" charset="0"/>
                <a:cs typeface="Times New Roman" pitchFamily="18" charset="0"/>
              </a:rPr>
              <a:t>. P., </a:t>
            </a:r>
            <a:r>
              <a:rPr lang="en-US" i="1" dirty="0" err="1">
                <a:latin typeface="Times New Roman" pitchFamily="18" charset="0"/>
                <a:cs typeface="Times New Roman" pitchFamily="18" charset="0"/>
              </a:rPr>
              <a:t>Somasundaram</a:t>
            </a:r>
            <a:r>
              <a:rPr lang="en-US" i="1" dirty="0">
                <a:latin typeface="Times New Roman" pitchFamily="18" charset="0"/>
                <a:cs typeface="Times New Roman" pitchFamily="18" charset="0"/>
              </a:rPr>
              <a:t> .D </a:t>
            </a:r>
            <a:r>
              <a:rPr lang="en-US" i="1" dirty="0" err="1">
                <a:latin typeface="Times New Roman" pitchFamily="18" charset="0"/>
                <a:cs typeface="Times New Roman" pitchFamily="18" charset="0"/>
              </a:rPr>
              <a:t>Surendran</a:t>
            </a:r>
            <a:r>
              <a:rPr lang="en-US" i="1" dirty="0">
                <a:latin typeface="Times New Roman" pitchFamily="18" charset="0"/>
                <a:cs typeface="Times New Roman" pitchFamily="18" charset="0"/>
              </a:rPr>
              <a:t> S.N. &amp; </a:t>
            </a:r>
            <a:r>
              <a:rPr lang="en-US" i="1" dirty="0" err="1">
                <a:latin typeface="Times New Roman" pitchFamily="18" charset="0"/>
                <a:cs typeface="Times New Roman" pitchFamily="18" charset="0"/>
              </a:rPr>
              <a:t>Ramasamy</a:t>
            </a:r>
            <a:r>
              <a:rPr lang="en-US" i="1" dirty="0">
                <a:latin typeface="Times New Roman" pitchFamily="18" charset="0"/>
                <a:cs typeface="Times New Roman" pitchFamily="18" charset="0"/>
              </a:rPr>
              <a:t>. R</a:t>
            </a:r>
          </a:p>
          <a:p>
            <a:pPr marL="342900" indent="-342900">
              <a:lnSpc>
                <a:spcPct val="150000"/>
              </a:lnSpc>
              <a:buFont typeface="Wingdings" pitchFamily="2" charset="2"/>
              <a:buChar char="Ø"/>
            </a:pPr>
            <a:r>
              <a:rPr lang="en-US" i="1" dirty="0">
                <a:latin typeface="Times New Roman" pitchFamily="18" charset="0"/>
                <a:cs typeface="Times New Roman" pitchFamily="18" charset="0"/>
              </a:rPr>
              <a:t> </a:t>
            </a:r>
            <a:r>
              <a:rPr lang="en-US" b="1" dirty="0">
                <a:latin typeface="Times New Roman" pitchFamily="18" charset="0"/>
                <a:cs typeface="Times New Roman" pitchFamily="18" charset="0"/>
              </a:rPr>
              <a:t>Highly Cited Publications</a:t>
            </a:r>
            <a:endParaRPr lang="en-US" dirty="0">
              <a:latin typeface="Times New Roman" pitchFamily="18" charset="0"/>
              <a:cs typeface="Times New Roman" pitchFamily="18" charset="0"/>
            </a:endParaRPr>
          </a:p>
          <a:p>
            <a:pPr lvl="0">
              <a:lnSpc>
                <a:spcPct val="150000"/>
              </a:lnSpc>
            </a:pPr>
            <a:r>
              <a:rPr lang="en-US" dirty="0">
                <a:latin typeface="Times New Roman" pitchFamily="18" charset="0"/>
                <a:cs typeface="Times New Roman" pitchFamily="18" charset="0"/>
              </a:rPr>
              <a:t>War period: “</a:t>
            </a:r>
            <a:r>
              <a:rPr lang="en-US" i="1" dirty="0">
                <a:latin typeface="Times New Roman" pitchFamily="18" charset="0"/>
                <a:cs typeface="Times New Roman" pitchFamily="18" charset="0"/>
              </a:rPr>
              <a:t>Lifetime events and posttraumatic stress disorder in post conflict settings “ </a:t>
            </a:r>
            <a:r>
              <a:rPr lang="en-US" dirty="0">
                <a:latin typeface="Times New Roman" pitchFamily="18" charset="0"/>
                <a:cs typeface="Times New Roman" pitchFamily="18" charset="0"/>
              </a:rPr>
              <a:t>by </a:t>
            </a:r>
            <a:r>
              <a:rPr lang="en-US" dirty="0" err="1">
                <a:latin typeface="Times New Roman" pitchFamily="18" charset="0"/>
                <a:cs typeface="Times New Roman" pitchFamily="18" charset="0"/>
              </a:rPr>
              <a:t>Somasundaram</a:t>
            </a:r>
            <a:r>
              <a:rPr lang="en-US" dirty="0">
                <a:latin typeface="Times New Roman" pitchFamily="18" charset="0"/>
                <a:cs typeface="Times New Roman" pitchFamily="18" charset="0"/>
              </a:rPr>
              <a:t>, D</a:t>
            </a:r>
            <a:r>
              <a:rPr lang="en-US" b="1" i="1" dirty="0">
                <a:latin typeface="Times New Roman" pitchFamily="18" charset="0"/>
                <a:cs typeface="Times New Roman" pitchFamily="18" charset="0"/>
              </a:rPr>
              <a:t> </a:t>
            </a:r>
            <a:r>
              <a:rPr lang="en-US" dirty="0">
                <a:latin typeface="Times New Roman" pitchFamily="18" charset="0"/>
                <a:cs typeface="Times New Roman" pitchFamily="18" charset="0"/>
              </a:rPr>
              <a:t>producing the most cited work in both databases.</a:t>
            </a:r>
          </a:p>
          <a:p>
            <a:pPr lvl="0">
              <a:lnSpc>
                <a:spcPct val="150000"/>
              </a:lnSpc>
            </a:pPr>
            <a:r>
              <a:rPr lang="en-US" dirty="0">
                <a:latin typeface="Times New Roman" pitchFamily="18" charset="0"/>
                <a:cs typeface="Times New Roman" pitchFamily="18" charset="0"/>
              </a:rPr>
              <a:t>Post-war: ‘</a:t>
            </a:r>
            <a:r>
              <a:rPr lang="en-US" i="1" dirty="0">
                <a:latin typeface="Times New Roman" pitchFamily="18" charset="0"/>
                <a:cs typeface="Times New Roman" pitchFamily="18" charset="0"/>
              </a:rPr>
              <a:t>’Solar energy and mental health research continued to dominate’’, </a:t>
            </a:r>
            <a:r>
              <a:rPr lang="en-US" dirty="0">
                <a:latin typeface="Times New Roman" pitchFamily="18" charset="0"/>
                <a:cs typeface="Times New Roman" pitchFamily="18" charset="0"/>
              </a:rPr>
              <a:t>with </a:t>
            </a:r>
            <a:r>
              <a:rPr lang="en-US" dirty="0" err="1">
                <a:latin typeface="Times New Roman" pitchFamily="18" charset="0"/>
                <a:cs typeface="Times New Roman" pitchFamily="18" charset="0"/>
              </a:rPr>
              <a:t>Kannan</a:t>
            </a:r>
            <a:r>
              <a:rPr lang="en-US" dirty="0">
                <a:latin typeface="Times New Roman" pitchFamily="18" charset="0"/>
                <a:cs typeface="Times New Roman" pitchFamily="18" charset="0"/>
              </a:rPr>
              <a:t> N. and </a:t>
            </a:r>
            <a:r>
              <a:rPr lang="en-US" dirty="0" err="1">
                <a:latin typeface="Times New Roman" pitchFamily="18" charset="0"/>
                <a:cs typeface="Times New Roman" pitchFamily="18" charset="0"/>
              </a:rPr>
              <a:t>Vakeesan</a:t>
            </a:r>
            <a:r>
              <a:rPr lang="en-US" dirty="0">
                <a:latin typeface="Times New Roman" pitchFamily="18" charset="0"/>
                <a:cs typeface="Times New Roman" pitchFamily="18" charset="0"/>
              </a:rPr>
              <a:t> D. producing the most cited work in both databases.</a:t>
            </a:r>
          </a:p>
          <a:p>
            <a:pPr lvl="0">
              <a:lnSpc>
                <a:spcPct val="150000"/>
              </a:lnSpc>
            </a:pPr>
            <a:endParaRPr lang="en-US" dirty="0">
              <a:latin typeface="Times New Roman" pitchFamily="18" charset="0"/>
              <a:cs typeface="Times New Roman" pitchFamily="18" charset="0"/>
            </a:endParaRPr>
          </a:p>
          <a:p>
            <a:pPr marL="342900" indent="-342900">
              <a:buFont typeface="Wingdings" pitchFamily="2" charset="2"/>
              <a:buChar char="Ø"/>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Keyword Trends &amp;Thematic Focus</a:t>
            </a:r>
          </a:p>
          <a:p>
            <a:pPr lvl="0" algn="just">
              <a:lnSpc>
                <a:spcPct val="150000"/>
              </a:lnSpc>
            </a:pPr>
            <a:r>
              <a:rPr lang="en-US" dirty="0">
                <a:latin typeface="Times New Roman" pitchFamily="18" charset="0"/>
                <a:cs typeface="Times New Roman" pitchFamily="18" charset="0"/>
              </a:rPr>
              <a:t>War Period:  Web of Science focused on  </a:t>
            </a:r>
            <a:r>
              <a:rPr lang="en-US" b="1" i="1" dirty="0">
                <a:latin typeface="Times New Roman" pitchFamily="18" charset="0"/>
                <a:cs typeface="Times New Roman" pitchFamily="18" charset="0"/>
              </a:rPr>
              <a:t>fundamental science and local issues</a:t>
            </a:r>
            <a:r>
              <a:rPr lang="en-US" dirty="0">
                <a:latin typeface="Times New Roman" pitchFamily="18" charset="0"/>
                <a:cs typeface="Times New Roman" pitchFamily="18" charset="0"/>
              </a:rPr>
              <a:t>.</a:t>
            </a:r>
          </a:p>
          <a:p>
            <a:pPr lvl="0" algn="just">
              <a:lnSpc>
                <a:spcPct val="150000"/>
              </a:lnSpc>
            </a:pPr>
            <a:r>
              <a:rPr lang="en-US" i="1" dirty="0">
                <a:latin typeface="Times New Roman" pitchFamily="18" charset="0"/>
                <a:cs typeface="Times New Roman" pitchFamily="18" charset="0"/>
              </a:rPr>
              <a:t>Scopus</a:t>
            </a:r>
            <a:r>
              <a:rPr lang="en-US" dirty="0">
                <a:latin typeface="Times New Roman" pitchFamily="18" charset="0"/>
                <a:cs typeface="Times New Roman" pitchFamily="18" charset="0"/>
              </a:rPr>
              <a:t> focused on  </a:t>
            </a:r>
            <a:r>
              <a:rPr lang="en-US" b="1" i="1" dirty="0">
                <a:latin typeface="Times New Roman" pitchFamily="18" charset="0"/>
                <a:cs typeface="Times New Roman" pitchFamily="18" charset="0"/>
              </a:rPr>
              <a:t>biomedical  and health science</a:t>
            </a:r>
            <a:r>
              <a:rPr lang="en-US" dirty="0">
                <a:latin typeface="Times New Roman" pitchFamily="18" charset="0"/>
                <a:cs typeface="Times New Roman" pitchFamily="18" charset="0"/>
              </a:rPr>
              <a:t>.</a:t>
            </a:r>
          </a:p>
          <a:p>
            <a:pPr lvl="0" algn="just">
              <a:lnSpc>
                <a:spcPct val="150000"/>
              </a:lnSpc>
            </a:pPr>
            <a:r>
              <a:rPr lang="en-US" dirty="0">
                <a:latin typeface="Times New Roman" pitchFamily="18" charset="0"/>
                <a:cs typeface="Times New Roman" pitchFamily="18" charset="0"/>
              </a:rPr>
              <a:t>Post-War Period: Web of Science on </a:t>
            </a:r>
            <a:r>
              <a:rPr lang="en-US" b="1" i="1" dirty="0">
                <a:latin typeface="Times New Roman" pitchFamily="18" charset="0"/>
                <a:cs typeface="Times New Roman" pitchFamily="18" charset="0"/>
              </a:rPr>
              <a:t>engineering and energy</a:t>
            </a:r>
            <a:r>
              <a:rPr lang="en-US" dirty="0">
                <a:latin typeface="Times New Roman" pitchFamily="18" charset="0"/>
                <a:cs typeface="Times New Roman" pitchFamily="18" charset="0"/>
              </a:rPr>
              <a:t>. </a:t>
            </a:r>
          </a:p>
          <a:p>
            <a:pPr lvl="0" algn="just">
              <a:lnSpc>
                <a:spcPct val="150000"/>
              </a:lnSpc>
            </a:pPr>
            <a:r>
              <a:rPr lang="en-US" dirty="0">
                <a:latin typeface="Times New Roman" pitchFamily="18" charset="0"/>
                <a:cs typeface="Times New Roman" pitchFamily="18" charset="0"/>
              </a:rPr>
              <a:t>Scopu</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maintained </a:t>
            </a:r>
            <a:r>
              <a:rPr lang="en-US" b="1" i="1" dirty="0">
                <a:latin typeface="Times New Roman" pitchFamily="18" charset="0"/>
                <a:cs typeface="Times New Roman" pitchFamily="18" charset="0"/>
              </a:rPr>
              <a:t>biomedical  and  regional theme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84356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44</a:t>
            </a:fld>
            <a:endParaRPr lang="en-US"/>
          </a:p>
        </p:txBody>
      </p:sp>
      <p:sp>
        <p:nvSpPr>
          <p:cNvPr id="4" name="Rectangle 3"/>
          <p:cNvSpPr/>
          <p:nvPr/>
        </p:nvSpPr>
        <p:spPr>
          <a:xfrm>
            <a:off x="152400" y="56866"/>
            <a:ext cx="8915400" cy="6901889"/>
          </a:xfrm>
          <a:prstGeom prst="rect">
            <a:avLst/>
          </a:prstGeom>
        </p:spPr>
        <p:txBody>
          <a:bodyPr wrap="square">
            <a:spAutoFit/>
          </a:bodyPr>
          <a:lstStyle/>
          <a:p>
            <a:r>
              <a:rPr lang="en-US" b="1" dirty="0">
                <a:solidFill>
                  <a:srgbClr val="0070C0"/>
                </a:solidFill>
                <a:latin typeface="Times New Roman" pitchFamily="18" charset="0"/>
                <a:cs typeface="Times New Roman" pitchFamily="18" charset="0"/>
              </a:rPr>
              <a:t>DISCUSSION:</a:t>
            </a:r>
            <a:endParaRPr lang="en-US" dirty="0">
              <a:solidFill>
                <a:srgbClr val="0070C0"/>
              </a:solidFill>
              <a:latin typeface="Times New Roman" pitchFamily="18" charset="0"/>
              <a:cs typeface="Times New Roman" pitchFamily="18" charset="0"/>
            </a:endParaRPr>
          </a:p>
          <a:p>
            <a:r>
              <a:rPr lang="en-US" b="1" dirty="0">
                <a:solidFill>
                  <a:srgbClr val="0070C0"/>
                </a:solidFill>
                <a:latin typeface="Times New Roman" pitchFamily="18" charset="0"/>
                <a:cs typeface="Times New Roman" pitchFamily="18" charset="0"/>
              </a:rPr>
              <a:t>The main reasons for the decline in research productivity during the war period,</a:t>
            </a:r>
          </a:p>
          <a:p>
            <a:pPr algn="just">
              <a:lnSpc>
                <a:spcPct val="150000"/>
              </a:lnSpc>
            </a:pPr>
            <a:r>
              <a:rPr lang="en-US" sz="1700" b="1" dirty="0">
                <a:latin typeface="Times New Roman" pitchFamily="18" charset="0"/>
                <a:cs typeface="Times New Roman" pitchFamily="18" charset="0"/>
              </a:rPr>
              <a:t>a. Destruction of the Jaffna Public Library</a:t>
            </a:r>
            <a:r>
              <a:rPr lang="en-US" sz="1700" dirty="0">
                <a:latin typeface="Times New Roman" pitchFamily="18" charset="0"/>
                <a:cs typeface="Times New Roman" pitchFamily="18" charset="0"/>
              </a:rPr>
              <a:t>: </a:t>
            </a:r>
            <a:r>
              <a:rPr lang="en-US" sz="1700" i="1" dirty="0">
                <a:latin typeface="Times New Roman" pitchFamily="18" charset="0"/>
                <a:cs typeface="Times New Roman" pitchFamily="18" charset="0"/>
              </a:rPr>
              <a:t>Over 90,000 books and ancient palm-leaf manuscripts. </a:t>
            </a:r>
          </a:p>
          <a:p>
            <a:pPr marL="285750" indent="-285750" algn="just">
              <a:lnSpc>
                <a:spcPct val="150000"/>
              </a:lnSpc>
              <a:buFont typeface="Wingdings" pitchFamily="2" charset="2"/>
              <a:buChar char="ü"/>
            </a:pPr>
            <a:endParaRPr lang="en-US" sz="1700" dirty="0">
              <a:latin typeface="Times New Roman" pitchFamily="18" charset="0"/>
              <a:cs typeface="Times New Roman" pitchFamily="18" charset="0"/>
            </a:endParaRPr>
          </a:p>
          <a:p>
            <a:pPr algn="just">
              <a:lnSpc>
                <a:spcPct val="150000"/>
              </a:lnSpc>
            </a:pPr>
            <a:endParaRPr lang="en-US" sz="1700" dirty="0">
              <a:latin typeface="Times New Roman" pitchFamily="18" charset="0"/>
              <a:cs typeface="Times New Roman" pitchFamily="18" charset="0"/>
            </a:endParaRPr>
          </a:p>
          <a:p>
            <a:pPr algn="just">
              <a:lnSpc>
                <a:spcPct val="150000"/>
              </a:lnSpc>
            </a:pPr>
            <a:endParaRPr lang="en-US" sz="1700" dirty="0">
              <a:latin typeface="Times New Roman" pitchFamily="18" charset="0"/>
              <a:cs typeface="Times New Roman" pitchFamily="18" charset="0"/>
            </a:endParaRPr>
          </a:p>
          <a:p>
            <a:pPr algn="just">
              <a:lnSpc>
                <a:spcPct val="150000"/>
              </a:lnSpc>
            </a:pPr>
            <a:endParaRPr lang="en-US" sz="1700" dirty="0">
              <a:latin typeface="Times New Roman" pitchFamily="18" charset="0"/>
              <a:cs typeface="Times New Roman" pitchFamily="18" charset="0"/>
            </a:endParaRPr>
          </a:p>
          <a:p>
            <a:pPr algn="just">
              <a:lnSpc>
                <a:spcPct val="150000"/>
              </a:lnSpc>
            </a:pPr>
            <a:endParaRPr lang="en-US" sz="1700" dirty="0">
              <a:latin typeface="Times New Roman" pitchFamily="18" charset="0"/>
              <a:cs typeface="Times New Roman" pitchFamily="18" charset="0"/>
            </a:endParaRPr>
          </a:p>
          <a:p>
            <a:pPr marL="285750" indent="-285750" algn="just">
              <a:lnSpc>
                <a:spcPct val="150000"/>
              </a:lnSpc>
              <a:buFont typeface="Wingdings" pitchFamily="2" charset="2"/>
              <a:buChar char="ü"/>
            </a:pPr>
            <a:endParaRPr lang="en-US" sz="1700" b="1" dirty="0">
              <a:latin typeface="Times New Roman" pitchFamily="18" charset="0"/>
              <a:cs typeface="Times New Roman" pitchFamily="18" charset="0"/>
            </a:endParaRPr>
          </a:p>
          <a:p>
            <a:pPr algn="just">
              <a:lnSpc>
                <a:spcPct val="150000"/>
              </a:lnSpc>
            </a:pPr>
            <a:r>
              <a:rPr lang="en-US" sz="1700" b="1" dirty="0">
                <a:latin typeface="Times New Roman" pitchFamily="18" charset="0"/>
                <a:cs typeface="Times New Roman" pitchFamily="18" charset="0"/>
              </a:rPr>
              <a:t>b. Threats to Intellectual Freedom</a:t>
            </a:r>
            <a:r>
              <a:rPr lang="en-US" sz="1700" dirty="0">
                <a:latin typeface="Times New Roman" pitchFamily="18" charset="0"/>
                <a:cs typeface="Times New Roman" pitchFamily="18" charset="0"/>
              </a:rPr>
              <a:t>: The assassination of</a:t>
            </a:r>
            <a:r>
              <a:rPr lang="en-US" sz="1700" b="1" dirty="0">
                <a:latin typeface="Times New Roman" pitchFamily="18" charset="0"/>
                <a:cs typeface="Times New Roman" pitchFamily="18" charset="0"/>
              </a:rPr>
              <a:t> </a:t>
            </a:r>
            <a:r>
              <a:rPr lang="en-US" sz="1700" b="1" i="1" dirty="0">
                <a:latin typeface="Times New Roman" pitchFamily="18" charset="0"/>
                <a:cs typeface="Times New Roman" pitchFamily="18" charset="0"/>
              </a:rPr>
              <a:t>Dr. </a:t>
            </a:r>
            <a:r>
              <a:rPr lang="en-US" sz="1700" b="1" i="1" dirty="0" err="1">
                <a:latin typeface="Times New Roman" pitchFamily="18" charset="0"/>
                <a:cs typeface="Times New Roman" pitchFamily="18" charset="0"/>
              </a:rPr>
              <a:t>Rajani</a:t>
            </a:r>
            <a:r>
              <a:rPr lang="en-US" sz="1700" b="1" i="1" dirty="0">
                <a:latin typeface="Times New Roman" pitchFamily="18" charset="0"/>
                <a:cs typeface="Times New Roman" pitchFamily="18" charset="0"/>
              </a:rPr>
              <a:t> </a:t>
            </a:r>
            <a:r>
              <a:rPr lang="en-US" sz="1700" b="1" i="1" dirty="0" err="1">
                <a:latin typeface="Times New Roman" pitchFamily="18" charset="0"/>
                <a:cs typeface="Times New Roman" pitchFamily="18" charset="0"/>
              </a:rPr>
              <a:t>Thiranagama</a:t>
            </a:r>
            <a:r>
              <a:rPr lang="en-US" sz="1700" dirty="0">
                <a:latin typeface="Times New Roman" pitchFamily="18" charset="0"/>
                <a:cs typeface="Times New Roman" pitchFamily="18" charset="0"/>
              </a:rPr>
              <a:t>, a senior lecturer  &amp; human rights activist in </a:t>
            </a:r>
            <a:r>
              <a:rPr lang="en-US" sz="1700" dirty="0" err="1">
                <a:latin typeface="Times New Roman" pitchFamily="18" charset="0"/>
                <a:cs typeface="Times New Roman" pitchFamily="18" charset="0"/>
              </a:rPr>
              <a:t>FoM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UoJ</a:t>
            </a:r>
            <a:r>
              <a:rPr lang="en-US" sz="1700" dirty="0">
                <a:latin typeface="Times New Roman" pitchFamily="18" charset="0"/>
                <a:cs typeface="Times New Roman" pitchFamily="18" charset="0"/>
              </a:rPr>
              <a:t>. (In Scopus 10</a:t>
            </a:r>
            <a:r>
              <a:rPr lang="en-US" sz="1700" baseline="30000" dirty="0">
                <a:latin typeface="Times New Roman" pitchFamily="18" charset="0"/>
                <a:cs typeface="Times New Roman" pitchFamily="18" charset="0"/>
              </a:rPr>
              <a:t>th</a:t>
            </a:r>
            <a:r>
              <a:rPr lang="en-US" sz="1700" dirty="0">
                <a:latin typeface="Times New Roman" pitchFamily="18" charset="0"/>
                <a:cs typeface="Times New Roman" pitchFamily="18" charset="0"/>
              </a:rPr>
              <a:t> productive &amp; impactful author in war period)</a:t>
            </a:r>
          </a:p>
          <a:p>
            <a:pPr algn="just">
              <a:lnSpc>
                <a:spcPct val="150000"/>
              </a:lnSpc>
            </a:pPr>
            <a:r>
              <a:rPr lang="en-US" sz="1700" dirty="0">
                <a:latin typeface="Times New Roman" pitchFamily="18" charset="0"/>
                <a:cs typeface="Times New Roman" pitchFamily="18" charset="0"/>
              </a:rPr>
              <a:t>‘’Main reason for P</a:t>
            </a:r>
            <a:r>
              <a:rPr lang="en-US" sz="1600" dirty="0"/>
              <a:t>ublication of her book’’ </a:t>
            </a:r>
          </a:p>
          <a:p>
            <a:pPr algn="just">
              <a:lnSpc>
                <a:spcPct val="150000"/>
              </a:lnSpc>
            </a:pPr>
            <a:r>
              <a:rPr lang="en-US" sz="1600" i="1" dirty="0">
                <a:solidFill>
                  <a:schemeClr val="accent3"/>
                </a:solidFill>
              </a:rPr>
              <a:t> (The Broken Palmyra</a:t>
            </a:r>
            <a:r>
              <a:rPr lang="en-US" sz="1600" dirty="0">
                <a:solidFill>
                  <a:schemeClr val="accent3"/>
                </a:solidFill>
              </a:rPr>
              <a:t>, 1989)</a:t>
            </a:r>
            <a:endParaRPr lang="en-US" sz="1700" dirty="0">
              <a:solidFill>
                <a:schemeClr val="accent3"/>
              </a:solidFill>
              <a:latin typeface="Times New Roman" pitchFamily="18" charset="0"/>
              <a:cs typeface="Times New Roman" pitchFamily="18" charset="0"/>
            </a:endParaRPr>
          </a:p>
          <a:p>
            <a:pPr algn="just">
              <a:lnSpc>
                <a:spcPct val="150000"/>
              </a:lnSpc>
            </a:pPr>
            <a:endParaRPr lang="en-US" sz="1700" dirty="0">
              <a:latin typeface="Times New Roman" pitchFamily="18" charset="0"/>
              <a:cs typeface="Times New Roman" pitchFamily="18" charset="0"/>
            </a:endParaRPr>
          </a:p>
          <a:p>
            <a:pPr algn="just">
              <a:lnSpc>
                <a:spcPct val="150000"/>
              </a:lnSpc>
            </a:pPr>
            <a:endParaRPr lang="en-US" sz="1700" dirty="0">
              <a:latin typeface="Times New Roman" pitchFamily="18" charset="0"/>
              <a:cs typeface="Times New Roman" pitchFamily="18" charset="0"/>
            </a:endParaRPr>
          </a:p>
          <a:p>
            <a:pPr algn="just">
              <a:lnSpc>
                <a:spcPct val="150000"/>
              </a:lnSpc>
            </a:pPr>
            <a:endParaRPr lang="en-US" sz="1700" dirty="0">
              <a:latin typeface="Times New Roman" pitchFamily="18" charset="0"/>
              <a:cs typeface="Times New Roman" pitchFamily="18" charset="0"/>
            </a:endParaRPr>
          </a:p>
        </p:txBody>
      </p:sp>
      <p:pic>
        <p:nvPicPr>
          <p:cNvPr id="5" name="Picture 4" descr="LankaFiles on X: &quot;Burning of #Jaffna library: &quot;This was not just an act of  violence, but a sinister cultural genocide.&quot;👇&quot; / 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3999"/>
            <a:ext cx="3581400" cy="1995353"/>
          </a:xfrm>
          <a:prstGeom prst="rect">
            <a:avLst/>
          </a:prstGeom>
          <a:noFill/>
          <a:ln>
            <a:noFill/>
          </a:ln>
        </p:spPr>
      </p:pic>
      <p:pic>
        <p:nvPicPr>
          <p:cNvPr id="6" name="Picture 5" descr="At midnight on May 31, 1981, the Jaffna Public Library, the crucible of  Tamil literature and heritage, was set ablaze by Sri Lankan security forces  and state-sponsored mobs. In the aftermath, the"/>
          <p:cNvPicPr/>
          <p:nvPr/>
        </p:nvPicPr>
        <p:blipFill>
          <a:blip r:embed="rId3">
            <a:extLst>
              <a:ext uri="{28A0092B-C50C-407E-A947-70E740481C1C}">
                <a14:useLocalDpi xmlns:a14="http://schemas.microsoft.com/office/drawing/2010/main" val="0"/>
              </a:ext>
            </a:extLst>
          </a:blip>
          <a:srcRect/>
          <a:stretch>
            <a:fillRect/>
          </a:stretch>
        </p:blipFill>
        <p:spPr bwMode="auto">
          <a:xfrm>
            <a:off x="4645356" y="1523998"/>
            <a:ext cx="3660443" cy="1995354"/>
          </a:xfrm>
          <a:prstGeom prst="rect">
            <a:avLst/>
          </a:prstGeom>
          <a:solidFill>
            <a:schemeClr val="accent1"/>
          </a:solidFill>
          <a:ln>
            <a:noFill/>
          </a:ln>
        </p:spPr>
      </p:pic>
      <p:pic>
        <p:nvPicPr>
          <p:cNvPr id="15362" name="Picture 2" descr="C:\Users\pc\Desktop\Rajani-2020.09.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572000"/>
            <a:ext cx="4038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003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45</a:t>
            </a:fld>
            <a:endParaRPr lang="en-US"/>
          </a:p>
        </p:txBody>
      </p:sp>
      <p:sp>
        <p:nvSpPr>
          <p:cNvPr id="5" name="Rectangle 4"/>
          <p:cNvSpPr/>
          <p:nvPr/>
        </p:nvSpPr>
        <p:spPr>
          <a:xfrm>
            <a:off x="152401" y="533192"/>
            <a:ext cx="8839200" cy="6324808"/>
          </a:xfrm>
          <a:prstGeom prst="rect">
            <a:avLst/>
          </a:prstGeom>
        </p:spPr>
        <p:txBody>
          <a:bodyPr wrap="square">
            <a:spAutoFit/>
          </a:bodyPr>
          <a:lstStyle/>
          <a:p>
            <a:pPr algn="just">
              <a:lnSpc>
                <a:spcPct val="150000"/>
              </a:lnSpc>
            </a:pPr>
            <a:r>
              <a:rPr lang="en-US" b="1" dirty="0">
                <a:latin typeface="Times New Roman"/>
                <a:ea typeface="Times New Roman"/>
              </a:rPr>
              <a:t>c. Infrastructure Destruction &amp; Displacement</a:t>
            </a:r>
            <a:r>
              <a:rPr lang="en-US" dirty="0">
                <a:latin typeface="Times New Roman"/>
                <a:ea typeface="Times New Roman"/>
              </a:rPr>
              <a:t>: </a:t>
            </a:r>
          </a:p>
          <a:p>
            <a:pPr algn="just">
              <a:lnSpc>
                <a:spcPct val="150000"/>
              </a:lnSpc>
            </a:pPr>
            <a:endParaRPr lang="en-US" dirty="0">
              <a:latin typeface="Times New Roman"/>
              <a:ea typeface="Times New Roman"/>
            </a:endParaRPr>
          </a:p>
          <a:p>
            <a:pPr algn="just">
              <a:lnSpc>
                <a:spcPct val="150000"/>
              </a:lnSpc>
            </a:pPr>
            <a:endParaRPr lang="en-US" dirty="0">
              <a:latin typeface="Times New Roman"/>
              <a:ea typeface="Times New Roman"/>
            </a:endParaRPr>
          </a:p>
          <a:p>
            <a:pPr algn="just">
              <a:lnSpc>
                <a:spcPct val="150000"/>
              </a:lnSpc>
            </a:pPr>
            <a:endParaRPr lang="en-US" dirty="0">
              <a:latin typeface="Times New Roman"/>
              <a:ea typeface="Times New Roman"/>
            </a:endParaRPr>
          </a:p>
          <a:p>
            <a:pPr algn="just">
              <a:lnSpc>
                <a:spcPct val="150000"/>
              </a:lnSpc>
            </a:pPr>
            <a:endParaRPr lang="en-US" dirty="0">
              <a:latin typeface="Times New Roman"/>
              <a:ea typeface="Times New Roman"/>
            </a:endParaRPr>
          </a:p>
          <a:p>
            <a:pPr algn="just">
              <a:lnSpc>
                <a:spcPct val="150000"/>
              </a:lnSpc>
            </a:pPr>
            <a:endParaRPr lang="en-US" dirty="0">
              <a:latin typeface="Times New Roman"/>
              <a:ea typeface="Times New Roman"/>
            </a:endParaRPr>
          </a:p>
          <a:p>
            <a:pPr algn="just">
              <a:lnSpc>
                <a:spcPct val="150000"/>
              </a:lnSpc>
            </a:pPr>
            <a:endParaRPr lang="en-US" dirty="0">
              <a:latin typeface="Times New Roman"/>
              <a:ea typeface="Times New Roman"/>
            </a:endParaRPr>
          </a:p>
          <a:p>
            <a:pPr algn="just">
              <a:lnSpc>
                <a:spcPct val="150000"/>
              </a:lnSpc>
            </a:pPr>
            <a:endParaRPr lang="en-US" dirty="0">
              <a:latin typeface="Times New Roman"/>
              <a:ea typeface="Times New Roman"/>
            </a:endParaRPr>
          </a:p>
          <a:p>
            <a:pPr algn="just">
              <a:lnSpc>
                <a:spcPct val="150000"/>
              </a:lnSpc>
            </a:pPr>
            <a:endParaRPr lang="en-US" dirty="0">
              <a:latin typeface="Times New Roman"/>
              <a:ea typeface="Times New Roman"/>
            </a:endParaRPr>
          </a:p>
          <a:p>
            <a:pPr algn="just">
              <a:lnSpc>
                <a:spcPct val="150000"/>
              </a:lnSpc>
            </a:pPr>
            <a:r>
              <a:rPr lang="en-US" b="1" dirty="0">
                <a:latin typeface="Times New Roman" pitchFamily="18" charset="0"/>
                <a:cs typeface="Times New Roman" pitchFamily="18" charset="0"/>
              </a:rPr>
              <a:t>d. Brain Drain and Human Capital Loss:</a:t>
            </a:r>
            <a:r>
              <a:rPr lang="en-US" dirty="0">
                <a:latin typeface="Times New Roman" pitchFamily="18" charset="0"/>
                <a:cs typeface="Times New Roman" pitchFamily="18" charset="0"/>
              </a:rPr>
              <a:t>  (Migration of highly skilled academics)</a:t>
            </a:r>
            <a:endParaRPr lang="en-US" dirty="0">
              <a:latin typeface="Times New Roman"/>
              <a:ea typeface="Times New Roman"/>
            </a:endParaRPr>
          </a:p>
          <a:p>
            <a:pPr algn="just">
              <a:lnSpc>
                <a:spcPct val="150000"/>
              </a:lnSpc>
            </a:pPr>
            <a:r>
              <a:rPr lang="en-US" b="1" dirty="0">
                <a:latin typeface="Times New Roman"/>
                <a:ea typeface="Times New Roman"/>
              </a:rPr>
              <a:t>e. Economic Sanctions and Limited Funding:</a:t>
            </a:r>
            <a:r>
              <a:rPr lang="en-US" dirty="0">
                <a:latin typeface="Times New Roman"/>
                <a:ea typeface="Times New Roman"/>
              </a:rPr>
              <a:t> Economic restrictions and blockades resulted in severely limited financial support for University.</a:t>
            </a:r>
          </a:p>
          <a:p>
            <a:pPr algn="just">
              <a:lnSpc>
                <a:spcPct val="150000"/>
              </a:lnSpc>
            </a:pPr>
            <a:r>
              <a:rPr lang="en-US" b="1" dirty="0">
                <a:solidFill>
                  <a:prstClr val="black"/>
                </a:solidFill>
                <a:latin typeface="Times New Roman"/>
                <a:ea typeface="Times New Roman"/>
              </a:rPr>
              <a:t>f. Psychological Impact of War on Academics</a:t>
            </a:r>
            <a:r>
              <a:rPr lang="en-US" dirty="0">
                <a:solidFill>
                  <a:prstClr val="black"/>
                </a:solidFill>
                <a:latin typeface="Times New Roman"/>
                <a:ea typeface="Times New Roman"/>
              </a:rPr>
              <a:t>: Continuous exposure to conflict, displacement, and loss of loved ones led to severe psychological distress among students and faculty.</a:t>
            </a:r>
            <a:endParaRPr lang="en-US" dirty="0">
              <a:solidFill>
                <a:prstClr val="black"/>
              </a:solidFill>
              <a:latin typeface="Times New Roman"/>
              <a:ea typeface="Calibri"/>
            </a:endParaRPr>
          </a:p>
        </p:txBody>
      </p:sp>
      <p:pic>
        <p:nvPicPr>
          <p:cNvPr id="7" name="Picture 6" descr="Remembering the Jaffna exodus – 500,000 displaced | Tamil ..."/>
          <p:cNvPicPr/>
          <p:nvPr/>
        </p:nvPicPr>
        <p:blipFill>
          <a:blip r:embed="rId2">
            <a:extLst>
              <a:ext uri="{28A0092B-C50C-407E-A947-70E740481C1C}">
                <a14:useLocalDpi xmlns:a14="http://schemas.microsoft.com/office/drawing/2010/main" val="0"/>
              </a:ext>
            </a:extLst>
          </a:blip>
          <a:srcRect/>
          <a:stretch>
            <a:fillRect/>
          </a:stretch>
        </p:blipFill>
        <p:spPr bwMode="auto">
          <a:xfrm>
            <a:off x="783893" y="1169158"/>
            <a:ext cx="3619500" cy="2685453"/>
          </a:xfrm>
          <a:prstGeom prst="rect">
            <a:avLst/>
          </a:prstGeom>
          <a:noFill/>
          <a:ln>
            <a:noFill/>
          </a:ln>
        </p:spPr>
      </p:pic>
      <p:pic>
        <p:nvPicPr>
          <p:cNvPr id="8" name="Picture 7" descr="Remembering the Jaffna exodus – 500,000 displaced | Tamil ..."/>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3276600" cy="2711611"/>
          </a:xfrm>
          <a:prstGeom prst="rect">
            <a:avLst/>
          </a:prstGeom>
          <a:noFill/>
          <a:ln>
            <a:noFill/>
          </a:ln>
        </p:spPr>
      </p:pic>
      <p:sp>
        <p:nvSpPr>
          <p:cNvPr id="9" name="Rectangle 8"/>
          <p:cNvSpPr/>
          <p:nvPr/>
        </p:nvSpPr>
        <p:spPr>
          <a:xfrm>
            <a:off x="304800" y="31550"/>
            <a:ext cx="1082348" cy="507831"/>
          </a:xfrm>
          <a:prstGeom prst="rect">
            <a:avLst/>
          </a:prstGeom>
        </p:spPr>
        <p:txBody>
          <a:bodyPr wrap="none">
            <a:spAutoFit/>
          </a:bodyPr>
          <a:lstStyle/>
          <a:p>
            <a:pPr>
              <a:lnSpc>
                <a:spcPct val="150000"/>
              </a:lnSpc>
            </a:pPr>
            <a:r>
              <a:rPr lang="en-US" b="1" dirty="0">
                <a:solidFill>
                  <a:schemeClr val="accent3"/>
                </a:solidFill>
                <a:latin typeface="Times New Roman" pitchFamily="18" charset="0"/>
                <a:cs typeface="Times New Roman" pitchFamily="18" charset="0"/>
              </a:rPr>
              <a:t>Conti…, </a:t>
            </a:r>
          </a:p>
        </p:txBody>
      </p:sp>
    </p:spTree>
    <p:extLst>
      <p:ext uri="{BB962C8B-B14F-4D97-AF65-F5344CB8AC3E}">
        <p14:creationId xmlns:p14="http://schemas.microsoft.com/office/powerpoint/2010/main" val="940279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46</a:t>
            </a:fld>
            <a:endParaRPr lang="en-US"/>
          </a:p>
        </p:txBody>
      </p:sp>
      <p:sp>
        <p:nvSpPr>
          <p:cNvPr id="4" name="Rectangle 3"/>
          <p:cNvSpPr/>
          <p:nvPr/>
        </p:nvSpPr>
        <p:spPr>
          <a:xfrm>
            <a:off x="121693" y="507831"/>
            <a:ext cx="8717507" cy="4939814"/>
          </a:xfrm>
          <a:prstGeom prst="rect">
            <a:avLst/>
          </a:prstGeom>
        </p:spPr>
        <p:txBody>
          <a:bodyPr wrap="square">
            <a:spAutoFit/>
          </a:bodyPr>
          <a:lstStyle/>
          <a:p>
            <a:pPr>
              <a:lnSpc>
                <a:spcPct val="150000"/>
              </a:lnSpc>
            </a:pPr>
            <a:r>
              <a:rPr lang="en-US" b="1" dirty="0">
                <a:solidFill>
                  <a:schemeClr val="accent4"/>
                </a:solidFill>
                <a:latin typeface="Times New Roman" pitchFamily="18" charset="0"/>
                <a:ea typeface="Times New Roman"/>
                <a:cs typeface="Times New Roman" pitchFamily="18" charset="0"/>
              </a:rPr>
              <a:t>Main reasons increasing the research productivity after the war,</a:t>
            </a:r>
            <a:endParaRPr lang="en-US" dirty="0">
              <a:solidFill>
                <a:schemeClr val="accent4"/>
              </a:solidFill>
              <a:latin typeface="Times New Roman" pitchFamily="18" charset="0"/>
              <a:ea typeface="Times New Roman"/>
              <a:cs typeface="Times New Roman" pitchFamily="18" charset="0"/>
            </a:endParaRPr>
          </a:p>
          <a:p>
            <a:pPr marL="285750" indent="-285750">
              <a:lnSpc>
                <a:spcPct val="200000"/>
              </a:lnSpc>
              <a:buFont typeface="Wingdings" pitchFamily="2" charset="2"/>
              <a:buChar char="ü"/>
            </a:pPr>
            <a:r>
              <a:rPr lang="en-US" dirty="0">
                <a:latin typeface="Times New Roman" pitchFamily="18" charset="0"/>
                <a:ea typeface="Times New Roman"/>
                <a:cs typeface="Times New Roman" pitchFamily="18" charset="0"/>
              </a:rPr>
              <a:t>Access to Digital Databases,</a:t>
            </a:r>
          </a:p>
          <a:p>
            <a:pPr marL="285750" indent="-285750">
              <a:lnSpc>
                <a:spcPct val="200000"/>
              </a:lnSpc>
              <a:buFont typeface="Wingdings" pitchFamily="2" charset="2"/>
              <a:buChar char="ü"/>
            </a:pPr>
            <a:r>
              <a:rPr lang="en-US" dirty="0">
                <a:latin typeface="Times New Roman" pitchFamily="18" charset="0"/>
                <a:ea typeface="Times New Roman"/>
                <a:cs typeface="Times New Roman" pitchFamily="18" charset="0"/>
              </a:rPr>
              <a:t>International Collaborations, </a:t>
            </a:r>
          </a:p>
          <a:p>
            <a:pPr marL="285750" indent="-285750">
              <a:lnSpc>
                <a:spcPct val="200000"/>
              </a:lnSpc>
              <a:buFont typeface="Wingdings" pitchFamily="2" charset="2"/>
              <a:buChar char="ü"/>
            </a:pPr>
            <a:r>
              <a:rPr lang="en-US" dirty="0">
                <a:latin typeface="Times New Roman" pitchFamily="18" charset="0"/>
                <a:ea typeface="Times New Roman"/>
                <a:cs typeface="Times New Roman" pitchFamily="18" charset="0"/>
              </a:rPr>
              <a:t>Research Grants,</a:t>
            </a:r>
            <a:endParaRPr lang="en-US" dirty="0">
              <a:latin typeface="Times New Roman" pitchFamily="18" charset="0"/>
              <a:cs typeface="Times New Roman" pitchFamily="18" charset="0"/>
            </a:endParaRPr>
          </a:p>
          <a:p>
            <a:pPr marL="285750" indent="-285750" algn="just">
              <a:lnSpc>
                <a:spcPct val="200000"/>
              </a:lnSpc>
              <a:buFont typeface="Wingdings" pitchFamily="2" charset="2"/>
              <a:buChar char="ü"/>
            </a:pPr>
            <a:r>
              <a:rPr lang="en-US" dirty="0">
                <a:latin typeface="Times New Roman" pitchFamily="18" charset="0"/>
                <a:ea typeface="Times New Roman"/>
                <a:cs typeface="Times New Roman" pitchFamily="18" charset="0"/>
              </a:rPr>
              <a:t>Increased Government and International Funding, </a:t>
            </a:r>
          </a:p>
          <a:p>
            <a:pPr marL="285750" indent="-285750" algn="just">
              <a:lnSpc>
                <a:spcPct val="200000"/>
              </a:lnSpc>
              <a:buFont typeface="Wingdings" pitchFamily="2" charset="2"/>
              <a:buChar char="ü"/>
            </a:pPr>
            <a:r>
              <a:rPr lang="en-US" dirty="0">
                <a:latin typeface="Times New Roman" pitchFamily="18" charset="0"/>
                <a:ea typeface="Times New Roman"/>
                <a:cs typeface="Times New Roman" pitchFamily="18" charset="0"/>
              </a:rPr>
              <a:t>Technological Advancements &amp; Digital Connectivity,  </a:t>
            </a:r>
          </a:p>
          <a:p>
            <a:pPr marL="285750" indent="-285750" algn="just">
              <a:lnSpc>
                <a:spcPct val="200000"/>
              </a:lnSpc>
              <a:buFont typeface="Wingdings" pitchFamily="2" charset="2"/>
              <a:buChar char="ü"/>
            </a:pPr>
            <a:r>
              <a:rPr lang="en-US" dirty="0">
                <a:latin typeface="Times New Roman" pitchFamily="18" charset="0"/>
                <a:ea typeface="Times New Roman"/>
                <a:cs typeface="Times New Roman" pitchFamily="18" charset="0"/>
              </a:rPr>
              <a:t>Diaspora Engagement,</a:t>
            </a:r>
          </a:p>
          <a:p>
            <a:pPr marL="285750" indent="-285750" algn="just">
              <a:lnSpc>
                <a:spcPct val="200000"/>
              </a:lnSpc>
              <a:buFont typeface="Wingdings" pitchFamily="2" charset="2"/>
              <a:buChar char="ü"/>
            </a:pPr>
            <a:r>
              <a:rPr lang="en-US" dirty="0">
                <a:latin typeface="Times New Roman" pitchFamily="18" charset="0"/>
                <a:ea typeface="Times New Roman"/>
                <a:cs typeface="Times New Roman" pitchFamily="18" charset="0"/>
              </a:rPr>
              <a:t>Freedom of speech, </a:t>
            </a:r>
          </a:p>
          <a:p>
            <a:pPr marL="285750" indent="-285750" algn="just">
              <a:lnSpc>
                <a:spcPct val="200000"/>
              </a:lnSpc>
              <a:buFont typeface="Wingdings" pitchFamily="2" charset="2"/>
              <a:buChar char="ü"/>
            </a:pPr>
            <a:endParaRPr lang="en-US" dirty="0">
              <a:latin typeface="Times New Roman" pitchFamily="18" charset="0"/>
              <a:ea typeface="Times New Roman"/>
              <a:cs typeface="Times New Roman" pitchFamily="18" charset="0"/>
            </a:endParaRPr>
          </a:p>
        </p:txBody>
      </p:sp>
      <p:sp>
        <p:nvSpPr>
          <p:cNvPr id="5" name="Rectangle 4"/>
          <p:cNvSpPr/>
          <p:nvPr/>
        </p:nvSpPr>
        <p:spPr>
          <a:xfrm>
            <a:off x="228600" y="0"/>
            <a:ext cx="1082348" cy="507831"/>
          </a:xfrm>
          <a:prstGeom prst="rect">
            <a:avLst/>
          </a:prstGeom>
        </p:spPr>
        <p:txBody>
          <a:bodyPr wrap="none">
            <a:spAutoFit/>
          </a:bodyPr>
          <a:lstStyle/>
          <a:p>
            <a:pPr>
              <a:lnSpc>
                <a:spcPct val="150000"/>
              </a:lnSpc>
            </a:pPr>
            <a:r>
              <a:rPr lang="en-US" b="1" dirty="0">
                <a:solidFill>
                  <a:schemeClr val="accent3"/>
                </a:solidFill>
                <a:latin typeface="Times New Roman" pitchFamily="18" charset="0"/>
                <a:cs typeface="Times New Roman" pitchFamily="18" charset="0"/>
              </a:rPr>
              <a:t>Conti…, </a:t>
            </a:r>
          </a:p>
        </p:txBody>
      </p:sp>
    </p:spTree>
    <p:extLst>
      <p:ext uri="{BB962C8B-B14F-4D97-AF65-F5344CB8AC3E}">
        <p14:creationId xmlns:p14="http://schemas.microsoft.com/office/powerpoint/2010/main" val="194637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47</a:t>
            </a:fld>
            <a:endParaRPr lang="en-US"/>
          </a:p>
        </p:txBody>
      </p:sp>
      <p:sp>
        <p:nvSpPr>
          <p:cNvPr id="4" name="Rectangle 3"/>
          <p:cNvSpPr/>
          <p:nvPr/>
        </p:nvSpPr>
        <p:spPr>
          <a:xfrm>
            <a:off x="228600" y="152400"/>
            <a:ext cx="8686800" cy="5909310"/>
          </a:xfrm>
          <a:prstGeom prst="rect">
            <a:avLst/>
          </a:prstGeom>
        </p:spPr>
        <p:txBody>
          <a:bodyPr wrap="square">
            <a:spAutoFit/>
          </a:bodyPr>
          <a:lstStyle/>
          <a:p>
            <a:pPr algn="just">
              <a:lnSpc>
                <a:spcPct val="150000"/>
              </a:lnSpc>
            </a:pPr>
            <a:r>
              <a:rPr lang="en-US" b="1" dirty="0">
                <a:solidFill>
                  <a:srgbClr val="0070C0"/>
                </a:solidFill>
                <a:latin typeface="Times New Roman" pitchFamily="18" charset="0"/>
                <a:cs typeface="Times New Roman" pitchFamily="18" charset="0"/>
              </a:rPr>
              <a:t>SUGGESTIONS: </a:t>
            </a:r>
          </a:p>
          <a:p>
            <a:pPr algn="just">
              <a:lnSpc>
                <a:spcPct val="150000"/>
              </a:lnSpc>
            </a:pPr>
            <a:r>
              <a:rPr lang="en-US" dirty="0">
                <a:latin typeface="Times New Roman" pitchFamily="18" charset="0"/>
                <a:cs typeface="Times New Roman" pitchFamily="18" charset="0"/>
              </a:rPr>
              <a:t>Following suggestions are put forwarded, </a:t>
            </a:r>
          </a:p>
          <a:p>
            <a:pPr marL="285750" lvl="0" indent="-285750" algn="just">
              <a:lnSpc>
                <a:spcPct val="150000"/>
              </a:lnSpc>
              <a:buFont typeface="Wingdings" pitchFamily="2" charset="2"/>
              <a:buChar char="Ø"/>
            </a:pPr>
            <a:r>
              <a:rPr lang="en-US" b="1" dirty="0">
                <a:latin typeface="Times New Roman" pitchFamily="18" charset="0"/>
                <a:cs typeface="Times New Roman" pitchFamily="18" charset="0"/>
              </a:rPr>
              <a:t>Strengthen Research Funding Mechanisms -</a:t>
            </a:r>
            <a:r>
              <a:rPr lang="en-US" dirty="0">
                <a:latin typeface="Times New Roman" pitchFamily="18" charset="0"/>
                <a:cs typeface="Times New Roman" pitchFamily="18" charset="0"/>
              </a:rPr>
              <a:t> Increase government and private sector investments in research. Encourage international research grants and partnerships.</a:t>
            </a:r>
          </a:p>
          <a:p>
            <a:pPr marL="285750" lvl="0" indent="-285750" algn="just">
              <a:lnSpc>
                <a:spcPct val="150000"/>
              </a:lnSpc>
              <a:buFont typeface="Wingdings" pitchFamily="2" charset="2"/>
              <a:buChar char="Ø"/>
            </a:pPr>
            <a:r>
              <a:rPr lang="en-US" b="1" dirty="0">
                <a:latin typeface="Times New Roman" pitchFamily="18" charset="0"/>
                <a:cs typeface="Times New Roman" pitchFamily="18" charset="0"/>
              </a:rPr>
              <a:t>Expand International Collaborations </a:t>
            </a:r>
            <a:r>
              <a:rPr lang="en-US" dirty="0">
                <a:latin typeface="Times New Roman" pitchFamily="18" charset="0"/>
                <a:cs typeface="Times New Roman" pitchFamily="18" charset="0"/>
              </a:rPr>
              <a:t>- Foster joint research projects with top-ranking global Universities. Establish research exchange programs for faculty and students.</a:t>
            </a:r>
          </a:p>
          <a:p>
            <a:pPr marL="285750" lvl="0" indent="-285750" algn="just">
              <a:lnSpc>
                <a:spcPct val="150000"/>
              </a:lnSpc>
              <a:buFont typeface="Wingdings" pitchFamily="2" charset="2"/>
              <a:buChar char="Ø"/>
            </a:pPr>
            <a:r>
              <a:rPr lang="en-US" b="1" dirty="0">
                <a:latin typeface="Times New Roman" pitchFamily="18" charset="0"/>
                <a:cs typeface="Times New Roman" pitchFamily="18" charset="0"/>
              </a:rPr>
              <a:t>Enhance Digital and Research Infrastructure </a:t>
            </a:r>
            <a:r>
              <a:rPr lang="en-US" dirty="0">
                <a:latin typeface="Times New Roman" pitchFamily="18" charset="0"/>
                <a:cs typeface="Times New Roman" pitchFamily="18" charset="0"/>
              </a:rPr>
              <a:t>- Invest in modern laboratory facilities and digital research tools. Promote open-access research platforms to increase visibility.</a:t>
            </a:r>
          </a:p>
          <a:p>
            <a:pPr marL="285750" lvl="0" indent="-285750" algn="just">
              <a:lnSpc>
                <a:spcPct val="150000"/>
              </a:lnSpc>
              <a:buFont typeface="Wingdings" pitchFamily="2" charset="2"/>
              <a:buChar char="Ø"/>
            </a:pPr>
            <a:r>
              <a:rPr lang="en-US" b="1" dirty="0">
                <a:latin typeface="Times New Roman" pitchFamily="18" charset="0"/>
                <a:cs typeface="Times New Roman" pitchFamily="18" charset="0"/>
              </a:rPr>
              <a:t>Promote High-Impact Research &amp; Publication </a:t>
            </a:r>
            <a:r>
              <a:rPr lang="en-US" dirty="0">
                <a:latin typeface="Times New Roman" pitchFamily="18" charset="0"/>
                <a:cs typeface="Times New Roman" pitchFamily="18" charset="0"/>
              </a:rPr>
              <a:t>- Encourage researchers to publish in high-impact journals. Provide publication support funds to assist with journal fees. Recognize and reward top-performing researchers to boost motivation.</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Develop Capacity-Building Programs </a:t>
            </a:r>
            <a:r>
              <a:rPr lang="en-US" dirty="0">
                <a:latin typeface="Times New Roman" pitchFamily="18" charset="0"/>
                <a:cs typeface="Times New Roman" pitchFamily="18" charset="0"/>
              </a:rPr>
              <a:t>- Conduct workshops on research methodology, grant writing, and </a:t>
            </a:r>
            <a:r>
              <a:rPr lang="en-US" dirty="0" err="1">
                <a:latin typeface="Times New Roman" pitchFamily="18" charset="0"/>
                <a:cs typeface="Times New Roman" pitchFamily="18" charset="0"/>
              </a:rPr>
              <a:t>scientometric</a:t>
            </a:r>
            <a:r>
              <a:rPr lang="en-US" dirty="0">
                <a:latin typeface="Times New Roman" pitchFamily="18" charset="0"/>
                <a:cs typeface="Times New Roman" pitchFamily="18" charset="0"/>
              </a:rPr>
              <a:t> analysis. Strengthen Ph.D. and postdoctoral research opportunities.</a:t>
            </a:r>
            <a:endParaRPr lang="en-US"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131365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48</a:t>
            </a:fld>
            <a:endParaRPr lang="en-US"/>
          </a:p>
        </p:txBody>
      </p:sp>
      <p:sp>
        <p:nvSpPr>
          <p:cNvPr id="4" name="Rectangle 3"/>
          <p:cNvSpPr/>
          <p:nvPr/>
        </p:nvSpPr>
        <p:spPr>
          <a:xfrm>
            <a:off x="152400" y="152400"/>
            <a:ext cx="8839200" cy="5632311"/>
          </a:xfrm>
          <a:prstGeom prst="rect">
            <a:avLst/>
          </a:prstGeom>
        </p:spPr>
        <p:txBody>
          <a:bodyPr wrap="square">
            <a:spAutoFit/>
          </a:bodyPr>
          <a:lstStyle/>
          <a:p>
            <a:r>
              <a:rPr lang="en-US" b="1" dirty="0">
                <a:solidFill>
                  <a:srgbClr val="0070C0"/>
                </a:solidFill>
                <a:latin typeface="Times New Roman" pitchFamily="18" charset="0"/>
                <a:cs typeface="Times New Roman" pitchFamily="18" charset="0"/>
              </a:rPr>
              <a:t>CONCLUSION:</a:t>
            </a:r>
          </a:p>
          <a:p>
            <a:endParaRPr lang="en-US" dirty="0"/>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The findings reveal that research activity was significantly constrained during the war but experienced exponential growth post-war period.</a:t>
            </a:r>
          </a:p>
          <a:p>
            <a:pPr marL="285750" indent="-285750" algn="just">
              <a:lnSpc>
                <a:spcPct val="150000"/>
              </a:lnSpc>
              <a:buFont typeface="Wingdings" pitchFamily="2" charset="2"/>
              <a:buChar char="Ø"/>
            </a:pPr>
            <a:r>
              <a:rPr lang="en-US" b="1" dirty="0">
                <a:latin typeface="Times New Roman" pitchFamily="18" charset="0"/>
                <a:cs typeface="Times New Roman" pitchFamily="18" charset="0"/>
              </a:rPr>
              <a:t>In the war period</a:t>
            </a:r>
            <a:r>
              <a:rPr lang="en-US" dirty="0">
                <a:latin typeface="Times New Roman" pitchFamily="18" charset="0"/>
                <a:cs typeface="Times New Roman" pitchFamily="18" charset="0"/>
              </a:rPr>
              <a:t>, the University of Jaffna faced major challenges, only </a:t>
            </a:r>
            <a:r>
              <a:rPr lang="en-US" b="1" dirty="0">
                <a:latin typeface="Times New Roman" pitchFamily="18" charset="0"/>
                <a:cs typeface="Times New Roman" pitchFamily="18" charset="0"/>
              </a:rPr>
              <a:t>123</a:t>
            </a:r>
            <a:r>
              <a:rPr lang="en-US" dirty="0">
                <a:latin typeface="Times New Roman" pitchFamily="18" charset="0"/>
                <a:cs typeface="Times New Roman" pitchFamily="18" charset="0"/>
              </a:rPr>
              <a:t> publications in Web of Science and </a:t>
            </a:r>
            <a:r>
              <a:rPr lang="en-US" b="1" dirty="0">
                <a:latin typeface="Times New Roman" pitchFamily="18" charset="0"/>
                <a:cs typeface="Times New Roman" pitchFamily="18" charset="0"/>
              </a:rPr>
              <a:t>187 in Scopus</a:t>
            </a:r>
            <a:r>
              <a:rPr lang="en-US" dirty="0">
                <a:latin typeface="Times New Roman" pitchFamily="18" charset="0"/>
                <a:cs typeface="Times New Roman" pitchFamily="18" charset="0"/>
              </a:rPr>
              <a:t> were recorded, with </a:t>
            </a:r>
            <a:r>
              <a:rPr lang="en-US" b="1" dirty="0">
                <a:latin typeface="Times New Roman" pitchFamily="18" charset="0"/>
                <a:cs typeface="Times New Roman" pitchFamily="18" charset="0"/>
              </a:rPr>
              <a:t>3,714 and 5,275</a:t>
            </a:r>
            <a:r>
              <a:rPr lang="en-US" dirty="0">
                <a:latin typeface="Times New Roman" pitchFamily="18" charset="0"/>
                <a:cs typeface="Times New Roman" pitchFamily="18" charset="0"/>
              </a:rPr>
              <a:t> citations, respectively. Research was primarily focused on </a:t>
            </a:r>
            <a:r>
              <a:rPr lang="en-US" b="1" i="1" dirty="0">
                <a:latin typeface="Times New Roman" pitchFamily="18" charset="0"/>
                <a:cs typeface="Times New Roman" pitchFamily="18" charset="0"/>
              </a:rPr>
              <a:t>Physics, Chemistry, and Medicine</a:t>
            </a:r>
            <a:r>
              <a:rPr lang="en-US" dirty="0">
                <a:latin typeface="Times New Roman" pitchFamily="18" charset="0"/>
                <a:cs typeface="Times New Roman" pitchFamily="18" charset="0"/>
              </a:rPr>
              <a:t>, addressing immediate societal needs. International collaborations were minimal, with a few co-authorship links mainly with institutions in </a:t>
            </a:r>
            <a:r>
              <a:rPr lang="en-US" b="1" i="1" dirty="0">
                <a:latin typeface="Times New Roman" pitchFamily="18" charset="0"/>
                <a:cs typeface="Times New Roman" pitchFamily="18" charset="0"/>
              </a:rPr>
              <a:t>England, China, and the USA</a:t>
            </a:r>
            <a:r>
              <a:rPr lang="en-US" dirty="0">
                <a:latin typeface="Times New Roman" pitchFamily="18" charset="0"/>
                <a:cs typeface="Times New Roman" pitchFamily="18" charset="0"/>
              </a:rPr>
              <a:t>.</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In the post-war period, </a:t>
            </a:r>
            <a:r>
              <a:rPr lang="en-US" dirty="0">
                <a:latin typeface="Times New Roman" pitchFamily="18" charset="0"/>
                <a:cs typeface="Times New Roman" pitchFamily="18" charset="0"/>
              </a:rPr>
              <a:t>research output, </a:t>
            </a:r>
            <a:r>
              <a:rPr lang="en-US" b="1" dirty="0">
                <a:latin typeface="Times New Roman" pitchFamily="18" charset="0"/>
                <a:cs typeface="Times New Roman" pitchFamily="18" charset="0"/>
              </a:rPr>
              <a:t>657 </a:t>
            </a:r>
            <a:r>
              <a:rPr lang="en-US" dirty="0">
                <a:latin typeface="Times New Roman" pitchFamily="18" charset="0"/>
                <a:cs typeface="Times New Roman" pitchFamily="18" charset="0"/>
              </a:rPr>
              <a:t>publications in Web of Science and </a:t>
            </a:r>
            <a:r>
              <a:rPr lang="en-US" b="1" dirty="0">
                <a:latin typeface="Times New Roman" pitchFamily="18" charset="0"/>
                <a:cs typeface="Times New Roman" pitchFamily="18" charset="0"/>
              </a:rPr>
              <a:t>1,358</a:t>
            </a:r>
            <a:r>
              <a:rPr lang="en-US" dirty="0">
                <a:latin typeface="Times New Roman" pitchFamily="18" charset="0"/>
                <a:cs typeface="Times New Roman" pitchFamily="18" charset="0"/>
              </a:rPr>
              <a:t> in Scopus. Citation increased sharply, with Web of Science </a:t>
            </a:r>
            <a:r>
              <a:rPr lang="en-US" b="1" dirty="0">
                <a:latin typeface="Times New Roman" pitchFamily="18" charset="0"/>
                <a:cs typeface="Times New Roman" pitchFamily="18" charset="0"/>
              </a:rPr>
              <a:t>13,599</a:t>
            </a:r>
            <a:r>
              <a:rPr lang="en-US" dirty="0">
                <a:latin typeface="Times New Roman" pitchFamily="18" charset="0"/>
                <a:cs typeface="Times New Roman" pitchFamily="18" charset="0"/>
              </a:rPr>
              <a:t> and Scopus citations </a:t>
            </a:r>
            <a:r>
              <a:rPr lang="en-US" b="1" dirty="0">
                <a:latin typeface="Times New Roman" pitchFamily="18" charset="0"/>
                <a:cs typeface="Times New Roman" pitchFamily="18" charset="0"/>
              </a:rPr>
              <a:t>19,825</a:t>
            </a:r>
            <a:r>
              <a:rPr lang="en-US" dirty="0">
                <a:latin typeface="Times New Roman" pitchFamily="18" charset="0"/>
                <a:cs typeface="Times New Roman" pitchFamily="18" charset="0"/>
              </a:rPr>
              <a:t>. The h-index improved notably, from </a:t>
            </a:r>
            <a:r>
              <a:rPr lang="en-US" b="1" dirty="0">
                <a:latin typeface="Times New Roman" pitchFamily="18" charset="0"/>
                <a:cs typeface="Times New Roman" pitchFamily="18" charset="0"/>
              </a:rPr>
              <a:t>29 to 49 in Web of Science</a:t>
            </a:r>
            <a:r>
              <a:rPr lang="en-US" dirty="0">
                <a:latin typeface="Times New Roman" pitchFamily="18" charset="0"/>
                <a:cs typeface="Times New Roman" pitchFamily="18" charset="0"/>
              </a:rPr>
              <a:t> and from </a:t>
            </a:r>
            <a:r>
              <a:rPr lang="en-US" b="1" dirty="0">
                <a:latin typeface="Times New Roman" pitchFamily="18" charset="0"/>
                <a:cs typeface="Times New Roman" pitchFamily="18" charset="0"/>
              </a:rPr>
              <a:t>34 to 57 in Scopus</a:t>
            </a:r>
            <a:r>
              <a:rPr lang="en-US" dirty="0">
                <a:latin typeface="Times New Roman" pitchFamily="18" charset="0"/>
                <a:cs typeface="Times New Roman" pitchFamily="18" charset="0"/>
              </a:rPr>
              <a:t>.</a:t>
            </a:r>
          </a:p>
          <a:p>
            <a:pPr algn="just">
              <a:lnSpc>
                <a:spcPct val="15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19933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49</a:t>
            </a:fld>
            <a:endParaRPr lang="en-US"/>
          </a:p>
        </p:txBody>
      </p:sp>
      <p:sp>
        <p:nvSpPr>
          <p:cNvPr id="4" name="Rectangle 3"/>
          <p:cNvSpPr/>
          <p:nvPr/>
        </p:nvSpPr>
        <p:spPr>
          <a:xfrm>
            <a:off x="152400" y="914400"/>
            <a:ext cx="8610600" cy="5493812"/>
          </a:xfrm>
          <a:prstGeom prst="rect">
            <a:avLst/>
          </a:prstGeom>
        </p:spPr>
        <p:txBody>
          <a:bodyPr wrap="square">
            <a:spAutoFit/>
          </a:bodyPr>
          <a:lstStyle/>
          <a:p>
            <a:pPr marL="285750" indent="-285750" algn="just">
              <a:lnSpc>
                <a:spcPct val="150000"/>
              </a:lnSpc>
              <a:buFont typeface="Wingdings" pitchFamily="2" charset="2"/>
              <a:buChar char="Ø"/>
            </a:pPr>
            <a:r>
              <a:rPr lang="en-US" dirty="0">
                <a:latin typeface="Times New Roman" pitchFamily="18" charset="0"/>
                <a:cs typeface="Times New Roman" pitchFamily="18" charset="0"/>
              </a:rPr>
              <a:t>A shift in research focus was also evident post-war, with growing contributions in Engineering, Computer Science, Environmental Sciences, and Interdisciplinary Research. Engineering became the most dominant field, accounting for </a:t>
            </a:r>
            <a:r>
              <a:rPr lang="en-US" b="1" dirty="0">
                <a:latin typeface="Times New Roman" pitchFamily="18" charset="0"/>
                <a:cs typeface="Times New Roman" pitchFamily="18" charset="0"/>
              </a:rPr>
              <a:t>17.66% of Web of Science</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24.37% of Scopus</a:t>
            </a:r>
            <a:r>
              <a:rPr lang="en-US" dirty="0">
                <a:latin typeface="Times New Roman" pitchFamily="18" charset="0"/>
                <a:cs typeface="Times New Roman" pitchFamily="18" charset="0"/>
              </a:rPr>
              <a:t>. </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 International collaborations expanded significantly, with co-authorship links increasing to 580 in Web of Science and 729 in Scopus. Stronger ties were established with institutions in </a:t>
            </a:r>
            <a:r>
              <a:rPr lang="en-US" b="1" i="1" dirty="0">
                <a:latin typeface="Times New Roman" pitchFamily="18" charset="0"/>
                <a:cs typeface="Times New Roman" pitchFamily="18" charset="0"/>
              </a:rPr>
              <a:t>England, the USA, Australia, Canada, and India</a:t>
            </a:r>
            <a:r>
              <a:rPr lang="en-US" dirty="0">
                <a:latin typeface="Times New Roman" pitchFamily="18" charset="0"/>
                <a:cs typeface="Times New Roman" pitchFamily="18" charset="0"/>
              </a:rPr>
              <a:t>, integrating the University into the global research network.</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 Funding, While research during the war was mostly self-funded, the post-war period saw increased financial support from organizations, Approximately 26% of Web of Science publications and 19% of Scopus publications received financial support.</a:t>
            </a:r>
          </a:p>
          <a:p>
            <a:pPr algn="just">
              <a:lnSpc>
                <a:spcPct val="150000"/>
              </a:lnSpc>
            </a:pPr>
            <a:endParaRPr lang="en-US" dirty="0">
              <a:latin typeface="Times New Roman" pitchFamily="18" charset="0"/>
              <a:cs typeface="Times New Roman" pitchFamily="18" charset="0"/>
            </a:endParaRPr>
          </a:p>
          <a:p>
            <a:pPr marL="285750" indent="-285750" algn="just">
              <a:lnSpc>
                <a:spcPct val="150000"/>
              </a:lnSpc>
              <a:buFont typeface="Wingdings" pitchFamily="2" charset="2"/>
              <a:buChar char="Ø"/>
            </a:pPr>
            <a:endParaRPr lang="en-US" dirty="0">
              <a:latin typeface="Times New Roman" pitchFamily="18" charset="0"/>
              <a:cs typeface="Times New Roman" pitchFamily="18" charset="0"/>
            </a:endParaRPr>
          </a:p>
        </p:txBody>
      </p:sp>
      <p:sp>
        <p:nvSpPr>
          <p:cNvPr id="2" name="Rectangle 1"/>
          <p:cNvSpPr/>
          <p:nvPr/>
        </p:nvSpPr>
        <p:spPr>
          <a:xfrm>
            <a:off x="533400" y="152400"/>
            <a:ext cx="1082348" cy="507831"/>
          </a:xfrm>
          <a:prstGeom prst="rect">
            <a:avLst/>
          </a:prstGeom>
        </p:spPr>
        <p:txBody>
          <a:bodyPr wrap="none">
            <a:spAutoFit/>
          </a:bodyPr>
          <a:lstStyle/>
          <a:p>
            <a:pPr>
              <a:lnSpc>
                <a:spcPct val="150000"/>
              </a:lnSpc>
            </a:pPr>
            <a:r>
              <a:rPr lang="en-US" b="1" dirty="0">
                <a:solidFill>
                  <a:schemeClr val="accent3"/>
                </a:solidFill>
                <a:latin typeface="Times New Roman" pitchFamily="18" charset="0"/>
                <a:cs typeface="Times New Roman" pitchFamily="18" charset="0"/>
              </a:rPr>
              <a:t>Conti…, </a:t>
            </a:r>
          </a:p>
        </p:txBody>
      </p:sp>
    </p:spTree>
    <p:extLst>
      <p:ext uri="{BB962C8B-B14F-4D97-AF65-F5344CB8AC3E}">
        <p14:creationId xmlns:p14="http://schemas.microsoft.com/office/powerpoint/2010/main" val="262435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5</a:t>
            </a:fld>
            <a:endParaRPr lang="en-US"/>
          </a:p>
        </p:txBody>
      </p:sp>
      <p:sp>
        <p:nvSpPr>
          <p:cNvPr id="4" name="Rectangle 3"/>
          <p:cNvSpPr/>
          <p:nvPr/>
        </p:nvSpPr>
        <p:spPr>
          <a:xfrm>
            <a:off x="76200" y="67924"/>
            <a:ext cx="9144000" cy="6546920"/>
          </a:xfrm>
          <a:prstGeom prst="rect">
            <a:avLst/>
          </a:prstGeom>
        </p:spPr>
        <p:txBody>
          <a:bodyPr wrap="square">
            <a:spAutoFit/>
          </a:bodyPr>
          <a:lstStyle/>
          <a:p>
            <a:pPr marR="0" algn="just">
              <a:lnSpc>
                <a:spcPct val="150000"/>
              </a:lnSpc>
              <a:spcBef>
                <a:spcPts val="0"/>
              </a:spcBef>
              <a:spcAft>
                <a:spcPts val="1000"/>
              </a:spcAft>
            </a:pPr>
            <a:r>
              <a:rPr lang="en-US" b="1" kern="100" dirty="0">
                <a:solidFill>
                  <a:srgbClr val="0070C0"/>
                </a:solidFill>
                <a:latin typeface="Times New Roman" pitchFamily="18" charset="0"/>
                <a:ea typeface="Calibri"/>
                <a:cs typeface="Times New Roman" pitchFamily="18" charset="0"/>
              </a:rPr>
              <a:t>What is </a:t>
            </a:r>
            <a:r>
              <a:rPr lang="en-US" b="1" kern="100" dirty="0" err="1">
                <a:solidFill>
                  <a:srgbClr val="0070C0"/>
                </a:solidFill>
                <a:latin typeface="Times New Roman" pitchFamily="18" charset="0"/>
                <a:ea typeface="Calibri"/>
                <a:cs typeface="Times New Roman" pitchFamily="18" charset="0"/>
              </a:rPr>
              <a:t>Scientometric</a:t>
            </a:r>
            <a:r>
              <a:rPr lang="en-US" b="1" kern="100" dirty="0">
                <a:solidFill>
                  <a:srgbClr val="0070C0"/>
                </a:solidFill>
                <a:latin typeface="Times New Roman" pitchFamily="18" charset="0"/>
                <a:ea typeface="Calibri"/>
                <a:cs typeface="Times New Roman" pitchFamily="18" charset="0"/>
              </a:rPr>
              <a:t> study?</a:t>
            </a:r>
            <a:endParaRPr lang="en-US" kern="100" dirty="0">
              <a:solidFill>
                <a:srgbClr val="0070C0"/>
              </a:solidFill>
              <a:latin typeface="Times New Roman" pitchFamily="18" charset="0"/>
              <a:ea typeface="Calibri"/>
              <a:cs typeface="Times New Roman" pitchFamily="18" charset="0"/>
            </a:endParaRPr>
          </a:p>
          <a:p>
            <a:pPr marR="0" algn="just">
              <a:lnSpc>
                <a:spcPct val="150000"/>
              </a:lnSpc>
              <a:spcBef>
                <a:spcPts val="0"/>
              </a:spcBef>
              <a:spcAft>
                <a:spcPts val="1000"/>
              </a:spcAft>
            </a:pPr>
            <a:r>
              <a:rPr lang="en-US" sz="2000" kern="100" dirty="0">
                <a:latin typeface="Times New Roman" pitchFamily="18" charset="0"/>
                <a:ea typeface="Calibri"/>
                <a:cs typeface="Times New Roman" pitchFamily="18" charset="0"/>
              </a:rPr>
              <a:t>The metric study is a quantitative analysis of scientific research output. It examines publications, citations, authorship patterns, and research trends to assess the growth and influence of scientific knowledge. </a:t>
            </a:r>
            <a:r>
              <a:rPr lang="en-US" sz="2000" kern="100" dirty="0" err="1">
                <a:latin typeface="Times New Roman" pitchFamily="18" charset="0"/>
                <a:ea typeface="Calibri"/>
                <a:cs typeface="Times New Roman" pitchFamily="18" charset="0"/>
              </a:rPr>
              <a:t>Scientometrics</a:t>
            </a:r>
            <a:r>
              <a:rPr lang="en-US" sz="2000" kern="100" dirty="0">
                <a:latin typeface="Times New Roman" pitchFamily="18" charset="0"/>
                <a:ea typeface="Calibri"/>
                <a:cs typeface="Times New Roman" pitchFamily="18" charset="0"/>
              </a:rPr>
              <a:t> is widely applied in evaluating institutions, researchers, and disciplines, often using databases like Web of Science and Scopus.</a:t>
            </a:r>
          </a:p>
          <a:p>
            <a:pPr lvl="0"/>
            <a:endParaRPr lang="en-US" sz="2000" b="1" dirty="0">
              <a:solidFill>
                <a:prstClr val="black"/>
              </a:solidFill>
              <a:latin typeface="Times New Roman" pitchFamily="18" charset="0"/>
              <a:cs typeface="Times New Roman" pitchFamily="18" charset="0"/>
            </a:endParaRPr>
          </a:p>
          <a:p>
            <a:pPr lvl="0"/>
            <a:r>
              <a:rPr lang="en-US" sz="2000" b="1" dirty="0">
                <a:solidFill>
                  <a:srgbClr val="0070C0"/>
                </a:solidFill>
                <a:latin typeface="Times New Roman" pitchFamily="18" charset="0"/>
                <a:cs typeface="Times New Roman" pitchFamily="18" charset="0"/>
              </a:rPr>
              <a:t>The  Significant of the study:</a:t>
            </a:r>
            <a:endParaRPr lang="en-US" sz="2000" dirty="0">
              <a:solidFill>
                <a:srgbClr val="0070C0"/>
              </a:solidFill>
              <a:latin typeface="Times New Roman" pitchFamily="18" charset="0"/>
              <a:cs typeface="Times New Roman" pitchFamily="18" charset="0"/>
            </a:endParaRPr>
          </a:p>
          <a:p>
            <a:pPr marL="285750" lvl="0" indent="-285750" algn="just">
              <a:lnSpc>
                <a:spcPct val="150000"/>
              </a:lnSpc>
              <a:buFont typeface="Wingdings" pitchFamily="2" charset="2"/>
              <a:buChar char="Ø"/>
            </a:pPr>
            <a:r>
              <a:rPr lang="en-US" dirty="0">
                <a:solidFill>
                  <a:prstClr val="black"/>
                </a:solidFill>
                <a:latin typeface="Times New Roman" pitchFamily="18" charset="0"/>
                <a:cs typeface="Times New Roman" pitchFamily="18" charset="0"/>
              </a:rPr>
              <a:t> Understanding the Impact of War on Academic Research of </a:t>
            </a:r>
            <a:r>
              <a:rPr lang="en-US" dirty="0" err="1">
                <a:solidFill>
                  <a:prstClr val="black"/>
                </a:solidFill>
                <a:latin typeface="Times New Roman" pitchFamily="18" charset="0"/>
                <a:cs typeface="Times New Roman" pitchFamily="18" charset="0"/>
              </a:rPr>
              <a:t>UoJ</a:t>
            </a:r>
            <a:endParaRPr lang="en-US" dirty="0">
              <a:solidFill>
                <a:prstClr val="black"/>
              </a:solidFill>
              <a:latin typeface="Times New Roman" pitchFamily="18" charset="0"/>
              <a:cs typeface="Times New Roman" pitchFamily="18" charset="0"/>
            </a:endParaRPr>
          </a:p>
          <a:p>
            <a:pPr marL="285750" lvl="0" indent="-285750" algn="just">
              <a:lnSpc>
                <a:spcPct val="150000"/>
              </a:lnSpc>
              <a:buFont typeface="Wingdings" pitchFamily="2" charset="2"/>
              <a:buChar char="Ø"/>
            </a:pPr>
            <a:r>
              <a:rPr lang="en-US" dirty="0">
                <a:solidFill>
                  <a:prstClr val="black"/>
                </a:solidFill>
                <a:latin typeface="Times New Roman" pitchFamily="18" charset="0"/>
                <a:cs typeface="Times New Roman" pitchFamily="18" charset="0"/>
              </a:rPr>
              <a:t>Empirical Evidence for Research Growth of </a:t>
            </a:r>
            <a:r>
              <a:rPr lang="en-US" dirty="0" err="1">
                <a:solidFill>
                  <a:prstClr val="black"/>
                </a:solidFill>
                <a:latin typeface="Times New Roman" pitchFamily="18" charset="0"/>
                <a:cs typeface="Times New Roman" pitchFamily="18" charset="0"/>
              </a:rPr>
              <a:t>UoJ</a:t>
            </a:r>
            <a:r>
              <a:rPr lang="en-US" dirty="0">
                <a:solidFill>
                  <a:prstClr val="black"/>
                </a:solidFill>
                <a:latin typeface="Times New Roman" pitchFamily="18" charset="0"/>
                <a:cs typeface="Times New Roman" pitchFamily="18" charset="0"/>
              </a:rPr>
              <a:t>.</a:t>
            </a:r>
          </a:p>
          <a:p>
            <a:pPr marL="285750" lvl="0" indent="-285750" algn="just">
              <a:lnSpc>
                <a:spcPct val="150000"/>
              </a:lnSpc>
              <a:buFont typeface="Wingdings" pitchFamily="2" charset="2"/>
              <a:buChar char="Ø"/>
            </a:pPr>
            <a:r>
              <a:rPr lang="en-US" dirty="0">
                <a:solidFill>
                  <a:prstClr val="black"/>
                </a:solidFill>
                <a:latin typeface="Times New Roman" pitchFamily="18" charset="0"/>
                <a:cs typeface="Times New Roman" pitchFamily="18" charset="0"/>
              </a:rPr>
              <a:t>Enhancing Institutional Research Strategies  </a:t>
            </a:r>
          </a:p>
          <a:p>
            <a:pPr marL="285750" lvl="0" indent="-285750" algn="just">
              <a:lnSpc>
                <a:spcPct val="150000"/>
              </a:lnSpc>
              <a:buFont typeface="Wingdings" pitchFamily="2" charset="2"/>
              <a:buChar char="Ø"/>
            </a:pPr>
            <a:r>
              <a:rPr lang="en-US" dirty="0">
                <a:solidFill>
                  <a:prstClr val="black"/>
                </a:solidFill>
                <a:latin typeface="Times New Roman" pitchFamily="18" charset="0"/>
                <a:cs typeface="Times New Roman" pitchFamily="18" charset="0"/>
              </a:rPr>
              <a:t>Contribution to </a:t>
            </a:r>
            <a:r>
              <a:rPr lang="en-US" dirty="0" err="1">
                <a:solidFill>
                  <a:prstClr val="black"/>
                </a:solidFill>
                <a:latin typeface="Times New Roman" pitchFamily="18" charset="0"/>
                <a:cs typeface="Times New Roman" pitchFamily="18" charset="0"/>
              </a:rPr>
              <a:t>Scientometric</a:t>
            </a:r>
            <a:r>
              <a:rPr lang="en-US" dirty="0">
                <a:solidFill>
                  <a:prstClr val="black"/>
                </a:solidFill>
                <a:latin typeface="Times New Roman" pitchFamily="18" charset="0"/>
                <a:cs typeface="Times New Roman" pitchFamily="18" charset="0"/>
              </a:rPr>
              <a:t> Studies </a:t>
            </a:r>
          </a:p>
          <a:p>
            <a:pPr marL="285750" lvl="0" indent="-285750" algn="just">
              <a:lnSpc>
                <a:spcPct val="150000"/>
              </a:lnSpc>
              <a:buFont typeface="Wingdings" pitchFamily="2" charset="2"/>
              <a:buChar char="Ø"/>
            </a:pPr>
            <a:r>
              <a:rPr lang="en-US" dirty="0">
                <a:solidFill>
                  <a:prstClr val="black"/>
                </a:solidFill>
                <a:latin typeface="Times New Roman" pitchFamily="18" charset="0"/>
                <a:cs typeface="Times New Roman" pitchFamily="18" charset="0"/>
              </a:rPr>
              <a:t>Strengthening International Collaborations </a:t>
            </a:r>
          </a:p>
          <a:p>
            <a:pPr marL="285750" lvl="0" indent="-285750" algn="just">
              <a:lnSpc>
                <a:spcPct val="150000"/>
              </a:lnSpc>
              <a:buFont typeface="Wingdings" pitchFamily="2" charset="2"/>
              <a:buChar char="Ø"/>
            </a:pPr>
            <a:r>
              <a:rPr lang="en-US" dirty="0">
                <a:solidFill>
                  <a:prstClr val="black"/>
                </a:solidFill>
                <a:latin typeface="Times New Roman" pitchFamily="18" charset="0"/>
                <a:cs typeface="Times New Roman" pitchFamily="18" charset="0"/>
              </a:rPr>
              <a:t>Policy Implications for Post-Conflict Higher Education  </a:t>
            </a:r>
          </a:p>
          <a:p>
            <a:pPr marL="285750" lvl="0" indent="-285750" algn="just">
              <a:lnSpc>
                <a:spcPct val="150000"/>
              </a:lnSpc>
              <a:buFont typeface="Wingdings" pitchFamily="2" charset="2"/>
              <a:buChar char="Ø"/>
            </a:pPr>
            <a:r>
              <a:rPr lang="en-US" dirty="0">
                <a:solidFill>
                  <a:prstClr val="black"/>
                </a:solidFill>
                <a:latin typeface="Times New Roman" pitchFamily="18" charset="0"/>
                <a:cs typeface="Times New Roman" pitchFamily="18" charset="0"/>
              </a:rPr>
              <a:t>Resource for Future Research </a:t>
            </a:r>
            <a:endParaRPr lang="en-US"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571001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50</a:t>
            </a:fld>
            <a:endParaRPr lang="en-US"/>
          </a:p>
        </p:txBody>
      </p:sp>
      <p:sp>
        <p:nvSpPr>
          <p:cNvPr id="4" name="Rectangle 3"/>
          <p:cNvSpPr/>
          <p:nvPr/>
        </p:nvSpPr>
        <p:spPr>
          <a:xfrm>
            <a:off x="228600" y="838200"/>
            <a:ext cx="8763000" cy="3831818"/>
          </a:xfrm>
          <a:prstGeom prst="rect">
            <a:avLst/>
          </a:prstGeom>
        </p:spPr>
        <p:txBody>
          <a:bodyPr wrap="square">
            <a:spAutoFit/>
          </a:bodyPr>
          <a:lstStyle/>
          <a:p>
            <a:pPr marL="285750" indent="-285750" algn="just">
              <a:lnSpc>
                <a:spcPct val="150000"/>
              </a:lnSpc>
              <a:buFont typeface="Wingdings" pitchFamily="2" charset="2"/>
              <a:buChar char="Ø"/>
            </a:pPr>
            <a:r>
              <a:rPr lang="en-US" dirty="0">
                <a:latin typeface="Times New Roman" pitchFamily="18" charset="0"/>
                <a:cs typeface="Times New Roman" pitchFamily="18" charset="0"/>
              </a:rPr>
              <a:t>The study also identified key researchers contributing to this transformation. While</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Ravirajan</a:t>
            </a:r>
            <a:r>
              <a:rPr lang="en-US" b="1" i="1" dirty="0">
                <a:latin typeface="Times New Roman" pitchFamily="18" charset="0"/>
                <a:cs typeface="Times New Roman" pitchFamily="18" charset="0"/>
              </a:rPr>
              <a:t> P. &amp; </a:t>
            </a:r>
            <a:r>
              <a:rPr lang="en-US" b="1" i="1" dirty="0" err="1">
                <a:latin typeface="Times New Roman" pitchFamily="18" charset="0"/>
                <a:cs typeface="Times New Roman" pitchFamily="18" charset="0"/>
              </a:rPr>
              <a:t>Somasundaram</a:t>
            </a:r>
            <a:r>
              <a:rPr lang="en-US" b="1" i="1" dirty="0">
                <a:latin typeface="Times New Roman" pitchFamily="18" charset="0"/>
                <a:cs typeface="Times New Roman" pitchFamily="18" charset="0"/>
              </a:rPr>
              <a:t> D.</a:t>
            </a:r>
            <a:r>
              <a:rPr lang="en-US" dirty="0">
                <a:latin typeface="Times New Roman" pitchFamily="18" charset="0"/>
                <a:cs typeface="Times New Roman" pitchFamily="18" charset="0"/>
              </a:rPr>
              <a:t> were highly cited during the war, post-war researchers </a:t>
            </a:r>
            <a:r>
              <a:rPr lang="en-US" b="1" i="1" dirty="0" err="1">
                <a:latin typeface="Times New Roman" pitchFamily="18" charset="0"/>
                <a:cs typeface="Times New Roman" pitchFamily="18" charset="0"/>
              </a:rPr>
              <a:t>Vignarooban</a:t>
            </a:r>
            <a:r>
              <a:rPr lang="en-US" b="1" i="1" dirty="0">
                <a:latin typeface="Times New Roman" pitchFamily="18" charset="0"/>
                <a:cs typeface="Times New Roman" pitchFamily="18" charset="0"/>
              </a:rPr>
              <a:t> &amp; K., </a:t>
            </a:r>
            <a:r>
              <a:rPr lang="en-US" b="1" i="1" dirty="0" err="1">
                <a:latin typeface="Times New Roman" pitchFamily="18" charset="0"/>
                <a:cs typeface="Times New Roman" pitchFamily="18" charset="0"/>
              </a:rPr>
              <a:t>Kannan</a:t>
            </a:r>
            <a:r>
              <a:rPr lang="en-US" b="1" i="1" dirty="0">
                <a:latin typeface="Times New Roman" pitchFamily="18" charset="0"/>
                <a:cs typeface="Times New Roman" pitchFamily="18" charset="0"/>
              </a:rPr>
              <a:t> N., </a:t>
            </a:r>
            <a:r>
              <a:rPr lang="en-US" dirty="0">
                <a:latin typeface="Times New Roman" pitchFamily="18" charset="0"/>
                <a:cs typeface="Times New Roman" pitchFamily="18" charset="0"/>
              </a:rPr>
              <a:t>emerged as leading citation contributors.</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The findings emphasize the importance of funding, international collaborations, and institutional support in rebuilding research capacity in post-conflict regions. </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Future investments in digital infrastructure, capacity-building programs, and interdisciplinary collaborations will be essential in sustaining this positive trajectory. </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This study serves as a benchmark for policymakers, librarians and researchers aiming to enhance academic research in Sri Lanka and other post-conflict regions worldwide.</a:t>
            </a:r>
          </a:p>
        </p:txBody>
      </p:sp>
      <p:sp>
        <p:nvSpPr>
          <p:cNvPr id="2" name="Rectangle 1"/>
          <p:cNvSpPr/>
          <p:nvPr/>
        </p:nvSpPr>
        <p:spPr>
          <a:xfrm>
            <a:off x="228600" y="106571"/>
            <a:ext cx="1082348" cy="507831"/>
          </a:xfrm>
          <a:prstGeom prst="rect">
            <a:avLst/>
          </a:prstGeom>
        </p:spPr>
        <p:txBody>
          <a:bodyPr wrap="none">
            <a:spAutoFit/>
          </a:bodyPr>
          <a:lstStyle/>
          <a:p>
            <a:pPr>
              <a:lnSpc>
                <a:spcPct val="150000"/>
              </a:lnSpc>
            </a:pPr>
            <a:r>
              <a:rPr lang="en-US" b="1" dirty="0">
                <a:solidFill>
                  <a:schemeClr val="accent3"/>
                </a:solidFill>
                <a:latin typeface="Times New Roman" pitchFamily="18" charset="0"/>
                <a:cs typeface="Times New Roman" pitchFamily="18" charset="0"/>
              </a:rPr>
              <a:t>Conti…, </a:t>
            </a:r>
          </a:p>
        </p:txBody>
      </p:sp>
    </p:spTree>
    <p:extLst>
      <p:ext uri="{BB962C8B-B14F-4D97-AF65-F5344CB8AC3E}">
        <p14:creationId xmlns:p14="http://schemas.microsoft.com/office/powerpoint/2010/main" val="823607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solidFill>
                  <a:prstClr val="black"/>
                </a:solidFill>
              </a:rPr>
              <a:pPr>
                <a:defRPr/>
              </a:pPr>
              <a:t>51</a:t>
            </a:fld>
            <a:endParaRPr lang="en-US">
              <a:solidFill>
                <a:prstClr val="black"/>
              </a:solidFill>
            </a:endParaRPr>
          </a:p>
        </p:txBody>
      </p:sp>
      <p:sp>
        <p:nvSpPr>
          <p:cNvPr id="4" name="Rectangle 3"/>
          <p:cNvSpPr/>
          <p:nvPr/>
        </p:nvSpPr>
        <p:spPr>
          <a:xfrm>
            <a:off x="2286000" y="2209800"/>
            <a:ext cx="4572000" cy="1285865"/>
          </a:xfrm>
          <a:prstGeom prst="rect">
            <a:avLst/>
          </a:prstGeom>
        </p:spPr>
        <p:txBody>
          <a:bodyPr wrap="square">
            <a:spAutoFit/>
          </a:bodyPr>
          <a:lstStyle/>
          <a:p>
            <a:pPr algn="ctr">
              <a:lnSpc>
                <a:spcPct val="115000"/>
              </a:lnSpc>
              <a:spcBef>
                <a:spcPts val="0"/>
              </a:spcBef>
              <a:spcAft>
                <a:spcPts val="1000"/>
              </a:spcAft>
            </a:pPr>
            <a:r>
              <a:rPr lang="en-US" sz="7200" b="1" dirty="0">
                <a:solidFill>
                  <a:srgbClr val="0070C0"/>
                </a:solidFill>
                <a:latin typeface="Times New Roman"/>
                <a:ea typeface="Calibri"/>
                <a:cs typeface="Latha"/>
              </a:rPr>
              <a:t>Thank You</a:t>
            </a:r>
            <a:endParaRPr lang="en-US" sz="7200" dirty="0">
              <a:solidFill>
                <a:srgbClr val="0070C0"/>
              </a:solidFill>
              <a:latin typeface="Calibri"/>
              <a:ea typeface="Calibri"/>
              <a:cs typeface="Latha"/>
            </a:endParaRPr>
          </a:p>
        </p:txBody>
      </p:sp>
    </p:spTree>
    <p:extLst>
      <p:ext uri="{BB962C8B-B14F-4D97-AF65-F5344CB8AC3E}">
        <p14:creationId xmlns:p14="http://schemas.microsoft.com/office/powerpoint/2010/main" val="131226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6</a:t>
            </a:fld>
            <a:endParaRPr lang="en-US"/>
          </a:p>
        </p:txBody>
      </p:sp>
      <p:sp>
        <p:nvSpPr>
          <p:cNvPr id="4" name="Rounded Rectangle 3"/>
          <p:cNvSpPr/>
          <p:nvPr/>
        </p:nvSpPr>
        <p:spPr>
          <a:xfrm>
            <a:off x="0" y="3200400"/>
            <a:ext cx="1622330" cy="30794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rgbClr val="0070C0"/>
                </a:solidFill>
                <a:latin typeface="Times New Roman" pitchFamily="18" charset="0"/>
                <a:cs typeface="Times New Roman" pitchFamily="18" charset="0"/>
              </a:rPr>
              <a:t>Review of Literature</a:t>
            </a:r>
            <a:endParaRPr lang="en-US" sz="2000" dirty="0">
              <a:solidFill>
                <a:schemeClr val="bg1"/>
              </a:solidFill>
            </a:endParaRPr>
          </a:p>
        </p:txBody>
      </p:sp>
      <p:sp>
        <p:nvSpPr>
          <p:cNvPr id="6" name="Rectangle 5"/>
          <p:cNvSpPr/>
          <p:nvPr/>
        </p:nvSpPr>
        <p:spPr>
          <a:xfrm>
            <a:off x="152400" y="90073"/>
            <a:ext cx="8839200" cy="2893100"/>
          </a:xfrm>
          <a:prstGeom prst="rect">
            <a:avLst/>
          </a:prstGeom>
        </p:spPr>
        <p:txBody>
          <a:bodyPr wrap="square">
            <a:spAutoFit/>
          </a:bodyPr>
          <a:lstStyle/>
          <a:p>
            <a:pPr algn="ctr"/>
            <a:r>
              <a:rPr lang="en-US" sz="2000" b="1" dirty="0">
                <a:solidFill>
                  <a:schemeClr val="accent2"/>
                </a:solidFill>
                <a:latin typeface="Times New Roman" pitchFamily="18" charset="0"/>
                <a:cs typeface="Times New Roman" pitchFamily="18" charset="0"/>
              </a:rPr>
              <a:t>REVIEW OF LITERATURE</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Many researchers have conducted numerous </a:t>
            </a:r>
            <a:r>
              <a:rPr lang="en-US" dirty="0" err="1">
                <a:latin typeface="Times New Roman" pitchFamily="18" charset="0"/>
                <a:cs typeface="Times New Roman" pitchFamily="18" charset="0"/>
              </a:rPr>
              <a:t>scientometric</a:t>
            </a:r>
            <a:r>
              <a:rPr lang="en-US" dirty="0">
                <a:latin typeface="Times New Roman" pitchFamily="18" charset="0"/>
                <a:cs typeface="Times New Roman" pitchFamily="18" charset="0"/>
              </a:rPr>
              <a:t> studies on the research output of various Universities. But, this study specifically examines of University of Jaffna from a comparative perspective two distinct periods: the war periods (1984 -2009) and the post-civil war (2010-2025). Since no any research has focused on this particular aspect, a significant research gap has been identified, highlighting the necessity of this study.</a:t>
            </a:r>
          </a:p>
          <a:p>
            <a:pPr marL="285750" indent="-285750" algn="just">
              <a:lnSpc>
                <a:spcPct val="150000"/>
              </a:lnSpc>
              <a:buFont typeface="Wingdings" pitchFamily="2" charset="2"/>
              <a:buChar char="Ø"/>
            </a:pPr>
            <a:r>
              <a:rPr lang="en-US" dirty="0">
                <a:latin typeface="Times New Roman" pitchFamily="18" charset="0"/>
                <a:cs typeface="Times New Roman" pitchFamily="18" charset="0"/>
              </a:rPr>
              <a:t> It is divided following sections, </a:t>
            </a:r>
          </a:p>
        </p:txBody>
      </p:sp>
      <p:cxnSp>
        <p:nvCxnSpPr>
          <p:cNvPr id="8" name="Straight Arrow Connector 7"/>
          <p:cNvCxnSpPr/>
          <p:nvPr/>
        </p:nvCxnSpPr>
        <p:spPr>
          <a:xfrm flipV="1">
            <a:off x="1711372" y="3581400"/>
            <a:ext cx="450944" cy="1905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V="1">
            <a:off x="1720755" y="4305300"/>
            <a:ext cx="469710" cy="1143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1720755" y="4908645"/>
            <a:ext cx="469710" cy="12055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1669291" y="5562600"/>
            <a:ext cx="521174"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9" name="Rounded Rectangle 18"/>
          <p:cNvSpPr/>
          <p:nvPr/>
        </p:nvSpPr>
        <p:spPr>
          <a:xfrm>
            <a:off x="2286000" y="3079466"/>
            <a:ext cx="6629400" cy="33975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lnSpc>
                <a:spcPct val="150000"/>
              </a:lnSpc>
              <a:buAutoNum type="arabicPeriod"/>
            </a:pPr>
            <a:r>
              <a:rPr lang="en-US" dirty="0">
                <a:latin typeface="Times New Roman" pitchFamily="18" charset="0"/>
                <a:cs typeface="Times New Roman" pitchFamily="18" charset="0"/>
              </a:rPr>
              <a:t>Scientometric Studies on Research Productivity of various Universities (16 International literatures) </a:t>
            </a:r>
          </a:p>
          <a:p>
            <a:pPr marL="342900" indent="-342900" algn="just">
              <a:lnSpc>
                <a:spcPct val="150000"/>
              </a:lnSpc>
              <a:buFontTx/>
              <a:buAutoNum type="arabicPeriod"/>
            </a:pPr>
            <a:r>
              <a:rPr lang="en-US" dirty="0">
                <a:latin typeface="Times New Roman" pitchFamily="18" charset="0"/>
                <a:cs typeface="Times New Roman" pitchFamily="18" charset="0"/>
              </a:rPr>
              <a:t>  Research Productivity In Sri Lankan Universities (07 National  literatures)</a:t>
            </a:r>
          </a:p>
          <a:p>
            <a:pPr marL="342900" indent="-342900" algn="just">
              <a:lnSpc>
                <a:spcPct val="150000"/>
              </a:lnSpc>
              <a:buFontTx/>
              <a:buAutoNum type="arabicPeriod"/>
            </a:pPr>
            <a:r>
              <a:rPr lang="en-US" dirty="0">
                <a:latin typeface="Times New Roman" pitchFamily="18" charset="0"/>
                <a:cs typeface="Times New Roman" pitchFamily="18" charset="0"/>
              </a:rPr>
              <a:t> Impact of  the Civil War on Higher Education In Sri Lanka (02 International literatures)</a:t>
            </a:r>
          </a:p>
          <a:p>
            <a:pPr marL="342900" indent="-342900" algn="just">
              <a:lnSpc>
                <a:spcPct val="150000"/>
              </a:lnSpc>
              <a:buFontTx/>
              <a:buAutoNum type="arabicPeriod"/>
            </a:pPr>
            <a:r>
              <a:rPr lang="en-US" dirty="0">
                <a:latin typeface="Times New Roman" pitchFamily="18" charset="0"/>
                <a:cs typeface="Times New Roman" pitchFamily="18" charset="0"/>
              </a:rPr>
              <a:t>Previous Studies on The University of Jaffna (04 National literatures) </a:t>
            </a:r>
          </a:p>
        </p:txBody>
      </p:sp>
    </p:spTree>
    <p:extLst>
      <p:ext uri="{BB962C8B-B14F-4D97-AF65-F5344CB8AC3E}">
        <p14:creationId xmlns:p14="http://schemas.microsoft.com/office/powerpoint/2010/main" val="9497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7</a:t>
            </a:fld>
            <a:endParaRPr lang="en-US"/>
          </a:p>
        </p:txBody>
      </p:sp>
      <p:sp>
        <p:nvSpPr>
          <p:cNvPr id="5" name="Rectangle 4"/>
          <p:cNvSpPr/>
          <p:nvPr/>
        </p:nvSpPr>
        <p:spPr>
          <a:xfrm>
            <a:off x="156949" y="228600"/>
            <a:ext cx="8839200" cy="6407973"/>
          </a:xfrm>
          <a:prstGeom prst="rect">
            <a:avLst/>
          </a:prstGeom>
        </p:spPr>
        <p:txBody>
          <a:bodyPr wrap="square">
            <a:spAutoFit/>
          </a:bodyPr>
          <a:lstStyle/>
          <a:p>
            <a:pPr algn="ctr"/>
            <a:r>
              <a:rPr lang="en-US" sz="2200" b="1" dirty="0">
                <a:solidFill>
                  <a:schemeClr val="accent2"/>
                </a:solidFill>
                <a:latin typeface="Times New Roman" pitchFamily="18" charset="0"/>
                <a:cs typeface="Times New Roman" pitchFamily="18" charset="0"/>
              </a:rPr>
              <a:t>RESEARCH DESIGN</a:t>
            </a:r>
            <a:endParaRPr lang="en-US" sz="2200" dirty="0">
              <a:solidFill>
                <a:schemeClr val="accent2"/>
              </a:solidFill>
              <a:latin typeface="Times New Roman" pitchFamily="18" charset="0"/>
              <a:cs typeface="Times New Roman" pitchFamily="18" charset="0"/>
            </a:endParaRPr>
          </a:p>
          <a:p>
            <a:r>
              <a:rPr lang="en-US" sz="2400" b="1" dirty="0">
                <a:solidFill>
                  <a:srgbClr val="0070C0"/>
                </a:solidFill>
                <a:latin typeface="Times New Roman" pitchFamily="18" charset="0"/>
                <a:cs typeface="Times New Roman" pitchFamily="18" charset="0"/>
              </a:rPr>
              <a:t>Research Problem</a:t>
            </a:r>
            <a:endParaRPr lang="en-US" sz="2400" dirty="0">
              <a:solidFill>
                <a:srgbClr val="0070C0"/>
              </a:solidFill>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The civil war of Sri Lanka (1984–2009) had a significant impact on higher education, particularly at the University of Jaffna. However, in the post-war period, the University has experienced a notable increase in research output. Despite this growth, there is no comprehensive </a:t>
            </a:r>
            <a:r>
              <a:rPr lang="en-US" sz="2000" dirty="0" err="1">
                <a:latin typeface="Times New Roman" pitchFamily="18" charset="0"/>
                <a:cs typeface="Times New Roman" pitchFamily="18" charset="0"/>
              </a:rPr>
              <a:t>scientometric</a:t>
            </a:r>
            <a:r>
              <a:rPr lang="en-US" sz="2000" dirty="0">
                <a:latin typeface="Times New Roman" pitchFamily="18" charset="0"/>
                <a:cs typeface="Times New Roman" pitchFamily="18" charset="0"/>
              </a:rPr>
              <a:t> analysis comparing the war and post-war period’s research productivity so far. Therefore, this study seeks to fill this gap by systematically comparing and analyzing the effects of the war on the University’s research productivity using bibliometric tools.</a:t>
            </a:r>
          </a:p>
          <a:p>
            <a:pPr marL="0" lvl="1"/>
            <a:r>
              <a:rPr lang="en-US" sz="2000" b="1" dirty="0">
                <a:solidFill>
                  <a:srgbClr val="0070C0"/>
                </a:solidFill>
                <a:latin typeface="Times New Roman" pitchFamily="18" charset="0"/>
                <a:cs typeface="Times New Roman" pitchFamily="18" charset="0"/>
              </a:rPr>
              <a:t>Limitations of the study:</a:t>
            </a:r>
            <a:r>
              <a:rPr lang="en-US" sz="2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285750" indent="-285750" algn="just">
              <a:lnSpc>
                <a:spcPct val="150000"/>
              </a:lnSpc>
              <a:buFont typeface="Wingdings" panose="05000000000000000000" pitchFamily="2" charset="2"/>
              <a:buChar char="Ø"/>
            </a:pPr>
            <a:r>
              <a:rPr lang="en-US" dirty="0">
                <a:latin typeface="Times New Roman" pitchFamily="18" charset="0"/>
                <a:cs typeface="Times New Roman" pitchFamily="18" charset="0"/>
              </a:rPr>
              <a:t>  The data was collected from </a:t>
            </a:r>
            <a:r>
              <a:rPr lang="en-US" b="1" dirty="0">
                <a:latin typeface="Times New Roman" pitchFamily="18" charset="0"/>
                <a:cs typeface="Times New Roman" pitchFamily="18" charset="0"/>
              </a:rPr>
              <a:t>Web of Science </a:t>
            </a:r>
            <a:r>
              <a:rPr lang="en-US" dirty="0">
                <a:latin typeface="Times New Roman" pitchFamily="18" charset="0"/>
                <a:cs typeface="Times New Roman" pitchFamily="18" charset="0"/>
              </a:rPr>
              <a:t>(1989-2025) and </a:t>
            </a:r>
            <a:r>
              <a:rPr lang="en-US" b="1" dirty="0">
                <a:latin typeface="Times New Roman" pitchFamily="18" charset="0"/>
                <a:cs typeface="Times New Roman" pitchFamily="18" charset="0"/>
              </a:rPr>
              <a:t>Scopus</a:t>
            </a:r>
            <a:r>
              <a:rPr lang="en-US" dirty="0">
                <a:latin typeface="Times New Roman" pitchFamily="18" charset="0"/>
                <a:cs typeface="Times New Roman" pitchFamily="18" charset="0"/>
              </a:rPr>
              <a:t> (1984-2025).</a:t>
            </a:r>
          </a:p>
          <a:p>
            <a:pPr marL="285750" indent="-285750" algn="just">
              <a:lnSpc>
                <a:spcPct val="150000"/>
              </a:lnSpc>
              <a:buFont typeface="Wingdings" panose="05000000000000000000" pitchFamily="2" charset="2"/>
              <a:buChar char="Ø"/>
            </a:pPr>
            <a:r>
              <a:rPr lang="en-US" b="1" dirty="0">
                <a:latin typeface="Times New Roman" pitchFamily="18" charset="0"/>
                <a:cs typeface="Times New Roman" pitchFamily="18" charset="0"/>
              </a:rPr>
              <a:t>The war (1984 to 2009</a:t>
            </a:r>
            <a:r>
              <a:rPr lang="en-US" dirty="0">
                <a:latin typeface="Times New Roman" pitchFamily="18" charset="0"/>
                <a:cs typeface="Times New Roman" pitchFamily="18" charset="0"/>
              </a:rPr>
              <a:t>)  &amp;  </a:t>
            </a:r>
            <a:r>
              <a:rPr lang="en-US" b="1" dirty="0">
                <a:latin typeface="Times New Roman" pitchFamily="18" charset="0"/>
                <a:cs typeface="Times New Roman" pitchFamily="18" charset="0"/>
              </a:rPr>
              <a:t>post - war (2010 to 2025) </a:t>
            </a:r>
            <a:r>
              <a:rPr lang="en-US" dirty="0">
                <a:latin typeface="Times New Roman" pitchFamily="18" charset="0"/>
                <a:cs typeface="Times New Roman" pitchFamily="18" charset="0"/>
              </a:rPr>
              <a:t>periods.</a:t>
            </a:r>
          </a:p>
          <a:p>
            <a:pPr marL="285750" indent="-285750" algn="just">
              <a:lnSpc>
                <a:spcPct val="150000"/>
              </a:lnSpc>
              <a:buFont typeface="Wingdings" panose="05000000000000000000" pitchFamily="2" charset="2"/>
              <a:buChar char="Ø"/>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University of Jaffna </a:t>
            </a:r>
            <a:r>
              <a:rPr lang="en-US" dirty="0">
                <a:latin typeface="Times New Roman" pitchFamily="18" charset="0"/>
                <a:cs typeface="Times New Roman" pitchFamily="18" charset="0"/>
              </a:rPr>
              <a:t>was selected most war affected  institution in Sri Lanka. </a:t>
            </a:r>
          </a:p>
          <a:p>
            <a:pPr algn="just">
              <a:lnSpc>
                <a:spcPct val="150000"/>
              </a:lnSpc>
            </a:pPr>
            <a:r>
              <a:rPr lang="en-US" dirty="0">
                <a:latin typeface="Times New Roman" pitchFamily="18" charset="0"/>
                <a:cs typeface="Times New Roman" pitchFamily="18" charset="0"/>
              </a:rPr>
              <a:t>  </a:t>
            </a:r>
          </a:p>
          <a:p>
            <a:pPr algn="just">
              <a:lnSpc>
                <a:spcPct val="150000"/>
              </a:lnSpc>
            </a:pPr>
            <a:r>
              <a:rPr lang="en-US"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0222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8</a:t>
            </a:fld>
            <a:endParaRPr lang="en-US"/>
          </a:p>
        </p:txBody>
      </p:sp>
      <p:sp>
        <p:nvSpPr>
          <p:cNvPr id="5" name="Rectangle 4"/>
          <p:cNvSpPr/>
          <p:nvPr/>
        </p:nvSpPr>
        <p:spPr>
          <a:xfrm>
            <a:off x="143301" y="152400"/>
            <a:ext cx="8763000" cy="5940088"/>
          </a:xfrm>
          <a:prstGeom prst="rect">
            <a:avLst/>
          </a:prstGeom>
        </p:spPr>
        <p:txBody>
          <a:bodyPr wrap="square">
            <a:spAutoFit/>
          </a:bodyPr>
          <a:lstStyle/>
          <a:p>
            <a:r>
              <a:rPr lang="en-US" sz="2000" b="1" dirty="0">
                <a:solidFill>
                  <a:srgbClr val="0070C0"/>
                </a:solidFill>
                <a:latin typeface="Times New Roman" pitchFamily="18" charset="0"/>
                <a:cs typeface="Times New Roman" pitchFamily="18" charset="0"/>
              </a:rPr>
              <a:t>3.2 Objectives of the research </a:t>
            </a:r>
            <a:r>
              <a:rPr lang="en-US" sz="2000" dirty="0">
                <a:solidFill>
                  <a:srgbClr val="0070C0"/>
                </a:solidFill>
                <a:latin typeface="Times New Roman" pitchFamily="18" charset="0"/>
                <a:cs typeface="Times New Roman" pitchFamily="18" charset="0"/>
              </a:rPr>
              <a:t>:</a:t>
            </a:r>
            <a:endParaRPr lang="en-US" dirty="0"/>
          </a:p>
          <a:p>
            <a:pPr marL="285750" lvl="0" indent="-285750" algn="just">
              <a:lnSpc>
                <a:spcPct val="150000"/>
              </a:lnSpc>
              <a:buFont typeface="Wingdings" pitchFamily="2" charset="2"/>
              <a:buChar char="Ø"/>
            </a:pPr>
            <a:r>
              <a:rPr lang="en-US" sz="2000" dirty="0">
                <a:latin typeface="Times New Roman" pitchFamily="18" charset="0"/>
                <a:cs typeface="Times New Roman" pitchFamily="18" charset="0"/>
              </a:rPr>
              <a:t>To compare research productivity of the University of Jaffna war (1984–2009) &amp; post-war (2010–2025) periods.</a:t>
            </a:r>
          </a:p>
          <a:p>
            <a:pPr marL="285750" lvl="0" indent="-285750" algn="just">
              <a:lnSpc>
                <a:spcPct val="150000"/>
              </a:lnSpc>
              <a:buFont typeface="Wingdings" pitchFamily="2" charset="2"/>
              <a:buChar char="Ø"/>
            </a:pPr>
            <a:r>
              <a:rPr lang="en-US" sz="2000" dirty="0">
                <a:latin typeface="Times New Roman" pitchFamily="18" charset="0"/>
                <a:cs typeface="Times New Roman" pitchFamily="18" charset="0"/>
              </a:rPr>
              <a:t>To analyze publication trends and citation impact across the  both periods. </a:t>
            </a:r>
          </a:p>
          <a:p>
            <a:pPr marL="285750" lvl="0" indent="-285750" algn="just">
              <a:lnSpc>
                <a:spcPct val="150000"/>
              </a:lnSpc>
              <a:buFont typeface="Wingdings" pitchFamily="2" charset="2"/>
              <a:buChar char="Ø"/>
            </a:pPr>
            <a:r>
              <a:rPr lang="en-US" sz="2000" dirty="0">
                <a:latin typeface="Times New Roman" pitchFamily="18" charset="0"/>
                <a:cs typeface="Times New Roman" pitchFamily="18" charset="0"/>
              </a:rPr>
              <a:t>To examine authorship patterns, key contributors, collaboration networks, and changes in research teams over time.</a:t>
            </a:r>
          </a:p>
          <a:p>
            <a:pPr marL="285750" lvl="0" indent="-285750" algn="just">
              <a:lnSpc>
                <a:spcPct val="150000"/>
              </a:lnSpc>
              <a:buFont typeface="Wingdings" pitchFamily="2" charset="2"/>
              <a:buChar char="Ø"/>
            </a:pPr>
            <a:r>
              <a:rPr lang="en-US" sz="2000" dirty="0">
                <a:latin typeface="Times New Roman" pitchFamily="18" charset="0"/>
                <a:cs typeface="Times New Roman" pitchFamily="18" charset="0"/>
              </a:rPr>
              <a:t>To investigate keyword distributions and research themes in academic focus war and post-war periods.</a:t>
            </a:r>
          </a:p>
          <a:p>
            <a:pPr marL="285750" lvl="0" indent="-285750" algn="just">
              <a:lnSpc>
                <a:spcPct val="150000"/>
              </a:lnSpc>
              <a:buFont typeface="Wingdings" pitchFamily="2" charset="2"/>
              <a:buChar char="Ø"/>
            </a:pPr>
            <a:r>
              <a:rPr lang="en-US" sz="2000" dirty="0">
                <a:latin typeface="Times New Roman" pitchFamily="18" charset="0"/>
                <a:cs typeface="Times New Roman" pitchFamily="18" charset="0"/>
              </a:rPr>
              <a:t>To evaluate international collaborations and their role in enhancing research productivity in the post-war period.</a:t>
            </a:r>
          </a:p>
          <a:p>
            <a:pPr marL="285750" lvl="0" indent="-285750" algn="just">
              <a:lnSpc>
                <a:spcPct val="150000"/>
              </a:lnSpc>
              <a:buFont typeface="Wingdings" pitchFamily="2" charset="2"/>
              <a:buChar char="Ø"/>
            </a:pPr>
            <a:r>
              <a:rPr lang="en-US" sz="2000" dirty="0">
                <a:latin typeface="Times New Roman" pitchFamily="18" charset="0"/>
                <a:cs typeface="Times New Roman" pitchFamily="18" charset="0"/>
              </a:rPr>
              <a:t>To provide insights into the impact of war on higher education, offering valuable information for policymakers, researchers, librarians and University administrators.</a:t>
            </a:r>
          </a:p>
        </p:txBody>
      </p:sp>
    </p:spTree>
    <p:extLst>
      <p:ext uri="{BB962C8B-B14F-4D97-AF65-F5344CB8AC3E}">
        <p14:creationId xmlns:p14="http://schemas.microsoft.com/office/powerpoint/2010/main" val="391112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CB9BC5-7F26-453E-864D-9253EF737A72}" type="slidenum">
              <a:rPr lang="en-US" smtClean="0"/>
              <a:pPr>
                <a:defRPr/>
              </a:pPr>
              <a:t>9</a:t>
            </a:fld>
            <a:endParaRPr lang="en-US"/>
          </a:p>
        </p:txBody>
      </p:sp>
      <p:sp>
        <p:nvSpPr>
          <p:cNvPr id="5" name="Oval 4"/>
          <p:cNvSpPr/>
          <p:nvPr/>
        </p:nvSpPr>
        <p:spPr>
          <a:xfrm>
            <a:off x="181062" y="2647306"/>
            <a:ext cx="2895600" cy="1219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cs typeface="Times New Roman" pitchFamily="18" charset="0"/>
              </a:rPr>
              <a:t>3.4 Data collection methods</a:t>
            </a:r>
          </a:p>
        </p:txBody>
      </p:sp>
      <p:cxnSp>
        <p:nvCxnSpPr>
          <p:cNvPr id="7" name="Straight Arrow Connector 6"/>
          <p:cNvCxnSpPr>
            <a:cxnSpLocks/>
          </p:cNvCxnSpPr>
          <p:nvPr/>
        </p:nvCxnSpPr>
        <p:spPr>
          <a:xfrm flipV="1">
            <a:off x="2582679" y="1849184"/>
            <a:ext cx="770121" cy="662143"/>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185645" y="2647306"/>
            <a:ext cx="995149" cy="41156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76662" y="3607199"/>
            <a:ext cx="1019940" cy="36513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2498705" y="4035008"/>
            <a:ext cx="1158895" cy="91799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00030"/>
            <a:ext cx="6553200" cy="1219200"/>
          </a:xfrm>
          <a:prstGeom prst="rect">
            <a:avLst/>
          </a:prstGeom>
          <a:solidFill>
            <a:schemeClr val="accent1"/>
          </a:solidFill>
          <a:ln>
            <a:noFill/>
          </a:ln>
          <a:effec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888221"/>
            <a:ext cx="5000537" cy="1246211"/>
          </a:xfrm>
          <a:prstGeom prst="rect">
            <a:avLst/>
          </a:prstGeom>
          <a:solidFill>
            <a:schemeClr val="accent2">
              <a:lumMod val="60000"/>
              <a:lumOff val="40000"/>
            </a:schemeClr>
          </a:solidFill>
          <a:ln>
            <a:noFill/>
          </a:ln>
          <a:effectLst/>
        </p:spPr>
      </p:pic>
      <p:sp>
        <p:nvSpPr>
          <p:cNvPr id="28" name="Rounded Rectangle 27"/>
          <p:cNvSpPr/>
          <p:nvPr/>
        </p:nvSpPr>
        <p:spPr>
          <a:xfrm>
            <a:off x="3886201" y="3412898"/>
            <a:ext cx="5127624" cy="1143000"/>
          </a:xfrm>
          <a:prstGeom prst="roundRect">
            <a:avLst>
              <a:gd name="adj" fmla="val 18657"/>
            </a:avLst>
          </a:prstGeom>
          <a:solidFill>
            <a:schemeClr val="bg1"/>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200" b="1" kern="100" dirty="0">
              <a:effectLst/>
              <a:latin typeface="Times New Roman"/>
              <a:ea typeface="Calibri"/>
              <a:cs typeface="Latha"/>
            </a:endParaRPr>
          </a:p>
          <a:p>
            <a:pPr marL="0" marR="0" algn="ctr">
              <a:lnSpc>
                <a:spcPct val="115000"/>
              </a:lnSpc>
              <a:spcBef>
                <a:spcPts val="0"/>
              </a:spcBef>
              <a:spcAft>
                <a:spcPts val="1000"/>
              </a:spcAft>
            </a:pPr>
            <a:r>
              <a:rPr lang="en-US" sz="1200" b="1" kern="100" dirty="0">
                <a:effectLst/>
                <a:latin typeface="Times New Roman"/>
                <a:ea typeface="Calibri"/>
                <a:cs typeface="Latha"/>
              </a:rPr>
              <a:t>Step 3: Data Cleaning &amp; Preprocessing</a:t>
            </a:r>
            <a:endParaRPr lang="en-US" sz="1100" kern="100" dirty="0">
              <a:effectLst/>
              <a:latin typeface="Calibri"/>
              <a:ea typeface="Calibri"/>
              <a:cs typeface="Latha"/>
            </a:endParaRPr>
          </a:p>
          <a:p>
            <a:pPr marL="0" marR="0" algn="just">
              <a:lnSpc>
                <a:spcPct val="115000"/>
              </a:lnSpc>
              <a:spcBef>
                <a:spcPts val="0"/>
              </a:spcBef>
              <a:spcAft>
                <a:spcPts val="0"/>
              </a:spcAft>
            </a:pPr>
            <a:r>
              <a:rPr lang="en-US" sz="1200" b="1" kern="100" dirty="0">
                <a:effectLst/>
                <a:latin typeface="Times New Roman"/>
                <a:ea typeface="Calibri"/>
                <a:cs typeface="Latha"/>
              </a:rPr>
              <a:t>- </a:t>
            </a:r>
            <a:r>
              <a:rPr lang="en-US" sz="1200" kern="100" dirty="0">
                <a:effectLst/>
                <a:latin typeface="Times New Roman"/>
                <a:ea typeface="Calibri"/>
                <a:cs typeface="Latha"/>
              </a:rPr>
              <a:t>Identify and remove duplicate records </a:t>
            </a:r>
            <a:endParaRPr lang="en-US" sz="1100" kern="100" dirty="0">
              <a:effectLst/>
              <a:latin typeface="Calibri"/>
              <a:ea typeface="Calibri"/>
              <a:cs typeface="Latha"/>
            </a:endParaRPr>
          </a:p>
          <a:p>
            <a:pPr marL="0" marR="0" algn="just">
              <a:lnSpc>
                <a:spcPct val="115000"/>
              </a:lnSpc>
              <a:spcBef>
                <a:spcPts val="0"/>
              </a:spcBef>
              <a:spcAft>
                <a:spcPts val="0"/>
              </a:spcAft>
            </a:pPr>
            <a:r>
              <a:rPr lang="en-US" sz="1200" kern="100" dirty="0">
                <a:effectLst/>
                <a:latin typeface="Times New Roman"/>
                <a:ea typeface="Calibri"/>
                <a:cs typeface="Latha"/>
              </a:rPr>
              <a:t>- Handle missing data (affiliations, citations) </a:t>
            </a:r>
            <a:endParaRPr lang="en-US" sz="1100" kern="100" dirty="0">
              <a:effectLst/>
              <a:latin typeface="Calibri"/>
              <a:ea typeface="Calibri"/>
              <a:cs typeface="Latha"/>
            </a:endParaRPr>
          </a:p>
          <a:p>
            <a:pPr marL="0" marR="0" algn="just">
              <a:lnSpc>
                <a:spcPct val="115000"/>
              </a:lnSpc>
              <a:spcBef>
                <a:spcPts val="0"/>
              </a:spcBef>
              <a:spcAft>
                <a:spcPts val="0"/>
              </a:spcAft>
            </a:pPr>
            <a:r>
              <a:rPr lang="en-US" sz="1200" kern="100" dirty="0">
                <a:effectLst/>
                <a:latin typeface="Times New Roman"/>
                <a:ea typeface="Calibri"/>
                <a:cs typeface="Latha"/>
              </a:rPr>
              <a:t>- Standardize author names, journal titles, keywords </a:t>
            </a:r>
            <a:endParaRPr lang="en-US" sz="1100" kern="100" dirty="0">
              <a:effectLst/>
              <a:latin typeface="Calibri"/>
              <a:ea typeface="Calibri"/>
              <a:cs typeface="Latha"/>
            </a:endParaRPr>
          </a:p>
          <a:p>
            <a:pPr marL="0" marR="0">
              <a:lnSpc>
                <a:spcPct val="115000"/>
              </a:lnSpc>
              <a:spcBef>
                <a:spcPts val="0"/>
              </a:spcBef>
              <a:spcAft>
                <a:spcPts val="1000"/>
              </a:spcAft>
            </a:pPr>
            <a:r>
              <a:rPr lang="en-US" sz="1200" kern="100" dirty="0">
                <a:effectLst/>
                <a:latin typeface="Calibri"/>
                <a:ea typeface="Calibri"/>
                <a:cs typeface="Latha"/>
              </a:rPr>
              <a:t> </a:t>
            </a:r>
            <a:endParaRPr lang="en-US" sz="1100" kern="100" dirty="0">
              <a:effectLst/>
              <a:latin typeface="Calibri"/>
              <a:ea typeface="Calibri"/>
              <a:cs typeface="Latha"/>
            </a:endParaRPr>
          </a:p>
          <a:p>
            <a:pPr marL="0" marR="0">
              <a:lnSpc>
                <a:spcPct val="115000"/>
              </a:lnSpc>
              <a:spcBef>
                <a:spcPts val="0"/>
              </a:spcBef>
              <a:spcAft>
                <a:spcPts val="1000"/>
              </a:spcAft>
            </a:pPr>
            <a:r>
              <a:rPr lang="en-US" sz="1100" kern="100" dirty="0">
                <a:effectLst/>
                <a:latin typeface="Calibri"/>
                <a:ea typeface="Calibri"/>
                <a:cs typeface="Latha"/>
              </a:rPr>
              <a:t> </a:t>
            </a:r>
          </a:p>
        </p:txBody>
      </p:sp>
      <p:sp>
        <p:nvSpPr>
          <p:cNvPr id="32" name="Rounded Rectangle 31"/>
          <p:cNvSpPr/>
          <p:nvPr/>
        </p:nvSpPr>
        <p:spPr>
          <a:xfrm>
            <a:off x="3352799" y="4724400"/>
            <a:ext cx="5661025" cy="1981200"/>
          </a:xfrm>
          <a:prstGeom prst="roundRect">
            <a:avLst/>
          </a:prstGeom>
          <a:no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200" b="1" kern="100" dirty="0">
              <a:effectLst/>
              <a:latin typeface="Times New Roman"/>
              <a:ea typeface="Calibri"/>
              <a:cs typeface="Latha"/>
            </a:endParaRPr>
          </a:p>
          <a:p>
            <a:pPr marL="0" marR="0" algn="ctr">
              <a:lnSpc>
                <a:spcPct val="115000"/>
              </a:lnSpc>
              <a:spcBef>
                <a:spcPts val="0"/>
              </a:spcBef>
              <a:spcAft>
                <a:spcPts val="1000"/>
              </a:spcAft>
            </a:pPr>
            <a:endParaRPr lang="en-US" sz="1200" b="1" kern="100" dirty="0">
              <a:effectLst/>
              <a:latin typeface="Times New Roman"/>
              <a:ea typeface="Calibri"/>
              <a:cs typeface="Latha"/>
            </a:endParaRPr>
          </a:p>
          <a:p>
            <a:pPr marL="0" marR="0" algn="ctr">
              <a:lnSpc>
                <a:spcPct val="115000"/>
              </a:lnSpc>
              <a:spcBef>
                <a:spcPts val="0"/>
              </a:spcBef>
              <a:spcAft>
                <a:spcPts val="1000"/>
              </a:spcAft>
            </a:pPr>
            <a:r>
              <a:rPr lang="en-US" sz="1200" b="1" kern="100" dirty="0">
                <a:effectLst/>
                <a:latin typeface="Times New Roman"/>
                <a:ea typeface="Calibri"/>
                <a:cs typeface="Latha"/>
              </a:rPr>
              <a:t>Step 4: Categorization of Collected Data</a:t>
            </a:r>
            <a:endParaRPr lang="en-US" sz="1100" kern="100" dirty="0">
              <a:effectLst/>
              <a:latin typeface="Calibri"/>
              <a:ea typeface="Calibri"/>
              <a:cs typeface="Latha"/>
            </a:endParaRPr>
          </a:p>
          <a:p>
            <a:pPr marL="0" marR="0">
              <a:lnSpc>
                <a:spcPct val="115000"/>
              </a:lnSpc>
              <a:spcBef>
                <a:spcPts val="0"/>
              </a:spcBef>
              <a:spcAft>
                <a:spcPts val="0"/>
              </a:spcAft>
            </a:pPr>
            <a:r>
              <a:rPr lang="en-US" sz="1200" kern="100" dirty="0">
                <a:effectLst/>
                <a:latin typeface="Times New Roman"/>
                <a:ea typeface="Calibri"/>
                <a:cs typeface="Latha"/>
              </a:rPr>
              <a:t>- Categorize by:                    </a:t>
            </a:r>
            <a:endParaRPr lang="en-US" sz="1100" kern="100" dirty="0">
              <a:effectLst/>
              <a:latin typeface="Calibri"/>
              <a:ea typeface="Calibri"/>
              <a:cs typeface="Latha"/>
            </a:endParaRPr>
          </a:p>
          <a:p>
            <a:pPr marL="0" marR="0">
              <a:lnSpc>
                <a:spcPct val="115000"/>
              </a:lnSpc>
              <a:spcBef>
                <a:spcPts val="0"/>
              </a:spcBef>
              <a:spcAft>
                <a:spcPts val="0"/>
              </a:spcAft>
            </a:pPr>
            <a:r>
              <a:rPr lang="en-US" sz="1200" kern="100" dirty="0">
                <a:effectLst/>
                <a:latin typeface="Times New Roman"/>
                <a:ea typeface="Calibri"/>
                <a:cs typeface="Latha"/>
              </a:rPr>
              <a:t>→ Publication year                </a:t>
            </a:r>
            <a:endParaRPr lang="en-US" sz="1100" kern="100" dirty="0">
              <a:effectLst/>
              <a:latin typeface="Calibri"/>
              <a:ea typeface="Calibri"/>
              <a:cs typeface="Latha"/>
            </a:endParaRPr>
          </a:p>
          <a:p>
            <a:pPr marL="0" marR="0">
              <a:lnSpc>
                <a:spcPct val="115000"/>
              </a:lnSpc>
              <a:spcBef>
                <a:spcPts val="0"/>
              </a:spcBef>
              <a:spcAft>
                <a:spcPts val="0"/>
              </a:spcAft>
            </a:pPr>
            <a:r>
              <a:rPr lang="en-US" sz="1200" kern="100" dirty="0">
                <a:effectLst/>
                <a:latin typeface="Times New Roman"/>
                <a:ea typeface="Calibri"/>
                <a:cs typeface="Latha"/>
              </a:rPr>
              <a:t> → Research domain</a:t>
            </a:r>
            <a:r>
              <a:rPr lang="en-US" sz="1200" b="1" kern="100" dirty="0">
                <a:effectLst/>
                <a:latin typeface="Times New Roman"/>
                <a:ea typeface="Calibri"/>
                <a:cs typeface="Latha"/>
              </a:rPr>
              <a:t>                 </a:t>
            </a:r>
            <a:endParaRPr lang="en-US" sz="1100" kern="100" dirty="0">
              <a:effectLst/>
              <a:latin typeface="Calibri"/>
              <a:ea typeface="Calibri"/>
              <a:cs typeface="Latha"/>
            </a:endParaRPr>
          </a:p>
          <a:p>
            <a:pPr marL="0" marR="0">
              <a:lnSpc>
                <a:spcPct val="115000"/>
              </a:lnSpc>
              <a:spcBef>
                <a:spcPts val="0"/>
              </a:spcBef>
              <a:spcAft>
                <a:spcPts val="0"/>
              </a:spcAft>
            </a:pPr>
            <a:r>
              <a:rPr lang="en-US" sz="1200" b="1" kern="100" dirty="0">
                <a:effectLst/>
                <a:latin typeface="Times New Roman"/>
                <a:ea typeface="Calibri"/>
                <a:cs typeface="Latha"/>
              </a:rPr>
              <a:t>→ </a:t>
            </a:r>
            <a:r>
              <a:rPr lang="en-US" sz="1200" kern="100" dirty="0">
                <a:effectLst/>
                <a:latin typeface="Times New Roman"/>
                <a:ea typeface="Calibri"/>
                <a:cs typeface="Latha"/>
              </a:rPr>
              <a:t>Citation impact</a:t>
            </a:r>
            <a:r>
              <a:rPr lang="en-US" sz="1200" b="1" kern="100" dirty="0">
                <a:effectLst/>
                <a:latin typeface="Times New Roman"/>
                <a:ea typeface="Calibri"/>
                <a:cs typeface="Latha"/>
              </a:rPr>
              <a:t>               </a:t>
            </a:r>
            <a:endParaRPr lang="en-US" sz="1100" kern="100" dirty="0">
              <a:effectLst/>
              <a:latin typeface="Calibri"/>
              <a:ea typeface="Calibri"/>
              <a:cs typeface="Latha"/>
            </a:endParaRPr>
          </a:p>
          <a:p>
            <a:pPr marL="0" marR="0">
              <a:lnSpc>
                <a:spcPct val="115000"/>
              </a:lnSpc>
              <a:spcBef>
                <a:spcPts val="0"/>
              </a:spcBef>
              <a:spcAft>
                <a:spcPts val="0"/>
              </a:spcAft>
            </a:pPr>
            <a:r>
              <a:rPr lang="en-US" sz="1200" kern="100" dirty="0">
                <a:effectLst/>
                <a:latin typeface="Times New Roman"/>
                <a:ea typeface="Calibri"/>
                <a:cs typeface="Latha"/>
              </a:rPr>
              <a:t>→ Authorship patterns         </a:t>
            </a:r>
            <a:endParaRPr lang="en-US" sz="1100" kern="100" dirty="0">
              <a:effectLst/>
              <a:latin typeface="Calibri"/>
              <a:ea typeface="Calibri"/>
              <a:cs typeface="Latha"/>
            </a:endParaRPr>
          </a:p>
          <a:p>
            <a:pPr marL="0" marR="0">
              <a:lnSpc>
                <a:spcPct val="115000"/>
              </a:lnSpc>
              <a:spcBef>
                <a:spcPts val="0"/>
              </a:spcBef>
              <a:spcAft>
                <a:spcPts val="0"/>
              </a:spcAft>
            </a:pPr>
            <a:r>
              <a:rPr lang="en-US" sz="1200" b="1" kern="100" dirty="0">
                <a:effectLst/>
                <a:latin typeface="Times New Roman"/>
                <a:ea typeface="Calibri"/>
                <a:cs typeface="Latha"/>
              </a:rPr>
              <a:t>→ </a:t>
            </a:r>
            <a:r>
              <a:rPr lang="en-US" sz="1200" kern="100" dirty="0">
                <a:effectLst/>
                <a:latin typeface="Times New Roman"/>
                <a:ea typeface="Calibri"/>
                <a:cs typeface="Latha"/>
              </a:rPr>
              <a:t>Keywords &amp; international collaboration</a:t>
            </a:r>
            <a:endParaRPr lang="en-US" sz="1100" kern="100" dirty="0">
              <a:effectLst/>
              <a:latin typeface="Calibri"/>
              <a:ea typeface="Calibri"/>
              <a:cs typeface="Latha"/>
            </a:endParaRPr>
          </a:p>
          <a:p>
            <a:pPr marL="0" marR="0">
              <a:lnSpc>
                <a:spcPct val="115000"/>
              </a:lnSpc>
              <a:spcBef>
                <a:spcPts val="0"/>
              </a:spcBef>
              <a:spcAft>
                <a:spcPts val="0"/>
              </a:spcAft>
            </a:pPr>
            <a:r>
              <a:rPr lang="en-US" sz="1200" kern="100" dirty="0">
                <a:effectLst/>
                <a:latin typeface="Times New Roman"/>
                <a:ea typeface="Calibri"/>
                <a:cs typeface="Latha"/>
              </a:rPr>
              <a:t>- Classify into war (1984–2009) &amp; post-war (2010–2025)</a:t>
            </a:r>
            <a:r>
              <a:rPr lang="en-US" sz="1200" b="1" kern="100" dirty="0">
                <a:effectLst/>
                <a:latin typeface="Times New Roman"/>
                <a:ea typeface="Calibri"/>
                <a:cs typeface="Latha"/>
              </a:rPr>
              <a:t> </a:t>
            </a:r>
            <a:endParaRPr lang="en-US" sz="1100" kern="100" dirty="0">
              <a:effectLst/>
              <a:latin typeface="Calibri"/>
              <a:ea typeface="Calibri"/>
              <a:cs typeface="Latha"/>
            </a:endParaRPr>
          </a:p>
          <a:p>
            <a:pPr marL="0" marR="0">
              <a:lnSpc>
                <a:spcPct val="115000"/>
              </a:lnSpc>
              <a:spcBef>
                <a:spcPts val="0"/>
              </a:spcBef>
              <a:spcAft>
                <a:spcPts val="1000"/>
              </a:spcAft>
            </a:pPr>
            <a:r>
              <a:rPr lang="en-US" sz="1200" kern="100" dirty="0">
                <a:effectLst/>
                <a:latin typeface="Calibri"/>
                <a:ea typeface="Calibri"/>
                <a:cs typeface="Latha"/>
              </a:rPr>
              <a:t> </a:t>
            </a:r>
            <a:endParaRPr lang="en-US" sz="1100" kern="100" dirty="0">
              <a:effectLst/>
              <a:latin typeface="Calibri"/>
              <a:ea typeface="Calibri"/>
              <a:cs typeface="Latha"/>
            </a:endParaRPr>
          </a:p>
          <a:p>
            <a:pPr marL="0" marR="0">
              <a:lnSpc>
                <a:spcPct val="115000"/>
              </a:lnSpc>
              <a:spcBef>
                <a:spcPts val="0"/>
              </a:spcBef>
              <a:spcAft>
                <a:spcPts val="1000"/>
              </a:spcAft>
            </a:pPr>
            <a:r>
              <a:rPr lang="en-US" sz="1100" kern="100" dirty="0">
                <a:effectLst/>
                <a:latin typeface="Calibri"/>
                <a:ea typeface="Calibri"/>
                <a:cs typeface="Latha"/>
              </a:rPr>
              <a:t> </a:t>
            </a:r>
          </a:p>
        </p:txBody>
      </p:sp>
    </p:spTree>
    <p:extLst>
      <p:ext uri="{BB962C8B-B14F-4D97-AF65-F5344CB8AC3E}">
        <p14:creationId xmlns:p14="http://schemas.microsoft.com/office/powerpoint/2010/main" val="405111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_(Nath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Apothecary</Template>
  <TotalTime>13280</TotalTime>
  <Words>7592</Words>
  <Application>Microsoft Office PowerPoint</Application>
  <PresentationFormat>On-screen Show (4:3)</PresentationFormat>
  <Paragraphs>2502</Paragraphs>
  <Slides>51</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Arial</vt:lpstr>
      <vt:lpstr>Calibri</vt:lpstr>
      <vt:lpstr>Lucida Sans Unicode</vt:lpstr>
      <vt:lpstr>Times New Roman</vt:lpstr>
      <vt:lpstr>Verdana</vt:lpstr>
      <vt:lpstr>Wingdings</vt:lpstr>
      <vt:lpstr>Wingdings 2</vt:lpstr>
      <vt:lpstr>Wingdings 3</vt:lpstr>
      <vt:lpstr>Presentation_(Nathan)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dc:creator>
  <cp:lastModifiedBy>admin</cp:lastModifiedBy>
  <cp:revision>1158</cp:revision>
  <cp:lastPrinted>2022-04-20T05:26:11Z</cp:lastPrinted>
  <dcterms:created xsi:type="dcterms:W3CDTF">2015-11-26T14:44:01Z</dcterms:created>
  <dcterms:modified xsi:type="dcterms:W3CDTF">2025-07-04T07:54:19Z</dcterms:modified>
</cp:coreProperties>
</file>