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95" r:id="rId4"/>
    <p:sldId id="267" r:id="rId5"/>
    <p:sldId id="268" r:id="rId6"/>
    <p:sldId id="265" r:id="rId7"/>
    <p:sldId id="257" r:id="rId8"/>
    <p:sldId id="258" r:id="rId9"/>
    <p:sldId id="259" r:id="rId10"/>
    <p:sldId id="260" r:id="rId11"/>
    <p:sldId id="261" r:id="rId12"/>
    <p:sldId id="298" r:id="rId13"/>
    <p:sldId id="26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3" r:id="rId33"/>
    <p:sldId id="289" r:id="rId34"/>
    <p:sldId id="280" r:id="rId35"/>
    <p:sldId id="290" r:id="rId36"/>
    <p:sldId id="291" r:id="rId37"/>
    <p:sldId id="292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440A-89FF-C002-DB71-9A8DCBA80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76E5D-6384-6E7A-A338-79DAE394C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BD636-80F1-A782-8B41-324B2ED5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ADE28-D994-F052-C465-33F4CAA2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3B270-6C24-C27F-94A4-9D83515F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745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CD4D-A426-270C-0423-3EF624F3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CDDCD-6B06-D884-9FF5-8475D06C9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4D6A6-8689-7CC0-CCD0-E5004F00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E32D5-6945-8803-9F9E-E8DEEC67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CF4E-80D0-85D9-D98F-A59A7A78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72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58104-98B6-80C1-6427-FC5480D62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03BA0-BA41-5867-E1B5-2B134B35C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F1F8F-87F6-B095-E607-4DB986F7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63EA7-50A4-95F9-5D0F-742B6EFC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80D-434C-9C6D-4235-74458A6F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11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5FBB-E174-0561-B316-BC84C974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FF3F-38EB-CDFC-D22F-ADEED4498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A3E0-444C-37FD-F05F-E4FD6E15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0AE2-DD8B-B4EE-4075-BB1D18F1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5D6D0-761F-59CA-2EF9-A017C423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89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288-745C-D43D-B65F-D4722E45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21595-1F8A-3A3F-D2A1-417AC61CF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1600-E19A-FB10-5982-63071585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071D2-AAD1-5697-B74E-9907D7A0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7CF5F-1576-913F-EFAB-AA887DE1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26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5B0C-5C16-0366-941C-FAA54E4A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5EB8A-5229-1F31-3EB0-85C963BA5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1926F-7953-A2C6-01A4-B5D60D2D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F404A-7291-290E-C055-0C5EC1CA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07399-0E6D-816B-71A6-99CDB18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3060-0175-F13C-D401-B57694E2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794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AB01-E840-62E8-1B91-2D490E5F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8EA49-B621-1A0B-74B3-F498BE00B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FA3FD-8255-FBDD-D89C-19BDC9212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73EE0-6085-A1E1-64EA-503298FA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613B6-0D7C-BF01-5AAA-905433EFB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E95DD6-D871-159B-621D-901271AD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10A63-1382-FA78-1AC0-60BB48A2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6C4E9-38F9-50E0-54A0-E773B55F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631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840C-51BE-709D-7545-0BFB8B2A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74DA3-45DD-6E37-038D-06F72299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D7FED-859E-1E61-265D-78B2C0B0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E7DCC-1567-A7B5-4DA1-65FB2A00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90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4866F-1816-BF9A-933F-ED488A25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1ABD9-1F38-9D9D-7F11-6AB4EC83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81B3A-490F-03EB-F4EC-CBB17781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827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6733-840F-0EDC-D41D-3C314DB9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1FA33-277A-385D-19F9-268D84C8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358C9-9D8B-4E28-2308-C8B600469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A81AC-A94B-65E1-058B-715B484F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F79D8-88E1-272F-FEE7-608F7C84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F5A61-67D7-49D6-8125-923ED1C0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50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F8EB-A76E-9B41-5056-BA68306A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79A1F4-A31D-EFA4-EEF8-735F2A7B8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A15D5-230E-FF05-6F21-91760CB8D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42CBB-C3BD-8CA0-75DB-71B63BC8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21A06-B63C-E308-C9EC-2C6B646C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9AA88-58E5-4C37-4320-CCF571BC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277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24227-4C5B-645B-678B-8E5EFD44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707C8-D87C-541E-9FE9-F091E8F03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F95C0-3935-6C5C-34A6-A588076CD2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67BC5-BC56-472E-B730-034CC0CDA7EB}" type="datetimeFigureOut">
              <a:rPr lang="en-IN" smtClean="0"/>
              <a:t>04-07-2025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14199-8E94-FDC3-E516-0FAFFC234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9B96A-605F-2B17-7BCA-54F07C20B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7101-6E39-4D72-8B7C-4E5E6B1C0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38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4FA-5F07-E23D-7B29-B43F3649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280"/>
            <a:ext cx="12059920" cy="670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/>
              <a:t>RESEARCH </a:t>
            </a:r>
            <a:r>
              <a:rPr lang="en-US" sz="4400" dirty="0"/>
              <a:t>ASSISTANCE OPEN AI TOOLS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By</a:t>
            </a:r>
          </a:p>
          <a:p>
            <a:pPr marL="0" indent="0" algn="ctr">
              <a:buNone/>
            </a:pPr>
            <a:r>
              <a:rPr lang="en-US" sz="4400" dirty="0" err="1"/>
              <a:t>Dr.N.AMSAVENI</a:t>
            </a:r>
            <a:endParaRPr lang="en-US" sz="4400" dirty="0"/>
          </a:p>
          <a:p>
            <a:pPr marL="0" indent="0" algn="ctr">
              <a:buNone/>
            </a:pPr>
            <a:r>
              <a:rPr lang="en-US" sz="1800" dirty="0"/>
              <a:t>Assistant Professor</a:t>
            </a:r>
          </a:p>
          <a:p>
            <a:pPr marL="0" indent="0" algn="ctr">
              <a:buNone/>
            </a:pPr>
            <a:r>
              <a:rPr lang="en-US" sz="1800" dirty="0"/>
              <a:t>Department of Library and Information Science</a:t>
            </a:r>
          </a:p>
          <a:p>
            <a:pPr marL="0" indent="0" algn="ctr">
              <a:buNone/>
            </a:pPr>
            <a:r>
              <a:rPr lang="en-US" sz="1800" dirty="0"/>
              <a:t>Bharathidasan University</a:t>
            </a:r>
          </a:p>
          <a:p>
            <a:pPr marL="0" indent="0" algn="ctr">
              <a:buNone/>
            </a:pPr>
            <a:r>
              <a:rPr lang="en-US" sz="1800" dirty="0"/>
              <a:t>Trichy – 24</a:t>
            </a:r>
          </a:p>
          <a:p>
            <a:pPr marL="0" indent="0" algn="ctr">
              <a:buNone/>
            </a:pPr>
            <a:r>
              <a:rPr lang="en-US" sz="1800" dirty="0"/>
              <a:t>amsaveni.n@bdu.ac.in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54243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073F5-45BB-9411-D951-2E1D660D3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PRESENTATION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TOOLS FOR RESEARCH</a:t>
            </a:r>
            <a:endParaRPr lang="en-IN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Slidesgo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Offers free research-themed PowerPoint and Google Slides templates for academic presentations.</a:t>
            </a: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Provides customizable research presentation templates with engaging visuals.</a:t>
            </a: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SlidesCarnival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Features free PowerPoint and Google Slides themes tailored for research presentations.</a:t>
            </a: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Taskade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Research Presentation Generator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Helps researchers craft visually engaging and structured presentations.</a:t>
            </a: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Venngage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Presentation Tools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Offers AI-powered design features for creating compelling slides.</a:t>
            </a: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 AI for Google Slides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Uses generative AI to create and edit presentations efficiently.</a:t>
            </a: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Slides 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Transforms text into polished presentations with AI-driven formatting.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74493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922E-7F91-A205-6C06-07F4B71CF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"/>
            <a:ext cx="12192000" cy="66852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AI-POWERED TOOLS DESIGNED FOR DATA ANALYSIS IN EXCEL</a:t>
            </a:r>
          </a:p>
          <a:p>
            <a:pPr marL="0" indent="0" algn="ctr">
              <a:buNone/>
            </a:pPr>
            <a:endParaRPr lang="en-US" sz="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Excelmatic</a:t>
            </a:r>
            <a:r>
              <a:rPr lang="en-US" sz="8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AI-driven insights with simple text commands.</a:t>
            </a:r>
            <a:endParaRPr lang="en-IN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BI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Offers advanced visualizations and analytics for Excel.</a:t>
            </a:r>
            <a:endParaRPr lang="en-IN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DataRobot</a:t>
            </a: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AI-powered predictive analytics for Excel data.</a:t>
            </a:r>
            <a:endParaRPr lang="en-IN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Alteryx –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Automates data blending and analytics.</a:t>
            </a:r>
            <a:endParaRPr lang="en-IN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Zoho Analytics –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AI-powered reporting and data visualization.</a:t>
            </a:r>
            <a:endParaRPr lang="en-IN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Tableau –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Advanced data visualization for Excel users.</a:t>
            </a:r>
            <a:endParaRPr lang="en-IN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Qlik Sense –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Self-service data analytics with AI capabilities.</a:t>
            </a:r>
            <a:endParaRPr lang="en-IN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TIBCO Spotfire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AI-enhanced analytics for complex datasets.</a:t>
            </a:r>
            <a:endParaRPr lang="en-IN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Coefficient AI –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Integrates GPT-powered capabilities into Google Sheets.</a:t>
            </a:r>
            <a:endParaRPr lang="en-IN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SheetGod</a:t>
            </a: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Generates complex Excel formulas and macros using AI.</a:t>
            </a:r>
            <a:endParaRPr lang="en-IN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 Formula Bot –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Transforms text instructions into Excel formulas.</a:t>
            </a:r>
            <a:endParaRPr lang="en-IN" sz="8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GPTExcel</a:t>
            </a: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AI-powered formula generation for Excel and Google Sheets.</a:t>
            </a:r>
            <a:endParaRPr lang="en-IN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Powerdrill</a:t>
            </a:r>
            <a:r>
              <a:rPr lang="en-US" sz="8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–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Enables natural language queries for Excel data analysis.</a:t>
            </a:r>
            <a:endParaRPr lang="en-IN" sz="9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91687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60CAFD-FF6D-5000-CE2B-B0BFF9AA61F2}"/>
              </a:ext>
            </a:extLst>
          </p:cNvPr>
          <p:cNvSpPr txBox="1"/>
          <p:nvPr/>
        </p:nvSpPr>
        <p:spPr>
          <a:xfrm>
            <a:off x="81280" y="1223108"/>
            <a:ext cx="12110720" cy="487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Tools for Word Processing &amp; Research Writing</a:t>
            </a: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Microsoft Copilot (in Word)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Grammarly (with MS Word Add-in)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ChatGPT (Using Word + Web or Add-ins)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Trinka AI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IN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Scribbr</a:t>
            </a:r>
            <a:r>
              <a:rPr lang="en-IN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Citation Generator &amp; Proofreading Tools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IN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Wordtune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Quillbot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IN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Typeset.io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Wordvice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3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A0C95E-9C92-8E65-30B2-FA1EE5087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80963"/>
            <a:ext cx="7498080" cy="6777037"/>
          </a:xfrm>
        </p:spPr>
      </p:pic>
    </p:spTree>
    <p:extLst>
      <p:ext uri="{BB962C8B-B14F-4D97-AF65-F5344CB8AC3E}">
        <p14:creationId xmlns:p14="http://schemas.microsoft.com/office/powerpoint/2010/main" val="183203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C9EC-30AE-05CE-F196-904DE0EF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E6CF38-44F1-FE0A-07E6-B48173E26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14800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B770-777B-21ED-B396-C3273BBC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085DE2F-A299-97E7-F9FF-5014CD625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0787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A39-7DB4-5B25-969D-6930303F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0354C0-1C1E-4A98-9C11-EC1523F4B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554507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791C-82DB-9F34-0D4E-977BA2AB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3569B5-D20C-31BB-5AA7-E127E8948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80116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9F67-A60B-B503-8BC4-0DF89ED3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268656-E793-7FFF-B5D9-F341CF80E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0999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1EB3-CA6F-A6A7-1534-674E6D00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09EF2-CCEB-8F4E-009A-17307918B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C1AB1-17B8-C9CF-E273-530FD6D76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25624"/>
            <a:ext cx="94081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C57A1-16CD-A807-5638-90DF2F55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"/>
            <a:ext cx="12192000" cy="676656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What is Research?</a:t>
            </a:r>
          </a:p>
          <a:p>
            <a:pPr marL="0" indent="0">
              <a:buNone/>
            </a:pPr>
            <a:r>
              <a:rPr lang="en-US" sz="2400" b="1" dirty="0"/>
              <a:t>Research</a:t>
            </a:r>
            <a:r>
              <a:rPr lang="en-US" sz="2400" dirty="0"/>
              <a:t> is a </a:t>
            </a:r>
            <a:r>
              <a:rPr lang="en-US" sz="2400" b="1" dirty="0"/>
              <a:t>systematic and organized process</a:t>
            </a:r>
            <a:r>
              <a:rPr lang="en-US" sz="2400" dirty="0"/>
              <a:t> of collecting, analyzing, and interpreting information (data) to answer questions, solve problems, or generate new knowledge.</a:t>
            </a:r>
          </a:p>
          <a:p>
            <a:pPr marL="0" indent="0">
              <a:buNone/>
            </a:pPr>
            <a:r>
              <a:rPr lang="en-US" sz="2400" b="1" dirty="0"/>
              <a:t>Definition</a:t>
            </a:r>
          </a:p>
          <a:p>
            <a:pPr marL="0" indent="0">
              <a:buNone/>
            </a:pPr>
            <a:r>
              <a:rPr lang="en-US" sz="2400" dirty="0"/>
              <a:t>"Research is a systematic investigation to establish facts, principles, or generalizable knowledge.“</a:t>
            </a:r>
          </a:p>
          <a:p>
            <a:pPr>
              <a:buNone/>
            </a:pPr>
            <a:r>
              <a:rPr lang="en-US" b="1" dirty="0"/>
              <a:t>Purpose of Research: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Discover </a:t>
            </a:r>
            <a:r>
              <a:rPr lang="en-US" sz="2400" b="1" dirty="0"/>
              <a:t>new facts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Understand</a:t>
            </a:r>
            <a:r>
              <a:rPr lang="en-US" sz="2400" dirty="0"/>
              <a:t> existing knowledge better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Solve </a:t>
            </a:r>
            <a:r>
              <a:rPr lang="en-US" sz="2400" b="1" dirty="0"/>
              <a:t>real-world problems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Test or develop </a:t>
            </a:r>
            <a:r>
              <a:rPr lang="en-US" sz="2400" b="1" dirty="0"/>
              <a:t>theories</a:t>
            </a:r>
          </a:p>
          <a:p>
            <a:endParaRPr lang="en-IN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E3FE45-145F-3F00-DE3D-B4CFA367C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955571"/>
            <a:ext cx="62687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 related studies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 data (surveys, case studies)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Analyze findings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Conclude and share insights</a:t>
            </a:r>
          </a:p>
        </p:txBody>
      </p:sp>
    </p:spTree>
    <p:extLst>
      <p:ext uri="{BB962C8B-B14F-4D97-AF65-F5344CB8AC3E}">
        <p14:creationId xmlns:p14="http://schemas.microsoft.com/office/powerpoint/2010/main" val="968531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57AC-739A-49B1-EAE2-7028542B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OpenAlex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FD3506-6257-2117-4898-240711D44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817142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7269-F10F-91CA-4DB5-DA0EC55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47E711-60A3-4F84-E216-813ECDD6F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369880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E9B6-81F5-616A-9062-F904D71B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Napkin AI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B00172-BA10-CA56-CA09-6325E55D3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3800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9AEC-6F41-DE43-692C-48505224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70DF5C-55B3-F5BF-243B-117F25FF9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66779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A15C-2538-CC8B-51B7-C84C9495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Resurchify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3E7A7D-35AE-F32D-DACD-4649BEE59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46445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011A-8614-B8E6-DFA6-4594ADD7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A6D2F7-B5D2-61C6-8D05-CE03F04D8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79514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80340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565A-3458-F78E-97A2-2DB361E5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E7D2E0-0FCE-EADA-6E50-101B724B9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76696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4B77-829B-2FDC-60B4-46D36CAD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A7A48-56D3-4F85-E663-9F7A83AFF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21357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4D73-AECE-C69B-22C7-BE995081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CA962D-452B-9615-E543-1DA5E687A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111552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EE7A-D5CE-30E9-E1A2-DBD36CDA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D629FC-78A0-8E12-3135-DB62C831E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8957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745417-1523-3F4B-1AA2-370558926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182880"/>
            <a:ext cx="9550400" cy="6299200"/>
          </a:xfrm>
        </p:spPr>
      </p:pic>
    </p:spTree>
    <p:extLst>
      <p:ext uri="{BB962C8B-B14F-4D97-AF65-F5344CB8AC3E}">
        <p14:creationId xmlns:p14="http://schemas.microsoft.com/office/powerpoint/2010/main" val="3859626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81BA-95B3-6C0A-66F5-118A3CBA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208EE0-D3E2-2CFD-508D-1F5E94710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187181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50C0-8C51-C3EA-BB1A-4E72504D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8B88A-3E5A-6DAD-C586-A8B90B623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43158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66F9-DE65-01F4-9822-99606CFA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Quizizz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0688C1-BE8A-B73E-7CA4-F398B317E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27611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A83C-5A3B-F63C-389F-4D22217A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7E7F96-82AC-EECA-ACA6-3BF0D9456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934421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E8ECC3-3A7E-2669-71F4-80947B9AB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274320"/>
            <a:ext cx="11612880" cy="6583680"/>
          </a:xfrm>
        </p:spPr>
      </p:pic>
    </p:spTree>
    <p:extLst>
      <p:ext uri="{BB962C8B-B14F-4D97-AF65-F5344CB8AC3E}">
        <p14:creationId xmlns:p14="http://schemas.microsoft.com/office/powerpoint/2010/main" val="2043959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E111-0E3B-6EE3-A560-58AEB58C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82562-6706-5CDE-A95D-4089E7317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00" y="1825625"/>
            <a:ext cx="3684600" cy="4351338"/>
          </a:xfrm>
        </p:spPr>
      </p:pic>
    </p:spTree>
    <p:extLst>
      <p:ext uri="{BB962C8B-B14F-4D97-AF65-F5344CB8AC3E}">
        <p14:creationId xmlns:p14="http://schemas.microsoft.com/office/powerpoint/2010/main" val="1500821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AD37-E4F9-BA72-0942-DA646630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E75FF6-1902-C70E-868D-B4CCE1546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92" y="1825625"/>
            <a:ext cx="2519016" cy="4351338"/>
          </a:xfrm>
        </p:spPr>
      </p:pic>
    </p:spTree>
    <p:extLst>
      <p:ext uri="{BB962C8B-B14F-4D97-AF65-F5344CB8AC3E}">
        <p14:creationId xmlns:p14="http://schemas.microsoft.com/office/powerpoint/2010/main" val="2860558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827C-31CE-A573-69D5-7B0C4956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45260A-B3C8-BE5D-2B40-FEAC7A585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67" y="1825625"/>
            <a:ext cx="3435266" cy="4351338"/>
          </a:xfrm>
        </p:spPr>
      </p:pic>
    </p:spTree>
    <p:extLst>
      <p:ext uri="{BB962C8B-B14F-4D97-AF65-F5344CB8AC3E}">
        <p14:creationId xmlns:p14="http://schemas.microsoft.com/office/powerpoint/2010/main" val="4249097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2C8C-E219-D165-7FA6-B486CD97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5E958-FC7C-8465-91B0-65CF1267A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66" y="1825625"/>
            <a:ext cx="3611068" cy="4351338"/>
          </a:xfrm>
        </p:spPr>
      </p:pic>
    </p:spTree>
    <p:extLst>
      <p:ext uri="{BB962C8B-B14F-4D97-AF65-F5344CB8AC3E}">
        <p14:creationId xmlns:p14="http://schemas.microsoft.com/office/powerpoint/2010/main" val="3272969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AC52-0C7E-AB9E-F862-74BD1321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060A2C-FDAD-7229-820C-532A76EFE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8" y="1825625"/>
            <a:ext cx="3814484" cy="4351338"/>
          </a:xfrm>
        </p:spPr>
      </p:pic>
    </p:spTree>
    <p:extLst>
      <p:ext uri="{BB962C8B-B14F-4D97-AF65-F5344CB8AC3E}">
        <p14:creationId xmlns:p14="http://schemas.microsoft.com/office/powerpoint/2010/main" val="81505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F91F6D-75B4-6D59-9202-11AD37D4D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04623"/>
              </p:ext>
            </p:extLst>
          </p:nvPr>
        </p:nvGraphicFramePr>
        <p:xfrm>
          <a:off x="447040" y="487680"/>
          <a:ext cx="11236960" cy="5842001"/>
        </p:xfrm>
        <a:graphic>
          <a:graphicData uri="http://schemas.openxmlformats.org/drawingml/2006/table">
            <a:tbl>
              <a:tblPr/>
              <a:tblGrid>
                <a:gridCol w="2670924">
                  <a:extLst>
                    <a:ext uri="{9D8B030D-6E8A-4147-A177-3AD203B41FA5}">
                      <a16:colId xmlns:a16="http://schemas.microsoft.com/office/drawing/2014/main" val="3290634220"/>
                    </a:ext>
                  </a:extLst>
                </a:gridCol>
                <a:gridCol w="4845820">
                  <a:extLst>
                    <a:ext uri="{9D8B030D-6E8A-4147-A177-3AD203B41FA5}">
                      <a16:colId xmlns:a16="http://schemas.microsoft.com/office/drawing/2014/main" val="2955394630"/>
                    </a:ext>
                  </a:extLst>
                </a:gridCol>
                <a:gridCol w="3720216">
                  <a:extLst>
                    <a:ext uri="{9D8B030D-6E8A-4147-A177-3AD203B41FA5}">
                      <a16:colId xmlns:a16="http://schemas.microsoft.com/office/drawing/2014/main" val="677989229"/>
                    </a:ext>
                  </a:extLst>
                </a:gridCol>
              </a:tblGrid>
              <a:tr h="680856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Stage of Research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How AI Helps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Example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05442"/>
                  </a:ext>
                </a:extLst>
              </a:tr>
              <a:tr h="943255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Literature Review</a:t>
                      </a:r>
                      <a:endParaRPr lang="en-IN" sz="18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Summarizes, classifies, and extracts key findings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Elicit, ChatGPT, Semantic Scholar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10907"/>
                  </a:ext>
                </a:extLst>
              </a:tr>
              <a:tr h="791584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Data Collection</a:t>
                      </a:r>
                      <a:endParaRPr lang="en-IN" sz="18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Automates sensor input, web scraping, surveys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AI bots collecting real-time data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0871"/>
                  </a:ext>
                </a:extLst>
              </a:tr>
              <a:tr h="833189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Data Analysis</a:t>
                      </a:r>
                      <a:endParaRPr lang="en-IN" sz="18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Performs statistical analysis, modeling, visualization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Machine learning on large datasets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88044"/>
                  </a:ext>
                </a:extLst>
              </a:tr>
              <a:tr h="682400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Hypothesis Generation</a:t>
                      </a:r>
                      <a:endParaRPr lang="en-IN" sz="18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Suggests new research questions or patterns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GPT-based pattern discovery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93167"/>
                  </a:ext>
                </a:extLst>
              </a:tr>
              <a:tr h="504975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Experimentation</a:t>
                      </a:r>
                      <a:endParaRPr lang="en-IN" sz="18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Simulates experiments, manages lab robotics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AI-driven drug discovery labs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85836"/>
                  </a:ext>
                </a:extLst>
              </a:tr>
              <a:tr h="765388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Writing &amp; Reporting</a:t>
                      </a:r>
                      <a:endParaRPr lang="en-IN" sz="18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Drafts papers, checks grammar, generates citations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ChatGPT, Grammarly, Scite.ai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550969"/>
                  </a:ext>
                </a:extLst>
              </a:tr>
              <a:tr h="640354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Peer Review</a:t>
                      </a:r>
                      <a:endParaRPr lang="en-IN" sz="18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Assists in reviewing quality, relevance, novelty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AI screening tools for journals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75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36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2473AF-5201-24BF-7911-534F3D4D6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254146"/>
              </p:ext>
            </p:extLst>
          </p:nvPr>
        </p:nvGraphicFramePr>
        <p:xfrm>
          <a:off x="182880" y="188710"/>
          <a:ext cx="11826239" cy="6480580"/>
        </p:xfrm>
        <a:graphic>
          <a:graphicData uri="http://schemas.openxmlformats.org/drawingml/2006/table">
            <a:tbl>
              <a:tblPr/>
              <a:tblGrid>
                <a:gridCol w="2976536">
                  <a:extLst>
                    <a:ext uri="{9D8B030D-6E8A-4147-A177-3AD203B41FA5}">
                      <a16:colId xmlns:a16="http://schemas.microsoft.com/office/drawing/2014/main" val="284459200"/>
                    </a:ext>
                  </a:extLst>
                </a:gridCol>
                <a:gridCol w="4734491">
                  <a:extLst>
                    <a:ext uri="{9D8B030D-6E8A-4147-A177-3AD203B41FA5}">
                      <a16:colId xmlns:a16="http://schemas.microsoft.com/office/drawing/2014/main" val="2620062216"/>
                    </a:ext>
                  </a:extLst>
                </a:gridCol>
                <a:gridCol w="4115212">
                  <a:extLst>
                    <a:ext uri="{9D8B030D-6E8A-4147-A177-3AD203B41FA5}">
                      <a16:colId xmlns:a16="http://schemas.microsoft.com/office/drawing/2014/main" val="3877773128"/>
                    </a:ext>
                  </a:extLst>
                </a:gridCol>
              </a:tblGrid>
              <a:tr h="34280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🔬 Research Stage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🤖 How AI Helps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💡 Examples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97864"/>
                  </a:ext>
                </a:extLst>
              </a:tr>
              <a:tr h="627531">
                <a:tc>
                  <a:txBody>
                    <a:bodyPr/>
                    <a:lstStyle/>
                    <a:p>
                      <a:r>
                        <a:rPr lang="en-IN" sz="2000" b="1" dirty="0"/>
                        <a:t>1. Topic Discovery</a:t>
                      </a:r>
                      <a:endParaRPr lang="en-IN" sz="2000" dirty="0"/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Suggests emerging research areas, generates hypotheses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ChatGPT suggesting gaps in current studies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09155"/>
                  </a:ext>
                </a:extLst>
              </a:tr>
              <a:tr h="627531">
                <a:tc>
                  <a:txBody>
                    <a:bodyPr/>
                    <a:lstStyle/>
                    <a:p>
                      <a:r>
                        <a:rPr lang="en-IN" sz="2000" b="1" dirty="0"/>
                        <a:t>2. Literature Review</a:t>
                      </a:r>
                      <a:endParaRPr lang="en-IN" sz="2000" dirty="0"/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Summarizes, classifies, and finds relevant papers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Elicit, Semantic Scholar, ChatGPT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1571"/>
                  </a:ext>
                </a:extLst>
              </a:tr>
              <a:tr h="627531">
                <a:tc>
                  <a:txBody>
                    <a:bodyPr/>
                    <a:lstStyle/>
                    <a:p>
                      <a:r>
                        <a:rPr lang="en-IN" sz="2000" b="1" dirty="0"/>
                        <a:t>3. Data Collection</a:t>
                      </a:r>
                      <a:endParaRPr lang="en-IN" sz="2000" dirty="0"/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Automates surveys, scraping, sensor integration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AI bots gathering clinical or field data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19723"/>
                  </a:ext>
                </a:extLst>
              </a:tr>
              <a:tr h="627531">
                <a:tc>
                  <a:txBody>
                    <a:bodyPr/>
                    <a:lstStyle/>
                    <a:p>
                      <a:r>
                        <a:rPr lang="en-IN" sz="2000" b="1" dirty="0"/>
                        <a:t>4. Data Cleaning</a:t>
                      </a:r>
                      <a:endParaRPr lang="en-IN" sz="2000" dirty="0"/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Detects and corrects errors, fills missing data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AI preprocessing for big datasets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92640"/>
                  </a:ext>
                </a:extLst>
              </a:tr>
              <a:tr h="627531">
                <a:tc>
                  <a:txBody>
                    <a:bodyPr/>
                    <a:lstStyle/>
                    <a:p>
                      <a:r>
                        <a:rPr lang="en-IN" sz="2000" b="1" dirty="0"/>
                        <a:t>5. Data Analysis</a:t>
                      </a:r>
                      <a:endParaRPr lang="en-IN" sz="2000" dirty="0"/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Finds patterns, clusters, and trends using ML/AI algorithms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Predictive </a:t>
                      </a:r>
                      <a:r>
                        <a:rPr lang="en-IN" sz="2000" dirty="0" err="1"/>
                        <a:t>modeling</a:t>
                      </a:r>
                      <a:r>
                        <a:rPr lang="en-IN" sz="2000" dirty="0"/>
                        <a:t> in epidemiology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185933"/>
                  </a:ext>
                </a:extLst>
              </a:tr>
              <a:tr h="830167">
                <a:tc>
                  <a:txBody>
                    <a:bodyPr/>
                    <a:lstStyle/>
                    <a:p>
                      <a:r>
                        <a:rPr lang="en-IN" sz="2000" b="1" dirty="0"/>
                        <a:t>6. Visualization</a:t>
                      </a:r>
                      <a:endParaRPr lang="en-IN" sz="2000" dirty="0"/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Creates advanced graphs, heatmaps, or interactive dashboards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AI-generated visualizations in Python, R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08243"/>
                  </a:ext>
                </a:extLst>
              </a:tr>
              <a:tr h="627531">
                <a:tc>
                  <a:txBody>
                    <a:bodyPr/>
                    <a:lstStyle/>
                    <a:p>
                      <a:r>
                        <a:rPr lang="en-IN" sz="2000" b="1" dirty="0"/>
                        <a:t>7. Hypothesis Testing</a:t>
                      </a:r>
                      <a:endParaRPr lang="en-IN" sz="2000" dirty="0"/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Simulates experiments, evaluates outcomes faster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AI-driven drug testing simulations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11015"/>
                  </a:ext>
                </a:extLst>
              </a:tr>
              <a:tr h="627531">
                <a:tc>
                  <a:txBody>
                    <a:bodyPr/>
                    <a:lstStyle/>
                    <a:p>
                      <a:r>
                        <a:rPr lang="en-IN" sz="2000" b="1" dirty="0"/>
                        <a:t>8. Writing &amp; Reporting</a:t>
                      </a:r>
                      <a:endParaRPr lang="en-IN" sz="2000" dirty="0"/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Drafts text, suggests citations, checks grammar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ChatGPT, Grammarly, Scite.ai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313673"/>
                  </a:ext>
                </a:extLst>
              </a:tr>
              <a:tr h="581117">
                <a:tc>
                  <a:txBody>
                    <a:bodyPr/>
                    <a:lstStyle/>
                    <a:p>
                      <a:r>
                        <a:rPr lang="en-IN" sz="2000" b="1" dirty="0"/>
                        <a:t>9. Peer Review Assistance</a:t>
                      </a:r>
                      <a:endParaRPr lang="en-IN" sz="2000" dirty="0"/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Flags plagiarism, predicts paper quality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AI-assisted journal screening tools</a:t>
                      </a:r>
                    </a:p>
                  </a:txBody>
                  <a:tcPr marL="62162" marR="62162" marT="31081" marB="310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42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11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0EF0E-72DC-63E8-1FEA-10360EBFC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767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/>
              <a:t>Artificial Intelligence (AI)</a:t>
            </a:r>
            <a:r>
              <a:rPr lang="en-US" dirty="0"/>
              <a:t> is a branch of computer science that focuses on creating systems or machines that can perform tasks that normally require </a:t>
            </a:r>
            <a:r>
              <a:rPr lang="en-US" b="1" dirty="0"/>
              <a:t>human intelligence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AI is about building computers or software that can </a:t>
            </a:r>
            <a:r>
              <a:rPr lang="en-US" b="1" dirty="0"/>
              <a:t>think, learn, and make decisions</a:t>
            </a:r>
            <a:r>
              <a:rPr lang="en-US" dirty="0"/>
              <a:t> like a human—or even better in specific tasks.</a:t>
            </a:r>
          </a:p>
          <a:p>
            <a:pPr algn="just">
              <a:buNone/>
            </a:pPr>
            <a:r>
              <a:rPr lang="en-IN" b="1" dirty="0"/>
              <a:t>Types of AI (by Capability)</a:t>
            </a:r>
          </a:p>
          <a:p>
            <a:pPr algn="just">
              <a:buFont typeface="+mj-lt"/>
              <a:buAutoNum type="arabicPeriod"/>
            </a:pPr>
            <a:r>
              <a:rPr lang="en-IN" b="1" dirty="0"/>
              <a:t>Narrow AI (Weak AI)</a:t>
            </a:r>
            <a:endParaRPr lang="en-IN" dirty="0"/>
          </a:p>
          <a:p>
            <a:pPr marL="742950" lvl="1" indent="-285750" algn="just">
              <a:buFont typeface="+mj-lt"/>
              <a:buAutoNum type="arabicPeriod"/>
            </a:pPr>
            <a:r>
              <a:rPr lang="en-IN" dirty="0"/>
              <a:t>AI that does one task very well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IN" dirty="0"/>
              <a:t>e.g., Siri, spam filters, facial recognition</a:t>
            </a:r>
          </a:p>
          <a:p>
            <a:pPr algn="just">
              <a:buFont typeface="+mj-lt"/>
              <a:buAutoNum type="arabicPeriod"/>
            </a:pPr>
            <a:r>
              <a:rPr lang="en-IN" b="1" dirty="0"/>
              <a:t>General AI (Strong AI)</a:t>
            </a:r>
            <a:endParaRPr lang="en-IN" dirty="0"/>
          </a:p>
          <a:p>
            <a:pPr marL="742950" lvl="1" indent="-285750" algn="just">
              <a:buFont typeface="+mj-lt"/>
              <a:buAutoNum type="arabicPeriod"/>
            </a:pPr>
            <a:r>
              <a:rPr lang="en-IN" dirty="0"/>
              <a:t>AI with human-like reasoning and understanding (still theoretical)</a:t>
            </a:r>
          </a:p>
          <a:p>
            <a:pPr algn="just">
              <a:buFont typeface="+mj-lt"/>
              <a:buAutoNum type="arabicPeriod"/>
            </a:pPr>
            <a:r>
              <a:rPr lang="en-IN" b="1" dirty="0"/>
              <a:t>Superintelligent AI</a:t>
            </a:r>
            <a:endParaRPr lang="en-IN" dirty="0"/>
          </a:p>
          <a:p>
            <a:pPr marL="742950" lvl="1" indent="-285750" algn="just">
              <a:buFont typeface="+mj-lt"/>
              <a:buAutoNum type="arabicPeriod"/>
            </a:pPr>
            <a:r>
              <a:rPr lang="en-IN" dirty="0"/>
              <a:t>Beyond human-level intelligence (a topic of debate and future research)</a:t>
            </a:r>
          </a:p>
          <a:p>
            <a:pPr algn="just">
              <a:buNone/>
            </a:pPr>
            <a:r>
              <a:rPr lang="en-US" b="1" dirty="0"/>
              <a:t>Common AI Technologies: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Machine Learning (ML):</a:t>
            </a:r>
            <a:r>
              <a:rPr lang="en-US" dirty="0"/>
              <a:t> Algorithms that learn from data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Deep Learning:</a:t>
            </a:r>
            <a:r>
              <a:rPr lang="en-US" dirty="0"/>
              <a:t> A subset of ML using neural networks (e.g., for image or speech recognition)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Natural Language Processing (NLP):</a:t>
            </a:r>
            <a:r>
              <a:rPr lang="en-US" dirty="0"/>
              <a:t> Understanding and generating language (e.g., ChatGPT, translation tools)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Computer Vision:</a:t>
            </a:r>
            <a:r>
              <a:rPr lang="en-US" dirty="0"/>
              <a:t> Interpreting images and video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Robotics:</a:t>
            </a:r>
            <a:r>
              <a:rPr lang="en-US" dirty="0"/>
              <a:t> Combining AI with machines to act in the physical world</a:t>
            </a:r>
          </a:p>
          <a:p>
            <a:pPr marL="742950" lvl="1" indent="-285750">
              <a:buFont typeface="+mj-lt"/>
              <a:buAutoNum type="arabicPeriod"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640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427CB-F967-D5E6-2D1D-D239D5A4C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"/>
            <a:ext cx="12110720" cy="664464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 TOOLS FO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R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STATISTICAL ANALYSIS IN RESEARCH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Hugging Face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Offers pre-trained models for data processing and statistical analysis.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Ellie AI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 data design platform that enhances statistical modeling and decision-making.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Julius AI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Integrates AI-powered analytics for precise statistical investigations.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Dataiku –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comprehensive AI and machine learning platform for data science workflows.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MonkeyLearn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AI-driven text analysis and statistical insights.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ProbeAI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Specializes in predictive modeling and statistical forecasting.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Gemini –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AI-powered statistical analysis and data interpretation.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Bing Copilot –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Assists with statistical computations and data visualization.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ChatGPT –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 used for statistical reasoning and data analysis.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3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1822-A798-C4EF-6CC4-F56A117C1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120"/>
            <a:ext cx="12192000" cy="67868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 Tools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 Analysis And Interpretation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1800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Consensus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AI-driven research index that extracts key conclusions from peer-reviewed studies.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Julius.ai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comprehensive data analysis tool for regression, time series, and sentiment analysis.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Elicit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Automates research processes by finding relevant articles and summarizing key points.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SciSpace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AI-powered platform for reading, understanding, and submitting scientific articles.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Scite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Assists in research collaboration by finding supporting evidence and refuting claims.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Bit.ai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Helps researchers organize and manage vast amounts of data efficiently.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Trinka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language editor tailored for technical and academic writing.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OpenRead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 literary analysis tool for writing literature reviews.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Semantic Scholar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AI-powered alternative to Google Scholar for scientific research.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690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B9574-3099-E6F3-D8F0-709ED6608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"/>
            <a:ext cx="12192000" cy="6736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 TOOLS FOR Report Writing In Research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HyperWrite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Paper Writer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Assists in writing structured research papers with AI-generated content and citations.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Galaxy AI Academic Report Generator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Generates well-structured academic reports with proper formatting and scholarly language.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SciSpace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AI-powered platform for reading, understanding, and submitting scientific articles.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Elicit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Automates research processes by finding relevant articles and summarizing key points.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Consensus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AI-driven research index that extracts key conclusions from peer-reviewed studies.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PaperPal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Streamlines academic writing and journal submission.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69555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1231</Words>
  <Application>Microsoft Office PowerPoint</Application>
  <PresentationFormat>Widescreen</PresentationFormat>
  <Paragraphs>162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Latha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OpenAlex</vt:lpstr>
      <vt:lpstr>PowerPoint Presentation</vt:lpstr>
      <vt:lpstr>Napkin AI</vt:lpstr>
      <vt:lpstr>PowerPoint Presentation</vt:lpstr>
      <vt:lpstr>Resurchify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Quizizz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34</cp:revision>
  <dcterms:created xsi:type="dcterms:W3CDTF">2025-05-26T08:45:57Z</dcterms:created>
  <dcterms:modified xsi:type="dcterms:W3CDTF">2025-07-04T07:53:08Z</dcterms:modified>
</cp:coreProperties>
</file>