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0" r:id="rId5"/>
    <p:sldId id="261"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66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53DC90-656A-4838-B81B-912245BF7D4F}"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53DC90-656A-4838-B81B-912245BF7D4F}"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53DC90-656A-4838-B81B-912245BF7D4F}"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53DC90-656A-4838-B81B-912245BF7D4F}"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53DC90-656A-4838-B81B-912245BF7D4F}"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53DC90-656A-4838-B81B-912245BF7D4F}" type="datetimeFigureOut">
              <a:rPr lang="en-US" smtClean="0"/>
              <a:pPr/>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53DC90-656A-4838-B81B-912245BF7D4F}" type="datetimeFigureOut">
              <a:rPr lang="en-US" smtClean="0"/>
              <a:pPr/>
              <a:t>7/4/2025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53DC90-656A-4838-B81B-912245BF7D4F}" type="datetimeFigureOut">
              <a:rPr lang="en-US" smtClean="0"/>
              <a:pPr/>
              <a:t>7/4/2025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3DC90-656A-4838-B81B-912245BF7D4F}" type="datetimeFigureOut">
              <a:rPr lang="en-US" smtClean="0"/>
              <a:pPr/>
              <a:t>7/4/2025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53DC90-656A-4838-B81B-912245BF7D4F}" type="datetimeFigureOut">
              <a:rPr lang="en-US" smtClean="0"/>
              <a:pPr/>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53DC90-656A-4838-B81B-912245BF7D4F}" type="datetimeFigureOut">
              <a:rPr lang="en-US" smtClean="0"/>
              <a:pPr/>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26BD0F-C6F2-4948-A261-22729630804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53DC90-656A-4838-B81B-912245BF7D4F}" type="datetimeFigureOut">
              <a:rPr lang="en-US" smtClean="0"/>
              <a:pPr/>
              <a:t>7/4/2025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6BD0F-C6F2-4948-A261-2272963080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357166"/>
            <a:ext cx="9001156" cy="1857364"/>
          </a:xfrm>
        </p:spPr>
        <p:txBody>
          <a:bodyPr>
            <a:normAutofit/>
          </a:bodyPr>
          <a:lstStyle/>
          <a:p>
            <a:pPr algn="ctr"/>
            <a:br>
              <a:rPr lang="en-GB" sz="4400" dirty="0"/>
            </a:br>
            <a:endParaRPr lang="en-US" dirty="0"/>
          </a:p>
        </p:txBody>
      </p:sp>
      <p:sp>
        <p:nvSpPr>
          <p:cNvPr id="3" name="Subtitle 2"/>
          <p:cNvSpPr>
            <a:spLocks noGrp="1"/>
          </p:cNvSpPr>
          <p:nvPr>
            <p:ph type="subTitle" idx="1"/>
          </p:nvPr>
        </p:nvSpPr>
        <p:spPr>
          <a:xfrm>
            <a:off x="428596" y="2000240"/>
            <a:ext cx="8358246" cy="1643074"/>
          </a:xfrm>
        </p:spPr>
        <p:txBody>
          <a:bodyPr>
            <a:normAutofit fontScale="92500" lnSpcReduction="10000"/>
          </a:bodyPr>
          <a:lstStyle/>
          <a:p>
            <a:pPr>
              <a:lnSpc>
                <a:spcPct val="120000"/>
              </a:lnSpc>
            </a:pPr>
            <a:r>
              <a:rPr lang="en-US" b="1" dirty="0">
                <a:solidFill>
                  <a:schemeClr val="accent6">
                    <a:lumMod val="75000"/>
                  </a:schemeClr>
                </a:solidFill>
                <a:latin typeface="+mj-lt"/>
              </a:rPr>
              <a:t>Assessing the Visibility of Highly Cited Authors Via Bharathidasan University using Scientometric Analysis from Web of Sciences Databases</a:t>
            </a:r>
          </a:p>
          <a:p>
            <a:endParaRPr lang="en-US" dirty="0"/>
          </a:p>
        </p:txBody>
      </p:sp>
      <p:sp>
        <p:nvSpPr>
          <p:cNvPr id="6" name="TextBox 5"/>
          <p:cNvSpPr txBox="1"/>
          <p:nvPr/>
        </p:nvSpPr>
        <p:spPr>
          <a:xfrm>
            <a:off x="2393141" y="3794515"/>
            <a:ext cx="4786314" cy="1508105"/>
          </a:xfrm>
          <a:prstGeom prst="rect">
            <a:avLst/>
          </a:prstGeom>
          <a:noFill/>
        </p:spPr>
        <p:txBody>
          <a:bodyPr wrap="square" rtlCol="0">
            <a:spAutoFit/>
          </a:bodyPr>
          <a:lstStyle/>
          <a:p>
            <a:pPr algn="ctr"/>
            <a:endParaRPr lang="en-US" dirty="0"/>
          </a:p>
          <a:p>
            <a:pPr algn="ctr"/>
            <a:r>
              <a:rPr lang="en-US" sz="2000" b="1" dirty="0"/>
              <a:t>Dr. N. AMSAVENI</a:t>
            </a:r>
          </a:p>
          <a:p>
            <a:pPr algn="ctr"/>
            <a:r>
              <a:rPr lang="en-US" sz="1600" dirty="0"/>
              <a:t> </a:t>
            </a:r>
            <a:r>
              <a:rPr lang="en-US" dirty="0"/>
              <a:t>Assistant Professor, </a:t>
            </a:r>
          </a:p>
          <a:p>
            <a:pPr algn="ctr"/>
            <a:r>
              <a:rPr lang="en-US" dirty="0"/>
              <a:t>Department of Library and Information Science, </a:t>
            </a:r>
          </a:p>
          <a:p>
            <a:pPr algn="ctr"/>
            <a:r>
              <a:rPr lang="en-US" dirty="0"/>
              <a:t>Bharathidasan University, Trichy.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0"/>
            <a:ext cx="7553348" cy="1143008"/>
          </a:xfrm>
        </p:spPr>
        <p:txBody>
          <a:bodyPr>
            <a:normAutofit fontScale="90000"/>
          </a:bodyPr>
          <a:lstStyle/>
          <a:p>
            <a:pPr lvl="0" algn="ctr"/>
            <a:r>
              <a:rPr lang="en-US" sz="4000" b="1" dirty="0">
                <a:effectLst>
                  <a:outerShdw blurRad="38100" dist="38100" dir="2700000" algn="tl">
                    <a:srgbClr val="000000">
                      <a:alpha val="43137"/>
                    </a:srgbClr>
                  </a:outerShdw>
                </a:effectLst>
              </a:rPr>
              <a:t>Introduction</a:t>
            </a:r>
            <a:br>
              <a:rPr lang="en-US" sz="3200" dirty="0"/>
            </a:br>
            <a:endParaRPr lang="en-US" sz="3200" dirty="0"/>
          </a:p>
        </p:txBody>
      </p:sp>
      <p:sp>
        <p:nvSpPr>
          <p:cNvPr id="4" name="TextBox 3"/>
          <p:cNvSpPr txBox="1"/>
          <p:nvPr/>
        </p:nvSpPr>
        <p:spPr>
          <a:xfrm>
            <a:off x="4572000" y="642918"/>
            <a:ext cx="4357718" cy="4131900"/>
          </a:xfrm>
          <a:prstGeom prst="rect">
            <a:avLst/>
          </a:prstGeom>
          <a:noFill/>
        </p:spPr>
        <p:txBody>
          <a:bodyPr wrap="square" rtlCol="0">
            <a:spAutoFit/>
          </a:bodyPr>
          <a:lstStyle/>
          <a:p>
            <a:pPr algn="just">
              <a:lnSpc>
                <a:spcPct val="150000"/>
              </a:lnSpc>
              <a:buFont typeface="Arial" pitchFamily="34" charset="0"/>
              <a:buChar char="•"/>
            </a:pPr>
            <a:r>
              <a:rPr lang="en-US" sz="1750" dirty="0">
                <a:latin typeface="Times New Roman" pitchFamily="18" charset="0"/>
                <a:cs typeface="Times New Roman" pitchFamily="18" charset="0"/>
              </a:rPr>
              <a:t>  Scientometric analysis is essential for determining the impact and influence of academic research as well as recognizing highly cited writers who have made major contributions to their respective disciplines. Through a scientometric analysis of the Web of Science databases, We find into the subject area of highly cited authors associated with Bharthidasan University in this study.</a:t>
            </a:r>
          </a:p>
          <a:p>
            <a:pPr algn="just">
              <a:lnSpc>
                <a:spcPct val="150000"/>
              </a:lnSpc>
              <a:buFont typeface="Arial" pitchFamily="34" charset="0"/>
              <a:buChar char="•"/>
            </a:pPr>
            <a:endParaRPr lang="en-US" sz="1750" dirty="0">
              <a:latin typeface="Times New Roman" pitchFamily="18" charset="0"/>
              <a:cs typeface="Times New Roman" pitchFamily="18" charset="0"/>
            </a:endParaRPr>
          </a:p>
        </p:txBody>
      </p:sp>
      <p:pic>
        <p:nvPicPr>
          <p:cNvPr id="5" name="Picture 4" descr="pngwing.com.png"/>
          <p:cNvPicPr>
            <a:picLocks noChangeAspect="1"/>
          </p:cNvPicPr>
          <p:nvPr/>
        </p:nvPicPr>
        <p:blipFill>
          <a:blip r:embed="rId2"/>
          <a:stretch>
            <a:fillRect/>
          </a:stretch>
        </p:blipFill>
        <p:spPr>
          <a:xfrm>
            <a:off x="285720" y="642918"/>
            <a:ext cx="4357686" cy="3712557"/>
          </a:xfrm>
          <a:prstGeom prst="rect">
            <a:avLst/>
          </a:prstGeom>
        </p:spPr>
      </p:pic>
      <p:sp>
        <p:nvSpPr>
          <p:cNvPr id="6" name="TextBox 5"/>
          <p:cNvSpPr txBox="1"/>
          <p:nvPr/>
        </p:nvSpPr>
        <p:spPr>
          <a:xfrm>
            <a:off x="857224" y="4286256"/>
            <a:ext cx="8001056" cy="1977464"/>
          </a:xfrm>
          <a:prstGeom prst="rect">
            <a:avLst/>
          </a:prstGeom>
          <a:noFill/>
        </p:spPr>
        <p:txBody>
          <a:bodyPr wrap="square" rtlCol="0">
            <a:spAutoFit/>
          </a:bodyPr>
          <a:lstStyle/>
          <a:p>
            <a:pPr algn="just">
              <a:lnSpc>
                <a:spcPct val="150000"/>
              </a:lnSpc>
              <a:buFont typeface="Arial" pitchFamily="34" charset="0"/>
              <a:buChar char="•"/>
            </a:pPr>
            <a:r>
              <a:rPr lang="en-US" sz="1750" dirty="0">
                <a:latin typeface="Times New Roman" pitchFamily="18" charset="0"/>
                <a:cs typeface="Times New Roman" pitchFamily="18" charset="0"/>
              </a:rPr>
              <a:t>And this analysis tries to throw light on the prolific researchers affiliated with this university. The quantitative assessment of scholarly publications, citations, and collaborations to identify researchers who have had a significant impact on their disciplines is known as scientometric analysis.</a:t>
            </a:r>
          </a:p>
          <a:p>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1604" y="0"/>
            <a:ext cx="6477000" cy="785818"/>
          </a:xfrm>
        </p:spPr>
        <p:txBody>
          <a:bodyPr>
            <a:normAutofit/>
          </a:bodyPr>
          <a:lstStyle/>
          <a:p>
            <a:pPr lvl="0" algn="ctr"/>
            <a:r>
              <a:rPr lang="en-GB" sz="3200" b="1" dirty="0">
                <a:effectLst>
                  <a:outerShdw blurRad="38100" dist="38100" dir="2700000" algn="tl">
                    <a:srgbClr val="000000">
                      <a:alpha val="43137"/>
                    </a:srgbClr>
                  </a:outerShdw>
                </a:effectLst>
              </a:rPr>
              <a:t>Proposed Objectives</a:t>
            </a:r>
            <a:endParaRPr lang="en-US" sz="3200" dirty="0">
              <a:effectLst>
                <a:outerShdw blurRad="38100" dist="38100" dir="2700000" algn="tl">
                  <a:srgbClr val="000000">
                    <a:alpha val="43137"/>
                  </a:srgbClr>
                </a:outerShdw>
              </a:effectLst>
            </a:endParaRPr>
          </a:p>
        </p:txBody>
      </p:sp>
      <p:sp>
        <p:nvSpPr>
          <p:cNvPr id="4" name="TextBox 3"/>
          <p:cNvSpPr txBox="1"/>
          <p:nvPr/>
        </p:nvSpPr>
        <p:spPr>
          <a:xfrm>
            <a:off x="285720" y="857232"/>
            <a:ext cx="8501122" cy="5493812"/>
          </a:xfrm>
          <a:prstGeom prst="rect">
            <a:avLst/>
          </a:prstGeom>
          <a:noFill/>
        </p:spPr>
        <p:txBody>
          <a:bodyPr wrap="square" rtlCol="0">
            <a:spAutoFit/>
          </a:bodyPr>
          <a:lstStyle/>
          <a:p>
            <a:pPr marL="457200" indent="-457200" algn="just">
              <a:lnSpc>
                <a:spcPct val="150000"/>
              </a:lnSpc>
              <a:buAutoNum type="arabicPeriod"/>
            </a:pPr>
            <a:r>
              <a:rPr lang="en-US" dirty="0">
                <a:latin typeface="Times New Roman" pitchFamily="18" charset="0"/>
                <a:cs typeface="Times New Roman" pitchFamily="18" charset="0"/>
              </a:rPr>
              <a:t>To assess the visibility of Bharathidasan University’s Highly cited authors output using scientometrics analyzing by creating a web-based analytics and evaluation tool. </a:t>
            </a:r>
          </a:p>
          <a:p>
            <a:pPr marL="457200" indent="-457200" algn="just">
              <a:lnSpc>
                <a:spcPct val="150000"/>
              </a:lnSpc>
              <a:buAutoNum type="arabicPeriod"/>
            </a:pPr>
            <a:r>
              <a:rPr lang="en-US" dirty="0">
                <a:latin typeface="Times New Roman" pitchFamily="18" charset="0"/>
                <a:cs typeface="Times New Roman" pitchFamily="18" charset="0"/>
              </a:rPr>
              <a:t>To identifying highly prolific Bharathidasan University authors and facilitating international collaboration. </a:t>
            </a:r>
          </a:p>
          <a:p>
            <a:pPr marL="457200" indent="-457200" algn="just">
              <a:lnSpc>
                <a:spcPct val="150000"/>
              </a:lnSpc>
              <a:buAutoNum type="arabicPeriod" startAt="3"/>
            </a:pPr>
            <a:r>
              <a:rPr lang="en-US" dirty="0">
                <a:latin typeface="Times New Roman" pitchFamily="18" charset="0"/>
                <a:cs typeface="Times New Roman" pitchFamily="18" charset="0"/>
              </a:rPr>
              <a:t>To examine the subject-wise distribution of research output and the authorship pattern. </a:t>
            </a:r>
          </a:p>
          <a:p>
            <a:pPr marL="457200" indent="-457200" algn="just">
              <a:lnSpc>
                <a:spcPct val="150000"/>
              </a:lnSpc>
              <a:buAutoNum type="arabicPeriod" startAt="3"/>
            </a:pPr>
            <a:r>
              <a:rPr lang="en-US" dirty="0">
                <a:latin typeface="Times New Roman" pitchFamily="18" charset="0"/>
                <a:cs typeface="Times New Roman" pitchFamily="18" charset="0"/>
              </a:rPr>
              <a:t>To identify and update Bharathidasan University's Faculty Publications, Citations, h-index, g-index, and m-index. </a:t>
            </a:r>
          </a:p>
          <a:p>
            <a:pPr marL="457200" indent="-457200" algn="just">
              <a:lnSpc>
                <a:spcPct val="150000"/>
              </a:lnSpc>
              <a:buAutoNum type="arabicPeriod" startAt="5"/>
            </a:pPr>
            <a:r>
              <a:rPr lang="en-US" dirty="0">
                <a:latin typeface="Times New Roman" pitchFamily="18" charset="0"/>
                <a:cs typeface="Times New Roman" pitchFamily="18" charset="0"/>
              </a:rPr>
              <a:t>To determine the relative growth rate and time to doubling for scholarly publications at Bharathidasan University. </a:t>
            </a:r>
          </a:p>
          <a:p>
            <a:pPr marL="457200" indent="-457200" algn="just">
              <a:lnSpc>
                <a:spcPct val="150000"/>
              </a:lnSpc>
            </a:pPr>
            <a:r>
              <a:rPr lang="en-US" dirty="0">
                <a:latin typeface="Times New Roman" pitchFamily="18" charset="0"/>
                <a:cs typeface="Times New Roman" pitchFamily="18" charset="0"/>
              </a:rPr>
              <a:t> 6.   To examine the funding supported journal articles at Bharathidasan University and determine the various types of financial sources obtained by the University in order to conduct research and publish journal articles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0"/>
            <a:ext cx="6762752" cy="928694"/>
          </a:xfrm>
        </p:spPr>
        <p:txBody>
          <a:bodyPr>
            <a:normAutofit/>
          </a:bodyPr>
          <a:lstStyle/>
          <a:p>
            <a:pPr algn="ctr"/>
            <a:r>
              <a:rPr lang="en-GB" sz="3200" b="1" dirty="0">
                <a:effectLst>
                  <a:outerShdw blurRad="38100" dist="38100" dir="2700000" algn="tl">
                    <a:srgbClr val="000000">
                      <a:alpha val="43137"/>
                    </a:srgbClr>
                  </a:outerShdw>
                </a:effectLst>
              </a:rPr>
              <a:t>Methodology</a:t>
            </a:r>
            <a:endParaRPr lang="en-US" sz="3200" dirty="0">
              <a:effectLst>
                <a:outerShdw blurRad="38100" dist="38100" dir="2700000" algn="tl">
                  <a:srgbClr val="000000">
                    <a:alpha val="43137"/>
                  </a:srgbClr>
                </a:outerShdw>
              </a:effectLst>
            </a:endParaRPr>
          </a:p>
        </p:txBody>
      </p:sp>
      <p:sp>
        <p:nvSpPr>
          <p:cNvPr id="4" name="TextBox 3"/>
          <p:cNvSpPr txBox="1"/>
          <p:nvPr/>
        </p:nvSpPr>
        <p:spPr>
          <a:xfrm>
            <a:off x="214282" y="785794"/>
            <a:ext cx="8715436" cy="5647700"/>
          </a:xfrm>
          <a:prstGeom prst="rect">
            <a:avLst/>
          </a:prstGeom>
          <a:noFill/>
        </p:spPr>
        <p:txBody>
          <a:bodyPr wrap="square" rtlCol="0">
            <a:spAutoFit/>
          </a:bodyPr>
          <a:lstStyle/>
          <a:p>
            <a:pPr algn="just">
              <a:lnSpc>
                <a:spcPct val="150000"/>
              </a:lnSpc>
              <a:buFont typeface="Wingdings" pitchFamily="2" charset="2"/>
              <a:buChar char="v"/>
            </a:pPr>
            <a:r>
              <a:rPr lang="en-US" sz="1900" dirty="0"/>
              <a:t> The study’s main aim is to assess the research output from Bharathidasan University. The period covered by the data extraction will be from 1983 to 2022. </a:t>
            </a:r>
          </a:p>
          <a:p>
            <a:pPr algn="just">
              <a:lnSpc>
                <a:spcPct val="150000"/>
              </a:lnSpc>
              <a:buFont typeface="Wingdings" pitchFamily="2" charset="2"/>
              <a:buChar char="v"/>
            </a:pPr>
            <a:r>
              <a:rPr lang="en-US" sz="1900" dirty="0"/>
              <a:t> The aforementioned databases’ pertinent data will be retrieved using keyword searches like "Bharathidasan University". The acquired data will then be analyzed using Biblioshiny, HistCite, and Excel to determine the two key metrics, article metrics, and author metrics. </a:t>
            </a:r>
          </a:p>
          <a:p>
            <a:pPr algn="just">
              <a:lnSpc>
                <a:spcPct val="150000"/>
              </a:lnSpc>
              <a:buFont typeface="Wingdings" pitchFamily="2" charset="2"/>
              <a:buChar char="v"/>
            </a:pPr>
            <a:r>
              <a:rPr lang="en-US" sz="1900" dirty="0"/>
              <a:t> These metrics will cover a range of criteria, such as: </a:t>
            </a:r>
          </a:p>
          <a:p>
            <a:pPr algn="just">
              <a:lnSpc>
                <a:spcPct val="150000"/>
              </a:lnSpc>
            </a:pPr>
            <a:r>
              <a:rPr lang="en-US" sz="1900" dirty="0"/>
              <a:t>	1. Citations Per Publication (CPP) Citation Counts for Publications </a:t>
            </a:r>
          </a:p>
          <a:p>
            <a:pPr algn="just">
              <a:lnSpc>
                <a:spcPct val="150000"/>
              </a:lnSpc>
            </a:pPr>
            <a:r>
              <a:rPr lang="en-US" sz="1900" dirty="0"/>
              <a:t>	2. Impact of Literature Usage Counts on Publications (IPP)</a:t>
            </a:r>
          </a:p>
          <a:p>
            <a:pPr algn="just">
              <a:lnSpc>
                <a:spcPct val="150000"/>
              </a:lnSpc>
            </a:pPr>
            <a:r>
              <a:rPr lang="en-US" sz="1900" dirty="0"/>
              <a:t>	3. Citation Analysis </a:t>
            </a:r>
          </a:p>
          <a:p>
            <a:pPr algn="just">
              <a:lnSpc>
                <a:spcPct val="150000"/>
              </a:lnSpc>
            </a:pPr>
            <a:r>
              <a:rPr lang="en-US" sz="1900" dirty="0"/>
              <a:t>	4. Bibliography Coupling</a:t>
            </a:r>
          </a:p>
          <a:p>
            <a:pPr algn="just">
              <a:lnSpc>
                <a:spcPct val="150000"/>
              </a:lnSpc>
            </a:pPr>
            <a:r>
              <a:rPr lang="en-US" sz="1900" dirty="0"/>
              <a:t> 	5. Citations, h-index, g-index ,etc., </a:t>
            </a:r>
          </a:p>
          <a:p>
            <a:pPr algn="just"/>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4480" y="285728"/>
            <a:ext cx="6477000" cy="571504"/>
          </a:xfrm>
        </p:spPr>
        <p:txBody>
          <a:bodyPr>
            <a:normAutofit fontScale="90000"/>
          </a:bodyPr>
          <a:lstStyle/>
          <a:p>
            <a:pPr algn="ctr"/>
            <a:r>
              <a:rPr lang="en-GB" sz="3200" b="1" dirty="0">
                <a:effectLst>
                  <a:outerShdw blurRad="38100" dist="38100" dir="2700000" algn="tl">
                    <a:srgbClr val="000000">
                      <a:alpha val="43137"/>
                    </a:srgbClr>
                  </a:outerShdw>
                </a:effectLst>
              </a:rPr>
              <a:t>Expected Outcome</a:t>
            </a:r>
            <a:endParaRPr lang="en-US" sz="3200" dirty="0">
              <a:effectLst>
                <a:outerShdw blurRad="38100" dist="38100" dir="2700000" algn="tl">
                  <a:srgbClr val="000000">
                    <a:alpha val="43137"/>
                  </a:srgbClr>
                </a:outerShdw>
              </a:effectLst>
            </a:endParaRPr>
          </a:p>
        </p:txBody>
      </p:sp>
      <p:sp>
        <p:nvSpPr>
          <p:cNvPr id="4" name="TextBox 3"/>
          <p:cNvSpPr txBox="1"/>
          <p:nvPr/>
        </p:nvSpPr>
        <p:spPr>
          <a:xfrm>
            <a:off x="214282" y="928670"/>
            <a:ext cx="8643998" cy="4864217"/>
          </a:xfrm>
          <a:prstGeom prst="rect">
            <a:avLst/>
          </a:prstGeom>
          <a:noFill/>
        </p:spPr>
        <p:txBody>
          <a:bodyPr wrap="square" rtlCol="0">
            <a:spAutoFit/>
          </a:bodyPr>
          <a:lstStyle/>
          <a:p>
            <a:pPr algn="just">
              <a:lnSpc>
                <a:spcPct val="150000"/>
              </a:lnSpc>
              <a:buFont typeface="Wingdings" pitchFamily="2" charset="2"/>
              <a:buChar char="ü"/>
            </a:pPr>
            <a:r>
              <a:rPr lang="en-US" sz="1900" dirty="0">
                <a:latin typeface="Times New Roman" pitchFamily="18" charset="0"/>
                <a:cs typeface="Times New Roman" pitchFamily="18" charset="0"/>
              </a:rPr>
              <a:t> The outcomes of the research will be helpful in creating a web-based citation management platform that offers workable digital solutions for updating and making Bharathidasan University's research output visible using scientometric techniques. </a:t>
            </a:r>
          </a:p>
          <a:p>
            <a:pPr algn="just">
              <a:lnSpc>
                <a:spcPct val="150000"/>
              </a:lnSpc>
              <a:buFont typeface="Wingdings" pitchFamily="2" charset="2"/>
              <a:buChar char="ü"/>
            </a:pPr>
            <a:r>
              <a:rPr lang="en-US" sz="1900" dirty="0">
                <a:latin typeface="Times New Roman" pitchFamily="18" charset="0"/>
                <a:cs typeface="Times New Roman" pitchFamily="18" charset="0"/>
              </a:rPr>
              <a:t>A proper technological foundation is crucial for this online site for the Citation management system. This web portal enables research decision-making at a level that was previously impossible while still providing access to explicit information. </a:t>
            </a:r>
          </a:p>
          <a:p>
            <a:pPr algn="just">
              <a:lnSpc>
                <a:spcPct val="150000"/>
              </a:lnSpc>
              <a:buFont typeface="Wingdings" pitchFamily="2" charset="2"/>
              <a:buChar char="ü"/>
            </a:pPr>
            <a:r>
              <a:rPr lang="en-US" sz="1900" dirty="0">
                <a:latin typeface="Times New Roman" pitchFamily="18" charset="0"/>
                <a:cs typeface="Times New Roman" pitchFamily="18" charset="0"/>
              </a:rPr>
              <a:t>Therefore, the purpose of this study is to educate academics and researchers on how to locate the appropriate Web of Science, Scopus, and UGC Care listed journals. The planned study will provide information on the faculty members' publication, citation, and h index status as well as funding opportunities from various funding agencies. It will also list the top researchers.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58366" y="2071678"/>
            <a:ext cx="6042658" cy="1107996"/>
          </a:xfrm>
          <a:prstGeom prst="rect">
            <a:avLst/>
          </a:prstGeom>
          <a:noFill/>
        </p:spPr>
        <p:txBody>
          <a:bodyPr wrap="square" lIns="91440" tIns="45720" rIns="91440" bIns="45720">
            <a:spAutoFit/>
          </a:bodyPr>
          <a:lstStyle/>
          <a:p>
            <a:pPr algn="ctr"/>
            <a:r>
              <a:rPr lang="en-US" sz="6600" b="1" cap="all" dirty="0">
                <a:ln w="9000" cmpd="sng">
                  <a:solidFill>
                    <a:schemeClr val="accent4">
                      <a:shade val="50000"/>
                      <a:satMod val="120000"/>
                    </a:schemeClr>
                  </a:solidFill>
                  <a:prstDash val="solid"/>
                </a:ln>
                <a:solidFill>
                  <a:srgbClr val="FFC000"/>
                </a:solidFill>
                <a:effectLst>
                  <a:outerShdw blurRad="38100" dist="38100" dir="2700000" algn="tl">
                    <a:srgbClr val="000000">
                      <a:alpha val="43137"/>
                    </a:srgbClr>
                  </a:outerShdw>
                  <a:reflection blurRad="12700" stA="28000" endPos="45000" dist="1000" dir="5400000" sy="-100000" algn="bl" rotWithShape="0"/>
                </a:effectLst>
                <a:latin typeface="Times New Roman" pitchFamily="18" charset="0"/>
                <a:cs typeface="Times New Roman" pitchFamily="18" charset="0"/>
              </a:rPr>
              <a:t>Thank You</a:t>
            </a:r>
            <a:endParaRPr lang="en-US" sz="6600" b="1" cap="all" spc="0" dirty="0">
              <a:ln w="9000" cmpd="sng">
                <a:solidFill>
                  <a:schemeClr val="accent4">
                    <a:shade val="50000"/>
                    <a:satMod val="120000"/>
                  </a:schemeClr>
                </a:solidFill>
                <a:prstDash val="solid"/>
              </a:ln>
              <a:solidFill>
                <a:srgbClr val="FFC000"/>
              </a:solidFill>
              <a:effectLst>
                <a:outerShdw blurRad="38100" dist="38100" dir="2700000" algn="tl">
                  <a:srgbClr val="000000">
                    <a:alpha val="43137"/>
                  </a:srgbClr>
                </a:outerShdw>
                <a:reflection blurRad="12700" stA="28000" endPos="45000" dist="1000" dir="5400000" sy="-100000" algn="bl" rotWithShape="0"/>
              </a:effectLst>
              <a:latin typeface="Times New Roman" pitchFamily="18" charset="0"/>
              <a:cs typeface="Times New Roman" pitchFamily="18" charset="0"/>
            </a:endParaRPr>
          </a:p>
        </p:txBody>
      </p:sp>
      <p:pic>
        <p:nvPicPr>
          <p:cNvPr id="5" name="Picture 4" descr="pngegg.png"/>
          <p:cNvPicPr>
            <a:picLocks noChangeAspect="1"/>
          </p:cNvPicPr>
          <p:nvPr/>
        </p:nvPicPr>
        <p:blipFill>
          <a:blip r:embed="rId2"/>
          <a:stretch>
            <a:fillRect/>
          </a:stretch>
        </p:blipFill>
        <p:spPr>
          <a:xfrm>
            <a:off x="0" y="2500306"/>
            <a:ext cx="9144000" cy="457203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TotalTime>
  <Words>546</Words>
  <Application>Microsoft Office PowerPoint</Application>
  <PresentationFormat>On-screen Show (4:3)</PresentationFormat>
  <Paragraphs>31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Office Theme</vt:lpstr>
      <vt:lpstr> </vt:lpstr>
      <vt:lpstr>Introduction </vt:lpstr>
      <vt:lpstr>Proposed Objectives</vt:lpstr>
      <vt:lpstr>Methodology</vt:lpstr>
      <vt:lpstr>Expected Outcome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BECH- RUSA 2.0  Bharathidasan University, Tiruchirappalli Project Proposal for Research Grants</dc:title>
  <dc:creator>User</dc:creator>
  <cp:lastModifiedBy>admin</cp:lastModifiedBy>
  <cp:revision>40</cp:revision>
  <dcterms:created xsi:type="dcterms:W3CDTF">2023-11-07T06:59:16Z</dcterms:created>
  <dcterms:modified xsi:type="dcterms:W3CDTF">2025-07-04T07:56:58Z</dcterms:modified>
</cp:coreProperties>
</file>