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9" r:id="rId4"/>
    <p:sldId id="262" r:id="rId5"/>
    <p:sldId id="265" r:id="rId6"/>
    <p:sldId id="287" r:id="rId7"/>
    <p:sldId id="300" r:id="rId8"/>
    <p:sldId id="305" r:id="rId9"/>
    <p:sldId id="348" r:id="rId10"/>
    <p:sldId id="373" r:id="rId11"/>
    <p:sldId id="410" r:id="rId12"/>
    <p:sldId id="452" r:id="rId13"/>
    <p:sldId id="460" r:id="rId14"/>
    <p:sldId id="462" r:id="rId15"/>
    <p:sldId id="471" r:id="rId16"/>
    <p:sldId id="476" r:id="rId17"/>
    <p:sldId id="487" r:id="rId18"/>
    <p:sldId id="488" r:id="rId19"/>
    <p:sldId id="48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9" d="100"/>
          <a:sy n="79" d="100"/>
        </p:scale>
        <p:origin x="2083" y="7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30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8123A7-348D-4172-8A14-D4751887C81F}" type="datetimeFigureOut">
              <a:rPr lang="en-US" smtClean="0"/>
              <a:pPr/>
              <a:t>7/4/2025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2EC6DB-2E86-4E7D-9876-8D7CFBC6738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52EC6DB-2E86-4E7D-9876-8D7CFBC6738F}"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922B41C-CD0C-4D63-878A-7DD23537CD64}" type="datetimeFigureOut">
              <a:rPr lang="en-US" smtClean="0"/>
              <a:pPr/>
              <a:t>7/4/2025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69244C-7C28-42D0-B010-8295512D9A3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22B41C-CD0C-4D63-878A-7DD23537CD64}" type="datetimeFigureOut">
              <a:rPr lang="en-US" smtClean="0"/>
              <a:pPr/>
              <a:t>7/4/2025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69244C-7C28-42D0-B010-8295512D9A3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22B41C-CD0C-4D63-878A-7DD23537CD64}" type="datetimeFigureOut">
              <a:rPr lang="en-US" smtClean="0"/>
              <a:pPr/>
              <a:t>7/4/2025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69244C-7C28-42D0-B010-8295512D9A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22B41C-CD0C-4D63-878A-7DD23537CD64}" type="datetimeFigureOut">
              <a:rPr lang="en-US" smtClean="0"/>
              <a:pPr/>
              <a:t>7/4/2025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69244C-7C28-42D0-B010-8295512D9A3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22B41C-CD0C-4D63-878A-7DD23537CD64}" type="datetimeFigureOut">
              <a:rPr lang="en-US" smtClean="0"/>
              <a:pPr/>
              <a:t>7/4/2025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69244C-7C28-42D0-B010-8295512D9A3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922B41C-CD0C-4D63-878A-7DD23537CD64}" type="datetimeFigureOut">
              <a:rPr lang="en-US" smtClean="0"/>
              <a:pPr/>
              <a:t>7/4/2025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69244C-7C28-42D0-B010-8295512D9A3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922B41C-CD0C-4D63-878A-7DD23537CD64}" type="datetimeFigureOut">
              <a:rPr lang="en-US" smtClean="0"/>
              <a:pPr/>
              <a:t>7/4/2025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69244C-7C28-42D0-B010-8295512D9A3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922B41C-CD0C-4D63-878A-7DD23537CD64}" type="datetimeFigureOut">
              <a:rPr lang="en-US" smtClean="0"/>
              <a:pPr/>
              <a:t>7/4/2025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69244C-7C28-42D0-B010-8295512D9A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22B41C-CD0C-4D63-878A-7DD23537CD64}" type="datetimeFigureOut">
              <a:rPr lang="en-US" smtClean="0"/>
              <a:pPr/>
              <a:t>7/4/2025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69244C-7C28-42D0-B010-8295512D9A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922B41C-CD0C-4D63-878A-7DD23537CD64}" type="datetimeFigureOut">
              <a:rPr lang="en-US" smtClean="0"/>
              <a:pPr/>
              <a:t>7/4/2025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69244C-7C28-42D0-B010-8295512D9A3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922B41C-CD0C-4D63-878A-7DD23537CD64}" type="datetimeFigureOut">
              <a:rPr lang="en-US" smtClean="0"/>
              <a:pPr/>
              <a:t>7/4/2025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69244C-7C28-42D0-B010-8295512D9A3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22B41C-CD0C-4D63-878A-7DD23537CD64}" type="datetimeFigureOut">
              <a:rPr lang="en-US" smtClean="0"/>
              <a:pPr/>
              <a:t>7/4/2025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69244C-7C28-42D0-B010-8295512D9A3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130425"/>
            <a:ext cx="8610600" cy="1470025"/>
          </a:xfrm>
        </p:spPr>
        <p:txBody>
          <a:bodyPr>
            <a:normAutofit fontScale="90000"/>
          </a:bodyPr>
          <a:lstStyle/>
          <a:p>
            <a:r>
              <a:rPr lang="en-US" b="1" i="1" dirty="0">
                <a:latin typeface="Times New Roman" pitchFamily="18" charset="0"/>
                <a:cs typeface="Times New Roman" pitchFamily="18" charset="0"/>
              </a:rPr>
              <a:t>Reference Style Manuals in Research</a:t>
            </a:r>
            <a:br>
              <a:rPr lang="en-US" b="1" i="1" dirty="0">
                <a:latin typeface="Times New Roman" pitchFamily="18" charset="0"/>
                <a:cs typeface="Times New Roman" pitchFamily="18" charset="0"/>
              </a:rPr>
            </a:br>
            <a:br>
              <a:rPr lang="en-US" b="1" i="1" dirty="0">
                <a:latin typeface="Times New Roman" pitchFamily="18" charset="0"/>
                <a:cs typeface="Times New Roman" pitchFamily="18" charset="0"/>
              </a:rPr>
            </a:br>
            <a:br>
              <a:rPr lang="en-US" b="1" i="1" dirty="0">
                <a:latin typeface="Times New Roman" pitchFamily="18" charset="0"/>
                <a:cs typeface="Times New Roman" pitchFamily="18" charset="0"/>
              </a:rPr>
            </a:br>
            <a:r>
              <a:rPr lang="en-US" b="1" i="1" dirty="0" err="1">
                <a:latin typeface="Times New Roman" pitchFamily="18" charset="0"/>
                <a:cs typeface="Times New Roman" pitchFamily="18" charset="0"/>
              </a:rPr>
              <a:t>Dr.N.Amsaveni</a:t>
            </a:r>
            <a:br>
              <a:rPr lang="en-US" b="1" i="1" dirty="0">
                <a:latin typeface="Times New Roman" pitchFamily="18" charset="0"/>
                <a:cs typeface="Times New Roman" pitchFamily="18" charset="0"/>
              </a:rPr>
            </a:br>
            <a:r>
              <a:rPr lang="en-US" b="1" i="1" dirty="0">
                <a:latin typeface="Times New Roman" pitchFamily="18" charset="0"/>
                <a:cs typeface="Times New Roman" pitchFamily="18" charset="0"/>
              </a:rPr>
              <a:t>Assistant Professor</a:t>
            </a:r>
            <a:br>
              <a:rPr lang="en-US" b="1" i="1" dirty="0">
                <a:latin typeface="Times New Roman" pitchFamily="18" charset="0"/>
                <a:cs typeface="Times New Roman" pitchFamily="18" charset="0"/>
              </a:rPr>
            </a:br>
            <a:r>
              <a:rPr lang="en-US" b="1" i="1" dirty="0">
                <a:latin typeface="Times New Roman" pitchFamily="18" charset="0"/>
                <a:cs typeface="Times New Roman" pitchFamily="18" charset="0"/>
              </a:rPr>
              <a:t>Department of Library and Information Science.</a:t>
            </a:r>
            <a:br>
              <a:rPr lang="en-US" b="1" i="1" dirty="0">
                <a:latin typeface="Times New Roman" pitchFamily="18" charset="0"/>
                <a:cs typeface="Times New Roman" pitchFamily="18" charset="0"/>
              </a:rPr>
            </a:br>
            <a:r>
              <a:rPr lang="en-US" b="1" i="1" dirty="0">
                <a:latin typeface="Times New Roman" pitchFamily="18" charset="0"/>
                <a:cs typeface="Times New Roman" pitchFamily="18" charset="0"/>
              </a:rPr>
              <a:t>Bharathidasan University</a:t>
            </a:r>
            <a:endParaRPr lang="en-US"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sz="3600" b="1" dirty="0">
                <a:latin typeface="Times New Roman" pitchFamily="18" charset="0"/>
                <a:cs typeface="Times New Roman" pitchFamily="18" charset="0"/>
              </a:rPr>
              <a:t>MLA REFERENCING STYLE</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228600" y="381000"/>
            <a:ext cx="8763000" cy="6324600"/>
          </a:xfrm>
        </p:spPr>
        <p:txBody>
          <a:bodyPr>
            <a:normAutofit fontScale="40000" lnSpcReduction="20000"/>
          </a:bodyPr>
          <a:lstStyle/>
          <a:p>
            <a:pPr>
              <a:buNone/>
            </a:pPr>
            <a:r>
              <a:rPr lang="en-US" sz="4500" b="1" u="sng" dirty="0"/>
              <a:t>INTRODUCTION</a:t>
            </a:r>
          </a:p>
          <a:p>
            <a:pPr lvl="0"/>
            <a:r>
              <a:rPr lang="en-US" sz="4500" dirty="0"/>
              <a:t>MLA (Modern Language Association of America) Referencing style has its publication in two different documents:</a:t>
            </a:r>
          </a:p>
          <a:p>
            <a:pPr lvl="0"/>
            <a:r>
              <a:rPr lang="en-US" sz="4500" dirty="0"/>
              <a:t>MLA Style Manual and Guide to Scholarly Publishing.</a:t>
            </a:r>
          </a:p>
          <a:p>
            <a:pPr lvl="0"/>
            <a:r>
              <a:rPr lang="en-US" sz="4500" dirty="0"/>
              <a:t>MLA Handbook for Writers of Research Papers.</a:t>
            </a:r>
          </a:p>
          <a:p>
            <a:pPr>
              <a:buNone/>
            </a:pPr>
            <a:r>
              <a:rPr lang="en-US" sz="4500" dirty="0"/>
              <a:t>the 3rd edition of “MLA Style Manual and Guide to Scholarly Publishing” provided by </a:t>
            </a:r>
            <a:r>
              <a:rPr lang="en-US" sz="4500" i="1" dirty="0"/>
              <a:t>University of Queensland </a:t>
            </a:r>
            <a:r>
              <a:rPr lang="en-US" sz="4500" dirty="0"/>
              <a:t>in 2008 and </a:t>
            </a:r>
            <a:r>
              <a:rPr lang="en-US" sz="4500" i="1" dirty="0"/>
              <a:t>University College Dublin (UCD) Library </a:t>
            </a:r>
            <a:r>
              <a:rPr lang="en-US" sz="4500" dirty="0"/>
              <a:t>in 2011.</a:t>
            </a:r>
            <a:r>
              <a:rPr lang="en-US" sz="4500" b="1" dirty="0"/>
              <a:t> </a:t>
            </a:r>
          </a:p>
          <a:p>
            <a:pPr>
              <a:buNone/>
            </a:pPr>
            <a:r>
              <a:rPr lang="en-US" sz="4500" b="1" dirty="0"/>
              <a:t>Brief History:</a:t>
            </a:r>
          </a:p>
          <a:p>
            <a:pPr lvl="0"/>
            <a:r>
              <a:rPr lang="en-US" sz="4500" dirty="0"/>
              <a:t>This referencing style is a product of Modern Language Association of America which was founded in 1883.</a:t>
            </a:r>
          </a:p>
          <a:p>
            <a:pPr lvl="0"/>
            <a:r>
              <a:rPr lang="en-US" sz="4500" dirty="0"/>
              <a:t>With the passage of time the manual and the handbook kept on having revision and publication of new editions; so far the “MLA Style Manual and Guide to Scholarly Publishing” has got the publication of 3rd edition, while “MLA Handbook for Writers of Research Papers” has reached to have publication of 8th edition.</a:t>
            </a:r>
          </a:p>
          <a:p>
            <a:pPr>
              <a:buNone/>
            </a:pPr>
            <a:r>
              <a:rPr lang="en-US" sz="4500" dirty="0"/>
              <a:t>The latest editions i.e. the 3rd edition of “MLA Style Manual and Guide to Scholarly Publishing” and 8th of “MLA Handbook for Writers of Research Papers” have been published in 2008 and 2016 respectively.</a:t>
            </a:r>
            <a:r>
              <a:rPr lang="en-US" sz="4500" b="1" dirty="0"/>
              <a:t> </a:t>
            </a:r>
          </a:p>
          <a:p>
            <a:pPr>
              <a:buNone/>
            </a:pPr>
            <a:r>
              <a:rPr lang="en-US" sz="4500" b="1" dirty="0"/>
              <a:t>System of referencing:</a:t>
            </a:r>
          </a:p>
          <a:p>
            <a:pPr lvl="0"/>
            <a:r>
              <a:rPr lang="en-US" sz="4500" dirty="0"/>
              <a:t>It uses the parenthetical system of referencing.</a:t>
            </a:r>
          </a:p>
          <a:p>
            <a:pPr lvl="0"/>
            <a:r>
              <a:rPr lang="en-US" sz="4500" dirty="0"/>
              <a:t>A brief in-text reference containing the name of author and the page number of the source surrounded by round brackets is provided.</a:t>
            </a:r>
          </a:p>
          <a:p>
            <a:pPr>
              <a:buNone/>
            </a:pPr>
            <a:r>
              <a:rPr lang="en-US" sz="4500" b="1" dirty="0"/>
              <a:t>Disciplines using the style:</a:t>
            </a:r>
          </a:p>
          <a:p>
            <a:pPr lvl="0"/>
            <a:r>
              <a:rPr lang="en-US" sz="4500" dirty="0"/>
              <a:t>This referencing style is used by various subjects of linguistics and literature.</a:t>
            </a:r>
          </a:p>
          <a:p>
            <a:pPr lvl="0"/>
            <a:endParaRPr lang="en-US" dirty="0"/>
          </a:p>
          <a:p>
            <a:pPr lvl="0"/>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457200"/>
          </a:xfrm>
        </p:spPr>
        <p:txBody>
          <a:bodyPr>
            <a:normAutofit fontScale="90000"/>
          </a:bodyPr>
          <a:lstStyle/>
          <a:p>
            <a:r>
              <a:rPr lang="en-US" sz="3100" b="1" dirty="0">
                <a:latin typeface="Times New Roman" pitchFamily="18" charset="0"/>
                <a:cs typeface="Times New Roman" pitchFamily="18" charset="0"/>
              </a:rPr>
              <a:t>CHICAGO REFERENCING STYLE</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152400" y="457200"/>
            <a:ext cx="8839200" cy="6248400"/>
          </a:xfrm>
        </p:spPr>
        <p:txBody>
          <a:bodyPr>
            <a:normAutofit fontScale="85000" lnSpcReduction="10000"/>
          </a:bodyPr>
          <a:lstStyle/>
          <a:p>
            <a:pPr>
              <a:buNone/>
            </a:pPr>
            <a:r>
              <a:rPr lang="en-US" b="1" u="sng" dirty="0"/>
              <a:t>INTRODUCTION</a:t>
            </a:r>
          </a:p>
          <a:p>
            <a:pPr lvl="0"/>
            <a:r>
              <a:rPr lang="en-US" dirty="0"/>
              <a:t>Chicago referencing style is prepared using the 16th edition of The Chicago Manual of Style published by </a:t>
            </a:r>
            <a:r>
              <a:rPr lang="en-US" i="1" dirty="0"/>
              <a:t>University of York </a:t>
            </a:r>
            <a:r>
              <a:rPr lang="en-US" dirty="0"/>
              <a:t>in 2014.</a:t>
            </a:r>
          </a:p>
          <a:p>
            <a:r>
              <a:rPr lang="en-US" dirty="0"/>
              <a:t>(</a:t>
            </a:r>
            <a:r>
              <a:rPr lang="en-US" b="1" i="1" dirty="0"/>
              <a:t>Note: </a:t>
            </a:r>
            <a:r>
              <a:rPr lang="en-US" i="1" dirty="0"/>
              <a:t>there exist another style which is very similar to Chicago called as </a:t>
            </a:r>
            <a:r>
              <a:rPr lang="en-US" b="1" i="1" dirty="0" err="1"/>
              <a:t>Turabian</a:t>
            </a:r>
            <a:r>
              <a:rPr lang="en-US" b="1" i="1" dirty="0"/>
              <a:t> Style</a:t>
            </a:r>
            <a:r>
              <a:rPr lang="en-US" i="1" dirty="0"/>
              <a:t>)</a:t>
            </a:r>
          </a:p>
          <a:p>
            <a:pPr>
              <a:buNone/>
            </a:pPr>
            <a:r>
              <a:rPr lang="en-US" b="1" dirty="0"/>
              <a:t>Brief History:</a:t>
            </a:r>
          </a:p>
          <a:p>
            <a:pPr lvl="0"/>
            <a:r>
              <a:rPr lang="en-US" dirty="0"/>
              <a:t>This style has been originated by the University of Chicago more than a hundred years ago.</a:t>
            </a:r>
          </a:p>
          <a:p>
            <a:pPr lvl="0"/>
            <a:r>
              <a:rPr lang="en-US" dirty="0"/>
              <a:t>The first version of </a:t>
            </a:r>
            <a:r>
              <a:rPr lang="en-US" i="1" dirty="0"/>
              <a:t>Chicago Manual of Style </a:t>
            </a:r>
            <a:r>
              <a:rPr lang="en-US" dirty="0"/>
              <a:t>was published in 1981.</a:t>
            </a:r>
          </a:p>
          <a:p>
            <a:pPr lvl="0"/>
            <a:r>
              <a:rPr lang="en-US" dirty="0"/>
              <a:t>With the passage of time the manual kept on having revision and publication of new editions; so far the manual has had 16 editions.</a:t>
            </a:r>
          </a:p>
          <a:p>
            <a:pPr lvl="0"/>
            <a:r>
              <a:rPr lang="en-US" dirty="0"/>
              <a:t>The latest edition i.e. the 16th has been published in 2010.</a:t>
            </a:r>
          </a:p>
          <a:p>
            <a:endParaRPr lang="en-US"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381000"/>
          </a:xfrm>
        </p:spPr>
        <p:txBody>
          <a:bodyPr>
            <a:normAutofit fontScale="90000"/>
          </a:bodyPr>
          <a:lstStyle/>
          <a:p>
            <a:r>
              <a:rPr lang="en-US" sz="4000" b="1" dirty="0">
                <a:latin typeface="Times New Roman" pitchFamily="18" charset="0"/>
                <a:cs typeface="Times New Roman" pitchFamily="18" charset="0"/>
              </a:rPr>
              <a:t>ACS   REFERENCING STYLE</a:t>
            </a:r>
            <a:br>
              <a:rPr lang="en-US" b="1" dirty="0"/>
            </a:br>
            <a:endParaRPr lang="en-US" dirty="0"/>
          </a:p>
        </p:txBody>
      </p:sp>
      <p:sp>
        <p:nvSpPr>
          <p:cNvPr id="3" name="Content Placeholder 2"/>
          <p:cNvSpPr>
            <a:spLocks noGrp="1"/>
          </p:cNvSpPr>
          <p:nvPr>
            <p:ph idx="1"/>
          </p:nvPr>
        </p:nvSpPr>
        <p:spPr>
          <a:xfrm>
            <a:off x="152400" y="609600"/>
            <a:ext cx="8991600" cy="6248400"/>
          </a:xfrm>
        </p:spPr>
        <p:txBody>
          <a:bodyPr>
            <a:normAutofit fontScale="70000" lnSpcReduction="20000"/>
          </a:bodyPr>
          <a:lstStyle/>
          <a:p>
            <a:pPr>
              <a:lnSpc>
                <a:spcPct val="120000"/>
              </a:lnSpc>
              <a:buNone/>
            </a:pPr>
            <a:r>
              <a:rPr lang="en-US" sz="3400" b="1" u="sng" dirty="0"/>
              <a:t>INTRODUCTION</a:t>
            </a:r>
          </a:p>
          <a:p>
            <a:pPr>
              <a:lnSpc>
                <a:spcPct val="120000"/>
              </a:lnSpc>
            </a:pPr>
            <a:r>
              <a:rPr lang="en-US" sz="3700" dirty="0"/>
              <a:t>ACS Referencing style is a product of American Chemical Society (ACS) which is published in the form of </a:t>
            </a:r>
            <a:r>
              <a:rPr lang="en-US" sz="3700" i="1" dirty="0"/>
              <a:t>ACS Style Guide: Effective Communication of Scientific Information </a:t>
            </a:r>
            <a:r>
              <a:rPr lang="en-US" sz="3700" dirty="0"/>
              <a:t>of which the latest edition is the 3rd which has come forth in 2006.</a:t>
            </a:r>
          </a:p>
          <a:p>
            <a:pPr>
              <a:buNone/>
            </a:pPr>
            <a:r>
              <a:rPr lang="en-US" sz="3700" b="1" dirty="0"/>
              <a:t>System of Referencing:</a:t>
            </a:r>
          </a:p>
          <a:p>
            <a:pPr lvl="0"/>
            <a:r>
              <a:rPr lang="en-US" sz="3700" dirty="0"/>
              <a:t>It allows the use of both the system of referencing i.e. the parenthetical system, and the note system.</a:t>
            </a:r>
          </a:p>
          <a:p>
            <a:pPr lvl="0"/>
            <a:r>
              <a:rPr lang="en-US" sz="3700" b="1" i="1" dirty="0"/>
              <a:t>Using parenthetical system </a:t>
            </a:r>
            <a:r>
              <a:rPr lang="en-US" sz="3700" dirty="0"/>
              <a:t>a brief in-text reference containing the name of author and year of publication is given in round brackets.</a:t>
            </a:r>
          </a:p>
          <a:p>
            <a:pPr lvl="0"/>
            <a:r>
              <a:rPr lang="en-US" sz="3700" b="1" i="1" dirty="0"/>
              <a:t>Using note system</a:t>
            </a:r>
            <a:r>
              <a:rPr lang="en-US" sz="3700" dirty="0"/>
              <a:t>, in-text citation is done with a numeric digit.</a:t>
            </a:r>
          </a:p>
          <a:p>
            <a:pPr>
              <a:buNone/>
            </a:pPr>
            <a:r>
              <a:rPr lang="en-US" sz="3700" b="1" dirty="0"/>
              <a:t>Disciplines Using the Style:</a:t>
            </a:r>
          </a:p>
          <a:p>
            <a:pPr>
              <a:buNone/>
            </a:pPr>
            <a:r>
              <a:rPr lang="en-US" sz="3700" dirty="0"/>
              <a:t>      This referencing style is commonly used for Chemistry.</a:t>
            </a:r>
          </a:p>
          <a:p>
            <a:pPr>
              <a:buNone/>
            </a:pPr>
            <a:r>
              <a:rPr lang="en-US" sz="3700" dirty="0"/>
              <a:t>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fontScale="77500" lnSpcReduction="20000"/>
          </a:bodyPr>
          <a:lstStyle/>
          <a:p>
            <a:pPr lvl="0"/>
            <a:r>
              <a:rPr lang="en-US" dirty="0"/>
              <a:t>For reference of a book, various bits of information are ordered as follows:</a:t>
            </a:r>
            <a:endParaRPr lang="en-US" sz="2800" dirty="0"/>
          </a:p>
          <a:p>
            <a:pPr lvl="1"/>
            <a:r>
              <a:rPr lang="en-US" dirty="0"/>
              <a:t>Author’s name.</a:t>
            </a:r>
            <a:endParaRPr lang="en-US" sz="2400" dirty="0"/>
          </a:p>
          <a:p>
            <a:pPr lvl="1"/>
            <a:r>
              <a:rPr lang="en-US" dirty="0"/>
              <a:t>Title of article or chapter</a:t>
            </a:r>
            <a:endParaRPr lang="en-US" sz="2400" dirty="0"/>
          </a:p>
          <a:p>
            <a:pPr lvl="1"/>
            <a:r>
              <a:rPr lang="en-US" dirty="0"/>
              <a:t>Title of source.</a:t>
            </a:r>
            <a:endParaRPr lang="en-US" sz="2400" dirty="0"/>
          </a:p>
          <a:p>
            <a:pPr lvl="1"/>
            <a:r>
              <a:rPr lang="en-US" dirty="0"/>
              <a:t>Edition.</a:t>
            </a:r>
            <a:endParaRPr lang="en-US" sz="2400" dirty="0"/>
          </a:p>
          <a:p>
            <a:pPr lvl="1"/>
            <a:r>
              <a:rPr lang="en-US" dirty="0"/>
              <a:t>Name of publisher.</a:t>
            </a:r>
            <a:endParaRPr lang="en-US" sz="2400" dirty="0"/>
          </a:p>
          <a:p>
            <a:pPr lvl="1"/>
            <a:r>
              <a:rPr lang="en-US" dirty="0"/>
              <a:t>Place of publication.</a:t>
            </a:r>
            <a:endParaRPr lang="en-US" sz="2400" dirty="0"/>
          </a:p>
          <a:p>
            <a:pPr lvl="1"/>
            <a:r>
              <a:rPr lang="en-US" dirty="0"/>
              <a:t>Year of publication.</a:t>
            </a:r>
            <a:endParaRPr lang="en-US" sz="2400" dirty="0"/>
          </a:p>
          <a:p>
            <a:pPr lvl="1"/>
            <a:r>
              <a:rPr lang="en-US" dirty="0"/>
              <a:t>Page numbers</a:t>
            </a:r>
            <a:endParaRPr lang="en-US" sz="2400" dirty="0"/>
          </a:p>
          <a:p>
            <a:pPr lvl="0"/>
            <a:r>
              <a:rPr lang="en-US" dirty="0"/>
              <a:t>For reference of a periodical, various bits of information are ordered as follows:</a:t>
            </a:r>
            <a:endParaRPr lang="en-US" sz="2800" dirty="0"/>
          </a:p>
          <a:p>
            <a:pPr lvl="1"/>
            <a:r>
              <a:rPr lang="en-US" dirty="0"/>
              <a:t>Author’s name.</a:t>
            </a:r>
            <a:endParaRPr lang="en-US" sz="2400" dirty="0"/>
          </a:p>
          <a:p>
            <a:pPr lvl="1"/>
            <a:r>
              <a:rPr lang="en-US" dirty="0"/>
              <a:t>Title of article.</a:t>
            </a:r>
            <a:endParaRPr lang="en-US" sz="2400" dirty="0"/>
          </a:p>
          <a:p>
            <a:pPr lvl="1"/>
            <a:r>
              <a:rPr lang="en-US" dirty="0"/>
              <a:t>Abbreviated title of Periodical.</a:t>
            </a:r>
            <a:endParaRPr lang="en-US" sz="2400" dirty="0"/>
          </a:p>
          <a:p>
            <a:pPr lvl="1"/>
            <a:r>
              <a:rPr lang="en-US" dirty="0"/>
              <a:t>Year of publication.</a:t>
            </a:r>
            <a:endParaRPr lang="en-US" sz="2400" dirty="0"/>
          </a:p>
          <a:p>
            <a:pPr lvl="1"/>
            <a:r>
              <a:rPr lang="en-US" dirty="0"/>
              <a:t>Volume number (issue number).</a:t>
            </a:r>
            <a:endParaRPr lang="en-US" sz="2400" dirty="0"/>
          </a:p>
          <a:p>
            <a:pPr lvl="1"/>
            <a:r>
              <a:rPr lang="en-US" dirty="0"/>
              <a:t>Page numbers.</a:t>
            </a:r>
            <a:endParaRPr lang="en-US" sz="2400"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457200"/>
          </a:xfrm>
        </p:spPr>
        <p:txBody>
          <a:bodyPr>
            <a:normAutofit fontScale="90000"/>
          </a:bodyPr>
          <a:lstStyle/>
          <a:p>
            <a:r>
              <a:rPr lang="en-US" sz="4000" b="1" dirty="0">
                <a:latin typeface="Times New Roman" pitchFamily="18" charset="0"/>
                <a:cs typeface="Times New Roman" pitchFamily="18" charset="0"/>
              </a:rPr>
              <a:t>AMA REFERENCING STYLE</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0" y="533400"/>
            <a:ext cx="9144000" cy="6324600"/>
          </a:xfrm>
        </p:spPr>
        <p:txBody>
          <a:bodyPr>
            <a:normAutofit fontScale="32500" lnSpcReduction="20000"/>
          </a:bodyPr>
          <a:lstStyle/>
          <a:p>
            <a:pPr>
              <a:buNone/>
            </a:pPr>
            <a:r>
              <a:rPr lang="en-US" sz="6200" b="1" dirty="0"/>
              <a:t>INTRODUCTION</a:t>
            </a:r>
          </a:p>
          <a:p>
            <a:pPr lvl="0">
              <a:lnSpc>
                <a:spcPct val="120000"/>
              </a:lnSpc>
            </a:pPr>
            <a:r>
              <a:rPr lang="en-US" sz="6000" dirty="0"/>
              <a:t>AMA (American Medical Association) Referencing style is published in the form of </a:t>
            </a:r>
            <a:r>
              <a:rPr lang="en-US" sz="6000" i="1" dirty="0"/>
              <a:t>American Medical Association Manual of Style: A Guide for Authors and Editors </a:t>
            </a:r>
            <a:r>
              <a:rPr lang="en-US" sz="6000" dirty="0"/>
              <a:t>which is a product of American Medical Association</a:t>
            </a:r>
            <a:r>
              <a:rPr lang="en-US" sz="6000" i="1" dirty="0"/>
              <a:t>.</a:t>
            </a:r>
            <a:endParaRPr lang="en-US" sz="6000" dirty="0"/>
          </a:p>
          <a:p>
            <a:pPr>
              <a:buNone/>
            </a:pPr>
            <a:r>
              <a:rPr lang="en-US" sz="6000" b="1" dirty="0"/>
              <a:t>Brief History</a:t>
            </a:r>
          </a:p>
          <a:p>
            <a:pPr lvl="0"/>
            <a:r>
              <a:rPr lang="en-US" sz="6000" dirty="0"/>
              <a:t>The first edition of the manual came forth in 1962.</a:t>
            </a:r>
          </a:p>
          <a:p>
            <a:pPr lvl="0"/>
            <a:r>
              <a:rPr lang="en-US" sz="6000" dirty="0"/>
              <a:t>With the passage of time it kept on having revisions; so far 10 editions have been published.</a:t>
            </a:r>
          </a:p>
          <a:p>
            <a:pPr lvl="0"/>
            <a:r>
              <a:rPr lang="en-US" sz="6000" dirty="0"/>
              <a:t>The latest edition came to the publication in 2007 by Oxford University Press.</a:t>
            </a:r>
          </a:p>
          <a:p>
            <a:pPr lvl="0"/>
            <a:r>
              <a:rPr lang="en-US" sz="6000" dirty="0"/>
              <a:t>The authors of the manual are the editors of </a:t>
            </a:r>
            <a:r>
              <a:rPr lang="en-US" sz="6000" i="1" dirty="0"/>
              <a:t>Journal of the American Medical Association (JAMA) </a:t>
            </a:r>
            <a:r>
              <a:rPr lang="en-US" sz="6000" dirty="0"/>
              <a:t>and the </a:t>
            </a:r>
            <a:r>
              <a:rPr lang="en-US" sz="6000" i="1" dirty="0"/>
              <a:t>Archives </a:t>
            </a:r>
            <a:r>
              <a:rPr lang="en-US" sz="6000" dirty="0"/>
              <a:t>journals</a:t>
            </a:r>
          </a:p>
          <a:p>
            <a:pPr>
              <a:buNone/>
            </a:pPr>
            <a:r>
              <a:rPr lang="en-US" sz="6200" b="1" dirty="0"/>
              <a:t>System of Referencing:</a:t>
            </a:r>
          </a:p>
          <a:p>
            <a:pPr lvl="0"/>
            <a:r>
              <a:rPr lang="en-US" sz="6000" dirty="0"/>
              <a:t>It uses the note system of referencing.</a:t>
            </a:r>
          </a:p>
          <a:p>
            <a:pPr lvl="0"/>
            <a:r>
              <a:rPr lang="en-US" sz="6000" dirty="0"/>
              <a:t>Using this style, in-text citation is done with a numeric digit and then detailed references are provided at the end of the document on a separate page.</a:t>
            </a:r>
          </a:p>
          <a:p>
            <a:pPr>
              <a:buNone/>
            </a:pPr>
            <a:r>
              <a:rPr lang="en-US" sz="6200" b="1" dirty="0"/>
              <a:t>Disciplines using the style:</a:t>
            </a:r>
          </a:p>
          <a:p>
            <a:r>
              <a:rPr lang="en-US" sz="6000" dirty="0"/>
              <a:t>This citation style is used in the fields of medicine and science.</a:t>
            </a:r>
          </a:p>
          <a:p>
            <a:pPr lvl="0"/>
            <a:endParaRPr lang="en-US" sz="4200"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457200"/>
          </a:xfrm>
        </p:spPr>
        <p:txBody>
          <a:bodyPr>
            <a:normAutofit fontScale="90000"/>
          </a:bodyPr>
          <a:lstStyle/>
          <a:p>
            <a:r>
              <a:rPr lang="en-US" sz="3600" b="1" dirty="0">
                <a:latin typeface="Times New Roman" pitchFamily="18" charset="0"/>
                <a:cs typeface="Times New Roman" pitchFamily="18" charset="0"/>
              </a:rPr>
              <a:t>AGLC REFERENCING STYLE</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152400" y="533400"/>
            <a:ext cx="8839200" cy="6324600"/>
          </a:xfrm>
        </p:spPr>
        <p:txBody>
          <a:bodyPr>
            <a:normAutofit fontScale="77500" lnSpcReduction="20000"/>
          </a:bodyPr>
          <a:lstStyle/>
          <a:p>
            <a:pPr>
              <a:buNone/>
            </a:pPr>
            <a:r>
              <a:rPr lang="en-US" b="1" u="sng" dirty="0"/>
              <a:t>INTRODUCTION</a:t>
            </a:r>
          </a:p>
          <a:p>
            <a:r>
              <a:rPr lang="en-US" dirty="0"/>
              <a:t>AGLC (Australian Guide to Legal Citation) Referencing Style is a product of Melbourne University Law Review association which is published in the form of </a:t>
            </a:r>
            <a:r>
              <a:rPr lang="en-US" i="1" dirty="0"/>
              <a:t>Australian Guide to Legal Citation.</a:t>
            </a:r>
            <a:endParaRPr lang="en-US" dirty="0"/>
          </a:p>
          <a:p>
            <a:pPr>
              <a:buNone/>
            </a:pPr>
            <a:r>
              <a:rPr lang="en-US" b="1" dirty="0"/>
              <a:t>Brief History:</a:t>
            </a:r>
          </a:p>
          <a:p>
            <a:pPr lvl="0"/>
            <a:r>
              <a:rPr lang="en-US" dirty="0"/>
              <a:t>The guide was first published in 1998.</a:t>
            </a:r>
          </a:p>
          <a:p>
            <a:pPr lvl="0"/>
            <a:r>
              <a:rPr lang="en-US" dirty="0"/>
              <a:t>The second edition of the guide was published in 2002 while the third came forward in 2010 as result of collaborative meeting of Melbourne University Law Review association and the Melbourne Journal of International Law.</a:t>
            </a:r>
          </a:p>
          <a:p>
            <a:pPr>
              <a:buNone/>
            </a:pPr>
            <a:r>
              <a:rPr lang="en-US" b="1" dirty="0"/>
              <a:t>System of referencing:</a:t>
            </a:r>
          </a:p>
          <a:p>
            <a:pPr lvl="0"/>
            <a:r>
              <a:rPr lang="en-US" dirty="0"/>
              <a:t>It uses the note system of referencing.</a:t>
            </a:r>
          </a:p>
          <a:p>
            <a:pPr lvl="0"/>
            <a:r>
              <a:rPr lang="en-US" dirty="0"/>
              <a:t>In-text citation is done with a numeric digit then the reference is provided in the form of footnote at the end of each page.</a:t>
            </a:r>
          </a:p>
          <a:p>
            <a:pPr>
              <a:buNone/>
            </a:pPr>
            <a:r>
              <a:rPr lang="en-US" b="1" dirty="0"/>
              <a:t>Disciplines using the style:</a:t>
            </a:r>
          </a:p>
          <a:p>
            <a:pPr lvl="0"/>
            <a:r>
              <a:rPr lang="en-US" dirty="0"/>
              <a:t>It is used in the subject of Law.</a:t>
            </a:r>
          </a:p>
          <a:p>
            <a:pPr lvl="0">
              <a:buNone/>
            </a:pPr>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152400"/>
          </a:xfrm>
        </p:spPr>
        <p:txBody>
          <a:bodyPr>
            <a:noAutofit/>
          </a:bodyPr>
          <a:lstStyle/>
          <a:p>
            <a:r>
              <a:rPr lang="en-US" sz="2800" b="1" dirty="0">
                <a:latin typeface="Times New Roman" pitchFamily="18" charset="0"/>
                <a:cs typeface="Times New Roman" pitchFamily="18" charset="0"/>
              </a:rPr>
              <a:t>CSE  REFERENCING STYLE</a:t>
            </a:r>
            <a:br>
              <a:rPr lang="en-US" sz="3600" b="1" dirty="0"/>
            </a:br>
            <a:endParaRPr lang="en-US" sz="3600" dirty="0"/>
          </a:p>
        </p:txBody>
      </p:sp>
      <p:sp>
        <p:nvSpPr>
          <p:cNvPr id="3" name="Content Placeholder 2"/>
          <p:cNvSpPr>
            <a:spLocks noGrp="1"/>
          </p:cNvSpPr>
          <p:nvPr>
            <p:ph idx="1"/>
          </p:nvPr>
        </p:nvSpPr>
        <p:spPr>
          <a:xfrm>
            <a:off x="0" y="533400"/>
            <a:ext cx="9144000" cy="6629400"/>
          </a:xfrm>
        </p:spPr>
        <p:txBody>
          <a:bodyPr>
            <a:noAutofit/>
          </a:bodyPr>
          <a:lstStyle/>
          <a:p>
            <a:pPr lvl="0"/>
            <a:r>
              <a:rPr lang="en-US" sz="1800" dirty="0"/>
              <a:t>The CSE (Council of Science Editors) Referencing style is published in the form of </a:t>
            </a:r>
            <a:r>
              <a:rPr lang="en-US" sz="1800" i="1" dirty="0"/>
              <a:t>Scientific Style and Format: The CSE Manual for Authors, Editors, and Publishers </a:t>
            </a:r>
            <a:r>
              <a:rPr lang="en-US" sz="1800" dirty="0"/>
              <a:t>which is a product of the Council of Science Editors.</a:t>
            </a:r>
          </a:p>
          <a:p>
            <a:pPr>
              <a:buNone/>
            </a:pPr>
            <a:r>
              <a:rPr lang="en-US" sz="1800" b="1" dirty="0"/>
              <a:t>Brief History</a:t>
            </a:r>
          </a:p>
          <a:p>
            <a:pPr lvl="0"/>
            <a:r>
              <a:rPr lang="en-US" sz="1800" dirty="0"/>
              <a:t>began its journey as Conference of Biology Editors in 1957 which was meant at the subject of biology.</a:t>
            </a:r>
          </a:p>
          <a:p>
            <a:pPr lvl="0"/>
            <a:r>
              <a:rPr lang="en-US" sz="1800" dirty="0"/>
              <a:t>Funded by National Science Foundation and organized by American Institute of Biological Sciences, the Conference eight years later in 1965 incorporated other disciplines in it and turned to Council of Biology Editors (CBE).</a:t>
            </a:r>
          </a:p>
          <a:p>
            <a:pPr lvl="0"/>
            <a:r>
              <a:rPr lang="en-US" sz="1800" dirty="0"/>
              <a:t>Later in 2000, the name turned to Council of Science Editors reflecting its vast scope towards various disciplines of science.</a:t>
            </a:r>
          </a:p>
          <a:p>
            <a:pPr lvl="0"/>
            <a:r>
              <a:rPr lang="en-US" sz="1800" dirty="0"/>
              <a:t>The CBE published its first referencing manual in 1960 with name: </a:t>
            </a:r>
            <a:r>
              <a:rPr lang="en-US" sz="1800" i="1" dirty="0"/>
              <a:t>Style Manual for Biology Journals.</a:t>
            </a:r>
            <a:endParaRPr lang="en-US" sz="1800" dirty="0"/>
          </a:p>
          <a:p>
            <a:r>
              <a:rPr lang="en-US" sz="1800" dirty="0"/>
              <a:t>With the passage of time, the manual kept on having revisions and reached its modern face with name of </a:t>
            </a:r>
            <a:r>
              <a:rPr lang="en-US" sz="1800" i="1" dirty="0"/>
              <a:t>Scientific Style and Format: The CSE Manual for Authors, Editors, and Publishers </a:t>
            </a:r>
            <a:r>
              <a:rPr lang="en-US" sz="1800" dirty="0"/>
              <a:t>of which eighth edition has been published in 2014</a:t>
            </a:r>
          </a:p>
          <a:p>
            <a:pPr>
              <a:buNone/>
            </a:pPr>
            <a:r>
              <a:rPr lang="en-US" sz="1800" b="1" dirty="0"/>
              <a:t>System of Referencing:</a:t>
            </a:r>
          </a:p>
          <a:p>
            <a:pPr lvl="0"/>
            <a:r>
              <a:rPr lang="en-US" sz="1800" dirty="0"/>
              <a:t>It allows the use of both the system of referencing i.e. the parenthetical system, and the note system.</a:t>
            </a:r>
          </a:p>
          <a:p>
            <a:pPr lvl="0"/>
            <a:r>
              <a:rPr lang="en-US" sz="1800" b="1" i="1" dirty="0"/>
              <a:t>Using parenthetical system </a:t>
            </a:r>
            <a:r>
              <a:rPr lang="en-US" sz="1800" dirty="0"/>
              <a:t>a brief in-text reference containing the name of author and year of publication is given in round brackets.</a:t>
            </a:r>
          </a:p>
          <a:p>
            <a:pPr lvl="0"/>
            <a:r>
              <a:rPr lang="en-US" sz="1800" b="1" i="1" dirty="0"/>
              <a:t>Using note system</a:t>
            </a:r>
            <a:r>
              <a:rPr lang="en-US" sz="1800" dirty="0"/>
              <a:t>, in-text citation is done with a numeric digit.</a:t>
            </a:r>
          </a:p>
          <a:p>
            <a:endParaRPr lang="en-US" sz="2000" dirty="0"/>
          </a:p>
          <a:p>
            <a:pPr lvl="0"/>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553200"/>
          </a:xfrm>
        </p:spPr>
        <p:txBody>
          <a:bodyPr>
            <a:normAutofit fontScale="85000" lnSpcReduction="20000"/>
          </a:bodyPr>
          <a:lstStyle/>
          <a:p>
            <a:pPr lvl="0"/>
            <a:r>
              <a:rPr lang="en-US" sz="4000" b="1" u="sng" dirty="0"/>
              <a:t>Using parenthetical system</a:t>
            </a:r>
            <a:r>
              <a:rPr lang="en-US" dirty="0"/>
              <a:t>, the list is arranged in an alphabetical order with reference to the first author’s surname or the first significant word of the title (if the reference has begun with it in case of the absence of author’s name).</a:t>
            </a:r>
            <a:endParaRPr lang="en-US" sz="2800" dirty="0"/>
          </a:p>
          <a:p>
            <a:pPr lvl="0"/>
            <a:r>
              <a:rPr lang="en-US" dirty="0"/>
              <a:t>In parenthetical citation system, various bits of information are ordered as follows:</a:t>
            </a:r>
            <a:endParaRPr lang="en-US" sz="2800" dirty="0"/>
          </a:p>
          <a:p>
            <a:pPr lvl="1"/>
            <a:r>
              <a:rPr lang="en-US" dirty="0"/>
              <a:t>Author’s name.</a:t>
            </a:r>
            <a:endParaRPr lang="en-US" sz="2400" dirty="0"/>
          </a:p>
          <a:p>
            <a:pPr lvl="1"/>
            <a:r>
              <a:rPr lang="en-US" dirty="0"/>
              <a:t>Year of publication.</a:t>
            </a:r>
            <a:endParaRPr lang="en-US" sz="2400" dirty="0"/>
          </a:p>
          <a:p>
            <a:pPr lvl="1"/>
            <a:r>
              <a:rPr lang="en-US" dirty="0"/>
              <a:t>Title of article or chapter</a:t>
            </a:r>
            <a:endParaRPr lang="en-US" sz="2400" dirty="0"/>
          </a:p>
          <a:p>
            <a:pPr lvl="1"/>
            <a:r>
              <a:rPr lang="en-US" dirty="0"/>
              <a:t>Title of source.</a:t>
            </a:r>
            <a:endParaRPr lang="en-US" sz="2400" dirty="0"/>
          </a:p>
          <a:p>
            <a:pPr lvl="1"/>
            <a:r>
              <a:rPr lang="en-US" dirty="0"/>
              <a:t>Edition (for non-periodicals only) or volume number and issue number. (for periodicals only)</a:t>
            </a:r>
            <a:endParaRPr lang="en-US" sz="2400" dirty="0"/>
          </a:p>
          <a:p>
            <a:pPr lvl="1"/>
            <a:r>
              <a:rPr lang="en-US" dirty="0"/>
              <a:t>Place of publication. (for non-periodicals only)</a:t>
            </a:r>
            <a:endParaRPr lang="en-US" sz="2400" dirty="0"/>
          </a:p>
          <a:p>
            <a:pPr lvl="1"/>
            <a:r>
              <a:rPr lang="en-US" dirty="0"/>
              <a:t>Name of publisher. (for non-periodicals only)</a:t>
            </a:r>
            <a:endParaRPr lang="en-US" sz="2400" dirty="0"/>
          </a:p>
          <a:p>
            <a:pPr lvl="1"/>
            <a:r>
              <a:rPr lang="en-US" dirty="0"/>
              <a:t>Page numbers</a:t>
            </a:r>
            <a:endParaRPr lang="en-US" sz="2400" dirty="0"/>
          </a:p>
          <a:p>
            <a:pPr lvl="1"/>
            <a:r>
              <a:rPr lang="en-US" dirty="0"/>
              <a:t>URL or DOI</a:t>
            </a:r>
            <a:endParaRPr lang="en-US" sz="2400"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62500" lnSpcReduction="20000"/>
          </a:bodyPr>
          <a:lstStyle/>
          <a:p>
            <a:pPr lvl="0"/>
            <a:r>
              <a:rPr lang="en-US" sz="3400" b="1" u="sng" dirty="0"/>
              <a:t>Using Note System </a:t>
            </a:r>
            <a:r>
              <a:rPr lang="en-US" sz="3400" dirty="0"/>
              <a:t>of referencing, each reference begins with a numeric digit followed by full stop and space.</a:t>
            </a:r>
          </a:p>
          <a:p>
            <a:r>
              <a:rPr lang="en-US" sz="3400" dirty="0"/>
              <a:t>&lt;Numeric digit&gt;. &lt;Reference&gt;	</a:t>
            </a:r>
          </a:p>
          <a:p>
            <a:pPr lvl="0"/>
            <a:r>
              <a:rPr lang="en-US" sz="3400" dirty="0"/>
              <a:t>In this citation method, various bits of information are ordered as follows:</a:t>
            </a:r>
          </a:p>
          <a:p>
            <a:pPr lvl="1"/>
            <a:r>
              <a:rPr lang="en-US" sz="3400" dirty="0"/>
              <a:t>Author’s name.</a:t>
            </a:r>
          </a:p>
          <a:p>
            <a:pPr lvl="1"/>
            <a:r>
              <a:rPr lang="en-US" sz="3400" dirty="0"/>
              <a:t>Title of article or chapter</a:t>
            </a:r>
          </a:p>
          <a:p>
            <a:pPr lvl="1"/>
            <a:r>
              <a:rPr lang="en-US" sz="3400" dirty="0"/>
              <a:t>Title of source.</a:t>
            </a:r>
          </a:p>
          <a:p>
            <a:pPr lvl="1"/>
            <a:r>
              <a:rPr lang="en-US" sz="3400" dirty="0"/>
              <a:t>Edition (for non-periodicals only) or volume number and issue number (for periodicals).</a:t>
            </a:r>
          </a:p>
          <a:p>
            <a:pPr lvl="1"/>
            <a:r>
              <a:rPr lang="en-US" sz="3400" dirty="0"/>
              <a:t>Place of publication (for non-periodicals only).</a:t>
            </a:r>
          </a:p>
          <a:p>
            <a:pPr lvl="1"/>
            <a:r>
              <a:rPr lang="en-US" sz="3400" dirty="0"/>
              <a:t>Name of publisher (for non-periodicals only).</a:t>
            </a:r>
          </a:p>
          <a:p>
            <a:pPr lvl="1"/>
            <a:r>
              <a:rPr lang="en-US" sz="3400" dirty="0"/>
              <a:t>Year of publication.</a:t>
            </a:r>
          </a:p>
          <a:p>
            <a:pPr lvl="1"/>
            <a:r>
              <a:rPr lang="en-US" sz="3400" dirty="0"/>
              <a:t>Page numbers</a:t>
            </a:r>
          </a:p>
          <a:p>
            <a:pPr lvl="1"/>
            <a:r>
              <a:rPr lang="en-US" sz="3400" dirty="0"/>
              <a:t>URL or DOI</a:t>
            </a:r>
          </a:p>
          <a:p>
            <a:pPr lvl="0"/>
            <a:r>
              <a:rPr lang="en-US" sz="3400" b="1" i="1" dirty="0"/>
              <a:t>Using Citation sequence method, </a:t>
            </a:r>
            <a:r>
              <a:rPr lang="en-US" sz="3400" dirty="0"/>
              <a:t>the list is arranged with respect to the first appearance of source in your document.</a:t>
            </a:r>
          </a:p>
          <a:p>
            <a:pPr lvl="0"/>
            <a:r>
              <a:rPr lang="en-US" sz="3400" b="1" i="1" dirty="0"/>
              <a:t>Using Citation Name method, </a:t>
            </a:r>
            <a:r>
              <a:rPr lang="en-US" sz="3400" dirty="0"/>
              <a:t>the list is arranged with respect to the author’s name of the source.</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IEEE REFERENCING STYLE</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410200"/>
          </a:xfrm>
        </p:spPr>
        <p:txBody>
          <a:bodyPr>
            <a:normAutofit fontScale="85000" lnSpcReduction="20000"/>
          </a:bodyPr>
          <a:lstStyle/>
          <a:p>
            <a:pPr>
              <a:buNone/>
            </a:pPr>
            <a:r>
              <a:rPr lang="en-US" b="1" u="sng" dirty="0"/>
              <a:t>INTRODUCTION</a:t>
            </a:r>
          </a:p>
          <a:p>
            <a:pPr lvl="0"/>
            <a:r>
              <a:rPr lang="en-US" dirty="0"/>
              <a:t>IEEE (Institute of Electrical and Electronics Engineers) Referencing style is an extensively acknowledged format of citation in technical fields.</a:t>
            </a:r>
          </a:p>
          <a:p>
            <a:pPr lvl="0"/>
            <a:r>
              <a:rPr lang="en-US" dirty="0"/>
              <a:t>It is published in the form of </a:t>
            </a:r>
            <a:r>
              <a:rPr lang="en-US" i="1" dirty="0"/>
              <a:t>IEEE Style Manual</a:t>
            </a:r>
            <a:r>
              <a:rPr lang="en-US" dirty="0"/>
              <a:t>.</a:t>
            </a:r>
          </a:p>
          <a:p>
            <a:pPr>
              <a:buNone/>
            </a:pPr>
            <a:r>
              <a:rPr lang="en-US" b="1" dirty="0"/>
              <a:t>System of Referencing:</a:t>
            </a:r>
          </a:p>
          <a:p>
            <a:pPr lvl="0"/>
            <a:r>
              <a:rPr lang="en-US" dirty="0"/>
              <a:t>It uses the note system of referencing.</a:t>
            </a:r>
          </a:p>
          <a:p>
            <a:pPr lvl="0"/>
            <a:r>
              <a:rPr lang="en-US" dirty="0"/>
              <a:t>Using this style, in-text citation is done with a numeric digit and then detailed references are provided at the end of the document on a separate page.</a:t>
            </a:r>
          </a:p>
          <a:p>
            <a:pPr>
              <a:buNone/>
            </a:pPr>
            <a:r>
              <a:rPr lang="en-US" b="1" dirty="0"/>
              <a:t>Disciplines Using the Style:</a:t>
            </a:r>
          </a:p>
          <a:p>
            <a:pPr lvl="0"/>
            <a:r>
              <a:rPr lang="en-US" dirty="0"/>
              <a:t>This citation style is used in the fields of engineering of electric, electronics, and information technology and computer science.</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lstStyle/>
          <a:p>
            <a:r>
              <a:rPr lang="en-US" dirty="0"/>
              <a:t>What is Referencing?</a:t>
            </a:r>
          </a:p>
        </p:txBody>
      </p:sp>
      <p:sp>
        <p:nvSpPr>
          <p:cNvPr id="3" name="Content Placeholder 2"/>
          <p:cNvSpPr>
            <a:spLocks noGrp="1"/>
          </p:cNvSpPr>
          <p:nvPr>
            <p:ph idx="1"/>
          </p:nvPr>
        </p:nvSpPr>
        <p:spPr>
          <a:xfrm>
            <a:off x="228600" y="762000"/>
            <a:ext cx="8915400" cy="5364163"/>
          </a:xfrm>
        </p:spPr>
        <p:txBody>
          <a:bodyPr>
            <a:normAutofit fontScale="92500" lnSpcReduction="20000"/>
          </a:bodyPr>
          <a:lstStyle/>
          <a:p>
            <a:pPr>
              <a:buFont typeface="Wingdings" pitchFamily="2" charset="2"/>
              <a:buChar char="Ø"/>
            </a:pPr>
            <a:r>
              <a:rPr lang="en-US" sz="2400" dirty="0"/>
              <a:t>is also called as citation.</a:t>
            </a:r>
          </a:p>
          <a:p>
            <a:pPr>
              <a:buFont typeface="Wingdings" pitchFamily="2" charset="2"/>
              <a:buChar char="Ø"/>
            </a:pPr>
            <a:r>
              <a:rPr lang="en-US" sz="2400" dirty="0"/>
              <a:t>Is a method of acknowledging and recognizing someone for their innovative idea.</a:t>
            </a:r>
          </a:p>
          <a:p>
            <a:pPr>
              <a:buFont typeface="Wingdings" pitchFamily="2" charset="2"/>
              <a:buChar char="Ø"/>
            </a:pPr>
            <a:r>
              <a:rPr lang="en-US" sz="2400" dirty="0"/>
              <a:t>includes the name of author, date of publication, name and location of the publishing company, title of the journal or name of the book, title of the research or chapter’s name, DOI (Digital Objective Identifier)</a:t>
            </a:r>
          </a:p>
          <a:p>
            <a:pPr>
              <a:buFont typeface="Wingdings" pitchFamily="2" charset="2"/>
              <a:buChar char="Ø"/>
            </a:pPr>
            <a:r>
              <a:rPr lang="en-US" sz="2400" dirty="0"/>
              <a:t>In your document, referencing  is done  at two levels; first you need to give a brief reference in the body of text called as “in-text citation” and “reference list”.</a:t>
            </a:r>
          </a:p>
          <a:p>
            <a:pPr algn="ctr">
              <a:buNone/>
            </a:pPr>
            <a:r>
              <a:rPr lang="en-US" sz="4800" dirty="0">
                <a:latin typeface="+mj-lt"/>
                <a:ea typeface="+mj-ea"/>
                <a:cs typeface="+mj-cs"/>
              </a:rPr>
              <a:t>Purpose</a:t>
            </a:r>
          </a:p>
          <a:p>
            <a:pPr>
              <a:buFont typeface="Wingdings" pitchFamily="2" charset="2"/>
              <a:buChar char="Ø"/>
            </a:pPr>
            <a:r>
              <a:rPr lang="en-US" sz="2400" dirty="0"/>
              <a:t>Referencing has become a necessary element of academic writing.</a:t>
            </a:r>
          </a:p>
          <a:p>
            <a:pPr>
              <a:buFont typeface="Wingdings" pitchFamily="2" charset="2"/>
              <a:buChar char="Ø"/>
            </a:pPr>
            <a:r>
              <a:rPr lang="en-US" sz="2400" dirty="0"/>
              <a:t>It  is used to locate the original source of work so that everyone may access the material and understand it in his/her own way.</a:t>
            </a:r>
          </a:p>
          <a:p>
            <a:pPr>
              <a:buFont typeface="Wingdings" pitchFamily="2" charset="2"/>
              <a:buChar char="Ø"/>
            </a:pPr>
            <a:r>
              <a:rPr lang="en-US" sz="2400" dirty="0"/>
              <a:t>Another purpose of it is to fight with plagiarism.</a:t>
            </a:r>
          </a:p>
          <a:p>
            <a:pPr algn="ctr">
              <a:buNone/>
            </a:pPr>
            <a:r>
              <a:rPr lang="en-US" sz="2400" dirty="0"/>
              <a:t>                   </a:t>
            </a:r>
          </a:p>
          <a:p>
            <a:pPr>
              <a:buFont typeface="Wingdings" pitchFamily="2" charset="2"/>
              <a:buChar char="Ø"/>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US" u="sng" dirty="0"/>
              <a:t>Referencing Styles </a:t>
            </a:r>
          </a:p>
        </p:txBody>
      </p:sp>
      <p:sp>
        <p:nvSpPr>
          <p:cNvPr id="3" name="Content Placeholder 2"/>
          <p:cNvSpPr>
            <a:spLocks noGrp="1"/>
          </p:cNvSpPr>
          <p:nvPr>
            <p:ph idx="1"/>
          </p:nvPr>
        </p:nvSpPr>
        <p:spPr>
          <a:xfrm>
            <a:off x="152400" y="685800"/>
            <a:ext cx="8991600" cy="6019800"/>
          </a:xfrm>
        </p:spPr>
        <p:txBody>
          <a:bodyPr>
            <a:normAutofit fontScale="77500" lnSpcReduction="20000"/>
          </a:bodyPr>
          <a:lstStyle/>
          <a:p>
            <a:pPr>
              <a:buFont typeface="Wingdings" pitchFamily="2" charset="2"/>
              <a:buChar char="Ø"/>
            </a:pPr>
            <a:r>
              <a:rPr lang="en-US" sz="2800" dirty="0"/>
              <a:t>There are various standard methods used for citing the source of work. These methods are called as referencing styles or citation styles.</a:t>
            </a:r>
          </a:p>
          <a:p>
            <a:pPr>
              <a:buFont typeface="Wingdings" pitchFamily="2" charset="2"/>
              <a:buChar char="Ø"/>
            </a:pPr>
            <a:r>
              <a:rPr lang="en-US" sz="2800" dirty="0"/>
              <a:t>Some common and widely used citation styles are:</a:t>
            </a:r>
          </a:p>
          <a:p>
            <a:pPr>
              <a:buFont typeface="Courier New" pitchFamily="49" charset="0"/>
              <a:buChar char="o"/>
            </a:pPr>
            <a:r>
              <a:rPr lang="en-US" sz="2600" dirty="0"/>
              <a:t>Harvard</a:t>
            </a:r>
          </a:p>
          <a:p>
            <a:pPr>
              <a:buFont typeface="Courier New" pitchFamily="49" charset="0"/>
              <a:buChar char="o"/>
            </a:pPr>
            <a:r>
              <a:rPr lang="en-US" sz="2600" dirty="0"/>
              <a:t>Vancouver</a:t>
            </a:r>
          </a:p>
          <a:p>
            <a:pPr>
              <a:buFont typeface="Courier New" pitchFamily="49" charset="0"/>
              <a:buChar char="o"/>
            </a:pPr>
            <a:r>
              <a:rPr lang="en-US" sz="2600" dirty="0"/>
              <a:t>APA (American Psychological  Association) Referencing Style</a:t>
            </a:r>
          </a:p>
          <a:p>
            <a:pPr>
              <a:buFont typeface="Courier New" pitchFamily="49" charset="0"/>
              <a:buChar char="o"/>
            </a:pPr>
            <a:r>
              <a:rPr lang="en-US" sz="2600" dirty="0"/>
              <a:t>MLA (Modern Language Association) Referencing Style</a:t>
            </a:r>
          </a:p>
          <a:p>
            <a:pPr>
              <a:buFont typeface="Courier New" pitchFamily="49" charset="0"/>
              <a:buChar char="o"/>
            </a:pPr>
            <a:r>
              <a:rPr lang="en-US" sz="2600" dirty="0"/>
              <a:t>Chicago/</a:t>
            </a:r>
            <a:r>
              <a:rPr lang="en-US" sz="2600" dirty="0" err="1"/>
              <a:t>Turabian</a:t>
            </a:r>
            <a:r>
              <a:rPr lang="en-US" sz="2600" dirty="0"/>
              <a:t> Referencing Style</a:t>
            </a:r>
          </a:p>
          <a:p>
            <a:pPr>
              <a:buNone/>
            </a:pPr>
            <a:r>
              <a:rPr lang="en-US" sz="2800" b="1" dirty="0"/>
              <a:t>other styles that are not that common but are still required at some places:</a:t>
            </a:r>
          </a:p>
          <a:p>
            <a:pPr>
              <a:buFont typeface="Courier New" pitchFamily="49" charset="0"/>
              <a:buChar char="o"/>
            </a:pPr>
            <a:r>
              <a:rPr lang="en-US" sz="2800" dirty="0"/>
              <a:t> ACS ( American Chemical Society)</a:t>
            </a:r>
          </a:p>
          <a:p>
            <a:pPr>
              <a:buFont typeface="Courier New" pitchFamily="49" charset="0"/>
              <a:buChar char="o"/>
            </a:pPr>
            <a:r>
              <a:rPr lang="en-US" sz="2800" dirty="0"/>
              <a:t>AGLC (Australian Guide to Legal Citation)</a:t>
            </a:r>
          </a:p>
          <a:p>
            <a:pPr>
              <a:buFont typeface="Courier New" pitchFamily="49" charset="0"/>
              <a:buChar char="o"/>
            </a:pPr>
            <a:r>
              <a:rPr lang="en-US" sz="2800" dirty="0"/>
              <a:t>AMA (American Medical Association)</a:t>
            </a:r>
          </a:p>
          <a:p>
            <a:pPr>
              <a:buFont typeface="Courier New" pitchFamily="49" charset="0"/>
              <a:buChar char="o"/>
            </a:pPr>
            <a:r>
              <a:rPr lang="en-US" sz="2800" dirty="0"/>
              <a:t>CSE/CBE (Council of Science Editors/ Council of Biology Editors)</a:t>
            </a:r>
          </a:p>
          <a:p>
            <a:pPr>
              <a:buFont typeface="Courier New" pitchFamily="49" charset="0"/>
              <a:buChar char="o"/>
            </a:pPr>
            <a:r>
              <a:rPr lang="en-US" sz="2800" dirty="0"/>
              <a:t>IEEE (Institute of Electrical and Electronics Engineers)</a:t>
            </a:r>
          </a:p>
          <a:p>
            <a:pPr algn="ctr">
              <a:buNone/>
            </a:pPr>
            <a:r>
              <a:rPr lang="en-US" sz="2800" b="1" dirty="0"/>
              <a:t>Uses</a:t>
            </a:r>
          </a:p>
          <a:p>
            <a:pPr>
              <a:buNone/>
            </a:pPr>
            <a:r>
              <a:rPr lang="en-US" sz="2800" dirty="0"/>
              <a:t>Referencing styles can broadly be categorized into two types: documentary-note system , and parenthetical system.</a:t>
            </a:r>
          </a:p>
          <a:p>
            <a:pPr>
              <a:buNone/>
            </a:pPr>
            <a:endParaRPr lang="en-US" sz="2800" dirty="0"/>
          </a:p>
          <a:p>
            <a:pPr>
              <a:buFont typeface="Courier New" pitchFamily="49" charset="0"/>
              <a:buChar char="o"/>
            </a:pPr>
            <a:endParaRPr lang="en-US" sz="2600" dirty="0"/>
          </a:p>
          <a:p>
            <a:pPr>
              <a:buFont typeface="Wingdings" pitchFamily="2" charset="2"/>
              <a:buChar char="Ø"/>
            </a:pP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839200" cy="6172200"/>
          </a:xfrm>
        </p:spPr>
        <p:txBody>
          <a:bodyPr>
            <a:normAutofit fontScale="92500"/>
          </a:bodyPr>
          <a:lstStyle/>
          <a:p>
            <a:pPr algn="just">
              <a:buFont typeface="Courier New" pitchFamily="49" charset="0"/>
              <a:buChar char="o"/>
            </a:pPr>
            <a:r>
              <a:rPr lang="en-US" sz="2400" b="1" dirty="0"/>
              <a:t>Documentary-note system </a:t>
            </a:r>
            <a:r>
              <a:rPr lang="en-US" sz="2400" dirty="0"/>
              <a:t>refers to the use of chronological numbers as in-text markers to either footnotes or endnotes or both; footnotes are included at the end of each page, and endnotes are listed on a separate page at the end of the document; in text citation is done with a numeric digit usually placed after the full stop; detailed references in endnotes or reference list may or may not be indicated by numeric digit depending on the particular referencing style.</a:t>
            </a:r>
          </a:p>
          <a:p>
            <a:pPr marL="342900" lvl="1" indent="-342900">
              <a:buFont typeface="Courier New" pitchFamily="49" charset="0"/>
              <a:buChar char="o"/>
            </a:pPr>
            <a:r>
              <a:rPr lang="en-US" sz="2400" b="1" dirty="0"/>
              <a:t>Parenthetical system </a:t>
            </a:r>
            <a:r>
              <a:rPr lang="en-US" sz="2400" dirty="0"/>
              <a:t>refers to the use of brief author and date (or page number as in MLA format) description as in-text citation surrounded by parenthesis (round brackets) and then the detailed reference is provided as a separate list at the end of the document.</a:t>
            </a:r>
          </a:p>
          <a:p>
            <a:pPr marL="342900" lvl="1" indent="-342900">
              <a:buNone/>
            </a:pPr>
            <a:r>
              <a:rPr lang="en-US" sz="2600" b="1" dirty="0"/>
              <a:t>difference between a Reference List and Bibliography</a:t>
            </a:r>
            <a:endParaRPr lang="en-US" sz="2600" dirty="0"/>
          </a:p>
          <a:p>
            <a:pPr>
              <a:buFont typeface="Courier New" pitchFamily="49" charset="0"/>
              <a:buChar char="o"/>
            </a:pPr>
            <a:r>
              <a:rPr lang="en-US" sz="2400" b="1" dirty="0"/>
              <a:t>Reference list </a:t>
            </a:r>
            <a:r>
              <a:rPr lang="en-US" sz="2400" dirty="0"/>
              <a:t>only those sources are included which have been mentioned in your in-text citation</a:t>
            </a:r>
          </a:p>
          <a:p>
            <a:pPr>
              <a:buFont typeface="Courier New" pitchFamily="49" charset="0"/>
              <a:buChar char="o"/>
            </a:pPr>
            <a:r>
              <a:rPr lang="en-US" sz="2400" b="1" dirty="0"/>
              <a:t>Bibliography </a:t>
            </a:r>
            <a:r>
              <a:rPr lang="en-US" sz="2400" dirty="0"/>
              <a:t>you are allowed to mention the sources which you have used to gather the background information but are not mentioned in your document as in-text citation.</a:t>
            </a:r>
          </a:p>
          <a:p>
            <a:pPr>
              <a:buFont typeface="Courier New" pitchFamily="49" charset="0"/>
              <a:buChar char="o"/>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457200"/>
          </a:xfrm>
        </p:spPr>
        <p:txBody>
          <a:bodyPr>
            <a:normAutofit fontScale="90000"/>
          </a:bodyPr>
          <a:lstStyle/>
          <a:p>
            <a:r>
              <a:rPr lang="en-US" sz="3600" b="1" dirty="0">
                <a:latin typeface="Times New Roman" pitchFamily="18" charset="0"/>
                <a:cs typeface="Times New Roman" pitchFamily="18" charset="0"/>
              </a:rPr>
              <a:t>HARVARD REFERNCING STYLE</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152400" y="533400"/>
            <a:ext cx="8839200" cy="6172200"/>
          </a:xfrm>
        </p:spPr>
        <p:txBody>
          <a:bodyPr>
            <a:normAutofit fontScale="25000" lnSpcReduction="20000"/>
          </a:bodyPr>
          <a:lstStyle/>
          <a:p>
            <a:pPr lvl="0"/>
            <a:r>
              <a:rPr lang="en-US" sz="7000" dirty="0"/>
              <a:t>Harvard is the referencing styles that are “author- date” based; thus this style does not have any official manual.</a:t>
            </a:r>
          </a:p>
          <a:p>
            <a:pPr lvl="0"/>
            <a:r>
              <a:rPr lang="en-US" sz="7000" dirty="0"/>
              <a:t>This style is most commonly used in U.K and Australia.</a:t>
            </a:r>
          </a:p>
          <a:p>
            <a:pPr lvl="0"/>
            <a:r>
              <a:rPr lang="en-US" sz="7000" dirty="0"/>
              <a:t>adopted from Charles Darwin University’s (CDU) Harvard Referencing Style guide 2016 version.</a:t>
            </a:r>
          </a:p>
          <a:p>
            <a:pPr lvl="0"/>
            <a:r>
              <a:rPr lang="en-US" sz="7000" dirty="0"/>
              <a:t>So, before using a particular guide there is a need to take caution what style your institution demands</a:t>
            </a:r>
            <a:r>
              <a:rPr lang="en-US" sz="7400" dirty="0"/>
              <a:t>, </a:t>
            </a:r>
          </a:p>
          <a:p>
            <a:pPr lvl="0">
              <a:buNone/>
            </a:pPr>
            <a:r>
              <a:rPr lang="en-US" sz="8000" b="1" dirty="0">
                <a:latin typeface="Times New Roman" pitchFamily="18" charset="0"/>
                <a:ea typeface="+mj-ea"/>
                <a:cs typeface="Times New Roman" pitchFamily="18" charset="0"/>
              </a:rPr>
              <a:t>System of referencing:</a:t>
            </a:r>
          </a:p>
          <a:p>
            <a:r>
              <a:rPr lang="en-US" sz="7100" dirty="0"/>
              <a:t>It uses the parenthetical system of referencing.</a:t>
            </a:r>
          </a:p>
          <a:p>
            <a:r>
              <a:rPr lang="en-US" sz="7100" dirty="0"/>
              <a:t>A brief in-text reference containing the name of author and year of publication is given in round brackets; thus it is also called as author-date based referencing style.</a:t>
            </a:r>
          </a:p>
          <a:p>
            <a:pPr lvl="0">
              <a:buNone/>
            </a:pPr>
            <a:r>
              <a:rPr lang="en-US" sz="6000" b="1" dirty="0"/>
              <a:t>Disciplines using the style:</a:t>
            </a:r>
          </a:p>
          <a:p>
            <a:pPr lvl="0"/>
            <a:r>
              <a:rPr lang="en-US" sz="7100" dirty="0"/>
              <a:t>It is used in various subjects of humanities.</a:t>
            </a:r>
          </a:p>
          <a:p>
            <a:pPr>
              <a:buNone/>
            </a:pPr>
            <a:r>
              <a:rPr lang="en-US" sz="6200" b="1" dirty="0"/>
              <a:t>Rules for in-text Citation</a:t>
            </a:r>
          </a:p>
          <a:p>
            <a:r>
              <a:rPr lang="en-US" sz="7100" dirty="0"/>
              <a:t>A comma (,) is put after the publication year if a page number is mentioned after it.    </a:t>
            </a:r>
            <a:r>
              <a:rPr lang="en-US" sz="6200" dirty="0"/>
              <a:t>(</a:t>
            </a:r>
            <a:r>
              <a:rPr lang="en-US" sz="6200" b="1" dirty="0" err="1"/>
              <a:t>Ghaznavi</a:t>
            </a:r>
            <a:r>
              <a:rPr lang="en-US" sz="6200" b="1" dirty="0"/>
              <a:t> 2003, p 40)</a:t>
            </a:r>
          </a:p>
          <a:p>
            <a:pPr>
              <a:buNone/>
            </a:pPr>
            <a:r>
              <a:rPr lang="en-US" sz="7100" dirty="0"/>
              <a:t> </a:t>
            </a:r>
            <a:r>
              <a:rPr lang="en-US" sz="7100" b="1" dirty="0"/>
              <a:t>reference list </a:t>
            </a:r>
          </a:p>
          <a:p>
            <a:pPr>
              <a:buNone/>
            </a:pPr>
            <a:r>
              <a:rPr lang="en-US" sz="7100" dirty="0"/>
              <a:t>both the surname and initials of the two authors are used separated by ‘&amp;’. Thus it looks like this:</a:t>
            </a:r>
          </a:p>
          <a:p>
            <a:r>
              <a:rPr lang="en-US" sz="7100" b="1" dirty="0"/>
              <a:t>&lt;Author#1 surname&gt;, &lt;author#1 first name/s initials&gt; &amp; &lt;author#2 surname&gt;, &lt;author#2 first name/s initials&gt; &lt;Publication Year&gt;, &lt;title&gt;,……………</a:t>
            </a:r>
          </a:p>
          <a:p>
            <a:endParaRPr lang="en-US" sz="6200" b="1" dirty="0"/>
          </a:p>
          <a:p>
            <a:pPr lvl="0"/>
            <a:endParaRPr lang="en-US" sz="9600" dirty="0"/>
          </a:p>
          <a:p>
            <a:pPr>
              <a:buFont typeface="Wingdings" pitchFamily="2" charset="2"/>
              <a:buChar char="Ø"/>
            </a:pPr>
            <a:endParaRPr lang="en-US" sz="7400" u="sng"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427038"/>
          </a:xfrm>
        </p:spPr>
        <p:txBody>
          <a:bodyPr>
            <a:normAutofit fontScale="90000"/>
          </a:bodyPr>
          <a:lstStyle/>
          <a:p>
            <a:r>
              <a:rPr lang="en-US" b="1" u="sng" dirty="0"/>
              <a:t>How to write and Cite a Quotation?</a:t>
            </a:r>
            <a:br>
              <a:rPr lang="en-US" b="1" u="sng" dirty="0"/>
            </a:br>
            <a:endParaRPr lang="en-US" u="sng" dirty="0"/>
          </a:p>
        </p:txBody>
      </p:sp>
      <p:sp>
        <p:nvSpPr>
          <p:cNvPr id="3" name="Content Placeholder 2"/>
          <p:cNvSpPr>
            <a:spLocks noGrp="1"/>
          </p:cNvSpPr>
          <p:nvPr>
            <p:ph idx="1"/>
          </p:nvPr>
        </p:nvSpPr>
        <p:spPr>
          <a:xfrm>
            <a:off x="228600" y="457200"/>
            <a:ext cx="8763000" cy="6248400"/>
          </a:xfrm>
        </p:spPr>
        <p:txBody>
          <a:bodyPr>
            <a:normAutofit fontScale="92500" lnSpcReduction="20000"/>
          </a:bodyPr>
          <a:lstStyle/>
          <a:p>
            <a:r>
              <a:rPr lang="en-US" dirty="0"/>
              <a:t>If you are writing the exact words of an author without doing paraphrasing, it is called as quotation.</a:t>
            </a:r>
          </a:p>
          <a:p>
            <a:pPr>
              <a:buNone/>
            </a:pPr>
            <a:r>
              <a:rPr lang="en-US" b="1" dirty="0"/>
              <a:t>For example:	</a:t>
            </a:r>
          </a:p>
          <a:p>
            <a:pPr>
              <a:buNone/>
            </a:pPr>
            <a:r>
              <a:rPr lang="en-US" dirty="0"/>
              <a:t>    Ghaznavi mentioned “olive oil is the…	food” (p. 15).</a:t>
            </a:r>
          </a:p>
          <a:p>
            <a:pPr>
              <a:buNone/>
            </a:pPr>
            <a:r>
              <a:rPr lang="en-US" b="1" u="sng" dirty="0"/>
              <a:t>How to cite the Personal Communications?</a:t>
            </a:r>
            <a:endParaRPr lang="en-US" dirty="0"/>
          </a:p>
          <a:p>
            <a:pPr>
              <a:buNone/>
            </a:pPr>
            <a:r>
              <a:rPr lang="en-US" dirty="0"/>
              <a:t>Personal communications include conversations, interviews, spoken lectures, personal files, telephone conversations, letters and e-mail messages. &lt;name of communicator&gt;, &lt;type of </a:t>
            </a:r>
            <a:r>
              <a:rPr lang="en-US" dirty="0" err="1"/>
              <a:t>ccommunication</a:t>
            </a:r>
            <a:r>
              <a:rPr lang="en-US" dirty="0"/>
              <a:t>&gt;, &lt;MM DD&gt;, &lt;Publication Year&gt; </a:t>
            </a:r>
            <a:r>
              <a:rPr lang="en-US" u="sng" dirty="0"/>
              <a:t>For example:</a:t>
            </a:r>
          </a:p>
          <a:p>
            <a:pPr>
              <a:buNone/>
            </a:pPr>
            <a:r>
              <a:rPr lang="en-US" dirty="0"/>
              <a:t>     S. Richard (interview, February 20, 2013)...</a:t>
            </a:r>
          </a:p>
          <a:p>
            <a:pPr>
              <a:buNone/>
            </a:pPr>
            <a:r>
              <a:rPr lang="en-US" b="1" dirty="0"/>
              <a:t>Book with an author:</a:t>
            </a:r>
          </a:p>
          <a:p>
            <a:pPr>
              <a:buNone/>
            </a:pPr>
            <a:r>
              <a:rPr lang="en-US" dirty="0"/>
              <a:t>   &lt;Name/s of author/s&gt; &lt;Publication Year&gt;, </a:t>
            </a:r>
            <a:r>
              <a:rPr lang="en-US" i="1" dirty="0"/>
              <a:t>&lt;Book Title&gt;</a:t>
            </a:r>
            <a:r>
              <a:rPr lang="en-US" dirty="0"/>
              <a:t>, &lt;Edition&gt;, &lt;Publisher&gt;.</a:t>
            </a:r>
          </a:p>
          <a:p>
            <a:pPr>
              <a:buNone/>
            </a:pPr>
            <a:endParaRPr lang="en-US" dirty="0"/>
          </a:p>
          <a:p>
            <a:pPr>
              <a:buNone/>
            </a:pPr>
            <a:endParaRPr lang="en-US" dirty="0"/>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rmAutofit fontScale="90000"/>
          </a:bodyPr>
          <a:lstStyle/>
          <a:p>
            <a:r>
              <a:rPr lang="en-US" b="1" u="sng" dirty="0"/>
              <a:t>Various Sources Available on Internet:</a:t>
            </a:r>
            <a:br>
              <a:rPr lang="en-US" b="1" u="sng" dirty="0"/>
            </a:br>
            <a:endParaRPr lang="en-US" u="sng" dirty="0"/>
          </a:p>
        </p:txBody>
      </p:sp>
      <p:sp>
        <p:nvSpPr>
          <p:cNvPr id="3" name="Content Placeholder 2"/>
          <p:cNvSpPr>
            <a:spLocks noGrp="1"/>
          </p:cNvSpPr>
          <p:nvPr>
            <p:ph idx="1"/>
          </p:nvPr>
        </p:nvSpPr>
        <p:spPr>
          <a:xfrm>
            <a:off x="457200" y="1219200"/>
            <a:ext cx="8229600" cy="5257800"/>
          </a:xfrm>
        </p:spPr>
        <p:txBody>
          <a:bodyPr>
            <a:normAutofit fontScale="70000" lnSpcReduction="20000"/>
          </a:bodyPr>
          <a:lstStyle/>
          <a:p>
            <a:pPr>
              <a:buNone/>
            </a:pPr>
            <a:r>
              <a:rPr lang="en-US" sz="3400" b="1" dirty="0"/>
              <a:t>Page on a website:</a:t>
            </a:r>
          </a:p>
          <a:p>
            <a:pPr>
              <a:buNone/>
            </a:pPr>
            <a:r>
              <a:rPr lang="en-US" sz="3400" b="1" dirty="0"/>
              <a:t>      </a:t>
            </a:r>
            <a:r>
              <a:rPr lang="en-US" sz="3400" dirty="0"/>
              <a:t>&lt;Name of Author/s&gt; &lt;Publication Year&gt;, </a:t>
            </a:r>
            <a:r>
              <a:rPr lang="en-US" sz="3400" i="1" dirty="0"/>
              <a:t>&lt;page title&gt;, &lt;</a:t>
            </a:r>
            <a:r>
              <a:rPr lang="en-US" sz="3400" dirty="0"/>
              <a:t>URL&gt;.</a:t>
            </a:r>
          </a:p>
          <a:p>
            <a:pPr>
              <a:buNone/>
            </a:pPr>
            <a:r>
              <a:rPr lang="en-US" sz="3400" b="1" dirty="0"/>
              <a:t>Page on a website without an author name:</a:t>
            </a:r>
          </a:p>
          <a:p>
            <a:pPr>
              <a:buNone/>
            </a:pPr>
            <a:r>
              <a:rPr lang="en-US" sz="3400" i="1" dirty="0"/>
              <a:t>      &lt;Page title&gt;, </a:t>
            </a:r>
            <a:r>
              <a:rPr lang="en-US" sz="3400" dirty="0"/>
              <a:t>&lt;Publication Year&gt;, </a:t>
            </a:r>
            <a:r>
              <a:rPr lang="en-US" sz="3400" i="1" dirty="0"/>
              <a:t>&lt;</a:t>
            </a:r>
            <a:r>
              <a:rPr lang="en-US" sz="3400" dirty="0"/>
              <a:t>URL&gt;.</a:t>
            </a:r>
          </a:p>
          <a:p>
            <a:pPr>
              <a:buNone/>
            </a:pPr>
            <a:r>
              <a:rPr lang="en-US" sz="3400" b="1" dirty="0"/>
              <a:t>Facebook update</a:t>
            </a:r>
          </a:p>
          <a:p>
            <a:pPr>
              <a:buNone/>
            </a:pPr>
            <a:r>
              <a:rPr lang="en-US" sz="3400" dirty="0"/>
              <a:t>      &lt;Name of Author&gt; &lt;Publication Year&gt;, </a:t>
            </a:r>
            <a:r>
              <a:rPr lang="en-US" sz="3400" i="1" dirty="0"/>
              <a:t>Facebook update, &lt;DD MM&gt;, &lt;URL&gt;.</a:t>
            </a:r>
            <a:endParaRPr lang="en-US" sz="3400" dirty="0"/>
          </a:p>
          <a:p>
            <a:pPr lvl="0"/>
            <a:r>
              <a:rPr lang="en-US" sz="3400" dirty="0"/>
              <a:t>Day (DD) is written as a numeric digit such as 1, 13, 23</a:t>
            </a:r>
          </a:p>
          <a:p>
            <a:pPr lvl="0"/>
            <a:r>
              <a:rPr lang="en-US" sz="3400" dirty="0"/>
              <a:t>Month (MM) is written in spelling such as January, March etc.</a:t>
            </a:r>
          </a:p>
          <a:p>
            <a:pPr>
              <a:buNone/>
            </a:pPr>
            <a:r>
              <a:rPr lang="en-US" sz="3400" b="1" dirty="0"/>
              <a:t>Twitter update</a:t>
            </a:r>
          </a:p>
          <a:p>
            <a:pPr>
              <a:buNone/>
            </a:pPr>
            <a:r>
              <a:rPr lang="en-US" sz="3400" dirty="0"/>
              <a:t>     &lt;Name of Author&gt; &lt;Publication Year&gt;, </a:t>
            </a:r>
            <a:r>
              <a:rPr lang="en-US" sz="3400" i="1" dirty="0"/>
              <a:t>Twitter update, &lt;DD MM&gt;, &lt;URL&gt;.</a:t>
            </a:r>
          </a:p>
          <a:p>
            <a:pPr>
              <a:buNone/>
            </a:pPr>
            <a:r>
              <a:rPr lang="en-US" sz="3400" b="1" dirty="0"/>
              <a:t>Blog</a:t>
            </a:r>
          </a:p>
          <a:p>
            <a:pPr>
              <a:buNone/>
            </a:pPr>
            <a:r>
              <a:rPr lang="en-US" sz="3400" dirty="0"/>
              <a:t>      &lt;Name of Author/s&gt; &lt;Publication Year&gt;, </a:t>
            </a:r>
            <a:r>
              <a:rPr lang="en-US" sz="3400" i="1" dirty="0"/>
              <a:t>&lt;page title&gt;, &lt;</a:t>
            </a:r>
            <a:r>
              <a:rPr lang="en-US" sz="3400" dirty="0"/>
              <a:t>URL&gt;.</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411162"/>
          </a:xfrm>
        </p:spPr>
        <p:txBody>
          <a:bodyPr>
            <a:normAutofit fontScale="90000"/>
          </a:bodyPr>
          <a:lstStyle/>
          <a:p>
            <a:r>
              <a:rPr lang="en-US" b="1" dirty="0">
                <a:latin typeface="Times New Roman" pitchFamily="18" charset="0"/>
                <a:cs typeface="Times New Roman" pitchFamily="18" charset="0"/>
              </a:rPr>
              <a:t>APA  REFERNCING STYLE</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6172200"/>
          </a:xfrm>
        </p:spPr>
        <p:txBody>
          <a:bodyPr>
            <a:normAutofit fontScale="85000" lnSpcReduction="20000"/>
          </a:bodyPr>
          <a:lstStyle/>
          <a:p>
            <a:pPr lvl="0"/>
            <a:r>
              <a:rPr lang="en-US" dirty="0"/>
              <a:t>American Psychological Association, commonly known as APA Referencing is very similar to that of Harvard Referencing Style</a:t>
            </a:r>
          </a:p>
          <a:p>
            <a:pPr lvl="0"/>
            <a:r>
              <a:rPr lang="en-US" dirty="0"/>
              <a:t>APA is more popular in USA.</a:t>
            </a:r>
          </a:p>
          <a:p>
            <a:pPr>
              <a:buNone/>
            </a:pPr>
            <a:r>
              <a:rPr lang="en-US" b="1" dirty="0"/>
              <a:t>Brief History:</a:t>
            </a:r>
          </a:p>
          <a:p>
            <a:pPr lvl="0"/>
            <a:r>
              <a:rPr lang="en-US" dirty="0"/>
              <a:t>This style of referencing came forth in 1929 in the form of “</a:t>
            </a:r>
            <a:r>
              <a:rPr lang="en-US" i="1" dirty="0"/>
              <a:t>Publication Manual of the American Psychological Association”</a:t>
            </a:r>
            <a:r>
              <a:rPr lang="en-US" dirty="0"/>
              <a:t>.</a:t>
            </a:r>
          </a:p>
          <a:p>
            <a:pPr lvl="0"/>
            <a:r>
              <a:rPr lang="en-US" dirty="0"/>
              <a:t>With the passage of time the manual kept on having revisions and edition. So far 6 editions of the manual have been published.</a:t>
            </a:r>
          </a:p>
          <a:p>
            <a:pPr lvl="0"/>
            <a:r>
              <a:rPr lang="en-US" dirty="0"/>
              <a:t>The latest edition came to the publication in 2009.</a:t>
            </a:r>
          </a:p>
          <a:p>
            <a:pPr lvl="0"/>
            <a:r>
              <a:rPr lang="en-US" dirty="0"/>
              <a:t>It is mostly used in the various fields of social sciences.</a:t>
            </a:r>
          </a:p>
          <a:p>
            <a:pPr lvl="0"/>
            <a:r>
              <a:rPr lang="en-US" dirty="0"/>
              <a:t>It is also used in some other fields such as business, education and nursing.</a:t>
            </a:r>
          </a:p>
          <a:p>
            <a:pPr lvl="0">
              <a:buNone/>
            </a:pPr>
            <a:r>
              <a:rPr lang="en-US" b="1" dirty="0"/>
              <a:t>In-text citation </a:t>
            </a:r>
            <a:r>
              <a:rPr lang="en-US" dirty="0"/>
              <a:t>For example: </a:t>
            </a:r>
            <a:r>
              <a:rPr lang="en-US" b="1" dirty="0"/>
              <a:t>(</a:t>
            </a:r>
            <a:r>
              <a:rPr lang="en-US" b="1" dirty="0" err="1"/>
              <a:t>Ghaznavi</a:t>
            </a:r>
            <a:r>
              <a:rPr lang="en-US" b="1" dirty="0"/>
              <a:t>, 2003)</a:t>
            </a:r>
            <a:endParaRPr lang="en-US" dirty="0"/>
          </a:p>
          <a:p>
            <a:pPr lvl="0"/>
            <a:endParaRPr lang="en-US" dirty="0"/>
          </a:p>
          <a:p>
            <a:pPr lvl="0"/>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457200"/>
          </a:xfrm>
        </p:spPr>
        <p:txBody>
          <a:bodyPr>
            <a:normAutofit fontScale="90000"/>
          </a:bodyPr>
          <a:lstStyle/>
          <a:p>
            <a:r>
              <a:rPr lang="en-US" sz="3100" b="1" dirty="0">
                <a:latin typeface="Times New Roman" pitchFamily="18" charset="0"/>
                <a:cs typeface="Times New Roman" pitchFamily="18" charset="0"/>
              </a:rPr>
              <a:t>VANCOUVER REFERENCING STYLE</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609600"/>
            <a:ext cx="8229600" cy="5516563"/>
          </a:xfrm>
        </p:spPr>
        <p:txBody>
          <a:bodyPr>
            <a:normAutofit fontScale="85000" lnSpcReduction="20000"/>
          </a:bodyPr>
          <a:lstStyle/>
          <a:p>
            <a:pPr>
              <a:buNone/>
            </a:pPr>
            <a:r>
              <a:rPr lang="en-US" b="1" dirty="0"/>
              <a:t>Brief History</a:t>
            </a:r>
          </a:p>
          <a:p>
            <a:pPr lvl="0"/>
            <a:r>
              <a:rPr lang="en-US" dirty="0"/>
              <a:t>A meeting of medical journal editors, held in Vancouver became the basis of its emergence in 1978.</a:t>
            </a:r>
          </a:p>
          <a:p>
            <a:pPr lvl="0"/>
            <a:r>
              <a:rPr lang="en-US" dirty="0"/>
              <a:t>This meeting actually formed </a:t>
            </a:r>
            <a:r>
              <a:rPr lang="en-US" i="1" dirty="0"/>
              <a:t>Uniform Requirements for Manuscripts Submitted to Biomedical Journals (URMs)</a:t>
            </a:r>
            <a:r>
              <a:rPr lang="en-US" dirty="0"/>
              <a:t>; the referencing style is a part of it.</a:t>
            </a:r>
          </a:p>
          <a:p>
            <a:pPr>
              <a:buNone/>
            </a:pPr>
            <a:r>
              <a:rPr lang="en-US" b="1" dirty="0"/>
              <a:t>System of Referencing:</a:t>
            </a:r>
          </a:p>
          <a:p>
            <a:pPr lvl="0"/>
            <a:r>
              <a:rPr lang="en-US" dirty="0"/>
              <a:t>It uses the note system of referencing.</a:t>
            </a:r>
          </a:p>
          <a:p>
            <a:pPr lvl="0"/>
            <a:r>
              <a:rPr lang="en-US" dirty="0"/>
              <a:t>Using this style, in-text citation is done with a numeric digit and then detailed references are provided at the end of the document on a separate page.</a:t>
            </a:r>
          </a:p>
          <a:p>
            <a:pPr>
              <a:buNone/>
            </a:pPr>
            <a:r>
              <a:rPr lang="en-US" b="1" dirty="0"/>
              <a:t>Disciplines using the style:</a:t>
            </a:r>
          </a:p>
          <a:p>
            <a:pPr lvl="0"/>
            <a:r>
              <a:rPr lang="en-US" dirty="0"/>
              <a:t>This citation style is mostly used by scientific and biomedical journals.</a:t>
            </a:r>
          </a:p>
          <a:p>
            <a:pPr lvl="0"/>
            <a:endParaRPr lang="en-US" dirty="0"/>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896</TotalTime>
  <Words>2725</Words>
  <Application>Microsoft Office PowerPoint</Application>
  <PresentationFormat>On-screen Show (4:3)</PresentationFormat>
  <Paragraphs>214</Paragraphs>
  <Slides>19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Courier New</vt:lpstr>
      <vt:lpstr>Times New Roman</vt:lpstr>
      <vt:lpstr>Wingdings</vt:lpstr>
      <vt:lpstr>Office Theme</vt:lpstr>
      <vt:lpstr>Reference Style Manuals in Research   Dr.N.Amsaveni Assistant Professor Department of Library and Information Science. Bharathidasan University</vt:lpstr>
      <vt:lpstr>What is Referencing?</vt:lpstr>
      <vt:lpstr>Referencing Styles </vt:lpstr>
      <vt:lpstr>PowerPoint Presentation</vt:lpstr>
      <vt:lpstr>HARVARD REFERNCING STYLE </vt:lpstr>
      <vt:lpstr>How to write and Cite a Quotation? </vt:lpstr>
      <vt:lpstr>Various Sources Available on Internet: </vt:lpstr>
      <vt:lpstr>APA  REFERNCING STYLE </vt:lpstr>
      <vt:lpstr>VANCOUVER REFERENCING STYLE </vt:lpstr>
      <vt:lpstr>MLA REFERENCING STYLE </vt:lpstr>
      <vt:lpstr>CHICAGO REFERENCING STYLE </vt:lpstr>
      <vt:lpstr>ACS   REFERENCING STYLE </vt:lpstr>
      <vt:lpstr>PowerPoint Presentation</vt:lpstr>
      <vt:lpstr>AMA REFERENCING STYLE </vt:lpstr>
      <vt:lpstr>AGLC REFERENCING STYLE </vt:lpstr>
      <vt:lpstr>CSE  REFERENCING STYLE </vt:lpstr>
      <vt:lpstr>PowerPoint Presentation</vt:lpstr>
      <vt:lpstr>PowerPoint Presentation</vt:lpstr>
      <vt:lpstr>IEEE REFERENCING STYLE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319</cp:revision>
  <dcterms:created xsi:type="dcterms:W3CDTF">2009-12-31T18:45:56Z</dcterms:created>
  <dcterms:modified xsi:type="dcterms:W3CDTF">2025-07-04T07:59:29Z</dcterms:modified>
</cp:coreProperties>
</file>