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64"/>
  </p:notesMasterIdLst>
  <p:sldIdLst>
    <p:sldId id="256" r:id="rId2"/>
    <p:sldId id="331" r:id="rId3"/>
    <p:sldId id="332" r:id="rId4"/>
    <p:sldId id="333" r:id="rId5"/>
    <p:sldId id="334" r:id="rId6"/>
    <p:sldId id="335" r:id="rId7"/>
    <p:sldId id="336" r:id="rId8"/>
    <p:sldId id="337" r:id="rId9"/>
    <p:sldId id="338" r:id="rId10"/>
    <p:sldId id="339" r:id="rId11"/>
    <p:sldId id="340" r:id="rId12"/>
    <p:sldId id="342" r:id="rId13"/>
    <p:sldId id="267" r:id="rId14"/>
    <p:sldId id="326" r:id="rId15"/>
    <p:sldId id="327" r:id="rId16"/>
    <p:sldId id="328" r:id="rId17"/>
    <p:sldId id="320" r:id="rId18"/>
    <p:sldId id="324" r:id="rId19"/>
    <p:sldId id="325" r:id="rId20"/>
    <p:sldId id="321" r:id="rId21"/>
    <p:sldId id="322" r:id="rId22"/>
    <p:sldId id="323" r:id="rId23"/>
    <p:sldId id="329" r:id="rId24"/>
    <p:sldId id="283" r:id="rId25"/>
    <p:sldId id="284" r:id="rId26"/>
    <p:sldId id="285" r:id="rId27"/>
    <p:sldId id="286" r:id="rId28"/>
    <p:sldId id="287" r:id="rId29"/>
    <p:sldId id="288" r:id="rId30"/>
    <p:sldId id="289" r:id="rId31"/>
    <p:sldId id="315" r:id="rId32"/>
    <p:sldId id="316" r:id="rId33"/>
    <p:sldId id="290" r:id="rId34"/>
    <p:sldId id="317" r:id="rId35"/>
    <p:sldId id="318" r:id="rId36"/>
    <p:sldId id="291" r:id="rId37"/>
    <p:sldId id="292" r:id="rId38"/>
    <p:sldId id="293" r:id="rId39"/>
    <p:sldId id="294" r:id="rId40"/>
    <p:sldId id="295" r:id="rId41"/>
    <p:sldId id="296" r:id="rId42"/>
    <p:sldId id="297" r:id="rId43"/>
    <p:sldId id="298" r:id="rId44"/>
    <p:sldId id="299" r:id="rId45"/>
    <p:sldId id="301" r:id="rId46"/>
    <p:sldId id="300" r:id="rId47"/>
    <p:sldId id="278" r:id="rId48"/>
    <p:sldId id="262" r:id="rId49"/>
    <p:sldId id="266" r:id="rId50"/>
    <p:sldId id="307" r:id="rId51"/>
    <p:sldId id="308" r:id="rId52"/>
    <p:sldId id="309" r:id="rId53"/>
    <p:sldId id="310" r:id="rId54"/>
    <p:sldId id="311" r:id="rId55"/>
    <p:sldId id="312" r:id="rId56"/>
    <p:sldId id="313" r:id="rId57"/>
    <p:sldId id="314" r:id="rId58"/>
    <p:sldId id="270" r:id="rId59"/>
    <p:sldId id="302" r:id="rId60"/>
    <p:sldId id="303" r:id="rId61"/>
    <p:sldId id="304" r:id="rId62"/>
    <p:sldId id="306"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9" d="100"/>
          <a:sy n="79" d="100"/>
        </p:scale>
        <p:origin x="-1469"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FBB5AD-040B-4E97-A314-FFC283A559EA}" type="datetimeFigureOut">
              <a:rPr lang="en-US"/>
              <a:pPr>
                <a:defRPr/>
              </a:pPr>
              <a:t>9/9/2024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652A54-8E45-4E4D-8FB6-DD34A618CE5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ED30EB-57F3-4C44-9990-75A85D093640}"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2A651-366F-449D-9386-085F846F3316}" type="slidenum">
              <a:rPr lang="en-US" smtClean="0"/>
              <a:pPr fontAlgn="base">
                <a:spcBef>
                  <a:spcPct val="0"/>
                </a:spcBef>
                <a:spcAft>
                  <a:spcPct val="0"/>
                </a:spcAft>
                <a:defRPr/>
              </a:pPr>
              <a:t>39</a:t>
            </a:fld>
            <a:endParaRPr lang="en-US" smtClean="0"/>
          </a:p>
        </p:txBody>
      </p:sp>
      <p:sp>
        <p:nvSpPr>
          <p:cNvPr id="82947" name="Rectangle 2"/>
          <p:cNvSpPr>
            <a:spLocks noRo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Example:</a:t>
            </a:r>
            <a:r>
              <a:rPr lang="en-US" smtClean="0"/>
              <a:t> </a:t>
            </a:r>
            <a:r>
              <a:rPr lang="en-US" i="1" smtClean="0"/>
              <a:t>equipping a home with electronic controls for the doors, lights, television and radio to allow greater independent functioning in the home.</a:t>
            </a:r>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03DEA4-D6D6-4FF6-AC16-CE1AADB03BDC}" type="slidenum">
              <a:rPr lang="en-US" smtClean="0"/>
              <a:pPr fontAlgn="base">
                <a:spcBef>
                  <a:spcPct val="0"/>
                </a:spcBef>
                <a:spcAft>
                  <a:spcPct val="0"/>
                </a:spcAft>
                <a:defRPr/>
              </a:pPr>
              <a:t>40</a:t>
            </a:fld>
            <a:endParaRPr lang="en-US" smtClean="0"/>
          </a:p>
        </p:txBody>
      </p:sp>
      <p:sp>
        <p:nvSpPr>
          <p:cNvPr id="83971" name="Rectangle 2"/>
          <p:cNvSpPr>
            <a:spLocks noRo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Example:</a:t>
            </a:r>
            <a:r>
              <a:rPr lang="en-US" smtClean="0"/>
              <a:t> </a:t>
            </a:r>
            <a:r>
              <a:rPr lang="en-US" i="1" smtClean="0"/>
              <a:t>Equipping a wheelchair with straps to prevent injury to lower body, give greater upper body support and to secure while chair is in motion.</a:t>
            </a:r>
            <a:r>
              <a:rPr lang="en-US" smtClean="0"/>
              <a:t> </a:t>
            </a:r>
          </a:p>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FE2BA-7C88-42F8-9738-7C9A50126B21}" type="slidenum">
              <a:rPr lang="en-US" smtClean="0"/>
              <a:pPr fontAlgn="base">
                <a:spcBef>
                  <a:spcPct val="0"/>
                </a:spcBef>
                <a:spcAft>
                  <a:spcPct val="0"/>
                </a:spcAft>
                <a:defRPr/>
              </a:pPr>
              <a:t>41</a:t>
            </a:fld>
            <a:endParaRPr lang="en-US" smtClean="0"/>
          </a:p>
        </p:txBody>
      </p:sp>
      <p:sp>
        <p:nvSpPr>
          <p:cNvPr id="84995" name="Rectangle 2"/>
          <p:cNvSpPr>
            <a:spLocks noRo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Example:</a:t>
            </a:r>
            <a:r>
              <a:rPr lang="en-US" smtClean="0"/>
              <a:t> </a:t>
            </a:r>
            <a:r>
              <a:rPr lang="en-US" i="1" smtClean="0"/>
              <a:t>upgrading from a manual wheelchair to a power wheel chair allowing for greater mobility and increased independence.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BC8A0D-7251-4601-A271-DFEAC0CA086D}" type="slidenum">
              <a:rPr lang="en-US" smtClean="0"/>
              <a:pPr fontAlgn="base">
                <a:spcBef>
                  <a:spcPct val="0"/>
                </a:spcBef>
                <a:spcAft>
                  <a:spcPct val="0"/>
                </a:spcAft>
                <a:defRPr/>
              </a:pPr>
              <a:t>42</a:t>
            </a:fld>
            <a:endParaRPr lang="en-US" smtClean="0"/>
          </a:p>
        </p:txBody>
      </p:sp>
      <p:sp>
        <p:nvSpPr>
          <p:cNvPr id="86019" name="Rectangle 2"/>
          <p:cNvSpPr>
            <a:spLocks noRo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Example:</a:t>
            </a:r>
            <a:r>
              <a:rPr lang="en-US" i="1" smtClean="0"/>
              <a:t> using a leg prosthesis in order to walk.</a:t>
            </a:r>
            <a:r>
              <a:rPr lang="en-US" smtClean="0"/>
              <a:t> </a:t>
            </a:r>
          </a:p>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27064A-12CD-4FBE-8879-669DF2966FA2}" type="slidenum">
              <a:rPr lang="en-US" smtClean="0"/>
              <a:pPr fontAlgn="base">
                <a:spcBef>
                  <a:spcPct val="0"/>
                </a:spcBef>
                <a:spcAft>
                  <a:spcPct val="0"/>
                </a:spcAft>
                <a:defRPr/>
              </a:pPr>
              <a:t>43</a:t>
            </a:fld>
            <a:endParaRPr lang="en-US" smtClean="0"/>
          </a:p>
        </p:txBody>
      </p:sp>
      <p:sp>
        <p:nvSpPr>
          <p:cNvPr id="87043" name="Rectangle 2"/>
          <p:cNvSpPr>
            <a:spLocks noRo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Example:</a:t>
            </a:r>
            <a:r>
              <a:rPr lang="en-US" smtClean="0"/>
              <a:t> </a:t>
            </a:r>
            <a:r>
              <a:rPr lang="en-US" i="1" smtClean="0"/>
              <a:t>using stair glide installed in the home to have access to the first and second levels of the home for a person who has difficulty using stairs.</a:t>
            </a:r>
            <a:r>
              <a:rPr lang="en-US" smtClean="0"/>
              <a:t> </a:t>
            </a:r>
          </a:p>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707F8-58EF-4EE9-BAB0-9517B3ACA960}" type="slidenum">
              <a:rPr lang="en-US" smtClean="0"/>
              <a:pPr fontAlgn="base">
                <a:spcBef>
                  <a:spcPct val="0"/>
                </a:spcBef>
                <a:spcAft>
                  <a:spcPct val="0"/>
                </a:spcAft>
                <a:defRPr/>
              </a:pPr>
              <a:t>44</a:t>
            </a:fld>
            <a:endParaRPr lang="en-US" smtClean="0"/>
          </a:p>
        </p:txBody>
      </p:sp>
      <p:sp>
        <p:nvSpPr>
          <p:cNvPr id="88067" name="Rectangle 2"/>
          <p:cNvSpPr>
            <a:spLocks noRo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Examples include: </a:t>
            </a:r>
            <a:r>
              <a:rPr lang="en-US" i="1" smtClean="0"/>
              <a:t>magnifiers, speech output devices, telephone amplifiers, text telephones, and tactile objects.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498BE5-A4EF-4CF1-AABA-3354E82A0AEB}" type="slidenum">
              <a:rPr lang="en-US" smtClean="0"/>
              <a:pPr fontAlgn="base">
                <a:spcBef>
                  <a:spcPct val="0"/>
                </a:spcBef>
                <a:spcAft>
                  <a:spcPct val="0"/>
                </a:spcAft>
                <a:defRPr/>
              </a:pPr>
              <a:t>45</a:t>
            </a:fld>
            <a:endParaRPr lang="en-US" smtClean="0"/>
          </a:p>
        </p:txBody>
      </p:sp>
      <p:sp>
        <p:nvSpPr>
          <p:cNvPr id="89091" name="Rectangle 2"/>
          <p:cNvSpPr>
            <a:spLocks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400" b="1" smtClean="0"/>
              <a:t>There are a variety of tools that can help a student who struggles with the basic tasks of learning and studying.  Things like organizing time, organizing information, and retrieving information can be critical to a student’s success.  Here are several suggestions that can help the student who struggles with these problems.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D4EC77-8338-4143-B420-1876D75500D4}" type="slidenum">
              <a:rPr lang="en-US" smtClean="0"/>
              <a:pPr fontAlgn="base">
                <a:spcBef>
                  <a:spcPct val="0"/>
                </a:spcBef>
                <a:spcAft>
                  <a:spcPct val="0"/>
                </a:spcAft>
                <a:defRPr/>
              </a:pPr>
              <a:t>51</a:t>
            </a:fld>
            <a:endParaRPr lang="en-US" smtClean="0"/>
          </a:p>
        </p:txBody>
      </p:sp>
      <p:sp>
        <p:nvSpPr>
          <p:cNvPr id="90115" name="Rectangle 2"/>
          <p:cNvSpPr>
            <a:spLocks noRot="1" noChangeArrowheads="1" noTextEdit="1"/>
          </p:cNvSpPr>
          <p:nvPr>
            <p:ph type="sldImg"/>
          </p:nvPr>
        </p:nvSpPr>
        <p:spPr bwMode="auto">
          <a:xfrm>
            <a:off x="1154113" y="682625"/>
            <a:ext cx="4551362" cy="3414713"/>
          </a:xfrm>
          <a:noFill/>
          <a:ln>
            <a:solidFill>
              <a:srgbClr val="000000"/>
            </a:solidFill>
            <a:miter lim="800000"/>
            <a:headEnd/>
            <a:tailEnd/>
          </a:ln>
        </p:spPr>
      </p:sp>
      <p:sp>
        <p:nvSpPr>
          <p:cNvPr id="90116" name="Rectangle 3"/>
          <p:cNvSpPr>
            <a:spLocks noGrp="1" noChangeArrowheads="1"/>
          </p:cNvSpPr>
          <p:nvPr>
            <p:ph type="body" idx="1"/>
          </p:nvPr>
        </p:nvSpPr>
        <p:spPr bwMode="auto">
          <a:xfrm>
            <a:off x="914400" y="4327525"/>
            <a:ext cx="5029200" cy="409575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46B8C4-A098-401E-984E-95A1D2254F6F}" type="slidenum">
              <a:rPr lang="en-US" smtClean="0"/>
              <a:pPr fontAlgn="base">
                <a:spcBef>
                  <a:spcPct val="0"/>
                </a:spcBef>
                <a:spcAft>
                  <a:spcPct val="0"/>
                </a:spcAft>
                <a:defRPr/>
              </a:pPr>
              <a:t>59</a:t>
            </a:fld>
            <a:endParaRPr lang="en-US" smtClean="0"/>
          </a:p>
        </p:txBody>
      </p:sp>
      <p:sp>
        <p:nvSpPr>
          <p:cNvPr id="91139" name="Rectangle 2"/>
          <p:cNvSpPr>
            <a:spLocks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22B957-32B0-41F4-8473-EA6BEA071FB7}"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inclusive.tki.org.nz/guides/ universal-design-for-learning</a:t>
            </a:r>
          </a:p>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C2D061-AA2B-418F-89FE-699B6859F44E}"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944455-6A75-4A31-BBD0-3386E1C779C4}" type="slidenum">
              <a:rPr lang="en-US" smtClean="0"/>
              <a:pPr fontAlgn="base">
                <a:spcBef>
                  <a:spcPct val="0"/>
                </a:spcBef>
                <a:spcAft>
                  <a:spcPct val="0"/>
                </a:spcAft>
                <a:defRPr/>
              </a:pPr>
              <a:t>14</a:t>
            </a:fld>
            <a:endParaRPr lang="en-US" smtClean="0"/>
          </a:p>
        </p:txBody>
      </p:sp>
      <p:sp>
        <p:nvSpPr>
          <p:cNvPr id="75779" name="Rectangle 2"/>
          <p:cNvSpPr>
            <a:spLocks noRo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A6F4FF-FFF8-47A6-9D56-1C68A1456B86}" type="slidenum">
              <a:rPr lang="en-US" smtClean="0"/>
              <a:pPr fontAlgn="base">
                <a:spcBef>
                  <a:spcPct val="0"/>
                </a:spcBef>
                <a:spcAft>
                  <a:spcPct val="0"/>
                </a:spcAft>
                <a:defRPr/>
              </a:pPr>
              <a:t>16</a:t>
            </a:fld>
            <a:endParaRPr lang="en-US" smtClean="0"/>
          </a:p>
        </p:txBody>
      </p:sp>
      <p:sp>
        <p:nvSpPr>
          <p:cNvPr id="76803" name="Rectangle 2"/>
          <p:cNvSpPr>
            <a:spLocks noChangeArrowheads="1" noTextEdit="1"/>
          </p:cNvSpPr>
          <p:nvPr>
            <p:ph type="sldImg"/>
          </p:nvPr>
        </p:nvSpPr>
        <p:spPr bwMode="auto">
          <a:xfrm>
            <a:off x="1141413" y="685800"/>
            <a:ext cx="4573587" cy="3429000"/>
          </a:xfrm>
          <a:solidFill>
            <a:srgbClr val="FFFFFF"/>
          </a:solidFill>
          <a:ln>
            <a:solidFill>
              <a:srgbClr val="000000"/>
            </a:solidFill>
            <a:miter lim="800000"/>
            <a:headEnd/>
            <a:tailEnd/>
          </a:ln>
        </p:spPr>
      </p:sp>
      <p:sp>
        <p:nvSpPr>
          <p:cNvPr id="76804"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All learning is through your senses.  Come back to senses.  Not all senses are equal.  Refer back to post-its.</a:t>
            </a:r>
          </a:p>
          <a:p>
            <a:pPr eaLnBrk="1" hangingPunct="1">
              <a:spcBef>
                <a:spcPct val="0"/>
              </a:spcBef>
            </a:pPr>
            <a:r>
              <a:rPr lang="en-US" smtClean="0"/>
              <a:t>Vision specialist in early intervention.  Deaf in terms of linguistic patterns.  SLPs talk about comparative language.  Vision specialists talk about schemes.  But all this is related.  All this is going from the known to the unknown.  How we learn, concept development, putting file cabinets in my head.  </a:t>
            </a:r>
          </a:p>
          <a:p>
            <a:pPr eaLnBrk="1" hangingPunct="1">
              <a:spcBef>
                <a:spcPct val="0"/>
              </a:spcBef>
            </a:pPr>
            <a:r>
              <a:rPr lang="en-US" smtClean="0"/>
              <a:t>Do the Spelling test.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A9519D-D89D-4D79-AF01-85C1CE534C2A}" type="slidenum">
              <a:rPr lang="en-US" smtClean="0"/>
              <a:pPr fontAlgn="base">
                <a:spcBef>
                  <a:spcPct val="0"/>
                </a:spcBef>
                <a:spcAft>
                  <a:spcPct val="0"/>
                </a:spcAft>
                <a:defRPr/>
              </a:pPr>
              <a:t>24</a:t>
            </a:fld>
            <a:endParaRPr lang="en-US" smtClean="0"/>
          </a:p>
        </p:txBody>
      </p:sp>
      <p:sp>
        <p:nvSpPr>
          <p:cNvPr id="77827" name="Rectangle 1026"/>
          <p:cNvSpPr>
            <a:spLocks noChangeArrowheads="1" noTextEdit="1"/>
          </p:cNvSpPr>
          <p:nvPr>
            <p:ph type="sldImg"/>
          </p:nvPr>
        </p:nvSpPr>
        <p:spPr bwMode="auto">
          <a:xfrm>
            <a:off x="1223963" y="225425"/>
            <a:ext cx="4410075" cy="3306763"/>
          </a:xfrm>
          <a:noFill/>
          <a:ln>
            <a:solidFill>
              <a:srgbClr val="000000"/>
            </a:solidFill>
            <a:miter lim="800000"/>
            <a:headEnd/>
            <a:tailEnd/>
          </a:ln>
        </p:spPr>
      </p:sp>
      <p:sp>
        <p:nvSpPr>
          <p:cNvPr id="77828" name="Rectangle 1027"/>
          <p:cNvSpPr>
            <a:spLocks noGrp="1" noChangeArrowheads="1"/>
          </p:cNvSpPr>
          <p:nvPr>
            <p:ph type="body" idx="1"/>
          </p:nvPr>
        </p:nvSpPr>
        <p:spPr bwMode="auto">
          <a:xfrm>
            <a:off x="374650" y="3833813"/>
            <a:ext cx="6134100" cy="4624387"/>
          </a:xfrm>
          <a:noFill/>
        </p:spPr>
        <p:txBody>
          <a:bodyPr wrap="square" numCol="1" anchor="t" anchorCtr="0" compatLnSpc="1">
            <a:prstTxWarp prst="textNoShape">
              <a:avLst/>
            </a:prstTxWarp>
          </a:bodyPr>
          <a:lstStyle/>
          <a:p>
            <a:pPr eaLnBrk="1" hangingPunct="1">
              <a:spcBef>
                <a:spcPct val="0"/>
              </a:spcBef>
            </a:pPr>
            <a:r>
              <a:rPr lang="en-US" sz="1800" b="1" smtClean="0"/>
              <a:t>Providing access to the general curriculum and improving achievement for students with disabilities are primary goals of both IDEA and NCLB –</a:t>
            </a:r>
          </a:p>
          <a:p>
            <a:pPr eaLnBrk="1" hangingPunct="1">
              <a:spcBef>
                <a:spcPct val="0"/>
              </a:spcBef>
            </a:pPr>
            <a:r>
              <a:rPr lang="en-US" sz="1800" b="1" smtClean="0"/>
              <a:t> Many students with disabilities have reading and writing difficulties that make it difficult for them to achieve these goals.</a:t>
            </a:r>
          </a:p>
          <a:p>
            <a:pPr eaLnBrk="1" hangingPunct="1">
              <a:spcBef>
                <a:spcPct val="0"/>
              </a:spcBef>
            </a:pPr>
            <a:r>
              <a:rPr lang="en-US" sz="1800" b="1" smtClean="0"/>
              <a:t>Assistive Technology can be an effective tool in providing educational opportunities -</a:t>
            </a:r>
          </a:p>
          <a:p>
            <a:pPr eaLnBrk="1" hangingPunct="1">
              <a:spcBef>
                <a:spcPct val="0"/>
              </a:spcBef>
            </a:pPr>
            <a:r>
              <a:rPr lang="en-US" sz="1800" b="1" smtClean="0"/>
              <a:t>My purpose is to provide an overview of AT – give you enough information and resource materials so you can pursue more information-</a:t>
            </a:r>
          </a:p>
          <a:p>
            <a:pPr eaLnBrk="1" hangingPunct="1">
              <a:spcBef>
                <a:spcPct val="0"/>
              </a:spcBef>
            </a:pPr>
            <a:r>
              <a:rPr lang="en-US" sz="1800" b="1" smtClean="0"/>
              <a:t>Legal Basis for Assistive Technology and implications</a:t>
            </a:r>
          </a:p>
          <a:p>
            <a:pPr eaLnBrk="1" hangingPunct="1">
              <a:spcBef>
                <a:spcPct val="0"/>
              </a:spcBef>
            </a:pPr>
            <a:r>
              <a:rPr lang="en-US" sz="1800" b="1" smtClean="0"/>
              <a:t>What is looks like in the schools</a:t>
            </a:r>
          </a:p>
          <a:p>
            <a:pPr eaLnBrk="1" hangingPunct="1">
              <a:spcBef>
                <a:spcPct val="0"/>
              </a:spcBef>
            </a:pPr>
            <a:r>
              <a:rPr lang="en-US" sz="1800" b="1" smtClean="0"/>
              <a:t>	not just severe students – probably implementing in your classroom</a:t>
            </a:r>
          </a:p>
          <a:p>
            <a:pPr eaLnBrk="1" hangingPunct="1">
              <a:spcBef>
                <a:spcPct val="0"/>
              </a:spcBef>
            </a:pPr>
            <a:r>
              <a:rPr lang="en-US" sz="1800" b="1" smtClean="0"/>
              <a:t>And….Resources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374E68-033D-4905-AB38-02EAA07BC277}" type="slidenum">
              <a:rPr lang="en-US" smtClean="0"/>
              <a:pPr fontAlgn="base">
                <a:spcBef>
                  <a:spcPct val="0"/>
                </a:spcBef>
                <a:spcAft>
                  <a:spcPct val="0"/>
                </a:spcAft>
                <a:defRPr/>
              </a:pPr>
              <a:t>25</a:t>
            </a:fld>
            <a:endParaRPr lang="en-US" smtClean="0"/>
          </a:p>
        </p:txBody>
      </p:sp>
      <p:sp>
        <p:nvSpPr>
          <p:cNvPr id="78851" name="Rectangle 2"/>
          <p:cNvSpPr>
            <a:spLocks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b="1" smtClean="0"/>
              <a:t>Assistive Tech – levels the playing field for students w/ disabilities – it redefines what is possible for children with disabilities – enabling them to be more….</a:t>
            </a:r>
          </a:p>
          <a:p>
            <a:pPr eaLnBrk="1" hangingPunct="1">
              <a:spcBef>
                <a:spcPct val="0"/>
              </a:spcBef>
            </a:pPr>
            <a:endParaRPr lang="en-US" sz="2000" b="1" smtClean="0"/>
          </a:p>
          <a:p>
            <a:pPr eaLnBrk="1" hangingPunct="1">
              <a:spcBef>
                <a:spcPct val="0"/>
              </a:spcBef>
            </a:pPr>
            <a:r>
              <a:rPr lang="en-US" sz="2000" b="1" smtClean="0"/>
              <a:t>The IEP is a powerful tool to assist educators, parents and students to develop effective ways of putting AT solutions into educational programs which meet student needs and promote an equitable environment – one in which accommodations are seen as regular, normal and expected. </a:t>
            </a:r>
          </a:p>
          <a:p>
            <a:pPr eaLnBrk="1" hangingPunct="1">
              <a:spcBef>
                <a:spcPct val="0"/>
              </a:spcBef>
            </a:pPr>
            <a:endParaRPr lang="en-US" sz="2000" b="1" smtClean="0"/>
          </a:p>
          <a:p>
            <a:pPr eaLnBrk="1" hangingPunct="1">
              <a:spcBef>
                <a:spcPct val="0"/>
              </a:spcBef>
            </a:pPr>
            <a:endParaRPr lang="en-US" sz="2000"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72125D-4875-42CE-A4CE-26B019B98413}"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7196BB-9C9B-4FAB-A9D0-0F0E38244AD7}" type="slidenum">
              <a:rPr lang="en-US" smtClean="0"/>
              <a:pPr fontAlgn="base">
                <a:spcBef>
                  <a:spcPct val="0"/>
                </a:spcBef>
                <a:spcAft>
                  <a:spcPct val="0"/>
                </a:spcAft>
                <a:defRPr/>
              </a:pPr>
              <a:t>36</a:t>
            </a:fld>
            <a:endParaRPr lang="en-US" smtClean="0"/>
          </a:p>
        </p:txBody>
      </p:sp>
      <p:sp>
        <p:nvSpPr>
          <p:cNvPr id="80899" name="Rectangle 2"/>
          <p:cNvSpPr>
            <a:spLocks noRo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Example:</a:t>
            </a:r>
            <a:r>
              <a:rPr lang="en-US" smtClean="0"/>
              <a:t> </a:t>
            </a:r>
            <a:r>
              <a:rPr lang="en-US" i="1" smtClean="0"/>
              <a:t>grab bars and a shower chair for bathing.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CC17FC-5168-403B-87FA-481A4C9E2250}" type="slidenum">
              <a:rPr lang="en-US" smtClean="0"/>
              <a:pPr fontAlgn="base">
                <a:spcBef>
                  <a:spcPct val="0"/>
                </a:spcBef>
                <a:spcAft>
                  <a:spcPct val="0"/>
                </a:spcAft>
                <a:defRPr/>
              </a:pPr>
              <a:t>37</a:t>
            </a:fld>
            <a:endParaRPr lang="en-US" smtClean="0"/>
          </a:p>
        </p:txBody>
      </p:sp>
      <p:sp>
        <p:nvSpPr>
          <p:cNvPr id="81923" name="Rectangle 2"/>
          <p:cNvSpPr>
            <a:spLocks noRo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Example:</a:t>
            </a:r>
            <a:r>
              <a:rPr lang="en-US" smtClean="0"/>
              <a:t> </a:t>
            </a:r>
            <a:r>
              <a:rPr lang="en-US" i="1" smtClean="0"/>
              <a:t>Voice activated system for computer, allows an individual with limited use of hands to write articles without the need for a keyboard.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812783"/>
            <a:ext cx="3970330" cy="1628853"/>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434130" y="4243427"/>
            <a:ext cx="6108200" cy="814427"/>
          </a:xfrm>
        </p:spPr>
        <p:txBody>
          <a:bodyPr>
            <a:normAutofit/>
          </a:bodyPr>
          <a:lstStyle>
            <a:lvl1pPr marL="0" indent="0" algn="r">
              <a:buNone/>
              <a:defRPr sz="2800" b="0" i="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18C9D1E-9E76-4091-8C74-D9905285E2A8}"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55C069-8958-4799-8C38-8231B47AB4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4EAA65-F836-49FA-B505-96FFFF1CAD16}"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D570C8-78ED-4025-8396-EAC0DBCA87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5C58EE-2DBE-4411-979C-D8EE933BCFFE}"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11285-7397-4F0F-8CEF-1AC74C7679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E:\websites\free-power-point-templates\2012\logos.png"/>
          <p:cNvPicPr>
            <a:picLocks noChangeAspect="1" noChangeArrowheads="1"/>
          </p:cNvPicPr>
          <p:nvPr/>
        </p:nvPicPr>
        <p:blipFill>
          <a:blip r:embed="rId2"/>
          <a:srcRect/>
          <a:stretch>
            <a:fillRect/>
          </a:stretch>
        </p:blipFill>
        <p:spPr bwMode="auto">
          <a:xfrm>
            <a:off x="3917950" y="3101975"/>
            <a:ext cx="1463675" cy="701675"/>
          </a:xfrm>
          <a:prstGeom prst="rect">
            <a:avLst/>
          </a:prstGeom>
          <a:noFill/>
          <a:ln w="9525">
            <a:noFill/>
            <a:miter lim="800000"/>
            <a:headEnd/>
            <a:tailEnd/>
          </a:ln>
        </p:spPr>
      </p:pic>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1E9E4B-E3E1-4EDF-A174-9ED271431663}"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40229C-C91A-4DB3-8837-1257BC5D9D0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3"/>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9"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9"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pPr>
              <a:defRPr/>
            </a:pPr>
            <a:fld id="{6C5262A9-5C31-4014-A253-259D99B12F6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3"/>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9"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9"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9"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19812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1981200" cy="476250"/>
          </a:xfrm>
        </p:spPr>
        <p:txBody>
          <a:bodyPr/>
          <a:lstStyle>
            <a:lvl1pPr>
              <a:defRPr/>
            </a:lvl1pPr>
          </a:lstStyle>
          <a:p>
            <a:pPr>
              <a:defRPr/>
            </a:pPr>
            <a:fld id="{A6301CBE-944E-4004-B30B-5C0C287A0A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46070" cy="814427"/>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48966" y="1596541"/>
            <a:ext cx="8246070" cy="4682945"/>
          </a:xfrm>
        </p:spPr>
        <p:txBody>
          <a:bodyPr/>
          <a:lstStyle>
            <a:lvl1pPr algn="l">
              <a:defRPr sz="2800">
                <a:solidFill>
                  <a:schemeClr val="accent2">
                    <a:lumMod val="50000"/>
                  </a:schemeClr>
                </a:solidFill>
              </a:defRPr>
            </a:lvl1pPr>
            <a:lvl2pPr algn="l">
              <a:defRPr>
                <a:solidFill>
                  <a:schemeClr val="accent2">
                    <a:lumMod val="50000"/>
                  </a:schemeClr>
                </a:solidFill>
              </a:defRPr>
            </a:lvl2pPr>
            <a:lvl3pPr algn="l">
              <a:defRPr>
                <a:solidFill>
                  <a:schemeClr val="accent2">
                    <a:lumMod val="50000"/>
                  </a:schemeClr>
                </a:solidFill>
              </a:defRPr>
            </a:lvl3pPr>
            <a:lvl4pPr algn="l">
              <a:defRPr>
                <a:solidFill>
                  <a:schemeClr val="accent2">
                    <a:lumMod val="50000"/>
                  </a:schemeClr>
                </a:solidFill>
              </a:defRPr>
            </a:lvl4pPr>
            <a:lvl5pPr algn="l">
              <a:defRPr>
                <a:solidFill>
                  <a:schemeClr val="accent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9D4AABB-42A2-474F-85CA-AF4AA02F6C92}"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515532-15EA-4948-8930-BEF0B574ED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578507"/>
            <a:ext cx="5802790" cy="763525"/>
          </a:xfrm>
        </p:spPr>
        <p:txBody>
          <a:bodyPr>
            <a:normAutofit/>
          </a:bodyPr>
          <a:lstStyle>
            <a:lvl1pPr algn="l">
              <a:defRPr sz="3600">
                <a:solidFill>
                  <a:srgbClr val="C0000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281425" y="1598079"/>
            <a:ext cx="5802790" cy="4681415"/>
          </a:xfrm>
        </p:spPr>
        <p:txBody>
          <a:bodyPr/>
          <a:lstStyle>
            <a:lvl1pPr>
              <a:defRPr sz="2800">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1E713E7-4423-4A12-B25A-B2C273681B87}"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B9D104-C21F-4D75-81B6-9AF5B26B05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C8BD90-CA46-4AFE-A613-990DCAA64218}" type="datetimeFigureOut">
              <a:rPr lang="en-US"/>
              <a:pPr>
                <a:defRPr/>
              </a:pPr>
              <a:t>9/9/2024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85EEC0-58B4-468F-A9BA-A549ECA83E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BA3B8C-8E7A-4415-942E-340A693981B2}"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3848CA-6E35-409D-BBBE-C2CF28C967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78507"/>
            <a:ext cx="8246071" cy="814427"/>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536879" y="2003753"/>
            <a:ext cx="4040188" cy="639763"/>
          </a:xfrm>
        </p:spPr>
        <p:txBody>
          <a:bodyPr anchor="b"/>
          <a:lstStyle>
            <a:lvl1pPr marL="0" indent="0" algn="ctr">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6879" y="2579114"/>
            <a:ext cx="4040188" cy="2850495"/>
          </a:xfrm>
        </p:spPr>
        <p:txBody>
          <a:bodyPr/>
          <a:lstStyle>
            <a:lvl1pPr algn="ctr">
              <a:defRPr sz="2400">
                <a:solidFill>
                  <a:schemeClr val="accent2">
                    <a:lumMod val="50000"/>
                  </a:schemeClr>
                </a:solidFill>
              </a:defRPr>
            </a:lvl1pPr>
            <a:lvl2pPr algn="ctr">
              <a:defRPr sz="2000">
                <a:solidFill>
                  <a:schemeClr val="accent2">
                    <a:lumMod val="50000"/>
                  </a:schemeClr>
                </a:solidFill>
              </a:defRPr>
            </a:lvl2pPr>
            <a:lvl3pPr algn="ctr">
              <a:defRPr sz="1800">
                <a:solidFill>
                  <a:schemeClr val="accent2">
                    <a:lumMod val="50000"/>
                  </a:schemeClr>
                </a:solidFill>
              </a:defRPr>
            </a:lvl3pPr>
            <a:lvl4pPr algn="ctr">
              <a:defRPr sz="1600">
                <a:solidFill>
                  <a:schemeClr val="accent2">
                    <a:lumMod val="50000"/>
                  </a:schemeClr>
                </a:solidFill>
              </a:defRPr>
            </a:lvl4pPr>
            <a:lvl5pPr algn="ctr">
              <a:defRPr sz="1600">
                <a:solidFill>
                  <a:schemeClr val="accent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2003753"/>
            <a:ext cx="4041775" cy="639763"/>
          </a:xfrm>
        </p:spPr>
        <p:txBody>
          <a:bodyPr anchor="b"/>
          <a:lstStyle>
            <a:lvl1pPr marL="0" indent="0" algn="ctr">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2579114"/>
            <a:ext cx="4041775" cy="2850495"/>
          </a:xfrm>
        </p:spPr>
        <p:txBody>
          <a:bodyPr/>
          <a:lstStyle>
            <a:lvl1pPr algn="ctr">
              <a:defRPr sz="2400">
                <a:solidFill>
                  <a:schemeClr val="accent2">
                    <a:lumMod val="50000"/>
                  </a:schemeClr>
                </a:solidFill>
              </a:defRPr>
            </a:lvl1pPr>
            <a:lvl2pPr algn="ctr">
              <a:defRPr sz="2000">
                <a:solidFill>
                  <a:schemeClr val="accent2">
                    <a:lumMod val="50000"/>
                  </a:schemeClr>
                </a:solidFill>
              </a:defRPr>
            </a:lvl2pPr>
            <a:lvl3pPr algn="ctr">
              <a:defRPr sz="1800">
                <a:solidFill>
                  <a:schemeClr val="accent2">
                    <a:lumMod val="50000"/>
                  </a:schemeClr>
                </a:solidFill>
              </a:defRPr>
            </a:lvl3pPr>
            <a:lvl4pPr algn="ctr">
              <a:defRPr sz="1600">
                <a:solidFill>
                  <a:schemeClr val="accent2">
                    <a:lumMod val="50000"/>
                  </a:schemeClr>
                </a:solidFill>
              </a:defRPr>
            </a:lvl4pPr>
            <a:lvl5pPr algn="ctr">
              <a:defRPr sz="1600">
                <a:solidFill>
                  <a:schemeClr val="accent2">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F83DF2E-5DD4-4927-A2EF-00225B0D72E0}" type="datetimeFigureOut">
              <a:rPr lang="en-US"/>
              <a:pPr>
                <a:defRPr/>
              </a:pPr>
              <a:t>9/9/2024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E9EBE7-E56C-4147-8B2F-B6495919BEB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01EF98-3191-4B32-8894-B1A546C40521}" type="datetimeFigureOut">
              <a:rPr lang="en-US"/>
              <a:pPr>
                <a:defRPr/>
              </a:pPr>
              <a:t>9/9/2024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3B09FF-C99D-4400-938E-9134EF05F4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A69138-7093-41AC-B0F5-CD87501615FE}" type="datetimeFigureOut">
              <a:rPr lang="en-US"/>
              <a:pPr>
                <a:defRPr/>
              </a:pPr>
              <a:t>9/9/2024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3F9B0F-9EAC-4176-AF7F-7E709A5C1E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452263-354A-4CDA-8215-11C146771E92}" type="datetimeFigureOut">
              <a:rPr lang="en-US"/>
              <a:pPr>
                <a:defRPr/>
              </a:pPr>
              <a:t>9/9/2024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9F5C11-7FF2-488A-8A18-781FC09C2E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4EB434B-6716-4354-B6D7-8B52F6E2BDE6}" type="datetimeFigureOut">
              <a:rPr lang="en-US"/>
              <a:pPr>
                <a:defRPr/>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692A48-C535-40FB-9829-1303B4A29EE5}" type="slidenum">
              <a:rPr lang="en-US"/>
              <a:pPr>
                <a:defRPr/>
              </a:pPr>
              <a:t>‹#›</a:t>
            </a:fld>
            <a:endParaRPr lang="en-US"/>
          </a:p>
        </p:txBody>
      </p:sp>
      <p:sp>
        <p:nvSpPr>
          <p:cNvPr id="7" name="TextBox 6">
            <a:extLst>
              <a:ext uri="{FF2B5EF4-FFF2-40B4-BE49-F238E27FC236}"/>
            </a:extLst>
          </p:cNvPr>
          <p:cNvSpPr txBox="1"/>
          <p:nvPr/>
        </p:nvSpPr>
        <p:spPr>
          <a:xfrm>
            <a:off x="-9525" y="6951663"/>
            <a:ext cx="8389938" cy="523875"/>
          </a:xfrm>
          <a:prstGeom prst="rect">
            <a:avLst/>
          </a:prstGeom>
          <a:noFill/>
        </p:spPr>
        <p:txBody>
          <a:bodyPr>
            <a:spAutoFit/>
          </a:bodyPr>
          <a:lstStyle/>
          <a:p>
            <a:pPr fontAlgn="auto">
              <a:spcBef>
                <a:spcPts val="0"/>
              </a:spcBef>
              <a:spcAft>
                <a:spcPts val="0"/>
              </a:spcAft>
              <a:defRPr/>
            </a:pPr>
            <a:r>
              <a:rPr lang="en-US" sz="1400">
                <a:solidFill>
                  <a:schemeClr val="bg1">
                    <a:lumMod val="65000"/>
                  </a:schemeClr>
                </a:solidFill>
                <a:latin typeface="+mn-lt"/>
                <a:cs typeface="+mn-cs"/>
              </a:rPr>
              <a:t>This presentation uses a free template provided by FPPT.com</a:t>
            </a:r>
          </a:p>
          <a:p>
            <a:pPr fontAlgn="auto">
              <a:spcBef>
                <a:spcPts val="0"/>
              </a:spcBef>
              <a:spcAft>
                <a:spcPts val="0"/>
              </a:spcAft>
              <a:defRPr/>
            </a:pPr>
            <a:r>
              <a:rPr lang="en-US" sz="1400">
                <a:solidFill>
                  <a:schemeClr val="bg1">
                    <a:lumMod val="65000"/>
                  </a:schemeClr>
                </a:solidFill>
                <a:latin typeface="+mn-lt"/>
                <a:cs typeface="+mn-cs"/>
              </a:rPr>
              <a:t>www.free-power-point-templates.com</a:t>
            </a:r>
          </a:p>
        </p:txBody>
      </p:sp>
    </p:spTree>
  </p:cSld>
  <p:clrMap bg1="lt1" tx1="dk1" bg2="lt2" tx2="dk2" accent1="accent1" accent2="accent2" accent3="accent3" accent4="accent4" accent5="accent5" accent6="accent6" hlink="hlink" folHlink="folHlink"/>
  <p:sldLayoutIdLst>
    <p:sldLayoutId id="2147483932" r:id="rId1"/>
    <p:sldLayoutId id="2147483923" r:id="rId2"/>
    <p:sldLayoutId id="214748393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4" r:id="rId12"/>
    <p:sldLayoutId id="2147483935" r:id="rId13"/>
    <p:sldLayoutId id="214748393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www.activeforever.com/product_Blue-Sock-Aid_740_T17,0009.htm" TargetMode="External"/><Relationship Id="rId5" Type="http://schemas.openxmlformats.org/officeDocument/2006/relationships/image" Target="../media/image24.jpeg"/><Relationship Id="rId4" Type="http://schemas.openxmlformats.org/officeDocument/2006/relationships/hyperlink" Target="http://www.activeforever.com/product_Sliding-Swivel-Seat-Transfer-Bench_980_T17,0001.ht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wata.org/resource/e-control/tour/nemo.jpg" TargetMode="External"/><Relationship Id="rId5" Type="http://schemas.openxmlformats.org/officeDocument/2006/relationships/image" Target="../media/image32.png"/><Relationship Id="rId4" Type="http://schemas.openxmlformats.org/officeDocument/2006/relationships/hyperlink" Target="http://wata.org/resource/e-control/tour/minirelax_pic.gi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1.jpeg"/><Relationship Id="rId4" Type="http://schemas.openxmlformats.org/officeDocument/2006/relationships/hyperlink" Target="http://www.harriscomm.com/catalog/product_info.php?products_id=17528&amp;osCsid=91159958f6139e183c7a27cedcd9cd1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4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tla1.com/Talent/Jennifer_Herbert/JHerb%20Classroom.JPG"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2" Type="http://schemas.openxmlformats.org/officeDocument/2006/relationships/hyperlink" Target="http://www.techmatrix.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7.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5181600"/>
            <a:ext cx="4267200" cy="814388"/>
          </a:xfrm>
        </p:spPr>
        <p:txBody>
          <a:bodyPr rtlCol="0">
            <a:noAutofit/>
          </a:bodyPr>
          <a:lstStyle/>
          <a:p>
            <a:pPr eaLnBrk="1" fontAlgn="auto" hangingPunct="1">
              <a:spcAft>
                <a:spcPts val="0"/>
              </a:spcAft>
              <a:defRPr/>
            </a:pPr>
            <a:r>
              <a:rPr lang="en-US" sz="1800" b="1" dirty="0" err="1" smtClean="0"/>
              <a:t>Dr.M.Prabavathy</a:t>
            </a:r>
            <a:endParaRPr lang="en-US" sz="1800" b="1" dirty="0" smtClean="0"/>
          </a:p>
          <a:p>
            <a:pPr eaLnBrk="1" fontAlgn="auto" hangingPunct="1">
              <a:spcAft>
                <a:spcPts val="0"/>
              </a:spcAft>
              <a:defRPr/>
            </a:pPr>
            <a:r>
              <a:rPr lang="en-US" sz="1800" b="1" dirty="0" smtClean="0"/>
              <a:t>Asst Prof</a:t>
            </a:r>
          </a:p>
          <a:p>
            <a:pPr eaLnBrk="1" fontAlgn="auto" hangingPunct="1">
              <a:spcAft>
                <a:spcPts val="0"/>
              </a:spcAft>
              <a:defRPr/>
            </a:pPr>
            <a:r>
              <a:rPr lang="en-US" sz="1800" b="1" dirty="0" smtClean="0"/>
              <a:t>Centre for Differently Abled Persons</a:t>
            </a:r>
          </a:p>
          <a:p>
            <a:pPr eaLnBrk="1" fontAlgn="auto" hangingPunct="1">
              <a:spcAft>
                <a:spcPts val="0"/>
              </a:spcAft>
              <a:defRPr/>
            </a:pPr>
            <a:r>
              <a:rPr lang="en-US" sz="1800" b="1" dirty="0" smtClean="0"/>
              <a:t>Bharathidasan University</a:t>
            </a:r>
          </a:p>
          <a:p>
            <a:pPr eaLnBrk="1" fontAlgn="auto" hangingPunct="1">
              <a:spcAft>
                <a:spcPts val="0"/>
              </a:spcAft>
              <a:defRPr/>
            </a:pPr>
            <a:r>
              <a:rPr lang="en-US" sz="1800" b="1" dirty="0" smtClean="0"/>
              <a:t>cdapraba@bdu.ac.in</a:t>
            </a:r>
            <a:endParaRPr lang="en-US" sz="1800" b="1" dirty="0"/>
          </a:p>
        </p:txBody>
      </p:sp>
      <p:sp>
        <p:nvSpPr>
          <p:cNvPr id="4" name="Rectangle 3"/>
          <p:cNvSpPr/>
          <p:nvPr/>
        </p:nvSpPr>
        <p:spPr>
          <a:xfrm>
            <a:off x="152400" y="3505200"/>
            <a:ext cx="615553" cy="3115468"/>
          </a:xfrm>
          <a:prstGeom prst="rect">
            <a:avLst/>
          </a:prstGeom>
        </p:spPr>
        <p:txBody>
          <a:bodyPr vert="vert270" wrap="none">
            <a:spAutoFit/>
          </a:bodyPr>
          <a:lstStyle/>
          <a:p>
            <a:pPr fontAlgn="auto">
              <a:spcBef>
                <a:spcPts val="0"/>
              </a:spcBef>
              <a:spcAft>
                <a:spcPts val="0"/>
              </a:spcAft>
              <a:defRPr/>
            </a:pPr>
            <a:r>
              <a:rPr lang="en-US" sz="2800" b="1" dirty="0">
                <a:solidFill>
                  <a:schemeClr val="bg1"/>
                </a:solidFill>
                <a:latin typeface="+mn-lt"/>
                <a:cs typeface="+mn-cs"/>
              </a:rPr>
              <a:t>Value-Added Course</a:t>
            </a:r>
          </a:p>
        </p:txBody>
      </p:sp>
      <p:sp>
        <p:nvSpPr>
          <p:cNvPr id="6" name="Rectangle 2"/>
          <p:cNvSpPr>
            <a:spLocks noGrp="1" noChangeArrowheads="1"/>
          </p:cNvSpPr>
          <p:nvPr>
            <p:ph type="ctrTitle"/>
          </p:nvPr>
        </p:nvSpPr>
        <p:spPr/>
        <p:txBody>
          <a:bodyPr rtlCol="0"/>
          <a:lstStyle/>
          <a:p>
            <a:pPr eaLnBrk="1" fontAlgn="auto" hangingPunct="1">
              <a:spcAft>
                <a:spcPts val="0"/>
              </a:spcAft>
              <a:defRPr/>
            </a:pPr>
            <a:r>
              <a:rPr lang="en-US" altLang="en-US" dirty="0" smtClean="0"/>
              <a:t>Assistive Technology </a:t>
            </a:r>
            <a:br>
              <a:rPr lang="en-US" altLang="en-US" dirty="0" smtClean="0"/>
            </a:br>
            <a:r>
              <a:rPr lang="en-US" altLang="en-US" dirty="0" smtClean="0"/>
              <a:t>in the Classroom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9144000" cy="5262979"/>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fontAlgn="auto">
              <a:spcBef>
                <a:spcPts val="0"/>
              </a:spcBef>
              <a:spcAft>
                <a:spcPts val="0"/>
              </a:spcAft>
              <a:defRPr/>
            </a:pPr>
            <a:r>
              <a:rPr lang="en-US" sz="2400" dirty="0">
                <a:solidFill>
                  <a:srgbClr val="FF0000"/>
                </a:solidFill>
              </a:rPr>
              <a:t>Assistive technology can be as simple as a book stand to hold a textbook at a comfortable position so a student with a visual impairment does not have to bend over the desk to read. </a:t>
            </a:r>
          </a:p>
          <a:p>
            <a:pPr fontAlgn="auto">
              <a:spcBef>
                <a:spcPts val="0"/>
              </a:spcBef>
              <a:spcAft>
                <a:spcPts val="0"/>
              </a:spcAft>
              <a:defRPr/>
            </a:pPr>
            <a:r>
              <a:rPr lang="en-US" sz="2400" dirty="0">
                <a:solidFill>
                  <a:srgbClr val="FF0000"/>
                </a:solidFill>
              </a:rPr>
              <a:t>It can be as complex as a computer system with screen reading and voice recognition software for students who have difficulty both seeing the screen and using the keyboard. Most students need a range of both low- and high-tech devices. </a:t>
            </a:r>
          </a:p>
          <a:p>
            <a:pPr fontAlgn="auto">
              <a:spcBef>
                <a:spcPts val="0"/>
              </a:spcBef>
              <a:spcAft>
                <a:spcPts val="0"/>
              </a:spcAft>
              <a:defRPr/>
            </a:pPr>
            <a:r>
              <a:rPr lang="en-US" sz="2400" dirty="0">
                <a:solidFill>
                  <a:srgbClr val="FF0000"/>
                </a:solidFill>
              </a:rPr>
              <a:t>For example, hand-held monocular telescopes can help a student with low vision read the menu  at  an Restaurant; screen magnification software can help that same student read the computer monitor more easily. </a:t>
            </a:r>
          </a:p>
          <a:p>
            <a:pPr fontAlgn="auto">
              <a:spcBef>
                <a:spcPts val="0"/>
              </a:spcBef>
              <a:spcAft>
                <a:spcPts val="0"/>
              </a:spcAft>
              <a:defRPr/>
            </a:pPr>
            <a:r>
              <a:rPr lang="en-US" sz="2400" dirty="0">
                <a:solidFill>
                  <a:srgbClr val="FF0000"/>
                </a:solidFill>
              </a:rPr>
              <a:t>There is no "one size fits all" solution; the assistive technology needs of students are as unique as the students themselves.</a:t>
            </a:r>
          </a:p>
          <a:p>
            <a:pPr fontAlgn="auto">
              <a:spcBef>
                <a:spcPts val="0"/>
              </a:spcBef>
              <a:spcAft>
                <a:spcPts val="0"/>
              </a:spcAft>
              <a:defRPr/>
            </a:pPr>
            <a:endParaRPr lang="en-US" sz="2400" dirty="0"/>
          </a:p>
        </p:txBody>
      </p:sp>
      <p:sp>
        <p:nvSpPr>
          <p:cNvPr id="3" name="TextBox 2"/>
          <p:cNvSpPr txBox="1"/>
          <p:nvPr/>
        </p:nvSpPr>
        <p:spPr>
          <a:xfrm>
            <a:off x="2819400" y="381000"/>
            <a:ext cx="5486400" cy="461665"/>
          </a:xfrm>
          <a:prstGeom prst="rect">
            <a:avLst/>
          </a:prstGeom>
          <a:noFill/>
        </p:spPr>
        <p:txBody>
          <a:bodyPr wrap="square" rtlCol="0">
            <a:spAutoFit/>
          </a:bodyPr>
          <a:lstStyle/>
          <a:p>
            <a:r>
              <a:rPr lang="en-US" sz="2400" dirty="0" smtClean="0">
                <a:solidFill>
                  <a:schemeClr val="bg1"/>
                </a:solidFill>
              </a:rPr>
              <a:t>NO one size fits All store</a:t>
            </a:r>
            <a:endParaRPr lang="en-US" sz="2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04800" y="1371600"/>
            <a:ext cx="8839200" cy="4524375"/>
          </a:xfrm>
          <a:prstGeom prst="rect">
            <a:avLst/>
          </a:prstGeom>
          <a:noFill/>
          <a:ln w="9525">
            <a:noFill/>
            <a:miter lim="800000"/>
            <a:headEnd/>
            <a:tailEnd/>
          </a:ln>
        </p:spPr>
        <p:txBody>
          <a:bodyPr>
            <a:spAutoFit/>
          </a:bodyPr>
          <a:lstStyle/>
          <a:p>
            <a:r>
              <a:rPr lang="en-US">
                <a:latin typeface="Calibri" pitchFamily="34" charset="0"/>
              </a:rPr>
              <a:t> </a:t>
            </a:r>
            <a:r>
              <a:rPr lang="en-US" sz="3200">
                <a:latin typeface="Calibri" pitchFamily="34" charset="0"/>
              </a:rPr>
              <a:t>Technology is increasingly being recommended to help students with disabilities achieve curriculum. </a:t>
            </a:r>
          </a:p>
          <a:p>
            <a:r>
              <a:rPr lang="en-US" sz="3200">
                <a:latin typeface="Calibri" pitchFamily="34" charset="0"/>
              </a:rPr>
              <a:t>Technology that supports students in accessing the curriculum does not need to be expensive or complicated to make a difference in learning. </a:t>
            </a:r>
          </a:p>
          <a:p>
            <a:r>
              <a:rPr lang="en-US" sz="3200">
                <a:latin typeface="Calibri" pitchFamily="34" charset="0"/>
              </a:rPr>
              <a:t>Both low tech and high tech applications have been used successfully to ensure students' success in the general education curriculum in par with their peers.</a:t>
            </a:r>
          </a:p>
        </p:txBody>
      </p:sp>
      <p:sp>
        <p:nvSpPr>
          <p:cNvPr id="19459" name="Rectangle 2"/>
          <p:cNvSpPr>
            <a:spLocks noChangeArrowheads="1"/>
          </p:cNvSpPr>
          <p:nvPr/>
        </p:nvSpPr>
        <p:spPr bwMode="auto">
          <a:xfrm>
            <a:off x="2590800" y="457200"/>
            <a:ext cx="6553200" cy="584200"/>
          </a:xfrm>
          <a:prstGeom prst="rect">
            <a:avLst/>
          </a:prstGeom>
          <a:noFill/>
          <a:ln w="9525">
            <a:noFill/>
            <a:miter lim="800000"/>
            <a:headEnd/>
            <a:tailEnd/>
          </a:ln>
        </p:spPr>
        <p:txBody>
          <a:bodyPr>
            <a:spAutoFit/>
          </a:bodyPr>
          <a:lstStyle/>
          <a:p>
            <a:r>
              <a:rPr lang="en-US" sz="3200" b="1">
                <a:solidFill>
                  <a:schemeClr val="bg1"/>
                </a:solidFill>
                <a:latin typeface="Calibri" pitchFamily="34" charset="0"/>
              </a:rPr>
              <a:t>Promoting Access to the Curriculum</a:t>
            </a:r>
            <a:endParaRPr lang="en-US" sz="3200">
              <a:solidFill>
                <a:schemeClr val="bg1"/>
              </a:solidFill>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457200" y="1524000"/>
            <a:ext cx="8153400" cy="4524375"/>
          </a:xfrm>
          <a:prstGeom prst="rect">
            <a:avLst/>
          </a:prstGeom>
          <a:noFill/>
          <a:ln w="9525">
            <a:noFill/>
            <a:miter lim="800000"/>
            <a:headEnd/>
            <a:tailEnd/>
          </a:ln>
        </p:spPr>
        <p:txBody>
          <a:bodyPr>
            <a:spAutoFit/>
          </a:bodyPr>
          <a:lstStyle/>
          <a:p>
            <a:r>
              <a:rPr lang="en-US" sz="3600">
                <a:solidFill>
                  <a:srgbClr val="FF3300"/>
                </a:solidFill>
                <a:latin typeface="Calibri" pitchFamily="34" charset="0"/>
              </a:rPr>
              <a:t>Live independently </a:t>
            </a:r>
          </a:p>
          <a:p>
            <a:r>
              <a:rPr lang="en-US" sz="3600">
                <a:solidFill>
                  <a:srgbClr val="FF3300"/>
                </a:solidFill>
                <a:latin typeface="Calibri" pitchFamily="34" charset="0"/>
              </a:rPr>
              <a:t>Enjoy self determination </a:t>
            </a:r>
          </a:p>
          <a:p>
            <a:r>
              <a:rPr lang="en-US" sz="3600">
                <a:solidFill>
                  <a:srgbClr val="FF3300"/>
                </a:solidFill>
                <a:latin typeface="Calibri" pitchFamily="34" charset="0"/>
              </a:rPr>
              <a:t>Make choices </a:t>
            </a:r>
          </a:p>
          <a:p>
            <a:r>
              <a:rPr lang="en-US" sz="3600">
                <a:solidFill>
                  <a:srgbClr val="FF3300"/>
                </a:solidFill>
                <a:latin typeface="Calibri" pitchFamily="34" charset="0"/>
              </a:rPr>
              <a:t> Benefit from education</a:t>
            </a:r>
          </a:p>
          <a:p>
            <a:r>
              <a:rPr lang="en-US" sz="3600">
                <a:solidFill>
                  <a:srgbClr val="FF3300"/>
                </a:solidFill>
                <a:latin typeface="Calibri" pitchFamily="34" charset="0"/>
              </a:rPr>
              <a:t> Pursue meaningful careers </a:t>
            </a:r>
          </a:p>
          <a:p>
            <a:r>
              <a:rPr lang="en-US" sz="3600">
                <a:solidFill>
                  <a:srgbClr val="FF3300"/>
                </a:solidFill>
                <a:latin typeface="Calibri" pitchFamily="34" charset="0"/>
              </a:rPr>
              <a:t> Enjoy full inclusion and integration in the economic, political, social, cultural and educational mainstream of society</a:t>
            </a:r>
          </a:p>
        </p:txBody>
      </p:sp>
      <p:sp>
        <p:nvSpPr>
          <p:cNvPr id="20483" name="Rectangle 2"/>
          <p:cNvSpPr>
            <a:spLocks noChangeArrowheads="1"/>
          </p:cNvSpPr>
          <p:nvPr/>
        </p:nvSpPr>
        <p:spPr bwMode="auto">
          <a:xfrm>
            <a:off x="685800" y="685800"/>
            <a:ext cx="9191625" cy="646113"/>
          </a:xfrm>
          <a:prstGeom prst="rect">
            <a:avLst/>
          </a:prstGeom>
          <a:noFill/>
          <a:ln w="9525">
            <a:noFill/>
            <a:miter lim="800000"/>
            <a:headEnd/>
            <a:tailEnd/>
          </a:ln>
        </p:spPr>
        <p:txBody>
          <a:bodyPr>
            <a:spAutoFit/>
          </a:bodyPr>
          <a:lstStyle/>
          <a:p>
            <a:r>
              <a:rPr lang="en-US" sz="3600" b="1">
                <a:solidFill>
                  <a:srgbClr val="7030A0"/>
                </a:solidFill>
                <a:latin typeface="Calibri" pitchFamily="34" charset="0"/>
              </a:rPr>
              <a:t>Persons with Disabilities have the Right to</a:t>
            </a:r>
            <a:r>
              <a:rPr lang="en-US" sz="3600" b="1">
                <a:solidFill>
                  <a:schemeClr val="bg1"/>
                </a:solidFill>
                <a:latin typeface="Calibri"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0"/>
            <a:ext cx="4419600" cy="4724400"/>
          </a:xfrm>
        </p:spPr>
        <p:txBody>
          <a:bodyPr rtlCol="0">
            <a:normAutofit/>
          </a:bodyPr>
          <a:lstStyle/>
          <a:p>
            <a:pPr eaLnBrk="1" fontAlgn="auto" hangingPunct="1">
              <a:spcAft>
                <a:spcPts val="0"/>
              </a:spcAft>
              <a:defRPr/>
            </a:pPr>
            <a:r>
              <a:rPr lang="en-US" dirty="0" smtClean="0"/>
              <a:t>Universal Design for Learning (UDL) is a research-based framework that helps teachers plan learning to meet the diverse and variable needs of all students.</a:t>
            </a:r>
            <a:endParaRPr lang="en-US" dirty="0"/>
          </a:p>
        </p:txBody>
      </p:sp>
      <p:sp>
        <p:nvSpPr>
          <p:cNvPr id="4" name="Rectangle 3"/>
          <p:cNvSpPr txBox="1">
            <a:spLocks noChangeArrowheads="1"/>
          </p:cNvSpPr>
          <p:nvPr/>
        </p:nvSpPr>
        <p:spPr>
          <a:xfrm>
            <a:off x="609600" y="4343400"/>
            <a:ext cx="7924800" cy="2133600"/>
          </a:xfrm>
          <a:prstGeom prst="rect">
            <a:avLst/>
          </a:prstGeom>
        </p:spPr>
        <p:txBody>
          <a:bodyPr/>
          <a:lstStyle/>
          <a:p>
            <a:pPr marL="342900" indent="-342900" fontAlgn="auto">
              <a:spcBef>
                <a:spcPct val="20000"/>
              </a:spcBef>
              <a:spcAft>
                <a:spcPts val="0"/>
              </a:spcAft>
              <a:buFont typeface="Arial" pitchFamily="34" charset="0"/>
              <a:buChar char="•"/>
              <a:defRPr/>
            </a:pPr>
            <a:r>
              <a:rPr lang="en-US" sz="3200" dirty="0">
                <a:solidFill>
                  <a:schemeClr val="accent2">
                    <a:lumMod val="50000"/>
                  </a:schemeClr>
                </a:solidFill>
                <a:latin typeface="+mn-lt"/>
                <a:cs typeface="+mn-cs"/>
              </a:rPr>
              <a:t>Universal Design is a principle that is borrowed from architecture.  </a:t>
            </a:r>
          </a:p>
          <a:p>
            <a:pPr marL="342900" indent="-342900" fontAlgn="auto">
              <a:spcBef>
                <a:spcPct val="20000"/>
              </a:spcBef>
              <a:spcAft>
                <a:spcPts val="0"/>
              </a:spcAft>
              <a:buFont typeface="Arial" pitchFamily="34" charset="0"/>
              <a:buChar char="•"/>
              <a:defRPr/>
            </a:pPr>
            <a:r>
              <a:rPr lang="en-US" sz="3200" dirty="0">
                <a:solidFill>
                  <a:schemeClr val="accent2">
                    <a:lumMod val="50000"/>
                  </a:schemeClr>
                </a:solidFill>
                <a:latin typeface="+mn-lt"/>
                <a:cs typeface="+mn-cs"/>
              </a:rPr>
              <a:t>The idea is to “build-in” accessibility, so that as many people as possible can have access.  </a:t>
            </a:r>
          </a:p>
        </p:txBody>
      </p:sp>
      <p:pic>
        <p:nvPicPr>
          <p:cNvPr id="5121" name="Picture 1"/>
          <p:cNvPicPr>
            <a:picLocks noChangeAspect="1" noChangeArrowheads="1"/>
          </p:cNvPicPr>
          <p:nvPr/>
        </p:nvPicPr>
        <p:blipFill>
          <a:blip r:embed="rId3"/>
          <a:srcRect/>
          <a:stretch>
            <a:fillRect/>
          </a:stretch>
        </p:blipFill>
        <p:spPr bwMode="auto">
          <a:xfrm>
            <a:off x="0" y="0"/>
            <a:ext cx="4762500" cy="3941119"/>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3733800"/>
            <a:ext cx="1905000" cy="646113"/>
          </a:xfrm>
          <a:prstGeom prst="rect">
            <a:avLst/>
          </a:prstGeom>
          <a:noFill/>
          <a:ln w="9525">
            <a:noFill/>
            <a:miter lim="800000"/>
            <a:headEnd/>
            <a:tailEnd/>
          </a:ln>
        </p:spPr>
        <p:txBody>
          <a:bodyPr>
            <a:spAutoFit/>
          </a:bodyPr>
          <a:lstStyle/>
          <a:p>
            <a:r>
              <a:rPr lang="en-US" sz="3600" b="1">
                <a:solidFill>
                  <a:srgbClr val="0099FF"/>
                </a:solidFill>
                <a:latin typeface="Calibri" pitchFamily="34" charset="0"/>
              </a:rPr>
              <a:t>INPUT</a:t>
            </a:r>
          </a:p>
        </p:txBody>
      </p:sp>
      <p:sp>
        <p:nvSpPr>
          <p:cNvPr id="22531" name="Text Box 3"/>
          <p:cNvSpPr txBox="1">
            <a:spLocks noChangeArrowheads="1"/>
          </p:cNvSpPr>
          <p:nvPr/>
        </p:nvSpPr>
        <p:spPr bwMode="auto">
          <a:xfrm>
            <a:off x="3276600" y="3733800"/>
            <a:ext cx="2667000" cy="646113"/>
          </a:xfrm>
          <a:prstGeom prst="rect">
            <a:avLst/>
          </a:prstGeom>
          <a:noFill/>
          <a:ln w="9525">
            <a:noFill/>
            <a:miter lim="800000"/>
            <a:headEnd/>
            <a:tailEnd/>
          </a:ln>
        </p:spPr>
        <p:txBody>
          <a:bodyPr>
            <a:spAutoFit/>
          </a:bodyPr>
          <a:lstStyle/>
          <a:p>
            <a:r>
              <a:rPr lang="en-US" sz="3600" b="1">
                <a:solidFill>
                  <a:srgbClr val="006666"/>
                </a:solidFill>
                <a:latin typeface="Calibri" pitchFamily="34" charset="0"/>
              </a:rPr>
              <a:t>PROCESS</a:t>
            </a:r>
          </a:p>
        </p:txBody>
      </p:sp>
      <p:sp>
        <p:nvSpPr>
          <p:cNvPr id="22532" name="Text Box 4"/>
          <p:cNvSpPr txBox="1">
            <a:spLocks noChangeArrowheads="1"/>
          </p:cNvSpPr>
          <p:nvPr/>
        </p:nvSpPr>
        <p:spPr bwMode="auto">
          <a:xfrm>
            <a:off x="6629400" y="3657600"/>
            <a:ext cx="2514600" cy="646113"/>
          </a:xfrm>
          <a:prstGeom prst="rect">
            <a:avLst/>
          </a:prstGeom>
          <a:noFill/>
          <a:ln w="9525">
            <a:noFill/>
            <a:miter lim="800000"/>
            <a:headEnd/>
            <a:tailEnd/>
          </a:ln>
        </p:spPr>
        <p:txBody>
          <a:bodyPr>
            <a:spAutoFit/>
          </a:bodyPr>
          <a:lstStyle/>
          <a:p>
            <a:r>
              <a:rPr lang="en-US" sz="3600" b="1">
                <a:solidFill>
                  <a:srgbClr val="FF3300"/>
                </a:solidFill>
                <a:latin typeface="Calibri" pitchFamily="34" charset="0"/>
              </a:rPr>
              <a:t>OUTPUT</a:t>
            </a:r>
          </a:p>
        </p:txBody>
      </p:sp>
      <p:sp>
        <p:nvSpPr>
          <p:cNvPr id="22533" name="AutoShape 5"/>
          <p:cNvSpPr>
            <a:spLocks noChangeArrowheads="1"/>
          </p:cNvSpPr>
          <p:nvPr/>
        </p:nvSpPr>
        <p:spPr bwMode="auto">
          <a:xfrm>
            <a:off x="2209800" y="38100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2534" name="AutoShape 6"/>
          <p:cNvSpPr>
            <a:spLocks noChangeArrowheads="1"/>
          </p:cNvSpPr>
          <p:nvPr/>
        </p:nvSpPr>
        <p:spPr bwMode="auto">
          <a:xfrm>
            <a:off x="5638800" y="38100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22535" name="AutoShape 7"/>
          <p:cNvSpPr>
            <a:spLocks noChangeArrowheads="1"/>
          </p:cNvSpPr>
          <p:nvPr/>
        </p:nvSpPr>
        <p:spPr bwMode="auto">
          <a:xfrm rot="10800000">
            <a:off x="1371600" y="1752600"/>
            <a:ext cx="6324600" cy="1066800"/>
          </a:xfrm>
          <a:prstGeom prst="curvedUpArrow">
            <a:avLst>
              <a:gd name="adj1" fmla="val 91454"/>
              <a:gd name="adj2" fmla="val 182853"/>
              <a:gd name="adj3" fmla="val 33333"/>
            </a:avLst>
          </a:prstGeom>
          <a:solidFill>
            <a:srgbClr val="CC0099"/>
          </a:solidFill>
          <a:ln w="9525">
            <a:solidFill>
              <a:schemeClr val="tx1"/>
            </a:solidFill>
            <a:miter lim="800000"/>
            <a:headEnd/>
            <a:tailEnd/>
          </a:ln>
        </p:spPr>
        <p:txBody>
          <a:bodyPr wrap="none" anchor="ctr"/>
          <a:lstStyle/>
          <a:p>
            <a:endParaRPr lang="en-US">
              <a:latin typeface="Calibri" pitchFamily="34" charset="0"/>
            </a:endParaRPr>
          </a:p>
        </p:txBody>
      </p:sp>
      <p:sp>
        <p:nvSpPr>
          <p:cNvPr id="22536" name="AutoShape 8"/>
          <p:cNvSpPr>
            <a:spLocks noChangeArrowheads="1"/>
          </p:cNvSpPr>
          <p:nvPr/>
        </p:nvSpPr>
        <p:spPr bwMode="auto">
          <a:xfrm>
            <a:off x="990600" y="3048000"/>
            <a:ext cx="3429000" cy="733425"/>
          </a:xfrm>
          <a:prstGeom prst="curvedDownArrow">
            <a:avLst>
              <a:gd name="adj1" fmla="val 93506"/>
              <a:gd name="adj2" fmla="val 187013"/>
              <a:gd name="adj3" fmla="val 33333"/>
            </a:avLst>
          </a:prstGeom>
          <a:solidFill>
            <a:srgbClr val="CC0099"/>
          </a:solidFill>
          <a:ln w="9525">
            <a:solidFill>
              <a:schemeClr val="tx1"/>
            </a:solidFill>
            <a:miter lim="800000"/>
            <a:headEnd/>
            <a:tailEnd/>
          </a:ln>
        </p:spPr>
        <p:txBody>
          <a:bodyPr wrap="none" anchor="ctr"/>
          <a:lstStyle/>
          <a:p>
            <a:endParaRPr lang="en-US">
              <a:latin typeface="Calibri" pitchFamily="34" charset="0"/>
            </a:endParaRPr>
          </a:p>
        </p:txBody>
      </p:sp>
      <p:sp>
        <p:nvSpPr>
          <p:cNvPr id="22537" name="Text Box 9"/>
          <p:cNvSpPr txBox="1">
            <a:spLocks noChangeArrowheads="1"/>
          </p:cNvSpPr>
          <p:nvPr/>
        </p:nvSpPr>
        <p:spPr bwMode="auto">
          <a:xfrm>
            <a:off x="685800" y="498475"/>
            <a:ext cx="8458200" cy="738188"/>
          </a:xfrm>
          <a:prstGeom prst="rect">
            <a:avLst/>
          </a:prstGeom>
          <a:noFill/>
          <a:ln w="9525">
            <a:noFill/>
            <a:miter lim="800000"/>
            <a:headEnd/>
            <a:tailEnd/>
          </a:ln>
        </p:spPr>
        <p:txBody>
          <a:bodyPr>
            <a:spAutoFit/>
          </a:bodyPr>
          <a:lstStyle/>
          <a:p>
            <a:r>
              <a:rPr lang="en-US" sz="4200" b="1">
                <a:latin typeface="Calibri" pitchFamily="34" charset="0"/>
              </a:rPr>
              <a:t>How We Teach</a:t>
            </a:r>
          </a:p>
        </p:txBody>
      </p:sp>
      <p:sp>
        <p:nvSpPr>
          <p:cNvPr id="22538" name="Text Box 11"/>
          <p:cNvSpPr txBox="1">
            <a:spLocks noChangeArrowheads="1"/>
          </p:cNvSpPr>
          <p:nvPr/>
        </p:nvSpPr>
        <p:spPr bwMode="auto">
          <a:xfrm>
            <a:off x="6553200" y="3276600"/>
            <a:ext cx="2590800" cy="461963"/>
          </a:xfrm>
          <a:prstGeom prst="rect">
            <a:avLst/>
          </a:prstGeom>
          <a:noFill/>
          <a:ln w="9525">
            <a:noFill/>
            <a:miter lim="800000"/>
            <a:headEnd/>
            <a:tailEnd/>
          </a:ln>
        </p:spPr>
        <p:txBody>
          <a:bodyPr>
            <a:spAutoFit/>
          </a:bodyPr>
          <a:lstStyle/>
          <a:p>
            <a:pPr>
              <a:spcBef>
                <a:spcPct val="50000"/>
              </a:spcBef>
            </a:pPr>
            <a:r>
              <a:rPr lang="en-US" b="1">
                <a:latin typeface="Calibri" pitchFamily="34" charset="0"/>
              </a:rPr>
              <a:t>Child behavior</a:t>
            </a:r>
          </a:p>
        </p:txBody>
      </p:sp>
      <p:sp>
        <p:nvSpPr>
          <p:cNvPr id="9227" name="TextBox 12"/>
          <p:cNvSpPr txBox="1">
            <a:spLocks noChangeArrowheads="1"/>
          </p:cNvSpPr>
          <p:nvPr/>
        </p:nvSpPr>
        <p:spPr bwMode="auto">
          <a:xfrm>
            <a:off x="0" y="5288340"/>
            <a:ext cx="9144000" cy="156966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3200" dirty="0"/>
              <a:t>What if the child does not have easy access to the input (sensory) or access to the output (communication/motor)?</a:t>
            </a:r>
          </a:p>
        </p:txBody>
      </p:sp>
      <p:sp>
        <p:nvSpPr>
          <p:cNvPr id="22542" name="AutoShape 7"/>
          <p:cNvSpPr>
            <a:spLocks noChangeArrowheads="1"/>
          </p:cNvSpPr>
          <p:nvPr/>
        </p:nvSpPr>
        <p:spPr bwMode="auto">
          <a:xfrm>
            <a:off x="4800600" y="4419600"/>
            <a:ext cx="3352800" cy="733425"/>
          </a:xfrm>
          <a:prstGeom prst="curvedUpArrow">
            <a:avLst>
              <a:gd name="adj1" fmla="val 91429"/>
              <a:gd name="adj2" fmla="val 182857"/>
              <a:gd name="adj3" fmla="val 33333"/>
            </a:avLst>
          </a:prstGeom>
          <a:solidFill>
            <a:srgbClr val="CC0099"/>
          </a:solidFill>
          <a:ln w="9525">
            <a:solidFill>
              <a:schemeClr val="tx1"/>
            </a:solid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6800" y="274638"/>
            <a:ext cx="7620000" cy="1143000"/>
          </a:xfrm>
        </p:spPr>
        <p:txBody>
          <a:bodyPr rtlCol="0"/>
          <a:lstStyle/>
          <a:p>
            <a:pPr eaLnBrk="1" fontAlgn="auto" hangingPunct="1">
              <a:spcAft>
                <a:spcPts val="0"/>
              </a:spcAft>
              <a:defRPr/>
            </a:pPr>
            <a:r>
              <a:rPr lang="en-US" b="1" dirty="0" smtClean="0">
                <a:latin typeface="+mn-lt"/>
              </a:rPr>
              <a:t>Input</a:t>
            </a:r>
          </a:p>
        </p:txBody>
      </p:sp>
      <p:sp>
        <p:nvSpPr>
          <p:cNvPr id="6" name="Content Placeholder 5"/>
          <p:cNvSpPr>
            <a:spLocks noGrp="1"/>
          </p:cNvSpPr>
          <p:nvPr>
            <p:ph sz="quarter" idx="4"/>
          </p:nvPr>
        </p:nvSpPr>
        <p:spPr>
          <a:xfrm>
            <a:off x="685800" y="1752600"/>
            <a:ext cx="8001000" cy="4572000"/>
          </a:xfrm>
        </p:spPr>
        <p:txBody>
          <a:bodyPr rtlCol="0">
            <a:normAutofit/>
          </a:bodyPr>
          <a:lstStyle/>
          <a:p>
            <a:pPr eaLnBrk="1" fontAlgn="auto" hangingPunct="1">
              <a:spcAft>
                <a:spcPts val="0"/>
              </a:spcAft>
              <a:defRPr/>
            </a:pPr>
            <a:r>
              <a:rPr lang="en-US" sz="3200" dirty="0" smtClean="0">
                <a:latin typeface="Comic Sans MS" pitchFamily="66" charset="0"/>
              </a:rPr>
              <a:t>80% of learning is through your vision</a:t>
            </a:r>
          </a:p>
          <a:p>
            <a:pPr eaLnBrk="1" fontAlgn="auto" hangingPunct="1">
              <a:spcAft>
                <a:spcPts val="0"/>
              </a:spcAft>
              <a:defRPr/>
            </a:pPr>
            <a:r>
              <a:rPr lang="en-US" sz="3200" dirty="0" smtClean="0">
                <a:latin typeface="Comic Sans MS" pitchFamily="66" charset="0"/>
              </a:rPr>
              <a:t>Vision and hearing are your distance senses</a:t>
            </a:r>
          </a:p>
          <a:p>
            <a:pPr eaLnBrk="1" fontAlgn="auto" hangingPunct="1">
              <a:spcAft>
                <a:spcPts val="0"/>
              </a:spcAft>
              <a:defRPr/>
            </a:pPr>
            <a:r>
              <a:rPr lang="en-US" sz="3200" dirty="0" smtClean="0">
                <a:latin typeface="Comic Sans MS" pitchFamily="66" charset="0"/>
              </a:rPr>
              <a:t>95% of all learning is through your distance senses</a:t>
            </a:r>
          </a:p>
          <a:p>
            <a:pPr eaLnBrk="1" fontAlgn="auto" hangingPunct="1">
              <a:spcAft>
                <a:spcPts val="0"/>
              </a:spcAft>
              <a:defRPr/>
            </a:pPr>
            <a:r>
              <a:rPr lang="en-US" sz="3200" dirty="0" smtClean="0">
                <a:solidFill>
                  <a:schemeClr val="accent4">
                    <a:lumMod val="75000"/>
                  </a:schemeClr>
                </a:solidFill>
                <a:latin typeface="Comic Sans MS" pitchFamily="66" charset="0"/>
              </a:rPr>
              <a:t>90% of learning is incidental </a:t>
            </a:r>
          </a:p>
          <a:p>
            <a:pPr eaLnBrk="1" fontAlgn="auto" hangingPunct="1">
              <a:spcAft>
                <a:spcPts val="0"/>
              </a:spcAft>
              <a:defRPr/>
            </a:pPr>
            <a:r>
              <a:rPr lang="en-US" sz="3200" dirty="0" smtClean="0">
                <a:latin typeface="Comic Sans MS" pitchFamily="66" charset="0"/>
              </a:rPr>
              <a:t>Learning </a:t>
            </a:r>
            <a:r>
              <a:rPr lang="en-US" sz="3200" b="1" dirty="0" smtClean="0">
                <a:solidFill>
                  <a:schemeClr val="bg2"/>
                </a:solidFill>
                <a:latin typeface="Comic Sans MS" pitchFamily="66" charset="0"/>
              </a:rPr>
              <a:t>progresses</a:t>
            </a:r>
            <a:r>
              <a:rPr lang="en-US" sz="3200" dirty="0" smtClean="0">
                <a:latin typeface="Comic Sans MS" pitchFamily="66" charset="0"/>
              </a:rPr>
              <a:t> from the known to the unknown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828800" y="838200"/>
            <a:ext cx="6629400" cy="1143000"/>
          </a:xfrm>
        </p:spPr>
        <p:txBody>
          <a:bodyPr rtlCol="0">
            <a:normAutofit fontScale="90000"/>
          </a:bodyPr>
          <a:lstStyle/>
          <a:p>
            <a:pPr eaLnBrk="1" fontAlgn="auto" hangingPunct="1">
              <a:spcAft>
                <a:spcPts val="0"/>
              </a:spcAft>
              <a:defRPr/>
            </a:pPr>
            <a:r>
              <a:rPr lang="en-US" sz="4400" smtClean="0">
                <a:latin typeface="Comic Sans MS" pitchFamily="66" charset="0"/>
              </a:rPr>
              <a:t>The disability is </a:t>
            </a:r>
            <a:r>
              <a:rPr lang="en-US" sz="4400" smtClean="0">
                <a:solidFill>
                  <a:srgbClr val="0066FF"/>
                </a:solidFill>
                <a:latin typeface="Comic Sans MS" pitchFamily="66" charset="0"/>
              </a:rPr>
              <a:t>not</a:t>
            </a:r>
            <a:r>
              <a:rPr lang="en-US" sz="4400" smtClean="0">
                <a:latin typeface="Comic Sans MS" pitchFamily="66" charset="0"/>
              </a:rPr>
              <a:t> the Sensory Impairment</a:t>
            </a:r>
          </a:p>
        </p:txBody>
      </p:sp>
      <p:sp>
        <p:nvSpPr>
          <p:cNvPr id="14339" name="Rectangle 3"/>
          <p:cNvSpPr>
            <a:spLocks noGrp="1" noChangeArrowheads="1"/>
          </p:cNvSpPr>
          <p:nvPr>
            <p:ph type="subTitle" idx="1"/>
          </p:nvPr>
        </p:nvSpPr>
        <p:spPr>
          <a:xfrm>
            <a:off x="1143000" y="3581400"/>
            <a:ext cx="7467600" cy="1905000"/>
          </a:xfrm>
        </p:spPr>
        <p:txBody>
          <a:bodyPr rtlCol="0">
            <a:normAutofit fontScale="92500" lnSpcReduction="10000"/>
          </a:bodyPr>
          <a:lstStyle/>
          <a:p>
            <a:pPr eaLnBrk="1" fontAlgn="auto" hangingPunct="1">
              <a:spcAft>
                <a:spcPts val="0"/>
              </a:spcAft>
              <a:defRPr/>
            </a:pPr>
            <a:endParaRPr lang="en-US" sz="4000" dirty="0" smtClean="0"/>
          </a:p>
          <a:p>
            <a:pPr eaLnBrk="1" fontAlgn="auto" hangingPunct="1">
              <a:spcAft>
                <a:spcPts val="0"/>
              </a:spcAft>
              <a:defRPr/>
            </a:pPr>
            <a:r>
              <a:rPr lang="en-US" sz="4000" dirty="0" smtClean="0">
                <a:latin typeface="Comic Sans MS" pitchFamily="66" charset="0"/>
              </a:rPr>
              <a:t>The disability is in </a:t>
            </a:r>
          </a:p>
          <a:p>
            <a:pPr eaLnBrk="1" fontAlgn="auto" hangingPunct="1">
              <a:spcAft>
                <a:spcPts val="0"/>
              </a:spcAft>
              <a:defRPr/>
            </a:pPr>
            <a:r>
              <a:rPr lang="en-US" sz="4000" dirty="0" smtClean="0">
                <a:solidFill>
                  <a:srgbClr val="CC0099"/>
                </a:solidFill>
                <a:latin typeface="Comic Sans MS" pitchFamily="66" charset="0"/>
              </a:rPr>
              <a:t>INFORMATION GATHERING</a:t>
            </a:r>
          </a:p>
        </p:txBody>
      </p:sp>
      <p:pic>
        <p:nvPicPr>
          <p:cNvPr id="24580" name="Picture 4" descr="pe07264_"/>
          <p:cNvPicPr>
            <a:picLocks noChangeAspect="1" noChangeArrowheads="1"/>
          </p:cNvPicPr>
          <p:nvPr/>
        </p:nvPicPr>
        <p:blipFill>
          <a:blip r:embed="rId3"/>
          <a:srcRect/>
          <a:stretch>
            <a:fillRect/>
          </a:stretch>
        </p:blipFill>
        <p:spPr bwMode="auto">
          <a:xfrm>
            <a:off x="838200" y="2133600"/>
            <a:ext cx="290195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228600" y="457200"/>
            <a:ext cx="8763000" cy="4378325"/>
          </a:xfrm>
        </p:spPr>
        <p:txBody>
          <a:bodyPr/>
          <a:lstStyle/>
          <a:p>
            <a:pPr eaLnBrk="1" hangingPunct="1"/>
            <a:endParaRPr lang="en-US" sz="2200" b="1" i="1" smtClean="0">
              <a:solidFill>
                <a:srgbClr val="FF3300"/>
              </a:solidFill>
              <a:latin typeface="Narkisim" pitchFamily="34" charset="-79"/>
              <a:cs typeface="Narkisim" pitchFamily="34" charset="-79"/>
            </a:endParaRPr>
          </a:p>
          <a:p>
            <a:pPr eaLnBrk="1" hangingPunct="1"/>
            <a:r>
              <a:rPr lang="en-US" sz="2200" b="1" i="1" smtClean="0">
                <a:solidFill>
                  <a:srgbClr val="FFFF00"/>
                </a:solidFill>
                <a:latin typeface="Narkisim" pitchFamily="34" charset="-79"/>
                <a:cs typeface="Narkisim" pitchFamily="34" charset="-79"/>
              </a:rPr>
              <a:t>Myth #1:</a:t>
            </a:r>
            <a:r>
              <a:rPr lang="en-US" sz="2200" b="1" smtClean="0">
                <a:solidFill>
                  <a:srgbClr val="FFFF00"/>
                </a:solidFill>
                <a:latin typeface="Narkisim" pitchFamily="34" charset="-79"/>
                <a:cs typeface="Narkisim" pitchFamily="34" charset="-79"/>
              </a:rPr>
              <a:t> People with learning disabilities have below average intelligence and cannot learn.</a:t>
            </a:r>
          </a:p>
          <a:p>
            <a:pPr eaLnBrk="1" hangingPunct="1"/>
            <a:r>
              <a:rPr lang="en-US" sz="2200" b="1" i="1" smtClean="0">
                <a:solidFill>
                  <a:schemeClr val="bg1"/>
                </a:solidFill>
                <a:latin typeface="Narkisim" pitchFamily="34" charset="-79"/>
                <a:cs typeface="Narkisim" pitchFamily="34" charset="-79"/>
              </a:rPr>
              <a:t>Reality:</a:t>
            </a:r>
            <a:r>
              <a:rPr lang="en-US" sz="2200" smtClean="0">
                <a:solidFill>
                  <a:schemeClr val="bg1"/>
                </a:solidFill>
                <a:latin typeface="Narkisim" pitchFamily="34" charset="-79"/>
                <a:cs typeface="Narkisim" pitchFamily="34" charset="-79"/>
              </a:rPr>
              <a:t> By definition, students with LD must be average or above in intelligence as measured by an individual IQ test and have a significant discrepancy between their ability and achievement. In fact, studies indicate that as many as 33% of students with LD are gifted. Students with LD can learn and succeed in college. It takes proper recognition, intervention and lots of hard work.</a:t>
            </a:r>
          </a:p>
          <a:p>
            <a:pPr eaLnBrk="1" hangingPunct="1">
              <a:buFont typeface="Arial" pitchFamily="34" charset="0"/>
              <a:buNone/>
            </a:pPr>
            <a:endParaRPr lang="en-US" sz="2200" smtClean="0">
              <a:solidFill>
                <a:schemeClr val="bg1"/>
              </a:solidFill>
              <a:latin typeface="Narkisim" pitchFamily="34" charset="-79"/>
              <a:cs typeface="Narkisim" pitchFamily="34" charset="-79"/>
            </a:endParaRPr>
          </a:p>
          <a:p>
            <a:pPr eaLnBrk="1" hangingPunct="1"/>
            <a:r>
              <a:rPr lang="en-US" sz="2200" b="1" i="1" smtClean="0">
                <a:solidFill>
                  <a:srgbClr val="FFFF00"/>
                </a:solidFill>
                <a:latin typeface="Narkisim" pitchFamily="34" charset="-79"/>
                <a:cs typeface="Narkisim" pitchFamily="34" charset="-79"/>
              </a:rPr>
              <a:t>Myth #2:</a:t>
            </a:r>
            <a:r>
              <a:rPr lang="en-US" sz="2200" b="1" smtClean="0">
                <a:solidFill>
                  <a:srgbClr val="FFFF00"/>
                </a:solidFill>
                <a:latin typeface="Narkisim" pitchFamily="34" charset="-79"/>
                <a:cs typeface="Narkisim" pitchFamily="34" charset="-79"/>
              </a:rPr>
              <a:t> Learning disabilities are just an excuse for irresponsible, unmotivated or lazy people</a:t>
            </a:r>
            <a:r>
              <a:rPr lang="en-US" sz="2200" smtClean="0">
                <a:solidFill>
                  <a:srgbClr val="FFFF00"/>
                </a:solidFill>
                <a:latin typeface="Narkisim" pitchFamily="34" charset="-79"/>
                <a:cs typeface="Narkisim" pitchFamily="34" charset="-79"/>
              </a:rPr>
              <a:t>.</a:t>
            </a:r>
          </a:p>
          <a:p>
            <a:pPr eaLnBrk="1" hangingPunct="1"/>
            <a:r>
              <a:rPr lang="en-US" sz="2200" b="1" i="1" smtClean="0">
                <a:solidFill>
                  <a:schemeClr val="bg1"/>
                </a:solidFill>
                <a:latin typeface="Narkisim" pitchFamily="34" charset="-79"/>
                <a:cs typeface="Narkisim" pitchFamily="34" charset="-79"/>
              </a:rPr>
              <a:t>Reality:</a:t>
            </a:r>
            <a:r>
              <a:rPr lang="en-US" sz="2200" smtClean="0">
                <a:solidFill>
                  <a:schemeClr val="bg1"/>
                </a:solidFill>
                <a:latin typeface="Narkisim" pitchFamily="34" charset="-79"/>
                <a:cs typeface="Narkisim" pitchFamily="34" charset="-79"/>
              </a:rPr>
              <a:t> Learning disabilities are caused by neurological impairments not character flaws. LD is a permanent disorder that interferes with acquiring, integrating, and demonstrating verbal and nonverbal abilities. Students with LD process information differently. They have a different way of learning.</a:t>
            </a:r>
          </a:p>
          <a:p>
            <a:pPr eaLnBrk="1" hangingPunct="1"/>
            <a:endParaRPr lang="en-US" sz="2200" smtClean="0">
              <a:latin typeface="Narkisim" pitchFamily="34" charset="-79"/>
              <a:cs typeface="Narkisim" pitchFamily="34" charset="-79"/>
            </a:endParaRPr>
          </a:p>
        </p:txBody>
      </p:sp>
      <p:sp>
        <p:nvSpPr>
          <p:cNvPr id="4" name="Rectangle 3"/>
          <p:cNvSpPr/>
          <p:nvPr/>
        </p:nvSpPr>
        <p:spPr>
          <a:xfrm>
            <a:off x="0" y="0"/>
            <a:ext cx="9144000" cy="43088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200" b="1" dirty="0">
                <a:solidFill>
                  <a:schemeClr val="bg1"/>
                </a:solidFill>
                <a:latin typeface="Narkisim" pitchFamily="34" charset="-79"/>
                <a:cs typeface="Narkisim" pitchFamily="34" charset="-79"/>
              </a:rPr>
              <a:t>Hidden / Invisible Disabilities -</a:t>
            </a:r>
            <a:r>
              <a:rPr lang="en-US" sz="2200" b="1" i="1" dirty="0">
                <a:solidFill>
                  <a:schemeClr val="bg1"/>
                </a:solidFill>
                <a:latin typeface="Narkisim" pitchFamily="34" charset="-79"/>
                <a:cs typeface="Narkisim" pitchFamily="34" charset="-79"/>
              </a:rPr>
              <a:t>Common Myths About Learning Disabilities (LD)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6626" name="Content Placeholder 2"/>
          <p:cNvSpPr>
            <a:spLocks noGrp="1"/>
          </p:cNvSpPr>
          <p:nvPr>
            <p:ph idx="4294967295"/>
          </p:nvPr>
        </p:nvSpPr>
        <p:spPr>
          <a:xfrm>
            <a:off x="228600" y="609600"/>
            <a:ext cx="8915400" cy="4225925"/>
          </a:xfrm>
        </p:spPr>
        <p:txBody>
          <a:bodyPr/>
          <a:lstStyle/>
          <a:p>
            <a:pPr eaLnBrk="1" hangingPunct="1">
              <a:buFont typeface="Arial" pitchFamily="34" charset="0"/>
              <a:buNone/>
            </a:pPr>
            <a:endParaRPr lang="en-US" sz="2000" b="1" i="1" smtClean="0">
              <a:solidFill>
                <a:schemeClr val="bg1"/>
              </a:solidFill>
              <a:latin typeface="Narkisim" pitchFamily="34" charset="-79"/>
              <a:cs typeface="Narkisim" pitchFamily="34" charset="-79"/>
            </a:endParaRPr>
          </a:p>
          <a:p>
            <a:pPr eaLnBrk="1" hangingPunct="1">
              <a:buFont typeface="Arial" pitchFamily="34" charset="0"/>
              <a:buNone/>
            </a:pPr>
            <a:r>
              <a:rPr lang="en-US" sz="2400" i="1" smtClean="0">
                <a:solidFill>
                  <a:srgbClr val="FFFF00"/>
                </a:solidFill>
                <a:latin typeface="Narkisim" pitchFamily="34" charset="-79"/>
                <a:cs typeface="Narkisim" pitchFamily="34" charset="-79"/>
              </a:rPr>
              <a:t>Myth #3:</a:t>
            </a:r>
            <a:r>
              <a:rPr lang="en-US" sz="2400" smtClean="0">
                <a:solidFill>
                  <a:srgbClr val="FFFF00"/>
                </a:solidFill>
                <a:latin typeface="Narkisim" pitchFamily="34" charset="-79"/>
                <a:cs typeface="Narkisim" pitchFamily="34" charset="-79"/>
              </a:rPr>
              <a:t> Learning disabilities only affect children. Adults grow out of learning disabilities.</a:t>
            </a:r>
          </a:p>
          <a:p>
            <a:pPr eaLnBrk="1" hangingPunct="1"/>
            <a:r>
              <a:rPr lang="en-US" sz="2000" b="1" i="1" smtClean="0">
                <a:solidFill>
                  <a:schemeClr val="bg1"/>
                </a:solidFill>
                <a:latin typeface="Narkisim" pitchFamily="34" charset="-79"/>
                <a:cs typeface="Narkisim" pitchFamily="34" charset="-79"/>
              </a:rPr>
              <a:t>Reality:</a:t>
            </a:r>
            <a:r>
              <a:rPr lang="en-US" sz="2000" smtClean="0">
                <a:solidFill>
                  <a:schemeClr val="bg1"/>
                </a:solidFill>
                <a:latin typeface="Narkisim" pitchFamily="34" charset="-79"/>
                <a:cs typeface="Narkisim" pitchFamily="34" charset="-79"/>
              </a:rPr>
              <a:t> We now know that LD continues throughout the individual’s lifespan. LD may intensify in adulthood as tasks and environmental demands change. Many adults have never been formally diagnosed with a learning disability. The majority of people with learning disabilities are not diagnosed until they reach adulthood.</a:t>
            </a:r>
          </a:p>
          <a:p>
            <a:pPr eaLnBrk="1" hangingPunct="1"/>
            <a:endParaRPr lang="en-US" sz="2000" smtClean="0">
              <a:solidFill>
                <a:schemeClr val="bg1"/>
              </a:solidFill>
              <a:latin typeface="Narkisim" pitchFamily="34" charset="-79"/>
              <a:cs typeface="Narkisim" pitchFamily="34" charset="-79"/>
            </a:endParaRPr>
          </a:p>
          <a:p>
            <a:pPr eaLnBrk="1" hangingPunct="1">
              <a:buFont typeface="Arial" pitchFamily="34" charset="0"/>
              <a:buNone/>
            </a:pPr>
            <a:r>
              <a:rPr lang="en-US" sz="2400" i="1" smtClean="0">
                <a:solidFill>
                  <a:srgbClr val="FFFF00"/>
                </a:solidFill>
                <a:latin typeface="Narkisim" pitchFamily="34" charset="-79"/>
                <a:cs typeface="Narkisim" pitchFamily="34" charset="-79"/>
              </a:rPr>
              <a:t>Myth #4:</a:t>
            </a:r>
            <a:r>
              <a:rPr lang="en-US" sz="2400" smtClean="0">
                <a:solidFill>
                  <a:srgbClr val="FFFF00"/>
                </a:solidFill>
                <a:latin typeface="Narkisim" pitchFamily="34" charset="-79"/>
                <a:cs typeface="Narkisim" pitchFamily="34" charset="-79"/>
              </a:rPr>
              <a:t> Students with learning disabilities have dyslexia so they can’t read.</a:t>
            </a:r>
          </a:p>
          <a:p>
            <a:pPr eaLnBrk="1" hangingPunct="1"/>
            <a:r>
              <a:rPr lang="en-US" sz="2000" b="1" i="1" smtClean="0">
                <a:solidFill>
                  <a:schemeClr val="bg1"/>
                </a:solidFill>
                <a:latin typeface="Narkisim" pitchFamily="34" charset="-79"/>
                <a:cs typeface="Narkisim" pitchFamily="34" charset="-79"/>
              </a:rPr>
              <a:t>Reality:</a:t>
            </a:r>
            <a:r>
              <a:rPr lang="en-US" sz="2000" smtClean="0">
                <a:solidFill>
                  <a:schemeClr val="bg1"/>
                </a:solidFill>
                <a:latin typeface="Narkisim" pitchFamily="34" charset="-79"/>
                <a:cs typeface="Narkisim" pitchFamily="34" charset="-79"/>
              </a:rPr>
              <a:t> Dyslexia is simply one a type of learning disability. It is a specific language based disorder affecting a person’s ability to read, write and verbally express themselves. Careless use of the term has expanded it so dyslexia has become equivalent for “learning disability” for many people.</a:t>
            </a:r>
          </a:p>
        </p:txBody>
      </p:sp>
      <p:sp>
        <p:nvSpPr>
          <p:cNvPr id="4" name="Rectangle 3"/>
          <p:cNvSpPr/>
          <p:nvPr/>
        </p:nvSpPr>
        <p:spPr>
          <a:xfrm>
            <a:off x="0" y="0"/>
            <a:ext cx="9144000" cy="43088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200" b="1" dirty="0">
                <a:solidFill>
                  <a:schemeClr val="bg1"/>
                </a:solidFill>
                <a:latin typeface="Narkisim" pitchFamily="34" charset="-79"/>
                <a:cs typeface="Narkisim" pitchFamily="34" charset="-79"/>
              </a:rPr>
              <a:t>Hidden / Invisible Disabilities -</a:t>
            </a:r>
            <a:r>
              <a:rPr lang="en-US" sz="2200" b="1" i="1" dirty="0">
                <a:solidFill>
                  <a:schemeClr val="bg1"/>
                </a:solidFill>
                <a:latin typeface="Narkisim" pitchFamily="34" charset="-79"/>
                <a:cs typeface="Narkisim" pitchFamily="34" charset="-79"/>
              </a:rPr>
              <a:t>Common Myths About Learning Disabilities (LD)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7650" name="Content Placeholder 2"/>
          <p:cNvSpPr>
            <a:spLocks noGrp="1"/>
          </p:cNvSpPr>
          <p:nvPr>
            <p:ph idx="4294967295"/>
          </p:nvPr>
        </p:nvSpPr>
        <p:spPr>
          <a:xfrm>
            <a:off x="0" y="457200"/>
            <a:ext cx="9144000" cy="4038600"/>
          </a:xfrm>
        </p:spPr>
        <p:txBody>
          <a:bodyPr/>
          <a:lstStyle/>
          <a:p>
            <a:pPr eaLnBrk="1" hangingPunct="1">
              <a:buFont typeface="Arial" pitchFamily="34" charset="0"/>
              <a:buNone/>
            </a:pPr>
            <a:r>
              <a:rPr lang="en-US" sz="2400" i="1" smtClean="0">
                <a:solidFill>
                  <a:srgbClr val="FFFF00"/>
                </a:solidFill>
                <a:latin typeface="Narkisim" pitchFamily="34" charset="-79"/>
                <a:cs typeface="Narkisim" pitchFamily="34" charset="-79"/>
              </a:rPr>
              <a:t>Myth #5:</a:t>
            </a:r>
            <a:r>
              <a:rPr lang="en-US" sz="2400" smtClean="0">
                <a:solidFill>
                  <a:srgbClr val="FFFF00"/>
                </a:solidFill>
                <a:latin typeface="Narkisim" pitchFamily="34" charset="-79"/>
                <a:cs typeface="Narkisim" pitchFamily="34" charset="-79"/>
              </a:rPr>
              <a:t> Students with LD are quick to reveal their status so they can have an advantage in the classroom. Does LD become a way to “work the system?”</a:t>
            </a:r>
          </a:p>
          <a:p>
            <a:pPr eaLnBrk="1" hangingPunct="1"/>
            <a:r>
              <a:rPr lang="en-US" sz="2000" b="1" i="1" smtClean="0">
                <a:solidFill>
                  <a:schemeClr val="bg1"/>
                </a:solidFill>
                <a:latin typeface="Narkisim" pitchFamily="34" charset="-79"/>
                <a:cs typeface="Narkisim" pitchFamily="34" charset="-79"/>
              </a:rPr>
              <a:t>Reality:</a:t>
            </a:r>
            <a:r>
              <a:rPr lang="en-US" sz="2000" smtClean="0">
                <a:solidFill>
                  <a:schemeClr val="bg1"/>
                </a:solidFill>
                <a:latin typeface="Narkisim" pitchFamily="34" charset="-79"/>
                <a:cs typeface="Narkisim" pitchFamily="34" charset="-79"/>
              </a:rPr>
              <a:t> Many students with LD do not self-disclose when they get to college. Self-disclosure is required to receive accommodations. Many students who do disclose wish to remain anonymous in the classroom.</a:t>
            </a:r>
          </a:p>
          <a:p>
            <a:pPr eaLnBrk="1" hangingPunct="1">
              <a:buFont typeface="Arial" pitchFamily="34" charset="0"/>
              <a:buNone/>
            </a:pPr>
            <a:r>
              <a:rPr lang="en-US" sz="2400" i="1" smtClean="0">
                <a:solidFill>
                  <a:srgbClr val="FFFF00"/>
                </a:solidFill>
                <a:latin typeface="Narkisim" pitchFamily="34" charset="-79"/>
                <a:cs typeface="Narkisim" pitchFamily="34" charset="-79"/>
              </a:rPr>
              <a:t>Myth#6:</a:t>
            </a:r>
            <a:r>
              <a:rPr lang="en-US" sz="2400" smtClean="0">
                <a:solidFill>
                  <a:srgbClr val="FFFF00"/>
                </a:solidFill>
                <a:latin typeface="Narkisim" pitchFamily="34" charset="-79"/>
                <a:cs typeface="Narkisim" pitchFamily="34" charset="-79"/>
              </a:rPr>
              <a:t> Learning disabilities are only academic in nature. They do not affect other areas of a person’s life.</a:t>
            </a:r>
          </a:p>
          <a:p>
            <a:pPr eaLnBrk="1" hangingPunct="1"/>
            <a:r>
              <a:rPr lang="en-US" sz="2000" b="1" i="1" smtClean="0">
                <a:solidFill>
                  <a:schemeClr val="bg1"/>
                </a:solidFill>
                <a:latin typeface="Narkisim" pitchFamily="34" charset="-79"/>
                <a:cs typeface="Narkisim" pitchFamily="34" charset="-79"/>
              </a:rPr>
              <a:t>Reality:</a:t>
            </a:r>
            <a:r>
              <a:rPr lang="en-US" sz="2000" smtClean="0">
                <a:solidFill>
                  <a:schemeClr val="bg1"/>
                </a:solidFill>
                <a:latin typeface="Narkisim" pitchFamily="34" charset="-79"/>
                <a:cs typeface="Narkisim" pitchFamily="34" charset="-79"/>
              </a:rPr>
              <a:t> Many students with LD also have social problems due to difficulties reading body language and other subtle language cues that help most students understand how to appropriately interact with others. This may cause some students with LD to have trouble asking faculty for clarifications or contributing to classroom discussions.</a:t>
            </a:r>
          </a:p>
          <a:p>
            <a:pPr eaLnBrk="1" hangingPunct="1">
              <a:buFont typeface="Arial" pitchFamily="34" charset="0"/>
              <a:buNone/>
            </a:pPr>
            <a:r>
              <a:rPr lang="en-US" sz="2400" i="1" smtClean="0">
                <a:solidFill>
                  <a:srgbClr val="FFFF00"/>
                </a:solidFill>
                <a:latin typeface="Narkisim" pitchFamily="34" charset="-79"/>
                <a:cs typeface="Narkisim" pitchFamily="34" charset="-79"/>
              </a:rPr>
              <a:t>Myth #7:</a:t>
            </a:r>
            <a:r>
              <a:rPr lang="en-US" sz="2400" smtClean="0">
                <a:solidFill>
                  <a:srgbClr val="FFFF00"/>
                </a:solidFill>
                <a:latin typeface="Narkisim" pitchFamily="34" charset="-79"/>
                <a:cs typeface="Narkisim" pitchFamily="34" charset="-79"/>
              </a:rPr>
              <a:t> Accommodations for students with LD are usually quite time-consuming for faculty.</a:t>
            </a:r>
          </a:p>
          <a:p>
            <a:pPr eaLnBrk="1" hangingPunct="1"/>
            <a:r>
              <a:rPr lang="en-US" sz="2000" b="1" i="1" smtClean="0">
                <a:solidFill>
                  <a:schemeClr val="bg1"/>
                </a:solidFill>
                <a:latin typeface="Narkisim" pitchFamily="34" charset="-79"/>
                <a:cs typeface="Narkisim" pitchFamily="34" charset="-79"/>
              </a:rPr>
              <a:t>Reality:</a:t>
            </a:r>
            <a:r>
              <a:rPr lang="en-US" sz="2000" smtClean="0">
                <a:solidFill>
                  <a:schemeClr val="bg1"/>
                </a:solidFill>
                <a:latin typeface="Narkisim" pitchFamily="34" charset="-79"/>
                <a:cs typeface="Narkisim" pitchFamily="34" charset="-79"/>
              </a:rPr>
              <a:t> Many accommodations take little to no time for faculty. They will benefit all students, not only the students legally entitled to them. They can help us reach more students. They can help us question/clarify the pedagogy underlying our requirements. </a:t>
            </a:r>
            <a:endParaRPr lang="en-US" sz="2000" smtClean="0">
              <a:latin typeface="Narkisim" pitchFamily="34" charset="-79"/>
              <a:cs typeface="Narkisim" pitchFamily="34" charset="-79"/>
            </a:endParaRPr>
          </a:p>
        </p:txBody>
      </p:sp>
      <p:sp>
        <p:nvSpPr>
          <p:cNvPr id="4" name="Rectangle 3"/>
          <p:cNvSpPr/>
          <p:nvPr/>
        </p:nvSpPr>
        <p:spPr>
          <a:xfrm>
            <a:off x="0" y="0"/>
            <a:ext cx="9144000" cy="43088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200" b="1" dirty="0">
                <a:solidFill>
                  <a:schemeClr val="bg1"/>
                </a:solidFill>
                <a:latin typeface="Narkisim" pitchFamily="34" charset="-79"/>
                <a:cs typeface="Narkisim" pitchFamily="34" charset="-79"/>
              </a:rPr>
              <a:t>Hidden / Invisible Disabilities -</a:t>
            </a:r>
            <a:r>
              <a:rPr lang="en-US" sz="2200" b="1" i="1" dirty="0">
                <a:solidFill>
                  <a:schemeClr val="bg1"/>
                </a:solidFill>
                <a:latin typeface="Narkisim" pitchFamily="34" charset="-79"/>
                <a:cs typeface="Narkisim" pitchFamily="34" charset="-79"/>
              </a:rPr>
              <a:t>Common Myths About Learning Disabilities (LD)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4"/>
          <p:cNvSpPr txBox="1">
            <a:spLocks noChangeArrowheads="1"/>
          </p:cNvSpPr>
          <p:nvPr/>
        </p:nvSpPr>
        <p:spPr bwMode="auto">
          <a:xfrm>
            <a:off x="685800" y="1676400"/>
            <a:ext cx="7391400" cy="4648200"/>
          </a:xfrm>
          <a:prstGeom prst="rect">
            <a:avLst/>
          </a:prstGeom>
          <a:noFill/>
          <a:ln w="9525">
            <a:noFill/>
            <a:miter lim="800000"/>
            <a:headEnd/>
            <a:tailEnd/>
          </a:ln>
        </p:spPr>
        <p:txBody>
          <a:bodyPr>
            <a:spAutoFit/>
          </a:bodyPr>
          <a:lstStyle/>
          <a:p>
            <a:r>
              <a:rPr lang="en-US" altLang="en-US" sz="2400">
                <a:latin typeface="Calibri" pitchFamily="34" charset="0"/>
              </a:rPr>
              <a:t>“</a:t>
            </a:r>
            <a:r>
              <a:rPr lang="en-US" altLang="en-US" sz="2800">
                <a:latin typeface="Calibri" pitchFamily="34" charset="0"/>
              </a:rPr>
              <a:t>Technology has great potential in providing access for all learners.  Through  the use of a variety of assistive technologies, students with disabilities can have the ability to access the general curriculum.  When assistive technology is appropriately integrated into the regular classroom, students are provided with multiple means to complete their work”</a:t>
            </a:r>
          </a:p>
          <a:p>
            <a:endParaRPr lang="en-US" altLang="en-US">
              <a:latin typeface="Calibri" pitchFamily="34" charset="0"/>
            </a:endParaRPr>
          </a:p>
          <a:p>
            <a:r>
              <a:rPr lang="en-US" altLang="en-US">
                <a:latin typeface="Calibri" pitchFamily="34" charset="0"/>
              </a:rPr>
              <a:t>Janet Jendron</a:t>
            </a:r>
          </a:p>
          <a:p>
            <a:r>
              <a:rPr lang="en-US" altLang="en-US">
                <a:latin typeface="Calibri" pitchFamily="34" charset="0"/>
              </a:rPr>
              <a:t>University of South Carolina Assistive Technology Project</a:t>
            </a:r>
          </a:p>
          <a:p>
            <a:r>
              <a:rPr lang="en-US" altLang="en-US">
                <a:latin typeface="Calibri" pitchFamily="34" charset="0"/>
              </a:rPr>
              <a:t>“The Power of Assistive Technology”</a:t>
            </a:r>
          </a:p>
        </p:txBody>
      </p:sp>
      <p:sp>
        <p:nvSpPr>
          <p:cNvPr id="34820" name="Rectangle 2"/>
          <p:cNvSpPr>
            <a:spLocks noGrp="1" noChangeArrowheads="1"/>
          </p:cNvSpPr>
          <p:nvPr>
            <p:ph type="title"/>
          </p:nvPr>
        </p:nvSpPr>
        <p:spPr>
          <a:xfrm>
            <a:off x="685800" y="304800"/>
            <a:ext cx="7620000" cy="914400"/>
          </a:xfrm>
        </p:spPr>
        <p:txBody>
          <a:bodyPr rtlCol="0"/>
          <a:lstStyle/>
          <a:p>
            <a:pPr eaLnBrk="1" fontAlgn="auto" hangingPunct="1">
              <a:spcAft>
                <a:spcPts val="0"/>
              </a:spcAft>
              <a:defRPr/>
            </a:pPr>
            <a:r>
              <a:rPr lang="en-US" altLang="en-US" sz="4000" smtClean="0"/>
              <a:t>The Power of Assistive Technology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74650"/>
            <a:ext cx="8245475" cy="814388"/>
          </a:xfrm>
        </p:spPr>
        <p:txBody>
          <a:bodyPr rtlCol="0">
            <a:normAutofit fontScale="90000"/>
          </a:bodyPr>
          <a:lstStyle/>
          <a:p>
            <a:pPr eaLnBrk="1" fontAlgn="auto" hangingPunct="1">
              <a:spcAft>
                <a:spcPts val="0"/>
              </a:spcAft>
              <a:defRPr/>
            </a:pPr>
            <a:r>
              <a:rPr lang="en-US" b="1" i="1" dirty="0" smtClean="0"/>
              <a:t>Additional Challenges</a:t>
            </a:r>
            <a:br>
              <a:rPr lang="en-US" b="1" i="1" dirty="0" smtClean="0"/>
            </a:br>
            <a:endParaRPr lang="en-US" dirty="0"/>
          </a:p>
        </p:txBody>
      </p:sp>
      <p:sp>
        <p:nvSpPr>
          <p:cNvPr id="3" name="Content Placeholder 2"/>
          <p:cNvSpPr>
            <a:spLocks noGrp="1"/>
          </p:cNvSpPr>
          <p:nvPr>
            <p:ph idx="1"/>
          </p:nvPr>
        </p:nvSpPr>
        <p:spPr>
          <a:xfrm>
            <a:off x="449263" y="1597025"/>
            <a:ext cx="8245475" cy="4683125"/>
          </a:xfrm>
        </p:spPr>
        <p:txBody>
          <a:bodyPr rtlCol="0">
            <a:normAutofit fontScale="92500" lnSpcReduction="20000"/>
          </a:bodyPr>
          <a:lstStyle/>
          <a:p>
            <a:pPr eaLnBrk="1" fontAlgn="auto" hangingPunct="1">
              <a:spcAft>
                <a:spcPts val="0"/>
              </a:spcAft>
              <a:defRPr/>
            </a:pPr>
            <a:r>
              <a:rPr lang="en-US" dirty="0" smtClean="0"/>
              <a:t>Students with hidden disabilities may have other major challenges in one or more of the following areas:</a:t>
            </a:r>
            <a:br>
              <a:rPr lang="en-US" dirty="0" smtClean="0"/>
            </a:br>
            <a:endParaRPr lang="en-US" dirty="0" smtClean="0"/>
          </a:p>
          <a:p>
            <a:pPr lvl="1" eaLnBrk="1" fontAlgn="auto" hangingPunct="1">
              <a:spcAft>
                <a:spcPts val="0"/>
              </a:spcAft>
              <a:defRPr/>
            </a:pPr>
            <a:r>
              <a:rPr lang="en-US" dirty="0" smtClean="0"/>
              <a:t>Motor coordination</a:t>
            </a:r>
          </a:p>
          <a:p>
            <a:pPr lvl="1" eaLnBrk="1" fontAlgn="auto" hangingPunct="1">
              <a:spcAft>
                <a:spcPts val="0"/>
              </a:spcAft>
              <a:defRPr/>
            </a:pPr>
            <a:r>
              <a:rPr lang="en-US" dirty="0" smtClean="0"/>
              <a:t>Time management</a:t>
            </a:r>
          </a:p>
          <a:p>
            <a:pPr lvl="1" eaLnBrk="1" fontAlgn="auto" hangingPunct="1">
              <a:spcAft>
                <a:spcPts val="0"/>
              </a:spcAft>
              <a:defRPr/>
            </a:pPr>
            <a:r>
              <a:rPr lang="en-US" dirty="0" smtClean="0"/>
              <a:t>Attention</a:t>
            </a:r>
          </a:p>
          <a:p>
            <a:pPr lvl="1" eaLnBrk="1" fontAlgn="auto" hangingPunct="1">
              <a:spcAft>
                <a:spcPts val="0"/>
              </a:spcAft>
              <a:defRPr/>
            </a:pPr>
            <a:r>
              <a:rPr lang="en-US" dirty="0" smtClean="0"/>
              <a:t>Organizational skills</a:t>
            </a:r>
          </a:p>
          <a:p>
            <a:pPr lvl="1" eaLnBrk="1" fontAlgn="auto" hangingPunct="1">
              <a:spcAft>
                <a:spcPts val="0"/>
              </a:spcAft>
              <a:defRPr/>
            </a:pPr>
            <a:r>
              <a:rPr lang="en-US" dirty="0" smtClean="0"/>
              <a:t>Processing speed</a:t>
            </a:r>
          </a:p>
          <a:p>
            <a:pPr lvl="1" eaLnBrk="1" fontAlgn="auto" hangingPunct="1">
              <a:spcAft>
                <a:spcPts val="0"/>
              </a:spcAft>
              <a:defRPr/>
            </a:pPr>
            <a:r>
              <a:rPr lang="en-US" dirty="0" smtClean="0"/>
              <a:t>Social skills needed to make friends and maintaining relationships</a:t>
            </a:r>
          </a:p>
          <a:p>
            <a:pPr lvl="1" eaLnBrk="1" fontAlgn="auto" hangingPunct="1">
              <a:spcAft>
                <a:spcPts val="0"/>
              </a:spcAft>
              <a:defRPr/>
            </a:pPr>
            <a:r>
              <a:rPr lang="en-US" dirty="0" smtClean="0"/>
              <a:t>Verbal expression</a:t>
            </a:r>
          </a:p>
          <a:p>
            <a:pPr lvl="1" eaLnBrk="1" fontAlgn="auto" hangingPunct="1">
              <a:spcAft>
                <a:spcPts val="0"/>
              </a:spcAft>
              <a:defRPr/>
            </a:pPr>
            <a:r>
              <a:rPr lang="en-US" dirty="0" smtClean="0"/>
              <a:t>Memory</a:t>
            </a:r>
          </a:p>
          <a:p>
            <a:pPr eaLnBrk="1" fontAlgn="auto" hangingPunct="1">
              <a:spcAft>
                <a:spcPts val="0"/>
              </a:spcAft>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45475" cy="814388"/>
          </a:xfrm>
        </p:spPr>
        <p:txBody>
          <a:bodyPr rtlCol="0">
            <a:normAutofit fontScale="90000"/>
          </a:bodyPr>
          <a:lstStyle/>
          <a:p>
            <a:pPr eaLnBrk="1" fontAlgn="auto" hangingPunct="1">
              <a:spcAft>
                <a:spcPts val="0"/>
              </a:spcAft>
              <a:defRPr/>
            </a:pPr>
            <a:r>
              <a:rPr lang="en-US" b="1" i="1" dirty="0" smtClean="0"/>
              <a:t>Common Accommodations for Hidden Disabilities</a:t>
            </a:r>
            <a:br>
              <a:rPr lang="en-US" b="1" i="1" dirty="0" smtClean="0"/>
            </a:br>
            <a:endParaRPr lang="en-US" dirty="0"/>
          </a:p>
        </p:txBody>
      </p:sp>
      <p:sp>
        <p:nvSpPr>
          <p:cNvPr id="3" name="Content Placeholder 2"/>
          <p:cNvSpPr>
            <a:spLocks noGrp="1"/>
          </p:cNvSpPr>
          <p:nvPr>
            <p:ph idx="1"/>
          </p:nvPr>
        </p:nvSpPr>
        <p:spPr>
          <a:xfrm>
            <a:off x="449263" y="1597025"/>
            <a:ext cx="8245475" cy="4683125"/>
          </a:xfrm>
        </p:spPr>
        <p:txBody>
          <a:bodyPr rtlCol="0">
            <a:normAutofit fontScale="85000" lnSpcReduction="20000"/>
          </a:bodyPr>
          <a:lstStyle/>
          <a:p>
            <a:pPr eaLnBrk="1" fontAlgn="auto" hangingPunct="1">
              <a:spcAft>
                <a:spcPts val="0"/>
              </a:spcAft>
              <a:defRPr/>
            </a:pPr>
            <a:r>
              <a:rPr lang="en-US" dirty="0" smtClean="0"/>
              <a:t>Extended time on tests.</a:t>
            </a:r>
          </a:p>
          <a:p>
            <a:pPr lvl="1" eaLnBrk="1" fontAlgn="auto" hangingPunct="1">
              <a:spcAft>
                <a:spcPts val="0"/>
              </a:spcAft>
              <a:defRPr/>
            </a:pPr>
            <a:r>
              <a:rPr lang="en-US" dirty="0" smtClean="0"/>
              <a:t>Instead of testing how fast a student can process information, extended time (twice the usual amount of time for examinations—100% or 50% extra time) provides a more representative outcome of the student’s knowledge, thinking ability, and expression.</a:t>
            </a:r>
          </a:p>
          <a:p>
            <a:pPr eaLnBrk="1" fontAlgn="auto" hangingPunct="1">
              <a:spcAft>
                <a:spcPts val="0"/>
              </a:spcAft>
              <a:defRPr/>
            </a:pPr>
            <a:r>
              <a:rPr lang="en-US" dirty="0" smtClean="0"/>
              <a:t>Quiet room for testing.</a:t>
            </a:r>
            <a:br>
              <a:rPr lang="en-US" dirty="0" smtClean="0"/>
            </a:br>
            <a:endParaRPr lang="en-US" dirty="0" smtClean="0"/>
          </a:p>
          <a:p>
            <a:pPr lvl="1" eaLnBrk="1" fontAlgn="auto" hangingPunct="1">
              <a:spcAft>
                <a:spcPts val="0"/>
              </a:spcAft>
              <a:defRPr/>
            </a:pPr>
            <a:r>
              <a:rPr lang="en-US" dirty="0" smtClean="0"/>
              <a:t>Many students may need a quiet room, free of distractions in which to take their examinations.</a:t>
            </a:r>
          </a:p>
          <a:p>
            <a:pPr eaLnBrk="1" fontAlgn="auto" hangingPunct="1">
              <a:spcAft>
                <a:spcPts val="0"/>
              </a:spcAft>
              <a:defRPr/>
            </a:pPr>
            <a:r>
              <a:rPr lang="en-US" dirty="0" err="1" smtClean="0"/>
              <a:t>Notetakers</a:t>
            </a:r>
            <a:r>
              <a:rPr lang="en-US" dirty="0" smtClean="0"/>
              <a:t> in class.</a:t>
            </a:r>
            <a:br>
              <a:rPr lang="en-US" dirty="0" smtClean="0"/>
            </a:br>
            <a:endParaRPr lang="en-US" dirty="0" smtClean="0"/>
          </a:p>
          <a:p>
            <a:pPr lvl="1" eaLnBrk="1" fontAlgn="auto" hangingPunct="1">
              <a:spcAft>
                <a:spcPts val="0"/>
              </a:spcAft>
              <a:defRPr/>
            </a:pPr>
            <a:r>
              <a:rPr lang="en-US" dirty="0" smtClean="0"/>
              <a:t>Many students cannot process information while taking notes at the same time and require an in-class note taker.</a:t>
            </a:r>
          </a:p>
          <a:p>
            <a:pPr eaLnBrk="1" fontAlgn="auto" hangingPunct="1">
              <a:spcAft>
                <a:spcPts val="0"/>
              </a:spcAft>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74650"/>
            <a:ext cx="8245475" cy="814388"/>
          </a:xfrm>
        </p:spPr>
        <p:txBody>
          <a:bodyPr rtlCol="0">
            <a:normAutofit fontScale="90000"/>
          </a:bodyPr>
          <a:lstStyle/>
          <a:p>
            <a:pPr eaLnBrk="1" fontAlgn="auto" hangingPunct="1">
              <a:spcAft>
                <a:spcPts val="0"/>
              </a:spcAft>
              <a:defRPr/>
            </a:pPr>
            <a:r>
              <a:rPr lang="en-US" b="1" i="1" dirty="0" smtClean="0"/>
              <a:t>More Accommodations</a:t>
            </a:r>
            <a:br>
              <a:rPr lang="en-US" b="1" i="1" dirty="0" smtClean="0"/>
            </a:br>
            <a:endParaRPr lang="en-US" dirty="0"/>
          </a:p>
        </p:txBody>
      </p:sp>
      <p:sp>
        <p:nvSpPr>
          <p:cNvPr id="3" name="Content Placeholder 2"/>
          <p:cNvSpPr>
            <a:spLocks noGrp="1"/>
          </p:cNvSpPr>
          <p:nvPr>
            <p:ph idx="1"/>
          </p:nvPr>
        </p:nvSpPr>
        <p:spPr>
          <a:xfrm>
            <a:off x="449263" y="1597025"/>
            <a:ext cx="8245475" cy="4683125"/>
          </a:xfrm>
        </p:spPr>
        <p:txBody>
          <a:bodyPr rtlCol="0">
            <a:normAutofit fontScale="92500" lnSpcReduction="20000"/>
          </a:bodyPr>
          <a:lstStyle/>
          <a:p>
            <a:pPr eaLnBrk="1" fontAlgn="auto" hangingPunct="1">
              <a:spcAft>
                <a:spcPts val="0"/>
              </a:spcAft>
              <a:defRPr/>
            </a:pPr>
            <a:r>
              <a:rPr lang="en-US" dirty="0" smtClean="0"/>
              <a:t>Access to a Computer to Take Exams</a:t>
            </a:r>
          </a:p>
          <a:p>
            <a:pPr lvl="1" eaLnBrk="1" fontAlgn="auto" hangingPunct="1">
              <a:spcAft>
                <a:spcPts val="0"/>
              </a:spcAft>
              <a:defRPr/>
            </a:pPr>
            <a:r>
              <a:rPr lang="en-US" dirty="0" smtClean="0"/>
              <a:t>Students with difficulties in spelling, grammar, graphic-motor integration (</a:t>
            </a:r>
            <a:r>
              <a:rPr lang="en-US" dirty="0" err="1" smtClean="0"/>
              <a:t>dysgraphia</a:t>
            </a:r>
            <a:r>
              <a:rPr lang="en-US" dirty="0" smtClean="0"/>
              <a:t>) may need computer access.</a:t>
            </a:r>
          </a:p>
          <a:p>
            <a:pPr eaLnBrk="1" fontAlgn="auto" hangingPunct="1">
              <a:spcAft>
                <a:spcPts val="0"/>
              </a:spcAft>
              <a:defRPr/>
            </a:pPr>
            <a:r>
              <a:rPr lang="en-US" dirty="0" smtClean="0"/>
              <a:t>Multi-Modality Instruction</a:t>
            </a:r>
          </a:p>
          <a:p>
            <a:pPr lvl="1" eaLnBrk="1" fontAlgn="auto" hangingPunct="1">
              <a:spcAft>
                <a:spcPts val="0"/>
              </a:spcAft>
              <a:defRPr/>
            </a:pPr>
            <a:r>
              <a:rPr lang="en-US" dirty="0" smtClean="0"/>
              <a:t>Provide information in oral and written form.</a:t>
            </a:r>
          </a:p>
          <a:p>
            <a:pPr lvl="1" eaLnBrk="1" fontAlgn="auto" hangingPunct="1">
              <a:spcAft>
                <a:spcPts val="0"/>
              </a:spcAft>
              <a:defRPr/>
            </a:pPr>
            <a:r>
              <a:rPr lang="en-US" dirty="0" smtClean="0"/>
              <a:t>Use visual aids during lectures.</a:t>
            </a:r>
          </a:p>
          <a:p>
            <a:pPr eaLnBrk="1" fontAlgn="auto" hangingPunct="1">
              <a:spcAft>
                <a:spcPts val="0"/>
              </a:spcAft>
              <a:defRPr/>
            </a:pPr>
            <a:r>
              <a:rPr lang="en-US" dirty="0" smtClean="0"/>
              <a:t>Flexible Assignments</a:t>
            </a:r>
          </a:p>
          <a:p>
            <a:pPr lvl="1" eaLnBrk="1" fontAlgn="auto" hangingPunct="1">
              <a:spcAft>
                <a:spcPts val="0"/>
              </a:spcAft>
              <a:defRPr/>
            </a:pPr>
            <a:r>
              <a:rPr lang="en-US" dirty="0" smtClean="0"/>
              <a:t>Give students a range of ways to show their knowledge.</a:t>
            </a:r>
          </a:p>
          <a:p>
            <a:pPr eaLnBrk="1" fontAlgn="auto" hangingPunct="1">
              <a:spcAft>
                <a:spcPts val="0"/>
              </a:spcAft>
              <a:defRPr/>
            </a:pPr>
            <a:r>
              <a:rPr lang="en-US" dirty="0" smtClean="0"/>
              <a:t>Flexible Deadlines</a:t>
            </a:r>
          </a:p>
          <a:p>
            <a:pPr lvl="1" eaLnBrk="1" fontAlgn="auto" hangingPunct="1">
              <a:spcAft>
                <a:spcPts val="0"/>
              </a:spcAft>
              <a:defRPr/>
            </a:pPr>
            <a:r>
              <a:rPr lang="en-US" dirty="0" smtClean="0"/>
              <a:t>Or, receive assignments ahead of time.</a:t>
            </a:r>
          </a:p>
          <a:p>
            <a:pPr eaLnBrk="1" fontAlgn="auto" hangingPunct="1">
              <a:spcAft>
                <a:spcPts val="0"/>
              </a:spcAft>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381000" y="1447800"/>
            <a:ext cx="8763000" cy="4524375"/>
          </a:xfrm>
          <a:prstGeom prst="rect">
            <a:avLst/>
          </a:prstGeom>
          <a:noFill/>
          <a:ln w="9525">
            <a:noFill/>
            <a:miter lim="800000"/>
            <a:headEnd/>
            <a:tailEnd/>
          </a:ln>
        </p:spPr>
        <p:txBody>
          <a:bodyPr>
            <a:spAutoFit/>
          </a:bodyPr>
          <a:lstStyle/>
          <a:p>
            <a:r>
              <a:rPr lang="en-US" sz="3600">
                <a:solidFill>
                  <a:srgbClr val="FF0000"/>
                </a:solidFill>
                <a:latin typeface="Calibri" pitchFamily="34" charset="0"/>
              </a:rPr>
              <a:t>“The use of assistive technology to support the needs of special education students has been a revelation and has begun a small revolution in student achievement, so that many students are now able to access, develop and display what they know in ways that have never been possible for them before.”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304800"/>
            <a:ext cx="8763000" cy="1066800"/>
          </a:xfrm>
        </p:spPr>
        <p:txBody>
          <a:bodyPr rtlCol="0">
            <a:normAutofit fontScale="90000"/>
          </a:bodyPr>
          <a:lstStyle/>
          <a:p>
            <a:pPr algn="ctr" eaLnBrk="1" fontAlgn="auto" hangingPunct="1">
              <a:spcAft>
                <a:spcPts val="0"/>
              </a:spcAft>
              <a:defRPr/>
            </a:pPr>
            <a:r>
              <a:rPr lang="en-US" sz="4000" dirty="0" smtClean="0"/>
              <a:t/>
            </a:r>
            <a:br>
              <a:rPr lang="en-US" sz="4000" dirty="0" smtClean="0"/>
            </a:br>
            <a:r>
              <a:rPr lang="en-US" sz="4000" b="1" dirty="0" smtClean="0">
                <a:latin typeface="+mn-lt"/>
              </a:rPr>
              <a:t>Assistive Technology in the Schools</a:t>
            </a:r>
            <a:br>
              <a:rPr lang="en-US" sz="4000" b="1" dirty="0" smtClean="0">
                <a:latin typeface="+mn-lt"/>
              </a:rPr>
            </a:br>
            <a:endParaRPr lang="en-US" sz="4000" b="1" dirty="0" smtClean="0">
              <a:latin typeface="+mn-lt"/>
            </a:endParaRPr>
          </a:p>
        </p:txBody>
      </p:sp>
      <p:sp>
        <p:nvSpPr>
          <p:cNvPr id="32771" name="Rectangle 3"/>
          <p:cNvSpPr>
            <a:spLocks noGrp="1" noChangeArrowheads="1"/>
          </p:cNvSpPr>
          <p:nvPr>
            <p:ph idx="1"/>
          </p:nvPr>
        </p:nvSpPr>
        <p:spPr>
          <a:xfrm>
            <a:off x="685800" y="1371600"/>
            <a:ext cx="7772400" cy="4724400"/>
          </a:xfrm>
        </p:spPr>
        <p:txBody>
          <a:bodyPr/>
          <a:lstStyle/>
          <a:p>
            <a:pPr eaLnBrk="1" hangingPunct="1">
              <a:lnSpc>
                <a:spcPct val="90000"/>
              </a:lnSpc>
            </a:pPr>
            <a:endParaRPr lang="en-US" sz="2400" b="1" smtClean="0">
              <a:solidFill>
                <a:schemeClr val="tx2"/>
              </a:solidFill>
            </a:endParaRPr>
          </a:p>
          <a:p>
            <a:pPr eaLnBrk="1" hangingPunct="1">
              <a:lnSpc>
                <a:spcPct val="90000"/>
              </a:lnSpc>
            </a:pPr>
            <a:r>
              <a:rPr lang="en-US" b="1" smtClean="0">
                <a:solidFill>
                  <a:schemeClr val="tx2"/>
                </a:solidFill>
              </a:rPr>
              <a:t>Legal Aspects of Assistive Technology</a:t>
            </a:r>
          </a:p>
          <a:p>
            <a:pPr lvl="1" eaLnBrk="1" hangingPunct="1">
              <a:lnSpc>
                <a:spcPct val="90000"/>
              </a:lnSpc>
            </a:pPr>
            <a:r>
              <a:rPr lang="en-US" sz="2400" b="1" smtClean="0">
                <a:solidFill>
                  <a:schemeClr val="tx2"/>
                </a:solidFill>
              </a:rPr>
              <a:t>Legislation</a:t>
            </a:r>
          </a:p>
          <a:p>
            <a:pPr lvl="1" eaLnBrk="1" hangingPunct="1">
              <a:lnSpc>
                <a:spcPct val="90000"/>
              </a:lnSpc>
            </a:pPr>
            <a:r>
              <a:rPr lang="en-US" sz="2400" b="1" smtClean="0">
                <a:solidFill>
                  <a:schemeClr val="tx2"/>
                </a:solidFill>
              </a:rPr>
              <a:t>Implications for schools</a:t>
            </a:r>
          </a:p>
          <a:p>
            <a:pPr eaLnBrk="1" hangingPunct="1">
              <a:lnSpc>
                <a:spcPct val="90000"/>
              </a:lnSpc>
              <a:buFontTx/>
              <a:buNone/>
            </a:pPr>
            <a:endParaRPr lang="en-US" sz="2400" b="1" smtClean="0">
              <a:solidFill>
                <a:schemeClr val="tx2"/>
              </a:solidFill>
            </a:endParaRPr>
          </a:p>
          <a:p>
            <a:pPr eaLnBrk="1" hangingPunct="1">
              <a:lnSpc>
                <a:spcPct val="90000"/>
              </a:lnSpc>
            </a:pPr>
            <a:r>
              <a:rPr lang="en-US" b="1" smtClean="0">
                <a:solidFill>
                  <a:schemeClr val="tx2"/>
                </a:solidFill>
              </a:rPr>
              <a:t>Implementation in the Schools</a:t>
            </a:r>
          </a:p>
          <a:p>
            <a:pPr lvl="1" eaLnBrk="1" hangingPunct="1">
              <a:lnSpc>
                <a:spcPct val="90000"/>
              </a:lnSpc>
            </a:pPr>
            <a:r>
              <a:rPr lang="en-US" sz="2400" b="1" smtClean="0">
                <a:solidFill>
                  <a:schemeClr val="tx2"/>
                </a:solidFill>
              </a:rPr>
              <a:t>Overview of assistive technology devices/services</a:t>
            </a:r>
          </a:p>
          <a:p>
            <a:pPr lvl="1" eaLnBrk="1" hangingPunct="1">
              <a:lnSpc>
                <a:spcPct val="90000"/>
              </a:lnSpc>
            </a:pPr>
            <a:r>
              <a:rPr lang="en-US" sz="2400" b="1" smtClean="0">
                <a:solidFill>
                  <a:schemeClr val="tx2"/>
                </a:solidFill>
              </a:rPr>
              <a:t>Educational interventions</a:t>
            </a:r>
          </a:p>
          <a:p>
            <a:pPr lvl="1" eaLnBrk="1" hangingPunct="1">
              <a:lnSpc>
                <a:spcPct val="90000"/>
              </a:lnSpc>
            </a:pPr>
            <a:endParaRPr lang="en-US" b="1" smtClean="0">
              <a:solidFill>
                <a:schemeClr val="tx2"/>
              </a:solidFill>
            </a:endParaRPr>
          </a:p>
          <a:p>
            <a:pPr eaLnBrk="1" hangingPunct="1">
              <a:lnSpc>
                <a:spcPct val="90000"/>
              </a:lnSpc>
            </a:pPr>
            <a:r>
              <a:rPr lang="en-US" b="1" smtClean="0">
                <a:solidFill>
                  <a:schemeClr val="tx2"/>
                </a:solidFill>
              </a:rPr>
              <a:t>Resources </a:t>
            </a:r>
          </a:p>
        </p:txBody>
      </p:sp>
      <p:pic>
        <p:nvPicPr>
          <p:cNvPr id="15365" name="Picture 5" descr="C:\Documents and Settings\kknighton\Local Settings\Temporary Internet Files\Content.IE5\QV6FYDER\MPj04394420000[1].jpg"/>
          <p:cNvPicPr>
            <a:picLocks noChangeAspect="1" noChangeArrowheads="1"/>
          </p:cNvPicPr>
          <p:nvPr/>
        </p:nvPicPr>
        <p:blipFill>
          <a:blip r:embed="rId3" cstate="print"/>
          <a:srcRect/>
          <a:stretch>
            <a:fillRect/>
          </a:stretch>
        </p:blipFill>
        <p:spPr bwMode="auto">
          <a:xfrm>
            <a:off x="6629400" y="3200400"/>
            <a:ext cx="2209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990600"/>
          </a:xfrm>
        </p:spPr>
        <p:txBody>
          <a:bodyPr rtlCol="0"/>
          <a:lstStyle/>
          <a:p>
            <a:pPr algn="ctr" eaLnBrk="1" fontAlgn="auto" hangingPunct="1">
              <a:spcAft>
                <a:spcPts val="0"/>
              </a:spcAft>
              <a:defRPr/>
            </a:pPr>
            <a:r>
              <a:rPr lang="en-US" sz="4000" b="1" dirty="0" smtClean="0">
                <a:latin typeface="+mn-lt"/>
              </a:rPr>
              <a:t>Role of Assistive Technology</a:t>
            </a:r>
            <a:r>
              <a:rPr lang="en-US" b="1" dirty="0" smtClean="0">
                <a:latin typeface="+mn-lt"/>
              </a:rPr>
              <a:t> </a:t>
            </a:r>
          </a:p>
        </p:txBody>
      </p:sp>
      <p:sp>
        <p:nvSpPr>
          <p:cNvPr id="33795" name="Rectangle 3"/>
          <p:cNvSpPr>
            <a:spLocks noGrp="1" noChangeArrowheads="1"/>
          </p:cNvSpPr>
          <p:nvPr>
            <p:ph idx="1"/>
          </p:nvPr>
        </p:nvSpPr>
        <p:spPr>
          <a:xfrm>
            <a:off x="609600" y="1752600"/>
            <a:ext cx="8229600" cy="5105400"/>
          </a:xfrm>
        </p:spPr>
        <p:txBody>
          <a:bodyPr/>
          <a:lstStyle/>
          <a:p>
            <a:pPr eaLnBrk="1" hangingPunct="1">
              <a:lnSpc>
                <a:spcPct val="90000"/>
              </a:lnSpc>
            </a:pPr>
            <a:r>
              <a:rPr lang="en-US" sz="2400" b="1" smtClean="0">
                <a:solidFill>
                  <a:schemeClr val="tx2"/>
                </a:solidFill>
              </a:rPr>
              <a:t>Tremendous potential to promote equity for students with disabilities……</a:t>
            </a:r>
          </a:p>
          <a:p>
            <a:pPr lvl="1" eaLnBrk="1" hangingPunct="1">
              <a:lnSpc>
                <a:spcPct val="90000"/>
              </a:lnSpc>
            </a:pPr>
            <a:r>
              <a:rPr lang="en-US" sz="2400" b="1" smtClean="0">
                <a:solidFill>
                  <a:schemeClr val="tx2"/>
                </a:solidFill>
              </a:rPr>
              <a:t> independent</a:t>
            </a:r>
          </a:p>
          <a:p>
            <a:pPr lvl="1" eaLnBrk="1" hangingPunct="1">
              <a:lnSpc>
                <a:spcPct val="90000"/>
              </a:lnSpc>
            </a:pPr>
            <a:r>
              <a:rPr lang="en-US" sz="2400" b="1" smtClean="0">
                <a:solidFill>
                  <a:schemeClr val="tx2"/>
                </a:solidFill>
              </a:rPr>
              <a:t> self-confident</a:t>
            </a:r>
          </a:p>
          <a:p>
            <a:pPr lvl="1" eaLnBrk="1" hangingPunct="1">
              <a:lnSpc>
                <a:spcPct val="90000"/>
              </a:lnSpc>
            </a:pPr>
            <a:r>
              <a:rPr lang="en-US" sz="2400" b="1" smtClean="0">
                <a:solidFill>
                  <a:schemeClr val="tx2"/>
                </a:solidFill>
              </a:rPr>
              <a:t> productive</a:t>
            </a:r>
          </a:p>
          <a:p>
            <a:pPr lvl="1" eaLnBrk="1" hangingPunct="1">
              <a:lnSpc>
                <a:spcPct val="90000"/>
              </a:lnSpc>
            </a:pPr>
            <a:r>
              <a:rPr lang="en-US" sz="2400" b="1" smtClean="0">
                <a:solidFill>
                  <a:schemeClr val="tx2"/>
                </a:solidFill>
              </a:rPr>
              <a:t> integrated into school and society.</a:t>
            </a:r>
          </a:p>
          <a:p>
            <a:pPr eaLnBrk="1" hangingPunct="1">
              <a:lnSpc>
                <a:spcPct val="90000"/>
              </a:lnSpc>
            </a:pPr>
            <a:endParaRPr lang="en-US" sz="2400" b="1" smtClean="0">
              <a:solidFill>
                <a:schemeClr val="tx2"/>
              </a:solidFill>
            </a:endParaRPr>
          </a:p>
          <a:p>
            <a:pPr eaLnBrk="1" hangingPunct="1">
              <a:lnSpc>
                <a:spcPct val="90000"/>
              </a:lnSpc>
            </a:pPr>
            <a:r>
              <a:rPr lang="en-US" sz="2400" b="1" smtClean="0">
                <a:solidFill>
                  <a:schemeClr val="tx2"/>
                </a:solidFill>
              </a:rPr>
              <a:t>Technology is for ALL children – for students with disabilities, it may need to be more personalized.</a:t>
            </a:r>
          </a:p>
          <a:p>
            <a:pPr eaLnBrk="1" hangingPunct="1">
              <a:lnSpc>
                <a:spcPct val="90000"/>
              </a:lnSpc>
            </a:pPr>
            <a:endParaRPr lang="en-US" sz="2400" b="1" smtClean="0">
              <a:solidFill>
                <a:schemeClr val="tx2"/>
              </a:solidFill>
            </a:endParaRPr>
          </a:p>
        </p:txBody>
      </p:sp>
      <p:pic>
        <p:nvPicPr>
          <p:cNvPr id="16389" name="Picture 5" descr="C:\Documents and Settings\kknighton\Local Settings\Temporary Internet Files\Content.IE5\WTC9MBW5\MPj04393360000[1].jpg"/>
          <p:cNvPicPr>
            <a:picLocks noChangeAspect="1" noChangeArrowheads="1"/>
          </p:cNvPicPr>
          <p:nvPr/>
        </p:nvPicPr>
        <p:blipFill>
          <a:blip r:embed="rId3" cstate="print"/>
          <a:srcRect/>
          <a:stretch>
            <a:fillRect/>
          </a:stretch>
        </p:blipFill>
        <p:spPr bwMode="auto">
          <a:xfrm>
            <a:off x="7010400" y="2286000"/>
            <a:ext cx="1600200"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sz="3400" b="1" dirty="0" smtClean="0">
                <a:latin typeface="+mn-lt"/>
              </a:rPr>
              <a:t>The Assistive Technology Continuum</a:t>
            </a:r>
          </a:p>
        </p:txBody>
      </p:sp>
      <p:sp>
        <p:nvSpPr>
          <p:cNvPr id="34819" name="Rectangle 3"/>
          <p:cNvSpPr>
            <a:spLocks noGrp="1" noChangeArrowheads="1"/>
          </p:cNvSpPr>
          <p:nvPr>
            <p:ph type="body" sz="half" idx="1"/>
          </p:nvPr>
        </p:nvSpPr>
        <p:spPr>
          <a:xfrm>
            <a:off x="1066800" y="1752600"/>
            <a:ext cx="5105400" cy="4267200"/>
          </a:xfrm>
        </p:spPr>
        <p:txBody>
          <a:bodyPr/>
          <a:lstStyle/>
          <a:p>
            <a:pPr eaLnBrk="1" hangingPunct="1"/>
            <a:r>
              <a:rPr lang="en-US" b="1" smtClean="0"/>
              <a:t>No-tech</a:t>
            </a:r>
          </a:p>
          <a:p>
            <a:pPr eaLnBrk="1" hangingPunct="1"/>
            <a:endParaRPr lang="en-US" b="1" smtClean="0"/>
          </a:p>
          <a:p>
            <a:pPr eaLnBrk="1" hangingPunct="1"/>
            <a:r>
              <a:rPr lang="en-US" b="1" smtClean="0"/>
              <a:t>Low-tech</a:t>
            </a:r>
          </a:p>
          <a:p>
            <a:pPr eaLnBrk="1" hangingPunct="1"/>
            <a:endParaRPr lang="en-US" b="1" smtClean="0"/>
          </a:p>
          <a:p>
            <a:pPr eaLnBrk="1" hangingPunct="1"/>
            <a:r>
              <a:rPr lang="en-US" b="1" smtClean="0"/>
              <a:t>Medium-tech</a:t>
            </a:r>
          </a:p>
          <a:p>
            <a:pPr eaLnBrk="1" hangingPunct="1"/>
            <a:endParaRPr lang="en-US" b="1" smtClean="0"/>
          </a:p>
          <a:p>
            <a:pPr eaLnBrk="1" hangingPunct="1"/>
            <a:r>
              <a:rPr lang="en-US" b="1" smtClean="0"/>
              <a:t>Hi-tech</a:t>
            </a:r>
          </a:p>
        </p:txBody>
      </p:sp>
      <p:pic>
        <p:nvPicPr>
          <p:cNvPr id="34820" name="Picture 12" descr="Click To Download"/>
          <p:cNvPicPr>
            <a:picLocks noChangeAspect="1" noChangeArrowheads="1"/>
          </p:cNvPicPr>
          <p:nvPr>
            <p:ph sz="half" idx="2"/>
          </p:nvPr>
        </p:nvPicPr>
        <p:blipFill>
          <a:blip r:embed="rId2"/>
          <a:srcRect/>
          <a:stretch>
            <a:fillRect/>
          </a:stretch>
        </p:blipFill>
        <p:spPr>
          <a:xfrm>
            <a:off x="4495800" y="1676400"/>
            <a:ext cx="3200400" cy="4191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304800"/>
            <a:ext cx="8880475" cy="1216025"/>
          </a:xfrm>
        </p:spPr>
        <p:txBody>
          <a:bodyPr rtlCol="0">
            <a:normAutofit/>
          </a:bodyPr>
          <a:lstStyle/>
          <a:p>
            <a:pPr eaLnBrk="1" fontAlgn="auto" hangingPunct="1">
              <a:spcAft>
                <a:spcPts val="0"/>
              </a:spcAft>
              <a:defRPr/>
            </a:pPr>
            <a:r>
              <a:rPr lang="en-US" sz="3400" b="1" dirty="0" smtClean="0">
                <a:latin typeface="+mn-lt"/>
              </a:rPr>
              <a:t>       No-Tech Assistive Technology</a:t>
            </a:r>
          </a:p>
        </p:txBody>
      </p:sp>
      <p:sp>
        <p:nvSpPr>
          <p:cNvPr id="35843" name="Rectangle 3"/>
          <p:cNvSpPr>
            <a:spLocks noGrp="1" noChangeArrowheads="1"/>
          </p:cNvSpPr>
          <p:nvPr>
            <p:ph type="body" sz="half" idx="1"/>
          </p:nvPr>
        </p:nvSpPr>
        <p:spPr>
          <a:xfrm>
            <a:off x="685800" y="1828800"/>
            <a:ext cx="8001000" cy="4876800"/>
          </a:xfrm>
        </p:spPr>
        <p:txBody>
          <a:bodyPr/>
          <a:lstStyle/>
          <a:p>
            <a:pPr eaLnBrk="1" hangingPunct="1"/>
            <a:r>
              <a:rPr lang="en-US" b="1" smtClean="0"/>
              <a:t>No-tech solutions make use of procedures, services and existing conditions in the environment that do not involve the use of devices or equipment. </a:t>
            </a:r>
          </a:p>
          <a:p>
            <a:pPr eaLnBrk="1" hangingPunct="1"/>
            <a:endParaRPr lang="en-US" b="1" smtClean="0"/>
          </a:p>
          <a:p>
            <a:pPr eaLnBrk="1" hangingPunct="1"/>
            <a:r>
              <a:rPr lang="en-US" b="1" smtClean="0"/>
              <a:t>These might include services such as physical therapy, occupational therapy or the services of other specialists. </a:t>
            </a:r>
          </a:p>
          <a:p>
            <a:pPr eaLnBrk="1" hangingPunct="1"/>
            <a:endParaRPr lang="en-US" b="1" smtClean="0"/>
          </a:p>
        </p:txBody>
      </p:sp>
      <p:pic>
        <p:nvPicPr>
          <p:cNvPr id="20485" name="Picture 5" descr="C:\Documents and Settings\kknighton\Local Settings\Temporary Internet Files\Content.IE5\45270DYN\MPj04394820000[1].jpg"/>
          <p:cNvPicPr>
            <a:picLocks noChangeAspect="1" noChangeArrowheads="1"/>
          </p:cNvPicPr>
          <p:nvPr/>
        </p:nvPicPr>
        <p:blipFill>
          <a:blip r:embed="rId2" cstate="print"/>
          <a:srcRect/>
          <a:stretch>
            <a:fillRect/>
          </a:stretch>
        </p:blipFill>
        <p:spPr bwMode="auto">
          <a:xfrm>
            <a:off x="6934200" y="5105400"/>
            <a:ext cx="1295400" cy="16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sz="3400" b="1" dirty="0" smtClean="0">
                <a:latin typeface="+mn-lt"/>
              </a:rPr>
              <a:t>Low Tech Assistive Technology</a:t>
            </a:r>
          </a:p>
        </p:txBody>
      </p:sp>
      <p:sp>
        <p:nvSpPr>
          <p:cNvPr id="36867" name="Rectangle 3"/>
          <p:cNvSpPr>
            <a:spLocks noGrp="1" noChangeArrowheads="1"/>
          </p:cNvSpPr>
          <p:nvPr>
            <p:ph type="body" sz="half" idx="1"/>
          </p:nvPr>
        </p:nvSpPr>
        <p:spPr>
          <a:xfrm>
            <a:off x="3657600" y="2057400"/>
            <a:ext cx="5224463" cy="4038600"/>
          </a:xfrm>
        </p:spPr>
        <p:txBody>
          <a:bodyPr/>
          <a:lstStyle/>
          <a:p>
            <a:pPr eaLnBrk="1" hangingPunct="1"/>
            <a:r>
              <a:rPr lang="en-US" b="1" smtClean="0"/>
              <a:t>Low-tech items are less sophisticated and can include devices such as adapted spoon handles, non-tipping drinking cups and Velcro fasteners</a:t>
            </a:r>
            <a:r>
              <a:rPr lang="en-US" smtClean="0"/>
              <a:t>. </a:t>
            </a:r>
          </a:p>
        </p:txBody>
      </p:sp>
      <p:pic>
        <p:nvPicPr>
          <p:cNvPr id="21508" name="Picture 19" descr="spoon and fork with foam handles"/>
          <p:cNvPicPr>
            <a:picLocks noChangeAspect="1" noChangeArrowheads="1"/>
          </p:cNvPicPr>
          <p:nvPr/>
        </p:nvPicPr>
        <p:blipFill>
          <a:blip r:embed="rId2"/>
          <a:srcRect/>
          <a:stretch>
            <a:fillRect/>
          </a:stretch>
        </p:blipFill>
        <p:spPr bwMode="auto">
          <a:xfrm>
            <a:off x="914400" y="1828800"/>
            <a:ext cx="167640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509" name="Picture 21" descr="sippy cup"/>
          <p:cNvPicPr>
            <a:picLocks noGrp="1" noChangeAspect="1" noChangeArrowheads="1"/>
          </p:cNvPicPr>
          <p:nvPr>
            <p:ph sz="quarter" idx="2"/>
          </p:nvPr>
        </p:nvPicPr>
        <p:blipFill>
          <a:blip r:embed="rId3"/>
          <a:srcRect/>
          <a:stretch>
            <a:fillRect/>
          </a:stretch>
        </p:blipFill>
        <p:spPr>
          <a:xfrm>
            <a:off x="1905000" y="4038600"/>
            <a:ext cx="1600200" cy="17526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sz="3400" b="1" dirty="0" smtClean="0">
                <a:latin typeface="+mn-lt"/>
              </a:rPr>
              <a:t>Medium Tech Assistive Technology</a:t>
            </a:r>
          </a:p>
        </p:txBody>
      </p:sp>
      <p:sp>
        <p:nvSpPr>
          <p:cNvPr id="37891" name="Rectangle 3"/>
          <p:cNvSpPr>
            <a:spLocks noGrp="1" noChangeArrowheads="1"/>
          </p:cNvSpPr>
          <p:nvPr>
            <p:ph type="body" sz="half" idx="1"/>
          </p:nvPr>
        </p:nvSpPr>
        <p:spPr>
          <a:xfrm>
            <a:off x="566738" y="1752600"/>
            <a:ext cx="3924300" cy="4267200"/>
          </a:xfrm>
        </p:spPr>
        <p:txBody>
          <a:bodyPr/>
          <a:lstStyle/>
          <a:p>
            <a:pPr eaLnBrk="1" hangingPunct="1"/>
            <a:r>
              <a:rPr lang="en-US" b="1" smtClean="0"/>
              <a:t>Medium-tech devices are relatively complicated mechanical devices, such as wheelchair</a:t>
            </a:r>
            <a:r>
              <a:rPr lang="en-US" smtClean="0"/>
              <a:t>s. </a:t>
            </a:r>
          </a:p>
        </p:txBody>
      </p:sp>
      <p:pic>
        <p:nvPicPr>
          <p:cNvPr id="22532" name="Picture 14" descr="4294"/>
          <p:cNvPicPr>
            <a:picLocks noChangeAspect="1" noChangeArrowheads="1"/>
          </p:cNvPicPr>
          <p:nvPr/>
        </p:nvPicPr>
        <p:blipFill>
          <a:blip r:embed="rId2"/>
          <a:srcRect/>
          <a:stretch>
            <a:fillRect/>
          </a:stretch>
        </p:blipFill>
        <p:spPr bwMode="auto">
          <a:xfrm>
            <a:off x="4419600" y="2286000"/>
            <a:ext cx="17526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3" name="Picture 17" descr="moldedrimmedwheelchairtray70602"/>
          <p:cNvPicPr>
            <a:picLocks noGrp="1" noChangeAspect="1" noChangeArrowheads="1"/>
          </p:cNvPicPr>
          <p:nvPr>
            <p:ph sz="quarter" idx="2"/>
          </p:nvPr>
        </p:nvPicPr>
        <p:blipFill>
          <a:blip r:embed="rId3"/>
          <a:srcRect/>
          <a:stretch>
            <a:fillRect/>
          </a:stretch>
        </p:blipFill>
        <p:spPr>
          <a:xfrm>
            <a:off x="4038600" y="4572000"/>
            <a:ext cx="2540000" cy="12573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4" name="Picture 28" descr="hand pedal trike"/>
          <p:cNvPicPr>
            <a:picLocks noGrp="1" noChangeAspect="1" noChangeArrowheads="1"/>
          </p:cNvPicPr>
          <p:nvPr>
            <p:ph sz="quarter" idx="3"/>
          </p:nvPr>
        </p:nvPicPr>
        <p:blipFill>
          <a:blip r:embed="rId4"/>
          <a:srcRect/>
          <a:stretch>
            <a:fillRect/>
          </a:stretch>
        </p:blipFill>
        <p:spPr>
          <a:xfrm>
            <a:off x="6096000" y="2133600"/>
            <a:ext cx="2209800" cy="20574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620000" cy="914400"/>
          </a:xfrm>
        </p:spPr>
        <p:txBody>
          <a:bodyPr rtlCol="0"/>
          <a:lstStyle/>
          <a:p>
            <a:pPr eaLnBrk="1" fontAlgn="auto" hangingPunct="1">
              <a:spcAft>
                <a:spcPts val="0"/>
              </a:spcAft>
              <a:defRPr/>
            </a:pPr>
            <a:r>
              <a:rPr lang="en-US" altLang="en-US" smtClean="0"/>
              <a:t>What is Assistive Technology?</a:t>
            </a:r>
          </a:p>
        </p:txBody>
      </p:sp>
      <p:sp>
        <p:nvSpPr>
          <p:cNvPr id="35843" name="Rectangle 3"/>
          <p:cNvSpPr>
            <a:spLocks noGrp="1" noChangeArrowheads="1"/>
          </p:cNvSpPr>
          <p:nvPr>
            <p:ph idx="1"/>
          </p:nvPr>
        </p:nvSpPr>
        <p:spPr>
          <a:xfrm>
            <a:off x="533400" y="1676400"/>
            <a:ext cx="7924800" cy="3962400"/>
          </a:xfrm>
        </p:spPr>
        <p:txBody>
          <a:bodyPr rtlCol="0">
            <a:normAutofit/>
          </a:bodyPr>
          <a:lstStyle/>
          <a:p>
            <a:pPr marL="0" indent="0" eaLnBrk="1" fontAlgn="auto" hangingPunct="1">
              <a:lnSpc>
                <a:spcPct val="90000"/>
              </a:lnSpc>
              <a:spcAft>
                <a:spcPts val="0"/>
              </a:spcAft>
              <a:buFont typeface="Wingdings 2" pitchFamily="18" charset="2"/>
              <a:buNone/>
              <a:defRPr/>
            </a:pPr>
            <a:r>
              <a:rPr lang="en-US" altLang="en-US" smtClean="0"/>
              <a:t>AT is “any item, piece of equipment, or product system, whether acquired commercially off the shelf, modified or customized, that is used to increase, maintain, or improve the functional capabilities of a child with a disability”</a:t>
            </a:r>
          </a:p>
          <a:p>
            <a:pPr marL="0" indent="0" eaLnBrk="1" fontAlgn="auto" hangingPunct="1">
              <a:lnSpc>
                <a:spcPct val="90000"/>
              </a:lnSpc>
              <a:spcAft>
                <a:spcPts val="0"/>
              </a:spcAft>
              <a:buFont typeface="Wingdings 2" pitchFamily="18" charset="2"/>
              <a:buNone/>
              <a:defRPr/>
            </a:pPr>
            <a:r>
              <a:rPr lang="en-US" altLang="en-US" sz="1600" smtClean="0"/>
              <a:t>					- 20 USC 1401(1)</a:t>
            </a:r>
          </a:p>
          <a:p>
            <a:pPr marL="0" indent="0" eaLnBrk="1" fontAlgn="auto" hangingPunct="1">
              <a:lnSpc>
                <a:spcPct val="90000"/>
              </a:lnSpc>
              <a:spcAft>
                <a:spcPts val="0"/>
              </a:spcAft>
              <a:buFont typeface="Wingdings 2" pitchFamily="18" charset="2"/>
              <a:buNone/>
              <a:defRPr/>
            </a:pPr>
            <a:endParaRPr lang="en-US" altLang="en-US" sz="1600" smtClean="0"/>
          </a:p>
          <a:p>
            <a:pPr marL="0" indent="0" eaLnBrk="1" fontAlgn="auto" hangingPunct="1">
              <a:lnSpc>
                <a:spcPct val="90000"/>
              </a:lnSpc>
              <a:spcAft>
                <a:spcPts val="0"/>
              </a:spcAft>
              <a:buFont typeface="Wingdings 2" pitchFamily="18" charset="2"/>
              <a:buNone/>
              <a:defRPr/>
            </a:pPr>
            <a:endParaRPr lang="en-US" altLang="en-US" sz="800" smtClean="0"/>
          </a:p>
          <a:p>
            <a:pPr marL="0" indent="0" eaLnBrk="1" fontAlgn="auto" hangingPunct="1">
              <a:lnSpc>
                <a:spcPct val="90000"/>
              </a:lnSpc>
              <a:spcAft>
                <a:spcPts val="0"/>
              </a:spcAft>
              <a:buFont typeface="Wingdings 2" pitchFamily="18" charset="2"/>
              <a:buNone/>
              <a:defRPr/>
            </a:pPr>
            <a:r>
              <a:rPr lang="en-US" altLang="en-US" smtClean="0"/>
              <a:t>AT can be anything from a simple device, such as a magnifying glass, to a complex device, such as a computerized communication system.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sz="3400" b="1" dirty="0" smtClean="0">
                <a:latin typeface="+mn-lt"/>
              </a:rPr>
              <a:t>High Tech Assistive Technology</a:t>
            </a:r>
          </a:p>
        </p:txBody>
      </p:sp>
      <p:sp>
        <p:nvSpPr>
          <p:cNvPr id="38915" name="Rectangle 3"/>
          <p:cNvSpPr>
            <a:spLocks noGrp="1" noChangeArrowheads="1"/>
          </p:cNvSpPr>
          <p:nvPr>
            <p:ph type="body" sz="half" idx="1"/>
          </p:nvPr>
        </p:nvSpPr>
        <p:spPr>
          <a:xfrm>
            <a:off x="685800" y="1981200"/>
            <a:ext cx="7848600" cy="1447800"/>
          </a:xfrm>
        </p:spPr>
        <p:txBody>
          <a:bodyPr/>
          <a:lstStyle/>
          <a:p>
            <a:pPr eaLnBrk="1" hangingPunct="1"/>
            <a:r>
              <a:rPr lang="en-US" b="1" smtClean="0"/>
              <a:t>High-tech devices incorporate sophisticated electronics or computers. </a:t>
            </a:r>
          </a:p>
        </p:txBody>
      </p:sp>
      <p:pic>
        <p:nvPicPr>
          <p:cNvPr id="23556" name="Picture 8" descr="voca_sml"/>
          <p:cNvPicPr>
            <a:picLocks noChangeAspect="1" noChangeArrowheads="1"/>
          </p:cNvPicPr>
          <p:nvPr/>
        </p:nvPicPr>
        <p:blipFill>
          <a:blip r:embed="rId2"/>
          <a:srcRect/>
          <a:stretch>
            <a:fillRect/>
          </a:stretch>
        </p:blipFill>
        <p:spPr bwMode="auto">
          <a:xfrm>
            <a:off x="609600" y="4038600"/>
            <a:ext cx="2590800"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7" name="Picture 9" descr="Intellikeys-Kerri"/>
          <p:cNvPicPr>
            <a:picLocks noChangeAspect="1" noChangeArrowheads="1"/>
          </p:cNvPicPr>
          <p:nvPr/>
        </p:nvPicPr>
        <p:blipFill>
          <a:blip r:embed="rId3"/>
          <a:srcRect/>
          <a:stretch>
            <a:fillRect/>
          </a:stretch>
        </p:blipFill>
        <p:spPr bwMode="auto">
          <a:xfrm>
            <a:off x="6096001" y="4038600"/>
            <a:ext cx="2381251" cy="1790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8" name="Picture 13" descr="Intellikeys USB"/>
          <p:cNvPicPr>
            <a:picLocks noGrp="1" noChangeAspect="1" noChangeArrowheads="1"/>
          </p:cNvPicPr>
          <p:nvPr>
            <p:ph sz="quarter" idx="2"/>
          </p:nvPr>
        </p:nvPicPr>
        <p:blipFill>
          <a:blip r:embed="rId4"/>
          <a:srcRect/>
          <a:stretch>
            <a:fillRect/>
          </a:stretch>
        </p:blipFill>
        <p:spPr>
          <a:xfrm>
            <a:off x="3276600" y="4343400"/>
            <a:ext cx="2362200" cy="1371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0" y="1371600"/>
            <a:ext cx="9144000" cy="5486400"/>
          </a:xfrm>
        </p:spPr>
        <p:txBody>
          <a:bodyPr rtlCol="0">
            <a:normAutofit fontScale="55000" lnSpcReduction="20000"/>
          </a:bodyPr>
          <a:lstStyle/>
          <a:p>
            <a:pPr eaLnBrk="1" fontAlgn="auto" hangingPunct="1">
              <a:spcAft>
                <a:spcPts val="0"/>
              </a:spcAft>
              <a:defRPr/>
            </a:pPr>
            <a:r>
              <a:rPr lang="en-US" dirty="0" smtClean="0"/>
              <a:t>Augmentative and alternative communication devices</a:t>
            </a:r>
          </a:p>
          <a:p>
            <a:pPr lvl="1" eaLnBrk="1" fontAlgn="auto" hangingPunct="1">
              <a:spcAft>
                <a:spcPts val="0"/>
              </a:spcAft>
              <a:defRPr/>
            </a:pPr>
            <a:r>
              <a:rPr lang="en-US" dirty="0" smtClean="0"/>
              <a:t>hearing aid and/or assistive listening device, text to speech, picture to speech</a:t>
            </a:r>
          </a:p>
          <a:p>
            <a:pPr eaLnBrk="1" fontAlgn="auto" hangingPunct="1">
              <a:spcAft>
                <a:spcPts val="0"/>
              </a:spcAft>
              <a:defRPr/>
            </a:pPr>
            <a:r>
              <a:rPr lang="en-US" dirty="0" smtClean="0"/>
              <a:t>Electric wheelchair</a:t>
            </a:r>
          </a:p>
          <a:p>
            <a:pPr eaLnBrk="1" fontAlgn="auto" hangingPunct="1">
              <a:spcAft>
                <a:spcPts val="0"/>
              </a:spcAft>
              <a:defRPr/>
            </a:pPr>
            <a:r>
              <a:rPr lang="en-US" dirty="0" smtClean="0"/>
              <a:t>Alerting device</a:t>
            </a:r>
          </a:p>
          <a:p>
            <a:pPr lvl="1" eaLnBrk="1" fontAlgn="auto" hangingPunct="1">
              <a:spcAft>
                <a:spcPts val="0"/>
              </a:spcAft>
              <a:defRPr/>
            </a:pPr>
            <a:r>
              <a:rPr lang="en-US" dirty="0" smtClean="0"/>
              <a:t>environmental awareness for people who are deaf/heard of hearing, i.e. alert to file alarm, telephone, doorbell</a:t>
            </a:r>
          </a:p>
          <a:p>
            <a:pPr eaLnBrk="1" fontAlgn="auto" hangingPunct="1">
              <a:spcAft>
                <a:spcPts val="0"/>
              </a:spcAft>
              <a:defRPr/>
            </a:pPr>
            <a:r>
              <a:rPr lang="en-US" dirty="0" smtClean="0"/>
              <a:t>Mouse alternatives</a:t>
            </a:r>
          </a:p>
          <a:p>
            <a:pPr lvl="1" eaLnBrk="1" fontAlgn="auto" hangingPunct="1">
              <a:spcAft>
                <a:spcPts val="0"/>
              </a:spcAft>
              <a:defRPr/>
            </a:pPr>
            <a:r>
              <a:rPr lang="en-US" dirty="0" smtClean="0"/>
              <a:t>track ball, touch pad, head mouse</a:t>
            </a:r>
          </a:p>
          <a:p>
            <a:pPr eaLnBrk="1" fontAlgn="auto" hangingPunct="1">
              <a:spcAft>
                <a:spcPts val="0"/>
              </a:spcAft>
              <a:defRPr/>
            </a:pPr>
            <a:r>
              <a:rPr lang="en-US" dirty="0" smtClean="0"/>
              <a:t>Keyboard alternatives</a:t>
            </a:r>
          </a:p>
          <a:p>
            <a:pPr lvl="1" eaLnBrk="1" fontAlgn="auto" hangingPunct="1">
              <a:spcAft>
                <a:spcPts val="0"/>
              </a:spcAft>
              <a:defRPr/>
            </a:pPr>
            <a:r>
              <a:rPr lang="en-US" dirty="0" smtClean="0"/>
              <a:t>alternative ways of keyboarding, i.e. on-screen keyboard, touch screen</a:t>
            </a:r>
          </a:p>
          <a:p>
            <a:pPr eaLnBrk="1" fontAlgn="auto" hangingPunct="1">
              <a:spcAft>
                <a:spcPts val="0"/>
              </a:spcAft>
              <a:defRPr/>
            </a:pPr>
            <a:r>
              <a:rPr lang="en-US" dirty="0" smtClean="0"/>
              <a:t>Screen readers</a:t>
            </a:r>
          </a:p>
          <a:p>
            <a:pPr lvl="1" eaLnBrk="1" fontAlgn="auto" hangingPunct="1">
              <a:spcAft>
                <a:spcPts val="0"/>
              </a:spcAft>
              <a:defRPr/>
            </a:pPr>
            <a:r>
              <a:rPr lang="en-US" dirty="0" smtClean="0"/>
              <a:t>accessing screen via voice or touch, i.e. JAWS, Window-Eyes, </a:t>
            </a:r>
            <a:r>
              <a:rPr lang="en-US" dirty="0" err="1" smtClean="0"/>
              <a:t>TelleBraille</a:t>
            </a:r>
            <a:r>
              <a:rPr lang="en-US" dirty="0" smtClean="0"/>
              <a:t> N’ Speak</a:t>
            </a:r>
          </a:p>
          <a:p>
            <a:pPr eaLnBrk="1" fontAlgn="auto" hangingPunct="1">
              <a:spcAft>
                <a:spcPts val="0"/>
              </a:spcAft>
              <a:defRPr/>
            </a:pPr>
            <a:r>
              <a:rPr lang="en-US" dirty="0" smtClean="0"/>
              <a:t>Screen magnifiers</a:t>
            </a:r>
          </a:p>
          <a:p>
            <a:pPr lvl="1" eaLnBrk="1" fontAlgn="auto" hangingPunct="1">
              <a:spcAft>
                <a:spcPts val="0"/>
              </a:spcAft>
              <a:defRPr/>
            </a:pPr>
            <a:r>
              <a:rPr lang="en-US" dirty="0" smtClean="0"/>
              <a:t>magnify and manipulate look of the screen, i.e. built-in computer screen readers, </a:t>
            </a:r>
            <a:r>
              <a:rPr lang="en-US" dirty="0" err="1" smtClean="0"/>
              <a:t>ZoomText</a:t>
            </a:r>
            <a:endParaRPr lang="en-US" dirty="0" smtClean="0"/>
          </a:p>
          <a:p>
            <a:pPr eaLnBrk="1" fontAlgn="auto" hangingPunct="1">
              <a:spcAft>
                <a:spcPts val="0"/>
              </a:spcAft>
              <a:defRPr/>
            </a:pPr>
            <a:r>
              <a:rPr lang="en-US" dirty="0" smtClean="0"/>
              <a:t>Text to speech: </a:t>
            </a:r>
            <a:r>
              <a:rPr lang="en-US" dirty="0" err="1" smtClean="0"/>
              <a:t>Ureader</a:t>
            </a:r>
            <a:r>
              <a:rPr lang="en-US" dirty="0" smtClean="0"/>
              <a:t>; Read &amp; Write; Built in on Mac OS; </a:t>
            </a:r>
            <a:r>
              <a:rPr lang="en-US" dirty="0" err="1" smtClean="0"/>
              <a:t>Kurzweil</a:t>
            </a:r>
            <a:endParaRPr lang="en-US" dirty="0" smtClean="0"/>
          </a:p>
          <a:p>
            <a:pPr lvl="1" eaLnBrk="1" fontAlgn="auto" hangingPunct="1">
              <a:spcAft>
                <a:spcPts val="0"/>
              </a:spcAft>
              <a:defRPr/>
            </a:pPr>
            <a:r>
              <a:rPr lang="en-US" dirty="0" smtClean="0"/>
              <a:t>write or choose picture and device “speaks”, i.e. </a:t>
            </a:r>
            <a:r>
              <a:rPr lang="en-US" dirty="0" err="1" smtClean="0"/>
              <a:t>Ureader</a:t>
            </a:r>
            <a:r>
              <a:rPr lang="en-US" dirty="0" smtClean="0"/>
              <a:t>, built-in (MAC), </a:t>
            </a:r>
            <a:r>
              <a:rPr lang="en-US" dirty="0" err="1" smtClean="0"/>
              <a:t>Kurzweil</a:t>
            </a:r>
            <a:endParaRPr lang="en-US" dirty="0" smtClean="0"/>
          </a:p>
          <a:p>
            <a:pPr eaLnBrk="1" fontAlgn="auto" hangingPunct="1">
              <a:spcAft>
                <a:spcPts val="0"/>
              </a:spcAft>
              <a:defRPr/>
            </a:pPr>
            <a:r>
              <a:rPr lang="en-US" dirty="0" smtClean="0"/>
              <a:t>Voice recognition: Dragon Naturally Speaking; </a:t>
            </a:r>
            <a:r>
              <a:rPr lang="en-US" dirty="0" err="1" smtClean="0"/>
              <a:t>iListen</a:t>
            </a:r>
            <a:r>
              <a:rPr lang="en-US" dirty="0" smtClean="0"/>
              <a:t> (Mac)</a:t>
            </a:r>
          </a:p>
          <a:p>
            <a:pPr lvl="1" eaLnBrk="1" fontAlgn="auto" hangingPunct="1">
              <a:spcAft>
                <a:spcPts val="0"/>
              </a:spcAft>
              <a:defRPr/>
            </a:pPr>
            <a:r>
              <a:rPr lang="en-US" dirty="0" smtClean="0"/>
              <a:t>speak instead of writing or using mouse—Dragon Naturally Speaking, </a:t>
            </a:r>
            <a:r>
              <a:rPr lang="en-US" dirty="0" err="1" smtClean="0"/>
              <a:t>iListen</a:t>
            </a:r>
            <a:r>
              <a:rPr lang="en-US" dirty="0" smtClean="0"/>
              <a:t> (MAC)</a:t>
            </a:r>
          </a:p>
          <a:p>
            <a:pPr eaLnBrk="1" fontAlgn="auto" hangingPunct="1">
              <a:spcAft>
                <a:spcPts val="0"/>
              </a:spcAft>
              <a:defRPr/>
            </a:pPr>
            <a:r>
              <a:rPr lang="en-US" dirty="0" smtClean="0"/>
              <a:t>Word prediction programs: Co-Writer; </a:t>
            </a:r>
            <a:r>
              <a:rPr lang="en-US" dirty="0" err="1" smtClean="0"/>
              <a:t>SoothSayer</a:t>
            </a:r>
            <a:r>
              <a:rPr lang="en-US" dirty="0" smtClean="0"/>
              <a:t>; Telepathic 2000</a:t>
            </a:r>
          </a:p>
          <a:p>
            <a:pPr lvl="1" eaLnBrk="1" fontAlgn="auto" hangingPunct="1">
              <a:spcAft>
                <a:spcPts val="0"/>
              </a:spcAft>
              <a:defRPr/>
            </a:pPr>
            <a:r>
              <a:rPr lang="en-US" dirty="0" smtClean="0"/>
              <a:t>speak instead of writing or using mouse—Dragon Naturally Speaking, </a:t>
            </a:r>
            <a:r>
              <a:rPr lang="en-US" dirty="0" err="1" smtClean="0"/>
              <a:t>iListen</a:t>
            </a:r>
            <a:r>
              <a:rPr lang="en-US" dirty="0" smtClean="0"/>
              <a:t> (MAC)</a:t>
            </a:r>
          </a:p>
          <a:p>
            <a:pPr eaLnBrk="1" fontAlgn="auto" hangingPunct="1">
              <a:spcAft>
                <a:spcPts val="0"/>
              </a:spcAft>
              <a:defRPr/>
            </a:pPr>
            <a:endParaRPr lang="en-US" dirty="0"/>
          </a:p>
        </p:txBody>
      </p:sp>
      <p:sp>
        <p:nvSpPr>
          <p:cNvPr id="39939" name="Rectangle 5"/>
          <p:cNvSpPr>
            <a:spLocks noChangeArrowheads="1"/>
          </p:cNvSpPr>
          <p:nvPr/>
        </p:nvSpPr>
        <p:spPr bwMode="auto">
          <a:xfrm>
            <a:off x="0" y="0"/>
            <a:ext cx="9144000" cy="1570038"/>
          </a:xfrm>
          <a:prstGeom prst="rect">
            <a:avLst/>
          </a:prstGeom>
          <a:noFill/>
          <a:ln w="9525">
            <a:noFill/>
            <a:miter lim="800000"/>
            <a:headEnd/>
            <a:tailEnd/>
          </a:ln>
        </p:spPr>
        <p:txBody>
          <a:bodyPr>
            <a:spAutoFit/>
          </a:bodyPr>
          <a:lstStyle/>
          <a:p>
            <a:pPr marL="342900" indent="-342900">
              <a:spcBef>
                <a:spcPct val="20000"/>
              </a:spcBef>
              <a:buFont typeface="Arial" pitchFamily="34" charset="0"/>
              <a:buChar char="•"/>
            </a:pPr>
            <a:r>
              <a:rPr lang="en-US" sz="3200" b="1">
                <a:solidFill>
                  <a:srgbClr val="000000"/>
                </a:solidFill>
                <a:latin typeface="Calibri" pitchFamily="34" charset="0"/>
              </a:rPr>
              <a:t>Teaching All Students, Reaching All Learners, including Students with Disabilities as Diverse Learners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304800"/>
            <a:ext cx="8001000" cy="1216025"/>
          </a:xfrm>
        </p:spPr>
        <p:txBody>
          <a:bodyPr rtlCol="0">
            <a:normAutofit fontScale="90000"/>
          </a:bodyPr>
          <a:lstStyle/>
          <a:p>
            <a:pPr eaLnBrk="1" fontAlgn="auto" hangingPunct="1">
              <a:spcAft>
                <a:spcPts val="0"/>
              </a:spcAft>
              <a:defRPr/>
            </a:pPr>
            <a:r>
              <a:rPr lang="en-US" b="1" i="1" dirty="0" smtClean="0"/>
              <a:t>Types of High-Tech Universal Assistive Technology</a:t>
            </a:r>
            <a:br>
              <a:rPr lang="en-US" b="1" i="1" dirty="0" smtClean="0"/>
            </a:br>
            <a:endParaRPr lang="en-US" dirty="0"/>
          </a:p>
        </p:txBody>
      </p:sp>
      <p:sp>
        <p:nvSpPr>
          <p:cNvPr id="40963" name="Text Placeholder 2"/>
          <p:cNvSpPr>
            <a:spLocks noGrp="1"/>
          </p:cNvSpPr>
          <p:nvPr>
            <p:ph type="body" sz="half" idx="4294967295"/>
          </p:nvPr>
        </p:nvSpPr>
        <p:spPr>
          <a:xfrm>
            <a:off x="228600" y="1371600"/>
            <a:ext cx="8534400" cy="4267200"/>
          </a:xfrm>
        </p:spPr>
        <p:txBody>
          <a:bodyPr/>
          <a:lstStyle/>
          <a:p>
            <a:pPr eaLnBrk="1" hangingPunct="1"/>
            <a:r>
              <a:rPr lang="en-US" sz="2200" smtClean="0">
                <a:solidFill>
                  <a:srgbClr val="FF0000"/>
                </a:solidFill>
                <a:latin typeface="Narkisim" pitchFamily="34" charset="-79"/>
                <a:cs typeface="Narkisim" pitchFamily="34" charset="-79"/>
              </a:rPr>
              <a:t>Variations in keyboard design</a:t>
            </a:r>
          </a:p>
          <a:p>
            <a:pPr lvl="1" eaLnBrk="1" hangingPunct="1"/>
            <a:r>
              <a:rPr lang="en-US" sz="2200" smtClean="0">
                <a:solidFill>
                  <a:srgbClr val="FF0000"/>
                </a:solidFill>
                <a:latin typeface="Narkisim" pitchFamily="34" charset="-79"/>
                <a:cs typeface="Narkisim" pitchFamily="34" charset="-79"/>
              </a:rPr>
              <a:t>ergonomic, natural, adjustable, etc.</a:t>
            </a:r>
          </a:p>
          <a:p>
            <a:pPr eaLnBrk="1" hangingPunct="1"/>
            <a:r>
              <a:rPr lang="en-US" sz="2200" smtClean="0">
                <a:solidFill>
                  <a:srgbClr val="FF0000"/>
                </a:solidFill>
                <a:latin typeface="Narkisim" pitchFamily="34" charset="-79"/>
                <a:cs typeface="Narkisim" pitchFamily="34" charset="-79"/>
              </a:rPr>
              <a:t>MP3 player/CD player/Tape Player</a:t>
            </a:r>
          </a:p>
          <a:p>
            <a:pPr lvl="1" eaLnBrk="1" hangingPunct="1"/>
            <a:r>
              <a:rPr lang="en-US" sz="2200" smtClean="0">
                <a:solidFill>
                  <a:srgbClr val="FF0000"/>
                </a:solidFill>
                <a:latin typeface="Narkisim" pitchFamily="34" charset="-79"/>
                <a:cs typeface="Narkisim" pitchFamily="34" charset="-79"/>
              </a:rPr>
              <a:t>audio players to listen to textbooks and lectures</a:t>
            </a:r>
          </a:p>
          <a:p>
            <a:pPr eaLnBrk="1" hangingPunct="1"/>
            <a:r>
              <a:rPr lang="en-US" sz="2200" smtClean="0">
                <a:solidFill>
                  <a:srgbClr val="FF0000"/>
                </a:solidFill>
                <a:latin typeface="Narkisim" pitchFamily="34" charset="-79"/>
                <a:cs typeface="Narkisim" pitchFamily="34" charset="-79"/>
              </a:rPr>
              <a:t>Optical character recognition/Scanner</a:t>
            </a:r>
          </a:p>
          <a:p>
            <a:pPr lvl="1" eaLnBrk="1" hangingPunct="1"/>
            <a:r>
              <a:rPr lang="en-US" sz="2200" smtClean="0">
                <a:solidFill>
                  <a:srgbClr val="FF0000"/>
                </a:solidFill>
                <a:latin typeface="Narkisim" pitchFamily="34" charset="-79"/>
                <a:cs typeface="Narkisim" pitchFamily="34" charset="-79"/>
              </a:rPr>
              <a:t>scan books and notes onto PC (also used by individuals, libraries and government to store information)</a:t>
            </a:r>
          </a:p>
          <a:p>
            <a:pPr eaLnBrk="1" hangingPunct="1"/>
            <a:r>
              <a:rPr lang="en-US" sz="2200" smtClean="0">
                <a:solidFill>
                  <a:srgbClr val="FF0000"/>
                </a:solidFill>
                <a:latin typeface="Narkisim" pitchFamily="34" charset="-79"/>
                <a:cs typeface="Narkisim" pitchFamily="34" charset="-79"/>
              </a:rPr>
              <a:t>Tape Recorder/Digital Recorder</a:t>
            </a:r>
          </a:p>
          <a:p>
            <a:pPr lvl="1" eaLnBrk="1" hangingPunct="1"/>
            <a:r>
              <a:rPr lang="en-US" sz="2200" smtClean="0">
                <a:solidFill>
                  <a:srgbClr val="FF0000"/>
                </a:solidFill>
                <a:latin typeface="Narkisim" pitchFamily="34" charset="-79"/>
                <a:cs typeface="Narkisim" pitchFamily="34" charset="-79"/>
              </a:rPr>
              <a:t>record lectures, books</a:t>
            </a:r>
          </a:p>
          <a:p>
            <a:pPr eaLnBrk="1" hangingPunct="1"/>
            <a:r>
              <a:rPr lang="en-US" sz="2200" smtClean="0">
                <a:solidFill>
                  <a:srgbClr val="FF0000"/>
                </a:solidFill>
                <a:latin typeface="Narkisim" pitchFamily="34" charset="-79"/>
                <a:cs typeface="Narkisim" pitchFamily="34" charset="-79"/>
              </a:rPr>
              <a:t>Word Processor</a:t>
            </a:r>
          </a:p>
          <a:p>
            <a:pPr lvl="1" eaLnBrk="1" hangingPunct="1"/>
            <a:r>
              <a:rPr lang="en-US" sz="2200" smtClean="0">
                <a:solidFill>
                  <a:srgbClr val="FF0000"/>
                </a:solidFill>
                <a:latin typeface="Narkisim" pitchFamily="34" charset="-79"/>
                <a:cs typeface="Narkisim" pitchFamily="34" charset="-79"/>
              </a:rPr>
              <a:t>access to print, writing, communication</a:t>
            </a:r>
          </a:p>
          <a:p>
            <a:pPr eaLnBrk="1" hangingPunct="1"/>
            <a:r>
              <a:rPr lang="en-US" sz="2200" smtClean="0">
                <a:solidFill>
                  <a:srgbClr val="FF0000"/>
                </a:solidFill>
                <a:latin typeface="Narkisim" pitchFamily="34" charset="-79"/>
                <a:cs typeface="Narkisim" pitchFamily="34" charset="-79"/>
              </a:rPr>
              <a:t>Text Messaging</a:t>
            </a:r>
          </a:p>
          <a:p>
            <a:pPr eaLnBrk="1" hangingPunct="1"/>
            <a:r>
              <a:rPr lang="en-US" smtClean="0"/>
              <a:t/>
            </a:r>
            <a:br>
              <a:rPr lang="en-US" smtClean="0"/>
            </a:b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sz="3600" b="1" dirty="0" smtClean="0">
                <a:latin typeface="+mn-lt"/>
              </a:rPr>
              <a:t>Categories of Assistive Technology</a:t>
            </a:r>
          </a:p>
        </p:txBody>
      </p:sp>
      <p:sp>
        <p:nvSpPr>
          <p:cNvPr id="41987" name="Rectangle 3"/>
          <p:cNvSpPr>
            <a:spLocks noGrp="1" noChangeArrowheads="1"/>
          </p:cNvSpPr>
          <p:nvPr>
            <p:ph type="body" sz="half" idx="1"/>
          </p:nvPr>
        </p:nvSpPr>
        <p:spPr>
          <a:xfrm>
            <a:off x="566738" y="1752600"/>
            <a:ext cx="5605462" cy="4267200"/>
          </a:xfrm>
        </p:spPr>
        <p:txBody>
          <a:bodyPr/>
          <a:lstStyle/>
          <a:p>
            <a:pPr eaLnBrk="1" hangingPunct="1"/>
            <a:r>
              <a:rPr lang="en-US" b="1" smtClean="0"/>
              <a:t>There are many types of assistive technology to aid individuals in all aspects of life. </a:t>
            </a:r>
          </a:p>
          <a:p>
            <a:pPr eaLnBrk="1" hangingPunct="1"/>
            <a:endParaRPr lang="en-US" b="1" smtClean="0"/>
          </a:p>
          <a:p>
            <a:pPr eaLnBrk="1" hangingPunct="1"/>
            <a:endParaRPr lang="en-US" b="1" smtClean="0"/>
          </a:p>
        </p:txBody>
      </p:sp>
      <p:pic>
        <p:nvPicPr>
          <p:cNvPr id="24580" name="Picture 7" descr="C:\Documents and Settings\kknighton\Local Settings\Temporary Internet Files\Content.IE5\U7UJ2XM3\MCj04360270000[1].wmf"/>
          <p:cNvPicPr>
            <a:picLocks noChangeAspect="1" noChangeArrowheads="1"/>
          </p:cNvPicPr>
          <p:nvPr/>
        </p:nvPicPr>
        <p:blipFill>
          <a:blip r:embed="rId2"/>
          <a:srcRect/>
          <a:stretch>
            <a:fillRect/>
          </a:stretch>
        </p:blipFill>
        <p:spPr bwMode="auto">
          <a:xfrm>
            <a:off x="5715000" y="3124200"/>
            <a:ext cx="2066925"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74675" y="304800"/>
            <a:ext cx="8001000" cy="1216025"/>
          </a:xfrm>
        </p:spPr>
        <p:txBody>
          <a:bodyPr/>
          <a:lstStyle/>
          <a:p>
            <a:pPr eaLnBrk="1" hangingPunct="1"/>
            <a:endParaRPr lang="en-US" smtClean="0"/>
          </a:p>
        </p:txBody>
      </p:sp>
      <p:sp>
        <p:nvSpPr>
          <p:cNvPr id="43011" name="Text Placeholder 2"/>
          <p:cNvSpPr>
            <a:spLocks noGrp="1"/>
          </p:cNvSpPr>
          <p:nvPr>
            <p:ph type="body" sz="half" idx="1"/>
          </p:nvPr>
        </p:nvSpPr>
        <p:spPr>
          <a:xfrm>
            <a:off x="566738" y="1752600"/>
            <a:ext cx="3924300" cy="4267200"/>
          </a:xfrm>
        </p:spPr>
        <p:txBody>
          <a:bodyPr/>
          <a:lstStyle/>
          <a:p>
            <a:pPr eaLnBrk="1" hangingPunct="1"/>
            <a:endParaRPr lang="en-US" smtClean="0"/>
          </a:p>
        </p:txBody>
      </p:sp>
      <p:sp>
        <p:nvSpPr>
          <p:cNvPr id="43012" name="Content Placeholder 3"/>
          <p:cNvSpPr>
            <a:spLocks noGrp="1"/>
          </p:cNvSpPr>
          <p:nvPr>
            <p:ph sz="quarter" idx="2"/>
          </p:nvPr>
        </p:nvSpPr>
        <p:spPr>
          <a:xfrm>
            <a:off x="4643438" y="1752600"/>
            <a:ext cx="3924300" cy="2057400"/>
          </a:xfrm>
        </p:spPr>
        <p:txBody>
          <a:bodyPr/>
          <a:lstStyle/>
          <a:p>
            <a:pPr eaLnBrk="1" hangingPunct="1"/>
            <a:endParaRPr lang="en-US" smtClean="0"/>
          </a:p>
        </p:txBody>
      </p:sp>
      <p:sp>
        <p:nvSpPr>
          <p:cNvPr id="43013" name="Content Placeholder 4"/>
          <p:cNvSpPr>
            <a:spLocks noGrp="1"/>
          </p:cNvSpPr>
          <p:nvPr>
            <p:ph sz="quarter" idx="3"/>
          </p:nvPr>
        </p:nvSpPr>
        <p:spPr>
          <a:xfrm>
            <a:off x="4643438" y="3962400"/>
            <a:ext cx="3924300" cy="2057400"/>
          </a:xfrm>
        </p:spPr>
        <p:txBody>
          <a:bodyPr/>
          <a:lstStyle/>
          <a:p>
            <a:pPr eaLnBrk="1" hangingPunct="1"/>
            <a:endParaRPr lang="en-US" smtClean="0"/>
          </a:p>
        </p:txBody>
      </p:sp>
      <p:pic>
        <p:nvPicPr>
          <p:cNvPr id="4301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574675" y="304800"/>
            <a:ext cx="8001000" cy="1216025"/>
          </a:xfrm>
        </p:spPr>
        <p:txBody>
          <a:bodyPr/>
          <a:lstStyle/>
          <a:p>
            <a:pPr eaLnBrk="1" hangingPunct="1"/>
            <a:endParaRPr lang="en-US" smtClean="0"/>
          </a:p>
        </p:txBody>
      </p:sp>
      <p:sp>
        <p:nvSpPr>
          <p:cNvPr id="44035" name="Text Placeholder 2"/>
          <p:cNvSpPr>
            <a:spLocks noGrp="1"/>
          </p:cNvSpPr>
          <p:nvPr>
            <p:ph type="body" sz="half" idx="1"/>
          </p:nvPr>
        </p:nvSpPr>
        <p:spPr>
          <a:xfrm>
            <a:off x="566738" y="1752600"/>
            <a:ext cx="3924300" cy="4267200"/>
          </a:xfrm>
        </p:spPr>
        <p:txBody>
          <a:bodyPr/>
          <a:lstStyle/>
          <a:p>
            <a:pPr eaLnBrk="1" hangingPunct="1"/>
            <a:endParaRPr lang="en-US" smtClean="0"/>
          </a:p>
        </p:txBody>
      </p:sp>
      <p:sp>
        <p:nvSpPr>
          <p:cNvPr id="44036" name="Content Placeholder 3"/>
          <p:cNvSpPr>
            <a:spLocks noGrp="1"/>
          </p:cNvSpPr>
          <p:nvPr>
            <p:ph sz="quarter" idx="2"/>
          </p:nvPr>
        </p:nvSpPr>
        <p:spPr>
          <a:xfrm>
            <a:off x="4643438" y="1752600"/>
            <a:ext cx="3924300" cy="2057400"/>
          </a:xfrm>
        </p:spPr>
        <p:txBody>
          <a:bodyPr/>
          <a:lstStyle/>
          <a:p>
            <a:pPr eaLnBrk="1" hangingPunct="1"/>
            <a:endParaRPr lang="en-US" smtClean="0"/>
          </a:p>
        </p:txBody>
      </p:sp>
      <p:sp>
        <p:nvSpPr>
          <p:cNvPr id="44037" name="Content Placeholder 4"/>
          <p:cNvSpPr>
            <a:spLocks noGrp="1"/>
          </p:cNvSpPr>
          <p:nvPr>
            <p:ph sz="quarter" idx="3"/>
          </p:nvPr>
        </p:nvSpPr>
        <p:spPr>
          <a:xfrm>
            <a:off x="4643438" y="3962400"/>
            <a:ext cx="3924300" cy="2057400"/>
          </a:xfrm>
        </p:spPr>
        <p:txBody>
          <a:bodyPr/>
          <a:lstStyle/>
          <a:p>
            <a:pPr eaLnBrk="1" hangingPunct="1"/>
            <a:endParaRPr lang="en-US" smtClean="0"/>
          </a:p>
        </p:txBody>
      </p:sp>
      <p:pic>
        <p:nvPicPr>
          <p:cNvPr id="44038" name="Picture 2"/>
          <p:cNvPicPr>
            <a:picLocks noChangeAspect="1" noChangeArrowheads="1"/>
          </p:cNvPicPr>
          <p:nvPr/>
        </p:nvPicPr>
        <p:blipFill>
          <a:blip r:embed="rId2"/>
          <a:srcRect/>
          <a:stretch>
            <a:fillRect/>
          </a:stretch>
        </p:blipFill>
        <p:spPr bwMode="auto">
          <a:xfrm>
            <a:off x="-30163" y="0"/>
            <a:ext cx="9174163"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0"/>
            <a:ext cx="8001000" cy="1216025"/>
          </a:xfrm>
        </p:spPr>
        <p:txBody>
          <a:bodyPr rtlCol="0">
            <a:normAutofit/>
          </a:bodyPr>
          <a:lstStyle/>
          <a:p>
            <a:pPr eaLnBrk="1" fontAlgn="auto" hangingPunct="1">
              <a:spcAft>
                <a:spcPts val="0"/>
              </a:spcAft>
              <a:defRPr/>
            </a:pPr>
            <a:r>
              <a:rPr lang="en-US" b="1" dirty="0" smtClean="0">
                <a:solidFill>
                  <a:schemeClr val="bg1"/>
                </a:solidFill>
                <a:latin typeface="+mn-lt"/>
              </a:rPr>
              <a:t>Daily living</a:t>
            </a:r>
          </a:p>
        </p:txBody>
      </p:sp>
      <p:sp>
        <p:nvSpPr>
          <p:cNvPr id="45059" name="Rectangle 3"/>
          <p:cNvSpPr>
            <a:spLocks noGrp="1" noChangeArrowheads="1"/>
          </p:cNvSpPr>
          <p:nvPr>
            <p:ph type="body" sz="half" idx="1"/>
          </p:nvPr>
        </p:nvSpPr>
        <p:spPr>
          <a:xfrm>
            <a:off x="2133600" y="1828800"/>
            <a:ext cx="3924300" cy="4267200"/>
          </a:xfrm>
        </p:spPr>
        <p:txBody>
          <a:bodyPr/>
          <a:lstStyle/>
          <a:p>
            <a:pPr eaLnBrk="1" hangingPunct="1"/>
            <a:r>
              <a:rPr lang="en-US" b="1" smtClean="0"/>
              <a:t>Daily Living aids are for use in activities such as eating, bathing, cooking, dressing, toileting, and home maintenance. </a:t>
            </a:r>
          </a:p>
        </p:txBody>
      </p:sp>
      <p:pic>
        <p:nvPicPr>
          <p:cNvPr id="25604" name="Picture 16" descr="scoop bowl"/>
          <p:cNvPicPr>
            <a:picLocks noGrp="1" noChangeAspect="1" noChangeArrowheads="1"/>
          </p:cNvPicPr>
          <p:nvPr>
            <p:ph sz="quarter" idx="2"/>
          </p:nvPr>
        </p:nvPicPr>
        <p:blipFill>
          <a:blip r:embed="rId3"/>
          <a:srcRect/>
          <a:stretch>
            <a:fillRect/>
          </a:stretch>
        </p:blipFill>
        <p:spPr>
          <a:xfrm>
            <a:off x="6248400" y="4114800"/>
            <a:ext cx="2057400" cy="1600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5" name="Picture 18" descr="Sliding Swivel Seat Transfer Bench from ActiveForever.com">
            <a:hlinkClick r:id="rId4"/>
          </p:cNvPr>
          <p:cNvPicPr>
            <a:picLocks noChangeAspect="1" noChangeArrowheads="1"/>
          </p:cNvPicPr>
          <p:nvPr/>
        </p:nvPicPr>
        <p:blipFill>
          <a:blip r:embed="rId5"/>
          <a:srcRect/>
          <a:stretch>
            <a:fillRect/>
          </a:stretch>
        </p:blipFill>
        <p:spPr bwMode="auto">
          <a:xfrm>
            <a:off x="6477000" y="2133600"/>
            <a:ext cx="1752600"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6" name="Picture 24" descr="Sock Aid from ActiveForever.com">
            <a:hlinkClick r:id="rId6"/>
          </p:cNvPr>
          <p:cNvPicPr>
            <a:picLocks noGrp="1" noChangeAspect="1" noChangeArrowheads="1"/>
          </p:cNvPicPr>
          <p:nvPr>
            <p:ph sz="quarter" idx="3"/>
          </p:nvPr>
        </p:nvPicPr>
        <p:blipFill>
          <a:blip r:embed="rId7"/>
          <a:srcRect/>
          <a:stretch>
            <a:fillRect/>
          </a:stretch>
        </p:blipFill>
        <p:spPr>
          <a:xfrm>
            <a:off x="228600" y="2057400"/>
            <a:ext cx="1752600" cy="18288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304800"/>
            <a:ext cx="7280275" cy="1216025"/>
          </a:xfrm>
        </p:spPr>
        <p:txBody>
          <a:bodyPr rtlCol="0">
            <a:normAutofit/>
          </a:bodyPr>
          <a:lstStyle/>
          <a:p>
            <a:pPr eaLnBrk="1" fontAlgn="auto" hangingPunct="1">
              <a:spcAft>
                <a:spcPts val="0"/>
              </a:spcAft>
              <a:defRPr/>
            </a:pPr>
            <a:r>
              <a:rPr lang="en-US" b="1" dirty="0" smtClean="0">
                <a:solidFill>
                  <a:schemeClr val="bg1"/>
                </a:solidFill>
                <a:latin typeface="+mn-lt"/>
              </a:rPr>
              <a:t>Computer technologies</a:t>
            </a:r>
          </a:p>
        </p:txBody>
      </p:sp>
      <p:sp>
        <p:nvSpPr>
          <p:cNvPr id="46083" name="Rectangle 3"/>
          <p:cNvSpPr>
            <a:spLocks noGrp="1" noChangeArrowheads="1"/>
          </p:cNvSpPr>
          <p:nvPr>
            <p:ph type="body" sz="half" idx="1"/>
          </p:nvPr>
        </p:nvSpPr>
        <p:spPr>
          <a:xfrm>
            <a:off x="4343400" y="1447800"/>
            <a:ext cx="3924300" cy="4267200"/>
          </a:xfrm>
        </p:spPr>
        <p:txBody>
          <a:bodyPr/>
          <a:lstStyle/>
          <a:p>
            <a:pPr eaLnBrk="1" hangingPunct="1"/>
            <a:r>
              <a:rPr lang="en-US" b="1" smtClean="0"/>
              <a:t>Computer technologies are input and out- put devices that enable persons with disabilities to use a computer. </a:t>
            </a:r>
          </a:p>
          <a:p>
            <a:pPr eaLnBrk="1" hangingPunct="1"/>
            <a:endParaRPr lang="en-US" b="1" smtClean="0"/>
          </a:p>
        </p:txBody>
      </p:sp>
      <p:pic>
        <p:nvPicPr>
          <p:cNvPr id="26628" name="Picture 4" descr="altkey_sml"/>
          <p:cNvPicPr>
            <a:picLocks noGrp="1" noChangeAspect="1" noChangeArrowheads="1"/>
          </p:cNvPicPr>
          <p:nvPr>
            <p:ph sz="quarter" idx="2"/>
          </p:nvPr>
        </p:nvPicPr>
        <p:blipFill>
          <a:blip r:embed="rId3"/>
          <a:srcRect/>
          <a:stretch>
            <a:fillRect/>
          </a:stretch>
        </p:blipFill>
        <p:spPr>
          <a:xfrm>
            <a:off x="6400800" y="5029200"/>
            <a:ext cx="2590800" cy="1617663"/>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6629" name="Picture 9" descr="hpim0845"/>
          <p:cNvPicPr>
            <a:picLocks noChangeAspect="1" noChangeArrowheads="1"/>
          </p:cNvPicPr>
          <p:nvPr/>
        </p:nvPicPr>
        <p:blipFill>
          <a:blip r:embed="rId4"/>
          <a:srcRect/>
          <a:stretch>
            <a:fillRect/>
          </a:stretch>
        </p:blipFill>
        <p:spPr bwMode="auto">
          <a:xfrm>
            <a:off x="609600" y="1676400"/>
            <a:ext cx="37338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6630" name="Picture 11" descr="Big Red switch "/>
          <p:cNvPicPr>
            <a:picLocks noChangeAspect="1" noChangeArrowheads="1"/>
          </p:cNvPicPr>
          <p:nvPr/>
        </p:nvPicPr>
        <p:blipFill>
          <a:blip r:embed="rId5"/>
          <a:srcRect/>
          <a:stretch>
            <a:fillRect/>
          </a:stretch>
        </p:blipFill>
        <p:spPr bwMode="auto">
          <a:xfrm>
            <a:off x="381000" y="4876800"/>
            <a:ext cx="1524000" cy="137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76400" y="304800"/>
            <a:ext cx="6899275" cy="1216025"/>
          </a:xfrm>
        </p:spPr>
        <p:txBody>
          <a:bodyPr rtlCol="0">
            <a:normAutofit/>
          </a:bodyPr>
          <a:lstStyle/>
          <a:p>
            <a:pPr eaLnBrk="1" fontAlgn="auto" hangingPunct="1">
              <a:spcAft>
                <a:spcPts val="0"/>
              </a:spcAft>
              <a:defRPr/>
            </a:pPr>
            <a:r>
              <a:rPr lang="en-US" sz="3400" b="1" dirty="0" smtClean="0">
                <a:solidFill>
                  <a:schemeClr val="bg1"/>
                </a:solidFill>
                <a:latin typeface="+mn-lt"/>
              </a:rPr>
              <a:t>Augmentative Communication</a:t>
            </a:r>
          </a:p>
        </p:txBody>
      </p:sp>
      <p:sp>
        <p:nvSpPr>
          <p:cNvPr id="47107" name="Rectangle 3"/>
          <p:cNvSpPr>
            <a:spLocks noGrp="1" noChangeArrowheads="1"/>
          </p:cNvSpPr>
          <p:nvPr>
            <p:ph type="body" sz="half" idx="1"/>
          </p:nvPr>
        </p:nvSpPr>
        <p:spPr>
          <a:xfrm>
            <a:off x="566738" y="1752600"/>
            <a:ext cx="4081462" cy="4267200"/>
          </a:xfrm>
        </p:spPr>
        <p:txBody>
          <a:bodyPr/>
          <a:lstStyle/>
          <a:p>
            <a:pPr eaLnBrk="1" hangingPunct="1"/>
            <a:r>
              <a:rPr lang="en-US" b="1" smtClean="0"/>
              <a:t>Augmentative Communication devices provide a means for communication for persons with limited speech. </a:t>
            </a:r>
          </a:p>
        </p:txBody>
      </p:sp>
      <p:pic>
        <p:nvPicPr>
          <p:cNvPr id="27652" name="Picture 4" descr="voca_sml"/>
          <p:cNvPicPr>
            <a:picLocks noGrp="1" noChangeAspect="1" noChangeArrowheads="1"/>
          </p:cNvPicPr>
          <p:nvPr>
            <p:ph sz="quarter" idx="2"/>
          </p:nvPr>
        </p:nvPicPr>
        <p:blipFill>
          <a:blip r:embed="rId2"/>
          <a:srcRect/>
          <a:stretch>
            <a:fillRect/>
          </a:stretch>
        </p:blipFill>
        <p:spPr>
          <a:xfrm>
            <a:off x="4800603" y="1752602"/>
            <a:ext cx="2162175" cy="154146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3" name="Picture 10" descr="adam-1"/>
          <p:cNvPicPr>
            <a:picLocks noChangeAspect="1" noChangeArrowheads="1"/>
          </p:cNvPicPr>
          <p:nvPr/>
        </p:nvPicPr>
        <p:blipFill>
          <a:blip r:embed="rId3"/>
          <a:srcRect/>
          <a:stretch>
            <a:fillRect/>
          </a:stretch>
        </p:blipFill>
        <p:spPr bwMode="auto">
          <a:xfrm>
            <a:off x="6248400" y="2971802"/>
            <a:ext cx="2590800"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4" name="Picture 12" descr="Dynavox 3100"/>
          <p:cNvPicPr>
            <a:picLocks noChangeAspect="1" noChangeArrowheads="1"/>
          </p:cNvPicPr>
          <p:nvPr/>
        </p:nvPicPr>
        <p:blipFill>
          <a:blip r:embed="rId4"/>
          <a:srcRect/>
          <a:stretch>
            <a:fillRect/>
          </a:stretch>
        </p:blipFill>
        <p:spPr bwMode="auto">
          <a:xfrm>
            <a:off x="4572000" y="4419602"/>
            <a:ext cx="1752600" cy="1400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304800"/>
            <a:ext cx="7508875" cy="1216025"/>
          </a:xfrm>
        </p:spPr>
        <p:txBody>
          <a:bodyPr rtlCol="0">
            <a:normAutofit/>
          </a:bodyPr>
          <a:lstStyle/>
          <a:p>
            <a:pPr eaLnBrk="1" fontAlgn="auto" hangingPunct="1">
              <a:spcAft>
                <a:spcPts val="0"/>
              </a:spcAft>
              <a:defRPr/>
            </a:pPr>
            <a:r>
              <a:rPr lang="en-US" b="1" dirty="0" smtClean="0">
                <a:solidFill>
                  <a:schemeClr val="bg1"/>
                </a:solidFill>
                <a:latin typeface="+mn-lt"/>
              </a:rPr>
              <a:t>Environment Control Units</a:t>
            </a:r>
          </a:p>
        </p:txBody>
      </p:sp>
      <p:sp>
        <p:nvSpPr>
          <p:cNvPr id="48131" name="Rectangle 3"/>
          <p:cNvSpPr>
            <a:spLocks noGrp="1" noChangeArrowheads="1"/>
          </p:cNvSpPr>
          <p:nvPr>
            <p:ph type="body" sz="half" idx="1"/>
          </p:nvPr>
        </p:nvSpPr>
        <p:spPr>
          <a:xfrm>
            <a:off x="566738" y="1752600"/>
            <a:ext cx="3924300" cy="4267200"/>
          </a:xfrm>
        </p:spPr>
        <p:txBody>
          <a:bodyPr/>
          <a:lstStyle/>
          <a:p>
            <a:pPr eaLnBrk="1" hangingPunct="1"/>
            <a:r>
              <a:rPr lang="en-US" b="1" smtClean="0"/>
              <a:t>ECU’s (electronic systems) enable someone with limited mobility or fine motor skills to control devices in the home or other surroundings. </a:t>
            </a:r>
          </a:p>
        </p:txBody>
      </p:sp>
      <p:pic>
        <p:nvPicPr>
          <p:cNvPr id="28676" name="Picture 23" descr="ultra4L_pic"/>
          <p:cNvPicPr>
            <a:picLocks noGrp="1" noChangeAspect="1" noChangeArrowheads="1"/>
          </p:cNvPicPr>
          <p:nvPr>
            <p:ph sz="quarter" idx="2"/>
          </p:nvPr>
        </p:nvPicPr>
        <p:blipFill>
          <a:blip r:embed="rId3"/>
          <a:srcRect/>
          <a:stretch>
            <a:fillRect/>
          </a:stretch>
        </p:blipFill>
        <p:spPr>
          <a:xfrm>
            <a:off x="4495801" y="3581400"/>
            <a:ext cx="2609851" cy="20193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7" name="Picture 21" descr="[image of infrared remote control with switch activation]">
            <a:hlinkClick r:id="rId4"/>
          </p:cNvPr>
          <p:cNvPicPr>
            <a:picLocks noChangeAspect="1" noChangeArrowheads="1"/>
          </p:cNvPicPr>
          <p:nvPr/>
        </p:nvPicPr>
        <p:blipFill>
          <a:blip r:embed="rId5"/>
          <a:srcRect/>
          <a:stretch>
            <a:fillRect/>
          </a:stretch>
        </p:blipFill>
        <p:spPr bwMode="auto">
          <a:xfrm>
            <a:off x="5029200" y="1981200"/>
            <a:ext cx="1447800"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8" name="Picture 26" descr="[image of portable electronic unit]">
            <a:hlinkClick r:id="rId6"/>
          </p:cNvPr>
          <p:cNvPicPr>
            <a:picLocks noGrp="1" noChangeAspect="1" noChangeArrowheads="1"/>
          </p:cNvPicPr>
          <p:nvPr>
            <p:ph sz="quarter" idx="3"/>
          </p:nvPr>
        </p:nvPicPr>
        <p:blipFill>
          <a:blip r:embed="rId7"/>
          <a:srcRect/>
          <a:stretch>
            <a:fillRect/>
          </a:stretch>
        </p:blipFill>
        <p:spPr>
          <a:xfrm>
            <a:off x="6934200" y="2362200"/>
            <a:ext cx="1447800" cy="12954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76200"/>
            <a:ext cx="6870700" cy="1295400"/>
          </a:xfrm>
        </p:spPr>
        <p:txBody>
          <a:bodyPr rtlCol="0"/>
          <a:lstStyle/>
          <a:p>
            <a:pPr eaLnBrk="1" fontAlgn="auto" hangingPunct="1">
              <a:spcAft>
                <a:spcPts val="0"/>
              </a:spcAft>
              <a:defRPr/>
            </a:pPr>
            <a:r>
              <a:rPr lang="en-US" altLang="en-US" smtClean="0">
                <a:solidFill>
                  <a:srgbClr val="FFFFFF"/>
                </a:solidFill>
              </a:rPr>
              <a:t>AT Fosters Inclusion</a:t>
            </a:r>
          </a:p>
        </p:txBody>
      </p:sp>
      <p:sp>
        <p:nvSpPr>
          <p:cNvPr id="36867" name="Rectangle 3"/>
          <p:cNvSpPr>
            <a:spLocks noGrp="1" noChangeArrowheads="1"/>
          </p:cNvSpPr>
          <p:nvPr>
            <p:ph idx="1"/>
          </p:nvPr>
        </p:nvSpPr>
        <p:spPr>
          <a:xfrm>
            <a:off x="685800" y="1676400"/>
            <a:ext cx="7696200" cy="4191000"/>
          </a:xfrm>
        </p:spPr>
        <p:txBody>
          <a:bodyPr rtlCol="0">
            <a:normAutofit/>
          </a:bodyPr>
          <a:lstStyle/>
          <a:p>
            <a:pPr marL="0" indent="0" eaLnBrk="1" fontAlgn="auto" hangingPunct="1">
              <a:lnSpc>
                <a:spcPct val="70000"/>
              </a:lnSpc>
              <a:spcAft>
                <a:spcPts val="0"/>
              </a:spcAft>
              <a:defRPr/>
            </a:pPr>
            <a:r>
              <a:rPr lang="en-US" altLang="en-US" u="sng" smtClean="0"/>
              <a:t> Inclusion</a:t>
            </a:r>
            <a:r>
              <a:rPr lang="en-US" altLang="en-US" smtClean="0"/>
              <a:t>: The practice of educating all or most children in the same classroom, including children with physical, mental, and developmental disabilities. (Association for Supervision and Curriculum Development)</a:t>
            </a:r>
          </a:p>
          <a:p>
            <a:pPr marL="0" indent="0" eaLnBrk="1" fontAlgn="auto" hangingPunct="1">
              <a:lnSpc>
                <a:spcPct val="70000"/>
              </a:lnSpc>
              <a:spcAft>
                <a:spcPts val="0"/>
              </a:spcAft>
              <a:defRPr/>
            </a:pPr>
            <a:endParaRPr lang="en-US" altLang="en-US" smtClean="0"/>
          </a:p>
          <a:p>
            <a:pPr marL="0" indent="0" eaLnBrk="1" fontAlgn="auto" hangingPunct="1">
              <a:lnSpc>
                <a:spcPct val="70000"/>
              </a:lnSpc>
              <a:spcAft>
                <a:spcPts val="0"/>
              </a:spcAft>
              <a:defRPr/>
            </a:pPr>
            <a:r>
              <a:rPr lang="en-US" altLang="en-US" smtClean="0"/>
              <a:t> AT helps students who have disabilities learn the material in a way that they can understand it</a:t>
            </a:r>
          </a:p>
          <a:p>
            <a:pPr marL="0" indent="0" eaLnBrk="1" fontAlgn="auto" hangingPunct="1">
              <a:lnSpc>
                <a:spcPct val="70000"/>
              </a:lnSpc>
              <a:spcAft>
                <a:spcPts val="0"/>
              </a:spcAft>
              <a:defRPr/>
            </a:pPr>
            <a:endParaRPr lang="en-US" altLang="en-US" smtClean="0"/>
          </a:p>
          <a:p>
            <a:pPr marL="0" indent="0" eaLnBrk="1" fontAlgn="auto" hangingPunct="1">
              <a:lnSpc>
                <a:spcPct val="70000"/>
              </a:lnSpc>
              <a:spcAft>
                <a:spcPts val="0"/>
              </a:spcAft>
              <a:defRPr/>
            </a:pPr>
            <a:r>
              <a:rPr lang="en-US" altLang="en-US" smtClean="0"/>
              <a:t> AT helps eliminate barriers students may face that prevent them from being at the same level as their classmates</a:t>
            </a:r>
          </a:p>
          <a:p>
            <a:pPr marL="0" indent="0" eaLnBrk="1" fontAlgn="auto" hangingPunct="1">
              <a:lnSpc>
                <a:spcPct val="70000"/>
              </a:lnSpc>
              <a:spcAft>
                <a:spcPts val="0"/>
              </a:spcAft>
              <a:defRPr/>
            </a:pPr>
            <a:endParaRPr lang="en-US" altLang="en-US"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b="1" dirty="0" smtClean="0">
                <a:latin typeface="+mn-lt"/>
              </a:rPr>
              <a:t>Seating and positioning</a:t>
            </a:r>
          </a:p>
        </p:txBody>
      </p:sp>
      <p:sp>
        <p:nvSpPr>
          <p:cNvPr id="49155" name="Rectangle 3"/>
          <p:cNvSpPr>
            <a:spLocks noGrp="1" noChangeArrowheads="1"/>
          </p:cNvSpPr>
          <p:nvPr>
            <p:ph type="body" sz="half" idx="1"/>
          </p:nvPr>
        </p:nvSpPr>
        <p:spPr>
          <a:xfrm>
            <a:off x="3233738" y="1752600"/>
            <a:ext cx="5224462" cy="4267200"/>
          </a:xfrm>
        </p:spPr>
        <p:txBody>
          <a:bodyPr/>
          <a:lstStyle/>
          <a:p>
            <a:pPr eaLnBrk="1" hangingPunct="1"/>
            <a:r>
              <a:rPr lang="en-US" sz="2600" b="1" smtClean="0"/>
              <a:t>Seating and positioning accommodations to a wheelchair or other seating system to provide greater body stability, trunk /head support and an upright posture, and the reduction pressure on the skin surface (cushions, contour seats, lumbar supports)</a:t>
            </a:r>
            <a:r>
              <a:rPr lang="en-US" sz="2600" smtClean="0"/>
              <a:t>. </a:t>
            </a:r>
          </a:p>
        </p:txBody>
      </p:sp>
      <p:pic>
        <p:nvPicPr>
          <p:cNvPr id="29700" name="Picture 5" descr="Click To Download"/>
          <p:cNvPicPr>
            <a:picLocks noGrp="1" noChangeAspect="1" noChangeArrowheads="1"/>
          </p:cNvPicPr>
          <p:nvPr>
            <p:ph sz="half" idx="2"/>
          </p:nvPr>
        </p:nvPicPr>
        <p:blipFill>
          <a:blip r:embed="rId3"/>
          <a:srcRect/>
          <a:stretch>
            <a:fillRect/>
          </a:stretch>
        </p:blipFill>
        <p:spPr>
          <a:xfrm>
            <a:off x="762000" y="2438400"/>
            <a:ext cx="2209800" cy="22098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b="1" dirty="0" smtClean="0">
                <a:latin typeface="+mn-lt"/>
              </a:rPr>
              <a:t>Mobility Aids</a:t>
            </a:r>
          </a:p>
        </p:txBody>
      </p:sp>
      <p:sp>
        <p:nvSpPr>
          <p:cNvPr id="50179" name="Rectangle 3"/>
          <p:cNvSpPr>
            <a:spLocks noGrp="1" noChangeArrowheads="1"/>
          </p:cNvSpPr>
          <p:nvPr>
            <p:ph type="body" sz="half" idx="1"/>
          </p:nvPr>
        </p:nvSpPr>
        <p:spPr>
          <a:xfrm>
            <a:off x="566738" y="1752600"/>
            <a:ext cx="8120062" cy="1981200"/>
          </a:xfrm>
        </p:spPr>
        <p:txBody>
          <a:bodyPr/>
          <a:lstStyle/>
          <a:p>
            <a:pPr eaLnBrk="1" hangingPunct="1"/>
            <a:r>
              <a:rPr lang="en-US" sz="2600" b="1" smtClean="0"/>
              <a:t>Manual and electric wheelchairs, mobile bases for custom chairs, walkers, three wheel scooters and other utility vehicles used for increasing personal mobility. </a:t>
            </a:r>
          </a:p>
        </p:txBody>
      </p:sp>
      <p:pic>
        <p:nvPicPr>
          <p:cNvPr id="30724" name="Picture 4" descr="young boy using crutches to walk"/>
          <p:cNvPicPr>
            <a:picLocks noGrp="1" noChangeAspect="1" noChangeArrowheads="1"/>
          </p:cNvPicPr>
          <p:nvPr>
            <p:ph sz="quarter" idx="2"/>
          </p:nvPr>
        </p:nvPicPr>
        <p:blipFill>
          <a:blip r:embed="rId3"/>
          <a:srcRect/>
          <a:stretch>
            <a:fillRect/>
          </a:stretch>
        </p:blipFill>
        <p:spPr>
          <a:xfrm>
            <a:off x="3352800" y="3657600"/>
            <a:ext cx="2362200" cy="2362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25" name="Picture 6" descr="cool ride"/>
          <p:cNvPicPr>
            <a:picLocks noGrp="1" noChangeAspect="1" noChangeArrowheads="1"/>
          </p:cNvPicPr>
          <p:nvPr>
            <p:ph sz="quarter" idx="3"/>
          </p:nvPr>
        </p:nvPicPr>
        <p:blipFill>
          <a:blip r:embed="rId4"/>
          <a:srcRect/>
          <a:stretch>
            <a:fillRect/>
          </a:stretch>
        </p:blipFill>
        <p:spPr>
          <a:xfrm>
            <a:off x="609600" y="3733800"/>
            <a:ext cx="2286000" cy="2286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26" name="Picture 8" descr="wheelachair user hunting"/>
          <p:cNvPicPr>
            <a:picLocks noChangeAspect="1" noChangeArrowheads="1"/>
          </p:cNvPicPr>
          <p:nvPr/>
        </p:nvPicPr>
        <p:blipFill>
          <a:blip r:embed="rId5"/>
          <a:srcRect/>
          <a:stretch>
            <a:fillRect/>
          </a:stretch>
        </p:blipFill>
        <p:spPr bwMode="auto">
          <a:xfrm>
            <a:off x="6248400" y="3733800"/>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b="1" dirty="0" smtClean="0">
                <a:latin typeface="+mn-lt"/>
              </a:rPr>
              <a:t>Prosthetics and orthotics</a:t>
            </a:r>
            <a:r>
              <a:rPr lang="en-US" dirty="0" smtClean="0">
                <a:latin typeface="+mn-lt"/>
              </a:rPr>
              <a:t> </a:t>
            </a:r>
          </a:p>
        </p:txBody>
      </p:sp>
      <p:sp>
        <p:nvSpPr>
          <p:cNvPr id="51203" name="Rectangle 3"/>
          <p:cNvSpPr>
            <a:spLocks noGrp="1" noChangeArrowheads="1"/>
          </p:cNvSpPr>
          <p:nvPr>
            <p:ph type="body" sz="half" idx="1"/>
          </p:nvPr>
        </p:nvSpPr>
        <p:spPr>
          <a:xfrm>
            <a:off x="566738" y="1752600"/>
            <a:ext cx="3924300" cy="4267200"/>
          </a:xfrm>
        </p:spPr>
        <p:txBody>
          <a:bodyPr/>
          <a:lstStyle/>
          <a:p>
            <a:pPr eaLnBrk="1" hangingPunct="1"/>
            <a:r>
              <a:rPr lang="en-US" sz="2600" b="1" smtClean="0"/>
              <a:t>Replacements, substitutions or augmentation of missing or malfunctioning body parts with artificial limbs or other orthotic aids (splints, braces, etc.) </a:t>
            </a:r>
          </a:p>
        </p:txBody>
      </p:sp>
      <p:pic>
        <p:nvPicPr>
          <p:cNvPr id="31748" name="Picture 12" descr="MCj02047020000[1]"/>
          <p:cNvPicPr>
            <a:picLocks noGrp="1" noChangeAspect="1" noChangeArrowheads="1"/>
          </p:cNvPicPr>
          <p:nvPr>
            <p:ph sz="half" idx="2"/>
          </p:nvPr>
        </p:nvPicPr>
        <p:blipFill>
          <a:blip r:embed="rId3"/>
          <a:srcRect/>
          <a:stretch>
            <a:fillRect/>
          </a:stretch>
        </p:blipFill>
        <p:spPr>
          <a:xfrm>
            <a:off x="5711825" y="1752600"/>
            <a:ext cx="1785938" cy="426720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sz="3400" b="1" dirty="0" smtClean="0">
                <a:latin typeface="+mn-lt"/>
              </a:rPr>
              <a:t>Home, school and worksite modifications</a:t>
            </a:r>
          </a:p>
        </p:txBody>
      </p:sp>
      <p:sp>
        <p:nvSpPr>
          <p:cNvPr id="52227" name="Rectangle 3"/>
          <p:cNvSpPr>
            <a:spLocks noGrp="1" noChangeArrowheads="1"/>
          </p:cNvSpPr>
          <p:nvPr>
            <p:ph type="body" sz="half" idx="1"/>
          </p:nvPr>
        </p:nvSpPr>
        <p:spPr>
          <a:xfrm>
            <a:off x="2819400" y="1752600"/>
            <a:ext cx="5562600" cy="4267200"/>
          </a:xfrm>
        </p:spPr>
        <p:txBody>
          <a:bodyPr/>
          <a:lstStyle/>
          <a:p>
            <a:pPr eaLnBrk="1" hangingPunct="1"/>
            <a:r>
              <a:rPr lang="en-US" sz="2600" b="1" smtClean="0"/>
              <a:t>Home and workplace modifications are structural adaptations, fabrications in the home, worksite or other areas (ramps, lifts, bathroom changes) that remove or reduce physical barriers for an individual with a disability. </a:t>
            </a:r>
          </a:p>
        </p:txBody>
      </p:sp>
      <p:pic>
        <p:nvPicPr>
          <p:cNvPr id="32772" name="Picture 5" descr="Click To Download"/>
          <p:cNvPicPr>
            <a:picLocks noGrp="1" noChangeAspect="1" noChangeArrowheads="1"/>
          </p:cNvPicPr>
          <p:nvPr>
            <p:ph sz="half" idx="2"/>
          </p:nvPr>
        </p:nvPicPr>
        <p:blipFill>
          <a:blip r:embed="rId3"/>
          <a:srcRect/>
          <a:stretch>
            <a:fillRect/>
          </a:stretch>
        </p:blipFill>
        <p:spPr>
          <a:xfrm>
            <a:off x="685800" y="2643189"/>
            <a:ext cx="2005013" cy="2005012"/>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4675" y="304800"/>
            <a:ext cx="8001000" cy="1216025"/>
          </a:xfrm>
        </p:spPr>
        <p:txBody>
          <a:bodyPr rtlCol="0">
            <a:normAutofit/>
          </a:bodyPr>
          <a:lstStyle/>
          <a:p>
            <a:pPr eaLnBrk="1" fontAlgn="auto" hangingPunct="1">
              <a:spcAft>
                <a:spcPts val="0"/>
              </a:spcAft>
              <a:defRPr/>
            </a:pPr>
            <a:r>
              <a:rPr lang="en-US" b="1" dirty="0" smtClean="0">
                <a:latin typeface="+mn-lt"/>
              </a:rPr>
              <a:t>Sensory aids</a:t>
            </a:r>
          </a:p>
        </p:txBody>
      </p:sp>
      <p:sp>
        <p:nvSpPr>
          <p:cNvPr id="53251" name="Rectangle 3"/>
          <p:cNvSpPr>
            <a:spLocks noGrp="1" noChangeArrowheads="1"/>
          </p:cNvSpPr>
          <p:nvPr>
            <p:ph type="body" sz="half" idx="1"/>
          </p:nvPr>
        </p:nvSpPr>
        <p:spPr>
          <a:xfrm>
            <a:off x="3048000" y="2514600"/>
            <a:ext cx="3924300" cy="2971800"/>
          </a:xfrm>
        </p:spPr>
        <p:txBody>
          <a:bodyPr/>
          <a:lstStyle/>
          <a:p>
            <a:pPr eaLnBrk="1" hangingPunct="1"/>
            <a:r>
              <a:rPr lang="en-US" sz="2600" b="1" smtClean="0"/>
              <a:t>Sensory assistive technologies enable an individual with hearing, sight, or other sensory impairments.</a:t>
            </a:r>
          </a:p>
          <a:p>
            <a:pPr eaLnBrk="1" hangingPunct="1"/>
            <a:endParaRPr lang="en-US" sz="2600" b="1" smtClean="0"/>
          </a:p>
        </p:txBody>
      </p:sp>
      <p:pic>
        <p:nvPicPr>
          <p:cNvPr id="33796" name="Picture 4" descr="cctv_sml"/>
          <p:cNvPicPr>
            <a:picLocks noGrp="1" noChangeAspect="1" noChangeArrowheads="1"/>
          </p:cNvPicPr>
          <p:nvPr>
            <p:ph sz="quarter" idx="2"/>
          </p:nvPr>
        </p:nvPicPr>
        <p:blipFill>
          <a:blip r:embed="rId3"/>
          <a:srcRect/>
          <a:stretch>
            <a:fillRect/>
          </a:stretch>
        </p:blipFill>
        <p:spPr>
          <a:xfrm>
            <a:off x="609600" y="1981200"/>
            <a:ext cx="2209800" cy="1951038"/>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3797" name="Picture 7" descr="Sonic Boom SBT425ss">
            <a:hlinkClick r:id="rId4"/>
          </p:cNvPr>
          <p:cNvPicPr>
            <a:picLocks noGrp="1" noChangeAspect="1" noChangeArrowheads="1"/>
          </p:cNvPicPr>
          <p:nvPr>
            <p:ph sz="quarter" idx="3"/>
          </p:nvPr>
        </p:nvPicPr>
        <p:blipFill>
          <a:blip r:embed="rId5"/>
          <a:srcRect/>
          <a:stretch>
            <a:fillRect/>
          </a:stretch>
        </p:blipFill>
        <p:spPr>
          <a:xfrm>
            <a:off x="6553200" y="4114800"/>
            <a:ext cx="2057400" cy="20574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152400"/>
            <a:ext cx="8305800" cy="1447800"/>
          </a:xfrm>
        </p:spPr>
        <p:txBody>
          <a:bodyPr rtlCol="0"/>
          <a:lstStyle/>
          <a:p>
            <a:pPr algn="ctr" eaLnBrk="1" fontAlgn="auto" hangingPunct="1">
              <a:spcAft>
                <a:spcPts val="0"/>
              </a:spcAft>
              <a:defRPr/>
            </a:pPr>
            <a:r>
              <a:rPr lang="en-US" sz="3200" b="1" dirty="0" smtClean="0">
                <a:latin typeface="+mn-lt"/>
              </a:rPr>
              <a:t>Assistive Technology Tools</a:t>
            </a:r>
            <a:br>
              <a:rPr lang="en-US" sz="3200" b="1" dirty="0" smtClean="0">
                <a:latin typeface="+mn-lt"/>
              </a:rPr>
            </a:br>
            <a:r>
              <a:rPr lang="en-US" sz="3200" b="1" dirty="0" smtClean="0">
                <a:latin typeface="+mn-lt"/>
              </a:rPr>
              <a:t> Learning and Studying</a:t>
            </a:r>
          </a:p>
        </p:txBody>
      </p:sp>
      <p:sp>
        <p:nvSpPr>
          <p:cNvPr id="54275" name="Rectangle 3"/>
          <p:cNvSpPr>
            <a:spLocks noGrp="1" noChangeArrowheads="1"/>
          </p:cNvSpPr>
          <p:nvPr>
            <p:ph idx="1"/>
          </p:nvPr>
        </p:nvSpPr>
        <p:spPr>
          <a:xfrm>
            <a:off x="914400" y="1752600"/>
            <a:ext cx="7772400" cy="4378325"/>
          </a:xfrm>
        </p:spPr>
        <p:txBody>
          <a:bodyPr/>
          <a:lstStyle/>
          <a:p>
            <a:pPr eaLnBrk="1" hangingPunct="1"/>
            <a:r>
              <a:rPr lang="en-US" sz="2400" b="1" smtClean="0">
                <a:solidFill>
                  <a:schemeClr val="tx2"/>
                </a:solidFill>
              </a:rPr>
              <a:t>Print or Picture Schedule</a:t>
            </a:r>
          </a:p>
          <a:p>
            <a:pPr eaLnBrk="1" hangingPunct="1"/>
            <a:r>
              <a:rPr lang="en-US" sz="2400" b="1" smtClean="0">
                <a:solidFill>
                  <a:schemeClr val="tx2"/>
                </a:solidFill>
              </a:rPr>
              <a:t>Highlighting Text</a:t>
            </a:r>
          </a:p>
          <a:p>
            <a:pPr eaLnBrk="1" hangingPunct="1"/>
            <a:r>
              <a:rPr lang="en-US" sz="2400" b="1" smtClean="0">
                <a:solidFill>
                  <a:schemeClr val="tx2"/>
                </a:solidFill>
              </a:rPr>
              <a:t>Recording Material</a:t>
            </a:r>
          </a:p>
          <a:p>
            <a:pPr eaLnBrk="1" hangingPunct="1"/>
            <a:r>
              <a:rPr lang="en-US" sz="2400" b="1" smtClean="0">
                <a:solidFill>
                  <a:schemeClr val="tx2"/>
                </a:solidFill>
              </a:rPr>
              <a:t>Voice Output Reminders</a:t>
            </a:r>
          </a:p>
          <a:p>
            <a:pPr eaLnBrk="1" hangingPunct="1"/>
            <a:r>
              <a:rPr lang="en-US" sz="2400" b="1" smtClean="0">
                <a:solidFill>
                  <a:schemeClr val="tx2"/>
                </a:solidFill>
              </a:rPr>
              <a:t>NCR Paper</a:t>
            </a:r>
          </a:p>
          <a:p>
            <a:pPr eaLnBrk="1" hangingPunct="1"/>
            <a:r>
              <a:rPr lang="en-US" sz="2400" b="1" smtClean="0">
                <a:solidFill>
                  <a:schemeClr val="tx2"/>
                </a:solidFill>
              </a:rPr>
              <a:t>Low Tech Aids to Identify Materials</a:t>
            </a:r>
          </a:p>
          <a:p>
            <a:pPr eaLnBrk="1" hangingPunct="1"/>
            <a:r>
              <a:rPr lang="en-US" sz="2400" b="1" smtClean="0">
                <a:solidFill>
                  <a:schemeClr val="tx2"/>
                </a:solidFill>
              </a:rPr>
              <a:t>Electronic Organizers</a:t>
            </a:r>
          </a:p>
          <a:p>
            <a:pPr eaLnBrk="1" hangingPunct="1"/>
            <a:r>
              <a:rPr lang="en-US" sz="2400" b="1" smtClean="0">
                <a:solidFill>
                  <a:schemeClr val="tx2"/>
                </a:solidFill>
              </a:rPr>
              <a:t>Palm Computers</a:t>
            </a:r>
          </a:p>
          <a:p>
            <a:pPr eaLnBrk="1" hangingPunct="1"/>
            <a:r>
              <a:rPr lang="en-US" sz="2400" b="1" smtClean="0">
                <a:solidFill>
                  <a:schemeClr val="tx2"/>
                </a:solidFill>
              </a:rPr>
              <a:t>Software</a:t>
            </a:r>
          </a:p>
        </p:txBody>
      </p:sp>
      <p:pic>
        <p:nvPicPr>
          <p:cNvPr id="45064" name="Picture 8" descr="C:\Documents and Settings\kknighton\Local Settings\Temporary Internet Files\Content.IE5\U7UJ2XM3\MPj04089870000[1].jpg"/>
          <p:cNvPicPr>
            <a:picLocks noChangeAspect="1" noChangeArrowheads="1"/>
          </p:cNvPicPr>
          <p:nvPr/>
        </p:nvPicPr>
        <p:blipFill>
          <a:blip r:embed="rId3" cstate="print"/>
          <a:srcRect/>
          <a:stretch>
            <a:fillRect/>
          </a:stretch>
        </p:blipFill>
        <p:spPr bwMode="auto">
          <a:xfrm>
            <a:off x="5791200" y="1752600"/>
            <a:ext cx="2743200" cy="1600200"/>
          </a:xfrm>
          <a:prstGeom prst="rect">
            <a:avLst/>
          </a:prstGeom>
          <a:ln>
            <a:noFill/>
          </a:ln>
          <a:effectLst>
            <a:softEdge rad="112500"/>
          </a:effectLst>
        </p:spPr>
      </p:pic>
      <p:pic>
        <p:nvPicPr>
          <p:cNvPr id="45066" name="Picture 10" descr="C:\Documents and Settings\kknighton\Local Settings\Temporary Internet Files\Content.IE5\2XCJM1U5\MCj04360250000[1].wmf"/>
          <p:cNvPicPr>
            <a:picLocks noChangeAspect="1" noChangeArrowheads="1"/>
          </p:cNvPicPr>
          <p:nvPr/>
        </p:nvPicPr>
        <p:blipFill>
          <a:blip r:embed="rId4"/>
          <a:srcRect/>
          <a:stretch>
            <a:fillRect/>
          </a:stretch>
        </p:blipFill>
        <p:spPr bwMode="auto">
          <a:xfrm>
            <a:off x="5943600" y="4953000"/>
            <a:ext cx="1981200" cy="1584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763000" cy="1216025"/>
          </a:xfrm>
        </p:spPr>
        <p:txBody>
          <a:bodyPr rtlCol="0">
            <a:normAutofit/>
          </a:bodyPr>
          <a:lstStyle/>
          <a:p>
            <a:pPr eaLnBrk="1" fontAlgn="auto" hangingPunct="1">
              <a:spcAft>
                <a:spcPts val="0"/>
              </a:spcAft>
              <a:defRPr/>
            </a:pPr>
            <a:r>
              <a:rPr lang="en-US" sz="3600" b="1" dirty="0" smtClean="0">
                <a:latin typeface="+mn-lt"/>
              </a:rPr>
              <a:t>Universal Design for Instruction (UDI)</a:t>
            </a:r>
            <a:endParaRPr lang="en-US" sz="3600" b="1" dirty="0">
              <a:latin typeface="+mn-lt"/>
            </a:endParaRPr>
          </a:p>
        </p:txBody>
      </p:sp>
      <p:sp>
        <p:nvSpPr>
          <p:cNvPr id="55299" name="Text Placeholder 2"/>
          <p:cNvSpPr>
            <a:spLocks noGrp="1"/>
          </p:cNvSpPr>
          <p:nvPr>
            <p:ph type="body" sz="half" idx="1"/>
          </p:nvPr>
        </p:nvSpPr>
        <p:spPr>
          <a:xfrm>
            <a:off x="566738" y="1752600"/>
            <a:ext cx="3924300" cy="4267200"/>
          </a:xfrm>
        </p:spPr>
        <p:txBody>
          <a:bodyPr/>
          <a:lstStyle/>
          <a:p>
            <a:pPr eaLnBrk="1" hangingPunct="1"/>
            <a:r>
              <a:rPr lang="en-US" b="1" smtClean="0"/>
              <a:t>Universal Design</a:t>
            </a:r>
          </a:p>
          <a:p>
            <a:pPr lvl="1" eaLnBrk="1" hangingPunct="1"/>
            <a:r>
              <a:rPr lang="en-US" sz="2200" b="1" smtClean="0"/>
              <a:t>Design products  &amp; environments to meet a wide range of needs </a:t>
            </a:r>
          </a:p>
          <a:p>
            <a:pPr lvl="1" eaLnBrk="1" hangingPunct="1"/>
            <a:r>
              <a:rPr lang="en-US" sz="2200" b="1" smtClean="0"/>
              <a:t>Ex:  ramps, curbs, automatic doors</a:t>
            </a:r>
          </a:p>
          <a:p>
            <a:pPr lvl="1" eaLnBrk="1" hangingPunct="1"/>
            <a:r>
              <a:rPr lang="en-US" sz="2200" b="1" smtClean="0"/>
              <a:t>Architectural  concept</a:t>
            </a:r>
            <a:r>
              <a:rPr lang="en-US" b="1" smtClean="0"/>
              <a:t> </a:t>
            </a:r>
          </a:p>
        </p:txBody>
      </p:sp>
      <p:sp>
        <p:nvSpPr>
          <p:cNvPr id="55300" name="Content Placeholder 3"/>
          <p:cNvSpPr>
            <a:spLocks noGrp="1"/>
          </p:cNvSpPr>
          <p:nvPr>
            <p:ph sz="quarter" idx="2"/>
          </p:nvPr>
        </p:nvSpPr>
        <p:spPr>
          <a:xfrm>
            <a:off x="4643438" y="1752600"/>
            <a:ext cx="3924300" cy="2057400"/>
          </a:xfrm>
        </p:spPr>
        <p:txBody>
          <a:bodyPr/>
          <a:lstStyle/>
          <a:p>
            <a:pPr eaLnBrk="1" hangingPunct="1"/>
            <a:r>
              <a:rPr lang="en-US" sz="2400" b="1" smtClean="0"/>
              <a:t>Universal Design for Learning (UDL)</a:t>
            </a:r>
          </a:p>
          <a:p>
            <a:pPr lvl="1" eaLnBrk="1" hangingPunct="1"/>
            <a:r>
              <a:rPr lang="en-US" sz="2200" b="1" smtClean="0"/>
              <a:t> Make learning goals achievable by wide range of individuals</a:t>
            </a:r>
          </a:p>
        </p:txBody>
      </p:sp>
      <p:sp>
        <p:nvSpPr>
          <p:cNvPr id="55301" name="Content Placeholder 4"/>
          <p:cNvSpPr>
            <a:spLocks noGrp="1"/>
          </p:cNvSpPr>
          <p:nvPr>
            <p:ph sz="quarter" idx="3"/>
          </p:nvPr>
        </p:nvSpPr>
        <p:spPr>
          <a:xfrm>
            <a:off x="4643438" y="3962400"/>
            <a:ext cx="4348162" cy="2057400"/>
          </a:xfrm>
        </p:spPr>
        <p:txBody>
          <a:bodyPr/>
          <a:lstStyle/>
          <a:p>
            <a:pPr eaLnBrk="1" hangingPunct="1"/>
            <a:r>
              <a:rPr lang="en-US" sz="2400" b="1" smtClean="0"/>
              <a:t>Built into instructional design/operating systems of educational materials </a:t>
            </a:r>
          </a:p>
          <a:p>
            <a:pPr lvl="1" eaLnBrk="1" hangingPunct="1"/>
            <a:r>
              <a:rPr lang="en-US" sz="2200" b="1" i="1" smtClean="0"/>
              <a:t>Not added on after the fact</a:t>
            </a:r>
          </a:p>
        </p:txBody>
      </p:sp>
      <p:pic>
        <p:nvPicPr>
          <p:cNvPr id="100354" name="Picture 2" descr="C:\Documents and Settings\kknighton\Local Settings\Temporary Internet Files\Content.IE5\NAK7RDG1\MCj04112580000[1].wmf"/>
          <p:cNvPicPr>
            <a:picLocks noChangeAspect="1" noChangeArrowheads="1"/>
          </p:cNvPicPr>
          <p:nvPr/>
        </p:nvPicPr>
        <p:blipFill>
          <a:blip r:embed="rId2"/>
          <a:srcRect/>
          <a:stretch>
            <a:fillRect/>
          </a:stretch>
        </p:blipFill>
        <p:spPr bwMode="auto">
          <a:xfrm>
            <a:off x="1219200" y="4953000"/>
            <a:ext cx="1905000" cy="1524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9263" y="374650"/>
            <a:ext cx="8245475" cy="814388"/>
          </a:xfrm>
        </p:spPr>
        <p:txBody>
          <a:bodyPr rtlCol="0"/>
          <a:lstStyle/>
          <a:p>
            <a:pPr eaLnBrk="1" fontAlgn="auto" hangingPunct="1">
              <a:spcAft>
                <a:spcPts val="0"/>
              </a:spcAft>
              <a:defRPr/>
            </a:pPr>
            <a:r>
              <a:rPr lang="en-US" smtClean="0"/>
              <a:t>In education:</a:t>
            </a:r>
          </a:p>
        </p:txBody>
      </p:sp>
      <p:sp>
        <p:nvSpPr>
          <p:cNvPr id="6147" name="Rectangle 3"/>
          <p:cNvSpPr>
            <a:spLocks noGrp="1" noChangeArrowheads="1"/>
          </p:cNvSpPr>
          <p:nvPr>
            <p:ph type="body" idx="1"/>
          </p:nvPr>
        </p:nvSpPr>
        <p:spPr>
          <a:xfrm>
            <a:off x="449263" y="1597025"/>
            <a:ext cx="8245475" cy="4683125"/>
          </a:xfrm>
        </p:spPr>
        <p:txBody>
          <a:bodyPr rtlCol="0">
            <a:normAutofit/>
          </a:bodyPr>
          <a:lstStyle/>
          <a:p>
            <a:pPr eaLnBrk="1" fontAlgn="auto" hangingPunct="1">
              <a:spcAft>
                <a:spcPts val="0"/>
              </a:spcAft>
              <a:defRPr/>
            </a:pPr>
            <a:r>
              <a:rPr lang="en-US" smtClean="0"/>
              <a:t>Universal Design means planning ahead in regard to instruction, curriculum, materials, classroom layout, etc. so that children can have seamless or near seamless access.</a:t>
            </a:r>
          </a:p>
          <a:p>
            <a:pPr eaLnBrk="1" fontAlgn="auto" hangingPunct="1">
              <a:spcAft>
                <a:spcPts val="0"/>
              </a:spcAft>
              <a:defRPr/>
            </a:pPr>
            <a:endParaRPr lang="en-US" smtClean="0"/>
          </a:p>
          <a:p>
            <a:pPr eaLnBrk="1" fontAlgn="auto" hangingPunct="1">
              <a:spcAft>
                <a:spcPts val="0"/>
              </a:spcAft>
              <a:defRPr/>
            </a:pPr>
            <a:r>
              <a:rPr lang="en-US" smtClean="0"/>
              <a:t>Technology is a big part of making Universal Design a reality.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228600" y="1447800"/>
            <a:ext cx="8915400" cy="1754188"/>
          </a:xfrm>
          <a:prstGeom prst="rect">
            <a:avLst/>
          </a:prstGeom>
          <a:noFill/>
          <a:ln w="9525">
            <a:noFill/>
            <a:miter lim="800000"/>
            <a:headEnd/>
            <a:tailEnd/>
          </a:ln>
        </p:spPr>
        <p:txBody>
          <a:bodyPr>
            <a:spAutoFit/>
          </a:bodyPr>
          <a:lstStyle/>
          <a:p>
            <a:r>
              <a:rPr lang="en-US" sz="3600">
                <a:latin typeface="Calibri" pitchFamily="34" charset="0"/>
              </a:rPr>
              <a:t>Today, we all accept  that technology has become a major driving force contributing to the success and quality of life for everyone.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0" y="0"/>
            <a:ext cx="9144000" cy="457200"/>
          </a:xfrm>
          <a:prstGeom prst="rect">
            <a:avLst/>
          </a:prstGeom>
          <a:solidFill>
            <a:srgbClr val="FFFFFF"/>
          </a:solidFill>
          <a:ln w="9525">
            <a:noFill/>
            <a:miter lim="800000"/>
            <a:headEnd/>
            <a:tailEnd/>
          </a:ln>
        </p:spPr>
        <p:txBody>
          <a:bodyPr wrap="none" anchor="ctr">
            <a:spAutoFit/>
          </a:bodyPr>
          <a:lstStyle/>
          <a:p>
            <a:r>
              <a:rPr lang="en-US" sz="1200" b="1">
                <a:solidFill>
                  <a:srgbClr val="666666"/>
                </a:solidFill>
                <a:latin typeface="Source Sans Pro"/>
              </a:rPr>
              <a:t>Low-tech Assistive Technology  </a:t>
            </a:r>
            <a:endParaRPr lang="en-US" sz="800"/>
          </a:p>
          <a:p>
            <a:pPr eaLnBrk="0" hangingPunct="0">
              <a:buFontTx/>
              <a:buChar char="•"/>
            </a:pPr>
            <a:r>
              <a:rPr lang="en-US" sz="1200">
                <a:solidFill>
                  <a:srgbClr val="666666"/>
                </a:solidFill>
                <a:latin typeface="source-sans-pro"/>
              </a:rPr>
              <a:t>Pencil grips</a:t>
            </a:r>
          </a:p>
          <a:p>
            <a:pPr eaLnBrk="0" hangingPunct="0">
              <a:buFontTx/>
              <a:buChar char="•"/>
            </a:pPr>
            <a:r>
              <a:rPr lang="en-US" sz="1200">
                <a:solidFill>
                  <a:srgbClr val="666666"/>
                </a:solidFill>
                <a:latin typeface="source-sans-pro"/>
              </a:rPr>
              <a:t>Planners</a:t>
            </a:r>
          </a:p>
          <a:p>
            <a:pPr eaLnBrk="0" hangingPunct="0">
              <a:buFontTx/>
              <a:buChar char="•"/>
            </a:pPr>
            <a:r>
              <a:rPr lang="en-US" sz="1200">
                <a:solidFill>
                  <a:srgbClr val="666666"/>
                </a:solidFill>
                <a:latin typeface="source-sans-pro"/>
              </a:rPr>
              <a:t>Audiobooks</a:t>
            </a:r>
          </a:p>
          <a:p>
            <a:pPr eaLnBrk="0" hangingPunct="0">
              <a:buFontTx/>
              <a:buChar char="•"/>
            </a:pPr>
            <a:r>
              <a:rPr lang="en-US" sz="1200">
                <a:solidFill>
                  <a:srgbClr val="666666"/>
                </a:solidFill>
                <a:latin typeface="source-sans-pro"/>
              </a:rPr>
              <a:t>Digital clocks</a:t>
            </a:r>
          </a:p>
          <a:p>
            <a:pPr eaLnBrk="0" hangingPunct="0">
              <a:buFontTx/>
              <a:buChar char="•"/>
            </a:pPr>
            <a:r>
              <a:rPr lang="en-US" sz="1200">
                <a:solidFill>
                  <a:srgbClr val="666666"/>
                </a:solidFill>
                <a:latin typeface="source-sans-pro"/>
              </a:rPr>
              <a:t>Calculators</a:t>
            </a:r>
            <a:endParaRPr lang="en-US" sz="1200">
              <a:solidFill>
                <a:srgbClr val="666666"/>
              </a:solidFill>
              <a:latin typeface="Source Sans Pro"/>
            </a:endParaRPr>
          </a:p>
          <a:p>
            <a:pPr eaLnBrk="0" hangingPunct="0"/>
            <a:endParaRPr lang="en-US" sz="30000" b="1">
              <a:solidFill>
                <a:srgbClr val="666666"/>
              </a:solidFill>
              <a:latin typeface="Source Sans Pro"/>
            </a:endParaRPr>
          </a:p>
        </p:txBody>
      </p:sp>
      <p:sp>
        <p:nvSpPr>
          <p:cNvPr id="58371" name="AutoShape 2" descr="9 graphics representing different technologies"/>
          <p:cNvSpPr>
            <a:spLocks noChangeAspect="1" noChangeArrowheads="1"/>
          </p:cNvSpPr>
          <p:nvPr/>
        </p:nvSpPr>
        <p:spPr bwMode="auto">
          <a:xfrm>
            <a:off x="2414588" y="-2833688"/>
            <a:ext cx="4762500" cy="4762501"/>
          </a:xfrm>
          <a:prstGeom prst="rect">
            <a:avLst/>
          </a:prstGeom>
          <a:noFill/>
          <a:ln w="9525">
            <a:noFill/>
            <a:miter lim="800000"/>
            <a:headEnd/>
            <a:tailEnd/>
          </a:ln>
        </p:spPr>
        <p:txBody>
          <a:bodyPr/>
          <a:lstStyle/>
          <a:p>
            <a:endParaRPr lang="en-US">
              <a:latin typeface="Calibri" pitchFamily="34" charset="0"/>
            </a:endParaRPr>
          </a:p>
        </p:txBody>
      </p:sp>
      <p:sp>
        <p:nvSpPr>
          <p:cNvPr id="58372" name="Rectangle 3"/>
          <p:cNvSpPr>
            <a:spLocks noChangeArrowheads="1"/>
          </p:cNvSpPr>
          <p:nvPr/>
        </p:nvSpPr>
        <p:spPr bwMode="auto">
          <a:xfrm>
            <a:off x="0" y="196850"/>
            <a:ext cx="9144000" cy="6432550"/>
          </a:xfrm>
          <a:prstGeom prst="rect">
            <a:avLst/>
          </a:prstGeom>
          <a:noFill/>
          <a:ln w="9525">
            <a:noFill/>
            <a:miter lim="800000"/>
            <a:headEnd/>
            <a:tailEnd/>
          </a:ln>
        </p:spPr>
        <p:txBody>
          <a:bodyPr>
            <a:spAutoFit/>
          </a:bodyPr>
          <a:lstStyle/>
          <a:p>
            <a:r>
              <a:rPr lang="en-US" b="1">
                <a:latin typeface="Calibri" pitchFamily="34" charset="0"/>
              </a:rPr>
              <a:t>Mid to Hi-tech Assistive Technology</a:t>
            </a:r>
          </a:p>
          <a:p>
            <a:endParaRPr lang="en-US" b="1">
              <a:latin typeface="Calibri" pitchFamily="34" charset="0"/>
            </a:endParaRPr>
          </a:p>
          <a:p>
            <a:endParaRPr lang="en-US" b="1">
              <a:latin typeface="Calibri" pitchFamily="34" charset="0"/>
            </a:endParaRPr>
          </a:p>
          <a:p>
            <a:endParaRPr lang="en-US" b="1">
              <a:latin typeface="Calibri" pitchFamily="34" charset="0"/>
            </a:endParaRPr>
          </a:p>
          <a:p>
            <a:r>
              <a:rPr lang="en-US" sz="2000" b="1">
                <a:solidFill>
                  <a:srgbClr val="FF0000"/>
                </a:solidFill>
                <a:latin typeface="Book Antiqua" pitchFamily="18" charset="0"/>
              </a:rPr>
              <a:t>Digital recorders</a:t>
            </a:r>
          </a:p>
          <a:p>
            <a:r>
              <a:rPr lang="en-US" sz="2000" b="1">
                <a:solidFill>
                  <a:srgbClr val="FF0000"/>
                </a:solidFill>
                <a:latin typeface="Book Antiqua" pitchFamily="18" charset="0"/>
              </a:rPr>
              <a:t>Digital books</a:t>
            </a:r>
          </a:p>
          <a:p>
            <a:r>
              <a:rPr lang="en-US" sz="2000" b="1">
                <a:solidFill>
                  <a:srgbClr val="FF0000"/>
                </a:solidFill>
                <a:latin typeface="Book Antiqua" pitchFamily="18" charset="0"/>
              </a:rPr>
              <a:t>Graphing calculators</a:t>
            </a:r>
          </a:p>
          <a:p>
            <a:r>
              <a:rPr lang="en-US" sz="2000" b="1">
                <a:solidFill>
                  <a:srgbClr val="FF0000"/>
                </a:solidFill>
                <a:latin typeface="Book Antiqua" pitchFamily="18" charset="0"/>
              </a:rPr>
              <a:t>Electronic math worksheets</a:t>
            </a:r>
          </a:p>
          <a:p>
            <a:r>
              <a:rPr lang="en-US" sz="2000" b="1">
                <a:solidFill>
                  <a:srgbClr val="FF0000"/>
                </a:solidFill>
                <a:latin typeface="Book Antiqua" pitchFamily="18" charset="0"/>
              </a:rPr>
              <a:t>Portable or adapted keyboards</a:t>
            </a:r>
          </a:p>
          <a:p>
            <a:r>
              <a:rPr lang="en-US" sz="2000" b="1">
                <a:solidFill>
                  <a:srgbClr val="FF0000"/>
                </a:solidFill>
                <a:latin typeface="Book Antiqua" pitchFamily="18" charset="0"/>
              </a:rPr>
              <a:t>Mobile technology (e.g., tablets, iPods, iPads, smartphones, MP3 players, etc</a:t>
            </a:r>
          </a:p>
          <a:p>
            <a:r>
              <a:rPr lang="en-US" sz="2000" b="1">
                <a:solidFill>
                  <a:srgbClr val="FF0000"/>
                </a:solidFill>
                <a:latin typeface="Book Antiqua" pitchFamily="18" charset="0"/>
              </a:rPr>
              <a:t>Reading systems that utilize a computer, scanner, and software to “read” scanned book pages out loud (e.g., Kurzweil)</a:t>
            </a:r>
          </a:p>
          <a:p>
            <a:r>
              <a:rPr lang="en-US" sz="2000" b="1">
                <a:solidFill>
                  <a:srgbClr val="FF0000"/>
                </a:solidFill>
                <a:latin typeface="Book Antiqua" pitchFamily="18" charset="0"/>
              </a:rPr>
              <a:t>Speech recognition software that allows a computer to operate by speaking to it (e.g., Siri)</a:t>
            </a:r>
          </a:p>
          <a:p>
            <a:r>
              <a:rPr lang="en-US" sz="2000" b="1">
                <a:solidFill>
                  <a:srgbClr val="FF0000"/>
                </a:solidFill>
                <a:latin typeface="Book Antiqua" pitchFamily="18" charset="0"/>
              </a:rPr>
              <a:t>Speech recognition systems that turn oral language into written text (e.g., Dragon)</a:t>
            </a:r>
          </a:p>
          <a:p>
            <a:r>
              <a:rPr lang="en-US" sz="2000" b="1">
                <a:solidFill>
                  <a:srgbClr val="FF0000"/>
                </a:solidFill>
                <a:latin typeface="Book Antiqua" pitchFamily="18" charset="0"/>
              </a:rPr>
              <a:t>Software that predicts and edits words for students who struggle with spelling (e.g., WordQ)</a:t>
            </a:r>
          </a:p>
          <a:p>
            <a:r>
              <a:rPr lang="en-US" sz="2000" b="1">
                <a:solidFill>
                  <a:srgbClr val="FF0000"/>
                </a:solidFill>
                <a:latin typeface="Book Antiqua" pitchFamily="18" charset="0"/>
              </a:rPr>
              <a:t>“Talking” calculators that assist students with math challenges</a:t>
            </a:r>
          </a:p>
          <a:p>
            <a:r>
              <a:rPr lang="en-US" sz="2000" b="1">
                <a:solidFill>
                  <a:srgbClr val="FF0000"/>
                </a:solidFill>
                <a:latin typeface="Book Antiqua" pitchFamily="18" charset="0"/>
              </a:rPr>
              <a:t>Mind mapping/outlining software</a:t>
            </a:r>
          </a:p>
          <a:p>
            <a:r>
              <a:rPr lang="en-US" sz="2000" b="1">
                <a:solidFill>
                  <a:srgbClr val="FF0000"/>
                </a:solidFill>
                <a:latin typeface="Book Antiqua" pitchFamily="18" charset="0"/>
              </a:rPr>
              <a:t>Global Positioning System (GPS)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447800" y="304800"/>
            <a:ext cx="6248400" cy="914400"/>
          </a:xfrm>
        </p:spPr>
        <p:txBody>
          <a:bodyPr rtlCol="0"/>
          <a:lstStyle/>
          <a:p>
            <a:pPr eaLnBrk="1" fontAlgn="auto" hangingPunct="1">
              <a:spcAft>
                <a:spcPts val="0"/>
              </a:spcAft>
              <a:defRPr/>
            </a:pPr>
            <a:r>
              <a:rPr lang="en-US" altLang="en-US" smtClean="0">
                <a:solidFill>
                  <a:srgbClr val="FFFFFF"/>
                </a:solidFill>
              </a:rPr>
              <a:t>AT Benefits ALL Students</a:t>
            </a:r>
          </a:p>
        </p:txBody>
      </p:sp>
      <p:sp>
        <p:nvSpPr>
          <p:cNvPr id="37891" name="Rectangle 3"/>
          <p:cNvSpPr>
            <a:spLocks noGrp="1" noChangeArrowheads="1"/>
          </p:cNvSpPr>
          <p:nvPr>
            <p:ph idx="1"/>
          </p:nvPr>
        </p:nvSpPr>
        <p:spPr>
          <a:xfrm>
            <a:off x="685800" y="1600200"/>
            <a:ext cx="7696200" cy="4495800"/>
          </a:xfrm>
        </p:spPr>
        <p:txBody>
          <a:bodyPr rtlCol="0">
            <a:normAutofit/>
          </a:bodyPr>
          <a:lstStyle/>
          <a:p>
            <a:pPr marL="0" indent="0" eaLnBrk="1" fontAlgn="auto" hangingPunct="1">
              <a:spcAft>
                <a:spcPts val="0"/>
              </a:spcAft>
              <a:defRPr/>
            </a:pPr>
            <a:r>
              <a:rPr lang="en-US" altLang="en-US" smtClean="0"/>
              <a:t> 15-20% of the general population is in need of some type of “cognitive task assistance.” </a:t>
            </a:r>
          </a:p>
          <a:p>
            <a:pPr marL="0" indent="0" eaLnBrk="1" fontAlgn="auto" hangingPunct="1">
              <a:spcAft>
                <a:spcPts val="0"/>
              </a:spcAft>
              <a:defRPr/>
            </a:pPr>
            <a:endParaRPr lang="en-US" altLang="en-US" sz="1400" smtClean="0"/>
          </a:p>
          <a:p>
            <a:pPr marL="0" indent="0" eaLnBrk="1" fontAlgn="auto" hangingPunct="1">
              <a:spcAft>
                <a:spcPts val="0"/>
              </a:spcAft>
              <a:defRPr/>
            </a:pPr>
            <a:r>
              <a:rPr lang="en-US" altLang="en-US" smtClean="0"/>
              <a:t> A large population of “at risk” students need assistance, but because they don’t easily fit into a diagnostic profile, they do not receive assistance; if AT is available to everyone, these students can benefit.</a:t>
            </a:r>
          </a:p>
          <a:p>
            <a:pPr marL="0" indent="0" eaLnBrk="1" fontAlgn="auto" hangingPunct="1">
              <a:spcAft>
                <a:spcPts val="0"/>
              </a:spcAft>
              <a:defRPr/>
            </a:pPr>
            <a:endParaRPr lang="en-US" altLang="en-US" sz="1400" smtClean="0"/>
          </a:p>
          <a:p>
            <a:pPr marL="0" indent="0" eaLnBrk="1" fontAlgn="auto" hangingPunct="1">
              <a:spcAft>
                <a:spcPts val="0"/>
              </a:spcAft>
              <a:defRPr/>
            </a:pPr>
            <a:r>
              <a:rPr lang="en-US" altLang="en-US" smtClean="0"/>
              <a:t> AT aids in all of the subject areas in school.</a:t>
            </a:r>
          </a:p>
          <a:p>
            <a:pPr marL="0" indent="0" eaLnBrk="1" fontAlgn="auto" hangingPunct="1">
              <a:spcAft>
                <a:spcPts val="0"/>
              </a:spcAft>
              <a:defRPr/>
            </a:pPr>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152400"/>
            <a:ext cx="5105400" cy="1143000"/>
          </a:xfrm>
        </p:spPr>
        <p:txBody>
          <a:bodyPr rtlCol="0">
            <a:normAutofit fontScale="90000"/>
          </a:bodyPr>
          <a:lstStyle/>
          <a:p>
            <a:pPr eaLnBrk="1" fontAlgn="auto" hangingPunct="1">
              <a:spcAft>
                <a:spcPts val="0"/>
              </a:spcAft>
              <a:defRPr/>
            </a:pPr>
            <a:r>
              <a:rPr lang="en-US" sz="4000"/>
              <a:t>AT  in the Service Learning Classroom</a:t>
            </a:r>
          </a:p>
        </p:txBody>
      </p:sp>
      <p:sp>
        <p:nvSpPr>
          <p:cNvPr id="59395" name="Rectangle 3"/>
          <p:cNvSpPr>
            <a:spLocks noGrp="1" noChangeArrowheads="1"/>
          </p:cNvSpPr>
          <p:nvPr>
            <p:ph type="body" sz="half" idx="1"/>
          </p:nvPr>
        </p:nvSpPr>
        <p:spPr>
          <a:xfrm>
            <a:off x="609600" y="1447800"/>
            <a:ext cx="3810000" cy="4495800"/>
          </a:xfrm>
        </p:spPr>
        <p:txBody>
          <a:bodyPr/>
          <a:lstStyle/>
          <a:p>
            <a:pPr eaLnBrk="1" hangingPunct="1">
              <a:lnSpc>
                <a:spcPct val="90000"/>
              </a:lnSpc>
              <a:buFont typeface="Wingdings" pitchFamily="2" charset="2"/>
              <a:buNone/>
            </a:pPr>
            <a:r>
              <a:rPr lang="en-US" sz="2100" b="1" smtClean="0"/>
              <a:t>Low-Tech</a:t>
            </a:r>
          </a:p>
          <a:p>
            <a:pPr eaLnBrk="1" hangingPunct="1">
              <a:lnSpc>
                <a:spcPct val="90000"/>
              </a:lnSpc>
            </a:pPr>
            <a:r>
              <a:rPr lang="en-US" sz="2100" smtClean="0"/>
              <a:t>Hard copies of notes provided by the instructor or other student </a:t>
            </a:r>
          </a:p>
          <a:p>
            <a:pPr eaLnBrk="1" hangingPunct="1">
              <a:lnSpc>
                <a:spcPct val="90000"/>
              </a:lnSpc>
            </a:pPr>
            <a:r>
              <a:rPr lang="en-US" sz="2100" smtClean="0"/>
              <a:t>Outlines, double spaced, with key words provided by the teacher or note taker </a:t>
            </a:r>
          </a:p>
          <a:p>
            <a:pPr eaLnBrk="1" hangingPunct="1">
              <a:lnSpc>
                <a:spcPct val="90000"/>
              </a:lnSpc>
            </a:pPr>
            <a:r>
              <a:rPr lang="en-US" sz="2100" smtClean="0"/>
              <a:t>Printed materials double-spaced and with larger print</a:t>
            </a:r>
          </a:p>
          <a:p>
            <a:pPr eaLnBrk="1" hangingPunct="1">
              <a:lnSpc>
                <a:spcPct val="90000"/>
              </a:lnSpc>
            </a:pPr>
            <a:r>
              <a:rPr lang="en-US" sz="2100" smtClean="0"/>
              <a:t>tape recorders</a:t>
            </a:r>
          </a:p>
          <a:p>
            <a:pPr eaLnBrk="1" hangingPunct="1">
              <a:lnSpc>
                <a:spcPct val="90000"/>
              </a:lnSpc>
            </a:pPr>
            <a:r>
              <a:rPr lang="en-US" sz="2100" smtClean="0"/>
              <a:t>Calculators with voice synthesizer</a:t>
            </a:r>
          </a:p>
          <a:p>
            <a:pPr eaLnBrk="1" hangingPunct="1">
              <a:lnSpc>
                <a:spcPct val="90000"/>
              </a:lnSpc>
            </a:pPr>
            <a:r>
              <a:rPr lang="en-US" sz="2100" smtClean="0"/>
              <a:t>Books on tape</a:t>
            </a:r>
          </a:p>
        </p:txBody>
      </p:sp>
      <p:sp>
        <p:nvSpPr>
          <p:cNvPr id="59396" name="Rectangle 6"/>
          <p:cNvSpPr>
            <a:spLocks noGrp="1" noChangeArrowheads="1"/>
          </p:cNvSpPr>
          <p:nvPr>
            <p:ph type="body" sz="half" idx="2"/>
          </p:nvPr>
        </p:nvSpPr>
        <p:spPr>
          <a:xfrm>
            <a:off x="4648200" y="1941513"/>
            <a:ext cx="3997325" cy="3773487"/>
          </a:xfrm>
        </p:spPr>
        <p:txBody>
          <a:bodyPr/>
          <a:lstStyle/>
          <a:p>
            <a:pPr eaLnBrk="1" hangingPunct="1">
              <a:lnSpc>
                <a:spcPct val="90000"/>
              </a:lnSpc>
              <a:buFont typeface="Wingdings" pitchFamily="2" charset="2"/>
              <a:buNone/>
            </a:pPr>
            <a:r>
              <a:rPr lang="en-US" sz="2000" b="1" smtClean="0"/>
              <a:t>High-Tech</a:t>
            </a:r>
          </a:p>
          <a:p>
            <a:pPr eaLnBrk="1" hangingPunct="1">
              <a:lnSpc>
                <a:spcPct val="90000"/>
              </a:lnSpc>
            </a:pPr>
            <a:r>
              <a:rPr lang="en-US" sz="2000" smtClean="0"/>
              <a:t>Lap top computer for note taking </a:t>
            </a:r>
          </a:p>
          <a:p>
            <a:pPr eaLnBrk="1" hangingPunct="1">
              <a:lnSpc>
                <a:spcPct val="90000"/>
              </a:lnSpc>
            </a:pPr>
            <a:r>
              <a:rPr lang="en-US" sz="2000" smtClean="0"/>
              <a:t>Electronic spelling masters or dictionary with voice output </a:t>
            </a:r>
          </a:p>
          <a:p>
            <a:pPr eaLnBrk="1" hangingPunct="1">
              <a:lnSpc>
                <a:spcPct val="90000"/>
              </a:lnSpc>
            </a:pPr>
            <a:r>
              <a:rPr lang="en-US" sz="2000" smtClean="0"/>
              <a:t>Word prediction software</a:t>
            </a:r>
          </a:p>
          <a:p>
            <a:pPr eaLnBrk="1" hangingPunct="1">
              <a:lnSpc>
                <a:spcPct val="90000"/>
              </a:lnSpc>
            </a:pPr>
            <a:r>
              <a:rPr lang="en-US" sz="2000" smtClean="0"/>
              <a:t>Outline software</a:t>
            </a:r>
          </a:p>
          <a:p>
            <a:pPr eaLnBrk="1" hangingPunct="1">
              <a:lnSpc>
                <a:spcPct val="90000"/>
              </a:lnSpc>
            </a:pPr>
            <a:r>
              <a:rPr lang="en-US" sz="2000" smtClean="0"/>
              <a:t>Reading and scanning software</a:t>
            </a:r>
          </a:p>
          <a:p>
            <a:pPr eaLnBrk="1" hangingPunct="1">
              <a:lnSpc>
                <a:spcPct val="90000"/>
              </a:lnSpc>
            </a:pPr>
            <a:r>
              <a:rPr lang="en-US" sz="2000" smtClean="0"/>
              <a:t>Voice recognition software</a:t>
            </a:r>
          </a:p>
        </p:txBody>
      </p:sp>
      <p:pic>
        <p:nvPicPr>
          <p:cNvPr id="59397" name="Picture 5" descr="JHerb%2520Classroom">
            <a:hlinkClick r:id="rId2"/>
          </p:cNvPr>
          <p:cNvPicPr>
            <a:picLocks noChangeAspect="1" noChangeArrowheads="1"/>
          </p:cNvPicPr>
          <p:nvPr/>
        </p:nvPicPr>
        <p:blipFill>
          <a:blip r:embed="rId3"/>
          <a:srcRect/>
          <a:stretch>
            <a:fillRect/>
          </a:stretch>
        </p:blipFill>
        <p:spPr bwMode="auto">
          <a:xfrm>
            <a:off x="6400800" y="304800"/>
            <a:ext cx="1711325"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609600"/>
            <a:ext cx="8077200" cy="557213"/>
          </a:xfrm>
        </p:spPr>
        <p:txBody>
          <a:bodyPr rtlCol="0">
            <a:normAutofit fontScale="90000"/>
          </a:bodyPr>
          <a:lstStyle/>
          <a:p>
            <a:pPr eaLnBrk="1" fontAlgn="auto" hangingPunct="1">
              <a:spcAft>
                <a:spcPts val="0"/>
              </a:spcAft>
              <a:defRPr/>
            </a:pPr>
            <a:r>
              <a:rPr lang="en-US" sz="3600"/>
              <a:t>AT  in the Service Learning Classroom</a:t>
            </a:r>
          </a:p>
        </p:txBody>
      </p:sp>
      <p:pic>
        <p:nvPicPr>
          <p:cNvPr id="60419" name="Picture 4" descr="images"/>
          <p:cNvPicPr>
            <a:picLocks noChangeAspect="1" noChangeArrowheads="1"/>
          </p:cNvPicPr>
          <p:nvPr/>
        </p:nvPicPr>
        <p:blipFill>
          <a:blip r:embed="rId3"/>
          <a:srcRect/>
          <a:stretch>
            <a:fillRect/>
          </a:stretch>
        </p:blipFill>
        <p:spPr bwMode="auto">
          <a:xfrm>
            <a:off x="762000" y="1447800"/>
            <a:ext cx="2133600" cy="1497013"/>
          </a:xfrm>
          <a:prstGeom prst="rect">
            <a:avLst/>
          </a:prstGeom>
          <a:noFill/>
          <a:ln w="9525">
            <a:noFill/>
            <a:miter lim="800000"/>
            <a:headEnd/>
            <a:tailEnd/>
          </a:ln>
        </p:spPr>
      </p:pic>
      <p:pic>
        <p:nvPicPr>
          <p:cNvPr id="60420" name="Picture 5" descr="readingpen_2_2"/>
          <p:cNvPicPr>
            <a:picLocks noChangeAspect="1" noChangeArrowheads="1"/>
          </p:cNvPicPr>
          <p:nvPr/>
        </p:nvPicPr>
        <p:blipFill>
          <a:blip r:embed="rId4"/>
          <a:srcRect/>
          <a:stretch>
            <a:fillRect/>
          </a:stretch>
        </p:blipFill>
        <p:spPr bwMode="auto">
          <a:xfrm>
            <a:off x="6172200" y="3352800"/>
            <a:ext cx="2514600" cy="1860550"/>
          </a:xfrm>
          <a:prstGeom prst="rect">
            <a:avLst/>
          </a:prstGeom>
          <a:noFill/>
          <a:ln w="9525">
            <a:noFill/>
            <a:miter lim="800000"/>
            <a:headEnd/>
            <a:tailEnd/>
          </a:ln>
        </p:spPr>
      </p:pic>
      <p:pic>
        <p:nvPicPr>
          <p:cNvPr id="60421" name="Picture 10" descr="web_AlphaSmartNeo-350"/>
          <p:cNvPicPr>
            <a:picLocks noChangeAspect="1" noChangeArrowheads="1"/>
          </p:cNvPicPr>
          <p:nvPr/>
        </p:nvPicPr>
        <p:blipFill>
          <a:blip r:embed="rId5"/>
          <a:srcRect/>
          <a:stretch>
            <a:fillRect/>
          </a:stretch>
        </p:blipFill>
        <p:spPr bwMode="auto">
          <a:xfrm>
            <a:off x="6019800" y="1295400"/>
            <a:ext cx="2328863" cy="1847850"/>
          </a:xfrm>
          <a:prstGeom prst="rect">
            <a:avLst/>
          </a:prstGeom>
          <a:noFill/>
          <a:ln w="9525">
            <a:noFill/>
            <a:miter lim="800000"/>
            <a:headEnd/>
            <a:tailEnd/>
          </a:ln>
        </p:spPr>
      </p:pic>
      <p:pic>
        <p:nvPicPr>
          <p:cNvPr id="60422" name="Picture 19" descr="kur3"/>
          <p:cNvPicPr>
            <a:picLocks noChangeAspect="1" noChangeArrowheads="1"/>
          </p:cNvPicPr>
          <p:nvPr/>
        </p:nvPicPr>
        <p:blipFill>
          <a:blip r:embed="rId6"/>
          <a:srcRect/>
          <a:stretch>
            <a:fillRect/>
          </a:stretch>
        </p:blipFill>
        <p:spPr bwMode="auto">
          <a:xfrm>
            <a:off x="457200" y="3352800"/>
            <a:ext cx="2667000" cy="2168525"/>
          </a:xfrm>
          <a:prstGeom prst="rect">
            <a:avLst/>
          </a:prstGeom>
          <a:noFill/>
          <a:ln w="9525">
            <a:noFill/>
            <a:miter lim="800000"/>
            <a:headEnd/>
            <a:tailEnd/>
          </a:ln>
        </p:spPr>
      </p:pic>
      <p:sp>
        <p:nvSpPr>
          <p:cNvPr id="60423" name="Text Box 20"/>
          <p:cNvSpPr txBox="1">
            <a:spLocks noChangeArrowheads="1"/>
          </p:cNvSpPr>
          <p:nvPr/>
        </p:nvSpPr>
        <p:spPr bwMode="auto">
          <a:xfrm>
            <a:off x="381000" y="5638800"/>
            <a:ext cx="3352800" cy="336550"/>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Reading and Scanning Software</a:t>
            </a:r>
          </a:p>
        </p:txBody>
      </p:sp>
      <p:pic>
        <p:nvPicPr>
          <p:cNvPr id="60424" name="Picture 22" descr="kindlehand"/>
          <p:cNvPicPr>
            <a:picLocks noChangeAspect="1" noChangeArrowheads="1"/>
          </p:cNvPicPr>
          <p:nvPr/>
        </p:nvPicPr>
        <p:blipFill>
          <a:blip r:embed="rId7"/>
          <a:srcRect/>
          <a:stretch>
            <a:fillRect/>
          </a:stretch>
        </p:blipFill>
        <p:spPr bwMode="auto">
          <a:xfrm>
            <a:off x="3209925" y="1905000"/>
            <a:ext cx="2886075" cy="3324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81000"/>
            <a:ext cx="5791200" cy="762000"/>
          </a:xfrm>
        </p:spPr>
        <p:txBody>
          <a:bodyPr/>
          <a:lstStyle/>
          <a:p>
            <a:pPr eaLnBrk="1" hangingPunct="1"/>
            <a:r>
              <a:rPr lang="en-US" sz="2800" smtClean="0"/>
              <a:t>AT  in the Service Learning Classroom</a:t>
            </a:r>
          </a:p>
        </p:txBody>
      </p:sp>
      <p:pic>
        <p:nvPicPr>
          <p:cNvPr id="61443" name="Picture 6" descr="Dragon Naturally Speaking Preferred Version 8"/>
          <p:cNvPicPr>
            <a:picLocks noChangeAspect="1" noChangeArrowheads="1"/>
          </p:cNvPicPr>
          <p:nvPr/>
        </p:nvPicPr>
        <p:blipFill>
          <a:blip r:embed="rId2"/>
          <a:srcRect/>
          <a:stretch>
            <a:fillRect/>
          </a:stretch>
        </p:blipFill>
        <p:spPr bwMode="auto">
          <a:xfrm>
            <a:off x="457200" y="1600200"/>
            <a:ext cx="2667000" cy="2667000"/>
          </a:xfrm>
          <a:prstGeom prst="rect">
            <a:avLst/>
          </a:prstGeom>
          <a:noFill/>
          <a:ln w="9525">
            <a:noFill/>
            <a:miter lim="800000"/>
            <a:headEnd/>
            <a:tailEnd/>
          </a:ln>
        </p:spPr>
      </p:pic>
      <p:sp>
        <p:nvSpPr>
          <p:cNvPr id="61444" name="Text Box 9"/>
          <p:cNvSpPr txBox="1">
            <a:spLocks noChangeArrowheads="1"/>
          </p:cNvSpPr>
          <p:nvPr/>
        </p:nvSpPr>
        <p:spPr bwMode="auto">
          <a:xfrm>
            <a:off x="3124200" y="2286000"/>
            <a:ext cx="24384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Voice Recognition </a:t>
            </a:r>
          </a:p>
        </p:txBody>
      </p:sp>
      <p:pic>
        <p:nvPicPr>
          <p:cNvPr id="61445" name="Picture 10" descr="image015-7"/>
          <p:cNvPicPr>
            <a:picLocks noChangeAspect="1" noChangeArrowheads="1"/>
          </p:cNvPicPr>
          <p:nvPr/>
        </p:nvPicPr>
        <p:blipFill>
          <a:blip r:embed="rId3"/>
          <a:srcRect/>
          <a:stretch>
            <a:fillRect/>
          </a:stretch>
        </p:blipFill>
        <p:spPr bwMode="auto">
          <a:xfrm>
            <a:off x="5410200" y="2438400"/>
            <a:ext cx="3048000" cy="2368550"/>
          </a:xfrm>
          <a:prstGeom prst="rect">
            <a:avLst/>
          </a:prstGeom>
          <a:noFill/>
          <a:ln w="9525">
            <a:noFill/>
            <a:miter lim="800000"/>
            <a:headEnd/>
            <a:tailEnd/>
          </a:ln>
        </p:spPr>
      </p:pic>
      <p:sp>
        <p:nvSpPr>
          <p:cNvPr id="61446" name="Text Box 11"/>
          <p:cNvSpPr txBox="1">
            <a:spLocks noChangeArrowheads="1"/>
          </p:cNvSpPr>
          <p:nvPr/>
        </p:nvSpPr>
        <p:spPr bwMode="auto">
          <a:xfrm>
            <a:off x="5486400" y="4876800"/>
            <a:ext cx="29718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Word Prediction Software</a:t>
            </a:r>
          </a:p>
        </p:txBody>
      </p:sp>
      <p:pic>
        <p:nvPicPr>
          <p:cNvPr id="61447" name="Picture 14" descr="Image of Inspiration Box"/>
          <p:cNvPicPr>
            <a:picLocks noChangeAspect="1" noChangeArrowheads="1"/>
          </p:cNvPicPr>
          <p:nvPr/>
        </p:nvPicPr>
        <p:blipFill>
          <a:blip r:embed="rId4"/>
          <a:srcRect/>
          <a:stretch>
            <a:fillRect/>
          </a:stretch>
        </p:blipFill>
        <p:spPr bwMode="auto">
          <a:xfrm>
            <a:off x="2895600" y="3352800"/>
            <a:ext cx="2228850" cy="2533650"/>
          </a:xfrm>
          <a:prstGeom prst="rect">
            <a:avLst/>
          </a:prstGeom>
          <a:noFill/>
          <a:ln w="9525">
            <a:noFill/>
            <a:miter lim="800000"/>
            <a:headEnd/>
            <a:tailEnd/>
          </a:ln>
        </p:spPr>
      </p:pic>
      <p:sp>
        <p:nvSpPr>
          <p:cNvPr id="61448" name="Text Box 15"/>
          <p:cNvSpPr txBox="1">
            <a:spLocks noChangeArrowheads="1"/>
          </p:cNvSpPr>
          <p:nvPr/>
        </p:nvSpPr>
        <p:spPr bwMode="auto">
          <a:xfrm>
            <a:off x="381000" y="4876800"/>
            <a:ext cx="2743200" cy="731838"/>
          </a:xfrm>
          <a:prstGeom prst="rect">
            <a:avLst/>
          </a:prstGeom>
          <a:noFill/>
          <a:ln w="9525">
            <a:noFill/>
            <a:miter lim="800000"/>
            <a:headEnd/>
            <a:tailEnd/>
          </a:ln>
        </p:spPr>
        <p:txBody>
          <a:bodyPr>
            <a:spAutoFit/>
          </a:bodyPr>
          <a:lstStyle/>
          <a:p>
            <a:pPr>
              <a:spcBef>
                <a:spcPct val="50000"/>
              </a:spcBef>
            </a:pPr>
            <a:r>
              <a:rPr lang="en-US">
                <a:latin typeface="Calibri" pitchFamily="34" charset="0"/>
              </a:rPr>
              <a:t>Writing Tool: outline and organize ideas</a:t>
            </a:r>
            <a:r>
              <a:rPr lang="en-US" sz="2400">
                <a:latin typeface="Calibri" pitchFamily="34" charset="0"/>
              </a:rPr>
              <a:t> </a:t>
            </a:r>
          </a:p>
        </p:txBody>
      </p:sp>
      <p:pic>
        <p:nvPicPr>
          <p:cNvPr id="61449" name="Picture 19" descr="12603"/>
          <p:cNvPicPr>
            <a:picLocks noChangeAspect="1" noChangeArrowheads="1"/>
          </p:cNvPicPr>
          <p:nvPr/>
        </p:nvPicPr>
        <p:blipFill>
          <a:blip r:embed="rId5"/>
          <a:srcRect/>
          <a:stretch>
            <a:fillRect/>
          </a:stretch>
        </p:blipFill>
        <p:spPr bwMode="auto">
          <a:xfrm>
            <a:off x="6324600" y="457200"/>
            <a:ext cx="2133600" cy="1573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49263" y="374650"/>
            <a:ext cx="8245475" cy="814388"/>
          </a:xfrm>
        </p:spPr>
        <p:txBody>
          <a:bodyPr rtlCol="0"/>
          <a:lstStyle/>
          <a:p>
            <a:pPr eaLnBrk="1" fontAlgn="auto" hangingPunct="1">
              <a:spcAft>
                <a:spcPts val="0"/>
              </a:spcAft>
              <a:defRPr/>
            </a:pPr>
            <a:r>
              <a:rPr lang="en-US"/>
              <a:t>AT  in the Classroom: What about MATH?</a:t>
            </a:r>
          </a:p>
        </p:txBody>
      </p:sp>
      <p:sp>
        <p:nvSpPr>
          <p:cNvPr id="158723" name="Rectangle 3"/>
          <p:cNvSpPr>
            <a:spLocks noGrp="1" noChangeArrowheads="1"/>
          </p:cNvSpPr>
          <p:nvPr>
            <p:ph type="body" idx="1"/>
          </p:nvPr>
        </p:nvSpPr>
        <p:spPr>
          <a:xfrm>
            <a:off x="449263" y="1597025"/>
            <a:ext cx="8245475" cy="4683125"/>
          </a:xfrm>
        </p:spPr>
        <p:txBody>
          <a:bodyPr rtlCol="0">
            <a:normAutofit/>
          </a:bodyPr>
          <a:lstStyle/>
          <a:p>
            <a:pPr fontAlgn="auto">
              <a:spcBef>
                <a:spcPct val="0"/>
              </a:spcBef>
              <a:spcAft>
                <a:spcPts val="0"/>
              </a:spcAft>
              <a:buFontTx/>
              <a:buNone/>
              <a:defRPr/>
            </a:pPr>
            <a:r>
              <a:rPr lang="en-US"/>
              <a:t>	Tech Matrix: developed by Center for Implementing Technology in Education and National Center for Technology Innovation at </a:t>
            </a:r>
            <a:r>
              <a:rPr lang="en-US">
                <a:hlinkClick r:id="rId2"/>
              </a:rPr>
              <a:t>http://www.techmatrix.org/</a:t>
            </a:r>
            <a:r>
              <a:rPr lang="en-US"/>
              <a:t> .</a:t>
            </a:r>
          </a:p>
          <a:p>
            <a:pPr fontAlgn="auto">
              <a:spcBef>
                <a:spcPct val="0"/>
              </a:spcBef>
              <a:spcAft>
                <a:spcPts val="0"/>
              </a:spcAft>
              <a:buFontTx/>
              <a:buNone/>
              <a:defRPr/>
            </a:pPr>
            <a:r>
              <a:rPr lang="en-US"/>
              <a:t>	</a:t>
            </a:r>
          </a:p>
          <a:p>
            <a:pPr fontAlgn="auto">
              <a:spcBef>
                <a:spcPct val="0"/>
              </a:spcBef>
              <a:spcAft>
                <a:spcPts val="0"/>
              </a:spcAft>
              <a:buFontTx/>
              <a:buNone/>
              <a:defRPr/>
            </a:pPr>
            <a:r>
              <a:rPr lang="en-US"/>
              <a:t>	Can select subject and types of supports needed.</a:t>
            </a:r>
          </a:p>
          <a:p>
            <a:pPr fontAlgn="auto">
              <a:spcBef>
                <a:spcPct val="0"/>
              </a:spcBef>
              <a:spcAft>
                <a:spcPts val="0"/>
              </a:spcAft>
              <a:buFontTx/>
              <a:buNone/>
              <a:defRPr/>
            </a:pPr>
            <a:endParaRPr lang="en-US"/>
          </a:p>
          <a:p>
            <a:pPr eaLnBrk="1" fontAlgn="auto" hangingPunct="1">
              <a:spcAft>
                <a:spcPts val="0"/>
              </a:spcAft>
              <a:buFont typeface="Wingdings" pitchFamily="2" charset="2"/>
              <a:buNone/>
              <a:defRPr/>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457200"/>
            <a:ext cx="8153400" cy="746125"/>
          </a:xfrm>
        </p:spPr>
        <p:txBody>
          <a:bodyPr rtlCol="0">
            <a:normAutofit fontScale="90000"/>
          </a:bodyPr>
          <a:lstStyle/>
          <a:p>
            <a:pPr eaLnBrk="1" fontAlgn="auto" hangingPunct="1">
              <a:spcAft>
                <a:spcPts val="0"/>
              </a:spcAft>
              <a:defRPr/>
            </a:pPr>
            <a:r>
              <a:rPr lang="en-US" sz="3600"/>
              <a:t>AT  in the Classroom: What about MATH?</a:t>
            </a:r>
            <a:r>
              <a:rPr lang="en-US" sz="4500" b="1">
                <a:latin typeface="Verdana" pitchFamily="34" charset="0"/>
              </a:rPr>
              <a:t> </a:t>
            </a:r>
          </a:p>
        </p:txBody>
      </p:sp>
      <p:pic>
        <p:nvPicPr>
          <p:cNvPr id="63491" name="Picture 8"/>
          <p:cNvPicPr>
            <a:picLocks noChangeAspect="1" noChangeArrowheads="1"/>
          </p:cNvPicPr>
          <p:nvPr/>
        </p:nvPicPr>
        <p:blipFill>
          <a:blip r:embed="rId2"/>
          <a:srcRect/>
          <a:stretch>
            <a:fillRect/>
          </a:stretch>
        </p:blipFill>
        <p:spPr bwMode="auto">
          <a:xfrm>
            <a:off x="0" y="0"/>
            <a:ext cx="9220200" cy="691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381000"/>
            <a:ext cx="5562600" cy="838200"/>
          </a:xfrm>
        </p:spPr>
        <p:txBody>
          <a:bodyPr/>
          <a:lstStyle/>
          <a:p>
            <a:pPr eaLnBrk="1" hangingPunct="1"/>
            <a:r>
              <a:rPr lang="en-US" sz="3200" smtClean="0"/>
              <a:t>AT  in the Service Environment</a:t>
            </a:r>
            <a:r>
              <a:rPr lang="en-US" sz="4600" smtClean="0"/>
              <a:t> </a:t>
            </a:r>
            <a:r>
              <a:rPr lang="en-US" sz="4000" smtClean="0"/>
              <a:t> </a:t>
            </a:r>
          </a:p>
        </p:txBody>
      </p:sp>
      <p:sp>
        <p:nvSpPr>
          <p:cNvPr id="64515" name="Rectangle 3"/>
          <p:cNvSpPr>
            <a:spLocks noGrp="1" noChangeArrowheads="1"/>
          </p:cNvSpPr>
          <p:nvPr>
            <p:ph type="body" sz="half" idx="1"/>
          </p:nvPr>
        </p:nvSpPr>
        <p:spPr>
          <a:xfrm>
            <a:off x="533400" y="1524000"/>
            <a:ext cx="3810000" cy="4114800"/>
          </a:xfrm>
        </p:spPr>
        <p:txBody>
          <a:bodyPr/>
          <a:lstStyle/>
          <a:p>
            <a:pPr eaLnBrk="1" hangingPunct="1">
              <a:buFont typeface="Wingdings" pitchFamily="2" charset="2"/>
              <a:buNone/>
            </a:pPr>
            <a:r>
              <a:rPr lang="en-US" sz="2100" b="1" smtClean="0"/>
              <a:t>Low-Tech</a:t>
            </a:r>
          </a:p>
          <a:p>
            <a:pPr eaLnBrk="1" hangingPunct="1"/>
            <a:r>
              <a:rPr lang="en-US" sz="2100" smtClean="0"/>
              <a:t>To-do lists</a:t>
            </a:r>
          </a:p>
          <a:p>
            <a:pPr eaLnBrk="1" hangingPunct="1"/>
            <a:r>
              <a:rPr lang="en-US" sz="2100" smtClean="0"/>
              <a:t>Date planner (electronic or paper and pencil) and electronic reminders</a:t>
            </a:r>
          </a:p>
          <a:p>
            <a:pPr eaLnBrk="1" hangingPunct="1"/>
            <a:r>
              <a:rPr lang="en-US" sz="2100" smtClean="0"/>
              <a:t>Color post-it notes</a:t>
            </a:r>
          </a:p>
          <a:p>
            <a:pPr eaLnBrk="1" hangingPunct="1"/>
            <a:r>
              <a:rPr lang="en-US" sz="2100" smtClean="0"/>
              <a:t>Quiet space</a:t>
            </a:r>
          </a:p>
          <a:p>
            <a:pPr eaLnBrk="1" hangingPunct="1"/>
            <a:r>
              <a:rPr lang="en-US" sz="2100" smtClean="0"/>
              <a:t>Telephone with headset</a:t>
            </a:r>
          </a:p>
          <a:p>
            <a:pPr eaLnBrk="1" hangingPunct="1"/>
            <a:r>
              <a:rPr lang="en-US" sz="2100" smtClean="0"/>
              <a:t>Organized filing system</a:t>
            </a:r>
          </a:p>
          <a:p>
            <a:pPr eaLnBrk="1" hangingPunct="1"/>
            <a:r>
              <a:rPr lang="en-US" sz="2100" smtClean="0"/>
              <a:t>Clip board </a:t>
            </a:r>
          </a:p>
        </p:txBody>
      </p:sp>
      <p:sp>
        <p:nvSpPr>
          <p:cNvPr id="64516" name="Rectangle 4"/>
          <p:cNvSpPr>
            <a:spLocks noGrp="1" noChangeArrowheads="1"/>
          </p:cNvSpPr>
          <p:nvPr>
            <p:ph type="body" sz="half" idx="2"/>
          </p:nvPr>
        </p:nvSpPr>
        <p:spPr>
          <a:xfrm>
            <a:off x="4572000" y="2133600"/>
            <a:ext cx="3997325" cy="3589338"/>
          </a:xfrm>
        </p:spPr>
        <p:txBody>
          <a:bodyPr/>
          <a:lstStyle/>
          <a:p>
            <a:pPr eaLnBrk="1" hangingPunct="1">
              <a:buFont typeface="Wingdings" pitchFamily="2" charset="2"/>
              <a:buNone/>
            </a:pPr>
            <a:r>
              <a:rPr lang="en-US" sz="1900" b="1" smtClean="0"/>
              <a:t>High-Tech</a:t>
            </a:r>
          </a:p>
          <a:p>
            <a:pPr eaLnBrk="1" hangingPunct="1"/>
            <a:r>
              <a:rPr lang="en-US" sz="1900" smtClean="0"/>
              <a:t>Alternative keyboards and mice</a:t>
            </a:r>
          </a:p>
          <a:p>
            <a:pPr eaLnBrk="1" hangingPunct="1"/>
            <a:r>
              <a:rPr lang="en-US" sz="1900" smtClean="0"/>
              <a:t>Digital recorder</a:t>
            </a:r>
          </a:p>
          <a:p>
            <a:pPr eaLnBrk="1" hangingPunct="1"/>
            <a:r>
              <a:rPr lang="en-US" sz="1900" smtClean="0"/>
              <a:t>Ergonomic desk, height adjustable tables</a:t>
            </a:r>
          </a:p>
          <a:p>
            <a:pPr eaLnBrk="1" hangingPunct="1"/>
            <a:r>
              <a:rPr lang="en-US" sz="1900" smtClean="0"/>
              <a:t>Service-site modifications</a:t>
            </a:r>
          </a:p>
          <a:p>
            <a:pPr eaLnBrk="1" hangingPunct="1"/>
            <a:r>
              <a:rPr lang="en-US" sz="1900" smtClean="0"/>
              <a:t>Reading and scanning software</a:t>
            </a:r>
          </a:p>
          <a:p>
            <a:pPr eaLnBrk="1" hangingPunct="1"/>
            <a:r>
              <a:rPr lang="en-US" sz="1900" smtClean="0"/>
              <a:t>Voice recognition software</a:t>
            </a:r>
          </a:p>
        </p:txBody>
      </p:sp>
      <p:pic>
        <p:nvPicPr>
          <p:cNvPr id="64517" name="Picture 9" descr="23_19_136_8_07"/>
          <p:cNvPicPr>
            <a:picLocks noChangeAspect="1" noChangeArrowheads="1"/>
          </p:cNvPicPr>
          <p:nvPr/>
        </p:nvPicPr>
        <p:blipFill>
          <a:blip r:embed="rId2"/>
          <a:srcRect/>
          <a:stretch>
            <a:fillRect/>
          </a:stretch>
        </p:blipFill>
        <p:spPr bwMode="auto">
          <a:xfrm>
            <a:off x="6096000" y="457200"/>
            <a:ext cx="2476500" cy="1643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609600" y="381000"/>
            <a:ext cx="7924800" cy="762000"/>
          </a:xfrm>
        </p:spPr>
        <p:txBody>
          <a:bodyPr/>
          <a:lstStyle/>
          <a:p>
            <a:pPr eaLnBrk="1" hangingPunct="1"/>
            <a:r>
              <a:rPr lang="en-US" sz="4600" smtClean="0"/>
              <a:t>AT  in the Service Environments </a:t>
            </a:r>
          </a:p>
        </p:txBody>
      </p:sp>
      <p:pic>
        <p:nvPicPr>
          <p:cNvPr id="65539" name="Picture 5" descr="OutlookEnvoy-w300-8356"/>
          <p:cNvPicPr>
            <a:picLocks noChangeAspect="1" noChangeArrowheads="1"/>
          </p:cNvPicPr>
          <p:nvPr/>
        </p:nvPicPr>
        <p:blipFill>
          <a:blip r:embed="rId2"/>
          <a:srcRect/>
          <a:stretch>
            <a:fillRect/>
          </a:stretch>
        </p:blipFill>
        <p:spPr bwMode="auto">
          <a:xfrm>
            <a:off x="609600" y="1447800"/>
            <a:ext cx="2819400" cy="2217738"/>
          </a:xfrm>
          <a:prstGeom prst="rect">
            <a:avLst/>
          </a:prstGeom>
          <a:noFill/>
          <a:ln w="9525">
            <a:noFill/>
            <a:miter lim="800000"/>
            <a:headEnd/>
            <a:tailEnd/>
          </a:ln>
        </p:spPr>
      </p:pic>
      <p:pic>
        <p:nvPicPr>
          <p:cNvPr id="65540" name="Picture 7" descr="Affordable Giant Button Phone with Headset and Speaker Phone"/>
          <p:cNvPicPr>
            <a:picLocks noChangeAspect="1" noChangeArrowheads="1"/>
          </p:cNvPicPr>
          <p:nvPr/>
        </p:nvPicPr>
        <p:blipFill>
          <a:blip r:embed="rId3"/>
          <a:srcRect/>
          <a:stretch>
            <a:fillRect/>
          </a:stretch>
        </p:blipFill>
        <p:spPr bwMode="auto">
          <a:xfrm>
            <a:off x="685800" y="3733800"/>
            <a:ext cx="2286000" cy="2095500"/>
          </a:xfrm>
          <a:prstGeom prst="rect">
            <a:avLst/>
          </a:prstGeom>
          <a:noFill/>
          <a:ln w="9525">
            <a:noFill/>
            <a:miter lim="800000"/>
            <a:headEnd/>
            <a:tailEnd/>
          </a:ln>
        </p:spPr>
      </p:pic>
      <p:pic>
        <p:nvPicPr>
          <p:cNvPr id="65541" name="Picture 13" descr="925"/>
          <p:cNvPicPr>
            <a:picLocks noChangeAspect="1" noChangeArrowheads="1"/>
          </p:cNvPicPr>
          <p:nvPr/>
        </p:nvPicPr>
        <p:blipFill>
          <a:blip r:embed="rId4"/>
          <a:srcRect/>
          <a:stretch>
            <a:fillRect/>
          </a:stretch>
        </p:blipFill>
        <p:spPr bwMode="auto">
          <a:xfrm>
            <a:off x="3810000" y="3886200"/>
            <a:ext cx="2819400" cy="1960563"/>
          </a:xfrm>
          <a:prstGeom prst="rect">
            <a:avLst/>
          </a:prstGeom>
          <a:noFill/>
          <a:ln w="9525">
            <a:noFill/>
            <a:miter lim="800000"/>
            <a:headEnd/>
            <a:tailEnd/>
          </a:ln>
        </p:spPr>
      </p:pic>
      <p:pic>
        <p:nvPicPr>
          <p:cNvPr id="65542" name="Picture 15" descr="olympus_vn960"/>
          <p:cNvPicPr>
            <a:picLocks noChangeAspect="1" noChangeArrowheads="1"/>
          </p:cNvPicPr>
          <p:nvPr/>
        </p:nvPicPr>
        <p:blipFill>
          <a:blip r:embed="rId5"/>
          <a:srcRect/>
          <a:stretch>
            <a:fillRect/>
          </a:stretch>
        </p:blipFill>
        <p:spPr bwMode="auto">
          <a:xfrm>
            <a:off x="5943600" y="1524000"/>
            <a:ext cx="26670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1663" y="596900"/>
            <a:ext cx="8085137" cy="584200"/>
          </a:xfrm>
        </p:spPr>
        <p:txBody>
          <a:bodyPr/>
          <a:lstStyle/>
          <a:p>
            <a:pPr eaLnBrk="1" hangingPunct="1"/>
            <a:r>
              <a:rPr lang="en-US" sz="4500" smtClean="0"/>
              <a:t>AT  in the Service Environments</a:t>
            </a:r>
          </a:p>
        </p:txBody>
      </p:sp>
      <p:pic>
        <p:nvPicPr>
          <p:cNvPr id="66563" name="Picture 7" descr="minikeyboard1"/>
          <p:cNvPicPr>
            <a:picLocks noChangeAspect="1" noChangeArrowheads="1"/>
          </p:cNvPicPr>
          <p:nvPr/>
        </p:nvPicPr>
        <p:blipFill>
          <a:blip r:embed="rId2"/>
          <a:srcRect/>
          <a:stretch>
            <a:fillRect/>
          </a:stretch>
        </p:blipFill>
        <p:spPr bwMode="auto">
          <a:xfrm>
            <a:off x="4724400" y="1371600"/>
            <a:ext cx="2438400" cy="1854200"/>
          </a:xfrm>
          <a:prstGeom prst="rect">
            <a:avLst/>
          </a:prstGeom>
          <a:noFill/>
          <a:ln w="9525">
            <a:noFill/>
            <a:miter lim="800000"/>
            <a:headEnd/>
            <a:tailEnd/>
          </a:ln>
        </p:spPr>
      </p:pic>
      <p:pic>
        <p:nvPicPr>
          <p:cNvPr id="66564" name="Picture 9" descr="Big Keys Plus and Big Keys LX"/>
          <p:cNvPicPr>
            <a:picLocks noChangeAspect="1" noChangeArrowheads="1"/>
          </p:cNvPicPr>
          <p:nvPr/>
        </p:nvPicPr>
        <p:blipFill>
          <a:blip r:embed="rId3"/>
          <a:srcRect/>
          <a:stretch>
            <a:fillRect/>
          </a:stretch>
        </p:blipFill>
        <p:spPr bwMode="auto">
          <a:xfrm>
            <a:off x="838200" y="3276600"/>
            <a:ext cx="2667000" cy="2457450"/>
          </a:xfrm>
          <a:prstGeom prst="rect">
            <a:avLst/>
          </a:prstGeom>
          <a:noFill/>
          <a:ln w="9525">
            <a:noFill/>
            <a:miter lim="800000"/>
            <a:headEnd/>
            <a:tailEnd/>
          </a:ln>
        </p:spPr>
      </p:pic>
      <p:pic>
        <p:nvPicPr>
          <p:cNvPr id="66565" name="Picture 11" descr="IntelliKeys Keyboard"/>
          <p:cNvPicPr>
            <a:picLocks noChangeAspect="1" noChangeArrowheads="1"/>
          </p:cNvPicPr>
          <p:nvPr/>
        </p:nvPicPr>
        <p:blipFill>
          <a:blip r:embed="rId4"/>
          <a:srcRect/>
          <a:stretch>
            <a:fillRect/>
          </a:stretch>
        </p:blipFill>
        <p:spPr bwMode="auto">
          <a:xfrm>
            <a:off x="6096000" y="3962400"/>
            <a:ext cx="2590800" cy="1814513"/>
          </a:xfrm>
          <a:prstGeom prst="rect">
            <a:avLst/>
          </a:prstGeom>
          <a:noFill/>
          <a:ln w="9525">
            <a:noFill/>
            <a:miter lim="800000"/>
            <a:headEnd/>
            <a:tailEnd/>
          </a:ln>
        </p:spPr>
      </p:pic>
      <p:pic>
        <p:nvPicPr>
          <p:cNvPr id="66566" name="Picture 15" descr="20061017_023128"/>
          <p:cNvPicPr>
            <a:picLocks noChangeAspect="1" noChangeArrowheads="1"/>
          </p:cNvPicPr>
          <p:nvPr/>
        </p:nvPicPr>
        <p:blipFill>
          <a:blip r:embed="rId5"/>
          <a:srcRect/>
          <a:stretch>
            <a:fillRect/>
          </a:stretch>
        </p:blipFill>
        <p:spPr bwMode="auto">
          <a:xfrm>
            <a:off x="762000" y="1371600"/>
            <a:ext cx="2362200" cy="1733550"/>
          </a:xfrm>
          <a:prstGeom prst="rect">
            <a:avLst/>
          </a:prstGeom>
          <a:noFill/>
          <a:ln w="9525">
            <a:noFill/>
            <a:miter lim="800000"/>
            <a:headEnd/>
            <a:tailEnd/>
          </a:ln>
        </p:spPr>
      </p:pic>
      <p:pic>
        <p:nvPicPr>
          <p:cNvPr id="66567" name="Picture 17" descr="Natural_Point_TrackIR_4Pro%5B1%5D_html_6bc5e5d6"/>
          <p:cNvPicPr>
            <a:picLocks noChangeAspect="1" noChangeArrowheads="1"/>
          </p:cNvPicPr>
          <p:nvPr/>
        </p:nvPicPr>
        <p:blipFill>
          <a:blip r:embed="rId6"/>
          <a:srcRect/>
          <a:stretch>
            <a:fillRect/>
          </a:stretch>
        </p:blipFill>
        <p:spPr bwMode="auto">
          <a:xfrm>
            <a:off x="4038600" y="3657600"/>
            <a:ext cx="2103438" cy="257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2286000" y="2136775"/>
            <a:ext cx="4572000" cy="2584450"/>
          </a:xfrm>
          <a:prstGeom prst="rect">
            <a:avLst/>
          </a:prstGeom>
          <a:noFill/>
          <a:ln w="9525">
            <a:noFill/>
            <a:miter lim="800000"/>
            <a:headEnd/>
            <a:tailEnd/>
          </a:ln>
        </p:spPr>
        <p:txBody>
          <a:bodyPr>
            <a:spAutoFit/>
          </a:bodyPr>
          <a:lstStyle/>
          <a:p>
            <a:r>
              <a:rPr lang="en-US">
                <a:latin typeface="Calibri" pitchFamily="34" charset="0"/>
              </a:rPr>
              <a:t>When students with disabilties are effectively able to use AT, they may experience many benefits, including:</a:t>
            </a:r>
          </a:p>
          <a:p>
            <a:r>
              <a:rPr lang="en-US">
                <a:latin typeface="Calibri" pitchFamily="34" charset="0"/>
              </a:rPr>
              <a:t>improved academic </a:t>
            </a:r>
            <a:r>
              <a:rPr lang="en-US" b="1">
                <a:latin typeface="Calibri" pitchFamily="34" charset="0"/>
              </a:rPr>
              <a:t>achievement</a:t>
            </a:r>
            <a:r>
              <a:rPr lang="en-US">
                <a:latin typeface="Calibri" pitchFamily="34" charset="0"/>
              </a:rPr>
              <a:t>,</a:t>
            </a:r>
          </a:p>
          <a:p>
            <a:r>
              <a:rPr lang="en-US">
                <a:latin typeface="Calibri" pitchFamily="34" charset="0"/>
              </a:rPr>
              <a:t>a more positive overall school experience,</a:t>
            </a:r>
          </a:p>
          <a:p>
            <a:r>
              <a:rPr lang="en-US">
                <a:latin typeface="Calibri" pitchFamily="34" charset="0"/>
              </a:rPr>
              <a:t>greater </a:t>
            </a:r>
            <a:r>
              <a:rPr lang="en-US" b="1">
                <a:latin typeface="Calibri" pitchFamily="34" charset="0"/>
              </a:rPr>
              <a:t>enthusiasm</a:t>
            </a:r>
            <a:r>
              <a:rPr lang="en-US">
                <a:latin typeface="Calibri" pitchFamily="34" charset="0"/>
              </a:rPr>
              <a:t> for school,</a:t>
            </a:r>
          </a:p>
          <a:p>
            <a:r>
              <a:rPr lang="en-US">
                <a:latin typeface="Calibri" pitchFamily="34" charset="0"/>
              </a:rPr>
              <a:t>enhanced </a:t>
            </a:r>
            <a:r>
              <a:rPr lang="en-US" b="1">
                <a:latin typeface="Calibri" pitchFamily="34" charset="0"/>
              </a:rPr>
              <a:t>self-esteem</a:t>
            </a:r>
            <a:r>
              <a:rPr lang="en-US">
                <a:latin typeface="Calibri" pitchFamily="34" charset="0"/>
              </a:rPr>
              <a:t>,</a:t>
            </a:r>
          </a:p>
          <a:p>
            <a:r>
              <a:rPr lang="en-US">
                <a:latin typeface="Calibri" pitchFamily="34" charset="0"/>
              </a:rPr>
              <a:t>enhanced </a:t>
            </a:r>
            <a:r>
              <a:rPr lang="en-US" b="1">
                <a:latin typeface="Calibri" pitchFamily="34" charset="0"/>
              </a:rPr>
              <a:t>self-efficacy</a:t>
            </a:r>
            <a:r>
              <a:rPr lang="en-US">
                <a:latin typeface="Calibri" pitchFamily="34" charset="0"/>
              </a:rPr>
              <a:t>, and</a:t>
            </a:r>
          </a:p>
          <a:p>
            <a:r>
              <a:rPr lang="en-US">
                <a:latin typeface="Calibri" pitchFamily="34" charset="0"/>
              </a:rPr>
              <a:t>increased time spent on academic tasks.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19200" y="152400"/>
            <a:ext cx="7162800" cy="1143000"/>
          </a:xfrm>
          <a:ln>
            <a:solidFill>
              <a:srgbClr val="FF0000"/>
            </a:solidFill>
          </a:ln>
        </p:spPr>
        <p:txBody>
          <a:bodyPr rtlCol="0"/>
          <a:lstStyle/>
          <a:p>
            <a:pPr algn="ctr" eaLnBrk="1" fontAlgn="auto" hangingPunct="1">
              <a:spcAft>
                <a:spcPts val="0"/>
              </a:spcAft>
              <a:defRPr/>
            </a:pPr>
            <a:r>
              <a:rPr lang="en-US" sz="4000" b="1" dirty="0" smtClean="0">
                <a:latin typeface="+mn-lt"/>
              </a:rPr>
              <a:t>Technology Tips</a:t>
            </a:r>
          </a:p>
        </p:txBody>
      </p:sp>
      <p:sp>
        <p:nvSpPr>
          <p:cNvPr id="61443" name="Rectangle 3"/>
          <p:cNvSpPr>
            <a:spLocks noGrp="1" noChangeArrowheads="1"/>
          </p:cNvSpPr>
          <p:nvPr>
            <p:ph idx="1"/>
          </p:nvPr>
        </p:nvSpPr>
        <p:spPr>
          <a:xfrm>
            <a:off x="685800" y="1752600"/>
            <a:ext cx="7315200" cy="4648200"/>
          </a:xfrm>
        </p:spPr>
        <p:txBody>
          <a:bodyPr rtlCol="0">
            <a:normAutofit/>
          </a:bodyPr>
          <a:lstStyle/>
          <a:p>
            <a:pPr eaLnBrk="1" fontAlgn="auto" hangingPunct="1">
              <a:spcAft>
                <a:spcPts val="0"/>
              </a:spcAft>
              <a:defRPr/>
            </a:pPr>
            <a:r>
              <a:rPr lang="en-US" sz="2400" b="1" dirty="0" smtClean="0">
                <a:solidFill>
                  <a:schemeClr val="tx2"/>
                </a:solidFill>
              </a:rPr>
              <a:t>Consider low-tech solutions first.</a:t>
            </a:r>
          </a:p>
          <a:p>
            <a:pPr eaLnBrk="1" fontAlgn="auto" hangingPunct="1">
              <a:spcAft>
                <a:spcPts val="0"/>
              </a:spcAft>
              <a:defRPr/>
            </a:pPr>
            <a:r>
              <a:rPr lang="en-US" sz="2400" b="1" dirty="0" smtClean="0">
                <a:solidFill>
                  <a:schemeClr val="tx2"/>
                </a:solidFill>
              </a:rPr>
              <a:t>Build a network of individuals </a:t>
            </a:r>
            <a:r>
              <a:rPr lang="en-US" sz="2400" b="1" dirty="0" smtClean="0">
                <a:solidFill>
                  <a:schemeClr val="tx2"/>
                </a:solidFill>
                <a:effectLst>
                  <a:outerShdw blurRad="38100" dist="38100" dir="2700000" algn="tl">
                    <a:srgbClr val="000000"/>
                  </a:outerShdw>
                </a:effectLst>
              </a:rPr>
              <a:t>knowledgeable</a:t>
            </a:r>
            <a:r>
              <a:rPr lang="en-US" sz="2400" b="1" dirty="0" smtClean="0">
                <a:solidFill>
                  <a:schemeClr val="tx2"/>
                </a:solidFill>
              </a:rPr>
              <a:t> about equipment and low-tech strategies.</a:t>
            </a:r>
          </a:p>
          <a:p>
            <a:pPr eaLnBrk="1" fontAlgn="auto" hangingPunct="1">
              <a:spcAft>
                <a:spcPts val="0"/>
              </a:spcAft>
              <a:defRPr/>
            </a:pPr>
            <a:r>
              <a:rPr lang="en-US" sz="2400" b="1" dirty="0" smtClean="0">
                <a:solidFill>
                  <a:schemeClr val="tx2"/>
                </a:solidFill>
              </a:rPr>
              <a:t>Access local, regional and national resources.</a:t>
            </a:r>
          </a:p>
          <a:p>
            <a:pPr eaLnBrk="1" fontAlgn="auto" hangingPunct="1">
              <a:spcAft>
                <a:spcPts val="0"/>
              </a:spcAft>
              <a:defRPr/>
            </a:pPr>
            <a:r>
              <a:rPr lang="en-US" sz="2400" b="1" dirty="0" smtClean="0">
                <a:solidFill>
                  <a:schemeClr val="tx2"/>
                </a:solidFill>
              </a:rPr>
              <a:t>Consider adaptable equipment when purchasing new technology and other educational products.</a:t>
            </a:r>
          </a:p>
          <a:p>
            <a:pPr eaLnBrk="1" fontAlgn="auto" hangingPunct="1">
              <a:spcAft>
                <a:spcPts val="0"/>
              </a:spcAft>
              <a:defRPr/>
            </a:pPr>
            <a:r>
              <a:rPr lang="en-US" sz="2400" b="1" dirty="0" smtClean="0">
                <a:solidFill>
                  <a:schemeClr val="tx2"/>
                </a:solidFill>
              </a:rPr>
              <a:t>Systems should be portable.</a:t>
            </a:r>
          </a:p>
          <a:p>
            <a:pPr eaLnBrk="1" fontAlgn="auto" hangingPunct="1">
              <a:spcAft>
                <a:spcPts val="0"/>
              </a:spcAft>
              <a:defRPr/>
            </a:pPr>
            <a:r>
              <a:rPr lang="en-US" b="1" dirty="0" smtClean="0">
                <a:solidFill>
                  <a:schemeClr val="tx2"/>
                </a:solidFill>
              </a:rPr>
              <a:t>BE CREATIVE</a:t>
            </a:r>
            <a:r>
              <a:rPr lang="en-US" sz="2400" b="1" dirty="0" smtClean="0">
                <a:solidFill>
                  <a:schemeClr val="tx2"/>
                </a:solidFill>
              </a:rPr>
              <a:t>!</a:t>
            </a:r>
          </a:p>
        </p:txBody>
      </p:sp>
      <p:graphicFrame>
        <p:nvGraphicFramePr>
          <p:cNvPr id="134144" name="Object 0"/>
          <p:cNvGraphicFramePr>
            <a:graphicFrameLocks noChangeAspect="1"/>
          </p:cNvGraphicFramePr>
          <p:nvPr/>
        </p:nvGraphicFramePr>
        <p:xfrm>
          <a:off x="838200" y="304800"/>
          <a:ext cx="1219200" cy="762000"/>
        </p:xfrm>
        <a:graphic>
          <a:graphicData uri="http://schemas.openxmlformats.org/presentationml/2006/ole">
            <p:oleObj spid="_x0000_s1026" name="Clip" r:id="rId4" imgW="2247480" imgH="3306240" progId="MS_ClipArt_Gallery.2">
              <p:embed/>
            </p:oleObj>
          </a:graphicData>
        </a:graphic>
      </p:graphicFrame>
      <p:pic>
        <p:nvPicPr>
          <p:cNvPr id="1029" name="Picture 6" descr="c:\Program Files\Microsoft Office\Clipart\corpbas\j0078706.wmf"/>
          <p:cNvPicPr>
            <a:picLocks noChangeAspect="1" noChangeArrowheads="1"/>
          </p:cNvPicPr>
          <p:nvPr/>
        </p:nvPicPr>
        <p:blipFill>
          <a:blip r:embed="rId5"/>
          <a:srcRect/>
          <a:stretch>
            <a:fillRect/>
          </a:stretch>
        </p:blipFill>
        <p:spPr bwMode="auto">
          <a:xfrm>
            <a:off x="6629400" y="4419600"/>
            <a:ext cx="19050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ppt_x"/>
                                          </p:val>
                                        </p:tav>
                                        <p:tav tm="100000">
                                          <p:val>
                                            <p:strVal val="#ppt_x"/>
                                          </p:val>
                                        </p:tav>
                                      </p:tavLst>
                                    </p:anim>
                                    <p:anim calcmode="lin" valueType="num">
                                      <p:cBhvr additive="base">
                                        <p:cTn id="8" dur="500" fill="hold"/>
                                        <p:tgtEl>
                                          <p:spTgt spid="614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341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1443">
                                            <p:txEl>
                                              <p:pRg st="0" end="0"/>
                                            </p:txEl>
                                          </p:spTgt>
                                        </p:tgtEl>
                                        <p:attrNameLst>
                                          <p:attrName>style.visibility</p:attrName>
                                        </p:attrNameLst>
                                      </p:cBhvr>
                                      <p:to>
                                        <p:strVal val="visible"/>
                                      </p:to>
                                    </p:set>
                                    <p:animEffect transition="in" filter="box(out)">
                                      <p:cBhvr>
                                        <p:cTn id="17" dur="500"/>
                                        <p:tgtEl>
                                          <p:spTgt spid="614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1443">
                                            <p:txEl>
                                              <p:pRg st="1" end="1"/>
                                            </p:txEl>
                                          </p:spTgt>
                                        </p:tgtEl>
                                        <p:attrNameLst>
                                          <p:attrName>style.visibility</p:attrName>
                                        </p:attrNameLst>
                                      </p:cBhvr>
                                      <p:to>
                                        <p:strVal val="visible"/>
                                      </p:to>
                                    </p:set>
                                    <p:animEffect transition="in" filter="box(out)">
                                      <p:cBhvr>
                                        <p:cTn id="22" dur="500"/>
                                        <p:tgtEl>
                                          <p:spTgt spid="6144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1443">
                                            <p:txEl>
                                              <p:pRg st="2" end="2"/>
                                            </p:txEl>
                                          </p:spTgt>
                                        </p:tgtEl>
                                        <p:attrNameLst>
                                          <p:attrName>style.visibility</p:attrName>
                                        </p:attrNameLst>
                                      </p:cBhvr>
                                      <p:to>
                                        <p:strVal val="visible"/>
                                      </p:to>
                                    </p:set>
                                    <p:animEffect transition="in" filter="box(out)">
                                      <p:cBhvr>
                                        <p:cTn id="27" dur="500"/>
                                        <p:tgtEl>
                                          <p:spTgt spid="6144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1443">
                                            <p:txEl>
                                              <p:pRg st="3" end="3"/>
                                            </p:txEl>
                                          </p:spTgt>
                                        </p:tgtEl>
                                        <p:attrNameLst>
                                          <p:attrName>style.visibility</p:attrName>
                                        </p:attrNameLst>
                                      </p:cBhvr>
                                      <p:to>
                                        <p:strVal val="visible"/>
                                      </p:to>
                                    </p:set>
                                    <p:animEffect transition="in" filter="box(out)">
                                      <p:cBhvr>
                                        <p:cTn id="32" dur="500"/>
                                        <p:tgtEl>
                                          <p:spTgt spid="6144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61443">
                                            <p:txEl>
                                              <p:pRg st="4" end="4"/>
                                            </p:txEl>
                                          </p:spTgt>
                                        </p:tgtEl>
                                        <p:attrNameLst>
                                          <p:attrName>style.visibility</p:attrName>
                                        </p:attrNameLst>
                                      </p:cBhvr>
                                      <p:to>
                                        <p:strVal val="visible"/>
                                      </p:to>
                                    </p:set>
                                    <p:animEffect transition="in" filter="box(out)">
                                      <p:cBhvr>
                                        <p:cTn id="37" dur="500"/>
                                        <p:tgtEl>
                                          <p:spTgt spid="6144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61443">
                                            <p:txEl>
                                              <p:pRg st="5" end="5"/>
                                            </p:txEl>
                                          </p:spTgt>
                                        </p:tgtEl>
                                        <p:attrNameLst>
                                          <p:attrName>style.visibility</p:attrName>
                                        </p:attrNameLst>
                                      </p:cBhvr>
                                      <p:to>
                                        <p:strVal val="visible"/>
                                      </p:to>
                                    </p:set>
                                    <p:animEffect transition="in" filter="box(out)">
                                      <p:cBhvr>
                                        <p:cTn id="42"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P spid="614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74650"/>
            <a:ext cx="8245475" cy="814388"/>
          </a:xfrm>
        </p:spPr>
        <p:txBody>
          <a:bodyPr rtlCol="0"/>
          <a:lstStyle/>
          <a:p>
            <a:pPr eaLnBrk="1" fontAlgn="auto" hangingPunct="1">
              <a:spcAft>
                <a:spcPts val="0"/>
              </a:spcAft>
              <a:defRPr/>
            </a:pPr>
            <a:r>
              <a:rPr lang="en-US" dirty="0" smtClean="0"/>
              <a:t>Definition </a:t>
            </a:r>
            <a:endParaRPr lang="en-US" dirty="0"/>
          </a:p>
        </p:txBody>
      </p:sp>
      <p:sp>
        <p:nvSpPr>
          <p:cNvPr id="3" name="Content Placeholder 2"/>
          <p:cNvSpPr>
            <a:spLocks noGrp="1"/>
          </p:cNvSpPr>
          <p:nvPr>
            <p:ph idx="1"/>
          </p:nvPr>
        </p:nvSpPr>
        <p:spPr>
          <a:xfrm>
            <a:off x="449263" y="1597025"/>
            <a:ext cx="8245475" cy="4683125"/>
          </a:xfrm>
        </p:spPr>
        <p:txBody>
          <a:bodyPr rtlCol="0">
            <a:normAutofit/>
          </a:bodyPr>
          <a:lstStyle/>
          <a:p>
            <a:pPr eaLnBrk="1" fontAlgn="auto" hangingPunct="1">
              <a:spcAft>
                <a:spcPts val="0"/>
              </a:spcAft>
              <a:defRPr/>
            </a:pPr>
            <a:r>
              <a:rPr lang="en-US" dirty="0" smtClean="0"/>
              <a:t>Assistive technology has also been defined as “devices and software designed specifically for those with learning or physical disabilities” and “powerful tools that support physically challenged students with equal opportunities to more fully participate in the </a:t>
            </a:r>
            <a:r>
              <a:rPr lang="en-US" dirty="0" err="1" smtClean="0"/>
              <a:t>teachinglearning</a:t>
            </a:r>
            <a:r>
              <a:rPr lang="en-US" dirty="0" smtClean="0"/>
              <a:t> process ” (Cobb, 2012, p. 47).</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49263" y="374650"/>
            <a:ext cx="8245475" cy="814388"/>
          </a:xfrm>
        </p:spPr>
        <p:txBody>
          <a:bodyPr rtlCol="0"/>
          <a:lstStyle/>
          <a:p>
            <a:pPr eaLnBrk="1" fontAlgn="auto" hangingPunct="1">
              <a:spcAft>
                <a:spcPts val="0"/>
              </a:spcAft>
              <a:defRPr/>
            </a:pPr>
            <a:r>
              <a:rPr lang="en-US" b="1" dirty="0" smtClean="0">
                <a:latin typeface="+mn-lt"/>
              </a:rPr>
              <a:t>   TIS Technology Tips </a:t>
            </a:r>
          </a:p>
        </p:txBody>
      </p:sp>
      <p:sp>
        <p:nvSpPr>
          <p:cNvPr id="50179" name="Content Placeholder 2"/>
          <p:cNvSpPr>
            <a:spLocks noGrp="1"/>
          </p:cNvSpPr>
          <p:nvPr>
            <p:ph idx="1"/>
          </p:nvPr>
        </p:nvSpPr>
        <p:spPr>
          <a:xfrm>
            <a:off x="685800" y="1752600"/>
            <a:ext cx="8001000" cy="4953000"/>
          </a:xfrm>
        </p:spPr>
        <p:txBody>
          <a:bodyPr rtlCol="0">
            <a:normAutofit/>
          </a:bodyPr>
          <a:lstStyle/>
          <a:p>
            <a:pPr eaLnBrk="1" fontAlgn="auto" hangingPunct="1">
              <a:spcAft>
                <a:spcPts val="0"/>
              </a:spcAft>
              <a:defRPr/>
            </a:pPr>
            <a:r>
              <a:rPr lang="en-US" sz="2400" b="1" smtClean="0"/>
              <a:t>See Equipment Tips Handout</a:t>
            </a:r>
          </a:p>
          <a:p>
            <a:pPr eaLnBrk="1" fontAlgn="auto" hangingPunct="1">
              <a:spcAft>
                <a:spcPts val="0"/>
              </a:spcAft>
              <a:defRPr/>
            </a:pPr>
            <a:r>
              <a:rPr lang="en-US" sz="2400" b="1" smtClean="0"/>
              <a:t>Provide print or tactile copy of screens </a:t>
            </a:r>
          </a:p>
          <a:p>
            <a:pPr eaLnBrk="1" fontAlgn="auto" hangingPunct="1">
              <a:spcAft>
                <a:spcPts val="0"/>
              </a:spcAft>
              <a:defRPr/>
            </a:pPr>
            <a:r>
              <a:rPr lang="en-US" sz="2400" b="1" smtClean="0"/>
              <a:t>Verbal descriptions</a:t>
            </a:r>
          </a:p>
          <a:p>
            <a:pPr eaLnBrk="1" fontAlgn="auto" hangingPunct="1">
              <a:spcAft>
                <a:spcPts val="0"/>
              </a:spcAft>
              <a:defRPr/>
            </a:pPr>
            <a:r>
              <a:rPr lang="en-US" sz="2400" b="1" smtClean="0"/>
              <a:t>Be cognizant of background noise</a:t>
            </a:r>
          </a:p>
          <a:p>
            <a:pPr eaLnBrk="1" fontAlgn="auto" hangingPunct="1">
              <a:spcAft>
                <a:spcPts val="0"/>
              </a:spcAft>
              <a:defRPr/>
            </a:pPr>
            <a:r>
              <a:rPr lang="en-US" sz="2400" b="1" smtClean="0"/>
              <a:t>Lighting enough to see…watch for glare</a:t>
            </a:r>
          </a:p>
          <a:p>
            <a:pPr eaLnBrk="1" fontAlgn="auto" hangingPunct="1">
              <a:spcAft>
                <a:spcPts val="0"/>
              </a:spcAft>
              <a:defRPr/>
            </a:pPr>
            <a:r>
              <a:rPr lang="en-US" sz="2400" b="1" smtClean="0"/>
              <a:t>Choose font, size, color for strong contrast</a:t>
            </a:r>
          </a:p>
          <a:p>
            <a:pPr eaLnBrk="1" fontAlgn="auto" hangingPunct="1">
              <a:spcAft>
                <a:spcPts val="0"/>
              </a:spcAft>
              <a:defRPr/>
            </a:pPr>
            <a:r>
              <a:rPr lang="en-US" sz="2400" b="1" smtClean="0"/>
              <a:t>Paler highlighters</a:t>
            </a:r>
          </a:p>
          <a:p>
            <a:pPr eaLnBrk="1" fontAlgn="auto" hangingPunct="1">
              <a:spcAft>
                <a:spcPts val="0"/>
              </a:spcAft>
              <a:defRPr/>
            </a:pPr>
            <a:r>
              <a:rPr lang="en-US" sz="2400" b="1" smtClean="0"/>
              <a:t>Uncluttered screens</a:t>
            </a:r>
          </a:p>
          <a:p>
            <a:pPr eaLnBrk="1" fontAlgn="auto" hangingPunct="1">
              <a:spcAft>
                <a:spcPts val="0"/>
              </a:spcAft>
              <a:defRPr/>
            </a:pPr>
            <a:r>
              <a:rPr lang="en-US" sz="2400" b="1" smtClean="0"/>
              <a:t>Described and Caption Media Program: http://www.dcmp.org/</a:t>
            </a:r>
          </a:p>
          <a:p>
            <a:pPr eaLnBrk="1" fontAlgn="auto" hangingPunct="1">
              <a:spcAft>
                <a:spcPts val="0"/>
              </a:spcAft>
              <a:defRPr/>
            </a:pPr>
            <a:endParaRPr lang="en-US" smtClean="0"/>
          </a:p>
          <a:p>
            <a:pPr eaLnBrk="1" fontAlgn="auto" hangingPunct="1">
              <a:spcAft>
                <a:spcPts val="0"/>
              </a:spcAft>
              <a:defRPr/>
            </a:pPr>
            <a:endParaRPr lang="en-US" smtClean="0"/>
          </a:p>
        </p:txBody>
      </p:sp>
      <p:pic>
        <p:nvPicPr>
          <p:cNvPr id="46084" name="Picture 4" descr="C:\Documents and Settings\kknighton\Local Settings\Temporary Internet Files\Content.IE5\SJPVIUBT\MPj04387530000[1].jpg"/>
          <p:cNvPicPr>
            <a:picLocks noChangeAspect="1" noChangeArrowheads="1"/>
          </p:cNvPicPr>
          <p:nvPr/>
        </p:nvPicPr>
        <p:blipFill>
          <a:blip r:embed="rId2" cstate="print"/>
          <a:srcRect/>
          <a:stretch>
            <a:fillRect/>
          </a:stretch>
        </p:blipFill>
        <p:spPr bwMode="auto">
          <a:xfrm>
            <a:off x="7315200" y="381000"/>
            <a:ext cx="1447800" cy="1524000"/>
          </a:xfrm>
          <a:prstGeom prst="rect">
            <a:avLst/>
          </a:prstGeom>
          <a:ln>
            <a:noFill/>
          </a:ln>
          <a:effectLst>
            <a:softEdge rad="112500"/>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581400" y="277813"/>
            <a:ext cx="5105400" cy="1143000"/>
          </a:xfrm>
        </p:spPr>
        <p:txBody>
          <a:bodyPr rtlCol="0"/>
          <a:lstStyle/>
          <a:p>
            <a:pPr eaLnBrk="1" fontAlgn="auto" hangingPunct="1">
              <a:spcAft>
                <a:spcPts val="0"/>
              </a:spcAft>
              <a:defRPr/>
            </a:pPr>
            <a:r>
              <a:rPr lang="en-US" b="1" dirty="0" smtClean="0">
                <a:latin typeface="+mn-lt"/>
              </a:rPr>
              <a:t>Resources</a:t>
            </a:r>
          </a:p>
        </p:txBody>
      </p:sp>
      <p:sp>
        <p:nvSpPr>
          <p:cNvPr id="69635" name="Rectangle 3"/>
          <p:cNvSpPr>
            <a:spLocks noGrp="1" noChangeArrowheads="1"/>
          </p:cNvSpPr>
          <p:nvPr>
            <p:ph idx="1"/>
          </p:nvPr>
        </p:nvSpPr>
        <p:spPr>
          <a:xfrm>
            <a:off x="609600" y="1600200"/>
            <a:ext cx="8077200" cy="4530725"/>
          </a:xfrm>
        </p:spPr>
        <p:txBody>
          <a:bodyPr/>
          <a:lstStyle/>
          <a:p>
            <a:pPr eaLnBrk="1" hangingPunct="1">
              <a:lnSpc>
                <a:spcPct val="90000"/>
              </a:lnSpc>
            </a:pPr>
            <a:r>
              <a:rPr lang="en-US" sz="2400" b="1" smtClean="0">
                <a:solidFill>
                  <a:schemeClr val="tx2"/>
                </a:solidFill>
              </a:rPr>
              <a:t>Article:   </a:t>
            </a:r>
            <a:r>
              <a:rPr lang="en-US" sz="2400" b="1" i="1" smtClean="0">
                <a:solidFill>
                  <a:schemeClr val="tx2"/>
                </a:solidFill>
              </a:rPr>
              <a:t>Using Flexible Technology to Meet the Needs of Diverse Learners:  What Teachers Can Do</a:t>
            </a:r>
          </a:p>
          <a:p>
            <a:pPr eaLnBrk="1" hangingPunct="1">
              <a:lnSpc>
                <a:spcPct val="90000"/>
              </a:lnSpc>
            </a:pPr>
            <a:r>
              <a:rPr lang="en-US" sz="2400" b="1" i="1" smtClean="0">
                <a:solidFill>
                  <a:schemeClr val="tx2"/>
                </a:solidFill>
              </a:rPr>
              <a:t>Pathways to Learning for Students with Cognitive Challenges</a:t>
            </a:r>
          </a:p>
          <a:p>
            <a:pPr eaLnBrk="1" hangingPunct="1">
              <a:lnSpc>
                <a:spcPct val="90000"/>
              </a:lnSpc>
            </a:pPr>
            <a:r>
              <a:rPr lang="en-US" sz="2400" b="1" i="1" smtClean="0">
                <a:solidFill>
                  <a:schemeClr val="tx2"/>
                </a:solidFill>
              </a:rPr>
              <a:t>AT 101:  Assistive Technology Glossary</a:t>
            </a:r>
          </a:p>
          <a:p>
            <a:pPr eaLnBrk="1" hangingPunct="1">
              <a:lnSpc>
                <a:spcPct val="90000"/>
              </a:lnSpc>
            </a:pPr>
            <a:r>
              <a:rPr lang="en-US" sz="2400" b="1" i="1" smtClean="0">
                <a:solidFill>
                  <a:schemeClr val="tx2"/>
                </a:solidFill>
              </a:rPr>
              <a:t>Universal Design for Instruction</a:t>
            </a:r>
          </a:p>
          <a:p>
            <a:pPr eaLnBrk="1" hangingPunct="1">
              <a:lnSpc>
                <a:spcPct val="90000"/>
              </a:lnSpc>
            </a:pPr>
            <a:r>
              <a:rPr lang="en-US" sz="2400" b="1" i="1" smtClean="0">
                <a:solidFill>
                  <a:schemeClr val="tx2"/>
                </a:solidFill>
              </a:rPr>
              <a:t>Web Resources for Assistive Technology in the Classroom</a:t>
            </a:r>
          </a:p>
          <a:p>
            <a:pPr eaLnBrk="1" hangingPunct="1">
              <a:lnSpc>
                <a:spcPct val="90000"/>
              </a:lnSpc>
            </a:pPr>
            <a:r>
              <a:rPr lang="en-US" sz="2400" b="1" i="1" smtClean="0">
                <a:solidFill>
                  <a:schemeClr val="tx2"/>
                </a:solidFill>
              </a:rPr>
              <a:t>Assistive Technology Funding in the Schools</a:t>
            </a:r>
          </a:p>
          <a:p>
            <a:pPr eaLnBrk="1" hangingPunct="1">
              <a:lnSpc>
                <a:spcPct val="90000"/>
              </a:lnSpc>
            </a:pPr>
            <a:r>
              <a:rPr lang="en-US" sz="2400" b="1" i="1" smtClean="0">
                <a:solidFill>
                  <a:schemeClr val="tx2"/>
                </a:solidFill>
              </a:rPr>
              <a:t>TIS TECHNOLOGY TIPS</a:t>
            </a:r>
          </a:p>
          <a:p>
            <a:pPr eaLnBrk="1" hangingPunct="1">
              <a:lnSpc>
                <a:spcPct val="90000"/>
              </a:lnSpc>
            </a:pPr>
            <a:r>
              <a:rPr lang="en-US" sz="2400" b="1" i="1" smtClean="0">
                <a:solidFill>
                  <a:schemeClr val="tx2"/>
                </a:solidFill>
              </a:rPr>
              <a:t>WVATS Mini-grants</a:t>
            </a:r>
          </a:p>
          <a:p>
            <a:pPr eaLnBrk="1" hangingPunct="1">
              <a:lnSpc>
                <a:spcPct val="90000"/>
              </a:lnSpc>
            </a:pPr>
            <a:endParaRPr lang="en-US" sz="2400" b="1" i="1" smtClean="0">
              <a:solidFill>
                <a:schemeClr val="tx2"/>
              </a:solidFill>
            </a:endParaRPr>
          </a:p>
          <a:p>
            <a:pPr algn="r" eaLnBrk="1" hangingPunct="1">
              <a:lnSpc>
                <a:spcPct val="90000"/>
              </a:lnSpc>
              <a:buFont typeface="Wingdings" pitchFamily="2" charset="2"/>
              <a:buNone/>
            </a:pPr>
            <a:endParaRPr lang="en-US" b="1" i="1" smtClean="0">
              <a:solidFill>
                <a:schemeClr val="tx2"/>
              </a:solidFill>
            </a:endParaRPr>
          </a:p>
          <a:p>
            <a:pPr eaLnBrk="1" hangingPunct="1">
              <a:lnSpc>
                <a:spcPct val="90000"/>
              </a:lnSpc>
            </a:pPr>
            <a:endParaRPr lang="en-US" b="1" i="1" smtClean="0">
              <a:solidFill>
                <a:schemeClr val="tx2"/>
              </a:solidFill>
            </a:endParaRPr>
          </a:p>
          <a:p>
            <a:pPr eaLnBrk="1" hangingPunct="1">
              <a:lnSpc>
                <a:spcPct val="90000"/>
              </a:lnSpc>
            </a:pPr>
            <a:endParaRPr lang="en-US" b="1" i="1" smtClean="0">
              <a:solidFill>
                <a:schemeClr val="tx2"/>
              </a:solidFill>
            </a:endParaRPr>
          </a:p>
        </p:txBody>
      </p:sp>
      <p:pic>
        <p:nvPicPr>
          <p:cNvPr id="50181" name="Picture 8" descr="C:\Documents and Settings\kknighton\Local Settings\Temporary Internet Files\Content.IE5\0RJNU0LL\MCj04109530000[1].wmf"/>
          <p:cNvPicPr>
            <a:picLocks noChangeAspect="1" noChangeArrowheads="1"/>
          </p:cNvPicPr>
          <p:nvPr/>
        </p:nvPicPr>
        <p:blipFill>
          <a:blip r:embed="rId2"/>
          <a:srcRect/>
          <a:stretch>
            <a:fillRect/>
          </a:stretch>
        </p:blipFill>
        <p:spPr bwMode="auto">
          <a:xfrm>
            <a:off x="685800" y="304800"/>
            <a:ext cx="2362200" cy="106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182" name="Picture 6" descr="C:\Documents and Settings\kknighton\Local Settings\Temporary Internet Files\Content.IE5\QV6FYDER\MPj04221940000[1].jpg"/>
          <p:cNvPicPr>
            <a:picLocks noChangeAspect="1" noChangeArrowheads="1"/>
          </p:cNvPicPr>
          <p:nvPr/>
        </p:nvPicPr>
        <p:blipFill>
          <a:blip r:embed="rId3" cstate="print"/>
          <a:srcRect/>
          <a:stretch>
            <a:fillRect/>
          </a:stretch>
        </p:blipFill>
        <p:spPr bwMode="auto">
          <a:xfrm>
            <a:off x="7543800" y="5029200"/>
            <a:ext cx="12192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34450" cy="990600"/>
          </a:xfrm>
        </p:spPr>
        <p:txBody>
          <a:bodyPr rtlCol="0"/>
          <a:lstStyle/>
          <a:p>
            <a:pPr algn="ctr" eaLnBrk="1" fontAlgn="auto" hangingPunct="1">
              <a:spcAft>
                <a:spcPts val="0"/>
              </a:spcAft>
              <a:defRPr/>
            </a:pPr>
            <a:r>
              <a:rPr lang="en-US" b="1" dirty="0" smtClean="0">
                <a:solidFill>
                  <a:schemeClr val="tx2">
                    <a:satMod val="130000"/>
                  </a:schemeClr>
                </a:solidFill>
                <a:latin typeface="Arial" pitchFamily="34" charset="0"/>
                <a:cs typeface="Arial" pitchFamily="34" charset="0"/>
              </a:rPr>
              <a:t>Thank-you!</a:t>
            </a:r>
            <a:endParaRPr lang="en-US" b="1" dirty="0">
              <a:solidFill>
                <a:schemeClr val="tx2">
                  <a:satMod val="130000"/>
                </a:schemeClr>
              </a:solidFill>
              <a:latin typeface="Arial" pitchFamily="34" charset="0"/>
              <a:cs typeface="Arial" pitchFamily="34" charset="0"/>
            </a:endParaRPr>
          </a:p>
        </p:txBody>
      </p:sp>
      <p:pic>
        <p:nvPicPr>
          <p:cNvPr id="38919" name="Picture 11" descr="C:\Documents and Settings\kknighton\Local Settings\Temporary Internet Files\Content.IE5\45270DYN\MPj04340510000[1].jpg"/>
          <p:cNvPicPr>
            <a:picLocks noGrp="1" noChangeAspect="1" noChangeArrowheads="1"/>
          </p:cNvPicPr>
          <p:nvPr>
            <p:ph idx="1"/>
          </p:nvPr>
        </p:nvPicPr>
        <p:blipFill>
          <a:blip r:embed="rId3"/>
          <a:srcRect/>
          <a:stretch>
            <a:fillRect/>
          </a:stretch>
        </p:blipFill>
        <p:spPr>
          <a:xfrm>
            <a:off x="304800" y="4038603"/>
            <a:ext cx="2971800" cy="2016125"/>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3252" name="Date Placeholder 3"/>
          <p:cNvSpPr>
            <a:spLocks noGrp="1"/>
          </p:cNvSpPr>
          <p:nvPr>
            <p:ph type="dt" sz="quarter" idx="10"/>
          </p:nvPr>
        </p:nvSpPr>
        <p:spPr/>
        <p:txBody>
          <a:bodyPr/>
          <a:lstStyle/>
          <a:p>
            <a:pPr>
              <a:defRPr/>
            </a:pPr>
            <a:fld id="{D695E144-2001-4D11-9344-9605F9E5E808}" type="datetime1">
              <a:rPr lang="en-US"/>
              <a:pPr>
                <a:defRPr/>
              </a:pPr>
              <a:t>9/9/2024</a:t>
            </a:fld>
            <a:endParaRPr lang="en-US"/>
          </a:p>
        </p:txBody>
      </p:sp>
      <p:pic>
        <p:nvPicPr>
          <p:cNvPr id="38916" name="Picture 7" descr="C:\Documents and Settings\kknighton\Local Settings\Temporary Internet Files\Content.IE5\GPOR078J\MPj04231140000[1].jpg"/>
          <p:cNvPicPr>
            <a:picLocks noChangeAspect="1" noChangeArrowheads="1"/>
          </p:cNvPicPr>
          <p:nvPr/>
        </p:nvPicPr>
        <p:blipFill>
          <a:blip r:embed="rId4"/>
          <a:srcRect/>
          <a:stretch>
            <a:fillRect/>
          </a:stretch>
        </p:blipFill>
        <p:spPr bwMode="auto">
          <a:xfrm>
            <a:off x="762000" y="1295400"/>
            <a:ext cx="22098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686" name="Picture 9" descr="C:\Documents and Settings\kknighton\Local Settings\Temporary Internet Files\Content.IE5\NZTV71OW\MPj04226150000[1].jpg"/>
          <p:cNvPicPr>
            <a:picLocks noChangeAspect="1" noChangeArrowheads="1"/>
          </p:cNvPicPr>
          <p:nvPr/>
        </p:nvPicPr>
        <p:blipFill>
          <a:blip r:embed="rId5"/>
          <a:srcRect/>
          <a:stretch>
            <a:fillRect/>
          </a:stretch>
        </p:blipFill>
        <p:spPr bwMode="auto">
          <a:xfrm>
            <a:off x="5715000" y="1371600"/>
            <a:ext cx="2667000" cy="2286000"/>
          </a:xfrm>
          <a:prstGeom prst="rect">
            <a:avLst/>
          </a:prstGeom>
          <a:noFill/>
          <a:ln w="9525">
            <a:noFill/>
            <a:miter lim="800000"/>
            <a:headEnd/>
            <a:tailEnd/>
          </a:ln>
        </p:spPr>
      </p:pic>
      <p:pic>
        <p:nvPicPr>
          <p:cNvPr id="38918" name="Picture 10" descr="C:\Documents and Settings\kknighton\Local Settings\Temporary Internet Files\Content.IE5\0RJNU0LL\MPj04330400000[1].jpg"/>
          <p:cNvPicPr>
            <a:picLocks noChangeAspect="1" noChangeArrowheads="1"/>
          </p:cNvPicPr>
          <p:nvPr/>
        </p:nvPicPr>
        <p:blipFill>
          <a:blip r:embed="rId6"/>
          <a:srcRect/>
          <a:stretch>
            <a:fillRect/>
          </a:stretch>
        </p:blipFill>
        <p:spPr bwMode="auto">
          <a:xfrm>
            <a:off x="5943600" y="4267200"/>
            <a:ext cx="25146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8920" name="Picture 10"/>
          <p:cNvPicPr>
            <a:picLocks noChangeAspect="1" noChangeArrowheads="1"/>
          </p:cNvPicPr>
          <p:nvPr/>
        </p:nvPicPr>
        <p:blipFill>
          <a:blip r:embed="rId7"/>
          <a:srcRect/>
          <a:stretch>
            <a:fillRect/>
          </a:stretch>
        </p:blipFill>
        <p:spPr bwMode="auto">
          <a:xfrm>
            <a:off x="2819400" y="2438400"/>
            <a:ext cx="3352800"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57378" name="Picture 2" descr="MPj02624090000[1]"/>
          <p:cNvPicPr>
            <a:picLocks noChangeAspect="1" noChangeArrowheads="1"/>
          </p:cNvPicPr>
          <p:nvPr/>
        </p:nvPicPr>
        <p:blipFill>
          <a:blip r:embed="rId8"/>
          <a:srcRect/>
          <a:stretch>
            <a:fillRect/>
          </a:stretch>
        </p:blipFill>
        <p:spPr bwMode="auto">
          <a:xfrm>
            <a:off x="5791200" y="1371600"/>
            <a:ext cx="2681288"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690" name="Picture 9" descr="yellow rose.jpg"/>
          <p:cNvPicPr>
            <a:picLocks noChangeAspect="1"/>
          </p:cNvPicPr>
          <p:nvPr/>
        </p:nvPicPr>
        <p:blipFill>
          <a:blip r:embed="rId9"/>
          <a:srcRect/>
          <a:stretch>
            <a:fillRect/>
          </a:stretch>
        </p:blipFill>
        <p:spPr bwMode="auto">
          <a:xfrm>
            <a:off x="3657600" y="4943475"/>
            <a:ext cx="191452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74650"/>
            <a:ext cx="8245475" cy="814388"/>
          </a:xfrm>
        </p:spPr>
        <p:txBody>
          <a:bodyPr rtlCol="0"/>
          <a:lstStyle/>
          <a:p>
            <a:pPr eaLnBrk="1" fontAlgn="auto" hangingPunct="1">
              <a:spcAft>
                <a:spcPts val="0"/>
              </a:spcAft>
              <a:defRPr/>
            </a:pPr>
            <a:r>
              <a:rPr lang="en-US" dirty="0" smtClean="0"/>
              <a:t>Need of AT</a:t>
            </a:r>
            <a:endParaRPr lang="en-US" dirty="0"/>
          </a:p>
        </p:txBody>
      </p:sp>
      <p:sp>
        <p:nvSpPr>
          <p:cNvPr id="3" name="Content Placeholder 2"/>
          <p:cNvSpPr>
            <a:spLocks noGrp="1"/>
          </p:cNvSpPr>
          <p:nvPr>
            <p:ph idx="1"/>
          </p:nvPr>
        </p:nvSpPr>
        <p:spPr>
          <a:xfrm>
            <a:off x="449263" y="1597025"/>
            <a:ext cx="8245475" cy="4683125"/>
          </a:xfrm>
        </p:spPr>
        <p:txBody>
          <a:bodyPr rtlCol="0">
            <a:normAutofit/>
          </a:bodyPr>
          <a:lstStyle/>
          <a:p>
            <a:pPr eaLnBrk="1" fontAlgn="auto" hangingPunct="1">
              <a:spcAft>
                <a:spcPts val="0"/>
              </a:spcAft>
              <a:defRPr/>
            </a:pPr>
            <a:r>
              <a:rPr lang="en-US" i="1" dirty="0" smtClean="0"/>
              <a:t>“All students require the ability to access the curriculum, and to demonstrate their learning in order to meet their educational potential. Assistive technology (e.g., software, mobile devices, accessible versions of textbooks and media) are critical in providing voice, as well as equitable access for students with special education needs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63" y="374650"/>
            <a:ext cx="8245475" cy="814388"/>
          </a:xfrm>
        </p:spPr>
        <p:txBody>
          <a:bodyPr rtlCol="0"/>
          <a:lstStyle/>
          <a:p>
            <a:pPr eaLnBrk="1" fontAlgn="auto" hangingPunct="1">
              <a:spcAft>
                <a:spcPts val="0"/>
              </a:spcAft>
              <a:defRPr/>
            </a:pPr>
            <a:r>
              <a:rPr lang="en-US" dirty="0" smtClean="0"/>
              <a:t>Use of AT</a:t>
            </a:r>
            <a:endParaRPr lang="en-US" dirty="0"/>
          </a:p>
        </p:txBody>
      </p:sp>
      <p:sp>
        <p:nvSpPr>
          <p:cNvPr id="3" name="Content Placeholder 2"/>
          <p:cNvSpPr>
            <a:spLocks noGrp="1"/>
          </p:cNvSpPr>
          <p:nvPr>
            <p:ph idx="1"/>
          </p:nvPr>
        </p:nvSpPr>
        <p:spPr>
          <a:xfrm>
            <a:off x="449263" y="1597025"/>
            <a:ext cx="8245475" cy="4683125"/>
          </a:xfrm>
        </p:spPr>
        <p:txBody>
          <a:bodyPr rtlCol="0">
            <a:normAutofit/>
          </a:bodyPr>
          <a:lstStyle/>
          <a:p>
            <a:pPr eaLnBrk="1" fontAlgn="auto" hangingPunct="1">
              <a:spcAft>
                <a:spcPts val="0"/>
              </a:spcAft>
              <a:defRPr/>
            </a:pPr>
            <a:endParaRPr lang="en-US" dirty="0" smtClean="0"/>
          </a:p>
          <a:p>
            <a:pPr eaLnBrk="1" fontAlgn="auto" hangingPunct="1">
              <a:spcAft>
                <a:spcPts val="0"/>
              </a:spcAft>
              <a:defRPr/>
            </a:pPr>
            <a:endParaRPr lang="en-US" dirty="0"/>
          </a:p>
        </p:txBody>
      </p:sp>
      <p:sp>
        <p:nvSpPr>
          <p:cNvPr id="16388" name="Rectangle 3"/>
          <p:cNvSpPr>
            <a:spLocks noChangeArrowheads="1"/>
          </p:cNvSpPr>
          <p:nvPr/>
        </p:nvSpPr>
        <p:spPr bwMode="auto">
          <a:xfrm>
            <a:off x="533400" y="2551113"/>
            <a:ext cx="8153400" cy="3046988"/>
          </a:xfrm>
          <a:prstGeom prst="rect">
            <a:avLst/>
          </a:prstGeom>
          <a:noFill/>
          <a:ln w="9525">
            <a:noFill/>
            <a:miter lim="800000"/>
            <a:headEnd/>
            <a:tailEnd/>
          </a:ln>
        </p:spPr>
        <p:txBody>
          <a:bodyPr wrap="square">
            <a:spAutoFit/>
          </a:bodyPr>
          <a:lstStyle/>
          <a:p>
            <a:r>
              <a:rPr lang="en-US" sz="3200" dirty="0">
                <a:latin typeface="Calibri" pitchFamily="34" charset="0"/>
              </a:rPr>
              <a:t>AT helps students in two key ways:</a:t>
            </a:r>
          </a:p>
          <a:p>
            <a:pPr marL="914400"/>
            <a:r>
              <a:rPr lang="en-US" sz="3200" dirty="0">
                <a:latin typeface="Calibri" pitchFamily="34" charset="0"/>
              </a:rPr>
              <a:t>It helps students learn how to </a:t>
            </a:r>
            <a:r>
              <a:rPr lang="en-US" sz="3200" b="1" dirty="0">
                <a:latin typeface="Calibri" pitchFamily="34" charset="0"/>
              </a:rPr>
              <a:t>complete a particular task</a:t>
            </a:r>
            <a:r>
              <a:rPr lang="en-US" sz="3200" dirty="0">
                <a:latin typeface="Calibri" pitchFamily="34" charset="0"/>
              </a:rPr>
              <a:t>, and</a:t>
            </a:r>
          </a:p>
          <a:p>
            <a:pPr marL="914400"/>
            <a:r>
              <a:rPr lang="en-US" sz="3200" dirty="0">
                <a:latin typeface="Calibri" pitchFamily="34" charset="0"/>
              </a:rPr>
              <a:t>It helps students </a:t>
            </a:r>
            <a:r>
              <a:rPr lang="en-US" sz="3200" b="1" dirty="0">
                <a:latin typeface="Calibri" pitchFamily="34" charset="0"/>
              </a:rPr>
              <a:t>circumvent certain difficulties</a:t>
            </a:r>
            <a:r>
              <a:rPr lang="en-US" sz="3200" dirty="0">
                <a:latin typeface="Calibri" pitchFamily="34" charset="0"/>
              </a:rPr>
              <a:t> that pose as barriers to their learning.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4294967295"/>
          </p:nvPr>
        </p:nvSpPr>
        <p:spPr>
          <a:xfrm>
            <a:off x="0" y="1600200"/>
            <a:ext cx="9144000" cy="5257800"/>
          </a:xfrm>
        </p:spPr>
        <p:txBody>
          <a:bodyPr/>
          <a:lstStyle/>
          <a:p>
            <a:pPr algn="just" eaLnBrk="1" hangingPunct="1"/>
            <a:r>
              <a:rPr lang="en-US" smtClean="0">
                <a:solidFill>
                  <a:srgbClr val="FF0000"/>
                </a:solidFill>
                <a:latin typeface="Narkisim" pitchFamily="34" charset="-79"/>
                <a:cs typeface="Narkisim" pitchFamily="34" charset="-79"/>
              </a:rPr>
              <a:t>Assistive technology (AT) refers to the special devices and software that people with disabilities can use to access the environment and gain information. </a:t>
            </a:r>
          </a:p>
          <a:p>
            <a:pPr algn="just" eaLnBrk="1" hangingPunct="1"/>
            <a:r>
              <a:rPr lang="en-US" smtClean="0">
                <a:solidFill>
                  <a:srgbClr val="FF0000"/>
                </a:solidFill>
                <a:latin typeface="Narkisim" pitchFamily="34" charset="-79"/>
                <a:cs typeface="Narkisim" pitchFamily="34" charset="-79"/>
              </a:rPr>
              <a:t>The law defines an assistive technology device as any item, piece of equipment, or product system (whether acquired commercially, modified, or customized) that is used to increase, maintain, or improve the functional capabilities of individuals with disabilities.</a:t>
            </a:r>
          </a:p>
          <a:p>
            <a:pPr eaLnBrk="1" hangingPunct="1"/>
            <a:endParaRPr lang="en-US" smtClean="0"/>
          </a:p>
        </p:txBody>
      </p:sp>
      <p:sp>
        <p:nvSpPr>
          <p:cNvPr id="17411" name="Rectangle 3"/>
          <p:cNvSpPr>
            <a:spLocks noChangeArrowheads="1"/>
          </p:cNvSpPr>
          <p:nvPr/>
        </p:nvSpPr>
        <p:spPr bwMode="auto">
          <a:xfrm>
            <a:off x="2819400" y="533400"/>
            <a:ext cx="6324600" cy="584200"/>
          </a:xfrm>
          <a:prstGeom prst="rect">
            <a:avLst/>
          </a:prstGeom>
          <a:noFill/>
          <a:ln w="9525">
            <a:noFill/>
            <a:miter lim="800000"/>
            <a:headEnd/>
            <a:tailEnd/>
          </a:ln>
        </p:spPr>
        <p:txBody>
          <a:bodyPr>
            <a:spAutoFit/>
          </a:bodyPr>
          <a:lstStyle/>
          <a:p>
            <a:pPr marL="342900" indent="-342900">
              <a:spcBef>
                <a:spcPct val="20000"/>
              </a:spcBef>
            </a:pPr>
            <a:r>
              <a:rPr lang="en-US" sz="3200" b="1">
                <a:solidFill>
                  <a:schemeClr val="bg1"/>
                </a:solidFill>
                <a:latin typeface="Calibri" pitchFamily="34" charset="0"/>
              </a:rPr>
              <a:t>What Is Assistive Technology (AT)?</a:t>
            </a:r>
          </a:p>
        </p:txBody>
      </p:sp>
    </p:spTree>
  </p:cSld>
  <p:clrMapOvr>
    <a:masterClrMapping/>
  </p:clrMapOvr>
</p:sld>
</file>

<file path=ppt/theme/theme1.xml><?xml version="1.0" encoding="utf-8"?>
<a:theme xmlns:a="http://schemas.openxmlformats.org/drawingml/2006/main" name="Theme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Theme7</Template>
  <TotalTime>211</TotalTime>
  <Words>2974</Words>
  <Application>Microsoft Office PowerPoint</Application>
  <PresentationFormat>On-screen Show (4:3)</PresentationFormat>
  <Paragraphs>388</Paragraphs>
  <Slides>62</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6" baseType="lpstr">
      <vt:lpstr>Arial</vt:lpstr>
      <vt:lpstr>Calibri</vt:lpstr>
      <vt:lpstr>Wingdings 2</vt:lpstr>
      <vt:lpstr>Narkisim</vt:lpstr>
      <vt:lpstr>Comic Sans MS</vt:lpstr>
      <vt:lpstr>Source Sans Pro</vt:lpstr>
      <vt:lpstr>source-sans-pro</vt:lpstr>
      <vt:lpstr>Book Antiqua</vt:lpstr>
      <vt:lpstr>Wingdings</vt:lpstr>
      <vt:lpstr>Verdana</vt:lpstr>
      <vt:lpstr>Tahoma</vt:lpstr>
      <vt:lpstr>Times New Roman</vt:lpstr>
      <vt:lpstr>Theme7</vt:lpstr>
      <vt:lpstr>Microsoft Clip Gallery</vt:lpstr>
      <vt:lpstr>Assistive Technology  in the Classroom</vt:lpstr>
      <vt:lpstr>The Power of Assistive Technology</vt:lpstr>
      <vt:lpstr>What is Assistive Technology?</vt:lpstr>
      <vt:lpstr>AT Fosters Inclusion</vt:lpstr>
      <vt:lpstr>AT Benefits ALL Students</vt:lpstr>
      <vt:lpstr>Definition </vt:lpstr>
      <vt:lpstr>Need of AT</vt:lpstr>
      <vt:lpstr>Use of AT</vt:lpstr>
      <vt:lpstr>Slide 9</vt:lpstr>
      <vt:lpstr>Slide 10</vt:lpstr>
      <vt:lpstr>Slide 11</vt:lpstr>
      <vt:lpstr>Slide 12</vt:lpstr>
      <vt:lpstr>Slide 13</vt:lpstr>
      <vt:lpstr>Slide 14</vt:lpstr>
      <vt:lpstr>Input</vt:lpstr>
      <vt:lpstr>The disability is not the Sensory Impairment</vt:lpstr>
      <vt:lpstr>Slide 17</vt:lpstr>
      <vt:lpstr>Slide 18</vt:lpstr>
      <vt:lpstr>Slide 19</vt:lpstr>
      <vt:lpstr>Additional Challenges </vt:lpstr>
      <vt:lpstr>Common Accommodations for Hidden Disabilities </vt:lpstr>
      <vt:lpstr>More Accommodations </vt:lpstr>
      <vt:lpstr>Slide 23</vt:lpstr>
      <vt:lpstr> Assistive Technology in the Schools </vt:lpstr>
      <vt:lpstr>Role of Assistive Technology </vt:lpstr>
      <vt:lpstr>The Assistive Technology Continuum</vt:lpstr>
      <vt:lpstr>       No-Tech Assistive Technology</vt:lpstr>
      <vt:lpstr>Low Tech Assistive Technology</vt:lpstr>
      <vt:lpstr>Medium Tech Assistive Technology</vt:lpstr>
      <vt:lpstr>High Tech Assistive Technology</vt:lpstr>
      <vt:lpstr>Slide 31</vt:lpstr>
      <vt:lpstr>Types of High-Tech Universal Assistive Technology </vt:lpstr>
      <vt:lpstr>Categories of Assistive Technology</vt:lpstr>
      <vt:lpstr>Slide 34</vt:lpstr>
      <vt:lpstr>Slide 35</vt:lpstr>
      <vt:lpstr>Daily living</vt:lpstr>
      <vt:lpstr>Computer technologies</vt:lpstr>
      <vt:lpstr>Augmentative Communication</vt:lpstr>
      <vt:lpstr>Environment Control Units</vt:lpstr>
      <vt:lpstr>Seating and positioning</vt:lpstr>
      <vt:lpstr>Mobility Aids</vt:lpstr>
      <vt:lpstr>Prosthetics and orthotics </vt:lpstr>
      <vt:lpstr>Home, school and worksite modifications</vt:lpstr>
      <vt:lpstr>Sensory aids</vt:lpstr>
      <vt:lpstr>Assistive Technology Tools  Learning and Studying</vt:lpstr>
      <vt:lpstr>Universal Design for Instruction (UDI)</vt:lpstr>
      <vt:lpstr>In education:</vt:lpstr>
      <vt:lpstr>Slide 48</vt:lpstr>
      <vt:lpstr>Slide 49</vt:lpstr>
      <vt:lpstr>AT  in the Service Learning Classroom</vt:lpstr>
      <vt:lpstr>AT  in the Service Learning Classroom</vt:lpstr>
      <vt:lpstr>AT  in the Service Learning Classroom</vt:lpstr>
      <vt:lpstr>AT  in the Classroom: What about MATH?</vt:lpstr>
      <vt:lpstr>AT  in the Classroom: What about MATH? </vt:lpstr>
      <vt:lpstr>AT  in the Service Environment  </vt:lpstr>
      <vt:lpstr>AT  in the Service Environments </vt:lpstr>
      <vt:lpstr>AT  in the Service Environments</vt:lpstr>
      <vt:lpstr>Slide 58</vt:lpstr>
      <vt:lpstr>Technology Tips</vt:lpstr>
      <vt:lpstr>   TIS Technology Tips </vt:lpstr>
      <vt:lpstr>Resources</vt:lpstr>
      <vt:lpstr>Thank-you!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nice day</dc:creator>
  <cp:lastModifiedBy>Admin</cp:lastModifiedBy>
  <cp:revision>24</cp:revision>
  <dcterms:created xsi:type="dcterms:W3CDTF">2018-11-17T09:39:04Z</dcterms:created>
  <dcterms:modified xsi:type="dcterms:W3CDTF">2024-09-09T04:35:32Z</dcterms:modified>
</cp:coreProperties>
</file>