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Calibri" pitchFamily="34" charset="0"/>
      <p:regular r:id="rId26"/>
      <p:bold r:id="rId27"/>
      <p:italic r:id="rId28"/>
      <p:boldItalic r:id="rId29"/>
    </p:embeddedFont>
    <p:embeddedFont>
      <p:font typeface="Sorts Mill Goudy"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000000"/>
          </p15:clr>
        </p15:guide>
        <p15:guide id="2" pos="2160">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SV07quYumr0ABHygRc7yLrDtSB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79" d="100"/>
          <a:sy n="79" d="100"/>
        </p:scale>
        <p:origin x="-1469" y="-67"/>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8" name="Google Shape;20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
        <p:nvSpPr>
          <p:cNvPr id="217" name="Google Shape;21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2128721" y="3429000"/>
            <a:ext cx="6566315" cy="1845096"/>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2128721" y="5261460"/>
            <a:ext cx="6566315" cy="814427"/>
          </a:xfrm>
          <a:prstGeom prst="rect">
            <a:avLst/>
          </a:prstGeom>
          <a:noFill/>
          <a:ln>
            <a:noFill/>
          </a:ln>
        </p:spPr>
        <p:txBody>
          <a:bodyPr spcFirstLastPara="1" wrap="square" lIns="91425" tIns="45700" rIns="91425" bIns="45700" anchor="t" anchorCtr="0">
            <a:normAutofit/>
          </a:bodyPr>
          <a:lstStyle>
            <a:lvl1pPr lvl="0" algn="r">
              <a:spcBef>
                <a:spcPts val="560"/>
              </a:spcBef>
              <a:spcAft>
                <a:spcPts val="0"/>
              </a:spcAft>
              <a:buClr>
                <a:srgbClr val="5EEC3C"/>
              </a:buClr>
              <a:buSzPts val="2800"/>
              <a:buNone/>
              <a:defRPr sz="2800" b="0" i="0">
                <a:solidFill>
                  <a:srgbClr val="5EEC3C"/>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1792288" y="4800600"/>
            <a:ext cx="54864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4"/>
          <p:cNvSpPr>
            <a:spLocks noGrp="1"/>
          </p:cNvSpPr>
          <p:nvPr>
            <p:ph type="pic" idx="2"/>
          </p:nvPr>
        </p:nvSpPr>
        <p:spPr>
          <a:xfrm>
            <a:off x="1792288" y="612775"/>
            <a:ext cx="5486400" cy="4114800"/>
          </a:xfrm>
          <a:prstGeom prst="rect">
            <a:avLst/>
          </a:prstGeom>
          <a:noFill/>
          <a:ln>
            <a:noFill/>
          </a:ln>
        </p:spPr>
      </p:sp>
      <p:sp>
        <p:nvSpPr>
          <p:cNvPr id="74" name="Google Shape;74;p34"/>
          <p:cNvSpPr txBox="1">
            <a:spLocks noGrp="1"/>
          </p:cNvSpPr>
          <p:nvPr>
            <p:ph type="body" idx="1"/>
          </p:nvPr>
        </p:nvSpPr>
        <p:spPr>
          <a:xfrm>
            <a:off x="1792288" y="5367338"/>
            <a:ext cx="54864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3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rot="5400000">
            <a:off x="4732338" y="2171702"/>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3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0" name="Google Shape;90;p36" descr="E:\websites\free-power-point-templates\2012\logos.png"/>
          <p:cNvPicPr preferRelativeResize="0"/>
          <p:nvPr/>
        </p:nvPicPr>
        <p:blipFill rotWithShape="1">
          <a:blip r:embed="rId2">
            <a:alphaModFix/>
          </a:blip>
          <a:srcRect/>
          <a:stretch/>
        </p:blipFill>
        <p:spPr>
          <a:xfrm>
            <a:off x="3961180" y="5261461"/>
            <a:ext cx="1151836" cy="55288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448965" y="578507"/>
            <a:ext cx="8246070" cy="1189327"/>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5EEC3C"/>
              </a:buClr>
              <a:buSzPts val="3600"/>
              <a:buFont typeface="Calibri"/>
              <a:buNone/>
              <a:defRPr sz="3600">
                <a:solidFill>
                  <a:srgbClr val="5EEC3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448966" y="2207360"/>
            <a:ext cx="8246070" cy="407212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28"/>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2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2586836" y="578507"/>
            <a:ext cx="5955495" cy="7635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EEC3C"/>
              </a:buClr>
              <a:buSzPts val="3600"/>
              <a:buFont typeface="Calibri"/>
              <a:buNone/>
              <a:defRPr sz="3600">
                <a:solidFill>
                  <a:srgbClr val="5EEC3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2586836" y="1598079"/>
            <a:ext cx="5955495" cy="468141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2" name="Google Shape;52;p3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448965" y="782114"/>
            <a:ext cx="8246071" cy="101803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5EEC3C"/>
              </a:buClr>
              <a:buSzPts val="3600"/>
              <a:buFont typeface="Calibri"/>
              <a:buNone/>
              <a:defRPr sz="3600">
                <a:solidFill>
                  <a:srgbClr val="5EEC3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536879" y="2446425"/>
            <a:ext cx="4040188" cy="639763"/>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lt1"/>
              </a:buClr>
              <a:buSzPts val="2400"/>
              <a:buNone/>
              <a:defRPr sz="2400" b="1">
                <a:solidFill>
                  <a:schemeClr val="lt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 name="Google Shape;58;p32"/>
          <p:cNvSpPr txBox="1">
            <a:spLocks noGrp="1"/>
          </p:cNvSpPr>
          <p:nvPr>
            <p:ph type="body" idx="2"/>
          </p:nvPr>
        </p:nvSpPr>
        <p:spPr>
          <a:xfrm>
            <a:off x="536879" y="3021786"/>
            <a:ext cx="4040188" cy="2850495"/>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lt1"/>
              </a:buClr>
              <a:buSzPts val="2400"/>
              <a:buChar char="•"/>
              <a:defRPr sz="2400">
                <a:solidFill>
                  <a:schemeClr val="lt1"/>
                </a:solidFill>
              </a:defRPr>
            </a:lvl1pPr>
            <a:lvl2pPr marL="914400" lvl="1" indent="-355600" algn="ctr">
              <a:spcBef>
                <a:spcPts val="400"/>
              </a:spcBef>
              <a:spcAft>
                <a:spcPts val="0"/>
              </a:spcAft>
              <a:buClr>
                <a:schemeClr val="lt1"/>
              </a:buClr>
              <a:buSzPts val="2000"/>
              <a:buChar char="–"/>
              <a:defRPr sz="2000">
                <a:solidFill>
                  <a:schemeClr val="lt1"/>
                </a:solidFill>
              </a:defRPr>
            </a:lvl2pPr>
            <a:lvl3pPr marL="1371600" lvl="2" indent="-342900" algn="ctr">
              <a:spcBef>
                <a:spcPts val="360"/>
              </a:spcBef>
              <a:spcAft>
                <a:spcPts val="0"/>
              </a:spcAft>
              <a:buClr>
                <a:schemeClr val="lt1"/>
              </a:buClr>
              <a:buSzPts val="1800"/>
              <a:buChar char="•"/>
              <a:defRPr sz="1800">
                <a:solidFill>
                  <a:schemeClr val="lt1"/>
                </a:solidFill>
              </a:defRPr>
            </a:lvl3pPr>
            <a:lvl4pPr marL="1828800" lvl="3" indent="-330200" algn="ctr">
              <a:spcBef>
                <a:spcPts val="320"/>
              </a:spcBef>
              <a:spcAft>
                <a:spcPts val="0"/>
              </a:spcAft>
              <a:buClr>
                <a:schemeClr val="lt1"/>
              </a:buClr>
              <a:buSzPts val="1600"/>
              <a:buChar char="–"/>
              <a:defRPr sz="1600">
                <a:solidFill>
                  <a:schemeClr val="lt1"/>
                </a:solidFill>
              </a:defRPr>
            </a:lvl4pPr>
            <a:lvl5pPr marL="2286000" lvl="4" indent="-330200" algn="ctr">
              <a:spcBef>
                <a:spcPts val="320"/>
              </a:spcBef>
              <a:spcAft>
                <a:spcPts val="0"/>
              </a:spcAft>
              <a:buClr>
                <a:schemeClr val="lt1"/>
              </a:buClr>
              <a:buSzPts val="1600"/>
              <a:buChar char="»"/>
              <a:defRPr sz="1600">
                <a:solidFill>
                  <a:schemeClr val="lt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9" name="Google Shape;59;p32"/>
          <p:cNvSpPr txBox="1">
            <a:spLocks noGrp="1"/>
          </p:cNvSpPr>
          <p:nvPr>
            <p:ph type="body" idx="3"/>
          </p:nvPr>
        </p:nvSpPr>
        <p:spPr>
          <a:xfrm>
            <a:off x="4572001" y="2446425"/>
            <a:ext cx="4041775" cy="639763"/>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lt1"/>
              </a:buClr>
              <a:buSzPts val="2400"/>
              <a:buNone/>
              <a:defRPr sz="2400" b="1">
                <a:solidFill>
                  <a:schemeClr val="lt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0" name="Google Shape;60;p32"/>
          <p:cNvSpPr txBox="1">
            <a:spLocks noGrp="1"/>
          </p:cNvSpPr>
          <p:nvPr>
            <p:ph type="body" idx="4"/>
          </p:nvPr>
        </p:nvSpPr>
        <p:spPr>
          <a:xfrm>
            <a:off x="4572001" y="3021786"/>
            <a:ext cx="4041775" cy="2850495"/>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lt1"/>
              </a:buClr>
              <a:buSzPts val="2400"/>
              <a:buChar char="•"/>
              <a:defRPr sz="2400">
                <a:solidFill>
                  <a:schemeClr val="lt1"/>
                </a:solidFill>
              </a:defRPr>
            </a:lvl1pPr>
            <a:lvl2pPr marL="914400" lvl="1" indent="-355600" algn="ctr">
              <a:spcBef>
                <a:spcPts val="400"/>
              </a:spcBef>
              <a:spcAft>
                <a:spcPts val="0"/>
              </a:spcAft>
              <a:buClr>
                <a:schemeClr val="lt1"/>
              </a:buClr>
              <a:buSzPts val="2000"/>
              <a:buChar char="–"/>
              <a:defRPr sz="2000">
                <a:solidFill>
                  <a:schemeClr val="lt1"/>
                </a:solidFill>
              </a:defRPr>
            </a:lvl2pPr>
            <a:lvl3pPr marL="1371600" lvl="2" indent="-342900" algn="ctr">
              <a:spcBef>
                <a:spcPts val="360"/>
              </a:spcBef>
              <a:spcAft>
                <a:spcPts val="0"/>
              </a:spcAft>
              <a:buClr>
                <a:schemeClr val="lt1"/>
              </a:buClr>
              <a:buSzPts val="1800"/>
              <a:buChar char="•"/>
              <a:defRPr sz="1800">
                <a:solidFill>
                  <a:schemeClr val="lt1"/>
                </a:solidFill>
              </a:defRPr>
            </a:lvl3pPr>
            <a:lvl4pPr marL="1828800" lvl="3" indent="-330200" algn="ctr">
              <a:spcBef>
                <a:spcPts val="320"/>
              </a:spcBef>
              <a:spcAft>
                <a:spcPts val="0"/>
              </a:spcAft>
              <a:buClr>
                <a:schemeClr val="lt1"/>
              </a:buClr>
              <a:buSzPts val="1600"/>
              <a:buChar char="–"/>
              <a:defRPr sz="1600">
                <a:solidFill>
                  <a:schemeClr val="lt1"/>
                </a:solidFill>
              </a:defRPr>
            </a:lvl4pPr>
            <a:lvl5pPr marL="2286000" lvl="4" indent="-330200" algn="ctr">
              <a:spcBef>
                <a:spcPts val="320"/>
              </a:spcBef>
              <a:spcAft>
                <a:spcPts val="0"/>
              </a:spcAft>
              <a:buClr>
                <a:schemeClr val="lt1"/>
              </a:buClr>
              <a:buSzPts val="1600"/>
              <a:buChar char="»"/>
              <a:defRPr sz="1600">
                <a:solidFill>
                  <a:schemeClr val="lt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1" name="Google Shape;61;p3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3"/>
          <p:cNvSpPr txBox="1">
            <a:spLocks noGrp="1"/>
          </p:cNvSpPr>
          <p:nvPr>
            <p:ph type="title"/>
          </p:nvPr>
        </p:nvSpPr>
        <p:spPr>
          <a:xfrm>
            <a:off x="457202" y="273049"/>
            <a:ext cx="3008313"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3"/>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7" name="Google Shape;67;p33"/>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8" name="Google Shape;68;p3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images.google.com/imgres?imgurl=http://www.mondoausili.it/public/store/catalog/dom04.jpg&amp;imgrefurl=http://www.mondoausili.it/public/store/viewItem.asp?idProduct=3171&amp;h=200&amp;w=150&amp;sz=8&amp;tbnid=nOiZ2RQTEMwJ:&amp;tbnh=99&amp;tbnw=74&amp;start=22&amp;prev=/images?q=si"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1"/>
          <p:cNvSpPr txBox="1"/>
          <p:nvPr/>
        </p:nvSpPr>
        <p:spPr>
          <a:xfrm>
            <a:off x="0" y="5410200"/>
            <a:ext cx="32004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COMPILED BY</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err="1">
                <a:solidFill>
                  <a:schemeClr val="lt1"/>
                </a:solidFill>
                <a:latin typeface="Calibri"/>
                <a:ea typeface="Calibri"/>
                <a:cs typeface="Calibri"/>
                <a:sym typeface="Calibri"/>
              </a:rPr>
              <a:t>Dr.M.Prabavathy</a:t>
            </a:r>
            <a:r>
              <a:rPr lang="en-US" sz="1800" dirty="0">
                <a:solidFill>
                  <a:schemeClr val="lt1"/>
                </a:solidFill>
                <a:latin typeface="Calibri"/>
                <a:ea typeface="Calibri"/>
                <a:cs typeface="Calibri"/>
                <a:sym typeface="Calibri"/>
              </a:rPr>
              <a:t>, </a:t>
            </a:r>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Centre for Differently Abled </a:t>
            </a:r>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Bharathidasan University</a:t>
            </a:r>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cdapraba@bdu.ac.in</a:t>
            </a:r>
            <a:endParaRPr sz="1800">
              <a:solidFill>
                <a:schemeClr val="lt1"/>
              </a:solidFill>
              <a:latin typeface="Calibri"/>
              <a:ea typeface="Calibri"/>
              <a:cs typeface="Calibri"/>
              <a:sym typeface="Calibri"/>
            </a:endParaRPr>
          </a:p>
        </p:txBody>
      </p:sp>
      <p:sp>
        <p:nvSpPr>
          <p:cNvPr id="7" name="Rectangle 6"/>
          <p:cNvSpPr/>
          <p:nvPr/>
        </p:nvSpPr>
        <p:spPr>
          <a:xfrm>
            <a:off x="817427" y="202131"/>
            <a:ext cx="7648248" cy="1754326"/>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Technology to assist the</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Elderly Population</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Subtitle 8"/>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6200000" scaled="0"/>
        </a:gradFill>
        <a:effectLst/>
      </p:bgPr>
    </p:bg>
    <p:spTree>
      <p:nvGrpSpPr>
        <p:cNvPr id="1" name="Shape 151"/>
        <p:cNvGrpSpPr/>
        <p:nvPr/>
      </p:nvGrpSpPr>
      <p:grpSpPr>
        <a:xfrm>
          <a:off x="0" y="0"/>
          <a:ext cx="0" cy="0"/>
          <a:chOff x="0" y="0"/>
          <a:chExt cx="0" cy="0"/>
        </a:xfrm>
      </p:grpSpPr>
      <p:sp>
        <p:nvSpPr>
          <p:cNvPr id="152" name="Google Shape;152;p10"/>
          <p:cNvSpPr/>
          <p:nvPr/>
        </p:nvSpPr>
        <p:spPr>
          <a:xfrm>
            <a:off x="0" y="990600"/>
            <a:ext cx="9144000" cy="55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00"/>
                </a:solidFill>
                <a:latin typeface="Calibri"/>
                <a:ea typeface="Calibri"/>
                <a:cs typeface="Calibri"/>
                <a:sym typeface="Calibri"/>
              </a:rPr>
              <a:t>Cell phones </a:t>
            </a:r>
            <a:r>
              <a:rPr lang="en-US" sz="3200">
                <a:solidFill>
                  <a:schemeClr val="lt1"/>
                </a:solidFill>
                <a:latin typeface="Calibri"/>
                <a:ea typeface="Calibri"/>
                <a:cs typeface="Calibri"/>
                <a:sym typeface="Calibri"/>
              </a:rPr>
              <a:t>– Cell phones are commonplace for many people in today’s world. They are great for </a:t>
            </a:r>
            <a:r>
              <a:rPr lang="en-US" sz="3200" u="sng">
                <a:solidFill>
                  <a:schemeClr val="lt1"/>
                </a:solidFill>
                <a:latin typeface="Calibri"/>
                <a:ea typeface="Calibri"/>
                <a:cs typeface="Calibri"/>
                <a:sym typeface="Calibri"/>
              </a:rPr>
              <a:t>emergencies or staying in touch</a:t>
            </a:r>
            <a:r>
              <a:rPr lang="en-US" sz="3200">
                <a:solidFill>
                  <a:schemeClr val="lt1"/>
                </a:solidFill>
                <a:latin typeface="Calibri"/>
                <a:ea typeface="Calibri"/>
                <a:cs typeface="Calibri"/>
                <a:sym typeface="Calibri"/>
              </a:rPr>
              <a:t> on the go. Cell phones such as have large text screens, large buttons, simple navigation and are easier to use than standard cell phones.</a:t>
            </a:r>
            <a:endParaRPr sz="3200" b="1">
              <a:solidFill>
                <a:srgbClr val="FFFF00"/>
              </a:solidFill>
              <a:latin typeface="Calibri"/>
              <a:ea typeface="Calibri"/>
              <a:cs typeface="Calibri"/>
              <a:sym typeface="Calibri"/>
            </a:endParaRPr>
          </a:p>
          <a:p>
            <a:pPr marL="0" marR="0" lvl="0" indent="0" algn="l" rtl="0">
              <a:spcBef>
                <a:spcPts val="0"/>
              </a:spcBef>
              <a:spcAft>
                <a:spcPts val="0"/>
              </a:spcAft>
              <a:buNone/>
            </a:pPr>
            <a:r>
              <a:rPr lang="en-US" sz="3200" b="1">
                <a:solidFill>
                  <a:srgbClr val="FFFF00"/>
                </a:solidFill>
                <a:latin typeface="Calibri"/>
                <a:ea typeface="Calibri"/>
                <a:cs typeface="Calibri"/>
                <a:sym typeface="Calibri"/>
              </a:rPr>
              <a:t>Automatic counter tops or shelves</a:t>
            </a:r>
            <a:r>
              <a:rPr lang="en-US" sz="3200">
                <a:solidFill>
                  <a:schemeClr val="lt1"/>
                </a:solidFill>
                <a:latin typeface="Calibri"/>
                <a:ea typeface="Calibri"/>
                <a:cs typeface="Calibri"/>
                <a:sym typeface="Calibri"/>
              </a:rPr>
              <a:t> – These look deceptively like any other counter top or shelf. The difference? They raise &amp; lower (or open and lower) to allow a person easy access to use the counter surface or get to the contents of the shelf.</a:t>
            </a:r>
            <a:endParaRPr sz="3200">
              <a:solidFill>
                <a:schemeClr val="lt1"/>
              </a:solidFill>
              <a:latin typeface="Calibri"/>
              <a:ea typeface="Calibri"/>
              <a:cs typeface="Calibri"/>
              <a:sym typeface="Calibri"/>
            </a:endParaRPr>
          </a:p>
        </p:txBody>
      </p:sp>
      <p:sp>
        <p:nvSpPr>
          <p:cNvPr id="153" name="Google Shape;153;p10"/>
          <p:cNvSpPr/>
          <p:nvPr/>
        </p:nvSpPr>
        <p:spPr>
          <a:xfrm>
            <a:off x="0" y="0"/>
            <a:ext cx="9144000" cy="646331"/>
          </a:xfrm>
          <a:prstGeom prst="rect">
            <a:avLst/>
          </a:prstGeom>
          <a:gradFill>
            <a:gsLst>
              <a:gs pos="0">
                <a:srgbClr val="C86C1F"/>
              </a:gs>
              <a:gs pos="80000">
                <a:srgbClr val="FF8E29"/>
              </a:gs>
              <a:gs pos="100000">
                <a:srgbClr val="FF8D25"/>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Hi-tech Assistive Technology</a:t>
            </a:r>
            <a:endParaRPr sz="36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57"/>
        <p:cNvGrpSpPr/>
        <p:nvPr/>
      </p:nvGrpSpPr>
      <p:grpSpPr>
        <a:xfrm>
          <a:off x="0" y="0"/>
          <a:ext cx="0" cy="0"/>
          <a:chOff x="0" y="0"/>
          <a:chExt cx="0" cy="0"/>
        </a:xfrm>
      </p:grpSpPr>
      <p:sp>
        <p:nvSpPr>
          <p:cNvPr id="158" name="Google Shape;158;p11"/>
          <p:cNvSpPr/>
          <p:nvPr/>
        </p:nvSpPr>
        <p:spPr>
          <a:xfrm>
            <a:off x="0" y="762000"/>
            <a:ext cx="9144000"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66"/>
                </a:solidFill>
                <a:latin typeface="Calibri"/>
                <a:ea typeface="Calibri"/>
                <a:cs typeface="Calibri"/>
                <a:sym typeface="Calibri"/>
              </a:rPr>
              <a:t>Home automation </a:t>
            </a:r>
            <a:r>
              <a:rPr lang="en-US" sz="2800">
                <a:solidFill>
                  <a:schemeClr val="lt1"/>
                </a:solidFill>
                <a:latin typeface="Calibri"/>
                <a:ea typeface="Calibri"/>
                <a:cs typeface="Calibri"/>
                <a:sym typeface="Calibri"/>
              </a:rPr>
              <a:t>– Has been used traditionally for stereos, televisions and security. Thankfully, the technology has advanced enough to provide even easier-to-use home security, lights that come on as you enter a room (or dark hallway or stairs at night) and easier environmental controls.</a:t>
            </a:r>
            <a:endParaRPr/>
          </a:p>
          <a:p>
            <a:pPr marL="0" marR="0" lvl="0" indent="0" algn="l" rtl="0">
              <a:spcBef>
                <a:spcPts val="0"/>
              </a:spcBef>
              <a:spcAft>
                <a:spcPts val="0"/>
              </a:spcAft>
              <a:buNone/>
            </a:pPr>
            <a:r>
              <a:rPr lang="en-US" sz="2800" b="1">
                <a:solidFill>
                  <a:srgbClr val="FFFF66"/>
                </a:solidFill>
                <a:latin typeface="Calibri"/>
                <a:ea typeface="Calibri"/>
                <a:cs typeface="Calibri"/>
                <a:sym typeface="Calibri"/>
              </a:rPr>
              <a:t>Personal computers – </a:t>
            </a:r>
            <a:r>
              <a:rPr lang="en-US" sz="2800">
                <a:solidFill>
                  <a:schemeClr val="lt1"/>
                </a:solidFill>
                <a:latin typeface="Calibri"/>
                <a:ea typeface="Calibri"/>
                <a:cs typeface="Calibri"/>
                <a:sym typeface="Calibri"/>
              </a:rPr>
              <a:t>Millions of seniors are online worldwide and are able to keep in touch with family and friends with email, photos, video phones and social networks.</a:t>
            </a:r>
            <a:endParaRPr/>
          </a:p>
          <a:p>
            <a:pPr marL="0" marR="0" lvl="0" indent="0" algn="l" rtl="0">
              <a:spcBef>
                <a:spcPts val="0"/>
              </a:spcBef>
              <a:spcAft>
                <a:spcPts val="0"/>
              </a:spcAft>
              <a:buNone/>
            </a:pPr>
            <a:r>
              <a:rPr lang="en-US" sz="2800" b="1">
                <a:solidFill>
                  <a:srgbClr val="FFFF66"/>
                </a:solidFill>
                <a:latin typeface="Calibri"/>
                <a:ea typeface="Calibri"/>
                <a:cs typeface="Calibri"/>
                <a:sym typeface="Calibri"/>
              </a:rPr>
              <a:t>In-home health or activity monitoring – </a:t>
            </a:r>
            <a:r>
              <a:rPr lang="en-US" sz="2800">
                <a:solidFill>
                  <a:schemeClr val="lt1"/>
                </a:solidFill>
                <a:latin typeface="Calibri"/>
                <a:ea typeface="Calibri"/>
                <a:cs typeface="Calibri"/>
                <a:sym typeface="Calibri"/>
              </a:rPr>
              <a:t>Personal emergency systems have come a long way and have grown into systems that can monitor health conditions, falls or even if the refrigerator has been opened recently</a:t>
            </a:r>
            <a:r>
              <a:rPr lang="en-US" sz="3200">
                <a:solidFill>
                  <a:schemeClr val="lt1"/>
                </a:solidFill>
                <a:latin typeface="Calibri"/>
                <a:ea typeface="Calibri"/>
                <a:cs typeface="Calibri"/>
                <a:sym typeface="Calibri"/>
              </a:rPr>
              <a:t>.</a:t>
            </a:r>
            <a:endParaRPr sz="3200">
              <a:solidFill>
                <a:schemeClr val="lt1"/>
              </a:solidFill>
              <a:latin typeface="Calibri"/>
              <a:ea typeface="Calibri"/>
              <a:cs typeface="Calibri"/>
              <a:sym typeface="Calibri"/>
            </a:endParaRPr>
          </a:p>
        </p:txBody>
      </p:sp>
      <p:sp>
        <p:nvSpPr>
          <p:cNvPr id="159" name="Google Shape;159;p11"/>
          <p:cNvSpPr/>
          <p:nvPr/>
        </p:nvSpPr>
        <p:spPr>
          <a:xfrm>
            <a:off x="0" y="0"/>
            <a:ext cx="9144000" cy="646331"/>
          </a:xfrm>
          <a:prstGeom prst="rect">
            <a:avLst/>
          </a:prstGeom>
          <a:gradFill>
            <a:gsLst>
              <a:gs pos="0">
                <a:srgbClr val="C86C1F"/>
              </a:gs>
              <a:gs pos="80000">
                <a:srgbClr val="FF8E29"/>
              </a:gs>
              <a:gs pos="100000">
                <a:srgbClr val="FF8D25"/>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Hi-tech Assistive Technology</a:t>
            </a:r>
            <a:endParaRPr sz="36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63"/>
        <p:cNvGrpSpPr/>
        <p:nvPr/>
      </p:nvGrpSpPr>
      <p:grpSpPr>
        <a:xfrm>
          <a:off x="0" y="0"/>
          <a:ext cx="0" cy="0"/>
          <a:chOff x="0" y="0"/>
          <a:chExt cx="0" cy="0"/>
        </a:xfrm>
      </p:grpSpPr>
      <p:sp>
        <p:nvSpPr>
          <p:cNvPr id="164" name="Google Shape;164;p12"/>
          <p:cNvSpPr/>
          <p:nvPr/>
        </p:nvSpPr>
        <p:spPr>
          <a:xfrm>
            <a:off x="381000" y="1066800"/>
            <a:ext cx="8305800" cy="403187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3600" b="1" i="0" u="none" strike="noStrike" cap="none">
                <a:solidFill>
                  <a:srgbClr val="FFFF66"/>
                </a:solidFill>
                <a:latin typeface="Arial"/>
                <a:ea typeface="Arial"/>
                <a:cs typeface="Arial"/>
                <a:sym typeface="Arial"/>
              </a:rPr>
              <a:t>Adaptive switches</a:t>
            </a:r>
            <a:r>
              <a:rPr lang="en-US" sz="3600" b="0" i="0" u="none" strike="noStrike" cap="none">
                <a:solidFill>
                  <a:schemeClr val="lt1"/>
                </a:solidFill>
                <a:latin typeface="Arial"/>
                <a:ea typeface="Arial"/>
                <a:cs typeface="Arial"/>
                <a:sym typeface="Arial"/>
              </a:rPr>
              <a:t>. </a:t>
            </a:r>
            <a:r>
              <a:rPr lang="en-US" sz="3200" b="0" i="0" u="none" strike="noStrike" cap="none">
                <a:solidFill>
                  <a:schemeClr val="lt1"/>
                </a:solidFill>
                <a:latin typeface="Arial"/>
                <a:ea typeface="Arial"/>
                <a:cs typeface="Arial"/>
                <a:sym typeface="Arial"/>
              </a:rPr>
              <a:t>Modified switches that seniors can use to adjust air conditioners, computers, telephone answering machines, power wheelchairs, and other types of equipment. These switches might be activated by the tongue or the voice</a:t>
            </a:r>
            <a:r>
              <a:rPr lang="en-US" sz="1000" b="0" i="0" u="none" strike="noStrike" cap="none">
                <a:solidFill>
                  <a:srgbClr val="545454"/>
                </a:solidFill>
                <a:latin typeface="Arial"/>
                <a:ea typeface="Arial"/>
                <a:cs typeface="Arial"/>
                <a:sym typeface="Arial"/>
              </a:rPr>
              <a:t>.</a:t>
            </a:r>
            <a:endParaRPr/>
          </a:p>
          <a:p>
            <a:pPr marL="0" marR="0" lvl="0" indent="0" algn="l" rtl="0">
              <a:lnSpc>
                <a:spcPct val="100000"/>
              </a:lnSpc>
              <a:spcBef>
                <a:spcPts val="0"/>
              </a:spcBef>
              <a:spcAft>
                <a:spcPts val="0"/>
              </a:spcAft>
              <a:buNone/>
            </a:pPr>
            <a:endParaRPr sz="1000" b="0" i="0" u="none" strike="noStrike" cap="none">
              <a:solidFill>
                <a:srgbClr val="545454"/>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65" name="Google Shape;165;p12"/>
          <p:cNvSpPr/>
          <p:nvPr/>
        </p:nvSpPr>
        <p:spPr>
          <a:xfrm>
            <a:off x="0" y="0"/>
            <a:ext cx="9144000" cy="646331"/>
          </a:xfrm>
          <a:prstGeom prst="rect">
            <a:avLst/>
          </a:prstGeom>
          <a:gradFill>
            <a:gsLst>
              <a:gs pos="0">
                <a:srgbClr val="C86C1F"/>
              </a:gs>
              <a:gs pos="80000">
                <a:srgbClr val="FF8E29"/>
              </a:gs>
              <a:gs pos="100000">
                <a:srgbClr val="FF8D25"/>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Hi-tech Assistive Technology</a:t>
            </a:r>
            <a:endParaRPr sz="3600">
              <a:solidFill>
                <a:schemeClr val="lt1"/>
              </a:solidFill>
              <a:latin typeface="Calibri"/>
              <a:ea typeface="Calibri"/>
              <a:cs typeface="Calibri"/>
              <a:sym typeface="Calibri"/>
            </a:endParaRPr>
          </a:p>
        </p:txBody>
      </p:sp>
      <p:sp>
        <p:nvSpPr>
          <p:cNvPr id="166" name="Google Shape;166;p12"/>
          <p:cNvSpPr/>
          <p:nvPr/>
        </p:nvSpPr>
        <p:spPr>
          <a:xfrm>
            <a:off x="457200" y="4800600"/>
            <a:ext cx="80010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00"/>
                </a:solidFill>
                <a:latin typeface="Arial"/>
                <a:ea typeface="Arial"/>
                <a:cs typeface="Arial"/>
                <a:sym typeface="Arial"/>
              </a:rPr>
              <a:t>Communication equipment. </a:t>
            </a:r>
            <a:r>
              <a:rPr lang="en-US" sz="3200">
                <a:solidFill>
                  <a:schemeClr val="lt1"/>
                </a:solidFill>
                <a:latin typeface="Arial"/>
                <a:ea typeface="Arial"/>
                <a:cs typeface="Arial"/>
                <a:sym typeface="Arial"/>
              </a:rPr>
              <a:t>Anything that enables a person to send and receive messages, such as a telephone amplifier.</a:t>
            </a:r>
            <a:endParaRPr sz="32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70"/>
        <p:cNvGrpSpPr/>
        <p:nvPr/>
      </p:nvGrpSpPr>
      <p:grpSpPr>
        <a:xfrm>
          <a:off x="0" y="0"/>
          <a:ext cx="0" cy="0"/>
          <a:chOff x="0" y="0"/>
          <a:chExt cx="0" cy="0"/>
        </a:xfrm>
      </p:grpSpPr>
      <p:sp>
        <p:nvSpPr>
          <p:cNvPr id="171" name="Google Shape;171;p13"/>
          <p:cNvSpPr/>
          <p:nvPr/>
        </p:nvSpPr>
        <p:spPr>
          <a:xfrm>
            <a:off x="304800" y="0"/>
            <a:ext cx="8839200" cy="618630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3600" b="1" i="0" u="none" strike="noStrike" cap="none">
                <a:solidFill>
                  <a:srgbClr val="FFFF00"/>
                </a:solidFill>
                <a:latin typeface="Arial"/>
                <a:ea typeface="Arial"/>
                <a:cs typeface="Arial"/>
                <a:sym typeface="Arial"/>
              </a:rPr>
              <a:t>Computer access. </a:t>
            </a:r>
            <a:r>
              <a:rPr lang="en-US" sz="3600" b="0" i="0" u="none" strike="noStrike" cap="none">
                <a:solidFill>
                  <a:schemeClr val="lt1"/>
                </a:solidFill>
                <a:latin typeface="Arial"/>
                <a:ea typeface="Arial"/>
                <a:cs typeface="Arial"/>
                <a:sym typeface="Arial"/>
              </a:rPr>
              <a:t>Special software that helps a senior access the Internet, for example, or basic hardware, such as a modified keyboard or mouse, that makes the computer more user friendly.</a:t>
            </a:r>
            <a:endParaRPr/>
          </a:p>
          <a:p>
            <a:pPr marL="0" marR="0" lvl="0" indent="0" algn="l" rtl="0">
              <a:lnSpc>
                <a:spcPct val="100000"/>
              </a:lnSpc>
              <a:spcBef>
                <a:spcPts val="0"/>
              </a:spcBef>
              <a:spcAft>
                <a:spcPts val="0"/>
              </a:spcAft>
              <a:buNone/>
            </a:pPr>
            <a:endParaRPr sz="3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600" b="1" i="0" u="none" strike="noStrike" cap="none">
                <a:solidFill>
                  <a:srgbClr val="FFFF00"/>
                </a:solidFill>
                <a:latin typeface="Arial"/>
                <a:ea typeface="Arial"/>
                <a:cs typeface="Arial"/>
                <a:sym typeface="Arial"/>
              </a:rPr>
              <a:t>Education. </a:t>
            </a:r>
            <a:r>
              <a:rPr lang="en-US" sz="3600" b="0" i="0" u="none" strike="noStrike" cap="none">
                <a:solidFill>
                  <a:schemeClr val="lt1"/>
                </a:solidFill>
                <a:latin typeface="Arial"/>
                <a:ea typeface="Arial"/>
                <a:cs typeface="Arial"/>
                <a:sym typeface="Arial"/>
              </a:rPr>
              <a:t>Audio books or Braille writing tools for the blind come under this category, along with resources that allow people to get additional vocational training.</a:t>
            </a:r>
            <a:endParaRPr sz="36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75"/>
        <p:cNvGrpSpPr/>
        <p:nvPr/>
      </p:nvGrpSpPr>
      <p:grpSpPr>
        <a:xfrm>
          <a:off x="0" y="0"/>
          <a:ext cx="0" cy="0"/>
          <a:chOff x="0" y="0"/>
          <a:chExt cx="0" cy="0"/>
        </a:xfrm>
      </p:grpSpPr>
      <p:sp>
        <p:nvSpPr>
          <p:cNvPr id="176" name="Google Shape;176;p14"/>
          <p:cNvSpPr/>
          <p:nvPr/>
        </p:nvSpPr>
        <p:spPr>
          <a:xfrm>
            <a:off x="0" y="0"/>
            <a:ext cx="8915400" cy="6740307"/>
          </a:xfrm>
          <a:prstGeom prst="rect">
            <a:avLst/>
          </a:prstGeom>
          <a:noFill/>
          <a:ln>
            <a:noFill/>
          </a:ln>
        </p:spPr>
        <p:txBody>
          <a:bodyPr spcFirstLastPara="1" wrap="square" lIns="91425" tIns="45700" rIns="91425" bIns="45700" anchor="ctr" anchorCtr="0">
            <a:spAutoFit/>
          </a:bodyPr>
          <a:lstStyle/>
          <a:p>
            <a:pPr marL="0" marR="0" lvl="0" indent="-228600" algn="l" rtl="0">
              <a:lnSpc>
                <a:spcPct val="100000"/>
              </a:lnSpc>
              <a:spcBef>
                <a:spcPts val="0"/>
              </a:spcBef>
              <a:spcAft>
                <a:spcPts val="0"/>
              </a:spcAft>
              <a:buClr>
                <a:srgbClr val="FFFF00"/>
              </a:buClr>
              <a:buSzPts val="3600"/>
              <a:buFont typeface="Arial"/>
              <a:buChar char="•"/>
            </a:pPr>
            <a:r>
              <a:rPr lang="en-US" sz="3600" b="1" i="0" u="none" strike="noStrike" cap="none">
                <a:solidFill>
                  <a:srgbClr val="FFFF00"/>
                </a:solidFill>
                <a:latin typeface="Arial"/>
                <a:ea typeface="Arial"/>
                <a:cs typeface="Arial"/>
                <a:sym typeface="Arial"/>
              </a:rPr>
              <a:t>Home modifications</a:t>
            </a:r>
            <a:r>
              <a:rPr lang="en-US" sz="3600" b="0" i="0" u="none" strike="noStrike" cap="none">
                <a:solidFill>
                  <a:schemeClr val="lt1"/>
                </a:solidFill>
                <a:latin typeface="Arial"/>
                <a:ea typeface="Arial"/>
                <a:cs typeface="Arial"/>
                <a:sym typeface="Arial"/>
              </a:rPr>
              <a:t>. Construction or remodeling work, such as building a ramp for wheelchair access, that allows a senior to overcome physical barriers and live more comfortably with a disability or recover from an accident or injury.</a:t>
            </a:r>
            <a:endParaRPr sz="2800" b="0" i="0" u="none" strike="noStrike" cap="none">
              <a:solidFill>
                <a:schemeClr val="lt1"/>
              </a:solidFill>
              <a:latin typeface="Arial"/>
              <a:ea typeface="Arial"/>
              <a:cs typeface="Arial"/>
              <a:sym typeface="Arial"/>
            </a:endParaRPr>
          </a:p>
          <a:p>
            <a:pPr marL="0" marR="0" lvl="0" indent="-228600" algn="l" rtl="0">
              <a:lnSpc>
                <a:spcPct val="100000"/>
              </a:lnSpc>
              <a:spcBef>
                <a:spcPts val="0"/>
              </a:spcBef>
              <a:spcAft>
                <a:spcPts val="0"/>
              </a:spcAft>
              <a:buClr>
                <a:srgbClr val="FFFF00"/>
              </a:buClr>
              <a:buSzPts val="3600"/>
              <a:buFont typeface="Arial"/>
              <a:buChar char="•"/>
            </a:pPr>
            <a:r>
              <a:rPr lang="en-US" sz="3600" b="1" i="0" u="none" strike="noStrike" cap="none">
                <a:solidFill>
                  <a:srgbClr val="FFFF00"/>
                </a:solidFill>
                <a:latin typeface="Arial"/>
                <a:ea typeface="Arial"/>
                <a:cs typeface="Arial"/>
                <a:sym typeface="Arial"/>
              </a:rPr>
              <a:t>Tools for independent living. </a:t>
            </a:r>
            <a:r>
              <a:rPr lang="en-US" sz="3600" b="0" i="0" u="none" strike="noStrike" cap="none">
                <a:solidFill>
                  <a:schemeClr val="lt1"/>
                </a:solidFill>
                <a:latin typeface="Arial"/>
                <a:ea typeface="Arial"/>
                <a:cs typeface="Arial"/>
                <a:sym typeface="Arial"/>
              </a:rPr>
              <a:t>Anything that empowers the elderly to enjoy the normal activities of daily living without assistance from others, such as a handicapped accessible bathroom with grab bars in the bathtub.</a:t>
            </a:r>
            <a:endParaRPr sz="66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80"/>
        <p:cNvGrpSpPr/>
        <p:nvPr/>
      </p:nvGrpSpPr>
      <p:grpSpPr>
        <a:xfrm>
          <a:off x="0" y="0"/>
          <a:ext cx="0" cy="0"/>
          <a:chOff x="0" y="0"/>
          <a:chExt cx="0" cy="0"/>
        </a:xfrm>
      </p:grpSpPr>
      <p:sp>
        <p:nvSpPr>
          <p:cNvPr id="181" name="Google Shape;181;p15"/>
          <p:cNvSpPr/>
          <p:nvPr/>
        </p:nvSpPr>
        <p:spPr>
          <a:xfrm>
            <a:off x="0" y="0"/>
            <a:ext cx="9144000" cy="6863417"/>
          </a:xfrm>
          <a:prstGeom prst="rect">
            <a:avLst/>
          </a:prstGeom>
          <a:noFill/>
          <a:ln>
            <a:noFill/>
          </a:ln>
        </p:spPr>
        <p:txBody>
          <a:bodyPr spcFirstLastPara="1" wrap="square" lIns="91425" tIns="45700" rIns="91425" bIns="45700" anchor="ctr" anchorCtr="0">
            <a:spAutoFit/>
          </a:bodyPr>
          <a:lstStyle/>
          <a:p>
            <a:pPr marL="0" marR="0" lvl="0" indent="-254000" algn="l" rtl="0">
              <a:lnSpc>
                <a:spcPct val="100000"/>
              </a:lnSpc>
              <a:spcBef>
                <a:spcPts val="0"/>
              </a:spcBef>
              <a:spcAft>
                <a:spcPts val="0"/>
              </a:spcAft>
              <a:buClr>
                <a:srgbClr val="FFFF00"/>
              </a:buClr>
              <a:buSzPts val="4000"/>
              <a:buFont typeface="Arial"/>
              <a:buChar char="•"/>
            </a:pPr>
            <a:r>
              <a:rPr lang="en-US" sz="4000" b="1" i="0" u="none" strike="noStrike" cap="none">
                <a:solidFill>
                  <a:srgbClr val="FFFF00"/>
                </a:solidFill>
                <a:latin typeface="Arial"/>
                <a:ea typeface="Arial"/>
                <a:cs typeface="Arial"/>
                <a:sym typeface="Arial"/>
              </a:rPr>
              <a:t>Job-related items</a:t>
            </a:r>
            <a:r>
              <a:rPr lang="en-US" sz="4000" b="0" i="0" u="none" strike="noStrike" cap="none">
                <a:solidFill>
                  <a:srgbClr val="545454"/>
                </a:solidFill>
                <a:latin typeface="Arial"/>
                <a:ea typeface="Arial"/>
                <a:cs typeface="Arial"/>
                <a:sym typeface="Arial"/>
              </a:rPr>
              <a:t>. </a:t>
            </a:r>
            <a:r>
              <a:rPr lang="en-US" sz="4000" b="0" i="0" u="none" strike="noStrike" cap="none">
                <a:solidFill>
                  <a:schemeClr val="lt1"/>
                </a:solidFill>
                <a:latin typeface="Arial"/>
                <a:ea typeface="Arial"/>
                <a:cs typeface="Arial"/>
                <a:sym typeface="Arial"/>
              </a:rPr>
              <a:t>Any device or process that a person needs to do his or her job better or easier. Examples might include a special type of chair or pillow for someone who works at a desk or a back brace for someone who does physical labor.</a:t>
            </a:r>
            <a:endParaRPr sz="3200" b="0" i="0" u="none" strike="noStrike" cap="none">
              <a:solidFill>
                <a:schemeClr val="lt1"/>
              </a:solidFill>
              <a:latin typeface="Arial"/>
              <a:ea typeface="Arial"/>
              <a:cs typeface="Arial"/>
              <a:sym typeface="Arial"/>
            </a:endParaRPr>
          </a:p>
          <a:p>
            <a:pPr marL="0" marR="0" lvl="0" indent="-254000" algn="l" rtl="0">
              <a:lnSpc>
                <a:spcPct val="100000"/>
              </a:lnSpc>
              <a:spcBef>
                <a:spcPts val="0"/>
              </a:spcBef>
              <a:spcAft>
                <a:spcPts val="0"/>
              </a:spcAft>
              <a:buClr>
                <a:srgbClr val="FFFF00"/>
              </a:buClr>
              <a:buSzPts val="4000"/>
              <a:buFont typeface="Arial"/>
              <a:buChar char="•"/>
            </a:pPr>
            <a:r>
              <a:rPr lang="en-US" sz="4000" b="1" i="0" u="none" strike="noStrike" cap="none">
                <a:solidFill>
                  <a:srgbClr val="FFFF00"/>
                </a:solidFill>
                <a:latin typeface="Arial"/>
                <a:ea typeface="Arial"/>
                <a:cs typeface="Arial"/>
                <a:sym typeface="Arial"/>
              </a:rPr>
              <a:t>Mobility aids</a:t>
            </a:r>
            <a:r>
              <a:rPr lang="en-US" sz="4000" b="0" i="0" u="none" strike="noStrike" cap="none">
                <a:solidFill>
                  <a:srgbClr val="545454"/>
                </a:solidFill>
                <a:latin typeface="Arial"/>
                <a:ea typeface="Arial"/>
                <a:cs typeface="Arial"/>
                <a:sym typeface="Arial"/>
              </a:rPr>
              <a:t>. </a:t>
            </a:r>
            <a:r>
              <a:rPr lang="en-US" sz="4000" b="0" i="0" u="none" strike="noStrike" cap="none">
                <a:solidFill>
                  <a:schemeClr val="lt1"/>
                </a:solidFill>
                <a:latin typeface="Arial"/>
                <a:ea typeface="Arial"/>
                <a:cs typeface="Arial"/>
                <a:sym typeface="Arial"/>
              </a:rPr>
              <a:t>Any piece of equipment that helps a senior get around more easily, such as a power wheelchair, wheelchair lift, or stair elevator.</a:t>
            </a:r>
            <a:endParaRPr sz="72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85"/>
        <p:cNvGrpSpPr/>
        <p:nvPr/>
      </p:nvGrpSpPr>
      <p:grpSpPr>
        <a:xfrm>
          <a:off x="0" y="0"/>
          <a:ext cx="0" cy="0"/>
          <a:chOff x="0" y="0"/>
          <a:chExt cx="0" cy="0"/>
        </a:xfrm>
      </p:grpSpPr>
      <p:sp>
        <p:nvSpPr>
          <p:cNvPr id="186" name="Google Shape;186;p16"/>
          <p:cNvSpPr/>
          <p:nvPr/>
        </p:nvSpPr>
        <p:spPr>
          <a:xfrm>
            <a:off x="7" y="0"/>
            <a:ext cx="9143993" cy="6494085"/>
          </a:xfrm>
          <a:prstGeom prst="rect">
            <a:avLst/>
          </a:prstGeom>
          <a:noFill/>
          <a:ln>
            <a:noFill/>
          </a:ln>
        </p:spPr>
        <p:txBody>
          <a:bodyPr spcFirstLastPara="1" wrap="square" lIns="91425" tIns="45700" rIns="91425" bIns="45700" anchor="ctr" anchorCtr="0">
            <a:spAutoFit/>
          </a:bodyPr>
          <a:lstStyle/>
          <a:p>
            <a:pPr marL="0" marR="0" lvl="0" indent="-203200" algn="l" rtl="0">
              <a:lnSpc>
                <a:spcPct val="100000"/>
              </a:lnSpc>
              <a:spcBef>
                <a:spcPts val="0"/>
              </a:spcBef>
              <a:spcAft>
                <a:spcPts val="0"/>
              </a:spcAft>
              <a:buClr>
                <a:srgbClr val="FFFF00"/>
              </a:buClr>
              <a:buSzPts val="3200"/>
              <a:buFont typeface="Arial"/>
              <a:buChar char="•"/>
            </a:pPr>
            <a:r>
              <a:rPr lang="en-US" sz="3200" b="1" i="0" u="none" strike="noStrike" cap="none">
                <a:solidFill>
                  <a:srgbClr val="FFFF00"/>
                </a:solidFill>
                <a:latin typeface="Arial"/>
                <a:ea typeface="Arial"/>
                <a:cs typeface="Arial"/>
                <a:sym typeface="Arial"/>
              </a:rPr>
              <a:t>Orthotic or prosthetic equipment</a:t>
            </a:r>
            <a:r>
              <a:rPr lang="en-US" sz="3200" b="0" i="0" u="none" strike="noStrike" cap="none">
                <a:solidFill>
                  <a:schemeClr val="lt1"/>
                </a:solidFill>
                <a:latin typeface="Arial"/>
                <a:ea typeface="Arial"/>
                <a:cs typeface="Arial"/>
                <a:sym typeface="Arial"/>
              </a:rPr>
              <a:t>. A device that compensates for a missing or disabled body part. This could range from orthopedic shoe inserts for someone who has fallen arches to an artificial arm for someone whose limb has been amputated.</a:t>
            </a:r>
            <a:endParaRPr sz="2400" b="0" i="0" u="none" strike="noStrike" cap="none">
              <a:solidFill>
                <a:schemeClr val="lt1"/>
              </a:solidFill>
              <a:latin typeface="Arial"/>
              <a:ea typeface="Arial"/>
              <a:cs typeface="Arial"/>
              <a:sym typeface="Arial"/>
            </a:endParaRPr>
          </a:p>
          <a:p>
            <a:pPr marL="0" marR="0" lvl="0" indent="-203200" algn="l" rtl="0">
              <a:lnSpc>
                <a:spcPct val="100000"/>
              </a:lnSpc>
              <a:spcBef>
                <a:spcPts val="0"/>
              </a:spcBef>
              <a:spcAft>
                <a:spcPts val="0"/>
              </a:spcAft>
              <a:buClr>
                <a:srgbClr val="FFFF00"/>
              </a:buClr>
              <a:buSzPts val="3200"/>
              <a:buFont typeface="Arial"/>
              <a:buChar char="•"/>
            </a:pPr>
            <a:r>
              <a:rPr lang="en-US" sz="3200" b="1" i="0" u="none" strike="noStrike" cap="none">
                <a:solidFill>
                  <a:srgbClr val="FFFF00"/>
                </a:solidFill>
                <a:latin typeface="Arial"/>
                <a:ea typeface="Arial"/>
                <a:cs typeface="Arial"/>
                <a:sym typeface="Arial"/>
              </a:rPr>
              <a:t>Recreational assistance. </a:t>
            </a:r>
            <a:r>
              <a:rPr lang="en-US" sz="3200" b="0" i="0" u="none" strike="noStrike" cap="none">
                <a:solidFill>
                  <a:schemeClr val="lt1"/>
                </a:solidFill>
                <a:latin typeface="Arial"/>
                <a:ea typeface="Arial"/>
                <a:cs typeface="Arial"/>
                <a:sym typeface="Arial"/>
              </a:rPr>
              <a:t>New methods and tools to enable people who have disabilities to enjoy a wide range of fun activities. Examples include swimming lessons provided by recreational therapists or specially equipped skis for seniors who have lost a limb as a result of accident or illness.</a:t>
            </a:r>
            <a:endParaRPr sz="60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90"/>
        <p:cNvGrpSpPr/>
        <p:nvPr/>
      </p:nvGrpSpPr>
      <p:grpSpPr>
        <a:xfrm>
          <a:off x="0" y="0"/>
          <a:ext cx="0" cy="0"/>
          <a:chOff x="0" y="0"/>
          <a:chExt cx="0" cy="0"/>
        </a:xfrm>
      </p:grpSpPr>
      <p:sp>
        <p:nvSpPr>
          <p:cNvPr id="191" name="Google Shape;191;p17"/>
          <p:cNvSpPr/>
          <p:nvPr/>
        </p:nvSpPr>
        <p:spPr>
          <a:xfrm>
            <a:off x="0" y="0"/>
            <a:ext cx="9144000" cy="6370975"/>
          </a:xfrm>
          <a:prstGeom prst="rect">
            <a:avLst/>
          </a:prstGeom>
          <a:noFill/>
          <a:ln>
            <a:noFill/>
          </a:ln>
        </p:spPr>
        <p:txBody>
          <a:bodyPr spcFirstLastPara="1" wrap="square" lIns="91425" tIns="45700" rIns="91425" bIns="45700" anchor="ctr" anchorCtr="0">
            <a:spAutoFit/>
          </a:bodyPr>
          <a:lstStyle/>
          <a:p>
            <a:pPr marL="0" marR="0" lvl="0" indent="-203200" algn="l" rtl="0">
              <a:lnSpc>
                <a:spcPct val="100000"/>
              </a:lnSpc>
              <a:spcBef>
                <a:spcPts val="0"/>
              </a:spcBef>
              <a:spcAft>
                <a:spcPts val="0"/>
              </a:spcAft>
              <a:buClr>
                <a:srgbClr val="FFFF00"/>
              </a:buClr>
              <a:buSzPts val="3200"/>
              <a:buFont typeface="Arial"/>
              <a:buChar char="•"/>
            </a:pPr>
            <a:r>
              <a:rPr lang="en-US" sz="3200" b="1" i="0" u="none" strike="noStrike" cap="none">
                <a:solidFill>
                  <a:srgbClr val="FFFF00"/>
                </a:solidFill>
                <a:latin typeface="Arial"/>
                <a:ea typeface="Arial"/>
                <a:cs typeface="Arial"/>
                <a:sym typeface="Arial"/>
              </a:rPr>
              <a:t>Seating aids. </a:t>
            </a:r>
            <a:r>
              <a:rPr lang="en-US" sz="3200" b="0" i="0" u="none" strike="noStrike" cap="none">
                <a:solidFill>
                  <a:schemeClr val="lt1"/>
                </a:solidFill>
                <a:latin typeface="Arial"/>
                <a:ea typeface="Arial"/>
                <a:cs typeface="Arial"/>
                <a:sym typeface="Arial"/>
              </a:rPr>
              <a:t>Any modifications to regular chairs, wheelchairs, or motor scooters that help a person stay upright or get up and down unaided or that help to reduce pressure on the skin. This could be something as simple as an extra pillow or as complex as a motorized seat.</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Arial"/>
              <a:ea typeface="Arial"/>
              <a:cs typeface="Arial"/>
              <a:sym typeface="Arial"/>
            </a:endParaRPr>
          </a:p>
          <a:p>
            <a:pPr marL="0" marR="0" lvl="0" indent="-203200" algn="l" rtl="0">
              <a:lnSpc>
                <a:spcPct val="100000"/>
              </a:lnSpc>
              <a:spcBef>
                <a:spcPts val="0"/>
              </a:spcBef>
              <a:spcAft>
                <a:spcPts val="0"/>
              </a:spcAft>
              <a:buClr>
                <a:srgbClr val="FFFF00"/>
              </a:buClr>
              <a:buSzPts val="3200"/>
              <a:buFont typeface="Arial"/>
              <a:buChar char="•"/>
            </a:pPr>
            <a:r>
              <a:rPr lang="en-US" sz="3200" b="1" i="0" u="none" strike="noStrike" cap="none">
                <a:solidFill>
                  <a:srgbClr val="FFFF00"/>
                </a:solidFill>
                <a:latin typeface="Arial"/>
                <a:ea typeface="Arial"/>
                <a:cs typeface="Arial"/>
                <a:sym typeface="Arial"/>
              </a:rPr>
              <a:t>Sensory enhancements. </a:t>
            </a:r>
            <a:r>
              <a:rPr lang="en-US" sz="3200" b="0" i="0" u="none" strike="noStrike" cap="none">
                <a:solidFill>
                  <a:schemeClr val="lt1"/>
                </a:solidFill>
                <a:latin typeface="Arial"/>
                <a:ea typeface="Arial"/>
                <a:cs typeface="Arial"/>
                <a:sym typeface="Arial"/>
              </a:rPr>
              <a:t>Anything that makes it easier for those who are partially or fully blind or deaf to better appreciate the world around them. For instance, a telecaption decoder for a TV set would be an assistive device for a senior who is hard of hearing.</a:t>
            </a:r>
            <a:endParaRPr sz="60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95"/>
        <p:cNvGrpSpPr/>
        <p:nvPr/>
      </p:nvGrpSpPr>
      <p:grpSpPr>
        <a:xfrm>
          <a:off x="0" y="0"/>
          <a:ext cx="0" cy="0"/>
          <a:chOff x="0" y="0"/>
          <a:chExt cx="0" cy="0"/>
        </a:xfrm>
      </p:grpSpPr>
      <p:sp>
        <p:nvSpPr>
          <p:cNvPr id="196" name="Google Shape;196;p18"/>
          <p:cNvSpPr/>
          <p:nvPr/>
        </p:nvSpPr>
        <p:spPr>
          <a:xfrm>
            <a:off x="228600" y="1371600"/>
            <a:ext cx="9143993" cy="3539430"/>
          </a:xfrm>
          <a:prstGeom prst="rect">
            <a:avLst/>
          </a:prstGeom>
          <a:noFill/>
          <a:ln>
            <a:noFill/>
          </a:ln>
        </p:spPr>
        <p:txBody>
          <a:bodyPr spcFirstLastPara="1" wrap="square" lIns="91425" tIns="45700" rIns="91425" bIns="45700" anchor="ctr" anchorCtr="0">
            <a:spAutoFit/>
          </a:bodyPr>
          <a:lstStyle/>
          <a:p>
            <a:pPr marL="0" marR="0" lvl="0" indent="-203200" algn="l" rtl="0">
              <a:lnSpc>
                <a:spcPct val="100000"/>
              </a:lnSpc>
              <a:spcBef>
                <a:spcPts val="0"/>
              </a:spcBef>
              <a:spcAft>
                <a:spcPts val="0"/>
              </a:spcAft>
              <a:buClr>
                <a:srgbClr val="FFFF00"/>
              </a:buClr>
              <a:buSzPts val="3200"/>
              <a:buFont typeface="Arial"/>
              <a:buChar char="•"/>
            </a:pPr>
            <a:r>
              <a:rPr lang="en-US" sz="3200" b="1" i="0" u="none" strike="noStrike" cap="none">
                <a:solidFill>
                  <a:srgbClr val="FFFF00"/>
                </a:solidFill>
                <a:latin typeface="Arial"/>
                <a:ea typeface="Arial"/>
                <a:cs typeface="Arial"/>
                <a:sym typeface="Arial"/>
              </a:rPr>
              <a:t>Therapy. </a:t>
            </a:r>
            <a:r>
              <a:rPr lang="en-US" sz="3200" b="0" i="0" u="none" strike="noStrike" cap="none">
                <a:solidFill>
                  <a:schemeClr val="lt1"/>
                </a:solidFill>
                <a:latin typeface="Arial"/>
                <a:ea typeface="Arial"/>
                <a:cs typeface="Arial"/>
                <a:sym typeface="Arial"/>
              </a:rPr>
              <a:t>Equipment or processes that help someone recover as much as possible from an illness or injury. Therapy might involve a combination of services and technology, such as having a physical therapist use a special massage unit to restore a wider range of motion to stiff muscles.</a:t>
            </a:r>
            <a:endParaRPr sz="60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13500000" scaled="0"/>
        </a:gradFill>
        <a:effectLst/>
      </p:bgPr>
    </p:bg>
    <p:spTree>
      <p:nvGrpSpPr>
        <p:cNvPr id="1" name="Shape 200"/>
        <p:cNvGrpSpPr/>
        <p:nvPr/>
      </p:nvGrpSpPr>
      <p:grpSpPr>
        <a:xfrm>
          <a:off x="0" y="0"/>
          <a:ext cx="0" cy="0"/>
          <a:chOff x="0" y="0"/>
          <a:chExt cx="0" cy="0"/>
        </a:xfrm>
      </p:grpSpPr>
      <p:sp>
        <p:nvSpPr>
          <p:cNvPr id="201" name="Google Shape;201;p19"/>
          <p:cNvSpPr txBox="1">
            <a:spLocks noGrp="1"/>
          </p:cNvSpPr>
          <p:nvPr>
            <p:ph type="title"/>
          </p:nvPr>
        </p:nvSpPr>
        <p:spPr>
          <a:xfrm>
            <a:off x="457200" y="596900"/>
            <a:ext cx="5943600" cy="10795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2600"/>
              <a:t>AT for Daily Activities – Seniors and Independent Living</a:t>
            </a:r>
            <a:r>
              <a:rPr lang="en-US"/>
              <a:t> </a:t>
            </a:r>
            <a:endParaRPr/>
          </a:p>
        </p:txBody>
      </p:sp>
      <p:sp>
        <p:nvSpPr>
          <p:cNvPr id="202" name="Google Shape;202;p19"/>
          <p:cNvSpPr txBox="1">
            <a:spLocks noGrp="1"/>
          </p:cNvSpPr>
          <p:nvPr>
            <p:ph type="body" idx="1"/>
          </p:nvPr>
        </p:nvSpPr>
        <p:spPr>
          <a:xfrm>
            <a:off x="685800" y="2057400"/>
            <a:ext cx="3773488" cy="3657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100"/>
              <a:buFont typeface="Noto Sans Symbols"/>
              <a:buNone/>
            </a:pPr>
            <a:r>
              <a:rPr lang="en-US" sz="2100" b="1"/>
              <a:t>Low-tech</a:t>
            </a:r>
            <a:endParaRPr/>
          </a:p>
          <a:p>
            <a:pPr marL="342900" lvl="0" indent="-342900" algn="l" rtl="0">
              <a:spcBef>
                <a:spcPts val="420"/>
              </a:spcBef>
              <a:spcAft>
                <a:spcPts val="0"/>
              </a:spcAft>
              <a:buClr>
                <a:schemeClr val="dk1"/>
              </a:buClr>
              <a:buSzPts val="2100"/>
              <a:buChar char="•"/>
            </a:pPr>
            <a:r>
              <a:rPr lang="en-US" sz="2100"/>
              <a:t>Reacher</a:t>
            </a:r>
            <a:endParaRPr/>
          </a:p>
          <a:p>
            <a:pPr marL="342900" lvl="0" indent="-342900" algn="l" rtl="0">
              <a:spcBef>
                <a:spcPts val="420"/>
              </a:spcBef>
              <a:spcAft>
                <a:spcPts val="0"/>
              </a:spcAft>
              <a:buClr>
                <a:schemeClr val="dk1"/>
              </a:buClr>
              <a:buSzPts val="2100"/>
              <a:buChar char="•"/>
            </a:pPr>
            <a:r>
              <a:rPr lang="en-US" sz="2100"/>
              <a:t>Non-slip material</a:t>
            </a:r>
            <a:endParaRPr/>
          </a:p>
          <a:p>
            <a:pPr marL="342900" lvl="0" indent="-342900" algn="l" rtl="0">
              <a:spcBef>
                <a:spcPts val="420"/>
              </a:spcBef>
              <a:spcAft>
                <a:spcPts val="0"/>
              </a:spcAft>
              <a:buClr>
                <a:schemeClr val="dk1"/>
              </a:buClr>
              <a:buSzPts val="2100"/>
              <a:buChar char="•"/>
            </a:pPr>
            <a:r>
              <a:rPr lang="en-US" sz="2100"/>
              <a:t>Lever handles</a:t>
            </a:r>
            <a:endParaRPr/>
          </a:p>
          <a:p>
            <a:pPr marL="342900" lvl="0" indent="-342900" algn="l" rtl="0">
              <a:spcBef>
                <a:spcPts val="420"/>
              </a:spcBef>
              <a:spcAft>
                <a:spcPts val="0"/>
              </a:spcAft>
              <a:buClr>
                <a:schemeClr val="dk1"/>
              </a:buClr>
              <a:buSzPts val="2100"/>
              <a:buChar char="•"/>
            </a:pPr>
            <a:r>
              <a:rPr lang="en-US" sz="2100"/>
              <a:t>Slide or toggle switches </a:t>
            </a:r>
            <a:endParaRPr/>
          </a:p>
          <a:p>
            <a:pPr marL="342900" lvl="0" indent="-342900" algn="l" rtl="0">
              <a:spcBef>
                <a:spcPts val="420"/>
              </a:spcBef>
              <a:spcAft>
                <a:spcPts val="0"/>
              </a:spcAft>
              <a:buClr>
                <a:schemeClr val="dk1"/>
              </a:buClr>
              <a:buSzPts val="2100"/>
              <a:buChar char="•"/>
            </a:pPr>
            <a:r>
              <a:rPr lang="en-US" sz="2100"/>
              <a:t>Utensils with easy-grip handles </a:t>
            </a:r>
            <a:endParaRPr/>
          </a:p>
          <a:p>
            <a:pPr marL="342900" lvl="0" indent="-342900" algn="l" rtl="0">
              <a:spcBef>
                <a:spcPts val="420"/>
              </a:spcBef>
              <a:spcAft>
                <a:spcPts val="0"/>
              </a:spcAft>
              <a:buClr>
                <a:schemeClr val="dk1"/>
              </a:buClr>
              <a:buSzPts val="2100"/>
              <a:buChar char="•"/>
            </a:pPr>
            <a:r>
              <a:rPr lang="en-US" sz="2100"/>
              <a:t>Mirror mounted over the range </a:t>
            </a:r>
            <a:endParaRPr/>
          </a:p>
          <a:p>
            <a:pPr marL="342900" lvl="0" indent="-209550" algn="l" rtl="0">
              <a:spcBef>
                <a:spcPts val="420"/>
              </a:spcBef>
              <a:spcAft>
                <a:spcPts val="0"/>
              </a:spcAft>
              <a:buClr>
                <a:schemeClr val="dk1"/>
              </a:buClr>
              <a:buSzPts val="2100"/>
              <a:buNone/>
            </a:pPr>
            <a:endParaRPr sz="2100"/>
          </a:p>
        </p:txBody>
      </p:sp>
      <p:sp>
        <p:nvSpPr>
          <p:cNvPr id="203" name="Google Shape;203;p19"/>
          <p:cNvSpPr txBox="1">
            <a:spLocks noGrp="1"/>
          </p:cNvSpPr>
          <p:nvPr>
            <p:ph type="body" idx="2"/>
          </p:nvPr>
        </p:nvSpPr>
        <p:spPr>
          <a:xfrm>
            <a:off x="4572000" y="2209800"/>
            <a:ext cx="3246438" cy="313531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100"/>
              <a:buFont typeface="Noto Sans Symbols"/>
              <a:buNone/>
            </a:pPr>
            <a:r>
              <a:rPr lang="en-US" sz="2100" b="1"/>
              <a:t>High-tech</a:t>
            </a:r>
            <a:endParaRPr/>
          </a:p>
          <a:p>
            <a:pPr marL="342900" lvl="0" indent="-342900" algn="l" rtl="0">
              <a:lnSpc>
                <a:spcPct val="80000"/>
              </a:lnSpc>
              <a:spcBef>
                <a:spcPts val="420"/>
              </a:spcBef>
              <a:spcAft>
                <a:spcPts val="0"/>
              </a:spcAft>
              <a:buClr>
                <a:schemeClr val="dk1"/>
              </a:buClr>
              <a:buSzPts val="2100"/>
              <a:buChar char="•"/>
            </a:pPr>
            <a:r>
              <a:rPr lang="en-US" sz="2100"/>
              <a:t>Clapper </a:t>
            </a:r>
            <a:endParaRPr/>
          </a:p>
          <a:p>
            <a:pPr marL="342900" lvl="0" indent="-342900" algn="l" rtl="0">
              <a:lnSpc>
                <a:spcPct val="80000"/>
              </a:lnSpc>
              <a:spcBef>
                <a:spcPts val="420"/>
              </a:spcBef>
              <a:spcAft>
                <a:spcPts val="0"/>
              </a:spcAft>
              <a:buClr>
                <a:schemeClr val="dk1"/>
              </a:buClr>
              <a:buSzPts val="2100"/>
              <a:buChar char="•"/>
            </a:pPr>
            <a:r>
              <a:rPr lang="en-US" sz="2100"/>
              <a:t>Universal remote control</a:t>
            </a:r>
            <a:endParaRPr/>
          </a:p>
          <a:p>
            <a:pPr marL="342900" lvl="0" indent="-342900" algn="l" rtl="0">
              <a:lnSpc>
                <a:spcPct val="80000"/>
              </a:lnSpc>
              <a:spcBef>
                <a:spcPts val="420"/>
              </a:spcBef>
              <a:spcAft>
                <a:spcPts val="0"/>
              </a:spcAft>
              <a:buClr>
                <a:schemeClr val="dk1"/>
              </a:buClr>
              <a:buSzPts val="2100"/>
              <a:buChar char="•"/>
            </a:pPr>
            <a:r>
              <a:rPr lang="en-US" sz="2100"/>
              <a:t>Home automation systems</a:t>
            </a:r>
            <a:endParaRPr/>
          </a:p>
          <a:p>
            <a:pPr marL="342900" lvl="0" indent="-342900" algn="l" rtl="0">
              <a:lnSpc>
                <a:spcPct val="80000"/>
              </a:lnSpc>
              <a:spcBef>
                <a:spcPts val="420"/>
              </a:spcBef>
              <a:spcAft>
                <a:spcPts val="0"/>
              </a:spcAft>
              <a:buClr>
                <a:schemeClr val="dk1"/>
              </a:buClr>
              <a:buSzPts val="2100"/>
              <a:buChar char="•"/>
            </a:pPr>
            <a:r>
              <a:rPr lang="en-US" sz="2100"/>
              <a:t>Environmental control systems</a:t>
            </a:r>
            <a:endParaRPr/>
          </a:p>
          <a:p>
            <a:pPr marL="342900" lvl="0" indent="-342900" algn="l" rtl="0">
              <a:lnSpc>
                <a:spcPct val="80000"/>
              </a:lnSpc>
              <a:spcBef>
                <a:spcPts val="420"/>
              </a:spcBef>
              <a:spcAft>
                <a:spcPts val="0"/>
              </a:spcAft>
              <a:buClr>
                <a:schemeClr val="dk1"/>
              </a:buClr>
              <a:buSzPts val="2100"/>
              <a:buChar char="•"/>
            </a:pPr>
            <a:r>
              <a:rPr lang="en-US" sz="2100"/>
              <a:t>Screen magnification software</a:t>
            </a:r>
            <a:endParaRPr/>
          </a:p>
        </p:txBody>
      </p:sp>
      <p:pic>
        <p:nvPicPr>
          <p:cNvPr id="204" name="Google Shape;204;p19" descr="graceworks-5"/>
          <p:cNvPicPr preferRelativeResize="0"/>
          <p:nvPr/>
        </p:nvPicPr>
        <p:blipFill rotWithShape="1">
          <a:blip r:embed="rId3">
            <a:alphaModFix/>
          </a:blip>
          <a:srcRect/>
          <a:stretch/>
        </p:blipFill>
        <p:spPr>
          <a:xfrm>
            <a:off x="5867400" y="457200"/>
            <a:ext cx="2719388" cy="14874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body" idx="1"/>
          </p:nvPr>
        </p:nvSpPr>
        <p:spPr>
          <a:xfrm>
            <a:off x="448966" y="2207360"/>
            <a:ext cx="8246070" cy="407212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en-US"/>
              <a:t>Ageing Population is one of the most discussed global phenomena in the present century. Countries with a large population like India have a large number of people now aged 60 years or more. The population over the age of 60 years has tripled in last 50 years in India and will relentlessly increase in the near future. According to census 2001, older people were 7.7% of the total population, which increased to 8.14% in census 2011.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16200000" scaled="0"/>
        </a:gradFill>
        <a:effectLst/>
      </p:bgPr>
    </p:bg>
    <p:spTree>
      <p:nvGrpSpPr>
        <p:cNvPr id="1" name="Shape 209"/>
        <p:cNvGrpSpPr/>
        <p:nvPr/>
      </p:nvGrpSpPr>
      <p:grpSpPr>
        <a:xfrm>
          <a:off x="0" y="0"/>
          <a:ext cx="0" cy="0"/>
          <a:chOff x="0" y="0"/>
          <a:chExt cx="0" cy="0"/>
        </a:xfrm>
      </p:grpSpPr>
      <p:sp>
        <p:nvSpPr>
          <p:cNvPr id="210" name="Google Shape;210;p20"/>
          <p:cNvSpPr txBox="1">
            <a:spLocks noGrp="1"/>
          </p:cNvSpPr>
          <p:nvPr>
            <p:ph type="title"/>
          </p:nvPr>
        </p:nvSpPr>
        <p:spPr>
          <a:xfrm>
            <a:off x="533400" y="457200"/>
            <a:ext cx="7924800" cy="685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600"/>
              <a:buFont typeface="Calibri"/>
              <a:buNone/>
            </a:pPr>
            <a:r>
              <a:rPr lang="en-US" sz="2600"/>
              <a:t>AT for Daily Activities – Seniors and independent living</a:t>
            </a:r>
            <a:endParaRPr/>
          </a:p>
        </p:txBody>
      </p:sp>
      <p:pic>
        <p:nvPicPr>
          <p:cNvPr id="211" name="Google Shape;211;p20" descr="clapperpic"/>
          <p:cNvPicPr preferRelativeResize="0"/>
          <p:nvPr/>
        </p:nvPicPr>
        <p:blipFill rotWithShape="1">
          <a:blip r:embed="rId3">
            <a:alphaModFix/>
          </a:blip>
          <a:srcRect/>
          <a:stretch/>
        </p:blipFill>
        <p:spPr>
          <a:xfrm>
            <a:off x="1066800" y="4267200"/>
            <a:ext cx="1409700" cy="1733550"/>
          </a:xfrm>
          <a:prstGeom prst="rect">
            <a:avLst/>
          </a:prstGeom>
          <a:noFill/>
          <a:ln>
            <a:noFill/>
          </a:ln>
        </p:spPr>
      </p:pic>
      <p:pic>
        <p:nvPicPr>
          <p:cNvPr id="212" name="Google Shape;212;p20" descr="easy-grip-utensils"/>
          <p:cNvPicPr preferRelativeResize="0"/>
          <p:nvPr/>
        </p:nvPicPr>
        <p:blipFill rotWithShape="1">
          <a:blip r:embed="rId4">
            <a:alphaModFix/>
          </a:blip>
          <a:srcRect/>
          <a:stretch/>
        </p:blipFill>
        <p:spPr>
          <a:xfrm>
            <a:off x="381000" y="1524000"/>
            <a:ext cx="3200400" cy="2119313"/>
          </a:xfrm>
          <a:prstGeom prst="rect">
            <a:avLst/>
          </a:prstGeom>
          <a:noFill/>
          <a:ln>
            <a:noFill/>
          </a:ln>
        </p:spPr>
      </p:pic>
      <p:pic>
        <p:nvPicPr>
          <p:cNvPr id="213" name="Google Shape;213;p20" descr="EZ-REACHER-PRO"/>
          <p:cNvPicPr preferRelativeResize="0"/>
          <p:nvPr/>
        </p:nvPicPr>
        <p:blipFill rotWithShape="1">
          <a:blip r:embed="rId5">
            <a:alphaModFix/>
          </a:blip>
          <a:srcRect/>
          <a:stretch/>
        </p:blipFill>
        <p:spPr>
          <a:xfrm>
            <a:off x="4933950" y="1371600"/>
            <a:ext cx="3676650" cy="2417763"/>
          </a:xfrm>
          <a:prstGeom prst="rect">
            <a:avLst/>
          </a:prstGeom>
          <a:noFill/>
          <a:ln>
            <a:noFill/>
          </a:ln>
        </p:spPr>
      </p:pic>
      <p:pic>
        <p:nvPicPr>
          <p:cNvPr id="214" name="Google Shape;214;p20" descr="20040607_six_remotes"/>
          <p:cNvPicPr preferRelativeResize="0"/>
          <p:nvPr/>
        </p:nvPicPr>
        <p:blipFill rotWithShape="1">
          <a:blip r:embed="rId6">
            <a:alphaModFix/>
          </a:blip>
          <a:srcRect/>
          <a:stretch/>
        </p:blipFill>
        <p:spPr>
          <a:xfrm>
            <a:off x="4000500" y="3429000"/>
            <a:ext cx="4229100" cy="2463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Shape 219"/>
        <p:cNvGrpSpPr/>
        <p:nvPr/>
      </p:nvGrpSpPr>
      <p:grpSpPr>
        <a:xfrm>
          <a:off x="0" y="0"/>
          <a:ext cx="0" cy="0"/>
          <a:chOff x="0" y="0"/>
          <a:chExt cx="0" cy="0"/>
        </a:xfrm>
      </p:grpSpPr>
      <p:pic>
        <p:nvPicPr>
          <p:cNvPr id="220" name="Google Shape;220;p21" descr="group01_499p"/>
          <p:cNvPicPr preferRelativeResize="0"/>
          <p:nvPr/>
        </p:nvPicPr>
        <p:blipFill rotWithShape="1">
          <a:blip r:embed="rId3">
            <a:alphaModFix/>
          </a:blip>
          <a:srcRect/>
          <a:stretch/>
        </p:blipFill>
        <p:spPr>
          <a:xfrm>
            <a:off x="685800" y="1447800"/>
            <a:ext cx="3048000" cy="2516188"/>
          </a:xfrm>
          <a:prstGeom prst="rect">
            <a:avLst/>
          </a:prstGeom>
          <a:noFill/>
          <a:ln>
            <a:noFill/>
          </a:ln>
        </p:spPr>
      </p:pic>
      <p:pic>
        <p:nvPicPr>
          <p:cNvPr id="221" name="Google Shape;221;p21" descr="dom04">
            <a:hlinkClick r:id="rId4"/>
          </p:cNvPr>
          <p:cNvPicPr preferRelativeResize="0"/>
          <p:nvPr/>
        </p:nvPicPr>
        <p:blipFill rotWithShape="1">
          <a:blip r:embed="rId5">
            <a:alphaModFix/>
          </a:blip>
          <a:srcRect/>
          <a:stretch/>
        </p:blipFill>
        <p:spPr>
          <a:xfrm>
            <a:off x="1295400" y="4267200"/>
            <a:ext cx="1217613" cy="1628775"/>
          </a:xfrm>
          <a:prstGeom prst="rect">
            <a:avLst/>
          </a:prstGeom>
          <a:noFill/>
          <a:ln>
            <a:noFill/>
          </a:ln>
        </p:spPr>
      </p:pic>
      <p:pic>
        <p:nvPicPr>
          <p:cNvPr id="222" name="Google Shape;222;p21" descr="minirelaxIIPackage"/>
          <p:cNvPicPr preferRelativeResize="0"/>
          <p:nvPr/>
        </p:nvPicPr>
        <p:blipFill rotWithShape="1">
          <a:blip r:embed="rId6">
            <a:alphaModFix/>
          </a:blip>
          <a:srcRect/>
          <a:stretch/>
        </p:blipFill>
        <p:spPr>
          <a:xfrm>
            <a:off x="6400800" y="4267200"/>
            <a:ext cx="1752600" cy="1524000"/>
          </a:xfrm>
          <a:prstGeom prst="rect">
            <a:avLst/>
          </a:prstGeom>
          <a:noFill/>
          <a:ln>
            <a:noFill/>
          </a:ln>
        </p:spPr>
      </p:pic>
      <p:sp>
        <p:nvSpPr>
          <p:cNvPr id="223" name="Google Shape;223;p21"/>
          <p:cNvSpPr txBox="1"/>
          <p:nvPr/>
        </p:nvSpPr>
        <p:spPr>
          <a:xfrm>
            <a:off x="762000" y="228600"/>
            <a:ext cx="7391400" cy="1066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2"/>
                </a:solidFill>
                <a:latin typeface="Times New Roman"/>
                <a:ea typeface="Times New Roman"/>
                <a:cs typeface="Times New Roman"/>
                <a:sym typeface="Times New Roman"/>
              </a:rPr>
              <a:t>AT in the Home: More Environmental Control Systems</a:t>
            </a:r>
            <a:endParaRPr/>
          </a:p>
        </p:txBody>
      </p:sp>
      <p:pic>
        <p:nvPicPr>
          <p:cNvPr id="224" name="Google Shape;224;p21" descr="rc200"/>
          <p:cNvPicPr preferRelativeResize="0"/>
          <p:nvPr/>
        </p:nvPicPr>
        <p:blipFill rotWithShape="1">
          <a:blip r:embed="rId7">
            <a:alphaModFix/>
          </a:blip>
          <a:srcRect/>
          <a:stretch/>
        </p:blipFill>
        <p:spPr>
          <a:xfrm>
            <a:off x="5181600" y="1447800"/>
            <a:ext cx="2819400" cy="2514600"/>
          </a:xfrm>
          <a:prstGeom prst="rect">
            <a:avLst/>
          </a:prstGeom>
          <a:noFill/>
          <a:ln>
            <a:noFill/>
          </a:ln>
        </p:spPr>
      </p:pic>
      <p:pic>
        <p:nvPicPr>
          <p:cNvPr id="225" name="Google Shape;225;p21" descr="QUARTET%20ECU%20SYSTEMS"/>
          <p:cNvPicPr preferRelativeResize="0"/>
          <p:nvPr/>
        </p:nvPicPr>
        <p:blipFill rotWithShape="1">
          <a:blip r:embed="rId8">
            <a:alphaModFix/>
          </a:blip>
          <a:srcRect/>
          <a:stretch/>
        </p:blipFill>
        <p:spPr>
          <a:xfrm>
            <a:off x="3657600" y="4419600"/>
            <a:ext cx="1828800" cy="14366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p:nvPr/>
        </p:nvSpPr>
        <p:spPr>
          <a:xfrm>
            <a:off x="0" y="2362200"/>
            <a:ext cx="8763000" cy="4031873"/>
          </a:xfrm>
          <a:prstGeom prst="rect">
            <a:avLst/>
          </a:prstGeom>
          <a:noFill/>
          <a:ln>
            <a:noFill/>
          </a:ln>
        </p:spPr>
        <p:txBody>
          <a:bodyPr spcFirstLastPara="1" wrap="square" lIns="91425" tIns="45700" rIns="91425" bIns="45700" anchor="ctr" anchorCtr="0">
            <a:spAutoFit/>
          </a:bodyPr>
          <a:lstStyle/>
          <a:p>
            <a:pPr marL="0" marR="0" lvl="0" indent="-203200" algn="l" rtl="0">
              <a:lnSpc>
                <a:spcPct val="100000"/>
              </a:lnSpc>
              <a:spcBef>
                <a:spcPts val="0"/>
              </a:spcBef>
              <a:spcAft>
                <a:spcPts val="0"/>
              </a:spcAft>
              <a:buClr>
                <a:schemeClr val="lt1"/>
              </a:buClr>
              <a:buSzPts val="3200"/>
              <a:buFont typeface="Sorts Mill Goudy"/>
              <a:buChar char="•"/>
            </a:pPr>
            <a:r>
              <a:rPr lang="en-US" sz="3200" b="1" i="0" u="none" strike="noStrike" cap="none">
                <a:solidFill>
                  <a:schemeClr val="lt1"/>
                </a:solidFill>
                <a:latin typeface="Sorts Mill Goudy"/>
                <a:ea typeface="Sorts Mill Goudy"/>
                <a:cs typeface="Sorts Mill Goudy"/>
                <a:sym typeface="Sorts Mill Goudy"/>
              </a:rPr>
              <a:t>Transportation assistance. Devices for elderly individuals that make it easier for them to get into and out of their cars or trucks and drive more safely, such as adjustable mirrors, seats, and steering wheels. Services that help the elderly maintain and register their vehicles, such as a drive-up window at the department of motor vehicles, would also fall into this category.</a:t>
            </a:r>
            <a:endParaRPr sz="6000" b="1" i="0" u="none" strike="noStrike" cap="none">
              <a:solidFill>
                <a:schemeClr val="lt1"/>
              </a:solidFill>
              <a:latin typeface="Sorts Mill Goudy"/>
              <a:ea typeface="Sorts Mill Goudy"/>
              <a:cs typeface="Sorts Mill Goudy"/>
              <a:sym typeface="Sorts Mill Goud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p:nvPr/>
        </p:nvSpPr>
        <p:spPr>
          <a:xfrm>
            <a:off x="685799" y="1779687"/>
            <a:ext cx="8458201" cy="59093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FFFFFF"/>
                </a:solidFill>
                <a:latin typeface="Calibri"/>
                <a:ea typeface="Calibri"/>
                <a:cs typeface="Calibri"/>
                <a:sym typeface="Calibri"/>
              </a:rPr>
              <a:t>Assistive devices and technology can help our elders people to AGE Gracefully and live independently</a:t>
            </a:r>
            <a:endParaRPr/>
          </a:p>
          <a:p>
            <a:pPr marL="0" marR="0" lvl="0" indent="0" algn="ctr" rtl="0">
              <a:spcBef>
                <a:spcPts val="0"/>
              </a:spcBef>
              <a:spcAft>
                <a:spcPts val="0"/>
              </a:spcAft>
              <a:buNone/>
            </a:pPr>
            <a:r>
              <a:rPr lang="en-US" sz="5400" b="1">
                <a:solidFill>
                  <a:srgbClr val="FFFF00"/>
                </a:solidFill>
                <a:latin typeface="Calibri"/>
                <a:ea typeface="Calibri"/>
                <a:cs typeface="Calibri"/>
                <a:sym typeface="Calibri"/>
              </a:rPr>
              <a:t>Thank you!</a:t>
            </a:r>
            <a:endParaRPr/>
          </a:p>
          <a:p>
            <a:pPr marL="0" marR="0" lvl="0" indent="0" algn="ctr" rtl="0">
              <a:spcBef>
                <a:spcPts val="0"/>
              </a:spcBef>
              <a:spcAft>
                <a:spcPts val="0"/>
              </a:spcAft>
              <a:buNone/>
            </a:pPr>
            <a:endParaRPr sz="5400" b="1" cap="none">
              <a:solidFill>
                <a:srgbClr val="6197ED"/>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4648200" y="578507"/>
            <a:ext cx="4495800" cy="1189327"/>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rgbClr val="5EEC3C"/>
              </a:buClr>
              <a:buSzPct val="100000"/>
              <a:buFont typeface="Calibri"/>
              <a:buNone/>
            </a:pPr>
            <a:r>
              <a:rPr lang="en-US"/>
              <a:t>NATIONAL PROGRAM FOR THE HEALTH-CARE FOR THE ELDERLY (NPHCE)</a:t>
            </a:r>
            <a:br>
              <a:rPr lang="en-US"/>
            </a:br>
            <a:endParaRPr/>
          </a:p>
        </p:txBody>
      </p:sp>
      <p:sp>
        <p:nvSpPr>
          <p:cNvPr id="111" name="Google Shape;111;p3"/>
          <p:cNvSpPr txBox="1">
            <a:spLocks noGrp="1"/>
          </p:cNvSpPr>
          <p:nvPr>
            <p:ph type="body" idx="1"/>
          </p:nvPr>
        </p:nvSpPr>
        <p:spPr>
          <a:xfrm>
            <a:off x="448966" y="2207360"/>
            <a:ext cx="8246070" cy="407212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en-US"/>
              <a:t>The NPHCE is an articulation of the International and national commitments of the Government as envisaged under the UN Convention on the Rights of Persons with Disabilities, National Policy on Older Persons adopted by the Government of India in 1999 and Section 20 of “The Maintenance and Welfare of Parents and Senior Citizens Act, 2007” dealing with provisions for medical care of Senior Citizen.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448965" y="578507"/>
            <a:ext cx="8246070" cy="1189327"/>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5EEC3C"/>
              </a:buClr>
              <a:buSzPts val="3600"/>
              <a:buFont typeface="Calibri"/>
              <a:buNone/>
            </a:pPr>
            <a:r>
              <a:rPr lang="en-US"/>
              <a:t>Vision of the NPHCE  </a:t>
            </a:r>
            <a:endParaRPr/>
          </a:p>
        </p:txBody>
      </p:sp>
      <p:sp>
        <p:nvSpPr>
          <p:cNvPr id="117" name="Google Shape;117;p4"/>
          <p:cNvSpPr txBox="1">
            <a:spLocks noGrp="1"/>
          </p:cNvSpPr>
          <p:nvPr>
            <p:ph type="body" idx="1"/>
          </p:nvPr>
        </p:nvSpPr>
        <p:spPr>
          <a:xfrm>
            <a:off x="448966" y="2207360"/>
            <a:ext cx="8246070" cy="407212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en-US"/>
              <a:t>(1) To provide accessible, affordable, and high-quality long-term, comprehensive and dedicated care services to an ageing population;</a:t>
            </a:r>
            <a:endParaRPr/>
          </a:p>
          <a:p>
            <a:pPr marL="342900" lvl="0" indent="-342900" algn="l" rtl="0">
              <a:spcBef>
                <a:spcPts val="560"/>
              </a:spcBef>
              <a:spcAft>
                <a:spcPts val="0"/>
              </a:spcAft>
              <a:buClr>
                <a:schemeClr val="lt1"/>
              </a:buClr>
              <a:buSzPts val="2800"/>
              <a:buChar char="•"/>
            </a:pPr>
            <a:r>
              <a:rPr lang="en-US"/>
              <a:t> (2) Creating a new “architecture” for Ageing; </a:t>
            </a:r>
            <a:endParaRPr/>
          </a:p>
          <a:p>
            <a:pPr marL="342900" lvl="0" indent="-342900" algn="l" rtl="0">
              <a:spcBef>
                <a:spcPts val="560"/>
              </a:spcBef>
              <a:spcAft>
                <a:spcPts val="0"/>
              </a:spcAft>
              <a:buClr>
                <a:schemeClr val="lt1"/>
              </a:buClr>
              <a:buSzPts val="2800"/>
              <a:buChar char="•"/>
            </a:pPr>
            <a:r>
              <a:rPr lang="en-US"/>
              <a:t>(3) To build a framework to create an enabling environment for “a Society for all Ages;” </a:t>
            </a:r>
            <a:endParaRPr/>
          </a:p>
          <a:p>
            <a:pPr marL="342900" lvl="0" indent="-342900" algn="l" rtl="0">
              <a:spcBef>
                <a:spcPts val="560"/>
              </a:spcBef>
              <a:spcAft>
                <a:spcPts val="0"/>
              </a:spcAft>
              <a:buClr>
                <a:schemeClr val="lt1"/>
              </a:buClr>
              <a:buSzPts val="2800"/>
              <a:buChar char="•"/>
            </a:pPr>
            <a:r>
              <a:rPr lang="en-US"/>
              <a:t>(4) To promote the concept of Active and Healthy Ageing.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448965" y="578507"/>
            <a:ext cx="8246070" cy="1189327"/>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5EEC3C"/>
              </a:buClr>
              <a:buSzPts val="3600"/>
              <a:buFont typeface="Calibri"/>
              <a:buNone/>
            </a:pPr>
            <a:r>
              <a:rPr lang="en-US"/>
              <a:t>Assistive Technology</a:t>
            </a:r>
            <a:endParaRPr/>
          </a:p>
        </p:txBody>
      </p:sp>
      <p:sp>
        <p:nvSpPr>
          <p:cNvPr id="123" name="Google Shape;123;p5"/>
          <p:cNvSpPr txBox="1">
            <a:spLocks noGrp="1"/>
          </p:cNvSpPr>
          <p:nvPr>
            <p:ph type="body" idx="1"/>
          </p:nvPr>
        </p:nvSpPr>
        <p:spPr>
          <a:xfrm>
            <a:off x="448966" y="2207360"/>
            <a:ext cx="8246070" cy="4072128"/>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lt1"/>
              </a:buClr>
              <a:buSzPts val="3600"/>
              <a:buChar char="•"/>
            </a:pPr>
            <a:r>
              <a:rPr lang="en-US" sz="3600"/>
              <a:t>Assistive technology is any service or tool that helps the elderly or disabled do the activities they have always done but must now do differently.</a:t>
            </a:r>
            <a:endParaRPr/>
          </a:p>
          <a:p>
            <a:pPr marL="342900" lvl="0" indent="-342900" algn="l" rtl="0">
              <a:spcBef>
                <a:spcPts val="560"/>
              </a:spcBef>
              <a:spcAft>
                <a:spcPts val="0"/>
              </a:spcAft>
              <a:buClr>
                <a:schemeClr val="lt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tile tx="0" ty="0" sx="100000" sy="100000" flip="none" algn="tl"/>
        </a:blipFill>
        <a:effectLst/>
      </p:bgPr>
    </p:bg>
    <p:spTree>
      <p:nvGrpSpPr>
        <p:cNvPr id="1" name="Shape 127"/>
        <p:cNvGrpSpPr/>
        <p:nvPr/>
      </p:nvGrpSpPr>
      <p:grpSpPr>
        <a:xfrm>
          <a:off x="0" y="0"/>
          <a:ext cx="0" cy="0"/>
          <a:chOff x="0" y="0"/>
          <a:chExt cx="0" cy="0"/>
        </a:xfrm>
      </p:grpSpPr>
      <p:sp>
        <p:nvSpPr>
          <p:cNvPr id="128" name="Google Shape;128;p6"/>
          <p:cNvSpPr txBox="1">
            <a:spLocks noGrp="1"/>
          </p:cNvSpPr>
          <p:nvPr>
            <p:ph type="body" idx="4294967295"/>
          </p:nvPr>
        </p:nvSpPr>
        <p:spPr>
          <a:xfrm>
            <a:off x="0" y="0"/>
            <a:ext cx="8686800" cy="40735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060"/>
              </a:buClr>
              <a:buSzPts val="2800"/>
              <a:buChar char="•"/>
            </a:pPr>
            <a:r>
              <a:rPr lang="en-US" sz="2800" b="1">
                <a:solidFill>
                  <a:srgbClr val="002060"/>
                </a:solidFill>
              </a:rPr>
              <a:t>Assitive technology</a:t>
            </a:r>
            <a:r>
              <a:rPr lang="en-US" sz="2800">
                <a:solidFill>
                  <a:srgbClr val="002060"/>
                </a:solidFill>
              </a:rPr>
              <a:t> can be as simple as a grab bar, shower seat or pill dispenser. Or, they can be as complex as a home automation system or in-home monitoring system. Such technology may be something as simple as a walker to make moving around easier or an amplification device to make sounds easier to hear (for talking on the telephone or watching television, for instance). </a:t>
            </a:r>
            <a:endParaRPr/>
          </a:p>
          <a:p>
            <a:pPr marL="342900" lvl="0" indent="-342900" algn="l" rtl="0">
              <a:spcBef>
                <a:spcPts val="560"/>
              </a:spcBef>
              <a:spcAft>
                <a:spcPts val="0"/>
              </a:spcAft>
              <a:buClr>
                <a:srgbClr val="FF0066"/>
              </a:buClr>
              <a:buSzPts val="2800"/>
              <a:buChar char="•"/>
            </a:pPr>
            <a:r>
              <a:rPr lang="en-US" sz="2800">
                <a:solidFill>
                  <a:srgbClr val="FF0066"/>
                </a:solidFill>
              </a:rPr>
              <a:t>It could also include a magnifying glass that helps someone who has poor vision read the newspaper or a small motor scooter that makes it possible to travel over distances that are too far to walk. In short, anything that helps the elderly continue to participate in daily activities is considered assistive technology.</a:t>
            </a:r>
            <a:endParaRPr sz="2800">
              <a:solidFill>
                <a:srgbClr val="FF00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7"/>
          <p:cNvGrpSpPr/>
          <p:nvPr/>
        </p:nvGrpSpPr>
        <p:grpSpPr>
          <a:xfrm>
            <a:off x="1" y="1"/>
            <a:ext cx="9144000" cy="6858000"/>
            <a:chOff x="-152400" y="1143000"/>
            <a:chExt cx="8839199" cy="6659441"/>
          </a:xfrm>
        </p:grpSpPr>
        <p:pic>
          <p:nvPicPr>
            <p:cNvPr id="134" name="Google Shape;134;p7" descr="Diagram of Imperium 200H functions"/>
            <p:cNvPicPr preferRelativeResize="0"/>
            <p:nvPr/>
          </p:nvPicPr>
          <p:blipFill rotWithShape="1">
            <a:blip r:embed="rId3">
              <a:alphaModFix/>
            </a:blip>
            <a:srcRect/>
            <a:stretch/>
          </p:blipFill>
          <p:spPr>
            <a:xfrm>
              <a:off x="-152400" y="1143000"/>
              <a:ext cx="8839199" cy="6659441"/>
            </a:xfrm>
            <a:prstGeom prst="rect">
              <a:avLst/>
            </a:prstGeom>
            <a:noFill/>
            <a:ln>
              <a:noFill/>
            </a:ln>
          </p:spPr>
        </p:pic>
        <p:sp>
          <p:nvSpPr>
            <p:cNvPr id="135" name="Google Shape;135;p7"/>
            <p:cNvSpPr/>
            <p:nvPr/>
          </p:nvSpPr>
          <p:spPr>
            <a:xfrm>
              <a:off x="2286000" y="4495800"/>
              <a:ext cx="2362200" cy="830997"/>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haroni"/>
                  <a:ea typeface="Aharoni"/>
                  <a:cs typeface="Aharoni"/>
                  <a:sym typeface="Aharoni"/>
                </a:rPr>
                <a:t>AT-  </a:t>
              </a:r>
              <a:endParaRPr/>
            </a:p>
            <a:p>
              <a:pPr marL="0" marR="0" lvl="0" indent="0" algn="ctr" rtl="0">
                <a:spcBef>
                  <a:spcPts val="0"/>
                </a:spcBef>
                <a:spcAft>
                  <a:spcPts val="0"/>
                </a:spcAft>
                <a:buNone/>
              </a:pPr>
              <a:r>
                <a:rPr lang="en-US" sz="1600" b="1">
                  <a:solidFill>
                    <a:schemeClr val="lt1"/>
                  </a:solidFill>
                  <a:latin typeface="Aharoni"/>
                  <a:ea typeface="Aharoni"/>
                  <a:cs typeface="Aharoni"/>
                  <a:sym typeface="Aharoni"/>
                </a:rPr>
                <a:t>Environmental </a:t>
              </a:r>
              <a:endParaRPr/>
            </a:p>
            <a:p>
              <a:pPr marL="0" marR="0" lvl="0" indent="0" algn="ctr" rtl="0">
                <a:spcBef>
                  <a:spcPts val="0"/>
                </a:spcBef>
                <a:spcAft>
                  <a:spcPts val="0"/>
                </a:spcAft>
                <a:buNone/>
              </a:pPr>
              <a:r>
                <a:rPr lang="en-US" sz="1600" b="1">
                  <a:solidFill>
                    <a:schemeClr val="lt1"/>
                  </a:solidFill>
                  <a:latin typeface="Aharoni"/>
                  <a:ea typeface="Aharoni"/>
                  <a:cs typeface="Aharoni"/>
                  <a:sym typeface="Aharoni"/>
                </a:rPr>
                <a:t>Control Systems</a:t>
              </a:r>
              <a:endParaRPr sz="1600" b="1">
                <a:solidFill>
                  <a:schemeClr val="lt1"/>
                </a:solidFill>
                <a:latin typeface="Aharoni"/>
                <a:ea typeface="Aharoni"/>
                <a:cs typeface="Aharoni"/>
                <a:sym typeface="Aharon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39"/>
        <p:cNvGrpSpPr/>
        <p:nvPr/>
      </p:nvGrpSpPr>
      <p:grpSpPr>
        <a:xfrm>
          <a:off x="0" y="0"/>
          <a:ext cx="0" cy="0"/>
          <a:chOff x="0" y="0"/>
          <a:chExt cx="0" cy="0"/>
        </a:xfrm>
      </p:grpSpPr>
      <p:sp>
        <p:nvSpPr>
          <p:cNvPr id="140" name="Google Shape;140;p8"/>
          <p:cNvSpPr txBox="1">
            <a:spLocks noGrp="1"/>
          </p:cNvSpPr>
          <p:nvPr>
            <p:ph type="body" idx="4294967295"/>
          </p:nvPr>
        </p:nvSpPr>
        <p:spPr>
          <a:xfrm>
            <a:off x="228600" y="838200"/>
            <a:ext cx="8915400" cy="487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FF66"/>
              </a:buClr>
              <a:buSzPts val="3400"/>
              <a:buChar char="•"/>
            </a:pPr>
            <a:r>
              <a:rPr lang="en-US" sz="3400" b="1">
                <a:solidFill>
                  <a:srgbClr val="FFFF66"/>
                </a:solidFill>
              </a:rPr>
              <a:t>Grab</a:t>
            </a:r>
            <a:r>
              <a:rPr lang="en-US" sz="3400" b="1" u="sng">
                <a:solidFill>
                  <a:srgbClr val="FFFF66"/>
                </a:solidFill>
              </a:rPr>
              <a:t> </a:t>
            </a:r>
            <a:r>
              <a:rPr lang="en-US" sz="3400" b="1">
                <a:solidFill>
                  <a:srgbClr val="FFFF66"/>
                </a:solidFill>
              </a:rPr>
              <a:t>bars </a:t>
            </a:r>
            <a:r>
              <a:rPr lang="en-US" sz="3400">
                <a:solidFill>
                  <a:schemeClr val="lt1"/>
                </a:solidFill>
              </a:rPr>
              <a:t>– In the bathroom for toileting and bathing, or anywhere a person might need to steady themselves while performing a tasks or having to lower or raise to sit.</a:t>
            </a:r>
            <a:endParaRPr/>
          </a:p>
          <a:p>
            <a:pPr marL="342900" lvl="0" indent="-342900" algn="l" rtl="0">
              <a:spcBef>
                <a:spcPts val="680"/>
              </a:spcBef>
              <a:spcAft>
                <a:spcPts val="0"/>
              </a:spcAft>
              <a:buClr>
                <a:srgbClr val="FFFF66"/>
              </a:buClr>
              <a:buSzPts val="3400"/>
              <a:buChar char="•"/>
            </a:pPr>
            <a:r>
              <a:rPr lang="en-US" sz="3400" b="1">
                <a:solidFill>
                  <a:srgbClr val="FFFF66"/>
                </a:solidFill>
              </a:rPr>
              <a:t>Temperature-activated flow reducer – </a:t>
            </a:r>
            <a:r>
              <a:rPr lang="en-US" sz="3400">
                <a:solidFill>
                  <a:schemeClr val="lt1"/>
                </a:solidFill>
              </a:rPr>
              <a:t>A big name for a small device that turns off the water if it gets too hot.</a:t>
            </a:r>
            <a:endParaRPr/>
          </a:p>
          <a:p>
            <a:pPr marL="342900" lvl="0" indent="-342900" algn="l" rtl="0">
              <a:spcBef>
                <a:spcPts val="680"/>
              </a:spcBef>
              <a:spcAft>
                <a:spcPts val="0"/>
              </a:spcAft>
              <a:buClr>
                <a:srgbClr val="FFFF66"/>
              </a:buClr>
              <a:buSzPts val="3400"/>
              <a:buChar char="•"/>
            </a:pPr>
            <a:r>
              <a:rPr lang="en-US" sz="3400" b="1">
                <a:solidFill>
                  <a:srgbClr val="FFFF66"/>
                </a:solidFill>
              </a:rPr>
              <a:t>Grabbers – </a:t>
            </a:r>
            <a:r>
              <a:rPr lang="en-US" sz="3400">
                <a:solidFill>
                  <a:schemeClr val="lt1"/>
                </a:solidFill>
              </a:rPr>
              <a:t>A hand-held device that allows someone to reach up or down to collect an item, such as a can from a shelf or a sock from the floor.</a:t>
            </a:r>
            <a:endParaRPr/>
          </a:p>
          <a:p>
            <a:pPr marL="342900" lvl="0" indent="-285750" algn="l" rtl="0">
              <a:spcBef>
                <a:spcPts val="180"/>
              </a:spcBef>
              <a:spcAft>
                <a:spcPts val="0"/>
              </a:spcAft>
              <a:buClr>
                <a:schemeClr val="dk1"/>
              </a:buClr>
              <a:buSzPts val="900"/>
              <a:buNone/>
            </a:pPr>
            <a:endParaRPr sz="900">
              <a:solidFill>
                <a:schemeClr val="lt1"/>
              </a:solidFill>
            </a:endParaRPr>
          </a:p>
        </p:txBody>
      </p:sp>
      <p:sp>
        <p:nvSpPr>
          <p:cNvPr id="141" name="Google Shape;141;p8"/>
          <p:cNvSpPr/>
          <p:nvPr/>
        </p:nvSpPr>
        <p:spPr>
          <a:xfrm>
            <a:off x="0" y="0"/>
            <a:ext cx="9144000" cy="584775"/>
          </a:xfrm>
          <a:prstGeom prst="rect">
            <a:avLst/>
          </a:prstGeom>
          <a:gradFill>
            <a:gsLst>
              <a:gs pos="0">
                <a:srgbClr val="C86C1F"/>
              </a:gs>
              <a:gs pos="80000">
                <a:srgbClr val="FF8E29"/>
              </a:gs>
              <a:gs pos="100000">
                <a:srgbClr val="FF8D25"/>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342900" marR="0" lvl="0" indent="-342900" algn="ctr" rtl="0">
              <a:spcBef>
                <a:spcPts val="0"/>
              </a:spcBef>
              <a:spcAft>
                <a:spcPts val="0"/>
              </a:spcAft>
              <a:buNone/>
            </a:pPr>
            <a:r>
              <a:rPr lang="en-US" sz="3200">
                <a:solidFill>
                  <a:srgbClr val="FFFFFF"/>
                </a:solidFill>
                <a:latin typeface="Calibri"/>
                <a:ea typeface="Calibri"/>
                <a:cs typeface="Calibri"/>
                <a:sym typeface="Calibri"/>
              </a:rPr>
              <a:t>Low-tech Assistive Technology</a:t>
            </a:r>
            <a:endParaRPr sz="32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0800000" scaled="0"/>
        </a:gradFill>
        <a:effectLst/>
      </p:bgPr>
    </p:bg>
    <p:spTree>
      <p:nvGrpSpPr>
        <p:cNvPr id="1" name="Shape 145"/>
        <p:cNvGrpSpPr/>
        <p:nvPr/>
      </p:nvGrpSpPr>
      <p:grpSpPr>
        <a:xfrm>
          <a:off x="0" y="0"/>
          <a:ext cx="0" cy="0"/>
          <a:chOff x="0" y="0"/>
          <a:chExt cx="0" cy="0"/>
        </a:xfrm>
      </p:grpSpPr>
      <p:sp>
        <p:nvSpPr>
          <p:cNvPr id="146" name="Google Shape;146;p9"/>
          <p:cNvSpPr txBox="1">
            <a:spLocks noGrp="1"/>
          </p:cNvSpPr>
          <p:nvPr>
            <p:ph type="body" idx="4294967295"/>
          </p:nvPr>
        </p:nvSpPr>
        <p:spPr>
          <a:xfrm>
            <a:off x="228600" y="914400"/>
            <a:ext cx="8915400" cy="487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FF66"/>
              </a:buClr>
              <a:buSzPts val="3200"/>
              <a:buChar char="•"/>
            </a:pPr>
            <a:r>
              <a:rPr lang="en-US" b="1">
                <a:solidFill>
                  <a:srgbClr val="FFFF66"/>
                </a:solidFill>
              </a:rPr>
              <a:t>Shower seats </a:t>
            </a:r>
            <a:r>
              <a:rPr lang="en-US">
                <a:solidFill>
                  <a:schemeClr val="lt1"/>
                </a:solidFill>
              </a:rPr>
              <a:t>– Allows a person to take a shower sitting down, which can be more safe for those who are not able to stand for long periods of time and especially beneficial to prevent falls in the shower.</a:t>
            </a:r>
            <a:endParaRPr/>
          </a:p>
          <a:p>
            <a:pPr marL="342900" lvl="0" indent="-342900" algn="l" rtl="0">
              <a:spcBef>
                <a:spcPts val="640"/>
              </a:spcBef>
              <a:spcAft>
                <a:spcPts val="0"/>
              </a:spcAft>
              <a:buClr>
                <a:srgbClr val="FFFF66"/>
              </a:buClr>
              <a:buSzPts val="3200"/>
              <a:buChar char="•"/>
            </a:pPr>
            <a:r>
              <a:rPr lang="en-US" b="1">
                <a:solidFill>
                  <a:srgbClr val="FFFF66"/>
                </a:solidFill>
              </a:rPr>
              <a:t>Lever handles </a:t>
            </a:r>
            <a:r>
              <a:rPr lang="en-US">
                <a:solidFill>
                  <a:schemeClr val="lt1"/>
                </a:solidFill>
              </a:rPr>
              <a:t>– Lever handles </a:t>
            </a:r>
            <a:r>
              <a:rPr lang="en-US" u="sng">
                <a:solidFill>
                  <a:schemeClr val="lt1"/>
                </a:solidFill>
              </a:rPr>
              <a:t>on faucets</a:t>
            </a:r>
            <a:r>
              <a:rPr lang="en-US">
                <a:solidFill>
                  <a:schemeClr val="lt1"/>
                </a:solidFill>
              </a:rPr>
              <a:t> and doors are easier for everyone to use, especially the elderly or those who have trouble gripping and turning.</a:t>
            </a:r>
            <a:endParaRPr/>
          </a:p>
          <a:p>
            <a:pPr marL="342900" lvl="0" indent="-342900" algn="l" rtl="0">
              <a:spcBef>
                <a:spcPts val="640"/>
              </a:spcBef>
              <a:spcAft>
                <a:spcPts val="0"/>
              </a:spcAft>
              <a:buClr>
                <a:srgbClr val="FFFF66"/>
              </a:buClr>
              <a:buSzPts val="3200"/>
              <a:buChar char="•"/>
            </a:pPr>
            <a:r>
              <a:rPr lang="en-US" b="1">
                <a:solidFill>
                  <a:srgbClr val="FFFF66"/>
                </a:solidFill>
              </a:rPr>
              <a:t>Magnifiers</a:t>
            </a:r>
            <a:r>
              <a:rPr lang="en-US">
                <a:solidFill>
                  <a:schemeClr val="lt1"/>
                </a:solidFill>
              </a:rPr>
              <a:t> – Can be implemented for reading, crafting or watching TV.</a:t>
            </a:r>
            <a:endParaRPr/>
          </a:p>
          <a:p>
            <a:pPr marL="342900" lvl="0" indent="-276225" algn="l" rtl="0">
              <a:spcBef>
                <a:spcPts val="210"/>
              </a:spcBef>
              <a:spcAft>
                <a:spcPts val="0"/>
              </a:spcAft>
              <a:buClr>
                <a:schemeClr val="dk1"/>
              </a:buClr>
              <a:buSzPts val="1050"/>
              <a:buNone/>
            </a:pPr>
            <a:endParaRPr sz="1050">
              <a:solidFill>
                <a:schemeClr val="lt1"/>
              </a:solidFill>
            </a:endParaRPr>
          </a:p>
        </p:txBody>
      </p:sp>
      <p:sp>
        <p:nvSpPr>
          <p:cNvPr id="147" name="Google Shape;147;p9"/>
          <p:cNvSpPr/>
          <p:nvPr/>
        </p:nvSpPr>
        <p:spPr>
          <a:xfrm>
            <a:off x="0" y="0"/>
            <a:ext cx="9144000" cy="584775"/>
          </a:xfrm>
          <a:prstGeom prst="rect">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342900" marR="0" lvl="0" indent="-342900" algn="ctr" rtl="0">
              <a:spcBef>
                <a:spcPts val="0"/>
              </a:spcBef>
              <a:spcAft>
                <a:spcPts val="0"/>
              </a:spcAft>
              <a:buNone/>
            </a:pPr>
            <a:r>
              <a:rPr lang="en-US" sz="3200">
                <a:solidFill>
                  <a:srgbClr val="FFFFFF"/>
                </a:solidFill>
                <a:latin typeface="Calibri"/>
                <a:ea typeface="Calibri"/>
                <a:cs typeface="Calibri"/>
                <a:sym typeface="Calibri"/>
              </a:rPr>
              <a:t>Low-tech Assistive Technology</a:t>
            </a:r>
            <a:endParaRPr sz="32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eme1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1064</Words>
  <PresentationFormat>On-screen Show (4:3)</PresentationFormat>
  <Paragraphs>76</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Aharoni</vt:lpstr>
      <vt:lpstr>Noto Sans Symbols</vt:lpstr>
      <vt:lpstr>Times New Roman</vt:lpstr>
      <vt:lpstr>Sorts Mill Goudy</vt:lpstr>
      <vt:lpstr>Theme13</vt:lpstr>
      <vt:lpstr>Slide 1</vt:lpstr>
      <vt:lpstr>Slide 2</vt:lpstr>
      <vt:lpstr>NATIONAL PROGRAM FOR THE HEALTH-CARE FOR THE ELDERLY (NPHCE) </vt:lpstr>
      <vt:lpstr>Vision of the NPHCE  </vt:lpstr>
      <vt:lpstr>Assistive Technology</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AT for Daily Activities – Seniors and Independent Living </vt:lpstr>
      <vt:lpstr>AT for Daily Activities – Seniors and independent living</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nice day</dc:creator>
  <cp:lastModifiedBy>Admin</cp:lastModifiedBy>
  <cp:revision>1</cp:revision>
  <dcterms:created xsi:type="dcterms:W3CDTF">2018-11-17T04:41:51Z</dcterms:created>
  <dcterms:modified xsi:type="dcterms:W3CDTF">2024-09-09T04:28:30Z</dcterms:modified>
</cp:coreProperties>
</file>