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65" r:id="rId24"/>
    <p:sldId id="266" r:id="rId25"/>
    <p:sldId id="269" r:id="rId26"/>
    <p:sldId id="267" r:id="rId27"/>
    <p:sldId id="257" r:id="rId28"/>
    <p:sldId id="270" r:id="rId29"/>
    <p:sldId id="27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B60AA2"/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37" y="-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81EB9-B75C-4C15-9F30-2893BD0F0AFD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70B2A28B-92BB-4549-820D-A0E78F70E8C4}">
      <dgm:prSet phldrT="[Text]"/>
      <dgm:spPr/>
      <dgm:t>
        <a:bodyPr/>
        <a:lstStyle/>
        <a:p>
          <a:r>
            <a:rPr lang="en-IN" dirty="0" smtClean="0"/>
            <a:t>STUDENTS</a:t>
          </a:r>
        </a:p>
        <a:p>
          <a:r>
            <a:rPr lang="en-IN" dirty="0" smtClean="0"/>
            <a:t>Holistic development</a:t>
          </a:r>
          <a:endParaRPr lang="en-IN" dirty="0"/>
        </a:p>
      </dgm:t>
    </dgm:pt>
    <dgm:pt modelId="{D4F5E61A-BDFD-4895-A443-54412272DD46}" type="parTrans" cxnId="{9DF37AA3-3DB1-4DC3-89F6-A3D544FE72AA}">
      <dgm:prSet/>
      <dgm:spPr/>
      <dgm:t>
        <a:bodyPr/>
        <a:lstStyle/>
        <a:p>
          <a:endParaRPr lang="en-IN"/>
        </a:p>
      </dgm:t>
    </dgm:pt>
    <dgm:pt modelId="{62494B88-6634-47E2-A0DA-23DC8B1E00B2}" type="sibTrans" cxnId="{9DF37AA3-3DB1-4DC3-89F6-A3D544FE72AA}">
      <dgm:prSet/>
      <dgm:spPr/>
      <dgm:t>
        <a:bodyPr/>
        <a:lstStyle/>
        <a:p>
          <a:endParaRPr lang="en-IN"/>
        </a:p>
      </dgm:t>
    </dgm:pt>
    <dgm:pt modelId="{2AB1DB5C-BF4C-4B64-A592-68F36BC891F9}">
      <dgm:prSet phldrT="[Text]" custT="1"/>
      <dgm:spPr/>
      <dgm:t>
        <a:bodyPr/>
        <a:lstStyle/>
        <a:p>
          <a:r>
            <a:rPr lang="en-IN" sz="1600" smtClean="0"/>
            <a:t>Recognize</a:t>
          </a:r>
          <a:endParaRPr lang="en-IN" sz="1600" dirty="0"/>
        </a:p>
      </dgm:t>
    </dgm:pt>
    <dgm:pt modelId="{6106B713-B46D-4DC5-A899-7516B81D0839}" type="parTrans" cxnId="{47E6ACFA-350B-4FC9-8E97-4DA6D8C9F361}">
      <dgm:prSet/>
      <dgm:spPr/>
      <dgm:t>
        <a:bodyPr/>
        <a:lstStyle/>
        <a:p>
          <a:endParaRPr lang="en-IN"/>
        </a:p>
      </dgm:t>
    </dgm:pt>
    <dgm:pt modelId="{D4D20357-23CA-40A0-BEF4-607FEDCD2B63}" type="sibTrans" cxnId="{47E6ACFA-350B-4FC9-8E97-4DA6D8C9F361}">
      <dgm:prSet/>
      <dgm:spPr/>
      <dgm:t>
        <a:bodyPr/>
        <a:lstStyle/>
        <a:p>
          <a:endParaRPr lang="en-IN"/>
        </a:p>
      </dgm:t>
    </dgm:pt>
    <dgm:pt modelId="{BB5332DE-7E52-4113-865B-E89BFBC1F785}">
      <dgm:prSet phldrT="[Text]" custT="1"/>
      <dgm:spPr/>
      <dgm:t>
        <a:bodyPr/>
        <a:lstStyle/>
        <a:p>
          <a:r>
            <a:rPr lang="en-IN" sz="1800" smtClean="0"/>
            <a:t>Identify</a:t>
          </a:r>
          <a:endParaRPr lang="en-IN" sz="1800" dirty="0"/>
        </a:p>
      </dgm:t>
    </dgm:pt>
    <dgm:pt modelId="{1E65AC6A-9BD0-4762-B262-430BB4DA2AE8}" type="parTrans" cxnId="{8C406E5E-5B3C-4386-8978-D61849AACB16}">
      <dgm:prSet/>
      <dgm:spPr/>
      <dgm:t>
        <a:bodyPr/>
        <a:lstStyle/>
        <a:p>
          <a:endParaRPr lang="en-IN"/>
        </a:p>
      </dgm:t>
    </dgm:pt>
    <dgm:pt modelId="{DE7E8F77-A6F1-42DE-9CA2-54653E0A8585}" type="sibTrans" cxnId="{8C406E5E-5B3C-4386-8978-D61849AACB16}">
      <dgm:prSet/>
      <dgm:spPr/>
      <dgm:t>
        <a:bodyPr/>
        <a:lstStyle/>
        <a:p>
          <a:endParaRPr lang="en-IN"/>
        </a:p>
      </dgm:t>
    </dgm:pt>
    <dgm:pt modelId="{3D4A55B3-A6B4-421F-A045-9D04B08D97B9}">
      <dgm:prSet phldrT="[Text]"/>
      <dgm:spPr/>
      <dgm:t>
        <a:bodyPr/>
        <a:lstStyle/>
        <a:p>
          <a:r>
            <a:rPr lang="en-IN" dirty="0" smtClean="0"/>
            <a:t>Foster</a:t>
          </a:r>
          <a:endParaRPr lang="en-IN" dirty="0"/>
        </a:p>
      </dgm:t>
    </dgm:pt>
    <dgm:pt modelId="{1DC28905-A08B-4BED-A01C-55BA18715982}" type="parTrans" cxnId="{EBC272E4-AE96-4E38-B146-870593B95819}">
      <dgm:prSet/>
      <dgm:spPr/>
      <dgm:t>
        <a:bodyPr/>
        <a:lstStyle/>
        <a:p>
          <a:endParaRPr lang="en-IN"/>
        </a:p>
      </dgm:t>
    </dgm:pt>
    <dgm:pt modelId="{804604AB-03E7-4416-AFE5-0770C117DF8E}" type="sibTrans" cxnId="{EBC272E4-AE96-4E38-B146-870593B95819}">
      <dgm:prSet/>
      <dgm:spPr/>
      <dgm:t>
        <a:bodyPr/>
        <a:lstStyle/>
        <a:p>
          <a:endParaRPr lang="en-IN"/>
        </a:p>
      </dgm:t>
    </dgm:pt>
    <dgm:pt modelId="{B224689F-FCB9-496F-8FD0-7C0B7A84C024}">
      <dgm:prSet custT="1"/>
      <dgm:spPr/>
      <dgm:t>
        <a:bodyPr/>
        <a:lstStyle/>
        <a:p>
          <a:r>
            <a:rPr lang="en-IN" sz="1400" dirty="0" smtClean="0"/>
            <a:t>Multi-disciplinary </a:t>
          </a:r>
          <a:endParaRPr lang="en-IN" sz="1400" dirty="0"/>
        </a:p>
      </dgm:t>
    </dgm:pt>
    <dgm:pt modelId="{E6D60E95-CD69-4B95-982F-3688A4427086}" type="parTrans" cxnId="{D6647086-A8C1-43E0-AC7B-AB61BD4A418C}">
      <dgm:prSet/>
      <dgm:spPr/>
      <dgm:t>
        <a:bodyPr/>
        <a:lstStyle/>
        <a:p>
          <a:endParaRPr lang="en-IN"/>
        </a:p>
      </dgm:t>
    </dgm:pt>
    <dgm:pt modelId="{76241864-BB2B-40F5-B14A-D3E2AB7FC7D9}" type="sibTrans" cxnId="{D6647086-A8C1-43E0-AC7B-AB61BD4A418C}">
      <dgm:prSet/>
      <dgm:spPr/>
      <dgm:t>
        <a:bodyPr/>
        <a:lstStyle/>
        <a:p>
          <a:endParaRPr lang="en-IN"/>
        </a:p>
      </dgm:t>
    </dgm:pt>
    <dgm:pt modelId="{94BEA161-323C-4770-9643-233E074CE7BA}">
      <dgm:prSet/>
      <dgm:spPr/>
      <dgm:t>
        <a:bodyPr/>
        <a:lstStyle/>
        <a:p>
          <a:r>
            <a:rPr lang="en-IN" dirty="0" smtClean="0"/>
            <a:t>flexibility</a:t>
          </a:r>
          <a:endParaRPr lang="en-IN" dirty="0"/>
        </a:p>
      </dgm:t>
    </dgm:pt>
    <dgm:pt modelId="{4AFAF7F5-3484-4BDE-A551-094C7CC7A312}" type="parTrans" cxnId="{854CCBF5-8AA6-4215-BEA8-A23541FF4169}">
      <dgm:prSet/>
      <dgm:spPr/>
      <dgm:t>
        <a:bodyPr/>
        <a:lstStyle/>
        <a:p>
          <a:endParaRPr lang="en-IN"/>
        </a:p>
      </dgm:t>
    </dgm:pt>
    <dgm:pt modelId="{1B01DC46-C162-4C41-945D-3C782DE8D4E4}" type="sibTrans" cxnId="{854CCBF5-8AA6-4215-BEA8-A23541FF4169}">
      <dgm:prSet/>
      <dgm:spPr/>
      <dgm:t>
        <a:bodyPr/>
        <a:lstStyle/>
        <a:p>
          <a:endParaRPr lang="en-IN"/>
        </a:p>
      </dgm:t>
    </dgm:pt>
    <dgm:pt modelId="{F6284ABF-5F45-4DE3-B108-99EE302F14DE}" type="pres">
      <dgm:prSet presAssocID="{D5981EB9-B75C-4C15-9F30-2893BD0F0A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D3A0F6-C24B-4870-9F84-88002BBA36D2}" type="pres">
      <dgm:prSet presAssocID="{D5981EB9-B75C-4C15-9F30-2893BD0F0AFD}" presName="radial" presStyleCnt="0">
        <dgm:presLayoutVars>
          <dgm:animLvl val="ctr"/>
        </dgm:presLayoutVars>
      </dgm:prSet>
      <dgm:spPr/>
    </dgm:pt>
    <dgm:pt modelId="{5875321A-C41B-464F-BF9A-628F2D426150}" type="pres">
      <dgm:prSet presAssocID="{70B2A28B-92BB-4549-820D-A0E78F70E8C4}" presName="centerShape" presStyleLbl="vennNode1" presStyleIdx="0" presStyleCnt="6"/>
      <dgm:spPr/>
      <dgm:t>
        <a:bodyPr/>
        <a:lstStyle/>
        <a:p>
          <a:endParaRPr lang="en-IN"/>
        </a:p>
      </dgm:t>
    </dgm:pt>
    <dgm:pt modelId="{60DF7C43-FB30-449B-B2DF-503908AFDCCF}" type="pres">
      <dgm:prSet presAssocID="{2AB1DB5C-BF4C-4B64-A592-68F36BC891F9}" presName="node" presStyleLbl="vennNode1" presStyleIdx="1" presStyleCnt="6" custScaleX="1183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88ED5F-6D66-4FD2-A6BB-257477A2BA37}" type="pres">
      <dgm:prSet presAssocID="{BB5332DE-7E52-4113-865B-E89BFBC1F78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27EA69-1B5C-4B07-B0AA-7061477E6266}" type="pres">
      <dgm:prSet presAssocID="{3D4A55B3-A6B4-421F-A045-9D04B08D97B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B09A8E-0E6E-47F0-8EA3-78D25CD1355E}" type="pres">
      <dgm:prSet presAssocID="{B224689F-FCB9-496F-8FD0-7C0B7A84C024}" presName="node" presStyleLbl="vennNode1" presStyleIdx="4" presStyleCnt="6" custScaleX="1363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72CDB7-DEF6-4656-9FE9-872E2E95D3B2}" type="pres">
      <dgm:prSet presAssocID="{94BEA161-323C-4770-9643-233E074CE7BA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54CCBF5-8AA6-4215-BEA8-A23541FF4169}" srcId="{70B2A28B-92BB-4549-820D-A0E78F70E8C4}" destId="{94BEA161-323C-4770-9643-233E074CE7BA}" srcOrd="4" destOrd="0" parTransId="{4AFAF7F5-3484-4BDE-A551-094C7CC7A312}" sibTransId="{1B01DC46-C162-4C41-945D-3C782DE8D4E4}"/>
    <dgm:cxn modelId="{F789AEB7-6358-4D72-A3AD-A8DEB52950FF}" type="presOf" srcId="{70B2A28B-92BB-4549-820D-A0E78F70E8C4}" destId="{5875321A-C41B-464F-BF9A-628F2D426150}" srcOrd="0" destOrd="0" presId="urn:microsoft.com/office/officeart/2005/8/layout/radial3"/>
    <dgm:cxn modelId="{299C6417-5626-4096-9B53-87DE600224C8}" type="presOf" srcId="{D5981EB9-B75C-4C15-9F30-2893BD0F0AFD}" destId="{F6284ABF-5F45-4DE3-B108-99EE302F14DE}" srcOrd="0" destOrd="0" presId="urn:microsoft.com/office/officeart/2005/8/layout/radial3"/>
    <dgm:cxn modelId="{C9F3E2E1-D8DE-4098-AF46-228AE6ADEDBC}" type="presOf" srcId="{BB5332DE-7E52-4113-865B-E89BFBC1F785}" destId="{5888ED5F-6D66-4FD2-A6BB-257477A2BA37}" srcOrd="0" destOrd="0" presId="urn:microsoft.com/office/officeart/2005/8/layout/radial3"/>
    <dgm:cxn modelId="{9DF37AA3-3DB1-4DC3-89F6-A3D544FE72AA}" srcId="{D5981EB9-B75C-4C15-9F30-2893BD0F0AFD}" destId="{70B2A28B-92BB-4549-820D-A0E78F70E8C4}" srcOrd="0" destOrd="0" parTransId="{D4F5E61A-BDFD-4895-A443-54412272DD46}" sibTransId="{62494B88-6634-47E2-A0DA-23DC8B1E00B2}"/>
    <dgm:cxn modelId="{EBC272E4-AE96-4E38-B146-870593B95819}" srcId="{70B2A28B-92BB-4549-820D-A0E78F70E8C4}" destId="{3D4A55B3-A6B4-421F-A045-9D04B08D97B9}" srcOrd="2" destOrd="0" parTransId="{1DC28905-A08B-4BED-A01C-55BA18715982}" sibTransId="{804604AB-03E7-4416-AFE5-0770C117DF8E}"/>
    <dgm:cxn modelId="{6ADD0DCF-62D9-47EC-8D03-34ACD1459205}" type="presOf" srcId="{B224689F-FCB9-496F-8FD0-7C0B7A84C024}" destId="{BAB09A8E-0E6E-47F0-8EA3-78D25CD1355E}" srcOrd="0" destOrd="0" presId="urn:microsoft.com/office/officeart/2005/8/layout/radial3"/>
    <dgm:cxn modelId="{47E6ACFA-350B-4FC9-8E97-4DA6D8C9F361}" srcId="{70B2A28B-92BB-4549-820D-A0E78F70E8C4}" destId="{2AB1DB5C-BF4C-4B64-A592-68F36BC891F9}" srcOrd="0" destOrd="0" parTransId="{6106B713-B46D-4DC5-A899-7516B81D0839}" sibTransId="{D4D20357-23CA-40A0-BEF4-607FEDCD2B63}"/>
    <dgm:cxn modelId="{0DAE1A16-2248-440A-8392-F98251952FC0}" type="presOf" srcId="{94BEA161-323C-4770-9643-233E074CE7BA}" destId="{B372CDB7-DEF6-4656-9FE9-872E2E95D3B2}" srcOrd="0" destOrd="0" presId="urn:microsoft.com/office/officeart/2005/8/layout/radial3"/>
    <dgm:cxn modelId="{9407AC42-8ECF-490C-B7F5-7A449896B693}" type="presOf" srcId="{2AB1DB5C-BF4C-4B64-A592-68F36BC891F9}" destId="{60DF7C43-FB30-449B-B2DF-503908AFDCCF}" srcOrd="0" destOrd="0" presId="urn:microsoft.com/office/officeart/2005/8/layout/radial3"/>
    <dgm:cxn modelId="{D6647086-A8C1-43E0-AC7B-AB61BD4A418C}" srcId="{70B2A28B-92BB-4549-820D-A0E78F70E8C4}" destId="{B224689F-FCB9-496F-8FD0-7C0B7A84C024}" srcOrd="3" destOrd="0" parTransId="{E6D60E95-CD69-4B95-982F-3688A4427086}" sibTransId="{76241864-BB2B-40F5-B14A-D3E2AB7FC7D9}"/>
    <dgm:cxn modelId="{8C406E5E-5B3C-4386-8978-D61849AACB16}" srcId="{70B2A28B-92BB-4549-820D-A0E78F70E8C4}" destId="{BB5332DE-7E52-4113-865B-E89BFBC1F785}" srcOrd="1" destOrd="0" parTransId="{1E65AC6A-9BD0-4762-B262-430BB4DA2AE8}" sibTransId="{DE7E8F77-A6F1-42DE-9CA2-54653E0A8585}"/>
    <dgm:cxn modelId="{1DFED5F4-B6C6-4195-9957-6127BC83F67C}" type="presOf" srcId="{3D4A55B3-A6B4-421F-A045-9D04B08D97B9}" destId="{3C27EA69-1B5C-4B07-B0AA-7061477E6266}" srcOrd="0" destOrd="0" presId="urn:microsoft.com/office/officeart/2005/8/layout/radial3"/>
    <dgm:cxn modelId="{EC4ED7F6-8231-4ED9-951F-B2B6768B5B2E}" type="presParOf" srcId="{F6284ABF-5F45-4DE3-B108-99EE302F14DE}" destId="{4CD3A0F6-C24B-4870-9F84-88002BBA36D2}" srcOrd="0" destOrd="0" presId="urn:microsoft.com/office/officeart/2005/8/layout/radial3"/>
    <dgm:cxn modelId="{A02D478A-CC69-4A0F-B722-10079D46B769}" type="presParOf" srcId="{4CD3A0F6-C24B-4870-9F84-88002BBA36D2}" destId="{5875321A-C41B-464F-BF9A-628F2D426150}" srcOrd="0" destOrd="0" presId="urn:microsoft.com/office/officeart/2005/8/layout/radial3"/>
    <dgm:cxn modelId="{EADAECB7-DCB1-4F54-BDD7-A842048C314F}" type="presParOf" srcId="{4CD3A0F6-C24B-4870-9F84-88002BBA36D2}" destId="{60DF7C43-FB30-449B-B2DF-503908AFDCCF}" srcOrd="1" destOrd="0" presId="urn:microsoft.com/office/officeart/2005/8/layout/radial3"/>
    <dgm:cxn modelId="{D79A7FDF-2865-4ADC-9413-7A460767AE4D}" type="presParOf" srcId="{4CD3A0F6-C24B-4870-9F84-88002BBA36D2}" destId="{5888ED5F-6D66-4FD2-A6BB-257477A2BA37}" srcOrd="2" destOrd="0" presId="urn:microsoft.com/office/officeart/2005/8/layout/radial3"/>
    <dgm:cxn modelId="{EA5434C6-4A2B-49AB-9D25-76DA69C57FB6}" type="presParOf" srcId="{4CD3A0F6-C24B-4870-9F84-88002BBA36D2}" destId="{3C27EA69-1B5C-4B07-B0AA-7061477E6266}" srcOrd="3" destOrd="0" presId="urn:microsoft.com/office/officeart/2005/8/layout/radial3"/>
    <dgm:cxn modelId="{B5BB4E95-4510-4B04-998A-7EB44157567C}" type="presParOf" srcId="{4CD3A0F6-C24B-4870-9F84-88002BBA36D2}" destId="{BAB09A8E-0E6E-47F0-8EA3-78D25CD1355E}" srcOrd="4" destOrd="0" presId="urn:microsoft.com/office/officeart/2005/8/layout/radial3"/>
    <dgm:cxn modelId="{D06275CD-4EDF-45A7-AC05-1DF303809A53}" type="presParOf" srcId="{4CD3A0F6-C24B-4870-9F84-88002BBA36D2}" destId="{B372CDB7-DEF6-4656-9FE9-872E2E95D3B2}" srcOrd="5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99915"/>
            <a:ext cx="7406640" cy="122682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541720"/>
            <a:ext cx="7406640" cy="14605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178168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120847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6"/>
            <a:ext cx="1828800" cy="48762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867"/>
            <a:ext cx="55626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5"/>
            <a:ext cx="68580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166937"/>
            <a:ext cx="6400800" cy="1905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89000"/>
            <a:ext cx="6400800" cy="125809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345547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288225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0280"/>
            <a:ext cx="8229600" cy="9525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648"/>
            <a:ext cx="3810000" cy="968375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72470"/>
            <a:ext cx="3810000" cy="58208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8153400" cy="3327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89000"/>
            <a:ext cx="2743200" cy="16510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889000"/>
            <a:ext cx="4572000" cy="381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52503"/>
            <a:ext cx="4419600" cy="2928776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95284"/>
            <a:ext cx="685800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80655"/>
            <a:ext cx="649224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00500"/>
            <a:ext cx="4419600" cy="635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79935"/>
            <a:ext cx="1638887" cy="136573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7585"/>
            <a:ext cx="1702191" cy="141849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879231"/>
            <a:ext cx="1125717" cy="91885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5"/>
            <a:ext cx="8131127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28865"/>
            <a:ext cx="7498080" cy="9525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206500"/>
            <a:ext cx="7498080" cy="40005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5254625"/>
            <a:ext cx="2133600" cy="39687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45FE0E-E178-4B1A-8C2A-A049F422D0F0}" type="datetimeFigureOut">
              <a:rPr lang="en-US" smtClean="0"/>
              <a:pPr/>
              <a:t>9/4/2024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5254625"/>
            <a:ext cx="2895600" cy="3968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5254625"/>
            <a:ext cx="457200" cy="39687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22B6DD-1426-453E-8F8C-6E4C1A13119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4294"/>
            <a:ext cx="7554191" cy="1154546"/>
          </a:xfrm>
        </p:spPr>
        <p:txBody>
          <a:bodyPr lIns="71323" tIns="35662" rIns="71323" bIns="35662">
            <a:normAutofit fontScale="90000"/>
          </a:bodyPr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b="1" dirty="0" smtClean="0">
                <a:solidFill>
                  <a:srgbClr val="F5691B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solidFill>
                  <a:srgbClr val="F5691B"/>
                </a:solidFill>
                <a:latin typeface="Arial Rounded MT Bold" panose="020F0704030504030204" pitchFamily="34" charset="0"/>
              </a:rPr>
            </a:br>
            <a:r>
              <a:rPr lang="en-US" sz="2800" b="1" dirty="0" smtClean="0">
                <a:solidFill>
                  <a:srgbClr val="F5691B"/>
                </a:solidFill>
                <a:latin typeface="Arial Rounded MT Bold" panose="020F0704030504030204" pitchFamily="34" charset="0"/>
              </a:rPr>
              <a:t>NEP- </a:t>
            </a:r>
            <a:r>
              <a:rPr lang="en-IN" sz="3400" dirty="0" smtClean="0"/>
              <a:t>Equity </a:t>
            </a:r>
            <a:r>
              <a:rPr lang="en-IN" sz="3400" dirty="0" smtClean="0"/>
              <a:t>and Inclusion in Higher Education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1974273" y="3717637"/>
            <a:ext cx="4520046" cy="1778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3856182"/>
            <a:ext cx="4322619" cy="216490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Dr.M.Prabavathy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Director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Centre for Differently Abled Persons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Bharathidasan University, Tiruchirappalli,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Tamil Nadu</a:t>
            </a:r>
          </a:p>
          <a:p>
            <a:r>
              <a:rPr lang="en-US" sz="1600" dirty="0">
                <a:solidFill>
                  <a:schemeClr val="bg1"/>
                </a:solidFill>
              </a:rPr>
              <a:t>cdapraba@bdu.ac.in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1167" y="3295389"/>
            <a:ext cx="374871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 smtClean="0"/>
              <a:t>By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31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48" y="1785930"/>
            <a:ext cx="2889884" cy="1365220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9906" marR="3962" indent="-3962" algn="ctr">
              <a:spcBef>
                <a:spcPts val="86"/>
              </a:spcBef>
            </a:pPr>
            <a:r>
              <a:rPr sz="2200" b="1" spc="8" dirty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Q</a:t>
            </a:r>
            <a:r>
              <a:rPr sz="2200" b="1" spc="-8" dirty="0">
                <a:solidFill>
                  <a:srgbClr val="006FC0"/>
                </a:solidFill>
                <a:latin typeface="Trebuchet MS"/>
                <a:cs typeface="Trebuchet MS"/>
              </a:rPr>
              <a:t>U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2200" b="1" spc="-198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AB</a:t>
            </a:r>
            <a:r>
              <a:rPr sz="2200" b="1" spc="8" dirty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2200" b="1" spc="-20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AND  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INCLUSIVE</a:t>
            </a:r>
            <a:r>
              <a:rPr sz="2200" b="1" spc="-1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006FC0"/>
                </a:solidFill>
                <a:latin typeface="Trebuchet MS"/>
                <a:cs typeface="Trebuchet MS"/>
              </a:rPr>
              <a:t>EDUCATION: </a:t>
            </a:r>
            <a:r>
              <a:rPr sz="2200" b="1" spc="-644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LEARNING</a:t>
            </a:r>
            <a:r>
              <a:rPr sz="2200" b="1" spc="-39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-4" dirty="0">
                <a:solidFill>
                  <a:srgbClr val="006FC0"/>
                </a:solidFill>
                <a:latin typeface="Trebuchet MS"/>
                <a:cs typeface="Trebuchet MS"/>
              </a:rPr>
              <a:t>FOR</a:t>
            </a:r>
            <a:r>
              <a:rPr sz="2200" b="1" spc="-13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ALL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300" y="3364017"/>
            <a:ext cx="1544954" cy="871777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>
              <a:spcBef>
                <a:spcPts val="78"/>
              </a:spcBef>
            </a:pPr>
            <a:r>
              <a:rPr sz="2800" b="1" spc="-4" dirty="0">
                <a:solidFill>
                  <a:srgbClr val="E4281F"/>
                </a:solidFill>
                <a:latin typeface="Trebuchet MS"/>
                <a:cs typeface="Trebuchet MS"/>
              </a:rPr>
              <a:t>NEP</a:t>
            </a:r>
            <a:r>
              <a:rPr sz="2800" b="1" spc="-125" dirty="0">
                <a:solidFill>
                  <a:srgbClr val="E4281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E4281F"/>
                </a:solidFill>
                <a:latin typeface="Trebuchet MS"/>
                <a:cs typeface="Trebuchet MS"/>
              </a:rPr>
              <a:t>2020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3" y="624840"/>
            <a:ext cx="5123021" cy="81492"/>
          </a:xfrm>
          <a:custGeom>
            <a:avLst/>
            <a:gdLst/>
            <a:ahLst/>
            <a:cxnLst/>
            <a:rect l="l" t="t" r="r" b="b"/>
            <a:pathLst>
              <a:path w="6830695" h="97790">
                <a:moveTo>
                  <a:pt x="6830568" y="0"/>
                </a:moveTo>
                <a:lnTo>
                  <a:pt x="0" y="0"/>
                </a:lnTo>
                <a:lnTo>
                  <a:pt x="0" y="97536"/>
                </a:lnTo>
                <a:lnTo>
                  <a:pt x="6830568" y="97536"/>
                </a:lnTo>
                <a:lnTo>
                  <a:pt x="683056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9904" y="627379"/>
            <a:ext cx="2476024" cy="76200"/>
          </a:xfrm>
          <a:custGeom>
            <a:avLst/>
            <a:gdLst/>
            <a:ahLst/>
            <a:cxnLst/>
            <a:rect l="l" t="t" r="r" b="b"/>
            <a:pathLst>
              <a:path w="3301365" h="91440">
                <a:moveTo>
                  <a:pt x="3300983" y="0"/>
                </a:moveTo>
                <a:lnTo>
                  <a:pt x="0" y="0"/>
                </a:lnTo>
                <a:lnTo>
                  <a:pt x="0" y="91439"/>
                </a:lnTo>
                <a:lnTo>
                  <a:pt x="3300983" y="91439"/>
                </a:lnTo>
                <a:lnTo>
                  <a:pt x="3300983" y="0"/>
                </a:lnTo>
                <a:close/>
              </a:path>
            </a:pathLst>
          </a:custGeom>
          <a:solidFill>
            <a:srgbClr val="ED7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7356" y="785798"/>
            <a:ext cx="3429024" cy="302390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>
              <a:spcBef>
                <a:spcPts val="78"/>
              </a:spcBef>
              <a:tabLst>
                <a:tab pos="582473" algn="l"/>
              </a:tabLst>
            </a:pPr>
            <a:r>
              <a:rPr sz="1900" b="1" spc="-4" dirty="0">
                <a:solidFill>
                  <a:srgbClr val="C00000"/>
                </a:solidFill>
                <a:latin typeface="Trebuchet MS"/>
                <a:cs typeface="Trebuchet MS"/>
              </a:rPr>
              <a:t>NE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P	</a:t>
            </a:r>
            <a:r>
              <a:rPr sz="1900" b="1" spc="-203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900" b="1" spc="-148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900" b="1" spc="-137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900" b="1" spc="-117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900" b="1" spc="-113" dirty="0">
                <a:solidFill>
                  <a:srgbClr val="C00000"/>
                </a:solidFill>
                <a:latin typeface="Arial"/>
                <a:cs typeface="Arial"/>
              </a:rPr>
              <a:t>asiz</a:t>
            </a:r>
            <a:r>
              <a:rPr sz="1900" b="1" spc="-12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900" b="1" spc="-129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900" b="1" spc="-156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1995" y="1314956"/>
            <a:ext cx="4872990" cy="3566771"/>
          </a:xfrm>
          <a:prstGeom prst="rect">
            <a:avLst/>
          </a:prstGeom>
        </p:spPr>
        <p:txBody>
          <a:bodyPr vert="horz" wrap="square" lIns="0" tIns="38633" rIns="0" bIns="0" rtlCol="0">
            <a:spAutoFit/>
          </a:bodyPr>
          <a:lstStyle/>
          <a:p>
            <a:pPr marL="677570" indent="-668160">
              <a:spcBef>
                <a:spcPts val="304"/>
              </a:spcBef>
              <a:buClr>
                <a:srgbClr val="ED736D"/>
              </a:buClr>
              <a:buSzPct val="91666"/>
              <a:buFont typeface="Cambria"/>
              <a:buChar char="◾"/>
              <a:tabLst>
                <a:tab pos="677570" algn="l"/>
                <a:tab pos="678066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Every citizen</a:t>
            </a:r>
            <a:r>
              <a:rPr sz="19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9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opportunity</a:t>
            </a:r>
            <a:r>
              <a:rPr sz="1900" spc="-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1900">
              <a:latin typeface="Trebuchet MS"/>
              <a:cs typeface="Trebuchet MS"/>
            </a:endParaRPr>
          </a:p>
          <a:p>
            <a:pPr marL="366522">
              <a:spcBef>
                <a:spcPts val="230"/>
              </a:spcBef>
              <a:tabLst>
                <a:tab pos="2434895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dream,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thrive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	contribute</a:t>
            </a:r>
            <a:r>
              <a:rPr sz="1900" spc="-6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1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Nation</a:t>
            </a:r>
            <a:endParaRPr sz="1900">
              <a:latin typeface="Trebuchet MS"/>
              <a:cs typeface="Trebuchet MS"/>
            </a:endParaRPr>
          </a:p>
          <a:p>
            <a:pPr marL="489852" indent="-480441">
              <a:spcBef>
                <a:spcPts val="1143"/>
              </a:spcBef>
              <a:buClr>
                <a:srgbClr val="ED736D"/>
              </a:buClr>
              <a:buSzPct val="91666"/>
              <a:buFont typeface="Cambria"/>
              <a:buChar char="◾"/>
              <a:tabLst>
                <a:tab pos="489852" algn="l"/>
                <a:tab pos="490347" algn="l"/>
              </a:tabLst>
            </a:pPr>
            <a:r>
              <a:rPr sz="1900" dirty="0">
                <a:solidFill>
                  <a:srgbClr val="C00000"/>
                </a:solidFill>
                <a:latin typeface="Trebuchet MS"/>
                <a:cs typeface="Trebuchet MS"/>
              </a:rPr>
              <a:t>Based</a:t>
            </a:r>
            <a:r>
              <a:rPr sz="19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C00000"/>
                </a:solidFill>
                <a:latin typeface="Trebuchet MS"/>
                <a:cs typeface="Trebuchet MS"/>
              </a:rPr>
              <a:t>on:</a:t>
            </a:r>
            <a:endParaRPr sz="1900">
              <a:latin typeface="Trebuchet MS"/>
              <a:cs typeface="Trebuchet MS"/>
            </a:endParaRPr>
          </a:p>
          <a:p>
            <a:pPr marL="1374458">
              <a:spcBef>
                <a:spcPts val="1143"/>
              </a:spcBef>
            </a:pP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Human</a:t>
            </a:r>
            <a:r>
              <a:rPr sz="19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Rights</a:t>
            </a:r>
            <a:r>
              <a:rPr sz="1900" spc="-13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Approach</a:t>
            </a:r>
            <a:endParaRPr sz="1900">
              <a:latin typeface="Trebuchet MS"/>
              <a:cs typeface="Trebuchet MS"/>
            </a:endParaRPr>
          </a:p>
          <a:p>
            <a:pPr marL="549288" indent="-539877">
              <a:spcBef>
                <a:spcPts val="1143"/>
              </a:spcBef>
              <a:buClr>
                <a:srgbClr val="ED736D"/>
              </a:buClr>
              <a:buSzPct val="91666"/>
              <a:buFont typeface="Cambria"/>
              <a:buChar char="◾"/>
              <a:tabLst>
                <a:tab pos="549288" algn="l"/>
                <a:tab pos="549783" algn="l"/>
              </a:tabLst>
            </a:pPr>
            <a:r>
              <a:rPr sz="1900" dirty="0">
                <a:solidFill>
                  <a:srgbClr val="C00000"/>
                </a:solidFill>
                <a:latin typeface="Trebuchet MS"/>
                <a:cs typeface="Trebuchet MS"/>
              </a:rPr>
              <a:t>Aims</a:t>
            </a:r>
            <a:r>
              <a:rPr sz="1900" spc="-4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C00000"/>
                </a:solidFill>
                <a:latin typeface="Trebuchet MS"/>
                <a:cs typeface="Trebuchet MS"/>
              </a:rPr>
              <a:t>at:</a:t>
            </a:r>
            <a:endParaRPr sz="1900">
              <a:latin typeface="Trebuchet MS"/>
              <a:cs typeface="Trebuchet MS"/>
            </a:endParaRPr>
          </a:p>
          <a:p>
            <a:pPr marL="1505216" marR="388315" indent="-59436">
              <a:lnSpc>
                <a:spcPct val="150900"/>
              </a:lnSpc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Creating an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inclusive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culture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Achieving</a:t>
            </a:r>
            <a:r>
              <a:rPr sz="1900" spc="-5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inclusive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society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353" y="4955540"/>
            <a:ext cx="5123021" cy="78846"/>
          </a:xfrm>
          <a:custGeom>
            <a:avLst/>
            <a:gdLst/>
            <a:ahLst/>
            <a:cxnLst/>
            <a:rect l="l" t="t" r="r" b="b"/>
            <a:pathLst>
              <a:path w="6830695" h="94614">
                <a:moveTo>
                  <a:pt x="6830568" y="0"/>
                </a:moveTo>
                <a:lnTo>
                  <a:pt x="0" y="0"/>
                </a:lnTo>
                <a:lnTo>
                  <a:pt x="0" y="94487"/>
                </a:lnTo>
                <a:lnTo>
                  <a:pt x="6830568" y="94487"/>
                </a:lnTo>
                <a:lnTo>
                  <a:pt x="683056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9904" y="4958080"/>
            <a:ext cx="2476024" cy="76200"/>
          </a:xfrm>
          <a:custGeom>
            <a:avLst/>
            <a:gdLst/>
            <a:ahLst/>
            <a:cxnLst/>
            <a:rect l="l" t="t" r="r" b="b"/>
            <a:pathLst>
              <a:path w="3301365" h="91439">
                <a:moveTo>
                  <a:pt x="3300983" y="0"/>
                </a:moveTo>
                <a:lnTo>
                  <a:pt x="0" y="0"/>
                </a:lnTo>
                <a:lnTo>
                  <a:pt x="0" y="91439"/>
                </a:lnTo>
                <a:lnTo>
                  <a:pt x="3300983" y="91439"/>
                </a:lnTo>
                <a:lnTo>
                  <a:pt x="3300983" y="0"/>
                </a:lnTo>
                <a:close/>
              </a:path>
            </a:pathLst>
          </a:custGeom>
          <a:solidFill>
            <a:srgbClr val="ED7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10</a:t>
            </a:fld>
            <a:endParaRPr spc="4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7554" y="0"/>
            <a:ext cx="4786346" cy="440890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>
              <a:spcBef>
                <a:spcPts val="78"/>
              </a:spcBef>
              <a:tabLst>
                <a:tab pos="892035" algn="l"/>
              </a:tabLst>
            </a:pPr>
            <a:r>
              <a:rPr sz="2800" spc="-4" dirty="0"/>
              <a:t>GAP	</a:t>
            </a:r>
            <a:r>
              <a:rPr sz="2800" spc="-16" dirty="0"/>
              <a:t>VERTICALS</a:t>
            </a:r>
            <a:endParaRPr sz="280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11</a:t>
            </a:fld>
            <a:endParaRPr spc="4" dirty="0"/>
          </a:p>
        </p:txBody>
      </p:sp>
      <p:grpSp>
        <p:nvGrpSpPr>
          <p:cNvPr id="3" name="object 3"/>
          <p:cNvGrpSpPr/>
          <p:nvPr/>
        </p:nvGrpSpPr>
        <p:grpSpPr>
          <a:xfrm>
            <a:off x="1520094" y="1528974"/>
            <a:ext cx="1872615" cy="703792"/>
            <a:chOff x="2026792" y="1834769"/>
            <a:chExt cx="2496820" cy="844550"/>
          </a:xfrm>
        </p:grpSpPr>
        <p:sp>
          <p:nvSpPr>
            <p:cNvPr id="4" name="object 4"/>
            <p:cNvSpPr/>
            <p:nvPr/>
          </p:nvSpPr>
          <p:spPr>
            <a:xfrm>
              <a:off x="2037587" y="1845564"/>
              <a:ext cx="2475230" cy="822960"/>
            </a:xfrm>
            <a:custGeom>
              <a:avLst/>
              <a:gdLst/>
              <a:ahLst/>
              <a:cxnLst/>
              <a:rect l="l" t="t" r="r" b="b"/>
              <a:pathLst>
                <a:path w="2475229" h="822960">
                  <a:moveTo>
                    <a:pt x="247497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2474976" y="822960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ED73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7587" y="1845564"/>
              <a:ext cx="2475230" cy="822960"/>
            </a:xfrm>
            <a:custGeom>
              <a:avLst/>
              <a:gdLst/>
              <a:ahLst/>
              <a:cxnLst/>
              <a:rect l="l" t="t" r="r" b="b"/>
              <a:pathLst>
                <a:path w="2475229" h="822960">
                  <a:moveTo>
                    <a:pt x="0" y="822960"/>
                  </a:moveTo>
                  <a:lnTo>
                    <a:pt x="2474976" y="822960"/>
                  </a:lnTo>
                  <a:lnTo>
                    <a:pt x="2474976" y="0"/>
                  </a:lnTo>
                  <a:lnTo>
                    <a:pt x="0" y="0"/>
                  </a:lnTo>
                  <a:lnTo>
                    <a:pt x="0" y="822960"/>
                  </a:lnTo>
                  <a:close/>
                </a:path>
              </a:pathLst>
            </a:custGeom>
            <a:ln w="21336">
              <a:solidFill>
                <a:srgbClr val="ED73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0190" y="1529079"/>
            <a:ext cx="1872615" cy="454432"/>
          </a:xfrm>
          <a:prstGeom prst="rect">
            <a:avLst/>
          </a:prstGeom>
          <a:solidFill>
            <a:srgbClr val="ED736D"/>
          </a:solidFill>
        </p:spPr>
        <p:txBody>
          <a:bodyPr vert="horz" wrap="square" lIns="0" tIns="160477" rIns="0" bIns="0" rtlCol="0">
            <a:spAutoFit/>
          </a:bodyPr>
          <a:lstStyle/>
          <a:p>
            <a:pPr marL="626555">
              <a:spcBef>
                <a:spcPts val="1264"/>
              </a:spcBef>
            </a:pPr>
            <a:r>
              <a:rPr sz="1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endParaRPr sz="19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0190" y="2214880"/>
            <a:ext cx="1872615" cy="2872846"/>
            <a:chOff x="2026920" y="2657855"/>
            <a:chExt cx="2496820" cy="3447415"/>
          </a:xfrm>
        </p:grpSpPr>
        <p:sp>
          <p:nvSpPr>
            <p:cNvPr id="8" name="object 8"/>
            <p:cNvSpPr/>
            <p:nvPr/>
          </p:nvSpPr>
          <p:spPr>
            <a:xfrm>
              <a:off x="2037588" y="2668523"/>
              <a:ext cx="2475230" cy="3426460"/>
            </a:xfrm>
            <a:custGeom>
              <a:avLst/>
              <a:gdLst/>
              <a:ahLst/>
              <a:cxnLst/>
              <a:rect l="l" t="t" r="r" b="b"/>
              <a:pathLst>
                <a:path w="2475229" h="3426460">
                  <a:moveTo>
                    <a:pt x="2474976" y="0"/>
                  </a:moveTo>
                  <a:lnTo>
                    <a:pt x="0" y="0"/>
                  </a:lnTo>
                  <a:lnTo>
                    <a:pt x="0" y="3425952"/>
                  </a:lnTo>
                  <a:lnTo>
                    <a:pt x="2474976" y="3425952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F8D4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7588" y="2668523"/>
              <a:ext cx="2475230" cy="3426460"/>
            </a:xfrm>
            <a:custGeom>
              <a:avLst/>
              <a:gdLst/>
              <a:ahLst/>
              <a:cxnLst/>
              <a:rect l="l" t="t" r="r" b="b"/>
              <a:pathLst>
                <a:path w="2475229" h="3426460">
                  <a:moveTo>
                    <a:pt x="0" y="3425952"/>
                  </a:moveTo>
                  <a:lnTo>
                    <a:pt x="2474976" y="3425952"/>
                  </a:lnTo>
                  <a:lnTo>
                    <a:pt x="2474976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21336">
              <a:solidFill>
                <a:srgbClr val="F8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22394" y="2571284"/>
            <a:ext cx="962501" cy="817916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178308" marR="3962" indent="-178803">
              <a:lnSpc>
                <a:spcPts val="2079"/>
              </a:lnSpc>
              <a:spcBef>
                <a:spcPts val="78"/>
              </a:spcBef>
              <a:buChar char="•"/>
              <a:tabLst>
                <a:tab pos="178308" algn="l"/>
              </a:tabLst>
            </a:pPr>
            <a:r>
              <a:rPr sz="1900" spc="-47" dirty="0">
                <a:latin typeface="Franklin Gothic Medium"/>
                <a:cs typeface="Franklin Gothic Medium"/>
              </a:rPr>
              <a:t>P</a:t>
            </a:r>
            <a:r>
              <a:rPr sz="1900" spc="-78" dirty="0">
                <a:latin typeface="Franklin Gothic Medium"/>
                <a:cs typeface="Franklin Gothic Medium"/>
              </a:rPr>
              <a:t>h</a:t>
            </a:r>
            <a:r>
              <a:rPr sz="1900" spc="-47" dirty="0">
                <a:latin typeface="Franklin Gothic Medium"/>
                <a:cs typeface="Franklin Gothic Medium"/>
              </a:rPr>
              <a:t>y</a:t>
            </a:r>
            <a:r>
              <a:rPr sz="1900" spc="8" dirty="0">
                <a:latin typeface="Franklin Gothic Medium"/>
                <a:cs typeface="Franklin Gothic Medium"/>
              </a:rPr>
              <a:t>s</a:t>
            </a:r>
            <a:r>
              <a:rPr sz="1900" spc="-16" dirty="0">
                <a:latin typeface="Franklin Gothic Medium"/>
                <a:cs typeface="Franklin Gothic Medium"/>
              </a:rPr>
              <a:t>ic</a:t>
            </a:r>
            <a:r>
              <a:rPr sz="1900" spc="-27" dirty="0">
                <a:latin typeface="Franklin Gothic Medium"/>
                <a:cs typeface="Franklin Gothic Medium"/>
              </a:rPr>
              <a:t>al</a:t>
            </a:r>
            <a:endParaRPr sz="1900">
              <a:latin typeface="Franklin Gothic Medium"/>
              <a:cs typeface="Franklin Gothic Medium"/>
            </a:endParaRPr>
          </a:p>
          <a:p>
            <a:pPr marL="48043" algn="ctr">
              <a:lnSpc>
                <a:spcPts val="2079"/>
              </a:lnSpc>
            </a:pPr>
            <a:r>
              <a:rPr sz="1900" dirty="0">
                <a:latin typeface="Franklin Gothic Medium"/>
                <a:cs typeface="Franklin Gothic Medium"/>
              </a:rPr>
              <a:t>access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2393" y="3435668"/>
            <a:ext cx="1552575" cy="539828"/>
          </a:xfrm>
          <a:prstGeom prst="rect">
            <a:avLst/>
          </a:prstGeom>
        </p:spPr>
        <p:txBody>
          <a:bodyPr vert="horz" wrap="square" lIns="0" tIns="52007" rIns="0" bIns="0" rtlCol="0">
            <a:spAutoFit/>
          </a:bodyPr>
          <a:lstStyle/>
          <a:p>
            <a:pPr marL="178308" marR="3962" indent="-178308">
              <a:lnSpc>
                <a:spcPts val="1927"/>
              </a:lnSpc>
              <a:spcBef>
                <a:spcPts val="410"/>
              </a:spcBef>
              <a:buChar char="•"/>
              <a:tabLst>
                <a:tab pos="178308" algn="l"/>
              </a:tabLst>
            </a:pPr>
            <a:r>
              <a:rPr sz="1900" spc="-12" dirty="0">
                <a:latin typeface="Franklin Gothic Medium"/>
                <a:cs typeface="Franklin Gothic Medium"/>
              </a:rPr>
              <a:t>Infra</a:t>
            </a:r>
            <a:r>
              <a:rPr sz="1900" spc="-27" dirty="0">
                <a:latin typeface="Franklin Gothic Medium"/>
                <a:cs typeface="Franklin Gothic Medium"/>
              </a:rPr>
              <a:t>s</a:t>
            </a:r>
            <a:r>
              <a:rPr sz="1900" spc="-8" dirty="0">
                <a:latin typeface="Franklin Gothic Medium"/>
                <a:cs typeface="Franklin Gothic Medium"/>
              </a:rPr>
              <a:t>tru</a:t>
            </a:r>
            <a:r>
              <a:rPr sz="1900" spc="-4" dirty="0">
                <a:latin typeface="Franklin Gothic Medium"/>
                <a:cs typeface="Franklin Gothic Medium"/>
              </a:rPr>
              <a:t>c</a:t>
            </a:r>
            <a:r>
              <a:rPr sz="1900" spc="-16" dirty="0">
                <a:latin typeface="Franklin Gothic Medium"/>
                <a:cs typeface="Franklin Gothic Medium"/>
              </a:rPr>
              <a:t>tural  </a:t>
            </a:r>
            <a:r>
              <a:rPr sz="1900" dirty="0">
                <a:latin typeface="Franklin Gothic Medium"/>
                <a:cs typeface="Franklin Gothic Medium"/>
              </a:rPr>
              <a:t>access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2394" y="4301871"/>
            <a:ext cx="1020604" cy="817916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178308" marR="3962" indent="-178803">
              <a:lnSpc>
                <a:spcPts val="2079"/>
              </a:lnSpc>
              <a:spcBef>
                <a:spcPts val="78"/>
              </a:spcBef>
              <a:buChar char="•"/>
              <a:tabLst>
                <a:tab pos="178308" algn="l"/>
              </a:tabLst>
            </a:pPr>
            <a:r>
              <a:rPr sz="1900" spc="-12" dirty="0">
                <a:latin typeface="Franklin Gothic Medium"/>
                <a:cs typeface="Franklin Gothic Medium"/>
              </a:rPr>
              <a:t>Lear</a:t>
            </a:r>
            <a:r>
              <a:rPr sz="1900" spc="-20" dirty="0">
                <a:latin typeface="Franklin Gothic Medium"/>
                <a:cs typeface="Franklin Gothic Medium"/>
              </a:rPr>
              <a:t>n</a:t>
            </a:r>
            <a:r>
              <a:rPr sz="1900" spc="-31" dirty="0">
                <a:latin typeface="Franklin Gothic Medium"/>
                <a:cs typeface="Franklin Gothic Medium"/>
              </a:rPr>
              <a:t>ing</a:t>
            </a:r>
            <a:endParaRPr sz="1900">
              <a:latin typeface="Franklin Gothic Medium"/>
              <a:cs typeface="Franklin Gothic Medium"/>
            </a:endParaRPr>
          </a:p>
          <a:p>
            <a:pPr marR="6439" algn="ctr">
              <a:lnSpc>
                <a:spcPts val="2079"/>
              </a:lnSpc>
            </a:pPr>
            <a:r>
              <a:rPr sz="1900" dirty="0">
                <a:latin typeface="Franklin Gothic Medium"/>
                <a:cs typeface="Franklin Gothic Medium"/>
              </a:rPr>
              <a:t>access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3884" y="1529079"/>
            <a:ext cx="1858804" cy="454432"/>
          </a:xfrm>
          <a:prstGeom prst="rect">
            <a:avLst/>
          </a:prstGeom>
          <a:solidFill>
            <a:srgbClr val="ED736D"/>
          </a:solidFill>
        </p:spPr>
        <p:txBody>
          <a:bodyPr vert="horz" wrap="square" lIns="0" tIns="160477" rIns="0" bIns="0" rtlCol="0">
            <a:spAutoFit/>
          </a:bodyPr>
          <a:lstStyle/>
          <a:p>
            <a:pPr marL="330860">
              <a:spcBef>
                <a:spcPts val="1264"/>
              </a:spcBef>
            </a:pPr>
            <a:r>
              <a:rPr sz="1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Participation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3884" y="2232660"/>
            <a:ext cx="1858804" cy="1081643"/>
          </a:xfrm>
          <a:prstGeom prst="rect">
            <a:avLst/>
          </a:prstGeom>
          <a:solidFill>
            <a:srgbClr val="F8D4D4">
              <a:alpha val="90194"/>
            </a:srgbClr>
          </a:solidFill>
        </p:spPr>
        <p:txBody>
          <a:bodyPr vert="horz" wrap="square" lIns="0" tIns="86678" rIns="0" bIns="0" rtlCol="0">
            <a:spAutoFit/>
          </a:bodyPr>
          <a:lstStyle/>
          <a:p>
            <a:pPr marL="285788" marR="309563" indent="-178308">
              <a:lnSpc>
                <a:spcPct val="85000"/>
              </a:lnSpc>
              <a:spcBef>
                <a:spcPts val="683"/>
              </a:spcBef>
              <a:buFont typeface="Franklin Gothic Medium"/>
              <a:buChar char="•"/>
              <a:tabLst>
                <a:tab pos="345719" algn="l"/>
              </a:tabLst>
            </a:pPr>
            <a:r>
              <a:rPr dirty="0"/>
              <a:t>	</a:t>
            </a:r>
            <a:r>
              <a:rPr sz="1900" spc="-43" dirty="0">
                <a:latin typeface="Franklin Gothic Medium"/>
                <a:cs typeface="Franklin Gothic Medium"/>
              </a:rPr>
              <a:t>Pa</a:t>
            </a:r>
            <a:r>
              <a:rPr sz="1900" spc="31" dirty="0">
                <a:latin typeface="Franklin Gothic Medium"/>
                <a:cs typeface="Franklin Gothic Medium"/>
              </a:rPr>
              <a:t>r</a:t>
            </a:r>
            <a:r>
              <a:rPr sz="1900" spc="-35" dirty="0">
                <a:latin typeface="Franklin Gothic Medium"/>
                <a:cs typeface="Franklin Gothic Medium"/>
              </a:rPr>
              <a:t>t</a:t>
            </a:r>
            <a:r>
              <a:rPr sz="1900" spc="-23" dirty="0">
                <a:latin typeface="Franklin Gothic Medium"/>
                <a:cs typeface="Franklin Gothic Medium"/>
              </a:rPr>
              <a:t>i</a:t>
            </a:r>
            <a:r>
              <a:rPr sz="1900" spc="4" dirty="0">
                <a:latin typeface="Franklin Gothic Medium"/>
                <a:cs typeface="Franklin Gothic Medium"/>
              </a:rPr>
              <a:t>c</a:t>
            </a:r>
            <a:r>
              <a:rPr sz="1900" spc="-16" dirty="0">
                <a:latin typeface="Franklin Gothic Medium"/>
                <a:cs typeface="Franklin Gothic Medium"/>
              </a:rPr>
              <a:t>i</a:t>
            </a:r>
            <a:r>
              <a:rPr sz="1900" spc="-35" dirty="0">
                <a:latin typeface="Franklin Gothic Medium"/>
                <a:cs typeface="Franklin Gothic Medium"/>
              </a:rPr>
              <a:t>p</a:t>
            </a:r>
            <a:r>
              <a:rPr sz="1900" spc="-31" dirty="0">
                <a:latin typeface="Franklin Gothic Medium"/>
                <a:cs typeface="Franklin Gothic Medium"/>
              </a:rPr>
              <a:t>at</a:t>
            </a:r>
            <a:r>
              <a:rPr sz="1900" spc="-16" dirty="0">
                <a:latin typeface="Franklin Gothic Medium"/>
                <a:cs typeface="Franklin Gothic Medium"/>
              </a:rPr>
              <a:t>i</a:t>
            </a:r>
            <a:r>
              <a:rPr sz="1900" spc="-8" dirty="0">
                <a:latin typeface="Franklin Gothic Medium"/>
                <a:cs typeface="Franklin Gothic Medium"/>
              </a:rPr>
              <a:t>on  </a:t>
            </a:r>
            <a:r>
              <a:rPr sz="1900" spc="-23" dirty="0">
                <a:latin typeface="Franklin Gothic Medium"/>
                <a:cs typeface="Franklin Gothic Medium"/>
              </a:rPr>
              <a:t>of </a:t>
            </a:r>
            <a:r>
              <a:rPr sz="1900" spc="4" dirty="0">
                <a:latin typeface="Franklin Gothic Medium"/>
                <a:cs typeface="Franklin Gothic Medium"/>
              </a:rPr>
              <a:t>SEDGs </a:t>
            </a:r>
            <a:r>
              <a:rPr sz="1900" spc="-20" dirty="0">
                <a:latin typeface="Franklin Gothic Medium"/>
                <a:cs typeface="Franklin Gothic Medium"/>
              </a:rPr>
              <a:t>in </a:t>
            </a:r>
            <a:r>
              <a:rPr sz="1900" spc="-16" dirty="0">
                <a:latin typeface="Franklin Gothic Medium"/>
                <a:cs typeface="Franklin Gothic Medium"/>
              </a:rPr>
              <a:t> </a:t>
            </a:r>
            <a:r>
              <a:rPr sz="1900" spc="-20" dirty="0">
                <a:latin typeface="Franklin Gothic Medium"/>
                <a:cs typeface="Franklin Gothic Medium"/>
              </a:rPr>
              <a:t>schooling </a:t>
            </a:r>
            <a:r>
              <a:rPr sz="1900" spc="-16" dirty="0">
                <a:latin typeface="Franklin Gothic Medium"/>
                <a:cs typeface="Franklin Gothic Medium"/>
              </a:rPr>
              <a:t> </a:t>
            </a:r>
            <a:r>
              <a:rPr sz="1900" spc="-8" dirty="0">
                <a:latin typeface="Franklin Gothic Medium"/>
                <a:cs typeface="Franklin Gothic Medium"/>
              </a:rPr>
              <a:t>process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3862" y="1529079"/>
            <a:ext cx="1859756" cy="1058149"/>
          </a:xfrm>
          <a:prstGeom prst="rect">
            <a:avLst/>
          </a:prstGeom>
          <a:solidFill>
            <a:srgbClr val="ED736D"/>
          </a:solidFill>
        </p:spPr>
        <p:txBody>
          <a:bodyPr vert="horz" wrap="square" lIns="0" tIns="82715" rIns="0" bIns="0" rtlCol="0">
            <a:spAutoFit/>
          </a:bodyPr>
          <a:lstStyle/>
          <a:p>
            <a:pPr marL="467563" marR="446265" indent="71323">
              <a:lnSpc>
                <a:spcPts val="1911"/>
              </a:lnSpc>
              <a:spcBef>
                <a:spcPts val="651"/>
              </a:spcBef>
            </a:pPr>
            <a:r>
              <a:rPr sz="1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Learning </a:t>
            </a:r>
            <a:r>
              <a:rPr sz="1900" spc="-16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Out</a:t>
            </a:r>
            <a:r>
              <a:rPr sz="1900" spc="-8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900" spc="-4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900" spc="-86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900" spc="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</a:t>
            </a:r>
            <a:endParaRPr sz="19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53862" y="2252980"/>
            <a:ext cx="1859756" cy="1595206"/>
          </a:xfrm>
          <a:prstGeom prst="rect">
            <a:avLst/>
          </a:prstGeom>
          <a:solidFill>
            <a:srgbClr val="F8D4D4">
              <a:alpha val="90194"/>
            </a:srgbClr>
          </a:solidFill>
        </p:spPr>
        <p:txBody>
          <a:bodyPr vert="horz" wrap="square" lIns="0" tIns="103022" rIns="0" bIns="0" rtlCol="0">
            <a:spAutoFit/>
          </a:bodyPr>
          <a:lstStyle/>
          <a:p>
            <a:pPr marL="257061" marR="323926" indent="-178803">
              <a:lnSpc>
                <a:spcPct val="85000"/>
              </a:lnSpc>
              <a:spcBef>
                <a:spcPts val="811"/>
              </a:spcBef>
              <a:buChar char="•"/>
              <a:tabLst>
                <a:tab pos="257556" algn="l"/>
              </a:tabLst>
            </a:pPr>
            <a:r>
              <a:rPr sz="1900" spc="-16" dirty="0">
                <a:latin typeface="Franklin Gothic Medium"/>
                <a:cs typeface="Franklin Gothic Medium"/>
              </a:rPr>
              <a:t>Discrepant </a:t>
            </a:r>
            <a:r>
              <a:rPr sz="1900" spc="-12" dirty="0">
                <a:latin typeface="Franklin Gothic Medium"/>
                <a:cs typeface="Franklin Gothic Medium"/>
              </a:rPr>
              <a:t> </a:t>
            </a:r>
            <a:r>
              <a:rPr sz="1900" spc="-23" dirty="0">
                <a:latin typeface="Franklin Gothic Medium"/>
                <a:cs typeface="Franklin Gothic Medium"/>
              </a:rPr>
              <a:t>expected</a:t>
            </a:r>
            <a:r>
              <a:rPr sz="1900" spc="-43" dirty="0">
                <a:latin typeface="Franklin Gothic Medium"/>
                <a:cs typeface="Franklin Gothic Medium"/>
              </a:rPr>
              <a:t> </a:t>
            </a:r>
            <a:r>
              <a:rPr sz="1900" spc="-8" dirty="0">
                <a:latin typeface="Franklin Gothic Medium"/>
                <a:cs typeface="Franklin Gothic Medium"/>
              </a:rPr>
              <a:t>and </a:t>
            </a:r>
            <a:r>
              <a:rPr sz="1900" spc="-456" dirty="0">
                <a:latin typeface="Franklin Gothic Medium"/>
                <a:cs typeface="Franklin Gothic Medium"/>
              </a:rPr>
              <a:t> </a:t>
            </a:r>
            <a:r>
              <a:rPr sz="1900" spc="-12" dirty="0">
                <a:latin typeface="Franklin Gothic Medium"/>
                <a:cs typeface="Franklin Gothic Medium"/>
              </a:rPr>
              <a:t>acceptable </a:t>
            </a:r>
            <a:r>
              <a:rPr sz="1900" spc="-8" dirty="0">
                <a:latin typeface="Franklin Gothic Medium"/>
                <a:cs typeface="Franklin Gothic Medium"/>
              </a:rPr>
              <a:t> </a:t>
            </a:r>
            <a:r>
              <a:rPr sz="1900" spc="-20" dirty="0">
                <a:latin typeface="Franklin Gothic Medium"/>
                <a:cs typeface="Franklin Gothic Medium"/>
              </a:rPr>
              <a:t>learning </a:t>
            </a:r>
            <a:r>
              <a:rPr sz="1900" spc="-16" dirty="0">
                <a:latin typeface="Franklin Gothic Medium"/>
                <a:cs typeface="Franklin Gothic Medium"/>
              </a:rPr>
              <a:t> </a:t>
            </a:r>
            <a:r>
              <a:rPr sz="1900" spc="-23" dirty="0">
                <a:latin typeface="Franklin Gothic Medium"/>
                <a:cs typeface="Franklin Gothic Medium"/>
              </a:rPr>
              <a:t>outcomes</a:t>
            </a:r>
            <a:endParaRPr sz="19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860" y="285732"/>
            <a:ext cx="5072098" cy="440890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>
              <a:spcBef>
                <a:spcPts val="78"/>
              </a:spcBef>
            </a:pPr>
            <a:r>
              <a:rPr sz="2800" spc="-4" dirty="0"/>
              <a:t>BRIDGING</a:t>
            </a:r>
            <a:r>
              <a:rPr sz="2800" spc="-101" dirty="0"/>
              <a:t> </a:t>
            </a:r>
            <a:r>
              <a:rPr sz="2800" dirty="0"/>
              <a:t>THE</a:t>
            </a:r>
            <a:r>
              <a:rPr sz="2800" spc="-39" dirty="0"/>
              <a:t> </a:t>
            </a:r>
            <a:r>
              <a:rPr sz="2800" spc="-4" dirty="0"/>
              <a:t>GAP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4"/>
            <a:ext cx="2281805" cy="4403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5786" y="1214426"/>
            <a:ext cx="1478756" cy="594778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188214" indent="-178308">
              <a:spcBef>
                <a:spcPts val="78"/>
              </a:spcBef>
              <a:buFont typeface="Trebuchet MS"/>
              <a:buChar char="•"/>
              <a:tabLst>
                <a:tab pos="188214" algn="l"/>
              </a:tabLst>
            </a:pPr>
            <a:r>
              <a:rPr sz="1900" b="1" spc="-8" dirty="0">
                <a:latin typeface="Trebuchet MS"/>
                <a:cs typeface="Trebuchet MS"/>
              </a:rPr>
              <a:t>Access</a:t>
            </a:r>
            <a:endParaRPr sz="1900">
              <a:latin typeface="Trebuchet MS"/>
              <a:cs typeface="Trebuchet MS"/>
            </a:endParaRPr>
          </a:p>
          <a:p>
            <a:pPr marL="188214" indent="-178308">
              <a:spcBef>
                <a:spcPts val="39"/>
              </a:spcBef>
              <a:buChar char="•"/>
              <a:tabLst>
                <a:tab pos="188214" algn="l"/>
              </a:tabLst>
            </a:pPr>
            <a:r>
              <a:rPr sz="1900" spc="-12" dirty="0">
                <a:latin typeface="Trebuchet MS"/>
                <a:cs typeface="Trebuchet MS"/>
              </a:rPr>
              <a:t>Removal</a:t>
            </a:r>
            <a:r>
              <a:rPr sz="1900" spc="-47" dirty="0">
                <a:latin typeface="Trebuchet MS"/>
                <a:cs typeface="Trebuchet MS"/>
              </a:rPr>
              <a:t> </a:t>
            </a:r>
            <a:r>
              <a:rPr sz="1900">
                <a:latin typeface="Trebuchet MS"/>
                <a:cs typeface="Trebuchet MS"/>
              </a:rPr>
              <a:t>of</a:t>
            </a:r>
            <a:r>
              <a:rPr sz="1900" spc="-51">
                <a:latin typeface="Trebuchet MS"/>
                <a:cs typeface="Trebuchet MS"/>
              </a:rPr>
              <a:t> 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786" y="1857368"/>
            <a:ext cx="1938338" cy="3518322"/>
          </a:xfrm>
          <a:prstGeom prst="rect">
            <a:avLst/>
          </a:prstGeom>
        </p:spPr>
        <p:txBody>
          <a:bodyPr vert="horz" wrap="square" lIns="0" tIns="47549" rIns="0" bIns="0" rtlCol="0">
            <a:spAutoFit/>
          </a:bodyPr>
          <a:lstStyle/>
          <a:p>
            <a:pPr marL="187719" marR="271424" indent="-178308">
              <a:lnSpc>
                <a:spcPts val="1966"/>
              </a:lnSpc>
              <a:spcBef>
                <a:spcPts val="374"/>
              </a:spcBef>
              <a:buChar char="•"/>
              <a:tabLst>
                <a:tab pos="188214" algn="l"/>
              </a:tabLst>
            </a:pPr>
            <a:r>
              <a:rPr sz="1900" spc="-4" dirty="0">
                <a:latin typeface="Trebuchet MS"/>
                <a:cs typeface="Trebuchet MS"/>
              </a:rPr>
              <a:t>I</a:t>
            </a:r>
            <a:r>
              <a:rPr sz="1900" spc="8" dirty="0">
                <a:latin typeface="Trebuchet MS"/>
                <a:cs typeface="Trebuchet MS"/>
              </a:rPr>
              <a:t>n</a:t>
            </a:r>
            <a:r>
              <a:rPr sz="1900" dirty="0">
                <a:latin typeface="Trebuchet MS"/>
                <a:cs typeface="Trebuchet MS"/>
              </a:rPr>
              <a:t>fr</a:t>
            </a:r>
            <a:r>
              <a:rPr sz="1900" spc="8" dirty="0">
                <a:latin typeface="Trebuchet MS"/>
                <a:cs typeface="Trebuchet MS"/>
              </a:rPr>
              <a:t>a</a:t>
            </a:r>
            <a:r>
              <a:rPr sz="1900" spc="-12" dirty="0">
                <a:latin typeface="Trebuchet MS"/>
                <a:cs typeface="Trebuchet MS"/>
              </a:rPr>
              <a:t>s</a:t>
            </a:r>
            <a:r>
              <a:rPr sz="1900" spc="4" dirty="0">
                <a:latin typeface="Trebuchet MS"/>
                <a:cs typeface="Trebuchet MS"/>
              </a:rPr>
              <a:t>t</a:t>
            </a:r>
            <a:r>
              <a:rPr sz="1900" dirty="0">
                <a:latin typeface="Trebuchet MS"/>
                <a:cs typeface="Trebuchet MS"/>
              </a:rPr>
              <a:t>r</a:t>
            </a:r>
            <a:r>
              <a:rPr sz="1900" spc="8" dirty="0">
                <a:latin typeface="Trebuchet MS"/>
                <a:cs typeface="Trebuchet MS"/>
              </a:rPr>
              <a:t>u</a:t>
            </a:r>
            <a:r>
              <a:rPr sz="1900" spc="4" dirty="0">
                <a:latin typeface="Trebuchet MS"/>
                <a:cs typeface="Trebuchet MS"/>
              </a:rPr>
              <a:t>ctu</a:t>
            </a:r>
            <a:r>
              <a:rPr sz="1900" dirty="0">
                <a:latin typeface="Trebuchet MS"/>
                <a:cs typeface="Trebuchet MS"/>
              </a:rPr>
              <a:t>r</a:t>
            </a:r>
            <a:r>
              <a:rPr sz="1900" spc="8" dirty="0">
                <a:latin typeface="Trebuchet MS"/>
                <a:cs typeface="Trebuchet MS"/>
              </a:rPr>
              <a:t>a</a:t>
            </a:r>
            <a:r>
              <a:rPr sz="1900" dirty="0">
                <a:latin typeface="Trebuchet MS"/>
                <a:cs typeface="Trebuchet MS"/>
              </a:rPr>
              <a:t>l  barriers</a:t>
            </a:r>
            <a:endParaRPr sz="1900">
              <a:latin typeface="Trebuchet MS"/>
              <a:cs typeface="Trebuchet MS"/>
            </a:endParaRPr>
          </a:p>
          <a:p>
            <a:pPr marL="187719" marR="669150" indent="-178308">
              <a:lnSpc>
                <a:spcPts val="1950"/>
              </a:lnSpc>
              <a:spcBef>
                <a:spcPts val="335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A</a:t>
            </a:r>
            <a:r>
              <a:rPr sz="1900" spc="4" dirty="0">
                <a:latin typeface="Trebuchet MS"/>
                <a:cs typeface="Trebuchet MS"/>
              </a:rPr>
              <a:t>ttitu</a:t>
            </a:r>
            <a:r>
              <a:rPr sz="1900" dirty="0">
                <a:latin typeface="Trebuchet MS"/>
                <a:cs typeface="Trebuchet MS"/>
              </a:rPr>
              <a:t>d</a:t>
            </a:r>
            <a:r>
              <a:rPr sz="1900" spc="4" dirty="0">
                <a:latin typeface="Trebuchet MS"/>
                <a:cs typeface="Trebuchet MS"/>
              </a:rPr>
              <a:t>ina</a:t>
            </a:r>
            <a:r>
              <a:rPr sz="1900" dirty="0">
                <a:latin typeface="Trebuchet MS"/>
                <a:cs typeface="Trebuchet MS"/>
              </a:rPr>
              <a:t>l  barriers</a:t>
            </a:r>
            <a:endParaRPr sz="1900">
              <a:latin typeface="Trebuchet MS"/>
              <a:cs typeface="Trebuchet MS"/>
            </a:endParaRPr>
          </a:p>
          <a:p>
            <a:pPr marL="188214" indent="-178308">
              <a:spcBef>
                <a:spcPts val="20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Learning</a:t>
            </a:r>
            <a:r>
              <a:rPr sz="1900" spc="-78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barriers</a:t>
            </a:r>
            <a:endParaRPr sz="1900">
              <a:latin typeface="Trebuchet MS"/>
              <a:cs typeface="Trebuchet MS"/>
            </a:endParaRPr>
          </a:p>
          <a:p>
            <a:pPr marL="187719" marR="229324" indent="-178308">
              <a:lnSpc>
                <a:spcPct val="87300"/>
              </a:lnSpc>
              <a:spcBef>
                <a:spcPts val="324"/>
              </a:spcBef>
              <a:buChar char="•"/>
              <a:tabLst>
                <a:tab pos="188214" algn="l"/>
              </a:tabLst>
            </a:pP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Building</a:t>
            </a:r>
            <a:r>
              <a:rPr sz="1900" spc="-10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school </a:t>
            </a:r>
            <a:r>
              <a:rPr sz="1900" spc="-5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communities,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developing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school</a:t>
            </a:r>
            <a:r>
              <a:rPr sz="1900" spc="-51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FFFF00"/>
                </a:solidFill>
                <a:latin typeface="Trebuchet MS"/>
                <a:cs typeface="Trebuchet MS"/>
              </a:rPr>
              <a:t>clusters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033" y="1374768"/>
            <a:ext cx="2481505" cy="43402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46273" y="1955377"/>
            <a:ext cx="1556861" cy="594778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188214" indent="-178308">
              <a:spcBef>
                <a:spcPts val="78"/>
              </a:spcBef>
              <a:buFont typeface="Trebuchet MS"/>
              <a:buChar char="•"/>
              <a:tabLst>
                <a:tab pos="188214" algn="l"/>
              </a:tabLst>
            </a:pPr>
            <a:r>
              <a:rPr sz="1900" b="1" spc="-12" dirty="0">
                <a:latin typeface="Trebuchet MS"/>
                <a:cs typeface="Trebuchet MS"/>
              </a:rPr>
              <a:t>Participation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6273" y="2575348"/>
            <a:ext cx="1616393" cy="1917756"/>
          </a:xfrm>
          <a:prstGeom prst="rect">
            <a:avLst/>
          </a:prstGeom>
        </p:spPr>
        <p:txBody>
          <a:bodyPr vert="horz" wrap="square" lIns="0" tIns="47549" rIns="0" bIns="0" rtlCol="0">
            <a:spAutoFit/>
          </a:bodyPr>
          <a:lstStyle/>
          <a:p>
            <a:pPr marL="188214" marR="3962" indent="-178308">
              <a:lnSpc>
                <a:spcPts val="1966"/>
              </a:lnSpc>
              <a:spcBef>
                <a:spcPts val="374"/>
              </a:spcBef>
              <a:buChar char="•"/>
              <a:tabLst>
                <a:tab pos="188214" algn="l"/>
              </a:tabLst>
            </a:pPr>
            <a:r>
              <a:rPr sz="1900" spc="-4" dirty="0">
                <a:latin typeface="Trebuchet MS"/>
                <a:cs typeface="Trebuchet MS"/>
              </a:rPr>
              <a:t>Make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learning </a:t>
            </a:r>
            <a:r>
              <a:rPr sz="1900" spc="-5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meaningful,</a:t>
            </a:r>
            <a:endParaRPr sz="1900">
              <a:latin typeface="Trebuchet MS"/>
              <a:cs typeface="Trebuchet MS"/>
            </a:endParaRPr>
          </a:p>
          <a:p>
            <a:pPr marL="188214" indent="-178308">
              <a:spcBef>
                <a:spcPts val="23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relevant,</a:t>
            </a:r>
            <a:endParaRPr sz="1900">
              <a:latin typeface="Trebuchet MS"/>
              <a:cs typeface="Trebuchet MS"/>
            </a:endParaRPr>
          </a:p>
          <a:p>
            <a:pPr marL="188214" indent="-178308">
              <a:lnSpc>
                <a:spcPts val="2098"/>
              </a:lnSpc>
              <a:spcBef>
                <a:spcPts val="39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age</a:t>
            </a:r>
            <a:r>
              <a:rPr sz="1900" spc="-43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and</a:t>
            </a:r>
            <a:r>
              <a:rPr sz="1900" spc="-39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level</a:t>
            </a:r>
            <a:endParaRPr sz="1900">
              <a:latin typeface="Trebuchet MS"/>
              <a:cs typeface="Trebuchet MS"/>
            </a:endParaRPr>
          </a:p>
          <a:p>
            <a:pPr marL="188214">
              <a:lnSpc>
                <a:spcPts val="2098"/>
              </a:lnSpc>
            </a:pPr>
            <a:r>
              <a:rPr sz="1900" dirty="0">
                <a:latin typeface="Trebuchet MS"/>
                <a:cs typeface="Trebuchet MS"/>
              </a:rPr>
              <a:t>appropriate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6273" y="4346575"/>
            <a:ext cx="1864995" cy="1064471"/>
          </a:xfrm>
          <a:prstGeom prst="rect">
            <a:avLst/>
          </a:prstGeom>
        </p:spPr>
        <p:txBody>
          <a:bodyPr vert="horz" wrap="square" lIns="0" tIns="46558" rIns="0" bIns="0" rtlCol="0">
            <a:spAutoFit/>
          </a:bodyPr>
          <a:lstStyle/>
          <a:p>
            <a:pPr marL="188214" marR="3962" indent="-178308">
              <a:lnSpc>
                <a:spcPct val="87100"/>
              </a:lnSpc>
              <a:spcBef>
                <a:spcPts val="367"/>
              </a:spcBef>
              <a:buChar char="•"/>
              <a:tabLst>
                <a:tab pos="188214" algn="l"/>
              </a:tabLst>
            </a:pP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Adopting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Universal</a:t>
            </a:r>
            <a:r>
              <a:rPr sz="1900" spc="-86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FFFF00"/>
                </a:solidFill>
                <a:latin typeface="Trebuchet MS"/>
                <a:cs typeface="Trebuchet MS"/>
              </a:rPr>
              <a:t>Design </a:t>
            </a:r>
            <a:r>
              <a:rPr sz="1900" spc="-5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1900" spc="-8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Learning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83281" y="1142988"/>
            <a:ext cx="5760719" cy="4406900"/>
            <a:chOff x="3343655" y="1569719"/>
            <a:chExt cx="7680959" cy="528828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655" y="1569719"/>
              <a:ext cx="1344168" cy="914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3062" y="1573522"/>
              <a:ext cx="3731231" cy="52844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29388" y="857236"/>
            <a:ext cx="2428892" cy="560974"/>
          </a:xfrm>
          <a:prstGeom prst="rect">
            <a:avLst/>
          </a:prstGeom>
        </p:spPr>
        <p:txBody>
          <a:bodyPr vert="horz" wrap="square" lIns="0" tIns="47549" rIns="0" bIns="0" rtlCol="0">
            <a:spAutoFit/>
          </a:bodyPr>
          <a:lstStyle/>
          <a:p>
            <a:pPr marL="188214" marR="3962" indent="-178308">
              <a:lnSpc>
                <a:spcPts val="1966"/>
              </a:lnSpc>
              <a:spcBef>
                <a:spcPts val="374"/>
              </a:spcBef>
              <a:buSzPct val="83333"/>
              <a:buFont typeface="Trebuchet MS"/>
              <a:buChar char="•"/>
              <a:tabLst>
                <a:tab pos="247650" algn="l"/>
                <a:tab pos="248145" algn="l"/>
                <a:tab pos="585445" algn="l"/>
              </a:tabLst>
            </a:pPr>
            <a:r>
              <a:rPr/>
              <a:t>	</a:t>
            </a:r>
            <a:r>
              <a:rPr sz="1900" b="1" spc="-12" smtClean="0">
                <a:latin typeface="Trebuchet MS"/>
                <a:cs typeface="Trebuchet MS"/>
              </a:rPr>
              <a:t>Le</a:t>
            </a:r>
            <a:r>
              <a:rPr sz="1900" b="1" spc="-8" smtClean="0">
                <a:latin typeface="Trebuchet MS"/>
                <a:cs typeface="Trebuchet MS"/>
              </a:rPr>
              <a:t>a</a:t>
            </a:r>
            <a:r>
              <a:rPr sz="1900" b="1" spc="-4" smtClean="0">
                <a:latin typeface="Trebuchet MS"/>
                <a:cs typeface="Trebuchet MS"/>
              </a:rPr>
              <a:t>r</a:t>
            </a:r>
            <a:r>
              <a:rPr sz="1900" b="1" smtClean="0">
                <a:latin typeface="Trebuchet MS"/>
                <a:cs typeface="Trebuchet MS"/>
              </a:rPr>
              <a:t>n</a:t>
            </a:r>
            <a:r>
              <a:rPr sz="1900" b="1" spc="-4" smtClean="0">
                <a:latin typeface="Trebuchet MS"/>
                <a:cs typeface="Trebuchet MS"/>
              </a:rPr>
              <a:t>ing  </a:t>
            </a:r>
            <a:r>
              <a:rPr sz="1900" b="1" spc="-4" dirty="0">
                <a:latin typeface="Trebuchet MS"/>
                <a:cs typeface="Trebuchet MS"/>
              </a:rPr>
              <a:t>Outcomes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2935" y="1295401"/>
            <a:ext cx="891540" cy="6934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00826" y="1643054"/>
            <a:ext cx="2448878" cy="3821111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188214" indent="-178308">
              <a:spcBef>
                <a:spcPts val="78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Based</a:t>
            </a:r>
            <a:r>
              <a:rPr sz="1900" spc="-47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on:</a:t>
            </a:r>
            <a:endParaRPr sz="1900">
              <a:latin typeface="Trebuchet MS"/>
              <a:cs typeface="Trebuchet MS"/>
            </a:endParaRPr>
          </a:p>
          <a:p>
            <a:pPr marL="188214" marR="3962" indent="-178308">
              <a:lnSpc>
                <a:spcPct val="87100"/>
              </a:lnSpc>
              <a:spcBef>
                <a:spcPts val="328"/>
              </a:spcBef>
              <a:buFont typeface="Trebuchet MS"/>
              <a:buChar char="•"/>
              <a:tabLst>
                <a:tab pos="259537" algn="l"/>
                <a:tab pos="260033" algn="l"/>
              </a:tabLst>
            </a:pPr>
            <a:r>
              <a:rPr dirty="0"/>
              <a:t>	</a:t>
            </a:r>
            <a:r>
              <a:rPr sz="1900" dirty="0">
                <a:latin typeface="Trebuchet MS"/>
                <a:cs typeface="Trebuchet MS"/>
              </a:rPr>
              <a:t>individual</a:t>
            </a:r>
            <a:r>
              <a:rPr sz="1900" spc="-86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capacities, </a:t>
            </a:r>
            <a:r>
              <a:rPr sz="1900" spc="-554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needs and learning </a:t>
            </a:r>
            <a:r>
              <a:rPr sz="1900" spc="8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preferences</a:t>
            </a:r>
            <a:endParaRPr sz="1900">
              <a:latin typeface="Trebuchet MS"/>
              <a:cs typeface="Trebuchet MS"/>
            </a:endParaRPr>
          </a:p>
          <a:p>
            <a:pPr marL="188214" indent="-178308">
              <a:spcBef>
                <a:spcPts val="39"/>
              </a:spcBef>
              <a:buChar char="•"/>
              <a:tabLst>
                <a:tab pos="188214" algn="l"/>
              </a:tabLst>
            </a:pPr>
            <a:r>
              <a:rPr sz="1900" dirty="0">
                <a:latin typeface="Trebuchet MS"/>
                <a:cs typeface="Trebuchet MS"/>
              </a:rPr>
              <a:t>Using</a:t>
            </a:r>
            <a:r>
              <a:rPr sz="1900" spc="-43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:</a:t>
            </a:r>
            <a:endParaRPr sz="1900">
              <a:latin typeface="Trebuchet MS"/>
              <a:cs typeface="Trebuchet MS"/>
            </a:endParaRPr>
          </a:p>
          <a:p>
            <a:pPr marL="188214" marR="742455" indent="-178308" algn="just">
              <a:lnSpc>
                <a:spcPct val="87100"/>
              </a:lnSpc>
              <a:spcBef>
                <a:spcPts val="308"/>
              </a:spcBef>
              <a:buFont typeface="Arial MT"/>
              <a:buChar char="•"/>
              <a:tabLst>
                <a:tab pos="260033" algn="l"/>
              </a:tabLst>
            </a:pPr>
            <a:r>
              <a:rPr dirty="0"/>
              <a:t>	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Differentiated </a:t>
            </a:r>
            <a:r>
              <a:rPr sz="1900" spc="-558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instruction</a:t>
            </a:r>
            <a:r>
              <a:rPr sz="19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and </a:t>
            </a:r>
            <a:r>
              <a:rPr sz="1900" spc="-558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FFFF00"/>
                </a:solidFill>
                <a:latin typeface="Trebuchet MS"/>
                <a:cs typeface="Trebuchet MS"/>
              </a:rPr>
              <a:t>assessment</a:t>
            </a:r>
            <a:endParaRPr sz="1900">
              <a:latin typeface="Trebuchet MS"/>
              <a:cs typeface="Trebuchet MS"/>
            </a:endParaRPr>
          </a:p>
          <a:p>
            <a:pPr marL="188214" marR="342748" indent="-178308">
              <a:lnSpc>
                <a:spcPct val="87100"/>
              </a:lnSpc>
              <a:spcBef>
                <a:spcPts val="328"/>
              </a:spcBef>
              <a:buChar char="•"/>
              <a:tabLst>
                <a:tab pos="188214" algn="l"/>
              </a:tabLst>
            </a:pP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Competency</a:t>
            </a:r>
            <a:r>
              <a:rPr sz="1900" spc="-7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based </a:t>
            </a:r>
            <a:r>
              <a:rPr sz="1900" spc="-5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FFFF00"/>
                </a:solidFill>
                <a:latin typeface="Trebuchet MS"/>
                <a:cs typeface="Trebuchet MS"/>
              </a:rPr>
              <a:t>continuous </a:t>
            </a:r>
            <a:r>
              <a:rPr sz="1900" spc="8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FFFF00"/>
                </a:solidFill>
                <a:latin typeface="Trebuchet MS"/>
                <a:cs typeface="Trebuchet MS"/>
              </a:rPr>
              <a:t>assessment</a:t>
            </a:r>
            <a:endParaRPr sz="1900">
              <a:latin typeface="Trebuchet MS"/>
              <a:cs typeface="Trebuchet MS"/>
            </a:endParaRPr>
          </a:p>
          <a:p>
            <a:pPr marR="305600" algn="r">
              <a:spcBef>
                <a:spcPts val="1225"/>
              </a:spcBef>
            </a:pP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81263" y="5434923"/>
            <a:ext cx="70009" cy="118725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9906">
              <a:spcBef>
                <a:spcPts val="86"/>
              </a:spcBef>
            </a:pPr>
            <a:r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6</a:t>
            </a:r>
            <a:endParaRPr sz="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381000"/>
            <a:ext cx="2777490" cy="78846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185" y="500379"/>
            <a:ext cx="2775584" cy="3452227"/>
          </a:xfrm>
          <a:prstGeom prst="rect">
            <a:avLst/>
          </a:prstGeom>
          <a:solidFill>
            <a:srgbClr val="465258">
              <a:alpha val="96862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574548" marR="632498">
              <a:lnSpc>
                <a:spcPct val="90000"/>
              </a:lnSpc>
              <a:spcBef>
                <a:spcPts val="2192"/>
              </a:spcBef>
            </a:pPr>
            <a:r>
              <a:rPr sz="2500" b="1" spc="-4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2500" b="1" spc="-1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4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2500" b="1" spc="1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4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8" dirty="0">
                <a:solidFill>
                  <a:srgbClr val="FFFFFF"/>
                </a:solidFill>
                <a:latin typeface="Trebuchet MS"/>
                <a:cs typeface="Trebuchet MS"/>
              </a:rPr>
              <a:t>INCLUSIVE </a:t>
            </a:r>
            <a:r>
              <a:rPr sz="2500" b="1" spc="-4" dirty="0">
                <a:solidFill>
                  <a:srgbClr val="FFFFFF"/>
                </a:solidFill>
                <a:latin typeface="Trebuchet MS"/>
                <a:cs typeface="Trebuchet MS"/>
              </a:rPr>
              <a:t> EDU</a:t>
            </a:r>
            <a:r>
              <a:rPr sz="2500" b="1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500" b="1" spc="-25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500" b="1" spc="-4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2386" y="237109"/>
            <a:ext cx="5592239" cy="53461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13</a:t>
            </a:fld>
            <a:endParaRPr spc="4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083" y="619758"/>
            <a:ext cx="4770882" cy="4991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736" y="652886"/>
            <a:ext cx="1444942" cy="871777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 marR="3962" indent="178308">
              <a:spcBef>
                <a:spcPts val="78"/>
              </a:spcBef>
            </a:pPr>
            <a:r>
              <a:rPr sz="2800" dirty="0"/>
              <a:t>5 Rs of </a:t>
            </a:r>
            <a:r>
              <a:rPr sz="2800" spc="4" dirty="0"/>
              <a:t> </a:t>
            </a:r>
            <a:r>
              <a:rPr sz="2800" spc="-4" dirty="0"/>
              <a:t>I</a:t>
            </a:r>
            <a:r>
              <a:rPr sz="2800" spc="8" dirty="0"/>
              <a:t>n</a:t>
            </a:r>
            <a:r>
              <a:rPr sz="2800" dirty="0"/>
              <a:t>clu</a:t>
            </a:r>
            <a:r>
              <a:rPr sz="2800" spc="8" dirty="0"/>
              <a:t>s</a:t>
            </a:r>
            <a:r>
              <a:rPr sz="2800" spc="-4" dirty="0"/>
              <a:t>ion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14</a:t>
            </a:fld>
            <a:endParaRPr spc="4" dirty="0"/>
          </a:p>
        </p:txBody>
      </p:sp>
      <p:sp>
        <p:nvSpPr>
          <p:cNvPr id="4" name="object 4"/>
          <p:cNvSpPr txBox="1"/>
          <p:nvPr/>
        </p:nvSpPr>
        <p:spPr>
          <a:xfrm>
            <a:off x="3503580" y="2038571"/>
            <a:ext cx="2211428" cy="2551224"/>
          </a:xfrm>
          <a:prstGeom prst="rect">
            <a:avLst/>
          </a:prstGeom>
        </p:spPr>
        <p:txBody>
          <a:bodyPr vert="horz" wrap="square" lIns="0" tIns="9411" rIns="0" bIns="0" rtlCol="0">
            <a:spAutoFit/>
          </a:bodyPr>
          <a:lstStyle/>
          <a:p>
            <a:pPr marL="492328" marR="483908" algn="ctr">
              <a:lnSpc>
                <a:spcPct val="150100"/>
              </a:lnSpc>
              <a:spcBef>
                <a:spcPts val="74"/>
              </a:spcBef>
            </a:pPr>
            <a:r>
              <a:rPr sz="2200" spc="-94" dirty="0">
                <a:latin typeface="Trebuchet MS"/>
                <a:cs typeface="Trebuchet MS"/>
              </a:rPr>
              <a:t>R</a:t>
            </a:r>
            <a:r>
              <a:rPr sz="2200" spc="-4" dirty="0">
                <a:latin typeface="Trebuchet MS"/>
                <a:cs typeface="Trebuchet MS"/>
              </a:rPr>
              <a:t>each  </a:t>
            </a:r>
            <a:r>
              <a:rPr sz="2200" dirty="0">
                <a:solidFill>
                  <a:srgbClr val="C00000"/>
                </a:solidFill>
                <a:latin typeface="Trebuchet MS"/>
                <a:cs typeface="Trebuchet MS"/>
              </a:rPr>
              <a:t>Right</a:t>
            </a:r>
            <a:endParaRPr sz="2200">
              <a:latin typeface="Trebuchet MS"/>
              <a:cs typeface="Trebuchet MS"/>
            </a:endParaRPr>
          </a:p>
          <a:p>
            <a:pPr marL="9411" marR="3962" algn="ctr">
              <a:lnSpc>
                <a:spcPts val="3931"/>
              </a:lnSpc>
              <a:spcBef>
                <a:spcPts val="195"/>
              </a:spcBef>
            </a:pPr>
            <a:r>
              <a:rPr sz="2200" spc="-98" dirty="0">
                <a:latin typeface="Trebuchet MS"/>
                <a:cs typeface="Trebuchet MS"/>
              </a:rPr>
              <a:t>R</a:t>
            </a:r>
            <a:r>
              <a:rPr sz="2200" spc="-4" dirty="0">
                <a:latin typeface="Trebuchet MS"/>
                <a:cs typeface="Trebuchet MS"/>
              </a:rPr>
              <a:t>espon</a:t>
            </a:r>
            <a:r>
              <a:rPr sz="2200" spc="-12" dirty="0">
                <a:latin typeface="Trebuchet MS"/>
                <a:cs typeface="Trebuchet MS"/>
              </a:rPr>
              <a:t>s</a:t>
            </a:r>
            <a:r>
              <a:rPr sz="2200" spc="-4" dirty="0">
                <a:latin typeface="Trebuchet MS"/>
                <a:cs typeface="Trebuchet MS"/>
              </a:rPr>
              <a:t>i</a:t>
            </a:r>
            <a:r>
              <a:rPr sz="2200" spc="-12" dirty="0">
                <a:latin typeface="Trebuchet MS"/>
                <a:cs typeface="Trebuchet MS"/>
              </a:rPr>
              <a:t>b</a:t>
            </a:r>
            <a:r>
              <a:rPr sz="2200" spc="-4" dirty="0">
                <a:latin typeface="Trebuchet MS"/>
                <a:cs typeface="Trebuchet MS"/>
              </a:rPr>
              <a:t>ili</a:t>
            </a:r>
            <a:r>
              <a:rPr sz="2200" spc="-12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y  </a:t>
            </a:r>
            <a:r>
              <a:rPr sz="2200" spc="-8" dirty="0">
                <a:solidFill>
                  <a:srgbClr val="C00000"/>
                </a:solidFill>
                <a:latin typeface="Trebuchet MS"/>
                <a:cs typeface="Trebuchet MS"/>
              </a:rPr>
              <a:t>Relationship </a:t>
            </a:r>
            <a:r>
              <a:rPr sz="2200" spc="-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200" spc="-16" dirty="0">
                <a:latin typeface="Trebuchet MS"/>
                <a:cs typeface="Trebuchet MS"/>
              </a:rPr>
              <a:t>Respect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" y="0"/>
            <a:ext cx="8972550" cy="5714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4722" y="5434923"/>
            <a:ext cx="494348" cy="184880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29718">
              <a:spcBef>
                <a:spcPts val="86"/>
              </a:spcBef>
            </a:pPr>
            <a:r>
              <a:rPr sz="1100" spc="-64" baseline="-18518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9</a:t>
            </a:r>
            <a:endParaRPr sz="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723900"/>
            <a:ext cx="7644384" cy="4554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73480" y="5464895"/>
            <a:ext cx="120015" cy="118725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9906">
              <a:spcBef>
                <a:spcPts val="86"/>
              </a:spcBef>
            </a:pPr>
            <a:r>
              <a:rPr sz="700" spc="-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10</a:t>
            </a:r>
            <a:endParaRPr sz="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95" y="2180696"/>
            <a:ext cx="2650331" cy="1026165"/>
          </a:xfrm>
          <a:prstGeom prst="rect">
            <a:avLst/>
          </a:prstGeom>
        </p:spPr>
        <p:txBody>
          <a:bodyPr vert="horz" wrap="square" lIns="0" tIns="10401" rIns="0" bIns="0" rtlCol="0">
            <a:spAutoFit/>
          </a:bodyPr>
          <a:lstStyle/>
          <a:p>
            <a:pPr marL="9906" marR="3962">
              <a:spcBef>
                <a:spcPts val="82"/>
              </a:spcBef>
            </a:pP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ADDRESSING</a:t>
            </a:r>
            <a:r>
              <a:rPr sz="2200" b="1" spc="-82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DIVERSE </a:t>
            </a:r>
            <a:r>
              <a:rPr sz="2200" b="1" spc="-647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NEEDS</a:t>
            </a:r>
            <a:r>
              <a:rPr sz="2200" b="1" spc="-5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OF</a:t>
            </a:r>
            <a:r>
              <a:rPr sz="2200" b="1" spc="-8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LEARNERS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042" y="381000"/>
            <a:ext cx="3157061" cy="78846"/>
          </a:xfrm>
          <a:custGeom>
            <a:avLst/>
            <a:gdLst/>
            <a:ahLst/>
            <a:cxnLst/>
            <a:rect l="l" t="t" r="r" b="b"/>
            <a:pathLst>
              <a:path w="4209415" h="94615">
                <a:moveTo>
                  <a:pt x="4209288" y="0"/>
                </a:moveTo>
                <a:lnTo>
                  <a:pt x="0" y="0"/>
                </a:lnTo>
                <a:lnTo>
                  <a:pt x="0" y="94487"/>
                </a:lnTo>
                <a:lnTo>
                  <a:pt x="4209288" y="94487"/>
                </a:lnTo>
                <a:lnTo>
                  <a:pt x="4209288" y="0"/>
                </a:lnTo>
                <a:close/>
              </a:path>
            </a:pathLst>
          </a:custGeom>
          <a:solidFill>
            <a:srgbClr val="ED7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161" y="381000"/>
            <a:ext cx="5125403" cy="78846"/>
          </a:xfrm>
          <a:custGeom>
            <a:avLst/>
            <a:gdLst/>
            <a:ahLst/>
            <a:cxnLst/>
            <a:rect l="l" t="t" r="r" b="b"/>
            <a:pathLst>
              <a:path w="6833870" h="94615">
                <a:moveTo>
                  <a:pt x="6833616" y="0"/>
                </a:moveTo>
                <a:lnTo>
                  <a:pt x="0" y="0"/>
                </a:lnTo>
                <a:lnTo>
                  <a:pt x="0" y="94487"/>
                </a:lnTo>
                <a:lnTo>
                  <a:pt x="6833616" y="94487"/>
                </a:lnTo>
                <a:lnTo>
                  <a:pt x="6833616" y="0"/>
                </a:lnTo>
                <a:close/>
              </a:path>
            </a:pathLst>
          </a:custGeom>
          <a:solidFill>
            <a:srgbClr val="3B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2550" y="510117"/>
            <a:ext cx="63818" cy="116724"/>
          </a:xfrm>
          <a:prstGeom prst="rect">
            <a:avLst/>
          </a:prstGeom>
        </p:spPr>
        <p:txBody>
          <a:bodyPr vert="horz" wrap="square" lIns="0" tIns="8915" rIns="0" bIns="0" rtlCol="0">
            <a:spAutoFit/>
          </a:bodyPr>
          <a:lstStyle/>
          <a:p>
            <a:pPr marL="9906">
              <a:spcBef>
                <a:spcPts val="70"/>
              </a:spcBef>
            </a:pPr>
            <a:r>
              <a:rPr sz="700" spc="-254" dirty="0">
                <a:solidFill>
                  <a:srgbClr val="ED736D"/>
                </a:solidFill>
                <a:latin typeface="Cambria"/>
                <a:cs typeface="Cambria"/>
              </a:rPr>
              <a:t>◾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10" name="object 10"/>
          <p:cNvSpPr txBox="1"/>
          <p:nvPr/>
        </p:nvSpPr>
        <p:spPr>
          <a:xfrm>
            <a:off x="8511921" y="5442982"/>
            <a:ext cx="158115" cy="111223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pPr marL="29718">
                <a:spcBef>
                  <a:spcPts val="27"/>
                </a:spcBef>
              </a:p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551" y="1485752"/>
            <a:ext cx="3253264" cy="411613"/>
          </a:xfrm>
          <a:prstGeom prst="rect">
            <a:avLst/>
          </a:prstGeom>
        </p:spPr>
        <p:txBody>
          <a:bodyPr vert="horz" wrap="square" lIns="0" tIns="11392" rIns="0" bIns="0" rtlCol="0">
            <a:spAutoFit/>
          </a:bodyPr>
          <a:lstStyle/>
          <a:p>
            <a:pPr marL="176327" indent="-166916">
              <a:spcBef>
                <a:spcPts val="90"/>
              </a:spcBef>
              <a:buClr>
                <a:srgbClr val="ED736D"/>
              </a:buClr>
              <a:buSzPct val="87878"/>
              <a:tabLst>
                <a:tab pos="176822" algn="l"/>
              </a:tabLst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Diversity</a:t>
            </a:r>
            <a:r>
              <a:rPr sz="2600" spc="-5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6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rebuchet MS"/>
                <a:cs typeface="Trebuchet MS"/>
              </a:rPr>
              <a:t>terms</a:t>
            </a:r>
            <a:r>
              <a:rPr sz="2600" spc="-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6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2551" y="2390057"/>
            <a:ext cx="3562350" cy="1823846"/>
          </a:xfrm>
          <a:prstGeom prst="rect">
            <a:avLst/>
          </a:prstGeom>
        </p:spPr>
        <p:txBody>
          <a:bodyPr vert="horz" wrap="square" lIns="0" tIns="68847" rIns="0" bIns="0" rtlCol="0">
            <a:spAutoFit/>
          </a:bodyPr>
          <a:lstStyle/>
          <a:p>
            <a:pPr marL="770687" indent="-761275">
              <a:spcBef>
                <a:spcPts val="542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770687" algn="l"/>
                <a:tab pos="771181" algn="l"/>
              </a:tabLst>
            </a:pPr>
            <a:r>
              <a:rPr sz="2600" spc="-16" dirty="0">
                <a:solidFill>
                  <a:srgbClr val="404040"/>
                </a:solidFill>
                <a:latin typeface="Trebuchet MS"/>
                <a:cs typeface="Trebuchet MS"/>
              </a:rPr>
              <a:t>Physical</a:t>
            </a:r>
            <a:r>
              <a:rPr sz="2600" spc="-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4" dirty="0">
                <a:solidFill>
                  <a:srgbClr val="404040"/>
                </a:solidFill>
                <a:latin typeface="Trebuchet MS"/>
                <a:cs typeface="Trebuchet MS"/>
              </a:rPr>
              <a:t>Needs</a:t>
            </a:r>
            <a:endParaRPr sz="2600">
              <a:latin typeface="Trebuchet MS"/>
              <a:cs typeface="Trebuchet MS"/>
            </a:endParaRPr>
          </a:p>
          <a:p>
            <a:pPr marL="751865" indent="-742455">
              <a:spcBef>
                <a:spcPts val="468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751865" algn="l"/>
                <a:tab pos="752361" algn="l"/>
              </a:tabLst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Academic</a:t>
            </a:r>
            <a:r>
              <a:rPr sz="2600" spc="-6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4" dirty="0">
                <a:solidFill>
                  <a:srgbClr val="404040"/>
                </a:solidFill>
                <a:latin typeface="Trebuchet MS"/>
                <a:cs typeface="Trebuchet MS"/>
              </a:rPr>
              <a:t>Needs</a:t>
            </a:r>
            <a:endParaRPr sz="2600">
              <a:latin typeface="Trebuchet MS"/>
              <a:cs typeface="Trebuchet MS"/>
            </a:endParaRPr>
          </a:p>
          <a:p>
            <a:pPr marL="770687" indent="-761275">
              <a:spcBef>
                <a:spcPts val="468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770687" algn="l"/>
                <a:tab pos="771181" algn="l"/>
              </a:tabLst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Psycho-social</a:t>
            </a:r>
            <a:r>
              <a:rPr sz="2600" spc="-7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4" dirty="0">
                <a:solidFill>
                  <a:srgbClr val="404040"/>
                </a:solidFill>
                <a:latin typeface="Trebuchet MS"/>
                <a:cs typeface="Trebuchet MS"/>
              </a:rPr>
              <a:t>Needs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8441" y="1110784"/>
            <a:ext cx="3604736" cy="778944"/>
          </a:xfrm>
          <a:prstGeom prst="rect">
            <a:avLst/>
          </a:prstGeom>
        </p:spPr>
        <p:txBody>
          <a:bodyPr vert="horz" wrap="square" lIns="0" tIns="9411" rIns="0" bIns="0" rtlCol="0">
            <a:spAutoFit/>
          </a:bodyPr>
          <a:lstStyle/>
          <a:p>
            <a:pPr marL="9906">
              <a:spcBef>
                <a:spcPts val="74"/>
              </a:spcBef>
            </a:pPr>
            <a:r>
              <a:rPr sz="2500" spc="-8" dirty="0"/>
              <a:t>PEDAGOGICAL</a:t>
            </a:r>
            <a:r>
              <a:rPr sz="2500" spc="-74" dirty="0"/>
              <a:t> </a:t>
            </a:r>
            <a:r>
              <a:rPr sz="2500" spc="-8" dirty="0"/>
              <a:t>CONCERNS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6" name="object 6"/>
          <p:cNvSpPr txBox="1"/>
          <p:nvPr/>
        </p:nvSpPr>
        <p:spPr>
          <a:xfrm>
            <a:off x="8511921" y="5442982"/>
            <a:ext cx="158115" cy="111223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pPr marL="29718">
                <a:spcBef>
                  <a:spcPts val="27"/>
                </a:spcBef>
              </a:p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995" y="1735887"/>
            <a:ext cx="7648905" cy="2809564"/>
          </a:xfrm>
          <a:prstGeom prst="rect">
            <a:avLst/>
          </a:prstGeom>
        </p:spPr>
        <p:txBody>
          <a:bodyPr vert="horz" wrap="square" lIns="0" tIns="135712" rIns="0" bIns="0" rtlCol="0">
            <a:spAutoFit/>
          </a:bodyPr>
          <a:lstStyle/>
          <a:p>
            <a:pPr marL="233286" indent="-223876">
              <a:spcBef>
                <a:spcPts val="1069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</a:tabLst>
            </a:pP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Differentiation</a:t>
            </a:r>
            <a:r>
              <a:rPr sz="22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curricular</a:t>
            </a:r>
            <a:r>
              <a:rPr sz="22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planning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and instruction</a:t>
            </a:r>
            <a:endParaRPr sz="2200">
              <a:latin typeface="Trebuchet MS"/>
              <a:cs typeface="Trebuchet MS"/>
            </a:endParaRPr>
          </a:p>
          <a:p>
            <a:pPr marL="233286" indent="-223876">
              <a:spcBef>
                <a:spcPts val="995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</a:tabLst>
            </a:pP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Curriculum</a:t>
            </a:r>
            <a:r>
              <a:rPr sz="2200" spc="-6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adaptation</a:t>
            </a:r>
            <a:endParaRPr sz="2200">
              <a:latin typeface="Trebuchet MS"/>
              <a:cs typeface="Trebuchet MS"/>
            </a:endParaRPr>
          </a:p>
          <a:p>
            <a:pPr marL="233286" indent="-223876">
              <a:spcBef>
                <a:spcPts val="995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</a:tabLst>
            </a:pP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Experiential</a:t>
            </a:r>
            <a:r>
              <a:rPr sz="22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endParaRPr sz="2200">
              <a:latin typeface="Trebuchet MS"/>
              <a:cs typeface="Trebuchet MS"/>
            </a:endParaRPr>
          </a:p>
          <a:p>
            <a:pPr marL="233286" indent="-223876">
              <a:spcBef>
                <a:spcPts val="995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  <a:tab pos="1383373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Flexible	child</a:t>
            </a:r>
            <a:r>
              <a:rPr sz="22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-centered</a:t>
            </a:r>
            <a:r>
              <a:rPr sz="2200" spc="-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teaching-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2200" spc="-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strategies</a:t>
            </a:r>
            <a:endParaRPr sz="2200">
              <a:latin typeface="Trebuchet MS"/>
              <a:cs typeface="Trebuchet MS"/>
            </a:endParaRPr>
          </a:p>
          <a:p>
            <a:pPr marL="233286" indent="-223876">
              <a:spcBef>
                <a:spcPts val="991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Competency</a:t>
            </a:r>
            <a:r>
              <a:rPr sz="2200" spc="-6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2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2200" spc="-4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>
                <a:solidFill>
                  <a:srgbClr val="404040"/>
                </a:solidFill>
                <a:latin typeface="Trebuchet MS"/>
                <a:cs typeface="Trebuchet MS"/>
              </a:rPr>
              <a:t>outcomes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22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assessment</a:t>
            </a:r>
            <a:endParaRPr sz="2200">
              <a:latin typeface="Trebuchet MS"/>
              <a:cs typeface="Trebuchet MS"/>
            </a:endParaRPr>
          </a:p>
          <a:p>
            <a:pPr marL="233286" indent="-223876">
              <a:spcBef>
                <a:spcPts val="995"/>
              </a:spcBef>
              <a:buClr>
                <a:srgbClr val="ED736D"/>
              </a:buClr>
              <a:buSzPct val="91071"/>
              <a:buFont typeface="Cambria"/>
              <a:buChar char="◾"/>
              <a:tabLst>
                <a:tab pos="233782" algn="l"/>
                <a:tab pos="3242729" algn="l"/>
                <a:tab pos="5838101" algn="l"/>
              </a:tabLst>
            </a:pP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Continuous</a:t>
            </a:r>
            <a:r>
              <a:rPr sz="2200" spc="-15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Assessment	‘AS’,</a:t>
            </a:r>
            <a:r>
              <a:rPr sz="22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2" dirty="0">
                <a:solidFill>
                  <a:srgbClr val="404040"/>
                </a:solidFill>
                <a:latin typeface="Trebuchet MS"/>
                <a:cs typeface="Trebuchet MS"/>
              </a:rPr>
              <a:t>‘For’</a:t>
            </a:r>
            <a:r>
              <a:rPr sz="2200" spc="-6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‘Of”	</a:t>
            </a:r>
            <a:r>
              <a:rPr sz="2200" spc="-4" dirty="0">
                <a:solidFill>
                  <a:srgbClr val="404040"/>
                </a:solidFill>
                <a:latin typeface="Trebuchet MS"/>
                <a:cs typeface="Trebuchet MS"/>
              </a:rPr>
              <a:t>learning.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100" y="1571616"/>
            <a:ext cx="2211229" cy="1026666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9906" marR="3962">
              <a:spcBef>
                <a:spcPts val="86"/>
              </a:spcBef>
            </a:pPr>
            <a:r>
              <a:rPr sz="2200" b="1" spc="8" dirty="0">
                <a:solidFill>
                  <a:srgbClr val="006FC0"/>
                </a:solidFill>
                <a:latin typeface="Trebuchet MS"/>
                <a:cs typeface="Trebuchet MS"/>
              </a:rPr>
              <a:t>C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HAL</a:t>
            </a:r>
            <a:r>
              <a:rPr sz="2200" b="1" spc="16" dirty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2200" b="1" spc="8" dirty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2200" b="1" spc="8" dirty="0">
                <a:solidFill>
                  <a:srgbClr val="006FC0"/>
                </a:solidFill>
                <a:latin typeface="Trebuchet MS"/>
                <a:cs typeface="Trebuchet MS"/>
              </a:rPr>
              <a:t>G</a:t>
            </a:r>
            <a:r>
              <a:rPr sz="2200" b="1" spc="-8" dirty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2200" b="1" spc="4" dirty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2200" b="1" spc="-187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rebuchet MS"/>
                <a:cs typeface="Trebuchet MS"/>
              </a:rPr>
              <a:t>AND  </a:t>
            </a:r>
            <a:r>
              <a:rPr sz="2200" b="1" spc="-8" dirty="0">
                <a:solidFill>
                  <a:srgbClr val="006FC0"/>
                </a:solidFill>
                <a:latin typeface="Trebuchet MS"/>
                <a:cs typeface="Trebuchet MS"/>
              </a:rPr>
              <a:t>OPPORTUNITIES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042" y="381000"/>
            <a:ext cx="3157061" cy="78846"/>
          </a:xfrm>
          <a:custGeom>
            <a:avLst/>
            <a:gdLst/>
            <a:ahLst/>
            <a:cxnLst/>
            <a:rect l="l" t="t" r="r" b="b"/>
            <a:pathLst>
              <a:path w="4209415" h="94615">
                <a:moveTo>
                  <a:pt x="4209288" y="0"/>
                </a:moveTo>
                <a:lnTo>
                  <a:pt x="0" y="0"/>
                </a:lnTo>
                <a:lnTo>
                  <a:pt x="0" y="94487"/>
                </a:lnTo>
                <a:lnTo>
                  <a:pt x="4209288" y="94487"/>
                </a:lnTo>
                <a:lnTo>
                  <a:pt x="4209288" y="0"/>
                </a:lnTo>
                <a:close/>
              </a:path>
            </a:pathLst>
          </a:custGeom>
          <a:solidFill>
            <a:srgbClr val="ED7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161" y="381000"/>
            <a:ext cx="5125403" cy="78846"/>
          </a:xfrm>
          <a:custGeom>
            <a:avLst/>
            <a:gdLst/>
            <a:ahLst/>
            <a:cxnLst/>
            <a:rect l="l" t="t" r="r" b="b"/>
            <a:pathLst>
              <a:path w="6833870" h="94615">
                <a:moveTo>
                  <a:pt x="6833616" y="0"/>
                </a:moveTo>
                <a:lnTo>
                  <a:pt x="0" y="0"/>
                </a:lnTo>
                <a:lnTo>
                  <a:pt x="0" y="94487"/>
                </a:lnTo>
                <a:lnTo>
                  <a:pt x="6833616" y="94487"/>
                </a:lnTo>
                <a:lnTo>
                  <a:pt x="6833616" y="0"/>
                </a:lnTo>
                <a:close/>
              </a:path>
            </a:pathLst>
          </a:custGeom>
          <a:solidFill>
            <a:srgbClr val="3B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2551" y="849207"/>
            <a:ext cx="4711065" cy="4309898"/>
          </a:xfrm>
          <a:prstGeom prst="rect">
            <a:avLst/>
          </a:prstGeom>
        </p:spPr>
        <p:txBody>
          <a:bodyPr vert="horz" wrap="square" lIns="0" tIns="39624" rIns="0" bIns="0" rtlCol="0">
            <a:spAutoFit/>
          </a:bodyPr>
          <a:lstStyle/>
          <a:p>
            <a:pPr marL="247650" marR="220904" indent="-237744">
              <a:lnSpc>
                <a:spcPts val="1856"/>
              </a:lnSpc>
              <a:spcBef>
                <a:spcPts val="312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247155" algn="l"/>
                <a:tab pos="247650" algn="l"/>
                <a:tab pos="2505723" algn="l"/>
              </a:tabLst>
            </a:pP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All mainstream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schools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to become capable of </a:t>
            </a:r>
            <a:r>
              <a:rPr sz="1700" spc="-50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educating</a:t>
            </a:r>
            <a:r>
              <a:rPr sz="17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children	in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their local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communities</a:t>
            </a:r>
            <a:endParaRPr sz="1700">
              <a:latin typeface="Trebuchet MS"/>
              <a:cs typeface="Trebuchet MS"/>
            </a:endParaRPr>
          </a:p>
          <a:p>
            <a:pPr marL="247650" marR="3962" indent="-237744">
              <a:lnSpc>
                <a:spcPts val="1856"/>
              </a:lnSpc>
              <a:spcBef>
                <a:spcPts val="874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247155" algn="l"/>
                <a:tab pos="24765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Barrier</a:t>
            </a:r>
            <a:r>
              <a:rPr sz="17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free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1700" spc="-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7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1700" spc="-50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across</a:t>
            </a:r>
            <a:r>
              <a:rPr sz="1700" spc="-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the stages</a:t>
            </a:r>
            <a:endParaRPr sz="1700">
              <a:latin typeface="Trebuchet MS"/>
              <a:cs typeface="Trebuchet MS"/>
            </a:endParaRPr>
          </a:p>
          <a:p>
            <a:pPr marL="247650" marR="135217" indent="-237744" algn="just">
              <a:lnSpc>
                <a:spcPct val="90000"/>
              </a:lnSpc>
              <a:spcBef>
                <a:spcPts val="850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247650" algn="l"/>
              </a:tabLst>
            </a:pP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Address diverse needs of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learners in all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school </a:t>
            </a:r>
            <a:r>
              <a:rPr sz="1700" spc="-50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activities including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Art,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Sports and </a:t>
            </a:r>
            <a:r>
              <a:rPr sz="1700" spc="-16" dirty="0">
                <a:solidFill>
                  <a:srgbClr val="404040"/>
                </a:solidFill>
                <a:latin typeface="Trebuchet MS"/>
                <a:cs typeface="Trebuchet MS"/>
              </a:rPr>
              <a:t>Vocational </a:t>
            </a:r>
            <a:r>
              <a:rPr sz="1700" spc="-50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training</a:t>
            </a:r>
            <a:endParaRPr sz="1700">
              <a:latin typeface="Trebuchet MS"/>
              <a:cs typeface="Trebuchet MS"/>
            </a:endParaRPr>
          </a:p>
          <a:p>
            <a:pPr marL="247650" marR="302133" indent="-237744">
              <a:lnSpc>
                <a:spcPct val="90000"/>
              </a:lnSpc>
              <a:spcBef>
                <a:spcPts val="881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247155" algn="l"/>
                <a:tab pos="247650" algn="l"/>
              </a:tabLst>
            </a:pPr>
            <a:r>
              <a:rPr sz="1700" spc="-12" dirty="0">
                <a:solidFill>
                  <a:srgbClr val="404040"/>
                </a:solidFill>
                <a:latin typeface="Trebuchet MS"/>
                <a:cs typeface="Trebuchet MS"/>
              </a:rPr>
              <a:t>Provide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quality education to all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learners 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through assistive devices, technology- based </a:t>
            </a:r>
            <a:r>
              <a:rPr sz="1700" spc="-50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tools,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appropriate teaching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learning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materials.</a:t>
            </a:r>
            <a:endParaRPr sz="1700">
              <a:latin typeface="Trebuchet MS"/>
              <a:cs typeface="Trebuchet MS"/>
            </a:endParaRPr>
          </a:p>
          <a:p>
            <a:pPr marL="247650" marR="484403" indent="-237744">
              <a:lnSpc>
                <a:spcPct val="90100"/>
              </a:lnSpc>
              <a:spcBef>
                <a:spcPts val="881"/>
              </a:spcBef>
              <a:buClr>
                <a:srgbClr val="ED736D"/>
              </a:buClr>
              <a:buSzPct val="90909"/>
              <a:buFont typeface="Cambria"/>
              <a:buChar char="◾"/>
              <a:tabLst>
                <a:tab pos="247155" algn="l"/>
                <a:tab pos="247650" algn="l"/>
              </a:tabLst>
            </a:pP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Eliminate social exclusion that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consequence of 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attitudes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and responses to </a:t>
            </a:r>
            <a:r>
              <a:rPr sz="1700" spc="-50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diversity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 race,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social class, </a:t>
            </a:r>
            <a:r>
              <a:rPr sz="1700" spc="-27" dirty="0">
                <a:solidFill>
                  <a:srgbClr val="404040"/>
                </a:solidFill>
                <a:latin typeface="Trebuchet MS"/>
                <a:cs typeface="Trebuchet MS"/>
              </a:rPr>
              <a:t>ethnicity, </a:t>
            </a:r>
            <a:r>
              <a:rPr sz="17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language,</a:t>
            </a:r>
            <a:r>
              <a:rPr sz="17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gender</a:t>
            </a:r>
            <a:r>
              <a:rPr sz="17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7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ability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8" name="object 8"/>
          <p:cNvSpPr txBox="1"/>
          <p:nvPr/>
        </p:nvSpPr>
        <p:spPr>
          <a:xfrm>
            <a:off x="8511921" y="5442982"/>
            <a:ext cx="158115" cy="111223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pPr marL="29718">
                <a:spcBef>
                  <a:spcPts val="27"/>
                </a:spcBef>
              </a:pPr>
              <a:t>19</a:t>
            </a:fld>
            <a:endParaRPr sz="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857368"/>
            <a:ext cx="7362371" cy="3233978"/>
          </a:xfrm>
        </p:spPr>
        <p:txBody>
          <a:bodyPr lIns="71323" tIns="35662" rIns="71323" bIns="35662"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The famous statement of Nelson Mandela is </a:t>
            </a:r>
            <a:r>
              <a:rPr lang="en-US" sz="2000" dirty="0" smtClean="0">
                <a:latin typeface="Bookman Old Style" panose="02050604050505020204" pitchFamily="18" charset="0"/>
              </a:rPr>
              <a:t>displayed at the </a:t>
            </a:r>
            <a:r>
              <a:rPr lang="en-US" sz="2000" b="1" dirty="0" smtClean="0">
                <a:latin typeface="Bookman Old Style" panose="02050604050505020204" pitchFamily="18" charset="0"/>
              </a:rPr>
              <a:t>entrance </a:t>
            </a:r>
            <a:r>
              <a:rPr lang="en-US" sz="2000" dirty="0" smtClean="0">
                <a:latin typeface="Bookman Old Style" panose="02050604050505020204" pitchFamily="18" charset="0"/>
              </a:rPr>
              <a:t>of the </a:t>
            </a:r>
            <a:r>
              <a:rPr lang="en-US" sz="2000" dirty="0">
                <a:latin typeface="Bookman Old Style" panose="02050604050505020204" pitchFamily="18" charset="0"/>
              </a:rPr>
              <a:t> </a:t>
            </a:r>
            <a:r>
              <a:rPr lang="en-US" sz="2000" b="1" dirty="0">
                <a:latin typeface="Bookman Old Style" panose="02050604050505020204" pitchFamily="18" charset="0"/>
              </a:rPr>
              <a:t>University</a:t>
            </a:r>
            <a:r>
              <a:rPr lang="en-US" sz="2000" dirty="0">
                <a:latin typeface="Bookman Old Style" panose="02050604050505020204" pitchFamily="18" charset="0"/>
              </a:rPr>
              <a:t> of </a:t>
            </a:r>
            <a:r>
              <a:rPr lang="en-US" sz="2000" b="1" dirty="0">
                <a:latin typeface="Bookman Old Style" panose="02050604050505020204" pitchFamily="18" charset="0"/>
              </a:rPr>
              <a:t>South Africa</a:t>
            </a:r>
            <a:r>
              <a:rPr lang="en-US" sz="2000" dirty="0">
                <a:latin typeface="Bookman Old Style" panose="02050604050505020204" pitchFamily="18" charset="0"/>
              </a:rPr>
              <a:t> thus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en-US" sz="2000" dirty="0" smtClean="0">
                <a:solidFill>
                  <a:srgbClr val="6600FF"/>
                </a:solidFill>
                <a:latin typeface="Bookman Old Style" panose="02050604050505020204" pitchFamily="18" charset="0"/>
              </a:rPr>
              <a:t>"</a:t>
            </a:r>
            <a:r>
              <a:rPr lang="en-US" sz="2000" dirty="0">
                <a:solidFill>
                  <a:srgbClr val="6600FF"/>
                </a:solidFill>
                <a:latin typeface="Bookman Old Style" panose="02050604050505020204" pitchFamily="18" charset="0"/>
              </a:rPr>
              <a:t>Destroying any nation does not require the use of atomic bombs or the use of long-range missiles. It only requires lowering the quality of education and allowing cheating in the examinations by the students."</a:t>
            </a:r>
          </a:p>
        </p:txBody>
      </p:sp>
      <p:pic>
        <p:nvPicPr>
          <p:cNvPr id="1026" name="Picture 2" descr="Few Things To Know About Nelson Mandela International Day - South African  Events, Jobs and Trave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101016"/>
            <a:ext cx="2105891" cy="169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496" y="655801"/>
            <a:ext cx="5497945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dirty="0"/>
              <a:t>What is the need of NEP-2020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5519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95" y="599757"/>
            <a:ext cx="8006715" cy="4457874"/>
          </a:xfrm>
          <a:prstGeom prst="rect">
            <a:avLst/>
          </a:prstGeom>
        </p:spPr>
        <p:txBody>
          <a:bodyPr vert="horz" wrap="square" lIns="0" tIns="10401" rIns="0" bIns="0" rtlCol="0">
            <a:spAutoFit/>
          </a:bodyPr>
          <a:lstStyle/>
          <a:p>
            <a:pPr marL="9906">
              <a:spcBef>
                <a:spcPts val="82"/>
              </a:spcBef>
            </a:pPr>
            <a:r>
              <a:rPr sz="1700" b="1" dirty="0">
                <a:solidFill>
                  <a:srgbClr val="006FC0"/>
                </a:solidFill>
                <a:latin typeface="Trebuchet MS"/>
                <a:cs typeface="Trebuchet MS"/>
              </a:rPr>
              <a:t>CONTD…</a:t>
            </a:r>
            <a:endParaRPr sz="1700">
              <a:latin typeface="Trebuchet MS"/>
              <a:cs typeface="Trebuchet MS"/>
            </a:endParaRPr>
          </a:p>
          <a:p>
            <a:pPr marL="9906"/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CH</a:t>
            </a:r>
            <a:r>
              <a:rPr sz="1700" b="1" spc="-4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1700" b="1" spc="8" dirty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1700" b="1" spc="-4" dirty="0">
                <a:solidFill>
                  <a:srgbClr val="006FC0"/>
                </a:solidFill>
                <a:latin typeface="Trebuchet MS"/>
                <a:cs typeface="Trebuchet MS"/>
              </a:rPr>
              <a:t>EN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G</a:t>
            </a:r>
            <a:r>
              <a:rPr sz="1700" b="1" spc="-4" dirty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700" b="1" spc="-1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700" b="1" spc="-8" dirty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700" b="1" spc="-16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700" b="1" spc="8" dirty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PP</a:t>
            </a:r>
            <a:r>
              <a:rPr sz="1700" b="1" spc="8" dirty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700" b="1" spc="-74" dirty="0">
                <a:solidFill>
                  <a:srgbClr val="006FC0"/>
                </a:solidFill>
                <a:latin typeface="Trebuchet MS"/>
                <a:cs typeface="Trebuchet MS"/>
              </a:rPr>
              <a:t>R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700" b="1" spc="-12" dirty="0">
                <a:solidFill>
                  <a:srgbClr val="006FC0"/>
                </a:solidFill>
                <a:latin typeface="Trebuchet MS"/>
                <a:cs typeface="Trebuchet MS"/>
              </a:rPr>
              <a:t>U</a:t>
            </a:r>
            <a:r>
              <a:rPr sz="1700" b="1" spc="-4" dirty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700" b="1" spc="4" dirty="0">
                <a:solidFill>
                  <a:srgbClr val="006FC0"/>
                </a:solidFill>
                <a:latin typeface="Trebuchet MS"/>
                <a:cs typeface="Trebuchet MS"/>
              </a:rPr>
              <a:t>ITIES</a:t>
            </a:r>
            <a:endParaRPr sz="1700">
              <a:latin typeface="Trebuchet MS"/>
              <a:cs typeface="Trebuchet MS"/>
            </a:endParaRPr>
          </a:p>
          <a:p>
            <a:pPr>
              <a:spcBef>
                <a:spcPts val="8"/>
              </a:spcBef>
            </a:pPr>
            <a:endParaRPr sz="1900">
              <a:latin typeface="Trebuchet MS"/>
              <a:cs typeface="Trebuchet MS"/>
            </a:endParaRPr>
          </a:p>
          <a:p>
            <a:pPr marL="247650" indent="-238239">
              <a:buClr>
                <a:srgbClr val="ED736D"/>
              </a:buClr>
              <a:buSzPct val="92307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teacher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competencies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skills</a:t>
            </a:r>
            <a:endParaRPr sz="2000">
              <a:latin typeface="Trebuchet MS"/>
              <a:cs typeface="Trebuchet MS"/>
            </a:endParaRPr>
          </a:p>
          <a:p>
            <a:pPr marL="247650" marR="442798" indent="-238239">
              <a:lnSpc>
                <a:spcPct val="110000"/>
              </a:lnSpc>
              <a:spcBef>
                <a:spcPts val="956"/>
              </a:spcBef>
              <a:buClr>
                <a:srgbClr val="ED736D"/>
              </a:buClr>
              <a:buSzPct val="92307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evidence-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practices</a:t>
            </a:r>
            <a:r>
              <a:rPr sz="2000" spc="2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that “measure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what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2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value” </a:t>
            </a:r>
            <a:r>
              <a:rPr sz="2000" spc="-60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rather than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“valuing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2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measure”</a:t>
            </a:r>
            <a:endParaRPr sz="2000">
              <a:latin typeface="Trebuchet MS"/>
              <a:cs typeface="Trebuchet MS"/>
            </a:endParaRPr>
          </a:p>
          <a:p>
            <a:pPr marL="247650" marR="298666" indent="-238239">
              <a:lnSpc>
                <a:spcPct val="110100"/>
              </a:lnSpc>
              <a:spcBef>
                <a:spcPts val="956"/>
              </a:spcBef>
              <a:buClr>
                <a:srgbClr val="ED736D"/>
              </a:buClr>
              <a:buSzPct val="92307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Create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system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teaching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that is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competency</a:t>
            </a:r>
            <a:r>
              <a:rPr sz="2000" spc="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based </a:t>
            </a:r>
            <a:r>
              <a:rPr sz="2000" spc="-60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instead</a:t>
            </a:r>
            <a:r>
              <a:rPr sz="20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content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endParaRPr sz="2000">
              <a:latin typeface="Trebuchet MS"/>
              <a:cs typeface="Trebuchet MS"/>
            </a:endParaRPr>
          </a:p>
          <a:p>
            <a:pPr marL="247650" marR="275882" indent="-238239">
              <a:lnSpc>
                <a:spcPct val="110000"/>
              </a:lnSpc>
              <a:spcBef>
                <a:spcPts val="956"/>
              </a:spcBef>
              <a:buClr>
                <a:srgbClr val="ED736D"/>
              </a:buClr>
              <a:buSzPct val="92307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Create</a:t>
            </a:r>
            <a:r>
              <a:rPr sz="20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educational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culture</a:t>
            </a:r>
            <a:r>
              <a:rPr sz="2000" spc="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collaboration</a:t>
            </a:r>
            <a:r>
              <a:rPr sz="2000" spc="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encourages</a:t>
            </a:r>
            <a:r>
              <a:rPr sz="2000" spc="2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spc="-60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supports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problem</a:t>
            </a:r>
            <a:r>
              <a:rPr sz="2000" spc="2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solving</a:t>
            </a:r>
            <a:endParaRPr sz="2000">
              <a:latin typeface="Trebuchet MS"/>
              <a:cs typeface="Trebuchet MS"/>
            </a:endParaRPr>
          </a:p>
          <a:p>
            <a:pPr marL="247650" marR="3962" indent="-238239">
              <a:lnSpc>
                <a:spcPct val="110100"/>
              </a:lnSpc>
              <a:spcBef>
                <a:spcPts val="956"/>
              </a:spcBef>
              <a:buClr>
                <a:srgbClr val="ED736D"/>
              </a:buClr>
              <a:buSzPct val="92307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Establish</a:t>
            </a:r>
            <a:r>
              <a:rPr sz="20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clusters</a:t>
            </a:r>
            <a:r>
              <a:rPr sz="2000" spc="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consensus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around</a:t>
            </a:r>
            <a:r>
              <a:rPr sz="2000" spc="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inclusive</a:t>
            </a:r>
            <a:r>
              <a:rPr sz="2000" spc="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values </a:t>
            </a:r>
            <a:r>
              <a:rPr sz="2000" spc="-60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communities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5" name="object 5"/>
          <p:cNvSpPr txBox="1"/>
          <p:nvPr/>
        </p:nvSpPr>
        <p:spPr>
          <a:xfrm>
            <a:off x="8511921" y="5442982"/>
            <a:ext cx="158115" cy="111223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pPr marL="29718">
                <a:spcBef>
                  <a:spcPts val="27"/>
                </a:spcBef>
              </a:p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166" y="214294"/>
            <a:ext cx="5929354" cy="624555"/>
          </a:xfrm>
          <a:prstGeom prst="rect">
            <a:avLst/>
          </a:prstGeom>
        </p:spPr>
        <p:txBody>
          <a:bodyPr vert="horz" wrap="square" lIns="0" tIns="8915" rIns="0" bIns="0" rtlCol="0">
            <a:spAutoFit/>
          </a:bodyPr>
          <a:lstStyle/>
          <a:p>
            <a:pPr marL="9906">
              <a:spcBef>
                <a:spcPts val="70"/>
              </a:spcBef>
            </a:pPr>
            <a:r>
              <a:rPr sz="2000" spc="-4" dirty="0">
                <a:latin typeface="Trebuchet MS"/>
                <a:cs typeface="Trebuchet MS"/>
              </a:rPr>
              <a:t>CONTD…</a:t>
            </a:r>
            <a:endParaRPr sz="2000">
              <a:latin typeface="Trebuchet MS"/>
              <a:cs typeface="Trebuchet MS"/>
            </a:endParaRPr>
          </a:p>
          <a:p>
            <a:pPr marL="9906">
              <a:spcBef>
                <a:spcPts val="4"/>
              </a:spcBef>
            </a:pPr>
            <a:r>
              <a:rPr sz="2000" spc="-4" dirty="0">
                <a:latin typeface="Trebuchet MS"/>
                <a:cs typeface="Trebuchet MS"/>
              </a:rPr>
              <a:t>CHALLENGES</a:t>
            </a:r>
            <a:r>
              <a:rPr sz="2000" spc="-27" dirty="0">
                <a:latin typeface="Trebuchet MS"/>
                <a:cs typeface="Trebuchet MS"/>
              </a:rPr>
              <a:t> </a:t>
            </a:r>
            <a:r>
              <a:rPr sz="2000" spc="-8" dirty="0">
                <a:latin typeface="Trebuchet MS"/>
                <a:cs typeface="Trebuchet MS"/>
              </a:rPr>
              <a:t>&amp;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2" dirty="0">
                <a:latin typeface="Trebuchet MS"/>
                <a:cs typeface="Trebuchet MS"/>
              </a:rPr>
              <a:t>OPPORTUNITIES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4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6" name="object 6"/>
          <p:cNvSpPr txBox="1"/>
          <p:nvPr/>
        </p:nvSpPr>
        <p:spPr>
          <a:xfrm>
            <a:off x="8511921" y="5442982"/>
            <a:ext cx="158115" cy="111223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z="700" spc="4" dirty="0">
                <a:solidFill>
                  <a:srgbClr val="404040"/>
                </a:solidFill>
                <a:latin typeface="Franklin Gothic Medium"/>
                <a:cs typeface="Franklin Gothic Medium"/>
              </a:rPr>
              <a:pPr marL="29718">
                <a:spcBef>
                  <a:spcPts val="27"/>
                </a:spcBef>
              </a:pPr>
              <a:t>21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728" y="1285864"/>
            <a:ext cx="7557611" cy="3703321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247650" marR="216941" indent="-238239">
              <a:lnSpc>
                <a:spcPct val="110100"/>
              </a:lnSpc>
              <a:spcBef>
                <a:spcPts val="78"/>
              </a:spcBef>
              <a:buClr>
                <a:srgbClr val="ED736D"/>
              </a:buClr>
              <a:buSzPct val="91666"/>
              <a:buFont typeface="Cambria"/>
              <a:buChar char="◾"/>
              <a:tabLst>
                <a:tab pos="247650" algn="l"/>
                <a:tab pos="248145" algn="l"/>
                <a:tab pos="6221463" algn="l"/>
              </a:tabLst>
            </a:pP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Provide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inclusive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curriculum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9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900" spc="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value</a:t>
            </a:r>
            <a:r>
              <a:rPr sz="1900" spc="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oriented</a:t>
            </a:r>
            <a:r>
              <a:rPr sz="1900" spc="-2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	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responsive</a:t>
            </a:r>
            <a:r>
              <a:rPr sz="1900" spc="-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900" spc="-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cultural</a:t>
            </a:r>
            <a:r>
              <a:rPr sz="19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linguistic</a:t>
            </a:r>
            <a:r>
              <a:rPr sz="1900" spc="-1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diversity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D736D"/>
              </a:buClr>
              <a:buFont typeface="Cambria"/>
              <a:buChar char="◾"/>
            </a:pPr>
            <a:endParaRPr sz="2200">
              <a:latin typeface="Trebuchet MS"/>
              <a:cs typeface="Trebuchet MS"/>
            </a:endParaRPr>
          </a:p>
          <a:p>
            <a:pPr marL="247650" marR="3962" indent="-238239">
              <a:lnSpc>
                <a:spcPct val="110100"/>
              </a:lnSpc>
              <a:spcBef>
                <a:spcPts val="1767"/>
              </a:spcBef>
              <a:buClr>
                <a:srgbClr val="ED736D"/>
              </a:buClr>
              <a:buSzPct val="91666"/>
              <a:buFont typeface="Cambria"/>
              <a:buChar char="◾"/>
              <a:tabLst>
                <a:tab pos="247650" algn="l"/>
                <a:tab pos="248145" algn="l"/>
                <a:tab pos="6735585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Create learning environment that embraces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diversity-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 positive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 en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900" spc="8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tha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900" spc="8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ds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ee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ds</a:t>
            </a:r>
            <a:r>
              <a:rPr sz="19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f 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ea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900" spc="8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rs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900" spc="8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	a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ic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D736D"/>
              </a:buClr>
              <a:buFont typeface="Cambria"/>
              <a:buChar char="◾"/>
            </a:pPr>
            <a:endParaRPr sz="2200">
              <a:latin typeface="Trebuchet MS"/>
              <a:cs typeface="Trebuchet MS"/>
            </a:endParaRPr>
          </a:p>
          <a:p>
            <a:pPr>
              <a:spcBef>
                <a:spcPts val="4"/>
              </a:spcBef>
              <a:buClr>
                <a:srgbClr val="ED736D"/>
              </a:buClr>
              <a:buFont typeface="Cambria"/>
              <a:buChar char="◾"/>
            </a:pPr>
            <a:endParaRPr sz="1700">
              <a:latin typeface="Trebuchet MS"/>
              <a:cs typeface="Trebuchet MS"/>
            </a:endParaRPr>
          </a:p>
          <a:p>
            <a:pPr marL="247650" indent="-238239">
              <a:buClr>
                <a:srgbClr val="ED736D"/>
              </a:buClr>
              <a:buSzPct val="91666"/>
              <a:buFont typeface="Cambria"/>
              <a:buChar char="◾"/>
              <a:tabLst>
                <a:tab pos="247650" algn="l"/>
                <a:tab pos="248145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Create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Inclusive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school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culture with</a:t>
            </a:r>
            <a:r>
              <a:rPr sz="19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9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900" spc="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trained</a:t>
            </a:r>
            <a:r>
              <a:rPr sz="1900" spc="-3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inclusive</a:t>
            </a:r>
            <a:endParaRPr sz="1900">
              <a:latin typeface="Trebuchet MS"/>
              <a:cs typeface="Trebuchet MS"/>
            </a:endParaRPr>
          </a:p>
          <a:p>
            <a:pPr marL="247650">
              <a:spcBef>
                <a:spcPts val="226"/>
              </a:spcBef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teachers,</a:t>
            </a:r>
            <a:r>
              <a:rPr sz="19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1900" spc="-1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workers</a:t>
            </a:r>
            <a:r>
              <a:rPr sz="19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404040"/>
                </a:solidFill>
                <a:latin typeface="Trebuchet MS"/>
                <a:cs typeface="Trebuchet MS"/>
              </a:rPr>
              <a:t>counsellors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995" y="770001"/>
            <a:ext cx="5333524" cy="871777"/>
          </a:xfrm>
          <a:prstGeom prst="rect">
            <a:avLst/>
          </a:prstGeom>
        </p:spPr>
        <p:txBody>
          <a:bodyPr vert="horz" wrap="square" lIns="0" tIns="9906" rIns="0" bIns="0" rtlCol="0">
            <a:spAutoFit/>
          </a:bodyPr>
          <a:lstStyle/>
          <a:p>
            <a:pPr marL="9906">
              <a:spcBef>
                <a:spcPts val="78"/>
              </a:spcBef>
            </a:pPr>
            <a:r>
              <a:rPr sz="2800" spc="-164" dirty="0"/>
              <a:t>T</a:t>
            </a:r>
            <a:r>
              <a:rPr sz="2800" dirty="0"/>
              <a:t>O</a:t>
            </a:r>
            <a:r>
              <a:rPr sz="2800" spc="-144" dirty="0"/>
              <a:t> </a:t>
            </a:r>
            <a:r>
              <a:rPr sz="2800" spc="-4" dirty="0"/>
              <a:t>AC</a:t>
            </a:r>
            <a:r>
              <a:rPr sz="2800" spc="8" dirty="0"/>
              <a:t>H</a:t>
            </a:r>
            <a:r>
              <a:rPr sz="2800" spc="-4" dirty="0"/>
              <a:t>IEV</a:t>
            </a:r>
            <a:r>
              <a:rPr sz="2800" dirty="0"/>
              <a:t>E</a:t>
            </a:r>
            <a:r>
              <a:rPr sz="2800" spc="-12" dirty="0"/>
              <a:t> </a:t>
            </a:r>
            <a:r>
              <a:rPr sz="2800" spc="-4" dirty="0"/>
              <a:t>IN</a:t>
            </a:r>
            <a:r>
              <a:rPr sz="2800" spc="4" dirty="0"/>
              <a:t>C</a:t>
            </a:r>
            <a:r>
              <a:rPr sz="2800" dirty="0"/>
              <a:t>LU</a:t>
            </a:r>
            <a:r>
              <a:rPr sz="2800" spc="12" dirty="0"/>
              <a:t>S</a:t>
            </a:r>
            <a:r>
              <a:rPr sz="2800" spc="-4" dirty="0"/>
              <a:t>IO</a:t>
            </a:r>
            <a:r>
              <a:rPr sz="2800" dirty="0"/>
              <a:t>N</a:t>
            </a:r>
            <a:r>
              <a:rPr sz="2800" spc="-27" dirty="0"/>
              <a:t> </a:t>
            </a:r>
            <a:r>
              <a:rPr sz="2800" dirty="0"/>
              <a:t>&amp;</a:t>
            </a:r>
            <a:r>
              <a:rPr sz="2800" spc="-4" dirty="0"/>
              <a:t> </a:t>
            </a:r>
            <a:r>
              <a:rPr sz="2800" dirty="0"/>
              <a:t>E</a:t>
            </a:r>
            <a:r>
              <a:rPr sz="2800" spc="-12" dirty="0"/>
              <a:t>Q</a:t>
            </a:r>
            <a:r>
              <a:rPr sz="2800" dirty="0"/>
              <a:t>U</a:t>
            </a:r>
            <a:r>
              <a:rPr sz="2800" spc="12" dirty="0"/>
              <a:t>I</a:t>
            </a:r>
            <a:r>
              <a:rPr sz="2800" dirty="0"/>
              <a:t>TY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35608" y="1206500"/>
            <a:ext cx="7498080" cy="4934928"/>
          </a:xfrm>
          <a:prstGeom prst="rect">
            <a:avLst/>
          </a:prstGeom>
        </p:spPr>
        <p:txBody>
          <a:bodyPr vert="horz" wrap="square" lIns="0" tIns="10401" rIns="0" bIns="0" rtlCol="0">
            <a:spAutoFit/>
          </a:bodyPr>
          <a:lstStyle/>
          <a:p>
            <a:pPr marR="5047107" algn="ctr">
              <a:spcBef>
                <a:spcPts val="82"/>
              </a:spcBef>
            </a:pPr>
            <a:r>
              <a:rPr spc="-20" dirty="0"/>
              <a:t>We</a:t>
            </a:r>
            <a:r>
              <a:rPr spc="-39" dirty="0"/>
              <a:t> </a:t>
            </a:r>
            <a:r>
              <a:rPr dirty="0"/>
              <a:t>need</a:t>
            </a:r>
            <a:r>
              <a:rPr spc="-35" dirty="0"/>
              <a:t> </a:t>
            </a:r>
            <a:r>
              <a:rPr spc="-4" dirty="0"/>
              <a:t>to:</a:t>
            </a:r>
          </a:p>
          <a:p>
            <a:pPr>
              <a:spcBef>
                <a:spcPts val="20"/>
              </a:spcBef>
            </a:pPr>
            <a:endParaRPr sz="2100"/>
          </a:p>
          <a:p>
            <a:pPr marL="330860" indent="-321450">
              <a:buClr>
                <a:srgbClr val="ED736D"/>
              </a:buClr>
              <a:buSzPct val="91071"/>
              <a:buFont typeface="Wingdings"/>
              <a:buChar char=""/>
              <a:tabLst>
                <a:tab pos="330860" algn="l"/>
                <a:tab pos="331356" algn="l"/>
              </a:tabLst>
            </a:pP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work</a:t>
            </a:r>
            <a:r>
              <a:rPr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together</a:t>
            </a:r>
          </a:p>
          <a:p>
            <a:pPr>
              <a:spcBef>
                <a:spcPts val="20"/>
              </a:spcBef>
              <a:buClr>
                <a:srgbClr val="ED736D"/>
              </a:buClr>
              <a:buFont typeface="Wingdings"/>
              <a:buChar char=""/>
            </a:pPr>
            <a:endParaRPr sz="2100">
              <a:latin typeface="Trebuchet MS"/>
              <a:cs typeface="Trebuchet MS"/>
            </a:endParaRPr>
          </a:p>
          <a:p>
            <a:pPr marL="414071" indent="-404660">
              <a:buClr>
                <a:srgbClr val="ED736D"/>
              </a:buClr>
              <a:buSzPct val="91071"/>
              <a:buFont typeface="Wingdings"/>
              <a:buChar char=""/>
              <a:tabLst>
                <a:tab pos="414071" algn="l"/>
                <a:tab pos="414566" algn="l"/>
              </a:tabLst>
            </a:pPr>
            <a:r>
              <a:rPr spc="-4" dirty="0">
                <a:solidFill>
                  <a:srgbClr val="C00000"/>
                </a:solidFill>
                <a:latin typeface="Trebuchet MS"/>
                <a:cs typeface="Trebuchet MS"/>
              </a:rPr>
              <a:t>collaborate</a:t>
            </a:r>
            <a:r>
              <a:rPr spc="-5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C00000"/>
                </a:solidFill>
                <a:latin typeface="Trebuchet MS"/>
                <a:cs typeface="Trebuchet MS"/>
              </a:rPr>
              <a:t>with</a:t>
            </a:r>
            <a:r>
              <a:rPr spc="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C00000"/>
                </a:solidFill>
                <a:latin typeface="Trebuchet MS"/>
                <a:cs typeface="Trebuchet MS"/>
              </a:rPr>
              <a:t>each</a:t>
            </a:r>
            <a:r>
              <a:rPr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pc="4" dirty="0">
                <a:solidFill>
                  <a:srgbClr val="C00000"/>
                </a:solidFill>
                <a:latin typeface="Trebuchet MS"/>
                <a:cs typeface="Trebuchet MS"/>
              </a:rPr>
              <a:t>other</a:t>
            </a:r>
          </a:p>
          <a:p>
            <a:pPr>
              <a:spcBef>
                <a:spcPts val="20"/>
              </a:spcBef>
              <a:buClr>
                <a:srgbClr val="ED736D"/>
              </a:buClr>
              <a:buFont typeface="Wingdings"/>
              <a:buChar char=""/>
            </a:pPr>
            <a:endParaRPr sz="2100">
              <a:latin typeface="Trebuchet MS"/>
              <a:cs typeface="Trebuchet MS"/>
            </a:endParaRPr>
          </a:p>
          <a:p>
            <a:pPr marL="414071" indent="-404660">
              <a:buClr>
                <a:srgbClr val="ED736D"/>
              </a:buClr>
              <a:buSzPct val="91071"/>
              <a:buFont typeface="Wingdings"/>
              <a:buChar char=""/>
              <a:tabLst>
                <a:tab pos="414071" algn="l"/>
                <a:tab pos="414566" algn="l"/>
              </a:tabLst>
            </a:pP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tolerate</a:t>
            </a:r>
            <a:r>
              <a:rPr spc="-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others</a:t>
            </a:r>
          </a:p>
          <a:p>
            <a:pPr>
              <a:spcBef>
                <a:spcPts val="20"/>
              </a:spcBef>
            </a:pPr>
            <a:endParaRPr sz="2100">
              <a:latin typeface="Trebuchet MS"/>
              <a:cs typeface="Trebuchet MS"/>
            </a:endParaRPr>
          </a:p>
          <a:p>
            <a:pPr marR="5057013" algn="ctr"/>
            <a:r>
              <a:rPr spc="-4" dirty="0"/>
              <a:t>because</a:t>
            </a:r>
            <a:r>
              <a:rPr spc="-51" dirty="0"/>
              <a:t> </a:t>
            </a:r>
            <a:r>
              <a:rPr dirty="0"/>
              <a:t>–</a:t>
            </a:r>
          </a:p>
          <a:p>
            <a:pPr>
              <a:lnSpc>
                <a:spcPct val="100000"/>
              </a:lnSpc>
            </a:pPr>
            <a:endParaRPr sz="2100"/>
          </a:p>
          <a:p>
            <a:pPr marL="1104024"/>
            <a:r>
              <a:rPr sz="2500" i="1" spc="-4" dirty="0">
                <a:solidFill>
                  <a:srgbClr val="C00000"/>
                </a:solidFill>
                <a:latin typeface="Trebuchet MS"/>
                <a:cs typeface="Trebuchet MS"/>
              </a:rPr>
              <a:t>“None</a:t>
            </a:r>
            <a:r>
              <a:rPr sz="2500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4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2500" i="1" spc="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8" dirty="0">
                <a:solidFill>
                  <a:srgbClr val="C00000"/>
                </a:solidFill>
                <a:latin typeface="Trebuchet MS"/>
                <a:cs typeface="Trebuchet MS"/>
              </a:rPr>
              <a:t>us</a:t>
            </a:r>
            <a:r>
              <a:rPr sz="2500" i="1" spc="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12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2500" i="1" spc="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4" dirty="0">
                <a:solidFill>
                  <a:srgbClr val="C00000"/>
                </a:solidFill>
                <a:latin typeface="Trebuchet MS"/>
                <a:cs typeface="Trebuchet MS"/>
              </a:rPr>
              <a:t>as</a:t>
            </a:r>
            <a:r>
              <a:rPr sz="2500" i="1" spc="12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8" dirty="0">
                <a:solidFill>
                  <a:srgbClr val="C00000"/>
                </a:solidFill>
                <a:latin typeface="Trebuchet MS"/>
                <a:cs typeface="Trebuchet MS"/>
              </a:rPr>
              <a:t>smart</a:t>
            </a:r>
            <a:r>
              <a:rPr sz="2500" i="1" spc="1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4" dirty="0">
                <a:solidFill>
                  <a:srgbClr val="C00000"/>
                </a:solidFill>
                <a:latin typeface="Trebuchet MS"/>
                <a:cs typeface="Trebuchet MS"/>
              </a:rPr>
              <a:t>as</a:t>
            </a:r>
            <a:r>
              <a:rPr sz="2500" i="1" spc="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dirty="0">
                <a:solidFill>
                  <a:srgbClr val="C00000"/>
                </a:solidFill>
                <a:latin typeface="Trebuchet MS"/>
                <a:cs typeface="Trebuchet MS"/>
              </a:rPr>
              <a:t>all</a:t>
            </a:r>
            <a:r>
              <a:rPr sz="2500" i="1" spc="-2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4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2500" i="1" spc="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i="1" spc="-8" dirty="0">
                <a:solidFill>
                  <a:srgbClr val="C00000"/>
                </a:solidFill>
                <a:latin typeface="Trebuchet MS"/>
                <a:cs typeface="Trebuchet MS"/>
              </a:rPr>
              <a:t>us.”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8901" y="5521536"/>
            <a:ext cx="1321117" cy="195169"/>
          </a:xfrm>
          <a:prstGeom prst="rect">
            <a:avLst/>
          </a:prstGeom>
        </p:spPr>
        <p:txBody>
          <a:bodyPr vert="horz" wrap="square" lIns="0" tIns="10401" rIns="0" bIns="0" rtlCol="0">
            <a:spAutoFit/>
          </a:bodyPr>
          <a:lstStyle/>
          <a:p>
            <a:pPr marL="9906">
              <a:spcBef>
                <a:spcPts val="82"/>
              </a:spcBef>
            </a:pPr>
            <a:r>
              <a:rPr sz="1200" spc="4" dirty="0">
                <a:solidFill>
                  <a:srgbClr val="404040"/>
                </a:solidFill>
                <a:latin typeface="Trebuchet MS"/>
                <a:cs typeface="Trebuchet MS"/>
              </a:rPr>
              <a:t>Johnson</a:t>
            </a:r>
            <a:r>
              <a:rPr sz="1200" spc="-6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4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2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4" dirty="0">
                <a:solidFill>
                  <a:srgbClr val="404040"/>
                </a:solidFill>
                <a:latin typeface="Trebuchet MS"/>
                <a:cs typeface="Trebuchet MS"/>
              </a:rPr>
              <a:t>Johnson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0"/>
            <a:ext cx="523220" cy="5715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IN" sz="2200" dirty="0" smtClean="0"/>
              <a:t>Fundamental Principles of the Policy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143108" y="500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6429388" y="214294"/>
            <a:ext cx="1643074" cy="1500198"/>
          </a:xfrm>
          <a:prstGeom prst="wedgeRoundRectCallout">
            <a:avLst>
              <a:gd name="adj1" fmla="val -90774"/>
              <a:gd name="adj2" fmla="val 68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Sensitize Teachers and Parents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785918" y="479167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6600FF"/>
                </a:solidFill>
              </a:rPr>
              <a:t>Education is a public service; access to quality education must be considered a basic right of every child;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214294"/>
            <a:ext cx="735808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008000"/>
                </a:solidFill>
              </a:rPr>
              <a:t>no hard separations between arts and sciences</a:t>
            </a:r>
            <a:r>
              <a:rPr lang="en-IN" sz="2000" dirty="0" smtClean="0"/>
              <a:t>, </a:t>
            </a:r>
            <a:r>
              <a:rPr lang="en-IN" sz="1600" dirty="0" smtClean="0"/>
              <a:t>between curricular and extra-curricular activities, between vocational and academic streams, etc. in order to eliminate harmful hierarchies among, and silos between different areas of learning. </a:t>
            </a:r>
            <a:endParaRPr lang="en-IN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B60AA2"/>
                </a:solidFill>
              </a:rPr>
              <a:t>multidisciplinary and a holistic education </a:t>
            </a:r>
            <a:r>
              <a:rPr lang="en-IN" sz="1600" dirty="0" smtClean="0"/>
              <a:t>across the sciences, social sciences, arts, humanities, and sports for a multidisciplinary world in order to ensure the unity and integrity of all knowledge; </a:t>
            </a:r>
            <a:endParaRPr lang="en-IN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 </a:t>
            </a:r>
            <a:r>
              <a:rPr lang="en-IN" sz="2400" dirty="0" smtClean="0">
                <a:solidFill>
                  <a:srgbClr val="C00000"/>
                </a:solidFill>
              </a:rPr>
              <a:t>emphasis on conceptual understanding</a:t>
            </a:r>
            <a:r>
              <a:rPr lang="en-IN" sz="2000" dirty="0" smtClean="0"/>
              <a:t> </a:t>
            </a:r>
            <a:r>
              <a:rPr lang="en-IN" dirty="0" smtClean="0"/>
              <a:t>rather than rote learning and learning-for-exams.; </a:t>
            </a: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</a:t>
            </a:r>
            <a:r>
              <a:rPr lang="en-IN" sz="2400" dirty="0" smtClean="0">
                <a:solidFill>
                  <a:srgbClr val="6600FF"/>
                </a:solidFill>
              </a:rPr>
              <a:t>creativity and critical thinking to encourage logical decision-making and innovation; </a:t>
            </a:r>
            <a:endParaRPr lang="en-IN" sz="2000" dirty="0">
              <a:solidFill>
                <a:srgbClr val="66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928674"/>
            <a:ext cx="461665" cy="35201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en-IN" dirty="0" smtClean="0"/>
              <a:t>Fundamental Principles of the Policy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42856"/>
            <a:ext cx="721523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dirty="0" smtClean="0"/>
              <a:t> </a:t>
            </a:r>
            <a:r>
              <a:rPr lang="en-IN" sz="2400" b="1" dirty="0" smtClean="0">
                <a:solidFill>
                  <a:srgbClr val="6600FF"/>
                </a:solidFill>
              </a:rPr>
              <a:t>ethics and human &amp; Constitutional values </a:t>
            </a:r>
            <a:r>
              <a:rPr lang="en-IN" dirty="0" smtClean="0"/>
              <a:t>like empathy, respect for others, cleanliness, courtesy, democratic spirit, spirit of service, respect for public property, scientific temper, liberty, responsibility, pluralism, equality, and justice; </a:t>
            </a:r>
          </a:p>
          <a:p>
            <a:pPr marL="342900" indent="-342900"/>
            <a:endParaRPr lang="en-IN" sz="2000" dirty="0" smtClean="0"/>
          </a:p>
          <a:p>
            <a:pPr marL="342900" indent="-342900"/>
            <a:r>
              <a:rPr lang="en-IN" sz="2000" b="1" dirty="0" smtClean="0">
                <a:solidFill>
                  <a:srgbClr val="008000"/>
                </a:solidFill>
              </a:rPr>
              <a:t>promoting multilingualism </a:t>
            </a:r>
            <a:r>
              <a:rPr lang="en-IN" sz="2000" dirty="0" smtClean="0"/>
              <a:t>and the power of language in teaching and learning; </a:t>
            </a:r>
          </a:p>
          <a:p>
            <a:pPr marL="342900" indent="-342900"/>
            <a:r>
              <a:rPr lang="en-IN" sz="2000" dirty="0" smtClean="0"/>
              <a:t> </a:t>
            </a:r>
          </a:p>
          <a:p>
            <a:pPr marL="342900" indent="-342900"/>
            <a:r>
              <a:rPr lang="en-IN" sz="2400" b="1" dirty="0" smtClean="0">
                <a:solidFill>
                  <a:srgbClr val="6600FF"/>
                </a:solidFill>
              </a:rPr>
              <a:t>life skills </a:t>
            </a:r>
            <a:r>
              <a:rPr lang="en-IN" sz="2000" dirty="0" smtClean="0"/>
              <a:t>such as communication, cooperation, teamwork, and resilience; </a:t>
            </a:r>
          </a:p>
          <a:p>
            <a:pPr marL="342900" indent="-342900"/>
            <a:endParaRPr lang="en-IN" sz="2000" dirty="0" smtClean="0"/>
          </a:p>
          <a:p>
            <a:pPr marL="342900" indent="-342900"/>
            <a:r>
              <a:rPr lang="en-IN" sz="2000" dirty="0" smtClean="0"/>
              <a:t>focus on </a:t>
            </a:r>
            <a:r>
              <a:rPr lang="en-IN" sz="2000" b="1" dirty="0" smtClean="0">
                <a:solidFill>
                  <a:srgbClr val="CC0000"/>
                </a:solidFill>
              </a:rPr>
              <a:t>regular formative assessment </a:t>
            </a:r>
            <a:r>
              <a:rPr lang="en-IN" sz="2000" dirty="0" smtClean="0"/>
              <a:t>for learning rather than the summative assessment that encourages today’s ‘coaching culture’; </a:t>
            </a:r>
          </a:p>
          <a:p>
            <a:pPr marL="342900" indent="-342900">
              <a:buFont typeface="+mj-lt"/>
              <a:buAutoNum type="arabicPeriod"/>
            </a:pPr>
            <a:endParaRPr lang="en-IN" dirty="0" smtClean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0"/>
            <a:ext cx="6858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8000"/>
                </a:solidFill>
              </a:rPr>
              <a:t>extensive use of technology </a:t>
            </a:r>
            <a:r>
              <a:rPr lang="en-IN" sz="2000" dirty="0" smtClean="0"/>
              <a:t>in teaching and learning, removing language barriers, increasing access for </a:t>
            </a:r>
            <a:r>
              <a:rPr lang="en-IN" sz="2000" dirty="0" err="1" smtClean="0"/>
              <a:t>Divyang</a:t>
            </a:r>
            <a:r>
              <a:rPr lang="en-IN" sz="2000" dirty="0" smtClean="0"/>
              <a:t> students, and educational planning and management; </a:t>
            </a:r>
          </a:p>
          <a:p>
            <a:endParaRPr lang="en-IN" sz="2000" dirty="0" smtClean="0"/>
          </a:p>
          <a:p>
            <a:r>
              <a:rPr lang="en-IN" sz="2000" dirty="0" smtClean="0"/>
              <a:t> </a:t>
            </a:r>
            <a:r>
              <a:rPr lang="en-IN" sz="2000" b="1" dirty="0" smtClean="0">
                <a:solidFill>
                  <a:srgbClr val="6600FF"/>
                </a:solidFill>
              </a:rPr>
              <a:t>respect for diversity </a:t>
            </a:r>
            <a:r>
              <a:rPr lang="en-IN" sz="2000" dirty="0" smtClean="0"/>
              <a:t>and respect for the local context in all curriculum, pedagogy, and policy, always keeping in mind that education is a concurrent subject; </a:t>
            </a:r>
          </a:p>
          <a:p>
            <a:endParaRPr lang="en-IN" sz="2000" dirty="0"/>
          </a:p>
          <a:p>
            <a:r>
              <a:rPr lang="en-IN" sz="2000" b="1" dirty="0" smtClean="0">
                <a:solidFill>
                  <a:srgbClr val="CC0000"/>
                </a:solidFill>
              </a:rPr>
              <a:t>full equity and inclusion </a:t>
            </a:r>
            <a:r>
              <a:rPr lang="en-IN" sz="2000" dirty="0" smtClean="0"/>
              <a:t>as the cornerstone of all educational decisions to ensure that all students are able to thrive in the education system; </a:t>
            </a:r>
          </a:p>
          <a:p>
            <a:endParaRPr lang="en-IN" sz="2000" dirty="0" smtClean="0"/>
          </a:p>
          <a:p>
            <a:r>
              <a:rPr lang="en-IN" sz="2000" b="1" dirty="0" smtClean="0">
                <a:solidFill>
                  <a:srgbClr val="008000"/>
                </a:solidFill>
              </a:rPr>
              <a:t>synergy in curriculum </a:t>
            </a:r>
            <a:r>
              <a:rPr lang="en-IN" dirty="0" smtClean="0"/>
              <a:t>across all levels of education from early childhood care and education to school education to higher education; </a:t>
            </a:r>
            <a:endParaRPr lang="en-IN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5852" y="285732"/>
            <a:ext cx="7499350" cy="5214974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 </a:t>
            </a:r>
            <a:r>
              <a:rPr lang="en-IN" sz="3400" dirty="0" smtClean="0"/>
              <a:t>teachers and faculty as the heart of the learning process – their recruitment, </a:t>
            </a:r>
            <a:r>
              <a:rPr lang="en-IN" sz="4000" b="1" dirty="0" smtClean="0">
                <a:solidFill>
                  <a:srgbClr val="6600FF"/>
                </a:solidFill>
              </a:rPr>
              <a:t>continuous professional development, </a:t>
            </a:r>
            <a:r>
              <a:rPr lang="en-IN" sz="3100" dirty="0" smtClean="0"/>
              <a:t>positive working environments and service conditions; </a:t>
            </a:r>
            <a:endParaRPr lang="en-IN" sz="4000" dirty="0" smtClean="0"/>
          </a:p>
          <a:p>
            <a:r>
              <a:rPr lang="en-IN" sz="4000" dirty="0" smtClean="0"/>
              <a:t>a ‘</a:t>
            </a:r>
            <a:r>
              <a:rPr lang="en-IN" sz="4000" b="1" dirty="0" smtClean="0">
                <a:solidFill>
                  <a:srgbClr val="6600FF"/>
                </a:solidFill>
              </a:rPr>
              <a:t>light but tight’ </a:t>
            </a:r>
            <a:r>
              <a:rPr lang="en-IN" sz="2600" dirty="0" smtClean="0"/>
              <a:t>regulatory framework to ensure integrity, transparency, and resource efficiency of the educational system through audit and public disclosure while encouraging innovation and out-of-the-box ideas through autonomy, good governance, and empowerment; </a:t>
            </a:r>
            <a:endParaRPr lang="en-IN" sz="4000" dirty="0" smtClean="0"/>
          </a:p>
          <a:p>
            <a:r>
              <a:rPr lang="en-IN" sz="4000" dirty="0" smtClean="0">
                <a:solidFill>
                  <a:srgbClr val="6600FF"/>
                </a:solidFill>
              </a:rPr>
              <a:t>outstanding research </a:t>
            </a:r>
            <a:r>
              <a:rPr lang="en-IN" sz="3300" dirty="0" smtClean="0"/>
              <a:t>as a </a:t>
            </a:r>
            <a:r>
              <a:rPr lang="en-IN" sz="3300" dirty="0" err="1" smtClean="0"/>
              <a:t>corequisite</a:t>
            </a:r>
            <a:r>
              <a:rPr lang="en-IN" sz="3300" dirty="0" smtClean="0"/>
              <a:t> for outstanding education and development;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214294"/>
            <a:ext cx="7215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6600FF"/>
                </a:solidFill>
              </a:rPr>
              <a:t>Actions that are specific to higher education shall be adopted by all Governments and HEIs. 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6600FF"/>
                </a:solidFill>
              </a:rPr>
              <a:t>Steps to be taken by Governments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(a) Earmark suitable Government funds for the education of SEDGs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(b) Set clear targets for higher GER for SEDGs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(c) Enhance gender balance in admissions to HEIs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(d) Enhance access by establishing more high-quality HEIs in </a:t>
            </a:r>
            <a:r>
              <a:rPr lang="en-IN" sz="2000" dirty="0" err="1" smtClean="0">
                <a:solidFill>
                  <a:srgbClr val="6600FF"/>
                </a:solidFill>
              </a:rPr>
              <a:t>aspirational</a:t>
            </a:r>
            <a:r>
              <a:rPr lang="en-IN" sz="2000" dirty="0" smtClean="0">
                <a:solidFill>
                  <a:srgbClr val="6600FF"/>
                </a:solidFill>
              </a:rPr>
              <a:t> districts and Special Education Zones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(e) Develop and support high-quality HEIs that teach in local/Indian languages or bilingually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(f) Provide more financial assistance and scholarships to SEDGs in both public and private HEIs 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(g) Conduct outreach programs on higher education opportunities and scholarships among SEDGs</a:t>
            </a:r>
          </a:p>
          <a:p>
            <a:r>
              <a:rPr lang="en-IN" sz="2000" dirty="0" smtClean="0">
                <a:solidFill>
                  <a:srgbClr val="6600FF"/>
                </a:solidFill>
              </a:rPr>
              <a:t> (h) Develop and support technology tools for better participation and learning outcomes</a:t>
            </a:r>
            <a:endParaRPr lang="en-IN" sz="2000" b="1" dirty="0" smtClean="0">
              <a:solidFill>
                <a:srgbClr val="66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0"/>
            <a:ext cx="461665" cy="535783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IN" dirty="0" smtClean="0"/>
              <a:t>EQUITY AND INCLUSION IN HIGHER EDUCATION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571604" y="857236"/>
            <a:ext cx="7143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 Diversity and Inclusive Education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India's Higher education (HE) sector has experienced massive expansion to become the second-largest system in the world.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growth is accompanied by increasing student diversity in the industry.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 diversity is reflected in terms of an increasing share of students from socially and economically disadvantaged groups.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According to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(2020), nearly 57 percent of students come from disadvantaged groups.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4"/>
            <a:ext cx="7663543" cy="3534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629" y="399143"/>
            <a:ext cx="5475514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800" b="1" dirty="0">
                <a:solidFill>
                  <a:srgbClr val="F56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EDUCATION</a:t>
            </a:r>
            <a:endParaRPr lang="en-US" b="1" dirty="0">
              <a:solidFill>
                <a:srgbClr val="F569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5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285852" y="714360"/>
            <a:ext cx="72152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F84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Sub-theme 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Understanding Diversity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LEARNER-CENTERED PEDAGOGICAL PRACTICES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>
              <a:solidFill>
                <a:srgbClr val="060C5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Pedagogy - Teacher Centric vs. Learner Centric Methods - Learner Centric Methods; Discussions, Group Work, Tutorials, Practical Exercises, Project Work, and Field Experiences.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000100" y="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F84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Sub-theme II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Linking Diversity to Inclusion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DEVELOPING ANALYTICAL SKILLS AMONG STUDENTS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 and Knowledge - Information Procession - Knowledge Transmission vs. Knowledge Construction - Inculcating Critical and Analytical Thinking Skills - Developing Creativity.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857356" y="642922"/>
            <a:ext cx="6929454" cy="41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F84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Sub-theme III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Teacher Competencies towards Diversity &amp; Inclusion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60C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MINIMIZING ACHIEVEMENT GAPS AMONG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60C5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60C5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60C5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Individual Differences; Physical, Cognitive, Social and Emotional Development - Diversified Needs of Students - Inclusive Education.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III Technological Tools for Supporting Teachers &amp; Students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14448" y="714360"/>
            <a:ext cx="72152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F84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Sub-theme IV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Technological Tools for Supporting Teachers &amp; Students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60C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TECHNOLOGICAL PEDAGOGICAL CONTENT KNOWLEDGE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 4.0 - Pedagogical Content Knowledge - Technological Pedagogical Content Knowledge.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V: Supporting Individual Students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2571736" y="1071550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F84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Sub-theme 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Supporting Individual Students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60C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MENTORING OF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60C5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Mentor-Mentee System - Mentor-Mentee Rapport - Remedial Teaching - Positive Attitudinal Development.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8667eaf29f1bbf12d64abaaeae6ca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6"/>
            <a:ext cx="5530212" cy="3705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Equity in Education: Defining Equity, Equality, and Standardization -  Impact Tul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3"/>
            <a:ext cx="8143900" cy="550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Educational equity </a:t>
            </a:r>
            <a:r>
              <a:rPr lang="en-IN" dirty="0" smtClean="0"/>
              <a:t>is when educators provide all students with the high-quality instruction and support they need to reach and exceed a common standard. </a:t>
            </a:r>
          </a:p>
          <a:p>
            <a:r>
              <a:rPr lang="en-IN" b="1" dirty="0" smtClean="0"/>
              <a:t>Equity focuses on outcomes for students.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Equity in education demands that we provide the same high expectations for all students, regardless of their </a:t>
            </a:r>
          </a:p>
          <a:p>
            <a:r>
              <a:rPr lang="en-IN" dirty="0" smtClean="0"/>
              <a:t>gender, </a:t>
            </a:r>
          </a:p>
          <a:p>
            <a:r>
              <a:rPr lang="en-IN" dirty="0" smtClean="0"/>
              <a:t>Ability/disability , </a:t>
            </a:r>
          </a:p>
          <a:p>
            <a:r>
              <a:rPr lang="en-IN" dirty="0" smtClean="0"/>
              <a:t>ethnicity, and </a:t>
            </a:r>
          </a:p>
          <a:p>
            <a:r>
              <a:rPr lang="en-IN" dirty="0" smtClean="0"/>
              <a:t>socio-economic background.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357170"/>
            <a:ext cx="76438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800" dirty="0"/>
              <a:t>Equality suggests </a:t>
            </a:r>
            <a:r>
              <a:rPr lang="en-IN" sz="2800" dirty="0">
                <a:solidFill>
                  <a:srgbClr val="002060"/>
                </a:solidFill>
              </a:rPr>
              <a:t>providing </a:t>
            </a:r>
            <a:r>
              <a:rPr lang="en-IN" sz="2800" dirty="0">
                <a:solidFill>
                  <a:srgbClr val="C00000"/>
                </a:solidFill>
              </a:rPr>
              <a:t>every student with the same experience. </a:t>
            </a:r>
            <a:endParaRPr lang="en-IN" sz="28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800" dirty="0" smtClean="0"/>
              <a:t>Equity </a:t>
            </a:r>
            <a:r>
              <a:rPr lang="en-IN" sz="2800" dirty="0"/>
              <a:t>means working to overcome the historical legacy of discrimination, marginalization, and underinvestment that disadvantages specific groups of people, </a:t>
            </a:r>
            <a:r>
              <a:rPr lang="en-IN" sz="2800" dirty="0" smtClean="0"/>
              <a:t>especially students with </a:t>
            </a:r>
            <a:r>
              <a:rPr lang="en-IN" sz="2800" dirty="0" err="1" smtClean="0"/>
              <a:t>disabilties</a:t>
            </a:r>
            <a:r>
              <a:rPr lang="en-IN" sz="28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800" dirty="0" smtClean="0"/>
              <a:t>Equity </a:t>
            </a:r>
            <a:r>
              <a:rPr lang="en-IN" sz="2800" dirty="0"/>
              <a:t>requires providing support tailored to the specific needs of students.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392" y="1189524"/>
            <a:ext cx="5899785" cy="625056"/>
          </a:xfrm>
          <a:prstGeom prst="rect">
            <a:avLst/>
          </a:prstGeom>
        </p:spPr>
        <p:txBody>
          <a:bodyPr vert="horz" wrap="square" lIns="0" tIns="9411" rIns="0" bIns="0" rtlCol="0">
            <a:spAutoFit/>
          </a:bodyPr>
          <a:lstStyle/>
          <a:p>
            <a:pPr marL="9906">
              <a:spcBef>
                <a:spcPts val="74"/>
              </a:spcBef>
            </a:pPr>
            <a:r>
              <a:rPr sz="2000" i="1" spc="-8" dirty="0">
                <a:solidFill>
                  <a:srgbClr val="C00000"/>
                </a:solidFill>
                <a:latin typeface="Trebuchet MS"/>
                <a:cs typeface="Trebuchet MS"/>
              </a:rPr>
              <a:t>Children</a:t>
            </a:r>
            <a:r>
              <a:rPr sz="2000" i="1" spc="2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8" dirty="0">
                <a:solidFill>
                  <a:srgbClr val="C00000"/>
                </a:solidFill>
                <a:latin typeface="Trebuchet MS"/>
                <a:cs typeface="Trebuchet MS"/>
              </a:rPr>
              <a:t>Who</a:t>
            </a:r>
            <a:r>
              <a:rPr sz="2000" i="1" spc="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4" dirty="0">
                <a:solidFill>
                  <a:srgbClr val="C00000"/>
                </a:solidFill>
                <a:latin typeface="Trebuchet MS"/>
                <a:cs typeface="Trebuchet MS"/>
              </a:rPr>
              <a:t>Learn</a:t>
            </a:r>
            <a:r>
              <a:rPr sz="2000" i="1" spc="27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39" dirty="0">
                <a:solidFill>
                  <a:srgbClr val="C00000"/>
                </a:solidFill>
                <a:latin typeface="Trebuchet MS"/>
                <a:cs typeface="Trebuchet MS"/>
              </a:rPr>
              <a:t>Together</a:t>
            </a:r>
            <a:r>
              <a:rPr sz="2000" i="1" spc="3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4" dirty="0">
                <a:solidFill>
                  <a:srgbClr val="C00000"/>
                </a:solidFill>
                <a:latin typeface="Trebuchet MS"/>
                <a:cs typeface="Trebuchet MS"/>
              </a:rPr>
              <a:t>Learn</a:t>
            </a:r>
            <a:r>
              <a:rPr sz="2000" i="1" spc="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125" dirty="0">
                <a:solidFill>
                  <a:srgbClr val="C00000"/>
                </a:solidFill>
                <a:latin typeface="Trebuchet MS"/>
                <a:cs typeface="Trebuchet MS"/>
              </a:rPr>
              <a:t>To</a:t>
            </a:r>
            <a:r>
              <a:rPr sz="2000" i="1" spc="27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8" dirty="0">
                <a:solidFill>
                  <a:srgbClr val="C00000"/>
                </a:solidFill>
                <a:latin typeface="Trebuchet MS"/>
                <a:cs typeface="Trebuchet MS"/>
              </a:rPr>
              <a:t>Live</a:t>
            </a:r>
            <a:r>
              <a:rPr sz="2000" i="1" spc="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i="1" spc="-39" dirty="0">
                <a:solidFill>
                  <a:srgbClr val="C00000"/>
                </a:solidFill>
                <a:latin typeface="Trebuchet MS"/>
                <a:cs typeface="Trebuchet MS"/>
              </a:rPr>
              <a:t>Together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>
          <a:xfrm>
            <a:off x="3581400" y="5254625"/>
            <a:ext cx="2133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r>
              <a:rPr lang="en-IN" spc="4" dirty="0" smtClean="0"/>
              <a:t>03-11-2023</a:t>
            </a:r>
            <a:endParaRPr spc="4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5715000" y="5254625"/>
            <a:ext cx="28956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9906">
              <a:spcBef>
                <a:spcPts val="27"/>
              </a:spcBef>
            </a:pPr>
            <a:endParaRPr spc="-8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8</a:t>
            </a:fld>
            <a:endParaRPr spc="4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162" y="2114959"/>
            <a:ext cx="5837529" cy="36000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228865"/>
            <a:ext cx="7498080" cy="1334443"/>
          </a:xfrm>
          <a:prstGeom prst="rect">
            <a:avLst/>
          </a:prstGeom>
        </p:spPr>
        <p:txBody>
          <a:bodyPr vert="horz" wrap="square" lIns="0" tIns="10897" rIns="0" bIns="0" rtlCol="0">
            <a:spAutoFit/>
          </a:bodyPr>
          <a:lstStyle/>
          <a:p>
            <a:pPr marL="9906">
              <a:spcBef>
                <a:spcPts val="86"/>
              </a:spcBef>
            </a:pPr>
            <a:r>
              <a:rPr spc="8" dirty="0"/>
              <a:t>E</a:t>
            </a:r>
            <a:r>
              <a:rPr spc="4" dirty="0"/>
              <a:t>Q</a:t>
            </a:r>
            <a:r>
              <a:rPr spc="-8" dirty="0"/>
              <a:t>U</a:t>
            </a:r>
            <a:r>
              <a:rPr spc="4" dirty="0"/>
              <a:t>I</a:t>
            </a:r>
            <a:r>
              <a:rPr spc="-198" dirty="0"/>
              <a:t>T</a:t>
            </a:r>
            <a:r>
              <a:rPr dirty="0"/>
              <a:t>AB</a:t>
            </a:r>
            <a:r>
              <a:rPr spc="8" dirty="0"/>
              <a:t>L</a:t>
            </a:r>
            <a:r>
              <a:rPr spc="4" dirty="0"/>
              <a:t>E</a:t>
            </a:r>
            <a:r>
              <a:rPr spc="-203" dirty="0"/>
              <a:t> </a:t>
            </a:r>
            <a:r>
              <a:rPr dirty="0"/>
              <a:t>AN</a:t>
            </a:r>
            <a:r>
              <a:rPr spc="4" dirty="0"/>
              <a:t>D</a:t>
            </a:r>
            <a:r>
              <a:rPr spc="-8" dirty="0"/>
              <a:t> </a:t>
            </a:r>
            <a:r>
              <a:rPr spc="-4" dirty="0"/>
              <a:t>IN</a:t>
            </a:r>
            <a:r>
              <a:rPr spc="8" dirty="0"/>
              <a:t>C</a:t>
            </a:r>
            <a:r>
              <a:rPr spc="4" dirty="0"/>
              <a:t>LUSIVE</a:t>
            </a:r>
            <a:r>
              <a:rPr spc="-70" dirty="0"/>
              <a:t> </a:t>
            </a:r>
            <a:r>
              <a:rPr spc="8" dirty="0"/>
              <a:t>E</a:t>
            </a:r>
            <a:r>
              <a:rPr spc="4" dirty="0"/>
              <a:t>D</a:t>
            </a:r>
            <a:r>
              <a:rPr spc="-12" dirty="0"/>
              <a:t>U</a:t>
            </a:r>
            <a:r>
              <a:rPr spc="4" dirty="0"/>
              <a:t>C</a:t>
            </a:r>
            <a:r>
              <a:rPr spc="-198" dirty="0"/>
              <a:t>A</a:t>
            </a:r>
            <a:r>
              <a:rPr spc="4" dirty="0"/>
              <a:t>T</a:t>
            </a:r>
            <a:r>
              <a:rPr spc="12" dirty="0"/>
              <a:t>I</a:t>
            </a:r>
            <a:r>
              <a:rPr dirty="0"/>
              <a:t>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8613648" y="5254625"/>
            <a:ext cx="457200" cy="188167"/>
          </a:xfrm>
          <a:prstGeom prst="rect">
            <a:avLst/>
          </a:prstGeom>
        </p:spPr>
        <p:txBody>
          <a:bodyPr vert="horz" wrap="square" lIns="0" tIns="3467" rIns="0" bIns="0" rtlCol="0">
            <a:spAutoFit/>
          </a:bodyPr>
          <a:lstStyle/>
          <a:p>
            <a:pPr marL="29718">
              <a:spcBef>
                <a:spcPts val="27"/>
              </a:spcBef>
            </a:pPr>
            <a:fld id="{81D60167-4931-47E6-BA6A-407CBD079E47}" type="slidenum">
              <a:rPr spc="4" dirty="0"/>
              <a:pPr marL="29718">
                <a:spcBef>
                  <a:spcPts val="27"/>
                </a:spcBef>
              </a:pPr>
              <a:t>9</a:t>
            </a:fld>
            <a:endParaRPr spc="4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0952" y="3238500"/>
            <a:ext cx="1738611" cy="260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2857" y="4434840"/>
            <a:ext cx="1320478" cy="2212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52841" y="1472565"/>
            <a:ext cx="4421981" cy="3387106"/>
          </a:xfrm>
          <a:prstGeom prst="rect">
            <a:avLst/>
          </a:prstGeom>
        </p:spPr>
        <p:txBody>
          <a:bodyPr vert="horz" wrap="square" lIns="0" tIns="98069" rIns="0" bIns="0" rtlCol="0">
            <a:spAutoFit/>
          </a:bodyPr>
          <a:lstStyle/>
          <a:p>
            <a:pPr marL="80734">
              <a:spcBef>
                <a:spcPts val="772"/>
              </a:spcBef>
            </a:pPr>
            <a:r>
              <a:rPr sz="1900" dirty="0">
                <a:solidFill>
                  <a:srgbClr val="006FC0"/>
                </a:solidFill>
                <a:latin typeface="Trebuchet MS"/>
                <a:cs typeface="Trebuchet MS"/>
              </a:rPr>
              <a:t>Means</a:t>
            </a:r>
            <a:endParaRPr sz="1900">
              <a:latin typeface="Trebuchet MS"/>
              <a:cs typeface="Trebuchet MS"/>
            </a:endParaRPr>
          </a:p>
          <a:p>
            <a:pPr marL="951471">
              <a:spcBef>
                <a:spcPts val="694"/>
              </a:spcBef>
              <a:tabLst>
                <a:tab pos="2828658" algn="l"/>
              </a:tabLst>
            </a:pPr>
            <a:r>
              <a:rPr sz="1900" b="1" spc="-8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900" b="1" spc="-12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spc="2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f</a:t>
            </a:r>
            <a:r>
              <a:rPr sz="1900" b="1" spc="4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9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spc="-16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900" b="1" spc="-8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900" b="1" spc="-4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1900" b="1" spc="-12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900" b="1" spc="-4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s	</a:t>
            </a:r>
            <a:r>
              <a:rPr sz="1900" b="1" spc="-105" dirty="0">
                <a:solidFill>
                  <a:srgbClr val="C00000"/>
                </a:solidFill>
                <a:latin typeface="Trebuchet MS"/>
                <a:cs typeface="Trebuchet MS"/>
              </a:rPr>
              <a:t>F</a:t>
            </a:r>
            <a:r>
              <a:rPr sz="1900" b="1" spc="4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900" b="1" spc="-9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b="1" spc="-8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900" b="1" spc="-12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spc="2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900" b="1" spc="-16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900" b="1" spc="-8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900" b="1" spc="-4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900" b="1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1900" b="1" spc="-12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900" b="1" spc="-4" dirty="0">
                <a:solidFill>
                  <a:srgbClr val="C00000"/>
                </a:solidFill>
                <a:latin typeface="Trebuchet MS"/>
                <a:cs typeface="Trebuchet MS"/>
              </a:rPr>
              <a:t>rs</a:t>
            </a:r>
            <a:endParaRPr sz="1900">
              <a:latin typeface="Trebuchet MS"/>
              <a:cs typeface="Trebuchet MS"/>
            </a:endParaRPr>
          </a:p>
          <a:p>
            <a:pPr>
              <a:spcBef>
                <a:spcPts val="8"/>
              </a:spcBef>
            </a:pPr>
            <a:endParaRPr sz="3100">
              <a:latin typeface="Trebuchet MS"/>
              <a:cs typeface="Trebuchet MS"/>
            </a:endParaRPr>
          </a:p>
          <a:p>
            <a:pPr marL="9906">
              <a:spcBef>
                <a:spcPts val="4"/>
              </a:spcBef>
            </a:pPr>
            <a:r>
              <a:rPr sz="1900" spc="-4" dirty="0">
                <a:solidFill>
                  <a:srgbClr val="006FC0"/>
                </a:solidFill>
                <a:latin typeface="Trebuchet MS"/>
                <a:cs typeface="Trebuchet MS"/>
              </a:rPr>
              <a:t>If</a:t>
            </a:r>
            <a:r>
              <a:rPr sz="1900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06FC0"/>
                </a:solidFill>
                <a:latin typeface="Trebuchet MS"/>
                <a:cs typeface="Trebuchet MS"/>
              </a:rPr>
              <a:t>the</a:t>
            </a:r>
            <a:r>
              <a:rPr sz="1900" spc="-27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0" spc="-4" dirty="0">
                <a:solidFill>
                  <a:srgbClr val="006FC0"/>
                </a:solidFill>
                <a:latin typeface="Trebuchet MS"/>
                <a:cs typeface="Trebuchet MS"/>
              </a:rPr>
              <a:t>mission</a:t>
            </a:r>
            <a:r>
              <a:rPr sz="1900" spc="-8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06FC0"/>
                </a:solidFill>
                <a:latin typeface="Trebuchet MS"/>
                <a:cs typeface="Trebuchet MS"/>
              </a:rPr>
              <a:t>is</a:t>
            </a:r>
            <a:endParaRPr sz="1900">
              <a:latin typeface="Trebuchet MS"/>
              <a:cs typeface="Trebuchet MS"/>
            </a:endParaRPr>
          </a:p>
          <a:p>
            <a:pPr marL="1374458">
              <a:spcBef>
                <a:spcPts val="694"/>
              </a:spcBef>
            </a:pPr>
            <a:r>
              <a:rPr sz="1900" i="1" dirty="0">
                <a:solidFill>
                  <a:srgbClr val="C00000"/>
                </a:solidFill>
                <a:latin typeface="Trebuchet MS"/>
                <a:cs typeface="Trebuchet MS"/>
              </a:rPr>
              <a:t>Education</a:t>
            </a:r>
            <a:r>
              <a:rPr sz="1900" i="1" spc="-5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i="1" spc="-4" dirty="0">
                <a:solidFill>
                  <a:srgbClr val="C00000"/>
                </a:solidFill>
                <a:latin typeface="Trebuchet MS"/>
                <a:cs typeface="Trebuchet MS"/>
              </a:rPr>
              <a:t>for</a:t>
            </a:r>
            <a:r>
              <a:rPr sz="1900" i="1" spc="-12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00" i="1" spc="-4" dirty="0">
                <a:solidFill>
                  <a:srgbClr val="C00000"/>
                </a:solidFill>
                <a:latin typeface="Trebuchet MS"/>
                <a:cs typeface="Trebuchet MS"/>
              </a:rPr>
              <a:t>all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 marL="69342"/>
            <a:r>
              <a:rPr sz="1900" spc="-4" dirty="0">
                <a:solidFill>
                  <a:srgbClr val="006FC0"/>
                </a:solidFill>
                <a:latin typeface="Tahoma"/>
                <a:cs typeface="Tahoma"/>
              </a:rPr>
              <a:t>The</a:t>
            </a:r>
            <a:r>
              <a:rPr sz="1900" spc="-16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900" spc="-8" dirty="0">
                <a:solidFill>
                  <a:srgbClr val="006FC0"/>
                </a:solidFill>
                <a:latin typeface="Tahoma"/>
                <a:cs typeface="Tahoma"/>
              </a:rPr>
              <a:t>goal </a:t>
            </a:r>
            <a:r>
              <a:rPr sz="1900" dirty="0">
                <a:solidFill>
                  <a:srgbClr val="006FC0"/>
                </a:solidFill>
                <a:latin typeface="Tahoma"/>
                <a:cs typeface="Tahoma"/>
              </a:rPr>
              <a:t>is</a:t>
            </a:r>
            <a:endParaRPr sz="1900">
              <a:latin typeface="Tahoma"/>
              <a:cs typeface="Tahoma"/>
            </a:endParaRPr>
          </a:p>
          <a:p>
            <a:pPr marL="1436370">
              <a:spcBef>
                <a:spcPts val="616"/>
              </a:spcBef>
            </a:pPr>
            <a:r>
              <a:rPr sz="2000" spc="-242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2000" spc="-43" dirty="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2000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ahoma"/>
                <a:cs typeface="Tahoma"/>
              </a:rPr>
              <a:t>inc</a:t>
            </a:r>
            <a:r>
              <a:rPr sz="2000" spc="-16" dirty="0">
                <a:solidFill>
                  <a:srgbClr val="C00000"/>
                </a:solidFill>
                <a:latin typeface="Tahoma"/>
                <a:cs typeface="Tahoma"/>
              </a:rPr>
              <a:t>l</a:t>
            </a:r>
            <a:r>
              <a:rPr sz="2000" spc="-43" dirty="0">
                <a:solidFill>
                  <a:srgbClr val="C00000"/>
                </a:solidFill>
                <a:latin typeface="Tahoma"/>
                <a:cs typeface="Tahoma"/>
              </a:rPr>
              <a:t>ude </a:t>
            </a:r>
            <a:r>
              <a:rPr sz="2000" spc="-55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C00000"/>
                </a:solidFill>
                <a:latin typeface="Tahoma"/>
                <a:cs typeface="Tahoma"/>
              </a:rPr>
              <a:t>ll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3527" y="2032000"/>
            <a:ext cx="1890473" cy="908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1203</Words>
  <Application>Microsoft Office PowerPoint</Application>
  <PresentationFormat>On-screen Show (16:10)</PresentationFormat>
  <Paragraphs>222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  NEP- Equity and Inclusion in Higher Education </vt:lpstr>
      <vt:lpstr>Slide 2</vt:lpstr>
      <vt:lpstr>Slide 3</vt:lpstr>
      <vt:lpstr>Slide 4</vt:lpstr>
      <vt:lpstr>Slide 5</vt:lpstr>
      <vt:lpstr>Slide 6</vt:lpstr>
      <vt:lpstr>Slide 7</vt:lpstr>
      <vt:lpstr>Children Who Learn Together Learn To Live Together</vt:lpstr>
      <vt:lpstr>EQUITABLE AND INCLUSIVE EDUCATIO</vt:lpstr>
      <vt:lpstr>Slide 10</vt:lpstr>
      <vt:lpstr>GAP VERTICALS</vt:lpstr>
      <vt:lpstr>BRIDGING THE GAP</vt:lpstr>
      <vt:lpstr>Slide 13</vt:lpstr>
      <vt:lpstr>5 Rs of  Inclusion</vt:lpstr>
      <vt:lpstr>Slide 15</vt:lpstr>
      <vt:lpstr>Slide 16</vt:lpstr>
      <vt:lpstr>Slide 17</vt:lpstr>
      <vt:lpstr>PEDAGOGICAL CONCERNS</vt:lpstr>
      <vt:lpstr>Slide 19</vt:lpstr>
      <vt:lpstr>Slide 20</vt:lpstr>
      <vt:lpstr>CONTD… CHALLENGES &amp; OPPORTUNITIES</vt:lpstr>
      <vt:lpstr>TO ACHIEVE INCLUSION &amp; EQUITY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differently abled bu</dc:creator>
  <cp:lastModifiedBy>Admin</cp:lastModifiedBy>
  <cp:revision>30</cp:revision>
  <dcterms:created xsi:type="dcterms:W3CDTF">2023-11-02T18:12:06Z</dcterms:created>
  <dcterms:modified xsi:type="dcterms:W3CDTF">2024-09-04T09:19:00Z</dcterms:modified>
</cp:coreProperties>
</file>