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Lst>
  <p:sldSz cx="9144000" cy="6858000" type="screen4x3"/>
  <p:notesSz cx="6858000" cy="9144000"/>
  <p:embeddedFontLst>
    <p:embeddedFont>
      <p:font typeface="Calibri" pitchFamily="34" charset="0"/>
      <p:regular r:id="rId41"/>
      <p:bold r:id="rId42"/>
      <p:italic r:id="rId43"/>
      <p:boldItalic r:id="rId44"/>
    </p:embeddedFont>
    <p:embeddedFont>
      <p:font typeface="Century Schoolbook" pitchFamily="18" charset="0"/>
      <p:regular r:id="rId45"/>
      <p:bold r:id="rId46"/>
      <p:italic r:id="rId47"/>
      <p:boldItalic r:id="rId48"/>
    </p:embeddedFont>
    <p:embeddedFont>
      <p:font typeface="Overlock" charset="0"/>
      <p:regular r:id="rId49"/>
      <p:bold r:id="rId50"/>
      <p:italic r:id="rId51"/>
      <p:boldItalic r:id="rId52"/>
    </p:embeddedFont>
    <p:embeddedFont>
      <p:font typeface="Lustria" charset="0"/>
      <p:regular r:id="rId53"/>
    </p:embeddedFont>
    <p:embeddedFont>
      <p:font typeface="Georgia" pitchFamily="18" charset="0"/>
      <p:regular r:id="rId54"/>
      <p:bold r:id="rId55"/>
      <p:italic r:id="rId56"/>
      <p:boldItalic r:id="rId57"/>
    </p:embeddedFont>
    <p:embeddedFont>
      <p:font typeface="Algerian" pitchFamily="82" charset="0"/>
      <p:regular r:id="rId58"/>
    </p:embeddedFont>
    <p:embeddedFont>
      <p:font typeface="Arial Narrow"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t4TYhYRGqJ7z4kgPdeAAnR3EZZ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9" d="100"/>
          <a:sy n="79" d="100"/>
        </p:scale>
        <p:origin x="-1469"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b="1"/>
              <a:t>Organisation for Economic Co-operation and Development</a:t>
            </a:r>
            <a:r>
              <a:rPr lang="en-IN"/>
              <a:t> </a:t>
            </a:r>
            <a:endParaRPr/>
          </a:p>
        </p:txBody>
      </p:sp>
      <p:sp>
        <p:nvSpPr>
          <p:cNvPr id="267" name="Google Shape;26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2" name="Google Shape;1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09" name="Google Shape;40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200"/>
              <a:buFont typeface="Calibri"/>
              <a:buNone/>
            </a:pPr>
            <a:r>
              <a:rPr lang="en-IN"/>
              <a:t>Different definitions of DA-dictionary-emphasizes inability to have “normal” life.</a:t>
            </a:r>
            <a:endParaRPr/>
          </a:p>
          <a:p>
            <a:pPr marL="0" lvl="0" indent="0" algn="l" rtl="0">
              <a:spcBef>
                <a:spcPts val="0"/>
              </a:spcBef>
              <a:spcAft>
                <a:spcPts val="0"/>
              </a:spcAft>
              <a:buClr>
                <a:schemeClr val="dk1"/>
              </a:buClr>
              <a:buSzPts val="1200"/>
              <a:buFont typeface="Calibri"/>
              <a:buNone/>
            </a:pPr>
            <a:r>
              <a:rPr lang="en-IN"/>
              <a:t>WHO and ADA have different criteria for defining</a:t>
            </a:r>
            <a:endParaRPr/>
          </a:p>
        </p:txBody>
      </p:sp>
      <p:sp>
        <p:nvSpPr>
          <p:cNvPr id="150" name="Google Shape;15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IN"/>
              <a:pPr marL="0" lvl="0" indent="0" algn="r" rtl="0">
                <a:spcBef>
                  <a:spcPts val="0"/>
                </a:spcBef>
                <a:spcAft>
                  <a:spcPts val="0"/>
                </a:spcAft>
                <a:buClr>
                  <a:schemeClr val="dk1"/>
                </a:buClr>
                <a:buSzPts val="1200"/>
                <a:buFont typeface="Calibri"/>
                <a:buNone/>
              </a:p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0"/>
          <p:cNvSpPr txBox="1">
            <a:spLocks noGrp="1"/>
          </p:cNvSpPr>
          <p:nvPr>
            <p:ph type="ctrTitle"/>
          </p:nvPr>
        </p:nvSpPr>
        <p:spPr>
          <a:xfrm>
            <a:off x="464575" y="3588779"/>
            <a:ext cx="7956755" cy="1907459"/>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0"/>
          <p:cNvSpPr txBox="1">
            <a:spLocks noGrp="1"/>
          </p:cNvSpPr>
          <p:nvPr>
            <p:ph type="subTitle" idx="1"/>
          </p:nvPr>
        </p:nvSpPr>
        <p:spPr>
          <a:xfrm>
            <a:off x="1659195" y="5515900"/>
            <a:ext cx="6762135" cy="904568"/>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Clr>
                <a:srgbClr val="FFFF00"/>
              </a:buClr>
              <a:buSzPts val="2800"/>
              <a:buNone/>
              <a:defRPr sz="2800" b="0" i="0">
                <a:solidFill>
                  <a:srgbClr val="FFFF0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5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59"/>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4" name="Google Shape;74;p5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5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0"/>
          <p:cNvSpPr>
            <a:spLocks noGrp="1"/>
          </p:cNvSpPr>
          <p:nvPr>
            <p:ph type="pic" idx="2"/>
          </p:nvPr>
        </p:nvSpPr>
        <p:spPr>
          <a:xfrm>
            <a:off x="1792288" y="612775"/>
            <a:ext cx="5486400" cy="4114800"/>
          </a:xfrm>
          <a:prstGeom prst="rect">
            <a:avLst/>
          </a:prstGeom>
          <a:noFill/>
          <a:ln>
            <a:noFill/>
          </a:ln>
        </p:spPr>
      </p:sp>
      <p:sp>
        <p:nvSpPr>
          <p:cNvPr id="81" name="Google Shape;81;p60"/>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2" name="Google Shape;82;p6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6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6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6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6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6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pic>
        <p:nvPicPr>
          <p:cNvPr id="97" name="Google Shape;97;p62" descr="E:\websites\free-power-point-templates\2012\logos.png"/>
          <p:cNvPicPr preferRelativeResize="0"/>
          <p:nvPr/>
        </p:nvPicPr>
        <p:blipFill rotWithShape="1">
          <a:blip r:embed="rId2">
            <a:alphaModFix/>
          </a:blip>
          <a:srcRect/>
          <a:stretch/>
        </p:blipFill>
        <p:spPr>
          <a:xfrm>
            <a:off x="3808475" y="3101618"/>
            <a:ext cx="1463784" cy="702615"/>
          </a:xfrm>
          <a:prstGeom prst="rect">
            <a:avLst/>
          </a:prstGeom>
          <a:noFill/>
          <a:ln>
            <a:noFill/>
          </a:ln>
        </p:spPr>
      </p:pic>
      <p:pic>
        <p:nvPicPr>
          <p:cNvPr id="98" name="Google Shape;98;p62" descr="E:\websites\free-power-point-templates\2012\logos.png"/>
          <p:cNvPicPr preferRelativeResize="0"/>
          <p:nvPr/>
        </p:nvPicPr>
        <p:blipFill rotWithShape="1">
          <a:blip r:embed="rId2">
            <a:alphaModFix/>
          </a:blip>
          <a:srcRect/>
          <a:stretch/>
        </p:blipFill>
        <p:spPr>
          <a:xfrm>
            <a:off x="3808475" y="3101618"/>
            <a:ext cx="1463784" cy="7026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51"/>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FFFF00"/>
              </a:buClr>
              <a:buSzPts val="3600"/>
              <a:buFont typeface="Calibri"/>
              <a:buNone/>
              <a:defRPr sz="3600">
                <a:solidFill>
                  <a:srgbClr val="FFFF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1"/>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5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5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4"/>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4"/>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5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
        <p:cNvGrpSpPr/>
        <p:nvPr/>
      </p:nvGrpSpPr>
      <p:grpSpPr>
        <a:xfrm>
          <a:off x="0" y="0"/>
          <a:ext cx="0" cy="0"/>
          <a:chOff x="0" y="0"/>
          <a:chExt cx="0" cy="0"/>
        </a:xfrm>
      </p:grpSpPr>
      <p:sp>
        <p:nvSpPr>
          <p:cNvPr id="46" name="Google Shape;4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1200"/>
              <a:buFont typeface="Calibri"/>
              <a:buNone/>
              <a:defRPr/>
            </a:lvl1pPr>
            <a:lvl2pPr marL="0" lvl="1" indent="0" algn="r">
              <a:spcBef>
                <a:spcPts val="0"/>
              </a:spcBef>
              <a:spcAft>
                <a:spcPts val="0"/>
              </a:spcAft>
              <a:buClr>
                <a:srgbClr val="888888"/>
              </a:buClr>
              <a:buSzPts val="1200"/>
              <a:buFont typeface="Calibri"/>
              <a:buNone/>
              <a:defRPr/>
            </a:lvl2pPr>
            <a:lvl3pPr marL="0" lvl="2" indent="0" algn="r">
              <a:spcBef>
                <a:spcPts val="0"/>
              </a:spcBef>
              <a:spcAft>
                <a:spcPts val="0"/>
              </a:spcAft>
              <a:buClr>
                <a:srgbClr val="888888"/>
              </a:buClr>
              <a:buSzPts val="1200"/>
              <a:buFont typeface="Calibri"/>
              <a:buNone/>
              <a:defRPr/>
            </a:lvl3pPr>
            <a:lvl4pPr marL="0" lvl="3" indent="0" algn="r">
              <a:spcBef>
                <a:spcPts val="0"/>
              </a:spcBef>
              <a:spcAft>
                <a:spcPts val="0"/>
              </a:spcAft>
              <a:buClr>
                <a:srgbClr val="888888"/>
              </a:buClr>
              <a:buSzPts val="1200"/>
              <a:buFont typeface="Calibri"/>
              <a:buNone/>
              <a:defRPr/>
            </a:lvl4pPr>
            <a:lvl5pPr marL="0" lvl="4" indent="0" algn="r">
              <a:spcBef>
                <a:spcPts val="0"/>
              </a:spcBef>
              <a:spcAft>
                <a:spcPts val="0"/>
              </a:spcAft>
              <a:buClr>
                <a:srgbClr val="888888"/>
              </a:buClr>
              <a:buSzPts val="1200"/>
              <a:buFont typeface="Calibri"/>
              <a:buNone/>
              <a:defRPr/>
            </a:lvl5pPr>
            <a:lvl6pPr marL="0" lvl="5" indent="0" algn="r">
              <a:spcBef>
                <a:spcPts val="0"/>
              </a:spcBef>
              <a:spcAft>
                <a:spcPts val="0"/>
              </a:spcAft>
              <a:buClr>
                <a:srgbClr val="888888"/>
              </a:buClr>
              <a:buSzPts val="1200"/>
              <a:buFont typeface="Calibri"/>
              <a:buNone/>
              <a:defRPr/>
            </a:lvl6pPr>
            <a:lvl7pPr marL="0" lvl="6" indent="0" algn="r">
              <a:spcBef>
                <a:spcPts val="0"/>
              </a:spcBef>
              <a:spcAft>
                <a:spcPts val="0"/>
              </a:spcAft>
              <a:buClr>
                <a:srgbClr val="888888"/>
              </a:buClr>
              <a:buSzPts val="1200"/>
              <a:buFont typeface="Calibri"/>
              <a:buNone/>
              <a:defRPr/>
            </a:lvl7pPr>
            <a:lvl8pPr marL="0" lvl="7" indent="0" algn="r">
              <a:spcBef>
                <a:spcPts val="0"/>
              </a:spcBef>
              <a:spcAft>
                <a:spcPts val="0"/>
              </a:spcAft>
              <a:buClr>
                <a:srgbClr val="888888"/>
              </a:buClr>
              <a:buSzPts val="1200"/>
              <a:buFont typeface="Calibri"/>
              <a:buNone/>
              <a:defRPr/>
            </a:lvl8pPr>
            <a:lvl9pPr marL="0" lvl="8" indent="0" algn="r">
              <a:spcBef>
                <a:spcPts val="0"/>
              </a:spcBef>
              <a:spcAft>
                <a:spcPts val="0"/>
              </a:spcAft>
              <a:buClr>
                <a:srgbClr val="888888"/>
              </a:buClr>
              <a:buSzPts val="1200"/>
              <a:buFont typeface="Calibri"/>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56"/>
          <p:cNvSpPr txBox="1">
            <a:spLocks noGrp="1"/>
          </p:cNvSpPr>
          <p:nvPr>
            <p:ph type="title"/>
          </p:nvPr>
        </p:nvSpPr>
        <p:spPr>
          <a:xfrm>
            <a:off x="486964" y="591210"/>
            <a:ext cx="6305833" cy="96713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00"/>
              </a:buClr>
              <a:buSzPts val="3600"/>
              <a:buFont typeface="Calibri"/>
              <a:buNone/>
              <a:defRPr sz="3600">
                <a:solidFill>
                  <a:srgbClr val="FFFF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6"/>
          <p:cNvSpPr txBox="1">
            <a:spLocks noGrp="1"/>
          </p:cNvSpPr>
          <p:nvPr>
            <p:ph type="body" idx="1"/>
          </p:nvPr>
        </p:nvSpPr>
        <p:spPr>
          <a:xfrm>
            <a:off x="479323" y="1569915"/>
            <a:ext cx="6327059" cy="468141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5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57"/>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9" name="Google Shape;59;p5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58"/>
          <p:cNvSpPr txBox="1">
            <a:spLocks noGrp="1"/>
          </p:cNvSpPr>
          <p:nvPr>
            <p:ph type="title"/>
          </p:nvPr>
        </p:nvSpPr>
        <p:spPr>
          <a:xfrm>
            <a:off x="517944" y="1227438"/>
            <a:ext cx="8093365" cy="1018033"/>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FFFF00"/>
              </a:buClr>
              <a:buSzPts val="3600"/>
              <a:buFont typeface="Calibri"/>
              <a:buNone/>
              <a:defRPr sz="3600">
                <a:solidFill>
                  <a:srgbClr val="FFFF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8"/>
          <p:cNvSpPr txBox="1">
            <a:spLocks noGrp="1"/>
          </p:cNvSpPr>
          <p:nvPr>
            <p:ph type="body" idx="1"/>
          </p:nvPr>
        </p:nvSpPr>
        <p:spPr>
          <a:xfrm>
            <a:off x="522131" y="2443328"/>
            <a:ext cx="4040188" cy="639763"/>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lt1"/>
              </a:buClr>
              <a:buSzPts val="2400"/>
              <a:buNone/>
              <a:defRPr sz="2400" b="1">
                <a:solidFill>
                  <a:schemeClr val="lt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58"/>
          <p:cNvSpPr txBox="1">
            <a:spLocks noGrp="1"/>
          </p:cNvSpPr>
          <p:nvPr>
            <p:ph type="body" idx="2"/>
          </p:nvPr>
        </p:nvSpPr>
        <p:spPr>
          <a:xfrm>
            <a:off x="522131" y="3073191"/>
            <a:ext cx="4040188" cy="3035059"/>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lt1"/>
              </a:buClr>
              <a:buSzPts val="2400"/>
              <a:buChar char="•"/>
              <a:defRPr sz="2400">
                <a:solidFill>
                  <a:schemeClr val="lt1"/>
                </a:solidFill>
              </a:defRPr>
            </a:lvl1pPr>
            <a:lvl2pPr marL="914400" lvl="1" indent="-355600" algn="ctr">
              <a:spcBef>
                <a:spcPts val="400"/>
              </a:spcBef>
              <a:spcAft>
                <a:spcPts val="0"/>
              </a:spcAft>
              <a:buClr>
                <a:schemeClr val="lt1"/>
              </a:buClr>
              <a:buSzPts val="2000"/>
              <a:buChar char="–"/>
              <a:defRPr sz="2000">
                <a:solidFill>
                  <a:schemeClr val="lt1"/>
                </a:solidFill>
              </a:defRPr>
            </a:lvl2pPr>
            <a:lvl3pPr marL="1371600" lvl="2" indent="-342900" algn="ctr">
              <a:spcBef>
                <a:spcPts val="360"/>
              </a:spcBef>
              <a:spcAft>
                <a:spcPts val="0"/>
              </a:spcAft>
              <a:buClr>
                <a:schemeClr val="lt1"/>
              </a:buClr>
              <a:buSzPts val="1800"/>
              <a:buChar char="•"/>
              <a:defRPr sz="1800">
                <a:solidFill>
                  <a:schemeClr val="lt1"/>
                </a:solidFill>
              </a:defRPr>
            </a:lvl3pPr>
            <a:lvl4pPr marL="1828800" lvl="3" indent="-330200" algn="ctr">
              <a:spcBef>
                <a:spcPts val="320"/>
              </a:spcBef>
              <a:spcAft>
                <a:spcPts val="0"/>
              </a:spcAft>
              <a:buClr>
                <a:schemeClr val="lt1"/>
              </a:buClr>
              <a:buSzPts val="1600"/>
              <a:buChar char="–"/>
              <a:defRPr sz="1600">
                <a:solidFill>
                  <a:schemeClr val="lt1"/>
                </a:solidFill>
              </a:defRPr>
            </a:lvl4pPr>
            <a:lvl5pPr marL="2286000" lvl="4" indent="-330200" algn="ctr">
              <a:spcBef>
                <a:spcPts val="320"/>
              </a:spcBef>
              <a:spcAft>
                <a:spcPts val="0"/>
              </a:spcAft>
              <a:buClr>
                <a:schemeClr val="lt1"/>
              </a:buClr>
              <a:buSzPts val="1600"/>
              <a:buChar char="»"/>
              <a:defRPr sz="1600">
                <a:solidFill>
                  <a:schemeClr val="lt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58"/>
          <p:cNvSpPr txBox="1">
            <a:spLocks noGrp="1"/>
          </p:cNvSpPr>
          <p:nvPr>
            <p:ph type="body" idx="3"/>
          </p:nvPr>
        </p:nvSpPr>
        <p:spPr>
          <a:xfrm>
            <a:off x="4557253" y="2443328"/>
            <a:ext cx="4041775" cy="639763"/>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lt1"/>
              </a:buClr>
              <a:buSzPts val="2400"/>
              <a:buNone/>
              <a:defRPr sz="2400" b="1">
                <a:solidFill>
                  <a:schemeClr val="lt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58"/>
          <p:cNvSpPr txBox="1">
            <a:spLocks noGrp="1"/>
          </p:cNvSpPr>
          <p:nvPr>
            <p:ph type="body" idx="4"/>
          </p:nvPr>
        </p:nvSpPr>
        <p:spPr>
          <a:xfrm>
            <a:off x="4557253" y="3073191"/>
            <a:ext cx="4041775" cy="3035059"/>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lt1"/>
              </a:buClr>
              <a:buSzPts val="2400"/>
              <a:buChar char="•"/>
              <a:defRPr sz="2400">
                <a:solidFill>
                  <a:schemeClr val="lt1"/>
                </a:solidFill>
              </a:defRPr>
            </a:lvl1pPr>
            <a:lvl2pPr marL="914400" lvl="1" indent="-355600" algn="ctr">
              <a:spcBef>
                <a:spcPts val="400"/>
              </a:spcBef>
              <a:spcAft>
                <a:spcPts val="0"/>
              </a:spcAft>
              <a:buClr>
                <a:schemeClr val="lt1"/>
              </a:buClr>
              <a:buSzPts val="2000"/>
              <a:buChar char="–"/>
              <a:defRPr sz="2000">
                <a:solidFill>
                  <a:schemeClr val="lt1"/>
                </a:solidFill>
              </a:defRPr>
            </a:lvl2pPr>
            <a:lvl3pPr marL="1371600" lvl="2" indent="-342900" algn="ctr">
              <a:spcBef>
                <a:spcPts val="360"/>
              </a:spcBef>
              <a:spcAft>
                <a:spcPts val="0"/>
              </a:spcAft>
              <a:buClr>
                <a:schemeClr val="lt1"/>
              </a:buClr>
              <a:buSzPts val="1800"/>
              <a:buChar char="•"/>
              <a:defRPr sz="1800">
                <a:solidFill>
                  <a:schemeClr val="lt1"/>
                </a:solidFill>
              </a:defRPr>
            </a:lvl3pPr>
            <a:lvl4pPr marL="1828800" lvl="3" indent="-330200" algn="ctr">
              <a:spcBef>
                <a:spcPts val="320"/>
              </a:spcBef>
              <a:spcAft>
                <a:spcPts val="0"/>
              </a:spcAft>
              <a:buClr>
                <a:schemeClr val="lt1"/>
              </a:buClr>
              <a:buSzPts val="1600"/>
              <a:buChar char="–"/>
              <a:defRPr sz="1600">
                <a:solidFill>
                  <a:schemeClr val="lt1"/>
                </a:solidFill>
              </a:defRPr>
            </a:lvl4pPr>
            <a:lvl5pPr marL="2286000" lvl="4" indent="-330200" algn="ctr">
              <a:spcBef>
                <a:spcPts val="320"/>
              </a:spcBef>
              <a:spcAft>
                <a:spcPts val="0"/>
              </a:spcAft>
              <a:buClr>
                <a:schemeClr val="lt1"/>
              </a:buClr>
              <a:buSzPts val="1600"/>
              <a:buChar char="»"/>
              <a:defRPr sz="1600">
                <a:solidFill>
                  <a:schemeClr val="lt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5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pPr marL="0" lvl="0" indent="0" algn="r" rtl="0">
                <a:spcBef>
                  <a:spcPts val="0"/>
                </a:spcBef>
                <a:spcAft>
                  <a:spcPts val="0"/>
                </a:spcAft>
                <a:buNone/>
              </a:pPr>
              <a:t>‹#›</a:t>
            </a:fld>
            <a:endParaRPr/>
          </a:p>
        </p:txBody>
      </p:sp>
      <p:sp>
        <p:nvSpPr>
          <p:cNvPr id="15" name="Google Shape;15;p49"/>
          <p:cNvSpPr txBox="1"/>
          <p:nvPr/>
        </p:nvSpPr>
        <p:spPr>
          <a:xfrm>
            <a:off x="-9150" y="6951663"/>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b="0" i="0" u="none" strike="noStrike" cap="none">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en-IN" sz="1400">
                <a:solidFill>
                  <a:srgbClr val="A5A5A5"/>
                </a:solidFill>
                <a:latin typeface="Calibri"/>
                <a:ea typeface="Calibri"/>
                <a:cs typeface="Calibri"/>
                <a:sym typeface="Calibri"/>
              </a:rPr>
              <a:t>www.free-power-point-templates.com</a:t>
            </a:r>
            <a:endParaRPr/>
          </a:p>
        </p:txBody>
      </p:sp>
      <p:sp>
        <p:nvSpPr>
          <p:cNvPr id="16" name="Google Shape;16;p49"/>
          <p:cNvSpPr txBox="1"/>
          <p:nvPr/>
        </p:nvSpPr>
        <p:spPr>
          <a:xfrm>
            <a:off x="-9150" y="6951663"/>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400">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en-IN" sz="1400">
                <a:solidFill>
                  <a:srgbClr val="A5A5A5"/>
                </a:solidFill>
                <a:latin typeface="Calibri"/>
                <a:ea typeface="Calibri"/>
                <a:cs typeface="Calibri"/>
                <a:sym typeface="Calibri"/>
              </a:rPr>
              <a:t>www.free-power-point-templates.com</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dapraba@bdu.ac.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legislative.gov.in/sites/default/files/The%20Right%20of%20Children%20to%20Free%20and%20Compulsory%20Education%20Act,%202009.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en.unesco.org/news/n-nose-state-education-report-india-2019-children-disabilities" TargetMode="External"/><Relationship Id="rId4" Type="http://schemas.openxmlformats.org/officeDocument/2006/relationships/hyperlink" Target="https://vidhilegalpolicy.in/wp-content/uploads/2020/07/InclusiveEducationReport_29May2020.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idhilegalpolicy.in/wp-content/uploads/2020/05/InclusiveEducationReport_final_28April_0527PM-1.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isabilityglobalsouth.files.wordpress.com/2019/07/06_02_04.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onardcheshire.org/sites/default/files/still_left_behind_-_pathways_to_inclusive_education_for_girls_with_disabilities_-_leonard_cheshire_disability_-_ungei.pdf" TargetMode="External"/><Relationship Id="rId7" Type="http://schemas.openxmlformats.org/officeDocument/2006/relationships/hyperlink" Target="http://www.ungei.org/GEC_Thematic_discussion_papers.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youtube.com/watch?v=PCc1Kupl9tI&amp;t=2692s" TargetMode="External"/><Relationship Id="rId5" Type="http://schemas.openxmlformats.org/officeDocument/2006/relationships/hyperlink" Target="https://assets.publishing.service.gov.uk/government/uploads/system/uploads/attachment_data/file/727787/Education_Rapid_Review_full_report.pdf" TargetMode="External"/><Relationship Id="rId4" Type="http://schemas.openxmlformats.org/officeDocument/2006/relationships/hyperlink" Target="https://www.odi.org/sites/odi.org.uk/files/resource-documents/12323.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8.gif"/><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0" y="3143248"/>
            <a:ext cx="5500694" cy="3714752"/>
          </a:xfrm>
          <a:prstGeom prst="rect">
            <a:avLst/>
          </a:prstGeom>
          <a:gradFill>
            <a:gsLst>
              <a:gs pos="0">
                <a:srgbClr val="759336"/>
              </a:gs>
              <a:gs pos="80000">
                <a:srgbClr val="99C247"/>
              </a:gs>
              <a:gs pos="100000">
                <a:srgbClr val="9BC545"/>
              </a:gs>
            </a:gsLst>
            <a:lin ang="162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IN" b="1" dirty="0" smtClean="0">
                <a:solidFill>
                  <a:schemeClr val="lt1"/>
                </a:solidFill>
                <a:latin typeface="Calibri"/>
                <a:ea typeface="Calibri"/>
                <a:cs typeface="Calibri"/>
                <a:sym typeface="Calibri"/>
              </a:rPr>
              <a:t>NEP- Overcoming Gender imbalance for inclusion in Education </a:t>
            </a:r>
            <a:r>
              <a:rPr lang="en-IN" b="1" smtClean="0">
                <a:solidFill>
                  <a:schemeClr val="lt1"/>
                </a:solidFill>
                <a:latin typeface="Calibri"/>
                <a:ea typeface="Calibri"/>
                <a:cs typeface="Calibri"/>
                <a:sym typeface="Calibri"/>
              </a:rPr>
              <a:t>and Research</a:t>
            </a:r>
            <a:endParaRPr b="1"/>
          </a:p>
        </p:txBody>
      </p:sp>
      <p:sp>
        <p:nvSpPr>
          <p:cNvPr id="104" name="Google Shape;104;p1"/>
          <p:cNvSpPr txBox="1">
            <a:spLocks noGrp="1"/>
          </p:cNvSpPr>
          <p:nvPr>
            <p:ph type="subTitle" idx="1"/>
          </p:nvPr>
        </p:nvSpPr>
        <p:spPr>
          <a:xfrm>
            <a:off x="5500694" y="3143248"/>
            <a:ext cx="3643306" cy="3714752"/>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rmAutofit/>
          </a:bodyPr>
          <a:lstStyle/>
          <a:p>
            <a:pPr marL="0" lvl="0" indent="0" algn="r" rtl="0">
              <a:spcBef>
                <a:spcPts val="0"/>
              </a:spcBef>
              <a:spcAft>
                <a:spcPts val="0"/>
              </a:spcAft>
              <a:buClr>
                <a:srgbClr val="FFFF00"/>
              </a:buClr>
              <a:buSzPts val="2000"/>
              <a:buNone/>
            </a:pPr>
            <a:endParaRPr sz="2000" b="1">
              <a:solidFill>
                <a:schemeClr val="lt1"/>
              </a:solidFill>
            </a:endParaRPr>
          </a:p>
          <a:p>
            <a:pPr marL="0" lvl="0" indent="0" algn="r" rtl="0">
              <a:spcBef>
                <a:spcPts val="400"/>
              </a:spcBef>
              <a:spcAft>
                <a:spcPts val="0"/>
              </a:spcAft>
              <a:buClr>
                <a:srgbClr val="FFFF00"/>
              </a:buClr>
              <a:buSzPts val="2000"/>
              <a:buNone/>
            </a:pPr>
            <a:endParaRPr sz="2000" b="1">
              <a:solidFill>
                <a:schemeClr val="lt1"/>
              </a:solidFill>
            </a:endParaRPr>
          </a:p>
          <a:p>
            <a:pPr marL="0" lvl="0" indent="0" algn="r" rtl="0">
              <a:spcBef>
                <a:spcPts val="400"/>
              </a:spcBef>
              <a:spcAft>
                <a:spcPts val="0"/>
              </a:spcAft>
              <a:buClr>
                <a:srgbClr val="FFFF00"/>
              </a:buClr>
              <a:buSzPts val="2000"/>
              <a:buNone/>
            </a:pPr>
            <a:endParaRPr sz="2000" b="1">
              <a:solidFill>
                <a:schemeClr val="lt1"/>
              </a:solidFill>
            </a:endParaRPr>
          </a:p>
          <a:p>
            <a:pPr marL="0" lvl="0" indent="0" algn="r" rtl="0">
              <a:spcBef>
                <a:spcPts val="400"/>
              </a:spcBef>
              <a:spcAft>
                <a:spcPts val="0"/>
              </a:spcAft>
              <a:buClr>
                <a:schemeClr val="lt1"/>
              </a:buClr>
              <a:buSzPts val="2000"/>
              <a:buNone/>
            </a:pPr>
            <a:r>
              <a:rPr lang="en-IN" sz="2000" b="1" dirty="0" err="1">
                <a:solidFill>
                  <a:schemeClr val="lt1"/>
                </a:solidFill>
                <a:latin typeface="Calibri"/>
                <a:ea typeface="Calibri"/>
                <a:cs typeface="Calibri"/>
                <a:sym typeface="Calibri"/>
              </a:rPr>
              <a:t>Dr.M.Prabavathy</a:t>
            </a:r>
            <a:endParaRPr sz="2000" b="1">
              <a:solidFill>
                <a:schemeClr val="lt1"/>
              </a:solidFill>
            </a:endParaRPr>
          </a:p>
          <a:p>
            <a:pPr marL="0" lvl="0" indent="0" algn="r" rtl="0">
              <a:spcBef>
                <a:spcPts val="400"/>
              </a:spcBef>
              <a:spcAft>
                <a:spcPts val="0"/>
              </a:spcAft>
              <a:buClr>
                <a:schemeClr val="lt1"/>
              </a:buClr>
              <a:buSzPts val="2000"/>
              <a:buNone/>
            </a:pPr>
            <a:r>
              <a:rPr lang="en-IN" sz="2000" b="1" dirty="0" smtClean="0">
                <a:solidFill>
                  <a:schemeClr val="lt1"/>
                </a:solidFill>
                <a:latin typeface="Calibri"/>
                <a:ea typeface="Calibri"/>
                <a:cs typeface="Calibri"/>
                <a:sym typeface="Calibri"/>
              </a:rPr>
              <a:t>Director</a:t>
            </a:r>
            <a:endParaRPr/>
          </a:p>
          <a:p>
            <a:pPr marL="0" lvl="0" indent="0" algn="r" rtl="0">
              <a:spcBef>
                <a:spcPts val="400"/>
              </a:spcBef>
              <a:spcAft>
                <a:spcPts val="0"/>
              </a:spcAft>
              <a:buClr>
                <a:schemeClr val="lt1"/>
              </a:buClr>
              <a:buSzPts val="2000"/>
              <a:buNone/>
            </a:pPr>
            <a:r>
              <a:rPr lang="en-IN" sz="2000" b="1" dirty="0">
                <a:solidFill>
                  <a:schemeClr val="lt1"/>
                </a:solidFill>
                <a:latin typeface="Calibri"/>
                <a:ea typeface="Calibri"/>
                <a:cs typeface="Calibri"/>
                <a:sym typeface="Calibri"/>
              </a:rPr>
              <a:t>Centre for Differently Abled Persons</a:t>
            </a:r>
            <a:endParaRPr/>
          </a:p>
          <a:p>
            <a:pPr marL="0" lvl="0" indent="0" algn="r" rtl="0">
              <a:lnSpc>
                <a:spcPct val="120000"/>
              </a:lnSpc>
              <a:spcBef>
                <a:spcPts val="400"/>
              </a:spcBef>
              <a:spcAft>
                <a:spcPts val="0"/>
              </a:spcAft>
              <a:buClr>
                <a:schemeClr val="lt1"/>
              </a:buClr>
              <a:buSzPts val="2000"/>
              <a:buNone/>
            </a:pPr>
            <a:r>
              <a:rPr lang="en-IN" sz="2000" b="1" dirty="0">
                <a:solidFill>
                  <a:schemeClr val="lt1"/>
                </a:solidFill>
                <a:latin typeface="Calibri"/>
                <a:ea typeface="Calibri"/>
                <a:cs typeface="Calibri"/>
                <a:sym typeface="Calibri"/>
              </a:rPr>
              <a:t>Bharathidasan University</a:t>
            </a:r>
            <a:endParaRPr/>
          </a:p>
          <a:p>
            <a:pPr marL="0" lvl="0" indent="0" algn="r" rtl="0">
              <a:lnSpc>
                <a:spcPct val="120000"/>
              </a:lnSpc>
              <a:spcBef>
                <a:spcPts val="400"/>
              </a:spcBef>
              <a:spcAft>
                <a:spcPts val="0"/>
              </a:spcAft>
              <a:buClr>
                <a:schemeClr val="lt1"/>
              </a:buClr>
              <a:buSzPts val="2000"/>
              <a:buNone/>
            </a:pPr>
            <a:r>
              <a:rPr lang="en-IN" sz="2000" b="1" u="sng" dirty="0">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cdapraba@bdu.ac.in</a:t>
            </a:r>
            <a:endParaRPr sz="2000" b="1">
              <a:solidFill>
                <a:schemeClr val="lt1"/>
              </a:solidFill>
            </a:endParaRPr>
          </a:p>
          <a:p>
            <a:pPr marL="0" lvl="0" indent="0" algn="r" rtl="0">
              <a:lnSpc>
                <a:spcPct val="120000"/>
              </a:lnSpc>
              <a:spcBef>
                <a:spcPts val="840"/>
              </a:spcBef>
              <a:spcAft>
                <a:spcPts val="0"/>
              </a:spcAft>
              <a:buClr>
                <a:srgbClr val="FFFF00"/>
              </a:buClr>
              <a:buSzPts val="4200"/>
              <a:buNone/>
            </a:pPr>
            <a:endParaRPr sz="4200"/>
          </a:p>
          <a:p>
            <a:pPr marL="0" lvl="0" indent="0" algn="r" rtl="0">
              <a:spcBef>
                <a:spcPts val="560"/>
              </a:spcBef>
              <a:spcAft>
                <a:spcPts val="0"/>
              </a:spcAft>
              <a:buClr>
                <a:srgbClr val="FFFF00"/>
              </a:buClr>
              <a:buSzPts val="2800"/>
              <a:buNone/>
            </a:pPr>
            <a:endParaRPr/>
          </a:p>
          <a:p>
            <a:pPr marL="0" lvl="0" indent="0" algn="r" rtl="0">
              <a:spcBef>
                <a:spcPts val="560"/>
              </a:spcBef>
              <a:spcAft>
                <a:spcPts val="0"/>
              </a:spcAft>
              <a:buClr>
                <a:srgbClr val="FFFF00"/>
              </a:buClr>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Shape 251"/>
        <p:cNvGrpSpPr/>
        <p:nvPr/>
      </p:nvGrpSpPr>
      <p:grpSpPr>
        <a:xfrm>
          <a:off x="0" y="0"/>
          <a:ext cx="0" cy="0"/>
          <a:chOff x="0" y="0"/>
          <a:chExt cx="0" cy="0"/>
        </a:xfrm>
      </p:grpSpPr>
      <p:sp>
        <p:nvSpPr>
          <p:cNvPr id="252" name="Google Shape;252;p20"/>
          <p:cNvSpPr/>
          <p:nvPr/>
        </p:nvSpPr>
        <p:spPr>
          <a:xfrm>
            <a:off x="622604" y="455081"/>
            <a:ext cx="8143932" cy="63478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dk1"/>
                </a:solidFill>
                <a:latin typeface="Arabic Typesetting"/>
                <a:ea typeface="Arabic Typesetting"/>
                <a:cs typeface="Arabic Typesetting"/>
                <a:sym typeface="Arabic Typesetting"/>
              </a:rPr>
              <a:t>The new draft of National Policy lays emphasizes </a:t>
            </a:r>
            <a:r>
              <a:rPr lang="en-IN" sz="3600" dirty="0" smtClean="0">
                <a:solidFill>
                  <a:schemeClr val="dk1"/>
                </a:solidFill>
                <a:latin typeface="Arabic Typesetting"/>
                <a:ea typeface="Arabic Typesetting"/>
                <a:cs typeface="Arabic Typesetting"/>
                <a:sym typeface="Arabic Typesetting"/>
              </a:rPr>
              <a:t>on EMPOWERING </a:t>
            </a:r>
          </a:p>
          <a:p>
            <a:pPr marL="0" marR="0" lvl="0" indent="0" algn="l" rtl="0">
              <a:spcBef>
                <a:spcPts val="0"/>
              </a:spcBef>
              <a:spcAft>
                <a:spcPts val="0"/>
              </a:spcAft>
              <a:buNone/>
            </a:pPr>
            <a:endParaRPr lang="en-IN" sz="3600" dirty="0" smtClean="0">
              <a:solidFill>
                <a:schemeClr val="dk1"/>
              </a:solidFill>
              <a:latin typeface="Arabic Typesetting"/>
              <a:sym typeface="Arabic Typesetting"/>
            </a:endParaRPr>
          </a:p>
          <a:p>
            <a:pPr marL="0" marR="0" lvl="0" indent="0" algn="l" rtl="0">
              <a:spcBef>
                <a:spcPts val="0"/>
              </a:spcBef>
              <a:spcAft>
                <a:spcPts val="0"/>
              </a:spcAft>
              <a:buNone/>
            </a:pPr>
            <a:endParaRPr lang="en-IN" sz="3600" dirty="0" smtClean="0">
              <a:solidFill>
                <a:schemeClr val="dk1"/>
              </a:solidFill>
              <a:latin typeface="Arabic Typesetting"/>
              <a:sym typeface="Arabic Typesetting"/>
            </a:endParaRPr>
          </a:p>
          <a:p>
            <a:pPr marL="0" marR="0" lvl="0" indent="0" algn="l" rtl="0">
              <a:spcBef>
                <a:spcPts val="0"/>
              </a:spcBef>
              <a:spcAft>
                <a:spcPts val="0"/>
              </a:spcAft>
              <a:buNone/>
            </a:pPr>
            <a:endParaRPr lang="en-IN" sz="3600" dirty="0" smtClean="0">
              <a:solidFill>
                <a:schemeClr val="dk1"/>
              </a:solidFill>
              <a:latin typeface="Arabic Typesetting"/>
              <a:sym typeface="Arabic Typesetting"/>
            </a:endParaRPr>
          </a:p>
          <a:p>
            <a:pPr marL="0" marR="0" lvl="0" indent="0" algn="l" rtl="0">
              <a:spcBef>
                <a:spcPts val="0"/>
              </a:spcBef>
              <a:spcAft>
                <a:spcPts val="0"/>
              </a:spcAft>
              <a:buNone/>
            </a:pPr>
            <a:endParaRPr sz="1050"/>
          </a:p>
          <a:p>
            <a:pPr marL="0" marR="0" lvl="0" indent="0" algn="l" rtl="0">
              <a:spcBef>
                <a:spcPts val="0"/>
              </a:spcBef>
              <a:spcAft>
                <a:spcPts val="0"/>
              </a:spcAft>
              <a:buNone/>
            </a:pPr>
            <a:r>
              <a:rPr lang="en-IN" sz="3600" dirty="0">
                <a:solidFill>
                  <a:schemeClr val="dk1"/>
                </a:solidFill>
                <a:latin typeface="Arabic Typesetting"/>
                <a:ea typeface="Arabic Typesetting"/>
                <a:cs typeface="Arabic Typesetting"/>
                <a:sym typeface="Arabic Typesetting"/>
              </a:rPr>
              <a:t> </a:t>
            </a:r>
            <a:endParaRPr lang="en-IN" sz="3600" dirty="0" smtClean="0">
              <a:solidFill>
                <a:schemeClr val="dk1"/>
              </a:solidFill>
              <a:latin typeface="Arabic Typesetting"/>
              <a:ea typeface="Arabic Typesetting"/>
              <a:cs typeface="Arabic Typesetting"/>
              <a:sym typeface="Arabic Typesetting"/>
            </a:endParaRPr>
          </a:p>
          <a:p>
            <a:pPr marL="0" marR="0" lvl="0" indent="0" algn="l" rtl="0">
              <a:spcBef>
                <a:spcPts val="0"/>
              </a:spcBef>
              <a:spcAft>
                <a:spcPts val="0"/>
              </a:spcAft>
              <a:buNone/>
            </a:pPr>
            <a:endParaRPr sz="3600">
              <a:solidFill>
                <a:schemeClr val="dk1"/>
              </a:solidFill>
              <a:latin typeface="Arabic Typesetting"/>
              <a:ea typeface="Arabic Typesetting"/>
              <a:cs typeface="Arabic Typesetting"/>
              <a:sym typeface="Arabic Typesetting"/>
            </a:endParaRPr>
          </a:p>
          <a:p>
            <a:pPr marL="0" marR="0" lvl="0" indent="0" algn="l" rtl="0">
              <a:spcBef>
                <a:spcPts val="0"/>
              </a:spcBef>
              <a:spcAft>
                <a:spcPts val="0"/>
              </a:spcAft>
              <a:buNone/>
            </a:pPr>
            <a:endParaRPr sz="3600">
              <a:solidFill>
                <a:schemeClr val="dk1"/>
              </a:solidFill>
              <a:latin typeface="Arabic Typesetting"/>
              <a:ea typeface="Arabic Typesetting"/>
              <a:cs typeface="Arabic Typesetting"/>
              <a:sym typeface="Arabic Typesetting"/>
            </a:endParaRPr>
          </a:p>
          <a:p>
            <a:pPr marL="0" marR="0" lvl="0" indent="0" algn="l" rtl="0">
              <a:spcBef>
                <a:spcPts val="0"/>
              </a:spcBef>
              <a:spcAft>
                <a:spcPts val="0"/>
              </a:spcAft>
              <a:buNone/>
            </a:pPr>
            <a:endParaRPr sz="3600">
              <a:solidFill>
                <a:schemeClr val="dk1"/>
              </a:solidFill>
              <a:latin typeface="Arabic Typesetting"/>
              <a:ea typeface="Arabic Typesetting"/>
              <a:cs typeface="Arabic Typesetting"/>
              <a:sym typeface="Arabic Typesetting"/>
            </a:endParaRPr>
          </a:p>
          <a:p>
            <a:pPr marL="0" marR="0" lvl="0" indent="0" algn="l" rtl="0">
              <a:spcBef>
                <a:spcPts val="0"/>
              </a:spcBef>
              <a:spcAft>
                <a:spcPts val="0"/>
              </a:spcAft>
              <a:buNone/>
            </a:pPr>
            <a:r>
              <a:rPr lang="en-IN" sz="3600" dirty="0">
                <a:solidFill>
                  <a:schemeClr val="dk1"/>
                </a:solidFill>
                <a:latin typeface="Arabic Typesetting"/>
                <a:ea typeface="Arabic Typesetting"/>
                <a:cs typeface="Arabic Typesetting"/>
                <a:sym typeface="Arabic Typesetting"/>
              </a:rPr>
              <a:t>all irrespective of their socio-economic background</a:t>
            </a:r>
            <a:endParaRPr sz="3600">
              <a:solidFill>
                <a:schemeClr val="dk1"/>
              </a:solidFill>
              <a:latin typeface="Arabic Typesetting"/>
              <a:ea typeface="Arabic Typesetting"/>
              <a:cs typeface="Arabic Typesetting"/>
              <a:sym typeface="Arabic Typesetting"/>
            </a:endParaRPr>
          </a:p>
        </p:txBody>
      </p:sp>
      <p:sp>
        <p:nvSpPr>
          <p:cNvPr id="253" name="Google Shape;253;p20"/>
          <p:cNvSpPr/>
          <p:nvPr/>
        </p:nvSpPr>
        <p:spPr>
          <a:xfrm>
            <a:off x="3286116" y="2928934"/>
            <a:ext cx="2643206" cy="2286016"/>
          </a:xfrm>
          <a:prstGeom prst="triangle">
            <a:avLst>
              <a:gd name="adj"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0"/>
          <p:cNvSpPr txBox="1"/>
          <p:nvPr/>
        </p:nvSpPr>
        <p:spPr>
          <a:xfrm>
            <a:off x="3867144" y="2652706"/>
            <a:ext cx="13573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20"/>
          <p:cNvSpPr txBox="1"/>
          <p:nvPr/>
        </p:nvSpPr>
        <p:spPr>
          <a:xfrm>
            <a:off x="3643306" y="2357430"/>
            <a:ext cx="1643074" cy="461665"/>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chemeClr val="lt1"/>
                </a:solidFill>
                <a:latin typeface="Calibri"/>
                <a:ea typeface="Calibri"/>
                <a:cs typeface="Calibri"/>
                <a:sym typeface="Calibri"/>
              </a:rPr>
              <a:t>Encourage</a:t>
            </a:r>
            <a:endParaRPr sz="2400">
              <a:solidFill>
                <a:schemeClr val="lt1"/>
              </a:solidFill>
              <a:latin typeface="Calibri"/>
              <a:ea typeface="Calibri"/>
              <a:cs typeface="Calibri"/>
              <a:sym typeface="Calibri"/>
            </a:endParaRPr>
          </a:p>
        </p:txBody>
      </p:sp>
      <p:sp>
        <p:nvSpPr>
          <p:cNvPr id="256" name="Google Shape;256;p20"/>
          <p:cNvSpPr txBox="1"/>
          <p:nvPr/>
        </p:nvSpPr>
        <p:spPr>
          <a:xfrm>
            <a:off x="5357818" y="4929198"/>
            <a:ext cx="1500198" cy="523220"/>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800">
                <a:solidFill>
                  <a:schemeClr val="lt1"/>
                </a:solidFill>
                <a:latin typeface="Calibri"/>
                <a:ea typeface="Calibri"/>
                <a:cs typeface="Calibri"/>
                <a:sym typeface="Calibri"/>
              </a:rPr>
              <a:t>Employ</a:t>
            </a:r>
            <a:endParaRPr sz="2800">
              <a:solidFill>
                <a:schemeClr val="lt1"/>
              </a:solidFill>
              <a:latin typeface="Calibri"/>
              <a:ea typeface="Calibri"/>
              <a:cs typeface="Calibri"/>
              <a:sym typeface="Calibri"/>
            </a:endParaRPr>
          </a:p>
        </p:txBody>
      </p:sp>
      <p:sp>
        <p:nvSpPr>
          <p:cNvPr id="257" name="Google Shape;257;p20"/>
          <p:cNvSpPr txBox="1"/>
          <p:nvPr/>
        </p:nvSpPr>
        <p:spPr>
          <a:xfrm>
            <a:off x="2500298" y="4857760"/>
            <a:ext cx="1500198" cy="523220"/>
          </a:xfrm>
          <a:prstGeom prst="rect">
            <a:avLst/>
          </a:prstGeom>
          <a:gradFill>
            <a:gsLst>
              <a:gs pos="0">
                <a:srgbClr val="C86C1F"/>
              </a:gs>
              <a:gs pos="80000">
                <a:srgbClr val="FF8E29"/>
              </a:gs>
              <a:gs pos="100000">
                <a:srgbClr val="FF8D2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IN" sz="2800">
                <a:solidFill>
                  <a:schemeClr val="lt1"/>
                </a:solidFill>
                <a:latin typeface="Calibri"/>
                <a:ea typeface="Calibri"/>
                <a:cs typeface="Calibri"/>
                <a:sym typeface="Calibri"/>
              </a:rPr>
              <a:t>Educate</a:t>
            </a:r>
            <a:endParaRPr sz="2800">
              <a:solidFill>
                <a:schemeClr val="lt1"/>
              </a:solidFill>
              <a:latin typeface="Calibri"/>
              <a:ea typeface="Calibri"/>
              <a:cs typeface="Calibri"/>
              <a:sym typeface="Calibri"/>
            </a:endParaRPr>
          </a:p>
        </p:txBody>
      </p:sp>
      <p:sp>
        <p:nvSpPr>
          <p:cNvPr id="258" name="Google Shape;258;p20"/>
          <p:cNvSpPr txBox="1"/>
          <p:nvPr/>
        </p:nvSpPr>
        <p:spPr>
          <a:xfrm>
            <a:off x="4500562" y="3071810"/>
            <a:ext cx="714381"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1">
                <a:solidFill>
                  <a:srgbClr val="FF0000"/>
                </a:solidFill>
                <a:latin typeface="Calibri"/>
                <a:ea typeface="Calibri"/>
                <a:cs typeface="Calibri"/>
                <a:sym typeface="Calibri"/>
              </a:rPr>
              <a:t>E</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M</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P</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O</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W</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E</a:t>
            </a:r>
            <a:endParaRPr/>
          </a:p>
          <a:p>
            <a:pPr marL="0" marR="0" lvl="0" indent="0" algn="l" rtl="0">
              <a:spcBef>
                <a:spcPts val="0"/>
              </a:spcBef>
              <a:spcAft>
                <a:spcPts val="0"/>
              </a:spcAft>
              <a:buNone/>
            </a:pPr>
            <a:r>
              <a:rPr lang="en-IN" sz="1800" b="1">
                <a:solidFill>
                  <a:srgbClr val="FF0000"/>
                </a:solidFill>
                <a:latin typeface="Calibri"/>
                <a:ea typeface="Calibri"/>
                <a:cs typeface="Calibri"/>
                <a:sym typeface="Calibri"/>
              </a:rPr>
              <a:t>R</a:t>
            </a:r>
            <a:endParaRPr/>
          </a:p>
          <a:p>
            <a:pPr marL="0" marR="0" lvl="0" indent="0" algn="l" rtl="0">
              <a:spcBef>
                <a:spcPts val="0"/>
              </a:spcBef>
              <a:spcAft>
                <a:spcPts val="0"/>
              </a:spcAft>
              <a:buNone/>
            </a:pPr>
            <a:endParaRPr sz="1800" b="1">
              <a:solidFill>
                <a:srgbClr val="FF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262"/>
        <p:cNvGrpSpPr/>
        <p:nvPr/>
      </p:nvGrpSpPr>
      <p:grpSpPr>
        <a:xfrm>
          <a:off x="0" y="0"/>
          <a:ext cx="0" cy="0"/>
          <a:chOff x="0" y="0"/>
          <a:chExt cx="0" cy="0"/>
        </a:xfrm>
      </p:grpSpPr>
      <p:sp>
        <p:nvSpPr>
          <p:cNvPr id="263" name="Google Shape;263;p21"/>
          <p:cNvSpPr/>
          <p:nvPr/>
        </p:nvSpPr>
        <p:spPr>
          <a:xfrm>
            <a:off x="785786" y="1142984"/>
            <a:ext cx="8001056"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dirty="0">
                <a:solidFill>
                  <a:schemeClr val="lt1"/>
                </a:solidFill>
                <a:latin typeface="Calibri"/>
                <a:ea typeface="Calibri"/>
                <a:cs typeface="Calibri"/>
                <a:sym typeface="Calibri"/>
              </a:rPr>
              <a:t>When one analyses the present context of gender discourses, the prime concern is how </a:t>
            </a:r>
            <a:r>
              <a:rPr lang="en-IN" sz="3600" b="1" dirty="0">
                <a:solidFill>
                  <a:schemeClr val="lt1"/>
                </a:solidFill>
                <a:latin typeface="Calibri"/>
                <a:ea typeface="Calibri"/>
                <a:cs typeface="Calibri"/>
                <a:sym typeface="Calibri"/>
              </a:rPr>
              <a:t>gender functions as a determinant of politics of knowledge production.</a:t>
            </a:r>
            <a:endParaRPr>
              <a:solidFill>
                <a:schemeClr val="lt1"/>
              </a:solidFill>
            </a:endParaRPr>
          </a:p>
          <a:p>
            <a:pPr marL="0" marR="0" lvl="0" indent="0" algn="l" rtl="0">
              <a:spcBef>
                <a:spcPts val="0"/>
              </a:spcBef>
              <a:spcAft>
                <a:spcPts val="0"/>
              </a:spcAft>
              <a:buNone/>
            </a:pPr>
            <a:endParaRPr sz="3600">
              <a:solidFill>
                <a:srgbClr val="FF0066"/>
              </a:solidFill>
              <a:latin typeface="Calibri"/>
              <a:ea typeface="Calibri"/>
              <a:cs typeface="Calibri"/>
              <a:sym typeface="Calibri"/>
            </a:endParaRPr>
          </a:p>
          <a:p>
            <a:pPr marL="0" marR="0" lvl="0" indent="0" algn="l" rtl="0">
              <a:spcBef>
                <a:spcPts val="0"/>
              </a:spcBef>
              <a:spcAft>
                <a:spcPts val="0"/>
              </a:spcAft>
              <a:buNone/>
            </a:pPr>
            <a:r>
              <a:rPr lang="en-IN" sz="3600" dirty="0">
                <a:solidFill>
                  <a:schemeClr val="dk1"/>
                </a:solidFill>
                <a:latin typeface="Calibri"/>
                <a:ea typeface="Calibri"/>
                <a:cs typeface="Calibri"/>
                <a:sym typeface="Calibri"/>
              </a:rPr>
              <a:t> </a:t>
            </a:r>
            <a:r>
              <a:rPr lang="en-IN" sz="3600" b="1" dirty="0">
                <a:solidFill>
                  <a:srgbClr val="974806"/>
                </a:solidFill>
                <a:latin typeface="Algerian"/>
                <a:ea typeface="Algerian"/>
                <a:cs typeface="Algerian"/>
                <a:sym typeface="Algerian"/>
              </a:rPr>
              <a:t>Education has the inbuilt potential of initiating  social change in the context of gender relations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body" idx="1"/>
          </p:nvPr>
        </p:nvSpPr>
        <p:spPr>
          <a:xfrm>
            <a:off x="571472" y="2000240"/>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None/>
            </a:pPr>
            <a:r>
              <a:rPr lang="en-IN"/>
              <a:t>Research on gender inequality (OECD 1993a:75) has shown that</a:t>
            </a:r>
            <a:endParaRPr/>
          </a:p>
          <a:p>
            <a:pPr marL="342900" lvl="0" indent="-342900" algn="l" rtl="0">
              <a:spcBef>
                <a:spcPts val="560"/>
              </a:spcBef>
              <a:spcAft>
                <a:spcPts val="0"/>
              </a:spcAft>
              <a:buClr>
                <a:schemeClr val="lt1"/>
              </a:buClr>
              <a:buSzPts val="2800"/>
              <a:buChar char="•"/>
            </a:pPr>
            <a:r>
              <a:rPr lang="en-IN"/>
              <a:t> Inequality in discrimination against girls and women. These conditions are created by the male norms in society </a:t>
            </a:r>
            <a:endParaRPr/>
          </a:p>
          <a:p>
            <a:pPr marL="342900" lvl="0" indent="-342900" algn="l" rtl="0">
              <a:spcBef>
                <a:spcPts val="720"/>
              </a:spcBef>
              <a:spcAft>
                <a:spcPts val="0"/>
              </a:spcAft>
              <a:buClr>
                <a:schemeClr val="lt1"/>
              </a:buClr>
              <a:buSzPts val="2800"/>
              <a:buChar char="•"/>
            </a:pPr>
            <a:r>
              <a:rPr lang="en-IN"/>
              <a:t> </a:t>
            </a:r>
            <a:r>
              <a:rPr lang="en-IN" sz="3600">
                <a:solidFill>
                  <a:srgbClr val="C00000"/>
                </a:solidFill>
                <a:latin typeface="Algerian"/>
                <a:ea typeface="Algerian"/>
                <a:cs typeface="Algerian"/>
                <a:sym typeface="Algerian"/>
              </a:rPr>
              <a:t>can be changed by in education </a:t>
            </a:r>
            <a:endParaRPr>
              <a:solidFill>
                <a:srgbClr val="C00000"/>
              </a:solidFill>
              <a:latin typeface="Algerian"/>
              <a:ea typeface="Algerian"/>
              <a:cs typeface="Algerian"/>
              <a:sym typeface="Algeri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273"/>
        <p:cNvGrpSpPr/>
        <p:nvPr/>
      </p:nvGrpSpPr>
      <p:grpSpPr>
        <a:xfrm>
          <a:off x="0" y="0"/>
          <a:ext cx="0" cy="0"/>
          <a:chOff x="0" y="0"/>
          <a:chExt cx="0" cy="0"/>
        </a:xfrm>
      </p:grpSpPr>
      <p:sp>
        <p:nvSpPr>
          <p:cNvPr id="274" name="Google Shape;274;p23"/>
          <p:cNvSpPr txBox="1">
            <a:spLocks noGrp="1"/>
          </p:cNvSpPr>
          <p:nvPr>
            <p:ph type="body" idx="4294967295"/>
          </p:nvPr>
        </p:nvSpPr>
        <p:spPr>
          <a:xfrm>
            <a:off x="428596" y="714356"/>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IN" sz="2400"/>
              <a:t>The lack of knowledge, awareness and acceptance of the reality of girls and women,</a:t>
            </a:r>
            <a:endParaRPr/>
          </a:p>
          <a:p>
            <a:pPr marL="342900" lvl="0" indent="-342900" algn="l" rtl="0">
              <a:spcBef>
                <a:spcPts val="480"/>
              </a:spcBef>
              <a:spcAft>
                <a:spcPts val="0"/>
              </a:spcAft>
              <a:buClr>
                <a:schemeClr val="dk1"/>
              </a:buClr>
              <a:buSzPts val="2400"/>
              <a:buChar char="•"/>
            </a:pPr>
            <a:r>
              <a:rPr lang="en-IN" sz="2400"/>
              <a:t> their different needs and competences, </a:t>
            </a:r>
            <a:endParaRPr sz="2400"/>
          </a:p>
          <a:p>
            <a:pPr marL="342900" lvl="0" indent="-342900" algn="l" rtl="0">
              <a:spcBef>
                <a:spcPts val="480"/>
              </a:spcBef>
              <a:spcAft>
                <a:spcPts val="0"/>
              </a:spcAft>
              <a:buClr>
                <a:schemeClr val="dk1"/>
              </a:buClr>
              <a:buSzPts val="2400"/>
              <a:buChar char="•"/>
            </a:pPr>
            <a:r>
              <a:rPr lang="en-IN" sz="2400"/>
              <a:t>leads to sex stereotyping and </a:t>
            </a:r>
            <a:endParaRPr sz="2400"/>
          </a:p>
          <a:p>
            <a:pPr marL="342900" lvl="0" indent="-342900" algn="l" rtl="0">
              <a:spcBef>
                <a:spcPts val="480"/>
              </a:spcBef>
              <a:spcAft>
                <a:spcPts val="0"/>
              </a:spcAft>
              <a:buClr>
                <a:schemeClr val="dk1"/>
              </a:buClr>
              <a:buSzPts val="2400"/>
              <a:buChar char="•"/>
            </a:pPr>
            <a:r>
              <a:rPr lang="en-IN" sz="2400"/>
              <a:t>other hidden forms of discrimination </a:t>
            </a:r>
            <a:endParaRPr sz="2400"/>
          </a:p>
          <a:p>
            <a:pPr marL="342900" lvl="0" indent="-342900" algn="l" rtl="0">
              <a:spcBef>
                <a:spcPts val="480"/>
              </a:spcBef>
              <a:spcAft>
                <a:spcPts val="0"/>
              </a:spcAft>
              <a:buClr>
                <a:schemeClr val="dk1"/>
              </a:buClr>
              <a:buSzPts val="2400"/>
              <a:buChar char="•"/>
            </a:pPr>
            <a:r>
              <a:rPr lang="en-IN" sz="2400"/>
              <a:t>(sexist curricula and syllabi, textbooks, teaching materials, sexist language and interactions, sex-stereotyped guidance and counselling), </a:t>
            </a:r>
            <a:endParaRPr sz="2400"/>
          </a:p>
          <a:p>
            <a:pPr marL="342900" lvl="0" indent="-190500" algn="l" rtl="0">
              <a:spcBef>
                <a:spcPts val="480"/>
              </a:spcBef>
              <a:spcAft>
                <a:spcPts val="0"/>
              </a:spcAft>
              <a:buClr>
                <a:schemeClr val="dk1"/>
              </a:buClr>
              <a:buSzPts val="2400"/>
              <a:buNone/>
            </a:pPr>
            <a:endParaRPr sz="2400"/>
          </a:p>
        </p:txBody>
      </p:sp>
      <p:sp>
        <p:nvSpPr>
          <p:cNvPr id="275" name="Google Shape;275;p23"/>
          <p:cNvSpPr txBox="1"/>
          <p:nvPr/>
        </p:nvSpPr>
        <p:spPr>
          <a:xfrm>
            <a:off x="1071538" y="0"/>
            <a:ext cx="657229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rgbClr val="C00000"/>
                </a:solidFill>
                <a:latin typeface="Calibri"/>
                <a:ea typeface="Calibri"/>
                <a:cs typeface="Calibri"/>
                <a:sym typeface="Calibri"/>
              </a:rPr>
              <a:t>Causes of Gender imbalance</a:t>
            </a:r>
            <a:endParaRPr sz="3200" b="1">
              <a:solidFill>
                <a:srgbClr val="C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279"/>
        <p:cNvGrpSpPr/>
        <p:nvPr/>
      </p:nvGrpSpPr>
      <p:grpSpPr>
        <a:xfrm>
          <a:off x="0" y="0"/>
          <a:ext cx="0" cy="0"/>
          <a:chOff x="0" y="0"/>
          <a:chExt cx="0" cy="0"/>
        </a:xfrm>
      </p:grpSpPr>
      <p:sp>
        <p:nvSpPr>
          <p:cNvPr id="280" name="Google Shape;280;p24"/>
          <p:cNvSpPr/>
          <p:nvPr/>
        </p:nvSpPr>
        <p:spPr>
          <a:xfrm>
            <a:off x="428596" y="642918"/>
            <a:ext cx="8429684"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600">
                <a:solidFill>
                  <a:srgbClr val="C00000"/>
                </a:solidFill>
                <a:latin typeface="Calibri"/>
                <a:ea typeface="Calibri"/>
                <a:cs typeface="Calibri"/>
                <a:sym typeface="Calibri"/>
              </a:rPr>
              <a:t>Leads to  </a:t>
            </a:r>
            <a:endParaRPr sz="3600">
              <a:solidFill>
                <a:srgbClr val="C00000"/>
              </a:solidFill>
              <a:latin typeface="Calibri"/>
              <a:ea typeface="Calibri"/>
              <a:cs typeface="Calibri"/>
              <a:sym typeface="Calibri"/>
            </a:endParaRPr>
          </a:p>
          <a:p>
            <a:pPr marL="0" marR="0" lvl="0" indent="0" algn="l" rtl="0">
              <a:spcBef>
                <a:spcPts val="0"/>
              </a:spcBef>
              <a:spcAft>
                <a:spcPts val="0"/>
              </a:spcAft>
              <a:buNone/>
            </a:pPr>
            <a:r>
              <a:rPr lang="en-IN" sz="3600">
                <a:solidFill>
                  <a:schemeClr val="dk1"/>
                </a:solidFill>
                <a:latin typeface="Calibri"/>
                <a:ea typeface="Calibri"/>
                <a:cs typeface="Calibri"/>
                <a:sym typeface="Calibri"/>
              </a:rPr>
              <a:t>gender imbalance in school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en-IN" sz="3600">
                <a:solidFill>
                  <a:schemeClr val="dk1"/>
                </a:solidFill>
                <a:latin typeface="Calibri"/>
                <a:ea typeface="Calibri"/>
                <a:cs typeface="Calibri"/>
                <a:sym typeface="Calibri"/>
              </a:rPr>
              <a:t>employment, management, inspectorates,</a:t>
            </a:r>
            <a:endParaRPr/>
          </a:p>
          <a:p>
            <a:pPr marL="0" marR="0" lvl="0" indent="0" algn="l" rtl="0">
              <a:spcBef>
                <a:spcPts val="0"/>
              </a:spcBef>
              <a:spcAft>
                <a:spcPts val="0"/>
              </a:spcAft>
              <a:buNone/>
            </a:pPr>
            <a:r>
              <a:rPr lang="en-IN" sz="3600">
                <a:solidFill>
                  <a:schemeClr val="dk1"/>
                </a:solidFill>
                <a:latin typeface="Calibri"/>
                <a:ea typeface="Calibri"/>
                <a:cs typeface="Calibri"/>
                <a:sym typeface="Calibri"/>
              </a:rPr>
              <a:t> insufficient consideration of women's working conditions and </a:t>
            </a:r>
            <a:endParaRPr/>
          </a:p>
          <a:p>
            <a:pPr marL="0" marR="0" lvl="0" indent="0" algn="l" rtl="0">
              <a:spcBef>
                <a:spcPts val="0"/>
              </a:spcBef>
              <a:spcAft>
                <a:spcPts val="0"/>
              </a:spcAft>
              <a:buNone/>
            </a:pPr>
            <a:r>
              <a:rPr lang="en-IN" sz="3600">
                <a:solidFill>
                  <a:schemeClr val="dk1"/>
                </a:solidFill>
                <a:latin typeface="Calibri"/>
                <a:ea typeface="Calibri"/>
                <a:cs typeface="Calibri"/>
                <a:sym typeface="Calibri"/>
              </a:rPr>
              <a:t>health situation in the field of education and </a:t>
            </a:r>
            <a:endParaRPr/>
          </a:p>
          <a:p>
            <a:pPr marL="0" marR="0" lvl="0" indent="0" algn="l" rtl="0">
              <a:spcBef>
                <a:spcPts val="0"/>
              </a:spcBef>
              <a:spcAft>
                <a:spcPts val="0"/>
              </a:spcAft>
              <a:buNone/>
            </a:pPr>
            <a:r>
              <a:rPr lang="en-IN" sz="3600">
                <a:solidFill>
                  <a:schemeClr val="dk1"/>
                </a:solidFill>
                <a:latin typeface="Calibri"/>
                <a:ea typeface="Calibri"/>
                <a:cs typeface="Calibri"/>
                <a:sym typeface="Calibri"/>
              </a:rPr>
              <a:t>their need of improved compatibility between work and family responsibilities OECD 2013</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284"/>
        <p:cNvGrpSpPr/>
        <p:nvPr/>
      </p:nvGrpSpPr>
      <p:grpSpPr>
        <a:xfrm>
          <a:off x="0" y="0"/>
          <a:ext cx="0" cy="0"/>
          <a:chOff x="0" y="0"/>
          <a:chExt cx="0" cy="0"/>
        </a:xfrm>
      </p:grpSpPr>
      <p:sp>
        <p:nvSpPr>
          <p:cNvPr id="285" name="Google Shape;285;p25"/>
          <p:cNvSpPr txBox="1">
            <a:spLocks noGrp="1"/>
          </p:cNvSpPr>
          <p:nvPr>
            <p:ph type="body" idx="1"/>
          </p:nvPr>
        </p:nvSpPr>
        <p:spPr>
          <a:xfrm>
            <a:off x="571472" y="0"/>
            <a:ext cx="8246070" cy="406072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4000"/>
              <a:buNone/>
            </a:pPr>
            <a:r>
              <a:rPr lang="en-IN" sz="4000">
                <a:solidFill>
                  <a:srgbClr val="C00000"/>
                </a:solidFill>
              </a:rPr>
              <a:t>The achievement of equality between girls and boys, women and men, of all cultural and ethnic origins, is crucial to the very functioning of democracy, its development and the realisation of human rights.</a:t>
            </a:r>
            <a:endParaRPr sz="4000">
              <a:solidFill>
                <a:srgbClr val="C00000"/>
              </a:solidFill>
            </a:endParaRPr>
          </a:p>
        </p:txBody>
      </p:sp>
      <p:pic>
        <p:nvPicPr>
          <p:cNvPr id="286" name="Google Shape;286;p25" descr="images6.jpg"/>
          <p:cNvPicPr preferRelativeResize="0"/>
          <p:nvPr/>
        </p:nvPicPr>
        <p:blipFill rotWithShape="1">
          <a:blip r:embed="rId3">
            <a:alphaModFix/>
          </a:blip>
          <a:srcRect/>
          <a:stretch/>
        </p:blipFill>
        <p:spPr>
          <a:xfrm>
            <a:off x="3214646" y="3786190"/>
            <a:ext cx="5929354" cy="30718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90"/>
        <p:cNvGrpSpPr/>
        <p:nvPr/>
      </p:nvGrpSpPr>
      <p:grpSpPr>
        <a:xfrm>
          <a:off x="0" y="0"/>
          <a:ext cx="0" cy="0"/>
          <a:chOff x="0" y="0"/>
          <a:chExt cx="0" cy="0"/>
        </a:xfrm>
      </p:grpSpPr>
      <p:sp>
        <p:nvSpPr>
          <p:cNvPr id="291" name="Google Shape;291;p26"/>
          <p:cNvSpPr txBox="1">
            <a:spLocks noGrp="1"/>
          </p:cNvSpPr>
          <p:nvPr>
            <p:ph type="body" idx="1"/>
          </p:nvPr>
        </p:nvSpPr>
        <p:spPr>
          <a:xfrm>
            <a:off x="428596" y="500042"/>
            <a:ext cx="8246070" cy="406072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200"/>
              <a:buChar char="•"/>
            </a:pPr>
            <a:r>
              <a:rPr lang="en-IN" sz="3200"/>
              <a:t>The denial of education to girls and women contributed to the construction of their inequality.</a:t>
            </a:r>
            <a:endParaRPr/>
          </a:p>
          <a:p>
            <a:pPr marL="342900" lvl="0" indent="-342900" algn="l" rtl="0">
              <a:spcBef>
                <a:spcPts val="640"/>
              </a:spcBef>
              <a:spcAft>
                <a:spcPts val="0"/>
              </a:spcAft>
              <a:buClr>
                <a:schemeClr val="lt1"/>
              </a:buClr>
              <a:buSzPts val="3200"/>
              <a:buChar char="•"/>
            </a:pPr>
            <a:r>
              <a:rPr lang="en-IN" sz="3200"/>
              <a:t>The sexual division in society, the unequal power relationship of the sexes, the sex-segregated labour market, the sex-specific allocation of the responsibilites for children and household,</a:t>
            </a:r>
            <a:endParaRPr/>
          </a:p>
          <a:p>
            <a:pPr marL="342900" lvl="0" indent="-342900" algn="l" rtl="0">
              <a:spcBef>
                <a:spcPts val="640"/>
              </a:spcBef>
              <a:spcAft>
                <a:spcPts val="0"/>
              </a:spcAft>
              <a:buClr>
                <a:schemeClr val="lt1"/>
              </a:buClr>
              <a:buSzPts val="3200"/>
              <a:buChar char="•"/>
            </a:pPr>
            <a:r>
              <a:rPr lang="en-IN" sz="3200"/>
              <a:t> sexual harrassment and violence against girls and women obviously discriminate against girls and women.</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IN"/>
              <a:t>NEP 2020</a:t>
            </a:r>
            <a:endParaRPr/>
          </a:p>
        </p:txBody>
      </p:sp>
      <p:sp>
        <p:nvSpPr>
          <p:cNvPr id="297" name="Google Shape;297;p27"/>
          <p:cNvSpPr/>
          <p:nvPr/>
        </p:nvSpPr>
        <p:spPr>
          <a:xfrm>
            <a:off x="857224" y="1582341"/>
            <a:ext cx="8286776"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rgbClr val="000099"/>
                </a:solidFill>
                <a:latin typeface="Calibri"/>
                <a:ea typeface="Calibri"/>
                <a:cs typeface="Calibri"/>
                <a:sym typeface="Calibri"/>
              </a:rPr>
              <a:t>India’s National Education Policy 2020 (NEP) has been hailed as a new era in educational reform. However, it exists within a framework of pervasive policy gaps in the education of children with disabilities.</a:t>
            </a:r>
            <a:endParaRPr/>
          </a:p>
          <a:p>
            <a:pPr marL="0" marR="0" lvl="0" indent="0" algn="l" rtl="0">
              <a:spcBef>
                <a:spcPts val="0"/>
              </a:spcBef>
              <a:spcAft>
                <a:spcPts val="0"/>
              </a:spcAft>
              <a:buNone/>
            </a:pPr>
            <a:r>
              <a:rPr lang="en-IN" sz="3200">
                <a:solidFill>
                  <a:srgbClr val="000099"/>
                </a:solidFill>
                <a:latin typeface="Calibri"/>
                <a:ea typeface="Calibri"/>
                <a:cs typeface="Calibri"/>
                <a:sym typeface="Calibri"/>
              </a:rPr>
              <a:t>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301"/>
        <p:cNvGrpSpPr/>
        <p:nvPr/>
      </p:nvGrpSpPr>
      <p:grpSpPr>
        <a:xfrm>
          <a:off x="0" y="0"/>
          <a:ext cx="0" cy="0"/>
          <a:chOff x="0" y="0"/>
          <a:chExt cx="0" cy="0"/>
        </a:xfrm>
      </p:grpSpPr>
      <p:sp>
        <p:nvSpPr>
          <p:cNvPr id="302" name="Google Shape;302;p28"/>
          <p:cNvSpPr txBox="1">
            <a:spLocks noGrp="1"/>
          </p:cNvSpPr>
          <p:nvPr>
            <p:ph type="body" idx="4294967295"/>
          </p:nvPr>
        </p:nvSpPr>
        <p:spPr>
          <a:xfrm>
            <a:off x="571472" y="428604"/>
            <a:ext cx="8229600" cy="6126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IN"/>
              <a:t>Specific disability categories and genders are affected disproportionately. </a:t>
            </a:r>
            <a:endParaRPr/>
          </a:p>
          <a:p>
            <a:pPr marL="342900" lvl="0" indent="-342900" algn="l" rtl="0">
              <a:spcBef>
                <a:spcPts val="640"/>
              </a:spcBef>
              <a:spcAft>
                <a:spcPts val="0"/>
              </a:spcAft>
              <a:buClr>
                <a:schemeClr val="dk1"/>
              </a:buClr>
              <a:buSzPts val="3200"/>
              <a:buChar char="•"/>
            </a:pPr>
            <a:r>
              <a:rPr lang="en-IN"/>
              <a:t>For instance, children with autism and cerebral palsy and girls with disabilities are least likely to be enrolled in schools. </a:t>
            </a:r>
            <a:endParaRPr/>
          </a:p>
          <a:p>
            <a:pPr marL="342900" lvl="0" indent="-342900" algn="l" rtl="0">
              <a:spcBef>
                <a:spcPts val="640"/>
              </a:spcBef>
              <a:spcAft>
                <a:spcPts val="0"/>
              </a:spcAft>
              <a:buClr>
                <a:schemeClr val="dk1"/>
              </a:buClr>
              <a:buSzPts val="3200"/>
              <a:buChar char="•"/>
            </a:pPr>
            <a:r>
              <a:rPr lang="en-IN"/>
              <a:t>Disability is most likely to inhibit a child’s access to pre-school and primary education. Less than 40% of school buildings have ramps and around 17% of schools have accessible toilets. Although technology is a key focus of the NEP, only 59% of schools across the country have access to electricity.</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06"/>
        <p:cNvGrpSpPr/>
        <p:nvPr/>
      </p:nvGrpSpPr>
      <p:grpSpPr>
        <a:xfrm>
          <a:off x="0" y="0"/>
          <a:ext cx="0" cy="0"/>
          <a:chOff x="0" y="0"/>
          <a:chExt cx="0" cy="0"/>
        </a:xfrm>
      </p:grpSpPr>
      <p:sp>
        <p:nvSpPr>
          <p:cNvPr id="307" name="Google Shape;307;p29"/>
          <p:cNvSpPr txBox="1">
            <a:spLocks noGrp="1"/>
          </p:cNvSpPr>
          <p:nvPr>
            <p:ph type="body" idx="4294967295"/>
          </p:nvPr>
        </p:nvSpPr>
        <p:spPr>
          <a:xfrm>
            <a:off x="0" y="285728"/>
            <a:ext cx="8229600" cy="61261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C00000"/>
              </a:buClr>
              <a:buSzPct val="100000"/>
              <a:buChar char="•"/>
            </a:pPr>
            <a:r>
              <a:rPr lang="en-IN" sz="3300">
                <a:solidFill>
                  <a:srgbClr val="C00000"/>
                </a:solidFill>
              </a:rPr>
              <a:t>The finalized policy incorporates several recommendations of disability organizations on the 2019 draft. </a:t>
            </a:r>
            <a:endParaRPr sz="3300">
              <a:solidFill>
                <a:srgbClr val="C00000"/>
              </a:solidFill>
            </a:endParaRPr>
          </a:p>
          <a:p>
            <a:pPr marL="342900" lvl="0" indent="-342900" algn="l" rtl="0">
              <a:spcBef>
                <a:spcPts val="561"/>
              </a:spcBef>
              <a:spcAft>
                <a:spcPts val="0"/>
              </a:spcAft>
              <a:buClr>
                <a:srgbClr val="C00000"/>
              </a:buClr>
              <a:buSzPct val="100000"/>
              <a:buChar char="•"/>
            </a:pPr>
            <a:r>
              <a:rPr lang="en-IN" sz="3300">
                <a:solidFill>
                  <a:srgbClr val="C00000"/>
                </a:solidFill>
              </a:rPr>
              <a:t>The NEP asserts that children with disabilities will have opportunities for equal participation across the educational system. </a:t>
            </a:r>
            <a:endParaRPr sz="3300">
              <a:solidFill>
                <a:srgbClr val="C00000"/>
              </a:solidFill>
            </a:endParaRPr>
          </a:p>
          <a:p>
            <a:pPr marL="342900" lvl="0" indent="-342900" algn="l" rtl="0">
              <a:spcBef>
                <a:spcPts val="561"/>
              </a:spcBef>
              <a:spcAft>
                <a:spcPts val="0"/>
              </a:spcAft>
              <a:buClr>
                <a:srgbClr val="C00000"/>
              </a:buClr>
              <a:buSzPct val="100000"/>
              <a:buChar char="•"/>
            </a:pPr>
            <a:r>
              <a:rPr lang="en-IN" sz="3300">
                <a:solidFill>
                  <a:srgbClr val="C00000"/>
                </a:solidFill>
              </a:rPr>
              <a:t>A major victory is the recognition of the 2016 Rights of Persons with Disabilities Act (RPWD) and its provisions for inclusive education, defined as a system of education where students with and without disabilities learn together. </a:t>
            </a:r>
            <a:endParaRPr sz="3300">
              <a:solidFill>
                <a:srgbClr val="C00000"/>
              </a:solidFill>
            </a:endParaRPr>
          </a:p>
          <a:p>
            <a:pPr marL="342900" lvl="0" indent="-342900" algn="l" rtl="0">
              <a:spcBef>
                <a:spcPts val="561"/>
              </a:spcBef>
              <a:spcAft>
                <a:spcPts val="0"/>
              </a:spcAft>
              <a:buClr>
                <a:srgbClr val="C00000"/>
              </a:buClr>
              <a:buSzPct val="100000"/>
              <a:buChar char="•"/>
            </a:pPr>
            <a:r>
              <a:rPr lang="en-IN" sz="3300">
                <a:solidFill>
                  <a:srgbClr val="C00000"/>
                </a:solidFill>
              </a:rPr>
              <a:t>These recommendations include non-discrimination in schools, accessible infrastructure, reasonable accommodations, individualized supports, use of Braille and Indian Sign language in teaching, and monitoring among others. </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214546" y="0"/>
            <a:ext cx="6577928" cy="1560716"/>
          </a:xfrm>
          <a:prstGeom prst="rect">
            <a:avLst/>
          </a:prstGeom>
          <a:noFill/>
          <a:ln>
            <a:noFill/>
          </a:ln>
        </p:spPr>
        <p:txBody>
          <a:bodyPr spcFirstLastPara="1" wrap="square" lIns="91425" tIns="45675" rIns="91425" bIns="45675" anchor="t" anchorCtr="0">
            <a:normAutofit/>
          </a:bodyPr>
          <a:lstStyle/>
          <a:p>
            <a:pPr marL="0" lvl="0" indent="0" algn="l" rtl="0">
              <a:lnSpc>
                <a:spcPct val="99000"/>
              </a:lnSpc>
              <a:spcBef>
                <a:spcPts val="0"/>
              </a:spcBef>
              <a:spcAft>
                <a:spcPts val="0"/>
              </a:spcAft>
              <a:buClr>
                <a:srgbClr val="FF0000"/>
              </a:buClr>
              <a:buSzPts val="4400"/>
              <a:buFont typeface="Century Schoolbook"/>
              <a:buNone/>
            </a:pPr>
            <a:r>
              <a:rPr lang="en-IN" b="1">
                <a:solidFill>
                  <a:srgbClr val="FF0000"/>
                </a:solidFill>
              </a:rPr>
              <a:t>Objective</a:t>
            </a:r>
            <a:r>
              <a:rPr lang="en-IN" b="1"/>
              <a:t> </a:t>
            </a:r>
            <a:r>
              <a:rPr lang="en-IN">
                <a:solidFill>
                  <a:srgbClr val="FF0000"/>
                </a:solidFill>
              </a:rPr>
              <a:t>of this session </a:t>
            </a:r>
            <a:endParaRPr>
              <a:solidFill>
                <a:srgbClr val="FF0000"/>
              </a:solidFill>
            </a:endParaRPr>
          </a:p>
        </p:txBody>
      </p:sp>
      <p:sp>
        <p:nvSpPr>
          <p:cNvPr id="117" name="Google Shape;117;p3"/>
          <p:cNvSpPr txBox="1">
            <a:spLocks noGrp="1"/>
          </p:cNvSpPr>
          <p:nvPr>
            <p:ph type="body" idx="1"/>
          </p:nvPr>
        </p:nvSpPr>
        <p:spPr>
          <a:xfrm>
            <a:off x="601670" y="1000108"/>
            <a:ext cx="8542330" cy="4730195"/>
          </a:xfrm>
          <a:prstGeom prst="rect">
            <a:avLst/>
          </a:prstGeom>
          <a:noFill/>
          <a:ln>
            <a:noFill/>
          </a:ln>
        </p:spPr>
        <p:txBody>
          <a:bodyPr spcFirstLastPara="1" wrap="square" lIns="91425" tIns="45675" rIns="91425" bIns="45675" anchor="t" anchorCtr="0">
            <a:normAutofit/>
          </a:bodyPr>
          <a:lstStyle/>
          <a:p>
            <a:pPr marL="320040" lvl="0" indent="-320040" algn="l" rtl="0">
              <a:lnSpc>
                <a:spcPct val="111000"/>
              </a:lnSpc>
              <a:spcBef>
                <a:spcPts val="0"/>
              </a:spcBef>
              <a:spcAft>
                <a:spcPts val="0"/>
              </a:spcAft>
              <a:buClr>
                <a:srgbClr val="464B56"/>
              </a:buClr>
              <a:buSzPts val="2000"/>
              <a:buChar char="–"/>
            </a:pPr>
            <a:r>
              <a:rPr lang="en-IN">
                <a:solidFill>
                  <a:srgbClr val="FF0066"/>
                </a:solidFill>
              </a:rPr>
              <a:t>I</a:t>
            </a:r>
            <a:r>
              <a:rPr lang="en-IN">
                <a:solidFill>
                  <a:srgbClr val="FF0066"/>
                </a:solidFill>
                <a:latin typeface="Overlock"/>
                <a:ea typeface="Overlock"/>
                <a:cs typeface="Overlock"/>
                <a:sym typeface="Overlock"/>
              </a:rPr>
              <a:t>n this session, we are going to analyze </a:t>
            </a:r>
            <a:endParaRPr/>
          </a:p>
          <a:p>
            <a:pPr marL="320040" lvl="0" indent="-320040" algn="ctr" rtl="0">
              <a:lnSpc>
                <a:spcPct val="111000"/>
              </a:lnSpc>
              <a:spcBef>
                <a:spcPts val="930"/>
              </a:spcBef>
              <a:spcAft>
                <a:spcPts val="0"/>
              </a:spcAft>
              <a:buClr>
                <a:srgbClr val="C00000"/>
              </a:buClr>
              <a:buSzPts val="2000"/>
              <a:buChar char="–"/>
            </a:pPr>
            <a:r>
              <a:rPr lang="en-IN" b="1">
                <a:solidFill>
                  <a:srgbClr val="C00000"/>
                </a:solidFill>
                <a:latin typeface="Overlock"/>
                <a:ea typeface="Overlock"/>
                <a:cs typeface="Overlock"/>
                <a:sym typeface="Overlock"/>
              </a:rPr>
              <a:t>WHAT</a:t>
            </a:r>
            <a:endParaRPr/>
          </a:p>
          <a:p>
            <a:pPr marL="320040" lvl="0" indent="-320040" algn="ctr" rtl="0">
              <a:lnSpc>
                <a:spcPct val="111000"/>
              </a:lnSpc>
              <a:spcBef>
                <a:spcPts val="930"/>
              </a:spcBef>
              <a:spcAft>
                <a:spcPts val="0"/>
              </a:spcAft>
              <a:buClr>
                <a:srgbClr val="C00000"/>
              </a:buClr>
              <a:buSzPts val="2000"/>
              <a:buChar char="–"/>
            </a:pPr>
            <a:r>
              <a:rPr lang="en-IN" b="1">
                <a:solidFill>
                  <a:srgbClr val="C00000"/>
                </a:solidFill>
                <a:latin typeface="Overlock"/>
                <a:ea typeface="Overlock"/>
                <a:cs typeface="Overlock"/>
                <a:sym typeface="Overlock"/>
              </a:rPr>
              <a:t>WHY</a:t>
            </a:r>
            <a:endParaRPr/>
          </a:p>
          <a:p>
            <a:pPr marL="320040" lvl="0" indent="-320040" algn="ctr" rtl="0">
              <a:lnSpc>
                <a:spcPct val="111000"/>
              </a:lnSpc>
              <a:spcBef>
                <a:spcPts val="930"/>
              </a:spcBef>
              <a:spcAft>
                <a:spcPts val="0"/>
              </a:spcAft>
              <a:buClr>
                <a:srgbClr val="C00000"/>
              </a:buClr>
              <a:buSzPts val="2000"/>
              <a:buChar char="–"/>
            </a:pPr>
            <a:r>
              <a:rPr lang="en-IN" b="1">
                <a:solidFill>
                  <a:srgbClr val="C00000"/>
                </a:solidFill>
                <a:latin typeface="Overlock"/>
                <a:ea typeface="Overlock"/>
                <a:cs typeface="Overlock"/>
                <a:sym typeface="Overlock"/>
              </a:rPr>
              <a:t>HOW</a:t>
            </a:r>
            <a:endParaRPr/>
          </a:p>
          <a:p>
            <a:pPr marL="320040" lvl="0" indent="-320040" algn="l" rtl="0">
              <a:lnSpc>
                <a:spcPct val="111000"/>
              </a:lnSpc>
              <a:spcBef>
                <a:spcPts val="930"/>
              </a:spcBef>
              <a:spcAft>
                <a:spcPts val="0"/>
              </a:spcAft>
              <a:buClr>
                <a:srgbClr val="464B56"/>
              </a:buClr>
              <a:buSzPts val="2000"/>
              <a:buNone/>
            </a:pPr>
            <a:r>
              <a:rPr lang="en-IN">
                <a:latin typeface="Overlock"/>
                <a:ea typeface="Overlock"/>
                <a:cs typeface="Overlock"/>
                <a:sym typeface="Overlock"/>
              </a:rPr>
              <a:t>					</a:t>
            </a:r>
            <a:r>
              <a:rPr lang="en-IN" sz="3200">
                <a:solidFill>
                  <a:srgbClr val="002060"/>
                </a:solidFill>
                <a:latin typeface="Overlock"/>
                <a:ea typeface="Overlock"/>
                <a:cs typeface="Overlock"/>
                <a:sym typeface="Overlock"/>
              </a:rPr>
              <a:t>Of Disability and inclusion</a:t>
            </a:r>
            <a:endParaRPr sz="3200">
              <a:solidFill>
                <a:srgbClr val="002060"/>
              </a:solidFill>
              <a:latin typeface="Overlock"/>
              <a:ea typeface="Overlock"/>
              <a:cs typeface="Overlock"/>
              <a:sym typeface="Overlock"/>
            </a:endParaRPr>
          </a:p>
        </p:txBody>
      </p:sp>
      <p:pic>
        <p:nvPicPr>
          <p:cNvPr id="118" name="Google Shape;118;p3" descr="giphy (1).gif"/>
          <p:cNvPicPr preferRelativeResize="0"/>
          <p:nvPr/>
        </p:nvPicPr>
        <p:blipFill rotWithShape="1">
          <a:blip r:embed="rId3">
            <a:alphaModFix/>
          </a:blip>
          <a:srcRect/>
          <a:stretch/>
        </p:blipFill>
        <p:spPr>
          <a:xfrm>
            <a:off x="5989320" y="4429132"/>
            <a:ext cx="3154680" cy="2428868"/>
          </a:xfrm>
          <a:prstGeom prst="rect">
            <a:avLst/>
          </a:prstGeom>
          <a:noFill/>
          <a:ln>
            <a:noFill/>
          </a:ln>
        </p:spPr>
      </p:pic>
      <p:pic>
        <p:nvPicPr>
          <p:cNvPr id="119" name="Google Shape;119;p3" descr="https://miro.medium.com/max/700/1*CT6eVVAMR3ZoxB2dnexyqg.jpeg"/>
          <p:cNvPicPr preferRelativeResize="0"/>
          <p:nvPr/>
        </p:nvPicPr>
        <p:blipFill rotWithShape="1">
          <a:blip r:embed="rId4">
            <a:alphaModFix/>
          </a:blip>
          <a:srcRect/>
          <a:stretch/>
        </p:blipFill>
        <p:spPr>
          <a:xfrm>
            <a:off x="0" y="4457699"/>
            <a:ext cx="6667500" cy="24003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11"/>
        <p:cNvGrpSpPr/>
        <p:nvPr/>
      </p:nvGrpSpPr>
      <p:grpSpPr>
        <a:xfrm>
          <a:off x="0" y="0"/>
          <a:ext cx="0" cy="0"/>
          <a:chOff x="0" y="0"/>
          <a:chExt cx="0" cy="0"/>
        </a:xfrm>
      </p:grpSpPr>
      <p:sp>
        <p:nvSpPr>
          <p:cNvPr id="312" name="Google Shape;312;p30"/>
          <p:cNvSpPr/>
          <p:nvPr/>
        </p:nvSpPr>
        <p:spPr>
          <a:xfrm>
            <a:off x="1928794" y="1000108"/>
            <a:ext cx="6929486"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chemeClr val="dk1"/>
                </a:solidFill>
                <a:latin typeface="Calibri"/>
                <a:ea typeface="Calibri"/>
                <a:cs typeface="Calibri"/>
                <a:sym typeface="Calibri"/>
              </a:rPr>
              <a:t>School choice – special, regular, or home-based education?</a:t>
            </a:r>
            <a:endParaRPr/>
          </a:p>
          <a:p>
            <a:pPr marL="0" marR="0" lvl="0" indent="0" algn="l" rtl="0">
              <a:spcBef>
                <a:spcPts val="0"/>
              </a:spcBef>
              <a:spcAft>
                <a:spcPts val="0"/>
              </a:spcAft>
              <a:buNone/>
            </a:pPr>
            <a:r>
              <a:rPr lang="en-IN" sz="3200">
                <a:solidFill>
                  <a:schemeClr val="dk1"/>
                </a:solidFill>
                <a:latin typeface="Calibri"/>
                <a:ea typeface="Calibri"/>
                <a:cs typeface="Calibri"/>
                <a:sym typeface="Calibri"/>
              </a:rPr>
              <a:t>The lack of coherence between the </a:t>
            </a:r>
            <a:r>
              <a:rPr lang="en-IN"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2009 Right to Education Act (RTE)</a:t>
            </a:r>
            <a:r>
              <a:rPr lang="en-IN" sz="3200">
                <a:solidFill>
                  <a:schemeClr val="dk1"/>
                </a:solidFill>
                <a:latin typeface="Calibri"/>
                <a:ea typeface="Calibri"/>
                <a:cs typeface="Calibri"/>
                <a:sym typeface="Calibri"/>
              </a:rPr>
              <a:t> and the RPWD on the educational options for children with disabilities has been highlighted as a </a:t>
            </a:r>
            <a:r>
              <a:rPr lang="en-IN" sz="3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major point </a:t>
            </a:r>
            <a:r>
              <a:rPr lang="en-IN" sz="3200">
                <a:solidFill>
                  <a:schemeClr val="dk1"/>
                </a:solidFill>
                <a:latin typeface="Calibri"/>
                <a:ea typeface="Calibri"/>
                <a:cs typeface="Calibri"/>
                <a:sym typeface="Calibri"/>
              </a:rPr>
              <a:t>of </a:t>
            </a:r>
            <a:r>
              <a:rPr lang="en-IN" sz="3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contention</a:t>
            </a:r>
            <a:r>
              <a:rPr lang="en-IN"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31"/>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pic>
        <p:nvPicPr>
          <p:cNvPr id="318" name="Google Shape;318;p31"/>
          <p:cNvPicPr preferRelativeResize="0">
            <a:picLocks noGrp="1"/>
          </p:cNvPicPr>
          <p:nvPr>
            <p:ph type="body" idx="1"/>
          </p:nvPr>
        </p:nvPicPr>
        <p:blipFill rotWithShape="1">
          <a:blip r:embed="rId3">
            <a:alphaModFix/>
          </a:blip>
          <a:srcRect/>
          <a:stretch/>
        </p:blipFill>
        <p:spPr>
          <a:xfrm>
            <a:off x="0" y="785794"/>
            <a:ext cx="8797629" cy="29019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p32"/>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pic>
        <p:nvPicPr>
          <p:cNvPr id="324" name="Google Shape;324;p32"/>
          <p:cNvPicPr preferRelativeResize="0">
            <a:picLocks noGrp="1"/>
          </p:cNvPicPr>
          <p:nvPr>
            <p:ph type="body" idx="1"/>
          </p:nvPr>
        </p:nvPicPr>
        <p:blipFill rotWithShape="1">
          <a:blip r:embed="rId3">
            <a:alphaModFix/>
          </a:blip>
          <a:srcRect/>
          <a:stretch/>
        </p:blipFill>
        <p:spPr>
          <a:xfrm>
            <a:off x="819150" y="214290"/>
            <a:ext cx="7534275" cy="52070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28"/>
        <p:cNvGrpSpPr/>
        <p:nvPr/>
      </p:nvGrpSpPr>
      <p:grpSpPr>
        <a:xfrm>
          <a:off x="0" y="0"/>
          <a:ext cx="0" cy="0"/>
          <a:chOff x="0" y="0"/>
          <a:chExt cx="0" cy="0"/>
        </a:xfrm>
      </p:grpSpPr>
      <p:sp>
        <p:nvSpPr>
          <p:cNvPr id="329" name="Google Shape;329;p33"/>
          <p:cNvSpPr txBox="1">
            <a:spLocks noGrp="1"/>
          </p:cNvSpPr>
          <p:nvPr>
            <p:ph type="body" idx="4294967295"/>
          </p:nvPr>
        </p:nvSpPr>
        <p:spPr>
          <a:xfrm>
            <a:off x="928662" y="0"/>
            <a:ext cx="7929618" cy="4060825"/>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Clr>
                <a:schemeClr val="dk1"/>
              </a:buClr>
              <a:buSzPct val="100000"/>
              <a:buNone/>
            </a:pPr>
            <a:r>
              <a:rPr lang="en-IN" sz="9600" b="1">
                <a:latin typeface="Arial Narrow"/>
                <a:ea typeface="Arial Narrow"/>
                <a:cs typeface="Arial Narrow"/>
                <a:sym typeface="Arial Narrow"/>
              </a:rPr>
              <a:t>Status of home-based education</a:t>
            </a:r>
            <a:endParaRPr sz="9600">
              <a:latin typeface="Arial Narrow"/>
              <a:ea typeface="Arial Narrow"/>
              <a:cs typeface="Arial Narrow"/>
              <a:sym typeface="Arial Narrow"/>
            </a:endParaRPr>
          </a:p>
          <a:p>
            <a:pPr marL="342900" lvl="0" indent="-342900" algn="l" rtl="0">
              <a:lnSpc>
                <a:spcPct val="170000"/>
              </a:lnSpc>
              <a:spcBef>
                <a:spcPts val="480"/>
              </a:spcBef>
              <a:spcAft>
                <a:spcPts val="0"/>
              </a:spcAft>
              <a:buClr>
                <a:schemeClr val="dk1"/>
              </a:buClr>
              <a:buSzPct val="100000"/>
              <a:buChar char="•"/>
            </a:pPr>
            <a:r>
              <a:rPr lang="en-IN" sz="9600">
                <a:latin typeface="Arial Narrow"/>
                <a:ea typeface="Arial Narrow"/>
                <a:cs typeface="Arial Narrow"/>
                <a:sym typeface="Arial Narrow"/>
              </a:rPr>
              <a:t>The NEP states that home-based education will be audited based on the norms in the RPWD. An audit of home-based education is essential as there are concerns about how children are identified to receive this provision and the quality of education provided to them. </a:t>
            </a:r>
            <a:r>
              <a:rPr lang="en-IN" sz="9600" u="sng">
                <a:solidFill>
                  <a:schemeClr val="hlink"/>
                </a:solidFill>
                <a:latin typeface="Arial Narrow"/>
                <a:ea typeface="Arial Narrow"/>
                <a:cs typeface="Arial Narrow"/>
                <a:sym typeface="Arial Narrow"/>
                <a:hlinkClick r:id="rId3"/>
              </a:rPr>
              <a:t>Block-level special educators</a:t>
            </a:r>
            <a:r>
              <a:rPr lang="en-IN" sz="9600">
                <a:latin typeface="Arial Narrow"/>
                <a:ea typeface="Arial Narrow"/>
                <a:cs typeface="Arial Narrow"/>
                <a:sym typeface="Arial Narrow"/>
              </a:rPr>
              <a:t> have highlighted several challenges they faced in providing home-based education, including time and resource constraints, cultural norms and safety, and lack of clear curriculum and assessments.</a:t>
            </a:r>
            <a:endParaRPr/>
          </a:p>
          <a:p>
            <a:pPr marL="342900" lvl="0" indent="-342900" algn="l" rtl="0">
              <a:lnSpc>
                <a:spcPct val="170000"/>
              </a:lnSpc>
              <a:spcBef>
                <a:spcPts val="480"/>
              </a:spcBef>
              <a:spcAft>
                <a:spcPts val="0"/>
              </a:spcAft>
              <a:buClr>
                <a:schemeClr val="dk1"/>
              </a:buClr>
              <a:buSzPct val="100000"/>
              <a:buChar char="•"/>
            </a:pPr>
            <a:r>
              <a:rPr lang="en-IN" sz="9600">
                <a:latin typeface="Arial Narrow"/>
                <a:ea typeface="Arial Narrow"/>
                <a:cs typeface="Arial Narrow"/>
                <a:sym typeface="Arial Narrow"/>
              </a:rPr>
              <a:t>However, the provisions on education in the RPWD focus on creating a system of inclusive education through accessible buildings and classrooms and individualized support towards full inclusion. </a:t>
            </a:r>
            <a:endParaRPr/>
          </a:p>
          <a:p>
            <a:pPr marL="342900" lvl="0" indent="-292100" algn="l" rtl="0">
              <a:spcBef>
                <a:spcPts val="160"/>
              </a:spcBef>
              <a:spcAft>
                <a:spcPts val="0"/>
              </a:spcAft>
              <a:buClr>
                <a:schemeClr val="dk1"/>
              </a:buClr>
              <a:buSzPct val="100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33"/>
        <p:cNvGrpSpPr/>
        <p:nvPr/>
      </p:nvGrpSpPr>
      <p:grpSpPr>
        <a:xfrm>
          <a:off x="0" y="0"/>
          <a:ext cx="0" cy="0"/>
          <a:chOff x="0" y="0"/>
          <a:chExt cx="0" cy="0"/>
        </a:xfrm>
      </p:grpSpPr>
      <p:sp>
        <p:nvSpPr>
          <p:cNvPr id="334" name="Google Shape;334;p34"/>
          <p:cNvSpPr txBox="1">
            <a:spLocks noGrp="1"/>
          </p:cNvSpPr>
          <p:nvPr>
            <p:ph type="body" idx="1"/>
          </p:nvPr>
        </p:nvSpPr>
        <p:spPr>
          <a:xfrm>
            <a:off x="428596" y="357166"/>
            <a:ext cx="8501122" cy="6143668"/>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lt1"/>
              </a:buClr>
              <a:buSzPct val="100000"/>
              <a:buNone/>
            </a:pPr>
            <a:r>
              <a:rPr lang="en-IN" sz="4400" b="1"/>
              <a:t>Governance of special schools</a:t>
            </a:r>
            <a:endParaRPr sz="4400"/>
          </a:p>
          <a:p>
            <a:pPr marL="342900" lvl="0" indent="-342900" algn="l" rtl="0">
              <a:spcBef>
                <a:spcPts val="550"/>
              </a:spcBef>
              <a:spcAft>
                <a:spcPts val="0"/>
              </a:spcAft>
              <a:buClr>
                <a:schemeClr val="lt1"/>
              </a:buClr>
              <a:buSzPct val="100000"/>
              <a:buChar char="•"/>
            </a:pPr>
            <a:r>
              <a:rPr lang="en-IN" sz="4400"/>
              <a:t>In accordance with the RPWD, the NEP includes special schools as an option for children with benchmark disabilities. However, it is unclear whether the newly re-named Ministry of Education will regulate special schools as regular schools or whether they will continue to fall under the ambit of the Ministry of Social Justice and Welfare (MSJE). </a:t>
            </a:r>
            <a:endParaRPr sz="4400"/>
          </a:p>
          <a:p>
            <a:pPr marL="342900" lvl="0" indent="-342900" algn="l" rtl="0">
              <a:spcBef>
                <a:spcPts val="550"/>
              </a:spcBef>
              <a:spcAft>
                <a:spcPts val="0"/>
              </a:spcAft>
              <a:buClr>
                <a:schemeClr val="lt1"/>
              </a:buClr>
              <a:buSzPct val="100000"/>
              <a:buChar char="•"/>
            </a:pPr>
            <a:r>
              <a:rPr lang="en-IN" sz="4400"/>
              <a:t>Not recognizing special schools as schools shortchanges children with disabilities – there are no clear guidelines around quality, curriculum, certification, or infrastructure. It reinforces the idea of parallel, segregated school systems for some instead of a common schooling system for all. </a:t>
            </a:r>
            <a:endParaRPr/>
          </a:p>
          <a:p>
            <a:pPr marL="342900" lvl="0" indent="-231775" algn="l" rtl="0">
              <a:spcBef>
                <a:spcPts val="350"/>
              </a:spcBef>
              <a:spcAft>
                <a:spcPts val="0"/>
              </a:spcAft>
              <a:buClr>
                <a:schemeClr val="lt1"/>
              </a:buClr>
              <a:buSzPct val="1000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5"/>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40" name="Google Shape;340;p35"/>
          <p:cNvSpPr txBox="1">
            <a:spLocks noGrp="1"/>
          </p:cNvSpPr>
          <p:nvPr>
            <p:ph type="body" idx="1"/>
          </p:nvPr>
        </p:nvSpPr>
        <p:spPr>
          <a:xfrm>
            <a:off x="463714" y="2310581"/>
            <a:ext cx="8246070" cy="4060721"/>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rmAutofit/>
          </a:bodyPr>
          <a:lstStyle/>
          <a:p>
            <a:pPr marL="342900" lvl="0" indent="-342900" algn="l" rtl="0">
              <a:spcBef>
                <a:spcPts val="0"/>
              </a:spcBef>
              <a:spcAft>
                <a:spcPts val="0"/>
              </a:spcAft>
              <a:buClr>
                <a:srgbClr val="C00000"/>
              </a:buClr>
              <a:buSzPts val="4800"/>
              <a:buChar char="•"/>
            </a:pPr>
            <a:r>
              <a:rPr lang="en-IN" sz="4800">
                <a:solidFill>
                  <a:srgbClr val="C00000"/>
                </a:solidFill>
                <a:latin typeface="Calibri"/>
                <a:ea typeface="Calibri"/>
                <a:cs typeface="Calibri"/>
                <a:sym typeface="Calibri"/>
              </a:rPr>
              <a:t>These division further shifts </a:t>
            </a:r>
            <a:r>
              <a:rPr lang="en-IN" sz="4800" u="sng">
                <a:solidFill>
                  <a:srgbClr val="C00000"/>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“social inclusion towards a charitable model of social isolation”</a:t>
            </a:r>
            <a:endParaRPr sz="480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46" name="Google Shape;346;p36"/>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IN" b="1"/>
              <a:t>Introduction of the school complex</a:t>
            </a:r>
            <a:endParaRPr/>
          </a:p>
          <a:p>
            <a:pPr marL="342900" lvl="0" indent="-342900" algn="l" rtl="0">
              <a:spcBef>
                <a:spcPts val="560"/>
              </a:spcBef>
              <a:spcAft>
                <a:spcPts val="0"/>
              </a:spcAft>
              <a:buClr>
                <a:schemeClr val="lt1"/>
              </a:buClr>
              <a:buSzPts val="2800"/>
              <a:buChar char="•"/>
            </a:pPr>
            <a:r>
              <a:rPr lang="en-IN"/>
              <a:t>The NEP complicates the idea of school choice for children with disabilities by introducing school complexes and school rationalization policies. In this plan, schools within a 5-10-kilometer radius will be consolidated within one school complex. The document states that this will help ensure there are adequate resources for children with disabilities including resource centers and special educators.</a:t>
            </a:r>
            <a:endParaRPr/>
          </a:p>
          <a:p>
            <a:pPr marL="342900" lvl="0" indent="-165100" algn="l" rtl="0">
              <a:spcBef>
                <a:spcPts val="560"/>
              </a:spcBef>
              <a:spcAft>
                <a:spcPts val="0"/>
              </a:spcAft>
              <a:buClr>
                <a:schemeClr val="lt1"/>
              </a:buClr>
              <a:buSzPts val="2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52" name="Google Shape;352;p37"/>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IN" b="1"/>
              <a:t>Teachers and special educators</a:t>
            </a:r>
            <a:endParaRPr/>
          </a:p>
          <a:p>
            <a:pPr marL="342900" lvl="0" indent="-342900" algn="l" rtl="0">
              <a:spcBef>
                <a:spcPts val="560"/>
              </a:spcBef>
              <a:spcAft>
                <a:spcPts val="0"/>
              </a:spcAft>
              <a:buClr>
                <a:schemeClr val="lt1"/>
              </a:buClr>
              <a:buSzPts val="2800"/>
              <a:buChar char="•"/>
            </a:pPr>
            <a:r>
              <a:rPr lang="en-IN"/>
              <a:t>The NEP addresses several aspects of teacher education, preparation, and service conditions that are relevant for children with disabilities. These include short-term specialization courses to teach children with disabilities and modules on teaching children with disabilities within existing programs. </a:t>
            </a:r>
            <a:endParaRPr/>
          </a:p>
          <a:p>
            <a:pPr marL="342900" lvl="0" indent="-165100" algn="l" rtl="0">
              <a:spcBef>
                <a:spcPts val="560"/>
              </a:spcBef>
              <a:spcAft>
                <a:spcPts val="0"/>
              </a:spcAft>
              <a:buClr>
                <a:schemeClr val="lt1"/>
              </a:buClr>
              <a:buSzPts val="2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58" name="Google Shape;358;p38"/>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IN" b="1"/>
              <a:t>Standardized assessments, curricula, and target-based reforms:</a:t>
            </a:r>
            <a:endParaRPr/>
          </a:p>
          <a:p>
            <a:pPr marL="342900" lvl="0" indent="-342900" algn="l" rtl="0">
              <a:spcBef>
                <a:spcPts val="560"/>
              </a:spcBef>
              <a:spcAft>
                <a:spcPts val="0"/>
              </a:spcAft>
              <a:buClr>
                <a:schemeClr val="lt1"/>
              </a:buClr>
              <a:buSzPts val="2800"/>
              <a:buChar char="•"/>
            </a:pPr>
            <a:r>
              <a:rPr lang="en-IN"/>
              <a:t>The NEP emphasizes achievement of foundational literacy and numeracy (FLN) for all children by grade 3 – setting up a national mission to reach this target by 2025.</a:t>
            </a:r>
            <a:endParaRPr/>
          </a:p>
          <a:p>
            <a:pPr marL="342900" lvl="0" indent="-165100" algn="l" rtl="0">
              <a:spcBef>
                <a:spcPts val="560"/>
              </a:spcBef>
              <a:spcAft>
                <a:spcPts val="0"/>
              </a:spcAft>
              <a:buClr>
                <a:schemeClr val="lt1"/>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64" name="Google Shape;364;p39"/>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lt1"/>
              </a:buClr>
              <a:buSzPts val="2800"/>
              <a:buNone/>
            </a:pPr>
            <a:endParaRPr/>
          </a:p>
        </p:txBody>
      </p:sp>
      <p:sp>
        <p:nvSpPr>
          <p:cNvPr id="365" name="Google Shape;365;p39"/>
          <p:cNvSpPr/>
          <p:nvPr/>
        </p:nvSpPr>
        <p:spPr>
          <a:xfrm>
            <a:off x="2286000" y="3105835"/>
            <a:ext cx="457200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800" b="1">
                <a:solidFill>
                  <a:schemeClr val="dk1"/>
                </a:solidFill>
                <a:latin typeface="Calibri"/>
                <a:ea typeface="Calibri"/>
                <a:cs typeface="Calibri"/>
                <a:sym typeface="Calibri"/>
              </a:rPr>
              <a:t>Gender equality as a goal of inclusive education</a:t>
            </a:r>
            <a:endParaRPr sz="48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p:nvPr/>
        </p:nvSpPr>
        <p:spPr>
          <a:xfrm>
            <a:off x="1714480" y="1643050"/>
            <a:ext cx="5257800" cy="705485"/>
          </a:xfrm>
          <a:prstGeom prst="rect">
            <a:avLst/>
          </a:prstGeom>
          <a:noFill/>
          <a:ln>
            <a:noFill/>
          </a:ln>
        </p:spPr>
        <p:txBody>
          <a:bodyPr spcFirstLastPara="1" wrap="square" lIns="91425" tIns="45675" rIns="91425" bIns="45675" anchor="t" anchorCtr="0">
            <a:spAutoFit/>
          </a:bodyPr>
          <a:lstStyle/>
          <a:p>
            <a:pPr marL="0" marR="0" lvl="0" indent="0" algn="l" rtl="0">
              <a:spcBef>
                <a:spcPts val="0"/>
              </a:spcBef>
              <a:spcAft>
                <a:spcPts val="0"/>
              </a:spcAft>
              <a:buClr>
                <a:srgbClr val="000099"/>
              </a:buClr>
              <a:buSzPts val="4000"/>
              <a:buFont typeface="Calibri"/>
              <a:buNone/>
            </a:pPr>
            <a:r>
              <a:rPr lang="en-IN" sz="4000" b="1">
                <a:solidFill>
                  <a:srgbClr val="000099"/>
                </a:solidFill>
                <a:latin typeface="Calibri"/>
                <a:ea typeface="Calibri"/>
                <a:cs typeface="Calibri"/>
                <a:sym typeface="Calibri"/>
              </a:rPr>
              <a:t>Disability and Diversity</a:t>
            </a:r>
            <a:endParaRPr sz="4000" b="1">
              <a:solidFill>
                <a:srgbClr val="000099"/>
              </a:solidFill>
              <a:latin typeface="Calibri"/>
              <a:ea typeface="Calibri"/>
              <a:cs typeface="Calibri"/>
              <a:sym typeface="Calibri"/>
            </a:endParaRPr>
          </a:p>
        </p:txBody>
      </p:sp>
      <p:pic>
        <p:nvPicPr>
          <p:cNvPr id="125" name="Google Shape;125;p4" descr="iStock-615829508-1024x1024.jpg"/>
          <p:cNvPicPr preferRelativeResize="0"/>
          <p:nvPr/>
        </p:nvPicPr>
        <p:blipFill rotWithShape="1">
          <a:blip r:embed="rId3">
            <a:alphaModFix/>
          </a:blip>
          <a:srcRect/>
          <a:stretch/>
        </p:blipFill>
        <p:spPr>
          <a:xfrm>
            <a:off x="2928926" y="2500306"/>
            <a:ext cx="5893594" cy="4191000"/>
          </a:xfrm>
          <a:prstGeom prst="rect">
            <a:avLst/>
          </a:prstGeom>
          <a:noFill/>
          <a:ln>
            <a:noFill/>
          </a:ln>
        </p:spPr>
      </p:pic>
      <p:pic>
        <p:nvPicPr>
          <p:cNvPr id="126" name="Google Shape;126;p4" descr="unnamed (1).gif"/>
          <p:cNvPicPr preferRelativeResize="0"/>
          <p:nvPr/>
        </p:nvPicPr>
        <p:blipFill rotWithShape="1">
          <a:blip r:embed="rId4">
            <a:alphaModFix/>
          </a:blip>
          <a:srcRect/>
          <a:stretch/>
        </p:blipFill>
        <p:spPr>
          <a:xfrm>
            <a:off x="0" y="3124200"/>
            <a:ext cx="2847684" cy="29037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0"/>
          <p:cNvSpPr txBox="1">
            <a:spLocks noGrp="1"/>
          </p:cNvSpPr>
          <p:nvPr>
            <p:ph type="title"/>
          </p:nvPr>
        </p:nvSpPr>
        <p:spPr>
          <a:xfrm>
            <a:off x="486696" y="1282343"/>
            <a:ext cx="8259098" cy="101803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FFFF00"/>
              </a:buClr>
              <a:buSzPts val="3600"/>
              <a:buFont typeface="Calibri"/>
              <a:buNone/>
            </a:pPr>
            <a:endParaRPr/>
          </a:p>
        </p:txBody>
      </p:sp>
      <p:sp>
        <p:nvSpPr>
          <p:cNvPr id="371" name="Google Shape;371;p40"/>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en-IN"/>
              <a:t>The importance of gender equality as a goal of inclusive education is evident when looking at its manifestation within official documents devised by UN agencies and other institutions to offer guidance and goals for achieving inclusive education for parents, educators and governments. A selection of these documents will be reviewed in the following section.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75"/>
        <p:cNvGrpSpPr/>
        <p:nvPr/>
      </p:nvGrpSpPr>
      <p:grpSpPr>
        <a:xfrm>
          <a:off x="0" y="0"/>
          <a:ext cx="0" cy="0"/>
          <a:chOff x="0" y="0"/>
          <a:chExt cx="0" cy="0"/>
        </a:xfrm>
      </p:grpSpPr>
      <p:sp>
        <p:nvSpPr>
          <p:cNvPr id="376" name="Google Shape;376;p41"/>
          <p:cNvSpPr txBox="1">
            <a:spLocks noGrp="1"/>
          </p:cNvSpPr>
          <p:nvPr>
            <p:ph type="body" idx="4294967295"/>
          </p:nvPr>
        </p:nvSpPr>
        <p:spPr>
          <a:xfrm>
            <a:off x="898525" y="1"/>
            <a:ext cx="8245475" cy="6370638"/>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n-IN" b="1"/>
              <a:t>UNICEF</a:t>
            </a:r>
            <a:endParaRPr/>
          </a:p>
          <a:p>
            <a:pPr marL="342900" lvl="0" indent="-342900" algn="l" rtl="0">
              <a:spcBef>
                <a:spcPts val="544"/>
              </a:spcBef>
              <a:spcAft>
                <a:spcPts val="0"/>
              </a:spcAft>
              <a:buClr>
                <a:schemeClr val="dk1"/>
              </a:buClr>
              <a:buSzPct val="100000"/>
              <a:buChar char="•"/>
            </a:pPr>
            <a:r>
              <a:rPr lang="en-IN"/>
              <a:t>UNICEF (</a:t>
            </a:r>
            <a:r>
              <a:rPr lang="en-IN" i="1"/>
              <a:t>United Nations Children’s Fund</a:t>
            </a:r>
            <a:r>
              <a:rPr lang="en-IN"/>
              <a:t>) identifies gender equality as a basis for quality education: “When all children have access to a quality education rooted in human rights and gender equality, it creates a ripple effect of opportunity that influences generations to come.”(http://www.unicef.org/education/bege_70640.html)</a:t>
            </a:r>
            <a:endParaRPr/>
          </a:p>
          <a:p>
            <a:pPr marL="342900" lvl="0" indent="-342900" algn="l" rtl="0">
              <a:spcBef>
                <a:spcPts val="544"/>
              </a:spcBef>
              <a:spcAft>
                <a:spcPts val="0"/>
              </a:spcAft>
              <a:buClr>
                <a:schemeClr val="dk1"/>
              </a:buClr>
              <a:buSzPct val="100000"/>
              <a:buChar char="•"/>
            </a:pPr>
            <a:r>
              <a:rPr lang="en-IN"/>
              <a:t>In addition to the gender-gap in attending primary education, UNICEF further addresses the issue of gender inequality and gender discrimination within secondary education: “While gender parity has improved, barriers and bottlenecks around gender disparities and discrimination remain in place, especially at the secondary school level.” (ibid.)</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80"/>
        <p:cNvGrpSpPr/>
        <p:nvPr/>
      </p:nvGrpSpPr>
      <p:grpSpPr>
        <a:xfrm>
          <a:off x="0" y="0"/>
          <a:ext cx="0" cy="0"/>
          <a:chOff x="0" y="0"/>
          <a:chExt cx="0" cy="0"/>
        </a:xfrm>
      </p:grpSpPr>
      <p:sp>
        <p:nvSpPr>
          <p:cNvPr id="381" name="Google Shape;381;p42"/>
          <p:cNvSpPr txBox="1">
            <a:spLocks noGrp="1"/>
          </p:cNvSpPr>
          <p:nvPr>
            <p:ph type="body" idx="4294967295"/>
          </p:nvPr>
        </p:nvSpPr>
        <p:spPr>
          <a:xfrm>
            <a:off x="571472" y="357166"/>
            <a:ext cx="8245475" cy="5929354"/>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chemeClr val="dk1"/>
              </a:buClr>
              <a:buSzPct val="100000"/>
              <a:buNone/>
            </a:pPr>
            <a:r>
              <a:rPr lang="en-IN" b="1"/>
              <a:t>UNESCO</a:t>
            </a:r>
            <a:endParaRPr/>
          </a:p>
          <a:p>
            <a:pPr marL="342900" lvl="0" indent="-342900" algn="l" rtl="0">
              <a:spcBef>
                <a:spcPts val="561"/>
              </a:spcBef>
              <a:spcAft>
                <a:spcPts val="0"/>
              </a:spcAft>
              <a:buClr>
                <a:schemeClr val="dk1"/>
              </a:buClr>
              <a:buSzPct val="100000"/>
              <a:buChar char="•"/>
            </a:pPr>
            <a:r>
              <a:rPr lang="en-IN" sz="5100"/>
              <a:t>As the lead agency for the ‘Education for All’ – movement (…), UNESCO (</a:t>
            </a:r>
            <a:r>
              <a:rPr lang="en-IN" sz="5100" i="1"/>
              <a:t>United Nations Educational, Scientific and Cultural Organization)</a:t>
            </a:r>
            <a:r>
              <a:rPr lang="en-IN" sz="5100"/>
              <a:t> adopted six goals for education during the World Education Forum held in Dakar, Senegal, in April 2000. </a:t>
            </a:r>
            <a:endParaRPr sz="5100"/>
          </a:p>
          <a:p>
            <a:pPr marL="342900" lvl="0" indent="-342900" algn="l" rtl="0">
              <a:spcBef>
                <a:spcPts val="561"/>
              </a:spcBef>
              <a:spcAft>
                <a:spcPts val="0"/>
              </a:spcAft>
              <a:buClr>
                <a:schemeClr val="dk1"/>
              </a:buClr>
              <a:buSzPct val="100000"/>
              <a:buChar char="•"/>
            </a:pPr>
            <a:r>
              <a:rPr lang="en-IN" sz="5100"/>
              <a:t>In the forum, the international community “identified six key education goals which aim to meet the learning needs of all children, youth and adults by 2025” (…). </a:t>
            </a:r>
            <a:endParaRPr sz="5100"/>
          </a:p>
          <a:p>
            <a:pPr marL="342900" lvl="0" indent="-342900" algn="l" rtl="0">
              <a:spcBef>
                <a:spcPts val="561"/>
              </a:spcBef>
              <a:spcAft>
                <a:spcPts val="0"/>
              </a:spcAft>
              <a:buClr>
                <a:schemeClr val="dk1"/>
              </a:buClr>
              <a:buSzPct val="100000"/>
              <a:buChar char="•"/>
            </a:pPr>
            <a:r>
              <a:rPr lang="en-IN" sz="5100"/>
              <a:t>All of these goals focus of equality and inclusion within education. The following two goals are especially relevant for achieving gender equality and the inclusion of both genders within primary and secondary education:</a:t>
            </a:r>
            <a:endParaRPr/>
          </a:p>
          <a:p>
            <a:pPr marL="342900" lvl="0" indent="-231140" algn="l" rtl="0">
              <a:spcBef>
                <a:spcPts val="352"/>
              </a:spcBef>
              <a:spcAft>
                <a:spcPts val="0"/>
              </a:spcAft>
              <a:buClr>
                <a:schemeClr val="dk1"/>
              </a:buClr>
              <a:buSzPct val="1000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385"/>
        <p:cNvGrpSpPr/>
        <p:nvPr/>
      </p:nvGrpSpPr>
      <p:grpSpPr>
        <a:xfrm>
          <a:off x="0" y="0"/>
          <a:ext cx="0" cy="0"/>
          <a:chOff x="0" y="0"/>
          <a:chExt cx="0" cy="0"/>
        </a:xfrm>
      </p:grpSpPr>
      <p:sp>
        <p:nvSpPr>
          <p:cNvPr id="386" name="Google Shape;386;p43"/>
          <p:cNvSpPr/>
          <p:nvPr/>
        </p:nvSpPr>
        <p:spPr>
          <a:xfrm>
            <a:off x="209950" y="-2692"/>
            <a:ext cx="9144000" cy="686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1">
                <a:solidFill>
                  <a:schemeClr val="lt1"/>
                </a:solidFill>
                <a:latin typeface="Calibri"/>
                <a:ea typeface="Calibri"/>
                <a:cs typeface="Calibri"/>
                <a:sym typeface="Calibri"/>
              </a:rPr>
              <a:t>Goal 2</a:t>
            </a:r>
            <a:endParaRPr sz="3200">
              <a:solidFill>
                <a:schemeClr val="lt1"/>
              </a:solidFill>
              <a:latin typeface="Calibri"/>
              <a:ea typeface="Calibri"/>
              <a:cs typeface="Calibri"/>
              <a:sym typeface="Calibri"/>
            </a:endParaRPr>
          </a:p>
          <a:p>
            <a:pPr marL="0" marR="0" lvl="0" indent="0" algn="l" rtl="0">
              <a:spcBef>
                <a:spcPts val="0"/>
              </a:spcBef>
              <a:spcAft>
                <a:spcPts val="0"/>
              </a:spcAft>
              <a:buNone/>
            </a:pPr>
            <a:r>
              <a:rPr lang="en-IN" sz="3200">
                <a:solidFill>
                  <a:schemeClr val="lt1"/>
                </a:solidFill>
                <a:latin typeface="Calibri"/>
                <a:ea typeface="Calibri"/>
                <a:cs typeface="Calibri"/>
                <a:sym typeface="Calibri"/>
              </a:rPr>
              <a:t>Ensuring  that all children, particularly girls, children in difficult circumstances have access to, and complete, free and compulsory primary education of good quality.</a:t>
            </a:r>
            <a:endParaRPr>
              <a:solidFill>
                <a:schemeClr val="lt1"/>
              </a:solidFill>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a:p>
            <a:pPr marL="0" marR="0" lvl="0" indent="0" algn="l" rtl="0">
              <a:spcBef>
                <a:spcPts val="0"/>
              </a:spcBef>
              <a:spcAft>
                <a:spcPts val="0"/>
              </a:spcAft>
              <a:buNone/>
            </a:pPr>
            <a:endParaRPr sz="3200">
              <a:solidFill>
                <a:schemeClr val="lt1"/>
              </a:solidFill>
              <a:latin typeface="Calibri"/>
              <a:ea typeface="Calibri"/>
              <a:cs typeface="Calibri"/>
              <a:sym typeface="Calibri"/>
            </a:endParaRPr>
          </a:p>
          <a:p>
            <a:pPr marL="0" marR="0" lvl="0" indent="0" algn="l" rtl="0">
              <a:spcBef>
                <a:spcPts val="0"/>
              </a:spcBef>
              <a:spcAft>
                <a:spcPts val="0"/>
              </a:spcAft>
              <a:buNone/>
            </a:pPr>
            <a:r>
              <a:rPr lang="en-IN" sz="3200" b="1">
                <a:solidFill>
                  <a:schemeClr val="lt1"/>
                </a:solidFill>
                <a:latin typeface="Calibri"/>
                <a:ea typeface="Calibri"/>
                <a:cs typeface="Calibri"/>
                <a:sym typeface="Calibri"/>
              </a:rPr>
              <a:t>Goal 5</a:t>
            </a:r>
            <a:r>
              <a:rPr lang="en-IN" sz="3200">
                <a:solidFill>
                  <a:schemeClr val="lt1"/>
                </a:solidFill>
                <a:latin typeface="Calibri"/>
                <a:ea typeface="Calibri"/>
                <a:cs typeface="Calibri"/>
                <a:sym typeface="Calibri"/>
              </a:rPr>
              <a:t> Eliminating gender disparities in primary and secondary education, and achieving gender equality in education by 2025, with a focus on ensuring girls’ full and equal access to and achievement in basic education of good quality.</a:t>
            </a:r>
            <a:endParaRPr>
              <a:solidFill>
                <a:schemeClr val="lt1"/>
              </a:solidFill>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90"/>
        <p:cNvGrpSpPr/>
        <p:nvPr/>
      </p:nvGrpSpPr>
      <p:grpSpPr>
        <a:xfrm>
          <a:off x="0" y="0"/>
          <a:ext cx="0" cy="0"/>
          <a:chOff x="0" y="0"/>
          <a:chExt cx="0" cy="0"/>
        </a:xfrm>
      </p:grpSpPr>
      <p:sp>
        <p:nvSpPr>
          <p:cNvPr id="391" name="Google Shape;391;p44"/>
          <p:cNvSpPr/>
          <p:nvPr/>
        </p:nvSpPr>
        <p:spPr>
          <a:xfrm>
            <a:off x="500034" y="857232"/>
            <a:ext cx="835824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900">
                <a:solidFill>
                  <a:schemeClr val="dk1"/>
                </a:solidFill>
                <a:latin typeface="Calibri"/>
                <a:ea typeface="Calibri"/>
                <a:cs typeface="Calibri"/>
                <a:sym typeface="Calibri"/>
              </a:rPr>
              <a:t>Educational inequality is caused by deeper forces in society that extend well beyond the </a:t>
            </a:r>
            <a:r>
              <a:rPr lang="en-IN" sz="2900" b="1">
                <a:solidFill>
                  <a:srgbClr val="C00000"/>
                </a:solidFill>
                <a:latin typeface="Calibri"/>
                <a:ea typeface="Calibri"/>
                <a:cs typeface="Calibri"/>
                <a:sym typeface="Calibri"/>
              </a:rPr>
              <a:t>boundaries of educational systems, institutions and processes. </a:t>
            </a:r>
            <a:endParaRPr sz="2900" b="1">
              <a:solidFill>
                <a:srgbClr val="C00000"/>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a:p>
            <a:pPr marL="0" marR="0" lvl="0" indent="0" algn="l" rtl="0">
              <a:spcBef>
                <a:spcPts val="0"/>
              </a:spcBef>
              <a:spcAft>
                <a:spcPts val="0"/>
              </a:spcAft>
              <a:buNone/>
            </a:pPr>
            <a:r>
              <a:rPr lang="en-IN" sz="2900">
                <a:solidFill>
                  <a:schemeClr val="dk1"/>
                </a:solidFill>
                <a:latin typeface="Calibri"/>
                <a:ea typeface="Calibri"/>
                <a:cs typeface="Calibri"/>
                <a:sym typeface="Calibri"/>
              </a:rPr>
              <a:t>A wide range of </a:t>
            </a:r>
            <a:r>
              <a:rPr lang="en-IN" sz="2900" b="1">
                <a:solidFill>
                  <a:srgbClr val="C00000"/>
                </a:solidFill>
                <a:latin typeface="Calibri"/>
                <a:ea typeface="Calibri"/>
                <a:cs typeface="Calibri"/>
                <a:sym typeface="Calibri"/>
              </a:rPr>
              <a:t>economic and social policies </a:t>
            </a:r>
            <a:r>
              <a:rPr lang="en-IN" sz="2900">
                <a:solidFill>
                  <a:schemeClr val="dk1"/>
                </a:solidFill>
                <a:latin typeface="Calibri"/>
                <a:ea typeface="Calibri"/>
                <a:cs typeface="Calibri"/>
                <a:sym typeface="Calibri"/>
              </a:rPr>
              <a:t>– as well as in education itself – will be needed if gender equality in education is to be attained.</a:t>
            </a:r>
            <a:endParaRPr sz="1900"/>
          </a:p>
          <a:p>
            <a:pPr marL="0" marR="0" lvl="0" indent="0" algn="l" rtl="0">
              <a:spcBef>
                <a:spcPts val="0"/>
              </a:spcBef>
              <a:spcAft>
                <a:spcPts val="0"/>
              </a:spcAft>
              <a:buNone/>
            </a:pPr>
            <a:endParaRPr sz="2900">
              <a:solidFill>
                <a:schemeClr val="dk1"/>
              </a:solidFill>
              <a:latin typeface="Calibri"/>
              <a:ea typeface="Calibri"/>
              <a:cs typeface="Calibri"/>
              <a:sym typeface="Calibri"/>
            </a:endParaRPr>
          </a:p>
          <a:p>
            <a:pPr marL="0" marR="0" lvl="0" indent="0" algn="l" rtl="0">
              <a:spcBef>
                <a:spcPts val="0"/>
              </a:spcBef>
              <a:spcAft>
                <a:spcPts val="0"/>
              </a:spcAft>
              <a:buNone/>
            </a:pPr>
            <a:r>
              <a:rPr lang="en-IN" sz="2900">
                <a:solidFill>
                  <a:schemeClr val="dk1"/>
                </a:solidFill>
                <a:latin typeface="Calibri"/>
                <a:ea typeface="Calibri"/>
                <a:cs typeface="Calibri"/>
                <a:sym typeface="Calibri"/>
              </a:rPr>
              <a:t>UNESCO further suggests that the causes for gender inequality within education can be found </a:t>
            </a:r>
            <a:r>
              <a:rPr lang="en-IN" sz="2900" b="1">
                <a:solidFill>
                  <a:srgbClr val="C00000"/>
                </a:solidFill>
                <a:latin typeface="Calibri"/>
                <a:ea typeface="Calibri"/>
                <a:cs typeface="Calibri"/>
                <a:sym typeface="Calibri"/>
              </a:rPr>
              <a:t>in national curricula</a:t>
            </a:r>
            <a:r>
              <a:rPr lang="en-IN" sz="2900">
                <a:solidFill>
                  <a:schemeClr val="dk1"/>
                </a:solidFill>
                <a:latin typeface="Calibri"/>
                <a:ea typeface="Calibri"/>
                <a:cs typeface="Calibri"/>
                <a:sym typeface="Calibri"/>
              </a:rPr>
              <a:t>:</a:t>
            </a:r>
            <a:endParaRPr sz="2900" i="1">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395"/>
        <p:cNvGrpSpPr/>
        <p:nvPr/>
      </p:nvGrpSpPr>
      <p:grpSpPr>
        <a:xfrm>
          <a:off x="0" y="0"/>
          <a:ext cx="0" cy="0"/>
          <a:chOff x="0" y="0"/>
          <a:chExt cx="0" cy="0"/>
        </a:xfrm>
      </p:grpSpPr>
      <p:sp>
        <p:nvSpPr>
          <p:cNvPr id="396" name="Google Shape;396;p45"/>
          <p:cNvSpPr/>
          <p:nvPr/>
        </p:nvSpPr>
        <p:spPr>
          <a:xfrm>
            <a:off x="3000348" y="642918"/>
            <a:ext cx="6143652" cy="46474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a:t>
            </a:r>
            <a:r>
              <a:rPr lang="en-IN" sz="3600" i="1">
                <a:solidFill>
                  <a:schemeClr val="dk1"/>
                </a:solidFill>
                <a:latin typeface="Calibri"/>
                <a:ea typeface="Calibri"/>
                <a:cs typeface="Calibri"/>
                <a:sym typeface="Calibri"/>
              </a:rPr>
              <a:t>An inclusive curriculum takes gender, cultural identity and language background into consideration. It involves breaking gender stereotypes not only in textbooks but in </a:t>
            </a:r>
            <a:r>
              <a:rPr lang="en-IN" sz="4000" b="1" i="1">
                <a:solidFill>
                  <a:srgbClr val="C00000"/>
                </a:solidFill>
                <a:latin typeface="Calibri"/>
                <a:ea typeface="Calibri"/>
                <a:cs typeface="Calibri"/>
                <a:sym typeface="Calibri"/>
              </a:rPr>
              <a:t>teachers’ attitudes and expectations.”</a:t>
            </a:r>
            <a:endParaRPr sz="3600" b="1" i="1">
              <a:solidFill>
                <a:srgbClr val="C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46" descr="1 KpLBWqckxeqNJduf22tTAQ.jpeg"/>
          <p:cNvPicPr preferRelativeResize="0"/>
          <p:nvPr/>
        </p:nvPicPr>
        <p:blipFill rotWithShape="1">
          <a:blip r:embed="rId3">
            <a:alphaModFix/>
          </a:blip>
          <a:srcRect/>
          <a:stretch/>
        </p:blipFill>
        <p:spPr>
          <a:xfrm>
            <a:off x="0" y="1015008"/>
            <a:ext cx="9144000" cy="48279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Shape 405"/>
        <p:cNvGrpSpPr/>
        <p:nvPr/>
      </p:nvGrpSpPr>
      <p:grpSpPr>
        <a:xfrm>
          <a:off x="0" y="0"/>
          <a:ext cx="0" cy="0"/>
          <a:chOff x="0" y="0"/>
          <a:chExt cx="0" cy="0"/>
        </a:xfrm>
      </p:grpSpPr>
      <p:sp>
        <p:nvSpPr>
          <p:cNvPr id="406" name="Google Shape;406;p47"/>
          <p:cNvSpPr/>
          <p:nvPr/>
        </p:nvSpPr>
        <p:spPr>
          <a:xfrm>
            <a:off x="642910" y="214290"/>
            <a:ext cx="8072462"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i="1">
                <a:solidFill>
                  <a:schemeClr val="dk1"/>
                </a:solidFill>
                <a:latin typeface="Calibri"/>
                <a:ea typeface="Calibri"/>
                <a:cs typeface="Calibri"/>
                <a:sym typeface="Calibri"/>
              </a:rPr>
              <a:t>Read the full reports: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IN" sz="24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Still Left Behind: pathways to inclusive education for girls with disabilities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IN" sz="2400" i="1"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Adolescents with disabilities: enhancing resilience and delivering inclusive development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IN" sz="24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Rapid Evidence Assessment (REA) of what works to improve educational outcomes for people with disabilities in low- and middle-income countries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IN" sz="2400" i="1">
                <a:solidFill>
                  <a:schemeClr val="dk1"/>
                </a:solidFill>
                <a:latin typeface="Calibri"/>
                <a:ea typeface="Calibri"/>
                <a:cs typeface="Calibri"/>
                <a:sym typeface="Calibri"/>
              </a:rPr>
              <a:t>Watch this UNESCO webinar: </a:t>
            </a:r>
            <a:r>
              <a:rPr lang="en-IN" sz="2400" i="1"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Data Dive: making schools inclusive for children with disabilities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IN" sz="2400" i="1">
                <a:solidFill>
                  <a:schemeClr val="dk1"/>
                </a:solidFill>
                <a:latin typeface="Calibri"/>
                <a:ea typeface="Calibri"/>
                <a:cs typeface="Calibri"/>
                <a:sym typeface="Calibri"/>
              </a:rPr>
              <a:t>Explore the DFID </a:t>
            </a:r>
            <a:r>
              <a:rPr lang="en-IN" sz="2400" i="1"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conceptual framework for understanding marginalisation</a:t>
            </a:r>
            <a:endParaRPr sz="24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10"/>
        <p:cNvGrpSpPr/>
        <p:nvPr/>
      </p:nvGrpSpPr>
      <p:grpSpPr>
        <a:xfrm>
          <a:off x="0" y="0"/>
          <a:ext cx="0" cy="0"/>
          <a:chOff x="0" y="0"/>
          <a:chExt cx="0" cy="0"/>
        </a:xfrm>
      </p:grpSpPr>
      <p:pic>
        <p:nvPicPr>
          <p:cNvPr id="411" name="Google Shape;411;p48"/>
          <p:cNvPicPr preferRelativeResize="0"/>
          <p:nvPr/>
        </p:nvPicPr>
        <p:blipFill rotWithShape="1">
          <a:blip r:embed="rId3">
            <a:alphaModFix/>
          </a:blip>
          <a:srcRect/>
          <a:stretch/>
        </p:blipFill>
        <p:spPr>
          <a:xfrm rot="1018947">
            <a:off x="965436" y="4458792"/>
            <a:ext cx="2701557" cy="2318122"/>
          </a:xfrm>
          <a:prstGeom prst="rect">
            <a:avLst/>
          </a:prstGeom>
          <a:noFill/>
          <a:ln w="9525" cap="flat" cmpd="sng">
            <a:solidFill>
              <a:srgbClr val="C00000"/>
            </a:solidFill>
            <a:prstDash val="solid"/>
            <a:miter lim="800000"/>
            <a:headEnd type="none" w="sm" len="sm"/>
            <a:tailEnd type="none" w="sm" len="sm"/>
          </a:ln>
        </p:spPr>
      </p:pic>
      <p:pic>
        <p:nvPicPr>
          <p:cNvPr id="412" name="Google Shape;412;p48" descr="432008031_FOLDED_HANDS_3D_LIGHT_SKIN_TONE_400px.gif"/>
          <p:cNvPicPr preferRelativeResize="0"/>
          <p:nvPr/>
        </p:nvPicPr>
        <p:blipFill rotWithShape="1">
          <a:blip r:embed="rId4">
            <a:alphaModFix/>
          </a:blip>
          <a:srcRect/>
          <a:stretch/>
        </p:blipFill>
        <p:spPr>
          <a:xfrm>
            <a:off x="5334000" y="3048000"/>
            <a:ext cx="3810000" cy="3810000"/>
          </a:xfrm>
          <a:prstGeom prst="rect">
            <a:avLst/>
          </a:prstGeom>
          <a:noFill/>
          <a:ln>
            <a:noFill/>
          </a:ln>
        </p:spPr>
      </p:pic>
      <p:pic>
        <p:nvPicPr>
          <p:cNvPr id="413" name="Google Shape;413;p48" descr="THANK YOU.gif"/>
          <p:cNvPicPr preferRelativeResize="0"/>
          <p:nvPr/>
        </p:nvPicPr>
        <p:blipFill rotWithShape="1">
          <a:blip r:embed="rId5">
            <a:alphaModFix/>
          </a:blip>
          <a:srcRect/>
          <a:stretch/>
        </p:blipFill>
        <p:spPr>
          <a:xfrm>
            <a:off x="1785918" y="-357214"/>
            <a:ext cx="4876800" cy="4876800"/>
          </a:xfrm>
          <a:prstGeom prst="rect">
            <a:avLst/>
          </a:prstGeom>
          <a:noFill/>
          <a:ln>
            <a:noFill/>
          </a:ln>
        </p:spPr>
      </p:pic>
      <p:sp>
        <p:nvSpPr>
          <p:cNvPr id="414" name="Google Shape;414;p48"/>
          <p:cNvSpPr/>
          <p:nvPr/>
        </p:nvSpPr>
        <p:spPr>
          <a:xfrm>
            <a:off x="685800" y="2286000"/>
            <a:ext cx="5229316" cy="1751965"/>
          </a:xfrm>
          <a:prstGeom prst="rect">
            <a:avLst/>
          </a:prstGeom>
          <a:noFill/>
          <a:ln>
            <a:noFill/>
          </a:ln>
        </p:spPr>
        <p:txBody>
          <a:bodyPr spcFirstLastPara="1" wrap="square" lIns="91425" tIns="45675" rIns="91425" bIns="45675" anchor="t" anchorCtr="0">
            <a:spAutoFit/>
          </a:bodyPr>
          <a:lstStyle/>
          <a:p>
            <a:pPr marL="0" marR="0" lvl="0" indent="0" algn="ctr" rtl="0">
              <a:spcBef>
                <a:spcPts val="0"/>
              </a:spcBef>
              <a:spcAft>
                <a:spcPts val="0"/>
              </a:spcAft>
              <a:buClr>
                <a:srgbClr val="858791"/>
              </a:buClr>
              <a:buSzPts val="5400"/>
              <a:buFont typeface="Calibri"/>
              <a:buNone/>
            </a:pPr>
            <a:r>
              <a:rPr lang="en-IN" sz="5400" b="1" cap="none">
                <a:solidFill>
                  <a:srgbClr val="858791"/>
                </a:solidFill>
                <a:latin typeface="Calibri"/>
                <a:ea typeface="Calibri"/>
                <a:cs typeface="Calibri"/>
                <a:sym typeface="Calibri"/>
              </a:rPr>
              <a:t>THANK YOU !</a:t>
            </a:r>
            <a:endParaRPr/>
          </a:p>
          <a:p>
            <a:pPr marL="0" marR="0" lvl="0" indent="0" algn="ctr" rtl="0">
              <a:spcBef>
                <a:spcPts val="0"/>
              </a:spcBef>
              <a:spcAft>
                <a:spcPts val="0"/>
              </a:spcAft>
              <a:buClr>
                <a:schemeClr val="dk1"/>
              </a:buClr>
              <a:buSzPts val="5400"/>
              <a:buFont typeface="Calibri"/>
              <a:buNone/>
            </a:pPr>
            <a:endParaRPr sz="5400" b="1" cap="none">
              <a:solidFill>
                <a:srgbClr val="85879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30"/>
        <p:cNvGrpSpPr/>
        <p:nvPr/>
      </p:nvGrpSpPr>
      <p:grpSpPr>
        <a:xfrm>
          <a:off x="0" y="0"/>
          <a:ext cx="0" cy="0"/>
          <a:chOff x="0" y="0"/>
          <a:chExt cx="0" cy="0"/>
        </a:xfrm>
      </p:grpSpPr>
      <p:sp>
        <p:nvSpPr>
          <p:cNvPr id="131" name="Google Shape;131;p5"/>
          <p:cNvSpPr txBox="1">
            <a:spLocks noGrp="1"/>
          </p:cNvSpPr>
          <p:nvPr>
            <p:ph type="body" idx="4294967295"/>
          </p:nvPr>
        </p:nvSpPr>
        <p:spPr>
          <a:xfrm>
            <a:off x="285720" y="285728"/>
            <a:ext cx="8858280" cy="450059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7030A0"/>
              </a:buClr>
              <a:buSzPts val="3600"/>
              <a:buChar char="•"/>
            </a:pPr>
            <a:r>
              <a:rPr lang="en-IN" sz="3600" b="1">
                <a:solidFill>
                  <a:srgbClr val="7030A0"/>
                </a:solidFill>
              </a:rPr>
              <a:t>Gender is a social construct that impacts attitudes, roles, responsibilities and behavior patterns of boys and girls, men and women in all societies.</a:t>
            </a:r>
            <a:endParaRPr/>
          </a:p>
          <a:p>
            <a:pPr marL="342900" lvl="0" indent="-342900" algn="l" rtl="0">
              <a:spcBef>
                <a:spcPts val="720"/>
              </a:spcBef>
              <a:spcAft>
                <a:spcPts val="0"/>
              </a:spcAft>
              <a:buClr>
                <a:schemeClr val="dk1"/>
              </a:buClr>
              <a:buSzPts val="3600"/>
              <a:buChar char="•"/>
            </a:pPr>
            <a:r>
              <a:rPr lang="en-IN" sz="3600"/>
              <a:t> </a:t>
            </a:r>
            <a:r>
              <a:rPr lang="en-IN" sz="3600">
                <a:solidFill>
                  <a:srgbClr val="FF0000"/>
                </a:solidFill>
              </a:rPr>
              <a:t>Gender relations vary from society to society. </a:t>
            </a:r>
            <a:endParaRPr sz="3600">
              <a:solidFill>
                <a:srgbClr val="FF0000"/>
              </a:solidFill>
            </a:endParaRPr>
          </a:p>
          <a:p>
            <a:pPr marL="342900" lvl="0" indent="-342900" algn="l" rtl="0">
              <a:spcBef>
                <a:spcPts val="720"/>
              </a:spcBef>
              <a:spcAft>
                <a:spcPts val="0"/>
              </a:spcAft>
              <a:buClr>
                <a:srgbClr val="FF0066"/>
              </a:buClr>
              <a:buSzPts val="3600"/>
              <a:buChar char="•"/>
            </a:pPr>
            <a:r>
              <a:rPr lang="en-IN" sz="3600">
                <a:solidFill>
                  <a:srgbClr val="FF0066"/>
                </a:solidFill>
              </a:rPr>
              <a:t>It is a women’s and people’s issues shaped by power relations in multicultural societies like India. </a:t>
            </a:r>
            <a:endParaRPr sz="3600">
              <a:solidFill>
                <a:srgbClr val="FF0066"/>
              </a:solidFill>
            </a:endParaRPr>
          </a:p>
          <a:p>
            <a:pPr marL="342900" lvl="0" indent="-342900" algn="l" rtl="0">
              <a:spcBef>
                <a:spcPts val="720"/>
              </a:spcBef>
              <a:spcAft>
                <a:spcPts val="0"/>
              </a:spcAft>
              <a:buClr>
                <a:srgbClr val="FF0000"/>
              </a:buClr>
              <a:buSzPts val="3600"/>
              <a:buChar char="•"/>
            </a:pPr>
            <a:r>
              <a:rPr lang="en-IN" sz="3600">
                <a:solidFill>
                  <a:srgbClr val="FF0000"/>
                </a:solidFill>
              </a:rPr>
              <a:t>It deals with human concerns encompassing diversities and differences.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609600" y="225083"/>
            <a:ext cx="8534400" cy="1560716"/>
          </a:xfrm>
          <a:prstGeom prst="rect">
            <a:avLst/>
          </a:prstGeom>
          <a:noFill/>
          <a:ln>
            <a:noFill/>
          </a:ln>
        </p:spPr>
        <p:txBody>
          <a:bodyPr spcFirstLastPara="1" wrap="square" lIns="91425" tIns="45675" rIns="91425" bIns="45675" anchor="t" anchorCtr="0">
            <a:normAutofit/>
          </a:bodyPr>
          <a:lstStyle/>
          <a:p>
            <a:pPr marL="0" lvl="0" indent="0" algn="l" rtl="0">
              <a:lnSpc>
                <a:spcPct val="99000"/>
              </a:lnSpc>
              <a:spcBef>
                <a:spcPts val="0"/>
              </a:spcBef>
              <a:spcAft>
                <a:spcPts val="0"/>
              </a:spcAft>
              <a:buClr>
                <a:srgbClr val="FF0000"/>
              </a:buClr>
              <a:buSzPts val="4400"/>
              <a:buFont typeface="Century Schoolbook"/>
              <a:buNone/>
            </a:pPr>
            <a:r>
              <a:rPr lang="en-IN" sz="4400">
                <a:solidFill>
                  <a:srgbClr val="FF0066"/>
                </a:solidFill>
              </a:rPr>
              <a:t>Impairment and Disability </a:t>
            </a:r>
            <a:endParaRPr sz="4400">
              <a:solidFill>
                <a:srgbClr val="FF0066"/>
              </a:solidFill>
            </a:endParaRPr>
          </a:p>
        </p:txBody>
      </p:sp>
      <p:sp>
        <p:nvSpPr>
          <p:cNvPr id="146" name="Google Shape;146;p7"/>
          <p:cNvSpPr/>
          <p:nvPr/>
        </p:nvSpPr>
        <p:spPr>
          <a:xfrm>
            <a:off x="228600" y="1295400"/>
            <a:ext cx="8915400" cy="4093386"/>
          </a:xfrm>
          <a:prstGeom prst="rect">
            <a:avLst/>
          </a:prstGeom>
          <a:noFill/>
          <a:ln>
            <a:noFill/>
          </a:ln>
        </p:spPr>
        <p:txBody>
          <a:bodyPr spcFirstLastPara="1" wrap="square" lIns="91425" tIns="45675" rIns="91425" bIns="45675" anchor="t" anchorCtr="0">
            <a:spAutoFit/>
          </a:bodyPr>
          <a:lstStyle/>
          <a:p>
            <a:pPr marL="0" marR="0" lvl="0" indent="0" algn="l" rtl="0">
              <a:spcBef>
                <a:spcPts val="0"/>
              </a:spcBef>
              <a:spcAft>
                <a:spcPts val="0"/>
              </a:spcAft>
              <a:buClr>
                <a:srgbClr val="003300"/>
              </a:buClr>
              <a:buSzPts val="3600"/>
              <a:buFont typeface="Lustria"/>
              <a:buNone/>
            </a:pPr>
            <a:r>
              <a:rPr lang="en-IN" sz="3600" b="1">
                <a:solidFill>
                  <a:srgbClr val="003300"/>
                </a:solidFill>
                <a:latin typeface="Lustria"/>
                <a:ea typeface="Lustria"/>
                <a:cs typeface="Lustria"/>
                <a:sym typeface="Lustria"/>
              </a:rPr>
              <a:t> </a:t>
            </a:r>
            <a:r>
              <a:rPr lang="en-IN" sz="3200" b="1">
                <a:solidFill>
                  <a:srgbClr val="003300"/>
                </a:solidFill>
                <a:latin typeface="Lustria"/>
                <a:ea typeface="Lustria"/>
                <a:cs typeface="Lustria"/>
                <a:sym typeface="Lustria"/>
              </a:rPr>
              <a:t>Impairment </a:t>
            </a:r>
            <a:r>
              <a:rPr lang="en-IN" sz="3200">
                <a:solidFill>
                  <a:schemeClr val="dk1"/>
                </a:solidFill>
                <a:latin typeface="Lustria"/>
                <a:ea typeface="Lustria"/>
                <a:cs typeface="Lustria"/>
                <a:sym typeface="Lustria"/>
              </a:rPr>
              <a:t>refers to a problem with a </a:t>
            </a:r>
            <a:endParaRPr/>
          </a:p>
          <a:p>
            <a:pPr marL="0" marR="0" lvl="0" indent="0" algn="l" rtl="0">
              <a:spcBef>
                <a:spcPts val="0"/>
              </a:spcBef>
              <a:spcAft>
                <a:spcPts val="0"/>
              </a:spcAft>
              <a:buClr>
                <a:srgbClr val="FF0000"/>
              </a:buClr>
              <a:buSzPts val="3200"/>
              <a:buFont typeface="Lustria"/>
              <a:buNone/>
            </a:pPr>
            <a:r>
              <a:rPr lang="en-IN" sz="3200" b="1">
                <a:solidFill>
                  <a:srgbClr val="FF0000"/>
                </a:solidFill>
                <a:latin typeface="Lustria"/>
                <a:ea typeface="Lustria"/>
                <a:cs typeface="Lustria"/>
                <a:sym typeface="Lustria"/>
              </a:rPr>
              <a:t>structure or organ of the body; </a:t>
            </a:r>
            <a:endParaRPr/>
          </a:p>
          <a:p>
            <a:pPr marL="0" marR="0" lvl="0" indent="0" algn="l" rtl="0">
              <a:spcBef>
                <a:spcPts val="0"/>
              </a:spcBef>
              <a:spcAft>
                <a:spcPts val="0"/>
              </a:spcAft>
              <a:buClr>
                <a:schemeClr val="dk1"/>
              </a:buClr>
              <a:buSzPts val="3200"/>
              <a:buFont typeface="Calibri"/>
              <a:buNone/>
            </a:pPr>
            <a:endParaRPr sz="3200" b="1">
              <a:solidFill>
                <a:srgbClr val="FF0000"/>
              </a:solidFill>
              <a:latin typeface="Lustria"/>
              <a:ea typeface="Lustria"/>
              <a:cs typeface="Lustria"/>
              <a:sym typeface="Lustria"/>
            </a:endParaRPr>
          </a:p>
          <a:p>
            <a:pPr marL="0" marR="0" lvl="0" indent="0" algn="l" rtl="0">
              <a:spcBef>
                <a:spcPts val="0"/>
              </a:spcBef>
              <a:spcAft>
                <a:spcPts val="0"/>
              </a:spcAft>
              <a:buClr>
                <a:srgbClr val="003300"/>
              </a:buClr>
              <a:buSzPts val="3200"/>
              <a:buFont typeface="Lustria"/>
              <a:buNone/>
            </a:pPr>
            <a:r>
              <a:rPr lang="en-IN" sz="3200" b="1">
                <a:solidFill>
                  <a:srgbClr val="003300"/>
                </a:solidFill>
                <a:latin typeface="Lustria"/>
                <a:ea typeface="Lustria"/>
                <a:cs typeface="Lustria"/>
                <a:sym typeface="Lustria"/>
              </a:rPr>
              <a:t> Handicap</a:t>
            </a:r>
            <a:r>
              <a:rPr lang="en-IN" sz="3200">
                <a:solidFill>
                  <a:schemeClr val="dk1"/>
                </a:solidFill>
                <a:latin typeface="Lustria"/>
                <a:ea typeface="Lustria"/>
                <a:cs typeface="Lustria"/>
                <a:sym typeface="Lustria"/>
              </a:rPr>
              <a:t> refers tois a </a:t>
            </a:r>
            <a:r>
              <a:rPr lang="en-IN" sz="3200" b="1">
                <a:solidFill>
                  <a:srgbClr val="FF0000"/>
                </a:solidFill>
                <a:latin typeface="Lustria"/>
                <a:ea typeface="Lustria"/>
                <a:cs typeface="Lustria"/>
                <a:sym typeface="Lustria"/>
              </a:rPr>
              <a:t>functional limitation </a:t>
            </a:r>
            <a:r>
              <a:rPr lang="en-IN" sz="3200">
                <a:solidFill>
                  <a:schemeClr val="dk1"/>
                </a:solidFill>
                <a:latin typeface="Lustria"/>
                <a:ea typeface="Lustria"/>
                <a:cs typeface="Lustria"/>
                <a:sym typeface="Lustria"/>
              </a:rPr>
              <a:t>with regard to a particular activity and</a:t>
            </a:r>
            <a:endParaRPr/>
          </a:p>
          <a:p>
            <a:pPr marL="0" marR="0" lvl="0" indent="0" algn="l" rtl="0">
              <a:spcBef>
                <a:spcPts val="0"/>
              </a:spcBef>
              <a:spcAft>
                <a:spcPts val="0"/>
              </a:spcAft>
              <a:buClr>
                <a:schemeClr val="dk1"/>
              </a:buClr>
              <a:buSzPts val="3200"/>
              <a:buFont typeface="Calibri"/>
              <a:buNone/>
            </a:pPr>
            <a:endParaRPr sz="3200">
              <a:solidFill>
                <a:schemeClr val="dk1"/>
              </a:solidFill>
              <a:latin typeface="Lustria"/>
              <a:ea typeface="Lustria"/>
              <a:cs typeface="Lustria"/>
              <a:sym typeface="Lustria"/>
            </a:endParaRPr>
          </a:p>
          <a:p>
            <a:pPr marL="0" marR="0" lvl="0" indent="0" algn="l" rtl="0">
              <a:spcBef>
                <a:spcPts val="0"/>
              </a:spcBef>
              <a:spcAft>
                <a:spcPts val="0"/>
              </a:spcAft>
              <a:buClr>
                <a:srgbClr val="003300"/>
              </a:buClr>
              <a:buSzPts val="3200"/>
              <a:buFont typeface="Lustria"/>
              <a:buNone/>
            </a:pPr>
            <a:r>
              <a:rPr lang="en-IN" sz="3200" b="1">
                <a:solidFill>
                  <a:srgbClr val="003300"/>
                </a:solidFill>
                <a:latin typeface="Lustria"/>
                <a:ea typeface="Lustria"/>
                <a:cs typeface="Lustria"/>
                <a:sym typeface="Lustria"/>
              </a:rPr>
              <a:t>Disability</a:t>
            </a:r>
            <a:r>
              <a:rPr lang="en-IN" sz="3200">
                <a:solidFill>
                  <a:schemeClr val="dk1"/>
                </a:solidFill>
                <a:latin typeface="Lustria"/>
                <a:ea typeface="Lustria"/>
                <a:cs typeface="Lustria"/>
                <a:sym typeface="Lustria"/>
              </a:rPr>
              <a:t>  refers to a </a:t>
            </a:r>
            <a:r>
              <a:rPr lang="en-IN" sz="3200" b="1">
                <a:solidFill>
                  <a:srgbClr val="FF0000"/>
                </a:solidFill>
                <a:latin typeface="Lustria"/>
                <a:ea typeface="Lustria"/>
                <a:cs typeface="Lustria"/>
                <a:sym typeface="Lustria"/>
              </a:rPr>
              <a:t>disadvantage in filling a role</a:t>
            </a:r>
            <a:r>
              <a:rPr lang="en-IN" sz="3200">
                <a:solidFill>
                  <a:schemeClr val="dk1"/>
                </a:solidFill>
                <a:latin typeface="Lustria"/>
                <a:ea typeface="Lustria"/>
                <a:cs typeface="Lustria"/>
                <a:sym typeface="Lustria"/>
              </a:rPr>
              <a:t> in life relative to a peer group.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1"/>
          </p:nvPr>
        </p:nvSpPr>
        <p:spPr>
          <a:xfrm>
            <a:off x="0" y="1338580"/>
            <a:ext cx="4495800" cy="5519420"/>
          </a:xfrm>
          <a:prstGeom prst="rect">
            <a:avLst/>
          </a:prstGeom>
          <a:solidFill>
            <a:srgbClr val="92D050"/>
          </a:solid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464B56"/>
              </a:buClr>
              <a:buSzPts val="3600"/>
              <a:buNone/>
            </a:pPr>
            <a:r>
              <a:rPr lang="en-IN" sz="3600" b="1">
                <a:latin typeface="Arial"/>
                <a:ea typeface="Arial"/>
                <a:cs typeface="Arial"/>
                <a:sym typeface="Arial"/>
              </a:rPr>
              <a:t>Merriam-Webster Dictionary</a:t>
            </a:r>
            <a:endParaRPr/>
          </a:p>
          <a:p>
            <a:pPr marL="320040" lvl="0" indent="-320040" algn="l" rtl="0">
              <a:lnSpc>
                <a:spcPct val="91000"/>
              </a:lnSpc>
              <a:spcBef>
                <a:spcPts val="930"/>
              </a:spcBef>
              <a:spcAft>
                <a:spcPts val="0"/>
              </a:spcAft>
              <a:buClr>
                <a:srgbClr val="464B56"/>
              </a:buClr>
              <a:buSzPts val="3600"/>
              <a:buNone/>
            </a:pPr>
            <a:endParaRPr sz="3600" b="1">
              <a:latin typeface="Arial"/>
              <a:ea typeface="Arial"/>
              <a:cs typeface="Arial"/>
              <a:sym typeface="Arial"/>
            </a:endParaRPr>
          </a:p>
          <a:p>
            <a:pPr marL="320040" lvl="0" indent="-320040" algn="ctr" rtl="0">
              <a:lnSpc>
                <a:spcPct val="91000"/>
              </a:lnSpc>
              <a:spcBef>
                <a:spcPts val="930"/>
              </a:spcBef>
              <a:spcAft>
                <a:spcPts val="0"/>
              </a:spcAft>
              <a:buClr>
                <a:srgbClr val="464B56"/>
              </a:buClr>
              <a:buSzPts val="3600"/>
              <a:buNone/>
            </a:pPr>
            <a:r>
              <a:rPr lang="en-IN" sz="3600">
                <a:latin typeface="Arial"/>
                <a:ea typeface="Arial"/>
                <a:cs typeface="Arial"/>
                <a:sym typeface="Arial"/>
              </a:rPr>
              <a:t>the condition of being disabled</a:t>
            </a:r>
            <a:endParaRPr/>
          </a:p>
          <a:p>
            <a:pPr marL="320040" lvl="0" indent="-320040" algn="ctr" rtl="0">
              <a:lnSpc>
                <a:spcPct val="91000"/>
              </a:lnSpc>
              <a:spcBef>
                <a:spcPts val="930"/>
              </a:spcBef>
              <a:spcAft>
                <a:spcPts val="0"/>
              </a:spcAft>
              <a:buClr>
                <a:srgbClr val="464B56"/>
              </a:buClr>
              <a:buSzPts val="3600"/>
              <a:buChar char="–"/>
            </a:pPr>
            <a:r>
              <a:rPr lang="en-IN" sz="3600">
                <a:latin typeface="Arial"/>
                <a:ea typeface="Arial"/>
                <a:cs typeface="Arial"/>
                <a:sym typeface="Arial"/>
              </a:rPr>
              <a:t> inability to pursue an occupation because of a physical or mental impairment; </a:t>
            </a:r>
            <a:endParaRPr/>
          </a:p>
          <a:p>
            <a:pPr marL="320040" lvl="0" indent="-275590" algn="l" rtl="0">
              <a:lnSpc>
                <a:spcPct val="91000"/>
              </a:lnSpc>
              <a:spcBef>
                <a:spcPts val="930"/>
              </a:spcBef>
              <a:spcAft>
                <a:spcPts val="0"/>
              </a:spcAft>
              <a:buClr>
                <a:srgbClr val="464B56"/>
              </a:buClr>
              <a:buSzPts val="700"/>
              <a:buNone/>
            </a:pPr>
            <a:endParaRPr sz="700"/>
          </a:p>
          <a:p>
            <a:pPr marL="320040" lvl="0" indent="-275590" algn="l" rtl="0">
              <a:lnSpc>
                <a:spcPct val="91000"/>
              </a:lnSpc>
              <a:spcBef>
                <a:spcPts val="930"/>
              </a:spcBef>
              <a:spcAft>
                <a:spcPts val="0"/>
              </a:spcAft>
              <a:buClr>
                <a:srgbClr val="464B56"/>
              </a:buClr>
              <a:buSzPts val="700"/>
              <a:buNone/>
            </a:pPr>
            <a:endParaRPr sz="700"/>
          </a:p>
          <a:p>
            <a:pPr marL="320040" lvl="0" indent="-294640" algn="l" rtl="0">
              <a:lnSpc>
                <a:spcPct val="91000"/>
              </a:lnSpc>
              <a:spcBef>
                <a:spcPts val="930"/>
              </a:spcBef>
              <a:spcAft>
                <a:spcPts val="0"/>
              </a:spcAft>
              <a:buClr>
                <a:srgbClr val="464B56"/>
              </a:buClr>
              <a:buSzPts val="400"/>
              <a:buNone/>
            </a:pPr>
            <a:endParaRPr sz="400"/>
          </a:p>
          <a:p>
            <a:pPr marL="320040" lvl="0" indent="-294640" algn="l" rtl="0">
              <a:lnSpc>
                <a:spcPct val="91000"/>
              </a:lnSpc>
              <a:spcBef>
                <a:spcPts val="930"/>
              </a:spcBef>
              <a:spcAft>
                <a:spcPts val="0"/>
              </a:spcAft>
              <a:buClr>
                <a:srgbClr val="464B56"/>
              </a:buClr>
              <a:buSzPts val="400"/>
              <a:buNone/>
            </a:pPr>
            <a:endParaRPr sz="400"/>
          </a:p>
          <a:p>
            <a:pPr marL="320040" lvl="0" indent="-320040" algn="l" rtl="0">
              <a:lnSpc>
                <a:spcPct val="91000"/>
              </a:lnSpc>
              <a:spcBef>
                <a:spcPts val="930"/>
              </a:spcBef>
              <a:spcAft>
                <a:spcPts val="0"/>
              </a:spcAft>
              <a:buClr>
                <a:srgbClr val="464B56"/>
              </a:buClr>
              <a:buSzPts val="350"/>
              <a:buFont typeface="Georgia"/>
              <a:buNone/>
            </a:pPr>
            <a:endParaRPr sz="350"/>
          </a:p>
        </p:txBody>
      </p:sp>
      <p:sp>
        <p:nvSpPr>
          <p:cNvPr id="153" name="Google Shape;153;p8"/>
          <p:cNvSpPr txBox="1">
            <a:spLocks noGrp="1"/>
          </p:cNvSpPr>
          <p:nvPr>
            <p:ph type="body" idx="2"/>
          </p:nvPr>
        </p:nvSpPr>
        <p:spPr>
          <a:xfrm>
            <a:off x="4495800" y="1338580"/>
            <a:ext cx="4648200" cy="5519420"/>
          </a:xfrm>
          <a:prstGeom prst="rect">
            <a:avLst/>
          </a:prstGeom>
          <a:solidFill>
            <a:srgbClr val="00B0F0"/>
          </a:solidFill>
          <a:ln>
            <a:noFill/>
          </a:ln>
        </p:spPr>
        <p:txBody>
          <a:bodyPr spcFirstLastPara="1" wrap="square" lIns="91425" tIns="45675" rIns="91425" bIns="45675" anchor="t" anchorCtr="0">
            <a:normAutofit/>
          </a:bodyPr>
          <a:lstStyle/>
          <a:p>
            <a:pPr marL="320040" lvl="0" indent="-320040" algn="l" rtl="0">
              <a:lnSpc>
                <a:spcPct val="91000"/>
              </a:lnSpc>
              <a:spcBef>
                <a:spcPts val="0"/>
              </a:spcBef>
              <a:spcAft>
                <a:spcPts val="0"/>
              </a:spcAft>
              <a:buClr>
                <a:srgbClr val="385755"/>
              </a:buClr>
              <a:buSzPts val="3200"/>
              <a:buFont typeface="Georgia"/>
              <a:buNone/>
            </a:pPr>
            <a:r>
              <a:rPr lang="en-IN" sz="3200" b="1" i="1">
                <a:solidFill>
                  <a:srgbClr val="385755"/>
                </a:solidFill>
                <a:latin typeface="Arial"/>
                <a:ea typeface="Arial"/>
                <a:cs typeface="Arial"/>
                <a:sym typeface="Arial"/>
              </a:rPr>
              <a:t>World Health  Organization</a:t>
            </a:r>
            <a:endParaRPr/>
          </a:p>
          <a:p>
            <a:pPr marL="320040" lvl="0" indent="-320040" algn="l" rtl="0">
              <a:lnSpc>
                <a:spcPct val="91000"/>
              </a:lnSpc>
              <a:spcBef>
                <a:spcPts val="930"/>
              </a:spcBef>
              <a:spcAft>
                <a:spcPts val="0"/>
              </a:spcAft>
              <a:buClr>
                <a:srgbClr val="385755"/>
              </a:buClr>
              <a:buSzPts val="3200"/>
              <a:buFont typeface="Georgia"/>
              <a:buNone/>
            </a:pPr>
            <a:r>
              <a:rPr lang="en-IN" sz="3200" i="1">
                <a:solidFill>
                  <a:srgbClr val="385755"/>
                </a:solidFill>
                <a:latin typeface="Arial"/>
                <a:ea typeface="Arial"/>
                <a:cs typeface="Arial"/>
                <a:sym typeface="Arial"/>
              </a:rPr>
              <a:t> </a:t>
            </a:r>
            <a:r>
              <a:rPr lang="en-IN" b="1">
                <a:solidFill>
                  <a:srgbClr val="385755"/>
                </a:solidFill>
                <a:latin typeface="Arial"/>
                <a:ea typeface="Arial"/>
                <a:cs typeface="Arial"/>
                <a:sym typeface="Arial"/>
              </a:rPr>
              <a:t>Any restriction or lack (resulting from an impairment) of ability to perform an activity in the manner or within the range considered normal for a human being.</a:t>
            </a:r>
            <a:endParaRPr sz="3600" b="1">
              <a:solidFill>
                <a:srgbClr val="385755"/>
              </a:solidFill>
              <a:latin typeface="Arial"/>
              <a:ea typeface="Arial"/>
              <a:cs typeface="Arial"/>
              <a:sym typeface="Arial"/>
            </a:endParaRPr>
          </a:p>
          <a:p>
            <a:pPr marL="320040" lvl="0" indent="-294640" algn="l" rtl="0">
              <a:lnSpc>
                <a:spcPct val="91000"/>
              </a:lnSpc>
              <a:spcBef>
                <a:spcPts val="930"/>
              </a:spcBef>
              <a:spcAft>
                <a:spcPts val="0"/>
              </a:spcAft>
              <a:buClr>
                <a:srgbClr val="464B56"/>
              </a:buClr>
              <a:buSzPts val="400"/>
              <a:buNone/>
            </a:pPr>
            <a:endParaRPr sz="400"/>
          </a:p>
        </p:txBody>
      </p:sp>
      <p:sp>
        <p:nvSpPr>
          <p:cNvPr id="154" name="Google Shape;154;p8"/>
          <p:cNvSpPr/>
          <p:nvPr/>
        </p:nvSpPr>
        <p:spPr>
          <a:xfrm>
            <a:off x="1100455" y="171450"/>
            <a:ext cx="7475123" cy="920750"/>
          </a:xfrm>
          <a:prstGeom prst="rect">
            <a:avLst/>
          </a:prstGeom>
          <a:noFill/>
          <a:ln>
            <a:noFill/>
          </a:ln>
        </p:spPr>
        <p:txBody>
          <a:bodyPr spcFirstLastPara="1" wrap="square" lIns="91425" tIns="45675" rIns="91425" bIns="45675" anchor="t" anchorCtr="0">
            <a:spAutoFit/>
          </a:bodyPr>
          <a:lstStyle/>
          <a:p>
            <a:pPr marL="0" marR="0" lvl="0" indent="0" algn="ctr" rtl="0">
              <a:spcBef>
                <a:spcPts val="0"/>
              </a:spcBef>
              <a:spcAft>
                <a:spcPts val="0"/>
              </a:spcAft>
              <a:buClr>
                <a:schemeClr val="dk1"/>
              </a:buClr>
              <a:buSzPts val="5400"/>
              <a:buFont typeface="Calibri"/>
              <a:buNone/>
            </a:pPr>
            <a:r>
              <a:rPr lang="en-IN" sz="5400" b="1" cap="none">
                <a:solidFill>
                  <a:schemeClr val="dk1"/>
                </a:solidFill>
                <a:latin typeface="Calibri"/>
                <a:ea typeface="Calibri"/>
                <a:cs typeface="Calibri"/>
                <a:sym typeface="Calibri"/>
              </a:rPr>
              <a:t>What is a Disability?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body" idx="1"/>
          </p:nvPr>
        </p:nvSpPr>
        <p:spPr>
          <a:xfrm>
            <a:off x="463714" y="2310581"/>
            <a:ext cx="8246070" cy="4060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600"/>
              <a:buChar char="•"/>
            </a:pPr>
            <a:r>
              <a:rPr lang="en-IN" sz="3600"/>
              <a:t>The promotion of gender equality has been one of the main goals of inclusive education for several decades. Nevertheless, the distribution of male and female students with disabilities in education is still very unbalanced.</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9"/>
          <p:cNvSpPr/>
          <p:nvPr/>
        </p:nvSpPr>
        <p:spPr>
          <a:xfrm>
            <a:off x="428596" y="1785926"/>
            <a:ext cx="8715404" cy="46474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4400">
                <a:solidFill>
                  <a:schemeClr val="lt1"/>
                </a:solidFill>
                <a:latin typeface="Calibri"/>
                <a:ea typeface="Calibri"/>
                <a:cs typeface="Calibri"/>
                <a:sym typeface="Calibri"/>
              </a:rPr>
              <a:t>The National Policy on Empowerment of Women focuses on promoting </a:t>
            </a:r>
            <a:r>
              <a:rPr lang="en-IN" sz="4400" b="1">
                <a:solidFill>
                  <a:schemeClr val="lt1"/>
                </a:solidFill>
                <a:latin typeface="Calibri"/>
                <a:ea typeface="Calibri"/>
                <a:cs typeface="Calibri"/>
                <a:sym typeface="Calibri"/>
              </a:rPr>
              <a:t>gender sensitive curriculum</a:t>
            </a:r>
            <a:r>
              <a:rPr lang="en-IN" sz="4400">
                <a:solidFill>
                  <a:schemeClr val="lt1"/>
                </a:solidFill>
                <a:latin typeface="Calibri"/>
                <a:ea typeface="Calibri"/>
                <a:cs typeface="Calibri"/>
                <a:sym typeface="Calibri"/>
              </a:rPr>
              <a:t> for addressing gender discrimination at all levels of education. </a:t>
            </a:r>
            <a:endParaRPr sz="4400">
              <a:solidFill>
                <a:schemeClr val="lt1"/>
              </a:solidFill>
              <a:latin typeface="Calibri"/>
              <a:ea typeface="Calibri"/>
              <a:cs typeface="Calibri"/>
              <a:sym typeface="Calibri"/>
            </a:endParaRPr>
          </a:p>
          <a:p>
            <a:pPr marL="0" marR="0" lvl="0" indent="0" algn="l" rtl="0">
              <a:spcBef>
                <a:spcPts val="0"/>
              </a:spcBef>
              <a:spcAft>
                <a:spcPts val="0"/>
              </a:spcAft>
              <a:buNone/>
            </a:pPr>
            <a:r>
              <a:rPr lang="en-IN" sz="3200">
                <a:solidFill>
                  <a:schemeClr val="lt1"/>
                </a:solidFill>
                <a:latin typeface="Calibri"/>
                <a:ea typeface="Calibri"/>
                <a:cs typeface="Calibri"/>
                <a:sym typeface="Calibri"/>
              </a:rPr>
              <a:t>.</a:t>
            </a:r>
            <a:endParaRPr sz="32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Words>
  <PresentationFormat>On-screen Show (4:3)</PresentationFormat>
  <Paragraphs>142</Paragraphs>
  <Slides>38</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Century Schoolbook</vt:lpstr>
      <vt:lpstr>Overlock</vt:lpstr>
      <vt:lpstr>Lustria</vt:lpstr>
      <vt:lpstr>Georgia</vt:lpstr>
      <vt:lpstr>Arabic Typesetting</vt:lpstr>
      <vt:lpstr>Algerian</vt:lpstr>
      <vt:lpstr>Arial Narrow</vt:lpstr>
      <vt:lpstr>Theme6</vt:lpstr>
      <vt:lpstr>NEP- Overcoming Gender imbalance for inclusion in Education and Research</vt:lpstr>
      <vt:lpstr>Objective of this session </vt:lpstr>
      <vt:lpstr>Slide 3</vt:lpstr>
      <vt:lpstr>Slide 4</vt:lpstr>
      <vt:lpstr>Slide 5</vt:lpstr>
      <vt:lpstr>Impairment and Disability </vt:lpstr>
      <vt:lpstr>Slide 7</vt:lpstr>
      <vt:lpstr>Slide 8</vt:lpstr>
      <vt:lpstr>Slide 9</vt:lpstr>
      <vt:lpstr>Slide 10</vt:lpstr>
      <vt:lpstr>Slide 11</vt:lpstr>
      <vt:lpstr>Slide 12</vt:lpstr>
      <vt:lpstr>Slide 13</vt:lpstr>
      <vt:lpstr>Slide 14</vt:lpstr>
      <vt:lpstr>Slide 15</vt:lpstr>
      <vt:lpstr>Slide 16</vt:lpstr>
      <vt:lpstr>NEP 2020</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inclusion of needs of Differently Abled Persons in Education and Research - Inclusive Concerns</dc:title>
  <dc:creator>differently abled bu</dc:creator>
  <cp:lastModifiedBy>Admin</cp:lastModifiedBy>
  <cp:revision>2</cp:revision>
  <dcterms:created xsi:type="dcterms:W3CDTF">2021-10-27T09:36:35Z</dcterms:created>
  <dcterms:modified xsi:type="dcterms:W3CDTF">2024-09-04T09:24:50Z</dcterms:modified>
</cp:coreProperties>
</file>