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83" r:id="rId4"/>
    <p:sldId id="284" r:id="rId5"/>
    <p:sldId id="285" r:id="rId6"/>
    <p:sldId id="286" r:id="rId7"/>
    <p:sldId id="287" r:id="rId8"/>
    <p:sldId id="288" r:id="rId9"/>
    <p:sldId id="289" r:id="rId10"/>
    <p:sldId id="295" r:id="rId11"/>
    <p:sldId id="291" r:id="rId12"/>
    <p:sldId id="292" r:id="rId13"/>
    <p:sldId id="293" r:id="rId14"/>
    <p:sldId id="290" r:id="rId15"/>
    <p:sldId id="294" r:id="rId16"/>
    <p:sldId id="29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8746" autoAdjust="0"/>
  </p:normalViewPr>
  <p:slideViewPr>
    <p:cSldViewPr>
      <p:cViewPr>
        <p:scale>
          <a:sx n="75" d="100"/>
          <a:sy n="75" d="100"/>
        </p:scale>
        <p:origin x="-1589" y="-2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C83318F-DC30-4142-9435-1877A5FC5E0B}" type="datetimeFigureOut">
              <a:rPr lang="en-US" smtClean="0"/>
              <a:pPr/>
              <a:t>9/9/2024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369D2AA-DA13-4523-B749-DCC645F1E43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83318F-DC30-4142-9435-1877A5FC5E0B}"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83318F-DC30-4142-9435-1877A5FC5E0B}"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83318F-DC30-4142-9435-1877A5FC5E0B}"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83318F-DC30-4142-9435-1877A5FC5E0B}" type="datetimeFigureOut">
              <a:rPr lang="en-US" smtClean="0"/>
              <a:pPr/>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9D2AA-DA13-4523-B749-DCC645F1E43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83318F-DC30-4142-9435-1877A5FC5E0B}" type="datetimeFigureOut">
              <a:rPr lang="en-US" smtClean="0"/>
              <a:pPr/>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C83318F-DC30-4142-9435-1877A5FC5E0B}" type="datetimeFigureOut">
              <a:rPr lang="en-US" smtClean="0"/>
              <a:pPr/>
              <a:t>9/9/2024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83318F-DC30-4142-9435-1877A5FC5E0B}" type="datetimeFigureOut">
              <a:rPr lang="en-US" smtClean="0"/>
              <a:pPr/>
              <a:t>9/9/2024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83318F-DC30-4142-9435-1877A5FC5E0B}" type="datetimeFigureOut">
              <a:rPr lang="en-US" smtClean="0"/>
              <a:pPr/>
              <a:t>9/9/2024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83318F-DC30-4142-9435-1877A5FC5E0B}" type="datetimeFigureOut">
              <a:rPr lang="en-US" smtClean="0"/>
              <a:pPr/>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9D2AA-DA13-4523-B749-DCC645F1E4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83318F-DC30-4142-9435-1877A5FC5E0B}" type="datetimeFigureOut">
              <a:rPr lang="en-US" smtClean="0"/>
              <a:pPr/>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369D2AA-DA13-4523-B749-DCC645F1E43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C83318F-DC30-4142-9435-1877A5FC5E0B}" type="datetimeFigureOut">
              <a:rPr lang="en-US" smtClean="0"/>
              <a:pPr/>
              <a:t>9/9/2024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369D2AA-DA13-4523-B749-DCC645F1E43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who.int/en/"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normAutofit fontScale="90000"/>
          </a:bodyPr>
          <a:lstStyle/>
          <a:p>
            <a:r>
              <a:rPr lang="en-US" dirty="0" smtClean="0">
                <a:solidFill>
                  <a:schemeClr val="tx1"/>
                </a:solidFill>
              </a:rPr>
              <a:t>Need of Life skills and quality of Life </a:t>
            </a:r>
            <a:r>
              <a:rPr lang="en-US" dirty="0" smtClean="0">
                <a:solidFill>
                  <a:schemeClr val="tx1"/>
                </a:solidFill>
              </a:rPr>
              <a:t>of CHILDREN WITH</a:t>
            </a:r>
            <a:br>
              <a:rPr lang="en-US" dirty="0" smtClean="0">
                <a:solidFill>
                  <a:schemeClr val="tx1"/>
                </a:solidFill>
              </a:rPr>
            </a:br>
            <a:r>
              <a:rPr lang="en-US" dirty="0" smtClean="0">
                <a:solidFill>
                  <a:schemeClr val="tx1"/>
                </a:solidFill>
              </a:rPr>
              <a:t>DISABILTIES </a:t>
            </a:r>
            <a:r>
              <a:rPr lang="en-US" dirty="0" smtClean="0">
                <a:solidFill>
                  <a:schemeClr val="tx1"/>
                </a:solidFill>
              </a:rPr>
              <a:t>  </a:t>
            </a:r>
            <a:endParaRPr lang="en-US" dirty="0">
              <a:solidFill>
                <a:schemeClr val="tx1"/>
              </a:solidFill>
            </a:endParaRPr>
          </a:p>
        </p:txBody>
      </p:sp>
      <p:sp>
        <p:nvSpPr>
          <p:cNvPr id="3" name="Subtitle 2"/>
          <p:cNvSpPr>
            <a:spLocks noGrp="1"/>
          </p:cNvSpPr>
          <p:nvPr>
            <p:ph type="subTitle" idx="1"/>
          </p:nvPr>
        </p:nvSpPr>
        <p:spPr>
          <a:xfrm>
            <a:off x="2743200" y="4495800"/>
            <a:ext cx="6400800" cy="1752600"/>
          </a:xfrm>
        </p:spPr>
        <p:txBody>
          <a:bodyPr>
            <a:noAutofit/>
          </a:bodyPr>
          <a:lstStyle/>
          <a:p>
            <a:r>
              <a:rPr lang="en-US" sz="2000" dirty="0" err="1" smtClean="0">
                <a:latin typeface="Aharoni" pitchFamily="2" charset="-79"/>
                <a:cs typeface="Aharoni" pitchFamily="2" charset="-79"/>
              </a:rPr>
              <a:t>Dr.M.Prabavathy</a:t>
            </a:r>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Director</a:t>
            </a:r>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Centre for Differently </a:t>
            </a:r>
            <a:r>
              <a:rPr lang="en-US" sz="2000" dirty="0" err="1" smtClean="0">
                <a:latin typeface="Aharoni" pitchFamily="2" charset="-79"/>
                <a:cs typeface="Aharoni" pitchFamily="2" charset="-79"/>
              </a:rPr>
              <a:t>Abled</a:t>
            </a:r>
            <a:r>
              <a:rPr lang="en-US" sz="2000" dirty="0" smtClean="0">
                <a:latin typeface="Aharoni" pitchFamily="2" charset="-79"/>
                <a:cs typeface="Aharoni" pitchFamily="2" charset="-79"/>
              </a:rPr>
              <a:t> Persons</a:t>
            </a:r>
          </a:p>
          <a:p>
            <a:r>
              <a:rPr lang="en-US" sz="2000" dirty="0" err="1" smtClean="0">
                <a:latin typeface="Aharoni" pitchFamily="2" charset="-79"/>
                <a:cs typeface="Aharoni" pitchFamily="2" charset="-79"/>
              </a:rPr>
              <a:t>Bharathidasan</a:t>
            </a:r>
            <a:r>
              <a:rPr lang="en-US" sz="2000" dirty="0" smtClean="0">
                <a:latin typeface="Aharoni" pitchFamily="2" charset="-79"/>
                <a:cs typeface="Aharoni" pitchFamily="2" charset="-79"/>
              </a:rPr>
              <a:t> University</a:t>
            </a:r>
          </a:p>
          <a:p>
            <a:r>
              <a:rPr lang="en-US" sz="2000" dirty="0" err="1" smtClean="0">
                <a:latin typeface="Aharoni" pitchFamily="2" charset="-79"/>
                <a:cs typeface="Aharoni" pitchFamily="2" charset="-79"/>
              </a:rPr>
              <a:t>Tiruchirappalli</a:t>
            </a:r>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cdapraba@bdu.ac.in</a:t>
            </a:r>
            <a:endParaRPr lang="en-US" sz="2000" dirty="0">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44655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4400" dirty="0" smtClean="0"/>
              <a:t>Life skills for Children with Disabilities</a:t>
            </a:r>
            <a:endParaRPr lang="en-US" sz="4400" dirty="0"/>
          </a:p>
        </p:txBody>
      </p:sp>
      <p:graphicFrame>
        <p:nvGraphicFramePr>
          <p:cNvPr id="7" name="Table 6"/>
          <p:cNvGraphicFramePr>
            <a:graphicFrameLocks noGrp="1"/>
          </p:cNvGraphicFramePr>
          <p:nvPr/>
        </p:nvGraphicFramePr>
        <p:xfrm>
          <a:off x="0" y="2057400"/>
          <a:ext cx="8915400" cy="4785360"/>
        </p:xfrm>
        <a:graphic>
          <a:graphicData uri="http://schemas.openxmlformats.org/drawingml/2006/table">
            <a:tbl>
              <a:tblPr firstRow="1" bandRow="1">
                <a:tableStyleId>{5C22544A-7EE6-4342-B048-85BDC9FD1C3A}</a:tableStyleId>
              </a:tblPr>
              <a:tblGrid>
                <a:gridCol w="4457700"/>
                <a:gridCol w="4457700"/>
              </a:tblGrid>
              <a:tr h="4495800">
                <a:tc>
                  <a:txBody>
                    <a:bodyPr/>
                    <a:lstStyle/>
                    <a:p>
                      <a:pPr>
                        <a:buFont typeface="Arial" pitchFamily="34" charset="0"/>
                        <a:buChar char="•"/>
                      </a:pPr>
                      <a:r>
                        <a:rPr lang="en-US" sz="2800" dirty="0" smtClean="0"/>
                        <a:t>Personal hygiene</a:t>
                      </a:r>
                    </a:p>
                    <a:p>
                      <a:pPr>
                        <a:buFont typeface="Arial" pitchFamily="34" charset="0"/>
                        <a:buChar char="•"/>
                      </a:pPr>
                      <a:r>
                        <a:rPr lang="en-US" sz="2800" dirty="0" smtClean="0"/>
                        <a:t>Communication</a:t>
                      </a:r>
                    </a:p>
                    <a:p>
                      <a:pPr>
                        <a:buFont typeface="Arial" pitchFamily="34" charset="0"/>
                        <a:buChar char="•"/>
                      </a:pPr>
                      <a:r>
                        <a:rPr lang="en-US" sz="2800" dirty="0" smtClean="0"/>
                        <a:t>Social skills</a:t>
                      </a:r>
                    </a:p>
                    <a:p>
                      <a:pPr>
                        <a:buFont typeface="Arial" pitchFamily="34" charset="0"/>
                        <a:buChar char="•"/>
                      </a:pPr>
                      <a:r>
                        <a:rPr lang="en-US" sz="2800" dirty="0" smtClean="0"/>
                        <a:t>Actions related to cooking</a:t>
                      </a:r>
                    </a:p>
                    <a:p>
                      <a:pPr>
                        <a:buFont typeface="Arial" pitchFamily="34" charset="0"/>
                        <a:buChar char="•"/>
                      </a:pPr>
                      <a:r>
                        <a:rPr lang="en-US" sz="2800" dirty="0" smtClean="0"/>
                        <a:t>Creative thinking</a:t>
                      </a:r>
                    </a:p>
                    <a:p>
                      <a:pPr>
                        <a:buFont typeface="Arial" pitchFamily="34" charset="0"/>
                        <a:buChar char="•"/>
                      </a:pPr>
                      <a:r>
                        <a:rPr lang="en-US" sz="2800" dirty="0" smtClean="0"/>
                        <a:t>Food preparation</a:t>
                      </a:r>
                    </a:p>
                    <a:p>
                      <a:pPr>
                        <a:buFont typeface="Arial" pitchFamily="34" charset="0"/>
                        <a:buChar char="•"/>
                      </a:pPr>
                      <a:r>
                        <a:rPr lang="en-US" sz="2800" dirty="0" smtClean="0"/>
                        <a:t>Household skills</a:t>
                      </a:r>
                    </a:p>
                    <a:p>
                      <a:pPr>
                        <a:buFont typeface="Arial" pitchFamily="34" charset="0"/>
                        <a:buChar char="•"/>
                      </a:pPr>
                      <a:r>
                        <a:rPr lang="en-US" sz="2800" dirty="0" smtClean="0"/>
                        <a:t>Improving community skills</a:t>
                      </a:r>
                    </a:p>
                    <a:p>
                      <a:endParaRPr lang="en-US" sz="2800" dirty="0"/>
                    </a:p>
                  </a:txBody>
                  <a:tcPr/>
                </a:tc>
                <a:tc>
                  <a:txBody>
                    <a:bodyPr/>
                    <a:lstStyle/>
                    <a:p>
                      <a:pPr>
                        <a:buFont typeface="Arial" pitchFamily="34" charset="0"/>
                        <a:buChar char="•"/>
                      </a:pPr>
                      <a:r>
                        <a:rPr lang="en-US" sz="2800" dirty="0" smtClean="0"/>
                        <a:t>Occupational skills</a:t>
                      </a:r>
                    </a:p>
                    <a:p>
                      <a:pPr>
                        <a:buFont typeface="Arial" pitchFamily="34" charset="0"/>
                        <a:buChar char="•"/>
                      </a:pPr>
                      <a:r>
                        <a:rPr lang="en-US" sz="2800" dirty="0" smtClean="0"/>
                        <a:t>Problem solving</a:t>
                      </a:r>
                    </a:p>
                    <a:p>
                      <a:pPr>
                        <a:buFont typeface="Arial" pitchFamily="34" charset="0"/>
                        <a:buChar char="•"/>
                      </a:pPr>
                      <a:r>
                        <a:rPr lang="en-US" sz="2800" dirty="0" smtClean="0"/>
                        <a:t>Basic </a:t>
                      </a:r>
                      <a:r>
                        <a:rPr lang="en-US" sz="2800" dirty="0" err="1" smtClean="0"/>
                        <a:t>Maths</a:t>
                      </a:r>
                      <a:endParaRPr lang="en-US" sz="2800" dirty="0" smtClean="0"/>
                    </a:p>
                    <a:p>
                      <a:pPr>
                        <a:buFont typeface="Arial" pitchFamily="34" charset="0"/>
                        <a:buChar char="•"/>
                      </a:pPr>
                      <a:r>
                        <a:rPr lang="en-US" sz="2800" dirty="0" smtClean="0"/>
                        <a:t>Basic Reading</a:t>
                      </a:r>
                    </a:p>
                    <a:p>
                      <a:pPr>
                        <a:buFont typeface="Arial" pitchFamily="34" charset="0"/>
                        <a:buChar char="•"/>
                      </a:pPr>
                      <a:r>
                        <a:rPr lang="en-US" sz="2800" dirty="0" smtClean="0"/>
                        <a:t>Community Living</a:t>
                      </a:r>
                    </a:p>
                    <a:p>
                      <a:pPr>
                        <a:buFont typeface="Arial" pitchFamily="34" charset="0"/>
                        <a:buChar char="•"/>
                      </a:pPr>
                      <a:r>
                        <a:rPr lang="en-US" sz="2800" dirty="0" smtClean="0"/>
                        <a:t>Coping with emotions</a:t>
                      </a:r>
                    </a:p>
                    <a:p>
                      <a:pPr>
                        <a:buFont typeface="Arial" pitchFamily="34" charset="0"/>
                        <a:buChar char="•"/>
                      </a:pPr>
                      <a:r>
                        <a:rPr lang="en-US" sz="2800" dirty="0" smtClean="0"/>
                        <a:t>Financial literacy</a:t>
                      </a:r>
                    </a:p>
                    <a:p>
                      <a:endParaRPr lang="en-US" sz="28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aily-tasks.png"/>
          <p:cNvPicPr>
            <a:picLocks noChangeAspect="1"/>
          </p:cNvPicPr>
          <p:nvPr/>
        </p:nvPicPr>
        <p:blipFill>
          <a:blip r:embed="rId2"/>
          <a:stretch>
            <a:fillRect/>
          </a:stretch>
        </p:blipFill>
        <p:spPr>
          <a:xfrm>
            <a:off x="0" y="0"/>
            <a:ext cx="9002265" cy="64008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uidelines+for+Practical+Life+Skills+for+Kids.jpg"/>
          <p:cNvPicPr>
            <a:picLocks noChangeAspect="1"/>
          </p:cNvPicPr>
          <p:nvPr/>
        </p:nvPicPr>
        <p:blipFill>
          <a:blip r:embed="rId2"/>
          <a:srcRect b="43333"/>
          <a:stretch>
            <a:fillRect/>
          </a:stretch>
        </p:blipFill>
        <p:spPr>
          <a:xfrm>
            <a:off x="76200" y="0"/>
            <a:ext cx="9067800" cy="65532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uidelines+for+Practical+Life+Skills+for+Kids.jpg"/>
          <p:cNvPicPr>
            <a:picLocks noChangeAspect="1"/>
          </p:cNvPicPr>
          <p:nvPr/>
        </p:nvPicPr>
        <p:blipFill>
          <a:blip r:embed="rId2"/>
          <a:srcRect t="56667" r="1681" b="5132"/>
          <a:stretch>
            <a:fillRect/>
          </a:stretch>
        </p:blipFill>
        <p:spPr>
          <a:xfrm>
            <a:off x="0" y="0"/>
            <a:ext cx="9144000" cy="665747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851ce1_c718f5e1b9ad493f9e6144bf7213cabc_mv2.jpg"/>
          <p:cNvPicPr>
            <a:picLocks noChangeAspect="1"/>
          </p:cNvPicPr>
          <p:nvPr/>
        </p:nvPicPr>
        <p:blipFill>
          <a:blip r:embed="rId2"/>
          <a:stretch>
            <a:fillRect/>
          </a:stretch>
        </p:blipFill>
        <p:spPr>
          <a:xfrm>
            <a:off x="2535" y="0"/>
            <a:ext cx="9141465" cy="685990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0-day-Life-Skills_TME-810x561.png"/>
          <p:cNvPicPr>
            <a:picLocks noChangeAspect="1"/>
          </p:cNvPicPr>
          <p:nvPr/>
        </p:nvPicPr>
        <p:blipFill>
          <a:blip r:embed="rId2"/>
          <a:stretch>
            <a:fillRect/>
          </a:stretch>
        </p:blipFill>
        <p:spPr>
          <a:xfrm>
            <a:off x="0" y="0"/>
            <a:ext cx="8839200" cy="6858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1194" y="2967335"/>
            <a:ext cx="4322658"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Thank you</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124200"/>
            <a:ext cx="6400800" cy="2062103"/>
          </a:xfrm>
          <a:prstGeom prst="rect">
            <a:avLst/>
          </a:prstGeom>
        </p:spPr>
        <p:txBody>
          <a:bodyPr wrap="square">
            <a:spAutoFit/>
          </a:bodyPr>
          <a:lstStyle/>
          <a:p>
            <a:r>
              <a:rPr lang="en-US" sz="3200" dirty="0"/>
              <a:t>Developmental disability is the broad term used to describe a range of conditions that affect physical and/or mental functioning.</a:t>
            </a:r>
          </a:p>
        </p:txBody>
      </p:sp>
      <p:sp>
        <p:nvSpPr>
          <p:cNvPr id="3" name="Rectangle 2"/>
          <p:cNvSpPr/>
          <p:nvPr/>
        </p:nvSpPr>
        <p:spPr>
          <a:xfrm>
            <a:off x="685800" y="838200"/>
            <a:ext cx="7467600" cy="2062103"/>
          </a:xfrm>
          <a:prstGeom prst="rect">
            <a:avLst/>
          </a:prstGeom>
        </p:spPr>
        <p:txBody>
          <a:bodyPr wrap="square">
            <a:spAutoFit/>
          </a:bodyPr>
          <a:lstStyle/>
          <a:p>
            <a:r>
              <a:rPr lang="en-US" sz="3200" dirty="0"/>
              <a:t>Developmental disabilities are a group of conditions due to an impairment in physical, learning, language, or behavior areas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1524000"/>
            <a:ext cx="8534400" cy="3046988"/>
          </a:xfrm>
          <a:prstGeom prst="rect">
            <a:avLst/>
          </a:prstGeom>
        </p:spPr>
        <p:txBody>
          <a:bodyPr wrap="square">
            <a:spAutoFit/>
          </a:bodyPr>
          <a:lstStyle/>
          <a:p>
            <a:r>
              <a:rPr lang="en-US" sz="3200" dirty="0" smtClean="0"/>
              <a:t>Life skills may be directed toward personal actions or actions toward others, as well as toward actions to change the surrounding environment to make it conducive to health.” according to World Health Organization (WHO). </a:t>
            </a:r>
          </a:p>
        </p:txBody>
      </p:sp>
      <p:sp>
        <p:nvSpPr>
          <p:cNvPr id="7" name="Rectangle 6"/>
          <p:cNvSpPr/>
          <p:nvPr/>
        </p:nvSpPr>
        <p:spPr>
          <a:xfrm>
            <a:off x="838200" y="3886200"/>
            <a:ext cx="8001000" cy="2554545"/>
          </a:xfrm>
          <a:prstGeom prst="rect">
            <a:avLst/>
          </a:prstGeom>
        </p:spPr>
        <p:txBody>
          <a:bodyPr wrap="square">
            <a:spAutoFit/>
          </a:bodyPr>
          <a:lstStyle/>
          <a:p>
            <a:r>
              <a:rPr lang="en-US" sz="3200" b="1" dirty="0" smtClean="0">
                <a:solidFill>
                  <a:schemeClr val="bg1"/>
                </a:solidFill>
              </a:rPr>
              <a:t>As per UNICEF, life skills are defined as “a behavior change or behavior development approach designed to address a balance of three areas: knowledge, attitude, and skills</a:t>
            </a:r>
            <a:endParaRPr lang="en-US" sz="32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0"/>
            <a:ext cx="6096000" cy="1077218"/>
          </a:xfrm>
          <a:prstGeom prst="rect">
            <a:avLst/>
          </a:prstGeom>
        </p:spPr>
        <p:txBody>
          <a:bodyPr wrap="square">
            <a:spAutoFit/>
          </a:bodyPr>
          <a:lstStyle/>
          <a:p>
            <a:r>
              <a:rPr lang="en-US" sz="3200" dirty="0" smtClean="0"/>
              <a:t>Basic Life Skills curriculum</a:t>
            </a:r>
          </a:p>
          <a:p>
            <a:endParaRPr lang="en-US" sz="3200" dirty="0" smtClean="0"/>
          </a:p>
        </p:txBody>
      </p:sp>
      <p:grpSp>
        <p:nvGrpSpPr>
          <p:cNvPr id="9" name="Group 9"/>
          <p:cNvGrpSpPr/>
          <p:nvPr/>
        </p:nvGrpSpPr>
        <p:grpSpPr>
          <a:xfrm>
            <a:off x="1219200" y="1676400"/>
            <a:ext cx="6934200" cy="4495800"/>
            <a:chOff x="5562600" y="1981200"/>
            <a:chExt cx="3505200" cy="3128665"/>
          </a:xfrm>
        </p:grpSpPr>
        <p:sp>
          <p:nvSpPr>
            <p:cNvPr id="3" name="Isosceles Triangle 2"/>
            <p:cNvSpPr/>
            <p:nvPr/>
          </p:nvSpPr>
          <p:spPr>
            <a:xfrm>
              <a:off x="6553200" y="2362200"/>
              <a:ext cx="1676400" cy="14478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LSC</a:t>
              </a:r>
              <a:endParaRPr lang="en-US" dirty="0"/>
            </a:p>
          </p:txBody>
        </p:sp>
        <p:sp>
          <p:nvSpPr>
            <p:cNvPr id="4" name="TextBox 3"/>
            <p:cNvSpPr txBox="1"/>
            <p:nvPr/>
          </p:nvSpPr>
          <p:spPr>
            <a:xfrm>
              <a:off x="6781800" y="1981200"/>
              <a:ext cx="1371600" cy="369332"/>
            </a:xfrm>
            <a:prstGeom prst="rect">
              <a:avLst/>
            </a:prstGeom>
            <a:noFill/>
          </p:spPr>
          <p:txBody>
            <a:bodyPr wrap="square" rtlCol="0">
              <a:spAutoFit/>
            </a:bodyPr>
            <a:lstStyle/>
            <a:p>
              <a:pPr algn="ctr"/>
              <a:r>
                <a:rPr lang="en-US" dirty="0" smtClean="0">
                  <a:solidFill>
                    <a:srgbClr val="002060"/>
                  </a:solidFill>
                </a:rPr>
                <a:t>Emotional</a:t>
              </a:r>
              <a:endParaRPr lang="en-US" dirty="0">
                <a:solidFill>
                  <a:srgbClr val="002060"/>
                </a:solidFill>
              </a:endParaRPr>
            </a:p>
          </p:txBody>
        </p:sp>
        <p:sp>
          <p:nvSpPr>
            <p:cNvPr id="5" name="TextBox 4"/>
            <p:cNvSpPr txBox="1"/>
            <p:nvPr/>
          </p:nvSpPr>
          <p:spPr>
            <a:xfrm>
              <a:off x="5562600" y="3810000"/>
              <a:ext cx="1371600" cy="369332"/>
            </a:xfrm>
            <a:prstGeom prst="rect">
              <a:avLst/>
            </a:prstGeom>
            <a:noFill/>
          </p:spPr>
          <p:txBody>
            <a:bodyPr wrap="square" rtlCol="0">
              <a:spAutoFit/>
            </a:bodyPr>
            <a:lstStyle/>
            <a:p>
              <a:pPr algn="ctr"/>
              <a:r>
                <a:rPr lang="en-US" dirty="0" smtClean="0">
                  <a:solidFill>
                    <a:srgbClr val="002060"/>
                  </a:solidFill>
                </a:rPr>
                <a:t>Social</a:t>
              </a:r>
              <a:endParaRPr lang="en-US" dirty="0">
                <a:solidFill>
                  <a:srgbClr val="002060"/>
                </a:solidFill>
              </a:endParaRPr>
            </a:p>
          </p:txBody>
        </p:sp>
        <p:sp>
          <p:nvSpPr>
            <p:cNvPr id="6" name="TextBox 5"/>
            <p:cNvSpPr txBox="1"/>
            <p:nvPr/>
          </p:nvSpPr>
          <p:spPr>
            <a:xfrm>
              <a:off x="7696200" y="3810000"/>
              <a:ext cx="1371600" cy="369332"/>
            </a:xfrm>
            <a:prstGeom prst="rect">
              <a:avLst/>
            </a:prstGeom>
            <a:noFill/>
          </p:spPr>
          <p:txBody>
            <a:bodyPr wrap="square" rtlCol="0">
              <a:spAutoFit/>
            </a:bodyPr>
            <a:lstStyle/>
            <a:p>
              <a:pPr algn="ctr"/>
              <a:r>
                <a:rPr lang="en-US" dirty="0" smtClean="0">
                  <a:solidFill>
                    <a:srgbClr val="002060"/>
                  </a:solidFill>
                </a:rPr>
                <a:t>Intellectual</a:t>
              </a:r>
              <a:endParaRPr lang="en-US" dirty="0">
                <a:solidFill>
                  <a:srgbClr val="002060"/>
                </a:solidFill>
              </a:endParaRPr>
            </a:p>
          </p:txBody>
        </p:sp>
        <p:sp>
          <p:nvSpPr>
            <p:cNvPr id="7" name="Down Arrow 6"/>
            <p:cNvSpPr/>
            <p:nvPr/>
          </p:nvSpPr>
          <p:spPr>
            <a:xfrm>
              <a:off x="7239000" y="38862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172200" y="4648200"/>
              <a:ext cx="2819400" cy="461665"/>
            </a:xfrm>
            <a:prstGeom prst="rect">
              <a:avLst/>
            </a:prstGeom>
            <a:noFill/>
          </p:spPr>
          <p:txBody>
            <a:bodyPr wrap="square" rtlCol="0">
              <a:spAutoFit/>
            </a:bodyPr>
            <a:lstStyle/>
            <a:p>
              <a:pPr algn="ctr"/>
              <a:r>
                <a:rPr lang="en-US" sz="2400" b="1" dirty="0" smtClean="0">
                  <a:solidFill>
                    <a:schemeClr val="tx2"/>
                  </a:solidFill>
                </a:rPr>
                <a:t>Success in life</a:t>
              </a:r>
              <a:endParaRPr lang="en-US" sz="2400" b="1" dirty="0">
                <a:solidFill>
                  <a:schemeClr val="tx2"/>
                </a:solidFil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295400"/>
            <a:ext cx="7848600" cy="4832092"/>
          </a:xfrm>
          <a:prstGeom prst="rect">
            <a:avLst/>
          </a:prstGeom>
        </p:spPr>
        <p:txBody>
          <a:bodyPr wrap="square">
            <a:spAutoFit/>
          </a:bodyPr>
          <a:lstStyle/>
          <a:p>
            <a:r>
              <a:rPr lang="en-US" sz="2800" dirty="0" smtClean="0"/>
              <a:t>The Basic Life skills provides readily available tools to deal with </a:t>
            </a:r>
            <a:r>
              <a:rPr lang="en-US" sz="2800" b="1" dirty="0" smtClean="0">
                <a:solidFill>
                  <a:srgbClr val="002060"/>
                </a:solidFill>
              </a:rPr>
              <a:t>challenges/demands of daily lives the youth face, from managing their emotions to make an informed decision</a:t>
            </a:r>
            <a:r>
              <a:rPr lang="en-US" sz="2800" dirty="0" smtClean="0"/>
              <a:t>.</a:t>
            </a:r>
          </a:p>
          <a:p>
            <a:endParaRPr lang="en-US" sz="2800" dirty="0"/>
          </a:p>
          <a:p>
            <a:r>
              <a:rPr lang="en-US" sz="2800" dirty="0" smtClean="0"/>
              <a:t> It also helps develop children’s personality, talents, and mental and physical abilities, and realize their true potential through learning to know oneself and others, and make effective decisions to live harmonically together in the society.</a:t>
            </a:r>
            <a:endParaRPr lang="en-US" sz="2800" dirty="0"/>
          </a:p>
        </p:txBody>
      </p:sp>
      <p:sp>
        <p:nvSpPr>
          <p:cNvPr id="3" name="Rectangle 2"/>
          <p:cNvSpPr/>
          <p:nvPr/>
        </p:nvSpPr>
        <p:spPr>
          <a:xfrm>
            <a:off x="2057400" y="685800"/>
            <a:ext cx="6433364" cy="584775"/>
          </a:xfrm>
          <a:prstGeom prst="rect">
            <a:avLst/>
          </a:prstGeom>
        </p:spPr>
        <p:txBody>
          <a:bodyPr wrap="none">
            <a:spAutoFit/>
          </a:bodyPr>
          <a:lstStyle/>
          <a:p>
            <a:r>
              <a:rPr lang="en-US" sz="3200" dirty="0" smtClean="0"/>
              <a:t>Why Is Basic Life Skills Important?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0"/>
            <a:ext cx="8534400" cy="5509200"/>
          </a:xfrm>
          <a:prstGeom prst="rect">
            <a:avLst/>
          </a:prstGeom>
        </p:spPr>
        <p:txBody>
          <a:bodyPr wrap="square">
            <a:spAutoFit/>
          </a:bodyPr>
          <a:lstStyle/>
          <a:p>
            <a:r>
              <a:rPr lang="en-US" sz="3200" dirty="0" smtClean="0"/>
              <a:t>The </a:t>
            </a:r>
            <a:r>
              <a:rPr lang="en-US" sz="3200" b="1" dirty="0" smtClean="0">
                <a:solidFill>
                  <a:srgbClr val="0000FF"/>
                </a:solidFill>
              </a:rPr>
              <a:t>Education for All (2000) </a:t>
            </a:r>
            <a:r>
              <a:rPr lang="en-US" sz="3200" dirty="0" smtClean="0"/>
              <a:t>included life skills among the essential learning tool for survival, capacity development and quality life</a:t>
            </a:r>
          </a:p>
          <a:p>
            <a:r>
              <a:rPr lang="en-US" sz="3200" dirty="0" smtClean="0"/>
              <a:t> </a:t>
            </a:r>
          </a:p>
          <a:p>
            <a:r>
              <a:rPr lang="en-US" sz="3200" dirty="0" smtClean="0"/>
              <a:t>It also documented that all young people and adults have the </a:t>
            </a:r>
            <a:r>
              <a:rPr lang="en-US" sz="3200" b="1" dirty="0" smtClean="0">
                <a:solidFill>
                  <a:srgbClr val="C00000"/>
                </a:solidFill>
              </a:rPr>
              <a:t>“human right to benefit from an education that includes learning to know, to do, to live together.”</a:t>
            </a:r>
            <a:r>
              <a:rPr lang="en-US" sz="3200" dirty="0" smtClean="0"/>
              <a:t> recognizing the importance of </a:t>
            </a:r>
            <a:r>
              <a:rPr lang="en-US" sz="3200" b="1" dirty="0" smtClean="0">
                <a:solidFill>
                  <a:srgbClr val="7030A0"/>
                </a:solidFill>
              </a:rPr>
              <a:t>living together </a:t>
            </a:r>
            <a:r>
              <a:rPr lang="en-US" sz="3200" dirty="0" smtClean="0"/>
              <a:t>as much as acquiring knowledge from an academic environment. </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6781800" cy="5078313"/>
          </a:xfrm>
          <a:prstGeom prst="rect">
            <a:avLst/>
          </a:prstGeom>
        </p:spPr>
        <p:txBody>
          <a:bodyPr wrap="square">
            <a:spAutoFit/>
          </a:bodyPr>
          <a:lstStyle/>
          <a:p>
            <a:r>
              <a:rPr lang="en-US" dirty="0"/>
              <a:t>Life skills are behaviors that enable individuals to adapt and deal effectively with the demands and challenges of life. There are many such skills, but 10 core life skills laid down by </a:t>
            </a:r>
            <a:r>
              <a:rPr lang="en-US" dirty="0">
                <a:hlinkClick r:id="rId2"/>
              </a:rPr>
              <a:t>WHO</a:t>
            </a:r>
            <a:r>
              <a:rPr lang="en-US" dirty="0"/>
              <a:t> are:</a:t>
            </a:r>
          </a:p>
          <a:p>
            <a:pPr>
              <a:lnSpc>
                <a:spcPct val="150000"/>
              </a:lnSpc>
              <a:buFont typeface="Arial" pitchFamily="34" charset="0"/>
              <a:buChar char="•"/>
            </a:pPr>
            <a:r>
              <a:rPr lang="en-US" dirty="0"/>
              <a:t>Self-awareness</a:t>
            </a:r>
          </a:p>
          <a:p>
            <a:pPr>
              <a:lnSpc>
                <a:spcPct val="150000"/>
              </a:lnSpc>
              <a:buFont typeface="Arial" pitchFamily="34" charset="0"/>
              <a:buChar char="•"/>
            </a:pPr>
            <a:r>
              <a:rPr lang="en-US" dirty="0"/>
              <a:t>Empathy</a:t>
            </a:r>
          </a:p>
          <a:p>
            <a:pPr>
              <a:lnSpc>
                <a:spcPct val="150000"/>
              </a:lnSpc>
              <a:buFont typeface="Arial" pitchFamily="34" charset="0"/>
              <a:buChar char="•"/>
            </a:pPr>
            <a:r>
              <a:rPr lang="en-US" dirty="0"/>
              <a:t>Critical thinking</a:t>
            </a:r>
          </a:p>
          <a:p>
            <a:pPr>
              <a:lnSpc>
                <a:spcPct val="150000"/>
              </a:lnSpc>
              <a:buFont typeface="Arial" pitchFamily="34" charset="0"/>
              <a:buChar char="•"/>
            </a:pPr>
            <a:r>
              <a:rPr lang="en-US" dirty="0"/>
              <a:t>Creative thinking</a:t>
            </a:r>
          </a:p>
          <a:p>
            <a:pPr>
              <a:lnSpc>
                <a:spcPct val="150000"/>
              </a:lnSpc>
              <a:buFont typeface="Arial" pitchFamily="34" charset="0"/>
              <a:buChar char="•"/>
            </a:pPr>
            <a:r>
              <a:rPr lang="en-US" dirty="0"/>
              <a:t>Decision making</a:t>
            </a:r>
          </a:p>
          <a:p>
            <a:pPr>
              <a:lnSpc>
                <a:spcPct val="150000"/>
              </a:lnSpc>
              <a:buFont typeface="Arial" pitchFamily="34" charset="0"/>
              <a:buChar char="•"/>
            </a:pPr>
            <a:r>
              <a:rPr lang="en-US" dirty="0"/>
              <a:t>Problem Solving</a:t>
            </a:r>
          </a:p>
          <a:p>
            <a:pPr>
              <a:lnSpc>
                <a:spcPct val="150000"/>
              </a:lnSpc>
              <a:buFont typeface="Arial" pitchFamily="34" charset="0"/>
              <a:buChar char="•"/>
            </a:pPr>
            <a:r>
              <a:rPr lang="en-US" dirty="0"/>
              <a:t>Effective communication</a:t>
            </a:r>
          </a:p>
          <a:p>
            <a:pPr>
              <a:lnSpc>
                <a:spcPct val="150000"/>
              </a:lnSpc>
              <a:buFont typeface="Arial" pitchFamily="34" charset="0"/>
              <a:buChar char="•"/>
            </a:pPr>
            <a:r>
              <a:rPr lang="en-US" dirty="0"/>
              <a:t>Interpersonal relationship</a:t>
            </a:r>
          </a:p>
          <a:p>
            <a:pPr>
              <a:lnSpc>
                <a:spcPct val="150000"/>
              </a:lnSpc>
              <a:buFont typeface="Arial" pitchFamily="34" charset="0"/>
              <a:buChar char="•"/>
            </a:pPr>
            <a:r>
              <a:rPr lang="en-US" dirty="0"/>
              <a:t>Coping with stress</a:t>
            </a:r>
          </a:p>
          <a:p>
            <a:pPr>
              <a:lnSpc>
                <a:spcPct val="150000"/>
              </a:lnSpc>
              <a:buFont typeface="Arial" pitchFamily="34" charset="0"/>
              <a:buChar char="•"/>
            </a:pPr>
            <a:r>
              <a:rPr lang="en-US" dirty="0"/>
              <a:t>Coping with emotions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 y="152400"/>
            <a:ext cx="9220685" cy="64008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990600"/>
            <a:ext cx="4166269" cy="369332"/>
          </a:xfrm>
          <a:prstGeom prst="rect">
            <a:avLst/>
          </a:prstGeom>
        </p:spPr>
        <p:txBody>
          <a:bodyPr wrap="none">
            <a:spAutoFit/>
          </a:bodyPr>
          <a:lstStyle/>
          <a:p>
            <a:r>
              <a:rPr lang="en-US" b="1" dirty="0"/>
              <a:t>Life Skills for Special Needs Children</a:t>
            </a:r>
          </a:p>
        </p:txBody>
      </p:sp>
      <p:sp>
        <p:nvSpPr>
          <p:cNvPr id="3" name="Rectangle 2"/>
          <p:cNvSpPr/>
          <p:nvPr/>
        </p:nvSpPr>
        <p:spPr>
          <a:xfrm>
            <a:off x="838200" y="1676400"/>
            <a:ext cx="4572000" cy="646331"/>
          </a:xfrm>
          <a:prstGeom prst="rect">
            <a:avLst/>
          </a:prstGeom>
        </p:spPr>
        <p:txBody>
          <a:bodyPr>
            <a:spAutoFit/>
          </a:bodyPr>
          <a:lstStyle/>
          <a:p>
            <a:r>
              <a:rPr lang="en-US" dirty="0" smtClean="0"/>
              <a:t/>
            </a:r>
            <a:br>
              <a:rPr lang="en-US" dirty="0" smtClean="0"/>
            </a:br>
            <a:endParaRPr lang="en-US" dirty="0"/>
          </a:p>
        </p:txBody>
      </p:sp>
      <p:pic>
        <p:nvPicPr>
          <p:cNvPr id="4" name="Picture 3" descr="hurray-kids-about (1).jpg"/>
          <p:cNvPicPr>
            <a:picLocks noChangeAspect="1"/>
          </p:cNvPicPr>
          <p:nvPr/>
        </p:nvPicPr>
        <p:blipFill>
          <a:blip r:embed="rId2"/>
          <a:stretch>
            <a:fillRect/>
          </a:stretch>
        </p:blipFill>
        <p:spPr>
          <a:xfrm>
            <a:off x="0" y="0"/>
            <a:ext cx="9144000" cy="66294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Rectangle 4"/>
          <p:cNvSpPr/>
          <p:nvPr/>
        </p:nvSpPr>
        <p:spPr>
          <a:xfrm>
            <a:off x="4267200" y="4114800"/>
            <a:ext cx="16764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Life skills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228</TotalTime>
  <Words>376</Words>
  <Application>Microsoft Office PowerPoint</Application>
  <PresentationFormat>On-screen Show (4:3)</PresentationFormat>
  <Paragraphs>55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Need of Life skills and quality of Life of CHILDREN WITH DISABILTIES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Neee-</dc:title>
  <dc:creator>bdu cdap</dc:creator>
  <cp:lastModifiedBy>Admin</cp:lastModifiedBy>
  <cp:revision>23</cp:revision>
  <dcterms:created xsi:type="dcterms:W3CDTF">2024-02-24T13:51:49Z</dcterms:created>
  <dcterms:modified xsi:type="dcterms:W3CDTF">2024-09-09T05:32:40Z</dcterms:modified>
</cp:coreProperties>
</file>