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8" r:id="rId3"/>
    <p:sldId id="266" r:id="rId4"/>
    <p:sldId id="267" r:id="rId5"/>
    <p:sldId id="269" r:id="rId6"/>
    <p:sldId id="271" r:id="rId7"/>
    <p:sldId id="272" r:id="rId8"/>
    <p:sldId id="257" r:id="rId9"/>
    <p:sldId id="258" r:id="rId10"/>
    <p:sldId id="259" r:id="rId11"/>
    <p:sldId id="260" r:id="rId12"/>
    <p:sldId id="261" r:id="rId13"/>
    <p:sldId id="262" r:id="rId14"/>
    <p:sldId id="263" r:id="rId15"/>
    <p:sldId id="264" r:id="rId16"/>
    <p:sldId id="265" r:id="rId17"/>
    <p:sldId id="270" r:id="rId18"/>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70" d="100"/>
          <a:sy n="70" d="100"/>
        </p:scale>
        <p:origin x="-523" y="-67"/>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16</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12</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14</a:t>
            </a:fld>
            <a:endParaRPr lang="en-US"/>
          </a:p>
        </p:txBody>
      </p:sp>
    </p:spTree>
    <p:extLst>
      <p:ext uri="{BB962C8B-B14F-4D97-AF65-F5344CB8AC3E}">
        <p14:creationId xmlns=""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15</a:t>
            </a:fld>
            <a:endParaRPr lang="en-US"/>
          </a:p>
        </p:txBody>
      </p:sp>
    </p:spTree>
    <p:extLst>
      <p:ext uri="{BB962C8B-B14F-4D97-AF65-F5344CB8AC3E}">
        <p14:creationId xmlns=""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5" name="Text 1"/>
          <p:cNvSpPr/>
          <p:nvPr/>
        </p:nvSpPr>
        <p:spPr>
          <a:xfrm>
            <a:off x="864036" y="0"/>
            <a:ext cx="13461563" cy="3006090"/>
          </a:xfrm>
          <a:prstGeom prst="rect">
            <a:avLst/>
          </a:prstGeom>
          <a:noFill/>
          <a:ln/>
        </p:spPr>
        <p:txBody>
          <a:bodyPr wrap="square" rtlCol="0" anchor="t"/>
          <a:lstStyle/>
          <a:p>
            <a:pPr marL="0" indent="0" algn="ctr">
              <a:lnSpc>
                <a:spcPts val="7890"/>
              </a:lnSpc>
              <a:buNone/>
            </a:pPr>
            <a:r>
              <a:rPr lang="en-US" sz="5400" b="1" kern="0" spc="-126" dirty="0">
                <a:solidFill>
                  <a:srgbClr val="D73AD7"/>
                </a:solidFill>
                <a:latin typeface="Source Serif Pro" pitchFamily="34" charset="0"/>
                <a:ea typeface="Source Serif Pro" pitchFamily="34" charset="-122"/>
                <a:cs typeface="Source Serif Pro" pitchFamily="34" charset="-120"/>
              </a:rPr>
              <a:t>Introduction to </a:t>
            </a:r>
            <a:endParaRPr lang="en-US" sz="5400" b="1" kern="0" spc="-126" dirty="0" smtClean="0">
              <a:solidFill>
                <a:srgbClr val="D73AD7"/>
              </a:solidFill>
              <a:latin typeface="Source Serif Pro" pitchFamily="34" charset="0"/>
              <a:ea typeface="Source Serif Pro" pitchFamily="34" charset="-122"/>
              <a:cs typeface="Source Serif Pro" pitchFamily="34" charset="-120"/>
            </a:endParaRPr>
          </a:p>
          <a:p>
            <a:pPr marL="0" indent="0" algn="ctr">
              <a:lnSpc>
                <a:spcPts val="7890"/>
              </a:lnSpc>
              <a:buNone/>
            </a:pPr>
            <a:r>
              <a:rPr lang="en-US" sz="5400" b="1" kern="0" spc="-126" dirty="0" smtClean="0">
                <a:solidFill>
                  <a:srgbClr val="D73AD7"/>
                </a:solidFill>
                <a:latin typeface="Source Serif Pro" pitchFamily="34" charset="0"/>
                <a:ea typeface="Source Serif Pro" pitchFamily="34" charset="-122"/>
                <a:cs typeface="Source Serif Pro" pitchFamily="34" charset="-120"/>
              </a:rPr>
              <a:t>Rehabilitation </a:t>
            </a:r>
            <a:r>
              <a:rPr lang="en-US" sz="5400" b="1" kern="0" spc="-126" dirty="0">
                <a:solidFill>
                  <a:srgbClr val="D73AD7"/>
                </a:solidFill>
                <a:latin typeface="Source Serif Pro" pitchFamily="34" charset="0"/>
                <a:ea typeface="Source Serif Pro" pitchFamily="34" charset="-122"/>
                <a:cs typeface="Source Serif Pro" pitchFamily="34" charset="-120"/>
              </a:rPr>
              <a:t>Social Work</a:t>
            </a:r>
            <a:endParaRPr lang="en-US" sz="5400" dirty="0"/>
          </a:p>
        </p:txBody>
      </p:sp>
      <p:sp>
        <p:nvSpPr>
          <p:cNvPr id="6" name="Text 2"/>
          <p:cNvSpPr/>
          <p:nvPr/>
        </p:nvSpPr>
        <p:spPr>
          <a:xfrm>
            <a:off x="864037" y="4460558"/>
            <a:ext cx="7415927" cy="1975247"/>
          </a:xfrm>
          <a:prstGeom prst="rect">
            <a:avLst/>
          </a:prstGeom>
          <a:noFill/>
          <a:ln/>
        </p:spPr>
        <p:txBody>
          <a:bodyPr wrap="square" rtlCol="0" anchor="t"/>
          <a:lstStyle/>
          <a:p>
            <a:pPr marL="0" indent="0">
              <a:lnSpc>
                <a:spcPts val="3110"/>
              </a:lnSpc>
              <a:buNone/>
            </a:pPr>
            <a:endParaRPr lang="en-US" sz="1944" dirty="0"/>
          </a:p>
        </p:txBody>
      </p:sp>
      <p:sp>
        <p:nvSpPr>
          <p:cNvPr id="7" name="Shape 3"/>
          <p:cNvSpPr/>
          <p:nvPr/>
        </p:nvSpPr>
        <p:spPr>
          <a:xfrm>
            <a:off x="864037" y="6731913"/>
            <a:ext cx="394930" cy="394930"/>
          </a:xfrm>
          <a:prstGeom prst="roundRect">
            <a:avLst>
              <a:gd name="adj" fmla="val 23151155"/>
            </a:avLst>
          </a:prstGeom>
          <a:noFill/>
          <a:ln w="7620">
            <a:solidFill>
              <a:srgbClr val="FFFFFF"/>
            </a:solidFill>
            <a:prstDash val="solid"/>
          </a:ln>
        </p:spPr>
      </p:sp>
      <p:pic>
        <p:nvPicPr>
          <p:cNvPr id="1026" name="Picture 2"/>
          <p:cNvPicPr>
            <a:picLocks noChangeAspect="1" noChangeArrowheads="1"/>
          </p:cNvPicPr>
          <p:nvPr/>
        </p:nvPicPr>
        <p:blipFill>
          <a:blip r:embed="rId4"/>
          <a:srcRect/>
          <a:stretch>
            <a:fillRect/>
          </a:stretch>
        </p:blipFill>
        <p:spPr bwMode="auto">
          <a:xfrm>
            <a:off x="146747" y="3162921"/>
            <a:ext cx="7382102" cy="4786313"/>
          </a:xfrm>
          <a:prstGeom prst="rect">
            <a:avLst/>
          </a:prstGeom>
          <a:noFill/>
          <a:ln w="9525">
            <a:noFill/>
            <a:miter lim="800000"/>
            <a:headEnd/>
            <a:tailEnd/>
          </a:ln>
          <a:effectLst/>
        </p:spPr>
      </p:pic>
      <p:sp>
        <p:nvSpPr>
          <p:cNvPr id="12" name="TextBox 11"/>
          <p:cNvSpPr txBox="1"/>
          <p:nvPr/>
        </p:nvSpPr>
        <p:spPr>
          <a:xfrm>
            <a:off x="8882744" y="5810191"/>
            <a:ext cx="5747658" cy="2031321"/>
          </a:xfrm>
          <a:prstGeom prst="rect">
            <a:avLst/>
          </a:prstGeom>
          <a:noFill/>
        </p:spPr>
        <p:txBody>
          <a:bodyPr wrap="square" lIns="91435" tIns="45718" rIns="91435" bIns="45718" rtlCol="0">
            <a:spAutoFit/>
          </a:bodyPr>
          <a:lstStyle/>
          <a:p>
            <a:r>
              <a:rPr lang="en-IN" b="1" dirty="0" smtClean="0">
                <a:solidFill>
                  <a:srgbClr val="002060"/>
                </a:solidFill>
                <a:latin typeface="Arial Rounded MT Bold" pitchFamily="34" charset="0"/>
              </a:rPr>
              <a:t>By</a:t>
            </a:r>
          </a:p>
          <a:p>
            <a:r>
              <a:rPr lang="en-IN" b="1" dirty="0" smtClean="0">
                <a:solidFill>
                  <a:srgbClr val="002060"/>
                </a:solidFill>
                <a:latin typeface="Arial Rounded MT Bold" pitchFamily="34" charset="0"/>
              </a:rPr>
              <a:t>Dr.M.Prabavathy</a:t>
            </a:r>
          </a:p>
          <a:p>
            <a:r>
              <a:rPr lang="en-IN" b="1" dirty="0" smtClean="0">
                <a:solidFill>
                  <a:srgbClr val="002060"/>
                </a:solidFill>
                <a:latin typeface="Arial Rounded MT Bold" pitchFamily="34" charset="0"/>
              </a:rPr>
              <a:t>Director</a:t>
            </a:r>
          </a:p>
          <a:p>
            <a:r>
              <a:rPr lang="en-IN" b="1" dirty="0" smtClean="0">
                <a:solidFill>
                  <a:srgbClr val="002060"/>
                </a:solidFill>
                <a:latin typeface="Arial Rounded MT Bold" pitchFamily="34" charset="0"/>
              </a:rPr>
              <a:t>Centre for Differently Abled Persons</a:t>
            </a:r>
          </a:p>
          <a:p>
            <a:r>
              <a:rPr lang="en-IN" b="1" dirty="0" smtClean="0">
                <a:solidFill>
                  <a:srgbClr val="002060"/>
                </a:solidFill>
                <a:latin typeface="Arial Rounded MT Bold" pitchFamily="34" charset="0"/>
              </a:rPr>
              <a:t>Bharathidasan University</a:t>
            </a:r>
          </a:p>
          <a:p>
            <a:r>
              <a:rPr lang="en-IN" b="1" dirty="0" smtClean="0">
                <a:solidFill>
                  <a:srgbClr val="002060"/>
                </a:solidFill>
                <a:latin typeface="Arial Rounded MT Bold" pitchFamily="34" charset="0"/>
              </a:rPr>
              <a:t>Tamil </a:t>
            </a:r>
            <a:r>
              <a:rPr lang="en-IN" b="1" dirty="0" err="1" smtClean="0">
                <a:solidFill>
                  <a:srgbClr val="002060"/>
                </a:solidFill>
                <a:latin typeface="Arial Rounded MT Bold" pitchFamily="34" charset="0"/>
              </a:rPr>
              <a:t>Nadu,India</a:t>
            </a:r>
            <a:endParaRPr lang="en-IN" b="1" dirty="0" smtClean="0">
              <a:solidFill>
                <a:srgbClr val="002060"/>
              </a:solidFill>
              <a:latin typeface="Arial Rounded MT Bold" pitchFamily="34" charset="0"/>
            </a:endParaRPr>
          </a:p>
          <a:p>
            <a:r>
              <a:rPr lang="en-IN" b="1" dirty="0" smtClean="0">
                <a:solidFill>
                  <a:srgbClr val="002060"/>
                </a:solidFill>
                <a:latin typeface="Arial Rounded MT Bold" pitchFamily="34" charset="0"/>
              </a:rPr>
              <a:t>cdapraba@bdu.ac.in</a:t>
            </a:r>
            <a:endParaRPr lang="en-IN" b="1" dirty="0">
              <a:solidFill>
                <a:srgbClr val="002060"/>
              </a:solidFill>
              <a:latin typeface="Arial Rounded MT 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968693" y="2237065"/>
            <a:ext cx="9388435" cy="726043"/>
          </a:xfrm>
          <a:prstGeom prst="rect">
            <a:avLst/>
          </a:prstGeom>
          <a:noFill/>
          <a:ln/>
        </p:spPr>
        <p:txBody>
          <a:bodyPr wrap="none" rtlCol="0" anchor="t"/>
          <a:lstStyle/>
          <a:p>
            <a:pPr marL="0" indent="0">
              <a:lnSpc>
                <a:spcPts val="5718"/>
              </a:lnSpc>
              <a:buNone/>
            </a:pPr>
            <a:r>
              <a:rPr lang="en-US" sz="4574" b="1" kern="0" spc="-91" dirty="0">
                <a:solidFill>
                  <a:srgbClr val="D73AD7"/>
                </a:solidFill>
                <a:latin typeface="Source Serif Pro" pitchFamily="34" charset="0"/>
                <a:ea typeface="Source Serif Pro" pitchFamily="34" charset="-122"/>
                <a:cs typeface="Source Serif Pro" pitchFamily="34" charset="-120"/>
              </a:rPr>
              <a:t>Developing Individualized Care Plans</a:t>
            </a:r>
            <a:endParaRPr lang="en-US" sz="4574" dirty="0"/>
          </a:p>
        </p:txBody>
      </p:sp>
      <p:sp>
        <p:nvSpPr>
          <p:cNvPr id="5" name="Text 2"/>
          <p:cNvSpPr/>
          <p:nvPr/>
        </p:nvSpPr>
        <p:spPr>
          <a:xfrm>
            <a:off x="968693" y="3580209"/>
            <a:ext cx="2904530" cy="363141"/>
          </a:xfrm>
          <a:prstGeom prst="rect">
            <a:avLst/>
          </a:prstGeom>
          <a:noFill/>
          <a:ln/>
        </p:spPr>
        <p:txBody>
          <a:bodyPr wrap="none" rtlCol="0" anchor="t"/>
          <a:lstStyle/>
          <a:p>
            <a:pPr marL="0" indent="0">
              <a:lnSpc>
                <a:spcPts val="2859"/>
              </a:lnSpc>
              <a:buNone/>
            </a:pPr>
            <a:r>
              <a:rPr lang="en-US" sz="2287" b="1" kern="0" spc="-46" dirty="0">
                <a:solidFill>
                  <a:srgbClr val="D73AD7"/>
                </a:solidFill>
                <a:latin typeface="Source Serif Pro" pitchFamily="34" charset="0"/>
                <a:ea typeface="Source Serif Pro" pitchFamily="34" charset="-122"/>
                <a:cs typeface="Source Serif Pro" pitchFamily="34" charset="-120"/>
              </a:rPr>
              <a:t>Goal Setting</a:t>
            </a:r>
            <a:endParaRPr lang="en-US" sz="2287" dirty="0"/>
          </a:p>
        </p:txBody>
      </p:sp>
      <p:sp>
        <p:nvSpPr>
          <p:cNvPr id="6" name="Text 3"/>
          <p:cNvSpPr/>
          <p:nvPr/>
        </p:nvSpPr>
        <p:spPr>
          <a:xfrm>
            <a:off x="968693" y="4190167"/>
            <a:ext cx="382893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Collaborating with the client to establish realistic, measurable goals that align with their needs and aspirations.</a:t>
            </a:r>
            <a:endParaRPr lang="en-US" sz="1944" dirty="0"/>
          </a:p>
        </p:txBody>
      </p:sp>
      <p:sp>
        <p:nvSpPr>
          <p:cNvPr id="7" name="Text 4"/>
          <p:cNvSpPr/>
          <p:nvPr/>
        </p:nvSpPr>
        <p:spPr>
          <a:xfrm>
            <a:off x="5407462" y="3580209"/>
            <a:ext cx="2904530" cy="363141"/>
          </a:xfrm>
          <a:prstGeom prst="rect">
            <a:avLst/>
          </a:prstGeom>
          <a:noFill/>
          <a:ln/>
        </p:spPr>
        <p:txBody>
          <a:bodyPr wrap="none" rtlCol="0" anchor="t"/>
          <a:lstStyle/>
          <a:p>
            <a:pPr marL="0" indent="0">
              <a:lnSpc>
                <a:spcPts val="2859"/>
              </a:lnSpc>
              <a:buNone/>
            </a:pPr>
            <a:r>
              <a:rPr lang="en-US" sz="2287" b="1" kern="0" spc="-46" dirty="0">
                <a:solidFill>
                  <a:srgbClr val="D73AD7"/>
                </a:solidFill>
                <a:latin typeface="Source Serif Pro" pitchFamily="34" charset="0"/>
                <a:ea typeface="Source Serif Pro" pitchFamily="34" charset="-122"/>
                <a:cs typeface="Source Serif Pro" pitchFamily="34" charset="-120"/>
              </a:rPr>
              <a:t>Intervention Strategies</a:t>
            </a:r>
            <a:endParaRPr lang="en-US" sz="2287" dirty="0"/>
          </a:p>
        </p:txBody>
      </p:sp>
      <p:sp>
        <p:nvSpPr>
          <p:cNvPr id="8" name="Text 5"/>
          <p:cNvSpPr/>
          <p:nvPr/>
        </p:nvSpPr>
        <p:spPr>
          <a:xfrm>
            <a:off x="5407462" y="4190167"/>
            <a:ext cx="382893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Designing a comprehensive plan that incorporates various therapeutic approaches, skills training, and community resources.</a:t>
            </a:r>
            <a:endParaRPr lang="en-US" sz="1944" dirty="0"/>
          </a:p>
        </p:txBody>
      </p:sp>
      <p:sp>
        <p:nvSpPr>
          <p:cNvPr id="9" name="Text 6"/>
          <p:cNvSpPr/>
          <p:nvPr/>
        </p:nvSpPr>
        <p:spPr>
          <a:xfrm>
            <a:off x="9846231" y="3580209"/>
            <a:ext cx="2904530" cy="363141"/>
          </a:xfrm>
          <a:prstGeom prst="rect">
            <a:avLst/>
          </a:prstGeom>
          <a:noFill/>
          <a:ln/>
        </p:spPr>
        <p:txBody>
          <a:bodyPr wrap="none" rtlCol="0" anchor="t"/>
          <a:lstStyle/>
          <a:p>
            <a:pPr marL="0" indent="0">
              <a:lnSpc>
                <a:spcPts val="2859"/>
              </a:lnSpc>
              <a:buNone/>
            </a:pPr>
            <a:r>
              <a:rPr lang="en-US" sz="2287" b="1" kern="0" spc="-46" dirty="0">
                <a:solidFill>
                  <a:srgbClr val="D73AD7"/>
                </a:solidFill>
                <a:latin typeface="Source Serif Pro" pitchFamily="34" charset="0"/>
                <a:ea typeface="Source Serif Pro" pitchFamily="34" charset="-122"/>
                <a:cs typeface="Source Serif Pro" pitchFamily="34" charset="-120"/>
              </a:rPr>
              <a:t>Ongoing Evaluation</a:t>
            </a:r>
            <a:endParaRPr lang="en-US" sz="2287" dirty="0"/>
          </a:p>
        </p:txBody>
      </p:sp>
      <p:sp>
        <p:nvSpPr>
          <p:cNvPr id="10" name="Text 7"/>
          <p:cNvSpPr/>
          <p:nvPr/>
        </p:nvSpPr>
        <p:spPr>
          <a:xfrm>
            <a:off x="9846231" y="4190167"/>
            <a:ext cx="382893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Regularly reviewing and adjusting the care plan to ensure it remains effective and responsive to the client's evolving needs.</a:t>
            </a:r>
            <a:endParaRPr lang="en-US" sz="1944"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2607945"/>
          </a:xfrm>
          <a:prstGeom prst="rect">
            <a:avLst/>
          </a:prstGeom>
        </p:spPr>
      </p:pic>
      <p:sp>
        <p:nvSpPr>
          <p:cNvPr id="5" name="Text 1"/>
          <p:cNvSpPr/>
          <p:nvPr/>
        </p:nvSpPr>
        <p:spPr>
          <a:xfrm>
            <a:off x="1952030" y="3183374"/>
            <a:ext cx="9387959" cy="613529"/>
          </a:xfrm>
          <a:prstGeom prst="rect">
            <a:avLst/>
          </a:prstGeom>
          <a:noFill/>
          <a:ln/>
        </p:spPr>
        <p:txBody>
          <a:bodyPr wrap="none" rtlCol="0" anchor="t"/>
          <a:lstStyle/>
          <a:p>
            <a:pPr marL="0" indent="0">
              <a:lnSpc>
                <a:spcPts val="4832"/>
              </a:lnSpc>
              <a:buNone/>
            </a:pPr>
            <a:r>
              <a:rPr lang="en-US" sz="3865" b="1" kern="0" spc="-77" dirty="0">
                <a:solidFill>
                  <a:srgbClr val="D73AD7"/>
                </a:solidFill>
                <a:latin typeface="Source Serif Pro" pitchFamily="34" charset="0"/>
                <a:ea typeface="Source Serif Pro" pitchFamily="34" charset="-122"/>
                <a:cs typeface="Source Serif Pro" pitchFamily="34" charset="-120"/>
              </a:rPr>
              <a:t>Facilitating Access to Community Resources</a:t>
            </a:r>
            <a:endParaRPr lang="en-US" sz="3865" dirty="0"/>
          </a:p>
        </p:txBody>
      </p:sp>
      <p:sp>
        <p:nvSpPr>
          <p:cNvPr id="6" name="Shape 2"/>
          <p:cNvSpPr/>
          <p:nvPr/>
        </p:nvSpPr>
        <p:spPr>
          <a:xfrm>
            <a:off x="1952030" y="4344472"/>
            <a:ext cx="469344" cy="469344"/>
          </a:xfrm>
          <a:prstGeom prst="roundRect">
            <a:avLst>
              <a:gd name="adj" fmla="val 18670"/>
            </a:avLst>
          </a:prstGeom>
          <a:solidFill>
            <a:srgbClr val="F4D4F7"/>
          </a:solidFill>
          <a:ln w="7620">
            <a:solidFill>
              <a:srgbClr val="DABADD"/>
            </a:solidFill>
            <a:prstDash val="solid"/>
          </a:ln>
        </p:spPr>
      </p:sp>
      <p:sp>
        <p:nvSpPr>
          <p:cNvPr id="7" name="Text 3"/>
          <p:cNvSpPr/>
          <p:nvPr/>
        </p:nvSpPr>
        <p:spPr>
          <a:xfrm>
            <a:off x="2113002" y="4431863"/>
            <a:ext cx="147280" cy="294561"/>
          </a:xfrm>
          <a:prstGeom prst="rect">
            <a:avLst/>
          </a:prstGeom>
          <a:noFill/>
          <a:ln/>
        </p:spPr>
        <p:txBody>
          <a:bodyPr wrap="none" rtlCol="0" anchor="t"/>
          <a:lstStyle/>
          <a:p>
            <a:pPr marL="0" indent="0" algn="ctr">
              <a:lnSpc>
                <a:spcPts val="2319"/>
              </a:lnSpc>
              <a:buNone/>
            </a:pPr>
            <a:r>
              <a:rPr lang="en-US" sz="2319" b="1" kern="0" spc="-46" dirty="0">
                <a:solidFill>
                  <a:srgbClr val="272525"/>
                </a:solidFill>
                <a:latin typeface="Source Serif Pro" pitchFamily="34" charset="0"/>
                <a:ea typeface="Source Serif Pro" pitchFamily="34" charset="-122"/>
                <a:cs typeface="Source Serif Pro" pitchFamily="34" charset="-120"/>
              </a:rPr>
              <a:t>1</a:t>
            </a:r>
            <a:endParaRPr lang="en-US" sz="2319" dirty="0"/>
          </a:p>
        </p:txBody>
      </p:sp>
      <p:sp>
        <p:nvSpPr>
          <p:cNvPr id="8" name="Text 4"/>
          <p:cNvSpPr/>
          <p:nvPr/>
        </p:nvSpPr>
        <p:spPr>
          <a:xfrm>
            <a:off x="2629972" y="4344472"/>
            <a:ext cx="2454473" cy="306824"/>
          </a:xfrm>
          <a:prstGeom prst="rect">
            <a:avLst/>
          </a:prstGeom>
          <a:noFill/>
          <a:ln/>
        </p:spPr>
        <p:txBody>
          <a:bodyPr wrap="none" rtlCol="0" anchor="t"/>
          <a:lstStyle/>
          <a:p>
            <a:pPr marL="0" indent="0">
              <a:lnSpc>
                <a:spcPts val="2416"/>
              </a:lnSpc>
              <a:buNone/>
            </a:pPr>
            <a:r>
              <a:rPr lang="en-US" sz="1933" b="1" kern="0" spc="-39" dirty="0">
                <a:solidFill>
                  <a:srgbClr val="272525"/>
                </a:solidFill>
                <a:latin typeface="Source Serif Pro" pitchFamily="34" charset="0"/>
                <a:ea typeface="Source Serif Pro" pitchFamily="34" charset="-122"/>
                <a:cs typeface="Source Serif Pro" pitchFamily="34" charset="-120"/>
              </a:rPr>
              <a:t>Housing Assistance</a:t>
            </a:r>
            <a:endParaRPr lang="en-US" sz="1933" dirty="0"/>
          </a:p>
        </p:txBody>
      </p:sp>
      <p:sp>
        <p:nvSpPr>
          <p:cNvPr id="9" name="Text 5"/>
          <p:cNvSpPr/>
          <p:nvPr/>
        </p:nvSpPr>
        <p:spPr>
          <a:xfrm>
            <a:off x="2629972" y="4776430"/>
            <a:ext cx="4580930" cy="1001197"/>
          </a:xfrm>
          <a:prstGeom prst="rect">
            <a:avLst/>
          </a:prstGeom>
          <a:noFill/>
          <a:ln/>
        </p:spPr>
        <p:txBody>
          <a:bodyPr wrap="square" rtlCol="0" anchor="t"/>
          <a:lstStyle/>
          <a:p>
            <a:pPr marL="0" indent="0">
              <a:lnSpc>
                <a:spcPts val="2629"/>
              </a:lnSpc>
              <a:buNone/>
            </a:pPr>
            <a:r>
              <a:rPr lang="en-US" sz="1643" kern="0" spc="-33" dirty="0">
                <a:solidFill>
                  <a:srgbClr val="272525"/>
                </a:solidFill>
                <a:latin typeface="Source Sans Pro" pitchFamily="34" charset="0"/>
                <a:ea typeface="Source Sans Pro" pitchFamily="34" charset="-122"/>
                <a:cs typeface="Source Sans Pro" pitchFamily="34" charset="-120"/>
              </a:rPr>
              <a:t>Connecting clients with affordable and accessible housing options, including supported living arrangements.</a:t>
            </a:r>
            <a:endParaRPr lang="en-US" sz="1643" dirty="0"/>
          </a:p>
        </p:txBody>
      </p:sp>
      <p:sp>
        <p:nvSpPr>
          <p:cNvPr id="10" name="Shape 6"/>
          <p:cNvSpPr/>
          <p:nvPr/>
        </p:nvSpPr>
        <p:spPr>
          <a:xfrm>
            <a:off x="7419499" y="4344472"/>
            <a:ext cx="469344" cy="469344"/>
          </a:xfrm>
          <a:prstGeom prst="roundRect">
            <a:avLst>
              <a:gd name="adj" fmla="val 18670"/>
            </a:avLst>
          </a:prstGeom>
          <a:solidFill>
            <a:srgbClr val="F4D4F7"/>
          </a:solidFill>
          <a:ln w="7620">
            <a:solidFill>
              <a:srgbClr val="DABADD"/>
            </a:solidFill>
            <a:prstDash val="solid"/>
          </a:ln>
        </p:spPr>
      </p:sp>
      <p:sp>
        <p:nvSpPr>
          <p:cNvPr id="11" name="Text 7"/>
          <p:cNvSpPr/>
          <p:nvPr/>
        </p:nvSpPr>
        <p:spPr>
          <a:xfrm>
            <a:off x="7580471" y="4431863"/>
            <a:ext cx="147280" cy="294561"/>
          </a:xfrm>
          <a:prstGeom prst="rect">
            <a:avLst/>
          </a:prstGeom>
          <a:noFill/>
          <a:ln/>
        </p:spPr>
        <p:txBody>
          <a:bodyPr wrap="none" rtlCol="0" anchor="t"/>
          <a:lstStyle/>
          <a:p>
            <a:pPr marL="0" indent="0" algn="ctr">
              <a:lnSpc>
                <a:spcPts val="2319"/>
              </a:lnSpc>
              <a:buNone/>
            </a:pPr>
            <a:r>
              <a:rPr lang="en-US" sz="2319" b="1" kern="0" spc="-46" dirty="0">
                <a:solidFill>
                  <a:srgbClr val="272525"/>
                </a:solidFill>
                <a:latin typeface="Source Serif Pro" pitchFamily="34" charset="0"/>
                <a:ea typeface="Source Serif Pro" pitchFamily="34" charset="-122"/>
                <a:cs typeface="Source Serif Pro" pitchFamily="34" charset="-120"/>
              </a:rPr>
              <a:t>2</a:t>
            </a:r>
            <a:endParaRPr lang="en-US" sz="2319" dirty="0"/>
          </a:p>
        </p:txBody>
      </p:sp>
      <p:sp>
        <p:nvSpPr>
          <p:cNvPr id="12" name="Text 8"/>
          <p:cNvSpPr/>
          <p:nvPr/>
        </p:nvSpPr>
        <p:spPr>
          <a:xfrm>
            <a:off x="8097441" y="4344472"/>
            <a:ext cx="2454473" cy="306824"/>
          </a:xfrm>
          <a:prstGeom prst="rect">
            <a:avLst/>
          </a:prstGeom>
          <a:noFill/>
          <a:ln/>
        </p:spPr>
        <p:txBody>
          <a:bodyPr wrap="none" rtlCol="0" anchor="t"/>
          <a:lstStyle/>
          <a:p>
            <a:pPr marL="0" indent="0">
              <a:lnSpc>
                <a:spcPts val="2416"/>
              </a:lnSpc>
              <a:buNone/>
            </a:pPr>
            <a:r>
              <a:rPr lang="en-US" sz="1933" b="1" kern="0" spc="-39" dirty="0">
                <a:solidFill>
                  <a:srgbClr val="272525"/>
                </a:solidFill>
                <a:latin typeface="Source Serif Pro" pitchFamily="34" charset="0"/>
                <a:ea typeface="Source Serif Pro" pitchFamily="34" charset="-122"/>
                <a:cs typeface="Source Serif Pro" pitchFamily="34" charset="-120"/>
              </a:rPr>
              <a:t>Employment Services</a:t>
            </a:r>
            <a:endParaRPr lang="en-US" sz="1933" dirty="0"/>
          </a:p>
        </p:txBody>
      </p:sp>
      <p:sp>
        <p:nvSpPr>
          <p:cNvPr id="13" name="Text 9"/>
          <p:cNvSpPr/>
          <p:nvPr/>
        </p:nvSpPr>
        <p:spPr>
          <a:xfrm>
            <a:off x="8097441" y="4776430"/>
            <a:ext cx="4580930" cy="1001197"/>
          </a:xfrm>
          <a:prstGeom prst="rect">
            <a:avLst/>
          </a:prstGeom>
          <a:noFill/>
          <a:ln/>
        </p:spPr>
        <p:txBody>
          <a:bodyPr wrap="square" rtlCol="0" anchor="t"/>
          <a:lstStyle/>
          <a:p>
            <a:pPr marL="0" indent="0">
              <a:lnSpc>
                <a:spcPts val="2629"/>
              </a:lnSpc>
              <a:buNone/>
            </a:pPr>
            <a:r>
              <a:rPr lang="en-US" sz="1643" kern="0" spc="-33" dirty="0">
                <a:solidFill>
                  <a:srgbClr val="272525"/>
                </a:solidFill>
                <a:latin typeface="Source Sans Pro" pitchFamily="34" charset="0"/>
                <a:ea typeface="Source Sans Pro" pitchFamily="34" charset="-122"/>
                <a:cs typeface="Source Sans Pro" pitchFamily="34" charset="-120"/>
              </a:rPr>
              <a:t>Helping clients explore job opportunities, develop job-seeking skills, and secure employment that aligns with their abilities.</a:t>
            </a:r>
            <a:endParaRPr lang="en-US" sz="1643" dirty="0"/>
          </a:p>
        </p:txBody>
      </p:sp>
      <p:sp>
        <p:nvSpPr>
          <p:cNvPr id="14" name="Shape 10"/>
          <p:cNvSpPr/>
          <p:nvPr/>
        </p:nvSpPr>
        <p:spPr>
          <a:xfrm>
            <a:off x="1952030" y="6220897"/>
            <a:ext cx="469344" cy="469344"/>
          </a:xfrm>
          <a:prstGeom prst="roundRect">
            <a:avLst>
              <a:gd name="adj" fmla="val 18670"/>
            </a:avLst>
          </a:prstGeom>
          <a:solidFill>
            <a:srgbClr val="F4D4F7"/>
          </a:solidFill>
          <a:ln w="7620">
            <a:solidFill>
              <a:srgbClr val="DABADD"/>
            </a:solidFill>
            <a:prstDash val="solid"/>
          </a:ln>
        </p:spPr>
      </p:sp>
      <p:sp>
        <p:nvSpPr>
          <p:cNvPr id="15" name="Text 11"/>
          <p:cNvSpPr/>
          <p:nvPr/>
        </p:nvSpPr>
        <p:spPr>
          <a:xfrm>
            <a:off x="2113002" y="6308288"/>
            <a:ext cx="147280" cy="294561"/>
          </a:xfrm>
          <a:prstGeom prst="rect">
            <a:avLst/>
          </a:prstGeom>
          <a:noFill/>
          <a:ln/>
        </p:spPr>
        <p:txBody>
          <a:bodyPr wrap="none" rtlCol="0" anchor="t"/>
          <a:lstStyle/>
          <a:p>
            <a:pPr marL="0" indent="0" algn="ctr">
              <a:lnSpc>
                <a:spcPts val="2319"/>
              </a:lnSpc>
              <a:buNone/>
            </a:pPr>
            <a:r>
              <a:rPr lang="en-US" sz="2319" b="1" kern="0" spc="-46" dirty="0">
                <a:solidFill>
                  <a:srgbClr val="272525"/>
                </a:solidFill>
                <a:latin typeface="Source Serif Pro" pitchFamily="34" charset="0"/>
                <a:ea typeface="Source Serif Pro" pitchFamily="34" charset="-122"/>
                <a:cs typeface="Source Serif Pro" pitchFamily="34" charset="-120"/>
              </a:rPr>
              <a:t>3</a:t>
            </a:r>
            <a:endParaRPr lang="en-US" sz="2319" dirty="0"/>
          </a:p>
        </p:txBody>
      </p:sp>
      <p:sp>
        <p:nvSpPr>
          <p:cNvPr id="16" name="Text 12"/>
          <p:cNvSpPr/>
          <p:nvPr/>
        </p:nvSpPr>
        <p:spPr>
          <a:xfrm>
            <a:off x="2629972" y="6220897"/>
            <a:ext cx="2454473" cy="306824"/>
          </a:xfrm>
          <a:prstGeom prst="rect">
            <a:avLst/>
          </a:prstGeom>
          <a:noFill/>
          <a:ln/>
        </p:spPr>
        <p:txBody>
          <a:bodyPr wrap="none" rtlCol="0" anchor="t"/>
          <a:lstStyle/>
          <a:p>
            <a:pPr marL="0" indent="0">
              <a:lnSpc>
                <a:spcPts val="2416"/>
              </a:lnSpc>
              <a:buNone/>
            </a:pPr>
            <a:r>
              <a:rPr lang="en-US" sz="1933" b="1" kern="0" spc="-39" dirty="0">
                <a:solidFill>
                  <a:srgbClr val="272525"/>
                </a:solidFill>
                <a:latin typeface="Source Serif Pro" pitchFamily="34" charset="0"/>
                <a:ea typeface="Source Serif Pro" pitchFamily="34" charset="-122"/>
                <a:cs typeface="Source Serif Pro" pitchFamily="34" charset="-120"/>
              </a:rPr>
              <a:t>Educational Programs</a:t>
            </a:r>
            <a:endParaRPr lang="en-US" sz="1933" dirty="0"/>
          </a:p>
        </p:txBody>
      </p:sp>
      <p:sp>
        <p:nvSpPr>
          <p:cNvPr id="17" name="Text 13"/>
          <p:cNvSpPr/>
          <p:nvPr/>
        </p:nvSpPr>
        <p:spPr>
          <a:xfrm>
            <a:off x="2629972" y="6652855"/>
            <a:ext cx="4580930" cy="1001197"/>
          </a:xfrm>
          <a:prstGeom prst="rect">
            <a:avLst/>
          </a:prstGeom>
          <a:noFill/>
          <a:ln/>
        </p:spPr>
        <p:txBody>
          <a:bodyPr wrap="square" rtlCol="0" anchor="t"/>
          <a:lstStyle/>
          <a:p>
            <a:pPr marL="0" indent="0">
              <a:lnSpc>
                <a:spcPts val="2629"/>
              </a:lnSpc>
              <a:buNone/>
            </a:pPr>
            <a:r>
              <a:rPr lang="en-US" sz="1643" kern="0" spc="-33" dirty="0">
                <a:solidFill>
                  <a:srgbClr val="272525"/>
                </a:solidFill>
                <a:latin typeface="Source Sans Pro" pitchFamily="34" charset="0"/>
                <a:ea typeface="Source Sans Pro" pitchFamily="34" charset="-122"/>
                <a:cs typeface="Source Sans Pro" pitchFamily="34" charset="-120"/>
              </a:rPr>
              <a:t>Linking clients to educational resources, such as vocational training or continuing education, to enhance their skills and knowledge.</a:t>
            </a:r>
            <a:endParaRPr lang="en-US" sz="1643" dirty="0"/>
          </a:p>
        </p:txBody>
      </p:sp>
      <p:sp>
        <p:nvSpPr>
          <p:cNvPr id="18" name="Shape 14"/>
          <p:cNvSpPr/>
          <p:nvPr/>
        </p:nvSpPr>
        <p:spPr>
          <a:xfrm>
            <a:off x="7419499" y="6220897"/>
            <a:ext cx="469344" cy="469344"/>
          </a:xfrm>
          <a:prstGeom prst="roundRect">
            <a:avLst>
              <a:gd name="adj" fmla="val 18670"/>
            </a:avLst>
          </a:prstGeom>
          <a:solidFill>
            <a:srgbClr val="F4D4F7"/>
          </a:solidFill>
          <a:ln w="7620">
            <a:solidFill>
              <a:srgbClr val="DABADD"/>
            </a:solidFill>
            <a:prstDash val="solid"/>
          </a:ln>
        </p:spPr>
      </p:sp>
      <p:sp>
        <p:nvSpPr>
          <p:cNvPr id="19" name="Text 15"/>
          <p:cNvSpPr/>
          <p:nvPr/>
        </p:nvSpPr>
        <p:spPr>
          <a:xfrm>
            <a:off x="7580471" y="6308288"/>
            <a:ext cx="147280" cy="294561"/>
          </a:xfrm>
          <a:prstGeom prst="rect">
            <a:avLst/>
          </a:prstGeom>
          <a:noFill/>
          <a:ln/>
        </p:spPr>
        <p:txBody>
          <a:bodyPr wrap="none" rtlCol="0" anchor="t"/>
          <a:lstStyle/>
          <a:p>
            <a:pPr marL="0" indent="0" algn="ctr">
              <a:lnSpc>
                <a:spcPts val="2319"/>
              </a:lnSpc>
              <a:buNone/>
            </a:pPr>
            <a:r>
              <a:rPr lang="en-US" sz="2319" b="1" kern="0" spc="-46" dirty="0">
                <a:solidFill>
                  <a:srgbClr val="272525"/>
                </a:solidFill>
                <a:latin typeface="Source Serif Pro" pitchFamily="34" charset="0"/>
                <a:ea typeface="Source Serif Pro" pitchFamily="34" charset="-122"/>
                <a:cs typeface="Source Serif Pro" pitchFamily="34" charset="-120"/>
              </a:rPr>
              <a:t>4</a:t>
            </a:r>
            <a:endParaRPr lang="en-US" sz="2319" dirty="0"/>
          </a:p>
        </p:txBody>
      </p:sp>
      <p:sp>
        <p:nvSpPr>
          <p:cNvPr id="20" name="Text 16"/>
          <p:cNvSpPr/>
          <p:nvPr/>
        </p:nvSpPr>
        <p:spPr>
          <a:xfrm>
            <a:off x="8097441" y="6220897"/>
            <a:ext cx="2642354" cy="306824"/>
          </a:xfrm>
          <a:prstGeom prst="rect">
            <a:avLst/>
          </a:prstGeom>
          <a:noFill/>
          <a:ln/>
        </p:spPr>
        <p:txBody>
          <a:bodyPr wrap="none" rtlCol="0" anchor="t"/>
          <a:lstStyle/>
          <a:p>
            <a:pPr marL="0" indent="0">
              <a:lnSpc>
                <a:spcPts val="2416"/>
              </a:lnSpc>
              <a:buNone/>
            </a:pPr>
            <a:r>
              <a:rPr lang="en-US" sz="1933" b="1" kern="0" spc="-39" dirty="0">
                <a:solidFill>
                  <a:srgbClr val="272525"/>
                </a:solidFill>
                <a:latin typeface="Source Serif Pro" pitchFamily="34" charset="0"/>
                <a:ea typeface="Source Serif Pro" pitchFamily="34" charset="-122"/>
                <a:cs typeface="Source Serif Pro" pitchFamily="34" charset="-120"/>
              </a:rPr>
              <a:t>Healthcare Coordination</a:t>
            </a:r>
            <a:endParaRPr lang="en-US" sz="1933" dirty="0"/>
          </a:p>
        </p:txBody>
      </p:sp>
      <p:sp>
        <p:nvSpPr>
          <p:cNvPr id="21" name="Text 17"/>
          <p:cNvSpPr/>
          <p:nvPr/>
        </p:nvSpPr>
        <p:spPr>
          <a:xfrm>
            <a:off x="8097441" y="6652855"/>
            <a:ext cx="4580930" cy="1001197"/>
          </a:xfrm>
          <a:prstGeom prst="rect">
            <a:avLst/>
          </a:prstGeom>
          <a:noFill/>
          <a:ln/>
        </p:spPr>
        <p:txBody>
          <a:bodyPr wrap="square" rtlCol="0" anchor="t"/>
          <a:lstStyle/>
          <a:p>
            <a:pPr marL="0" indent="0">
              <a:lnSpc>
                <a:spcPts val="2629"/>
              </a:lnSpc>
              <a:buNone/>
            </a:pPr>
            <a:r>
              <a:rPr lang="en-US" sz="1643" kern="0" spc="-33" dirty="0">
                <a:solidFill>
                  <a:srgbClr val="272525"/>
                </a:solidFill>
                <a:latin typeface="Source Sans Pro" pitchFamily="34" charset="0"/>
                <a:ea typeface="Source Sans Pro" pitchFamily="34" charset="-122"/>
                <a:cs typeface="Source Sans Pro" pitchFamily="34" charset="-120"/>
              </a:rPr>
              <a:t>Coordinating with healthcare providers to ensure clients have access to necessary medical, therapeutic, and mental health services.</a:t>
            </a:r>
            <a:endParaRPr lang="en-US" sz="164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290566"/>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9290566"/>
          </a:xfrm>
          <a:prstGeom prst="rect">
            <a:avLst/>
          </a:prstGeom>
        </p:spPr>
      </p:pic>
      <p:sp>
        <p:nvSpPr>
          <p:cNvPr id="5" name="Text 1"/>
          <p:cNvSpPr/>
          <p:nvPr/>
        </p:nvSpPr>
        <p:spPr>
          <a:xfrm>
            <a:off x="604837" y="475178"/>
            <a:ext cx="7934325" cy="1016318"/>
          </a:xfrm>
          <a:prstGeom prst="rect">
            <a:avLst/>
          </a:prstGeom>
          <a:noFill/>
          <a:ln/>
        </p:spPr>
        <p:txBody>
          <a:bodyPr wrap="square" rtlCol="0" anchor="t"/>
          <a:lstStyle/>
          <a:p>
            <a:pPr marL="0" indent="0">
              <a:lnSpc>
                <a:spcPts val="4002"/>
              </a:lnSpc>
              <a:buNone/>
            </a:pPr>
            <a:r>
              <a:rPr lang="en-US" sz="3202" b="1" kern="0" spc="-64" dirty="0">
                <a:solidFill>
                  <a:srgbClr val="D73AD7"/>
                </a:solidFill>
                <a:latin typeface="Source Serif Pro" pitchFamily="34" charset="0"/>
                <a:ea typeface="Source Serif Pro" pitchFamily="34" charset="-122"/>
                <a:cs typeface="Source Serif Pro" pitchFamily="34" charset="-120"/>
              </a:rPr>
              <a:t>Advocating for Client Rights and Empowerment</a:t>
            </a:r>
            <a:endParaRPr lang="en-US" sz="3202" dirty="0"/>
          </a:p>
        </p:txBody>
      </p:sp>
      <p:pic>
        <p:nvPicPr>
          <p:cNvPr id="6" name="Image 2" descr="preencoded.png"/>
          <p:cNvPicPr>
            <a:picLocks noChangeAspect="1"/>
          </p:cNvPicPr>
          <p:nvPr/>
        </p:nvPicPr>
        <p:blipFill>
          <a:blip r:embed="rId5"/>
          <a:stretch>
            <a:fillRect/>
          </a:stretch>
        </p:blipFill>
        <p:spPr>
          <a:xfrm>
            <a:off x="604837" y="1750695"/>
            <a:ext cx="431959" cy="431959"/>
          </a:xfrm>
          <a:prstGeom prst="rect">
            <a:avLst/>
          </a:prstGeom>
        </p:spPr>
      </p:pic>
      <p:sp>
        <p:nvSpPr>
          <p:cNvPr id="7" name="Text 2"/>
          <p:cNvSpPr/>
          <p:nvPr/>
        </p:nvSpPr>
        <p:spPr>
          <a:xfrm>
            <a:off x="604837" y="2355413"/>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Source Serif Pro" pitchFamily="34" charset="0"/>
                <a:ea typeface="Source Serif Pro" pitchFamily="34" charset="-122"/>
                <a:cs typeface="Source Serif Pro" pitchFamily="34" charset="-120"/>
              </a:rPr>
              <a:t>Empowerment</a:t>
            </a:r>
            <a:endParaRPr lang="en-US" sz="1601" dirty="0"/>
          </a:p>
        </p:txBody>
      </p:sp>
      <p:sp>
        <p:nvSpPr>
          <p:cNvPr id="8" name="Text 3"/>
          <p:cNvSpPr/>
          <p:nvPr/>
        </p:nvSpPr>
        <p:spPr>
          <a:xfrm>
            <a:off x="604837" y="2713196"/>
            <a:ext cx="7934325" cy="553164"/>
          </a:xfrm>
          <a:prstGeom prst="rect">
            <a:avLst/>
          </a:prstGeom>
          <a:noFill/>
          <a:ln/>
        </p:spPr>
        <p:txBody>
          <a:bodyPr wrap="squar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Empowering clients to make informed decisions, exercise their rights, and actively participate in their rehabilitation process.</a:t>
            </a:r>
            <a:endParaRPr lang="en-US" sz="1361" dirty="0"/>
          </a:p>
        </p:txBody>
      </p:sp>
      <p:pic>
        <p:nvPicPr>
          <p:cNvPr id="9" name="Image 3" descr="preencoded.png"/>
          <p:cNvPicPr>
            <a:picLocks noChangeAspect="1"/>
          </p:cNvPicPr>
          <p:nvPr/>
        </p:nvPicPr>
        <p:blipFill>
          <a:blip r:embed="rId6"/>
          <a:stretch>
            <a:fillRect/>
          </a:stretch>
        </p:blipFill>
        <p:spPr>
          <a:xfrm>
            <a:off x="604837" y="3784759"/>
            <a:ext cx="431959" cy="431959"/>
          </a:xfrm>
          <a:prstGeom prst="rect">
            <a:avLst/>
          </a:prstGeom>
        </p:spPr>
      </p:pic>
      <p:sp>
        <p:nvSpPr>
          <p:cNvPr id="10" name="Text 4"/>
          <p:cNvSpPr/>
          <p:nvPr/>
        </p:nvSpPr>
        <p:spPr>
          <a:xfrm>
            <a:off x="604837" y="4389477"/>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Source Serif Pro" pitchFamily="34" charset="0"/>
                <a:ea typeface="Source Serif Pro" pitchFamily="34" charset="-122"/>
                <a:cs typeface="Source Serif Pro" pitchFamily="34" charset="-120"/>
              </a:rPr>
              <a:t>Legal Advocacy</a:t>
            </a:r>
            <a:endParaRPr lang="en-US" sz="1601" dirty="0"/>
          </a:p>
        </p:txBody>
      </p:sp>
      <p:sp>
        <p:nvSpPr>
          <p:cNvPr id="11" name="Text 5"/>
          <p:cNvSpPr/>
          <p:nvPr/>
        </p:nvSpPr>
        <p:spPr>
          <a:xfrm>
            <a:off x="604837" y="4747260"/>
            <a:ext cx="7934325" cy="553164"/>
          </a:xfrm>
          <a:prstGeom prst="rect">
            <a:avLst/>
          </a:prstGeom>
          <a:noFill/>
          <a:ln/>
        </p:spPr>
        <p:txBody>
          <a:bodyPr wrap="squar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Ensuring clients have access to legal resources and advocating for their rights, such as fair housing, employment, or disability benefits.</a:t>
            </a:r>
            <a:endParaRPr lang="en-US" sz="1361" dirty="0"/>
          </a:p>
        </p:txBody>
      </p:sp>
      <p:pic>
        <p:nvPicPr>
          <p:cNvPr id="12" name="Image 4" descr="preencoded.png"/>
          <p:cNvPicPr>
            <a:picLocks noChangeAspect="1"/>
          </p:cNvPicPr>
          <p:nvPr/>
        </p:nvPicPr>
        <p:blipFill>
          <a:blip r:embed="rId7"/>
          <a:stretch>
            <a:fillRect/>
          </a:stretch>
        </p:blipFill>
        <p:spPr>
          <a:xfrm>
            <a:off x="604837" y="5818823"/>
            <a:ext cx="431959" cy="431959"/>
          </a:xfrm>
          <a:prstGeom prst="rect">
            <a:avLst/>
          </a:prstGeom>
        </p:spPr>
      </p:pic>
      <p:sp>
        <p:nvSpPr>
          <p:cNvPr id="13" name="Text 6"/>
          <p:cNvSpPr/>
          <p:nvPr/>
        </p:nvSpPr>
        <p:spPr>
          <a:xfrm>
            <a:off x="604837" y="6423541"/>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Source Serif Pro" pitchFamily="34" charset="0"/>
                <a:ea typeface="Source Serif Pro" pitchFamily="34" charset="-122"/>
                <a:cs typeface="Source Serif Pro" pitchFamily="34" charset="-120"/>
              </a:rPr>
              <a:t>Accessibility</a:t>
            </a:r>
            <a:endParaRPr lang="en-US" sz="1601" dirty="0"/>
          </a:p>
        </p:txBody>
      </p:sp>
      <p:sp>
        <p:nvSpPr>
          <p:cNvPr id="14" name="Text 7"/>
          <p:cNvSpPr/>
          <p:nvPr/>
        </p:nvSpPr>
        <p:spPr>
          <a:xfrm>
            <a:off x="604837" y="6781324"/>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Promoting accessibility and removing barriers to enable clients to fully participate in their communities.</a:t>
            </a:r>
            <a:endParaRPr lang="en-US" sz="1361" dirty="0"/>
          </a:p>
        </p:txBody>
      </p:sp>
      <p:pic>
        <p:nvPicPr>
          <p:cNvPr id="15" name="Image 5" descr="preencoded.png"/>
          <p:cNvPicPr>
            <a:picLocks noChangeAspect="1"/>
          </p:cNvPicPr>
          <p:nvPr/>
        </p:nvPicPr>
        <p:blipFill>
          <a:blip r:embed="rId8"/>
          <a:stretch>
            <a:fillRect/>
          </a:stretch>
        </p:blipFill>
        <p:spPr>
          <a:xfrm>
            <a:off x="604837" y="7576304"/>
            <a:ext cx="431959" cy="431959"/>
          </a:xfrm>
          <a:prstGeom prst="rect">
            <a:avLst/>
          </a:prstGeom>
        </p:spPr>
      </p:pic>
      <p:sp>
        <p:nvSpPr>
          <p:cNvPr id="16" name="Text 8"/>
          <p:cNvSpPr/>
          <p:nvPr/>
        </p:nvSpPr>
        <p:spPr>
          <a:xfrm>
            <a:off x="604837" y="8181023"/>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Source Serif Pro" pitchFamily="34" charset="0"/>
                <a:ea typeface="Source Serif Pro" pitchFamily="34" charset="-122"/>
                <a:cs typeface="Source Serif Pro" pitchFamily="34" charset="-120"/>
              </a:rPr>
              <a:t>Support Systems</a:t>
            </a:r>
            <a:endParaRPr lang="en-US" sz="1601" dirty="0"/>
          </a:p>
        </p:txBody>
      </p:sp>
      <p:sp>
        <p:nvSpPr>
          <p:cNvPr id="17" name="Text 9"/>
          <p:cNvSpPr/>
          <p:nvPr/>
        </p:nvSpPr>
        <p:spPr>
          <a:xfrm>
            <a:off x="604837" y="8538805"/>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Fostering support networks and community connections to enhance clients' social integration and independence.</a:t>
            </a:r>
            <a:endParaRPr lang="en-US" sz="136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2636758"/>
          </a:xfrm>
          <a:prstGeom prst="rect">
            <a:avLst/>
          </a:prstGeom>
        </p:spPr>
      </p:pic>
      <p:sp>
        <p:nvSpPr>
          <p:cNvPr id="5" name="Text 1"/>
          <p:cNvSpPr/>
          <p:nvPr/>
        </p:nvSpPr>
        <p:spPr>
          <a:xfrm>
            <a:off x="1892618" y="3217069"/>
            <a:ext cx="9269968" cy="620435"/>
          </a:xfrm>
          <a:prstGeom prst="rect">
            <a:avLst/>
          </a:prstGeom>
          <a:noFill/>
          <a:ln/>
        </p:spPr>
        <p:txBody>
          <a:bodyPr wrap="none" rtlCol="0" anchor="t"/>
          <a:lstStyle/>
          <a:p>
            <a:pPr marL="0" indent="0">
              <a:lnSpc>
                <a:spcPts val="4885"/>
              </a:lnSpc>
              <a:buNone/>
            </a:pPr>
            <a:r>
              <a:rPr lang="en-US" sz="3908" b="1" kern="0" spc="-78" dirty="0">
                <a:solidFill>
                  <a:srgbClr val="D73AD7"/>
                </a:solidFill>
                <a:latin typeface="Source Serif Pro" pitchFamily="34" charset="0"/>
                <a:ea typeface="Source Serif Pro" pitchFamily="34" charset="-122"/>
                <a:cs typeface="Source Serif Pro" pitchFamily="34" charset="-120"/>
              </a:rPr>
              <a:t>Collaborating with Interdisciplinary Teams</a:t>
            </a:r>
            <a:endParaRPr lang="en-US" sz="3908" dirty="0"/>
          </a:p>
        </p:txBody>
      </p:sp>
      <p:pic>
        <p:nvPicPr>
          <p:cNvPr id="6" name="Image 2" descr="preencoded.png"/>
          <p:cNvPicPr>
            <a:picLocks noChangeAspect="1"/>
          </p:cNvPicPr>
          <p:nvPr/>
        </p:nvPicPr>
        <p:blipFill>
          <a:blip r:embed="rId5"/>
          <a:stretch>
            <a:fillRect/>
          </a:stretch>
        </p:blipFill>
        <p:spPr>
          <a:xfrm>
            <a:off x="1892618" y="4153853"/>
            <a:ext cx="3614976" cy="843677"/>
          </a:xfrm>
          <a:prstGeom prst="rect">
            <a:avLst/>
          </a:prstGeom>
        </p:spPr>
      </p:pic>
      <p:sp>
        <p:nvSpPr>
          <p:cNvPr id="7" name="Text 2"/>
          <p:cNvSpPr/>
          <p:nvPr/>
        </p:nvSpPr>
        <p:spPr>
          <a:xfrm>
            <a:off x="2103477" y="5313878"/>
            <a:ext cx="2481739" cy="310158"/>
          </a:xfrm>
          <a:prstGeom prst="rect">
            <a:avLst/>
          </a:prstGeom>
          <a:noFill/>
          <a:ln/>
        </p:spPr>
        <p:txBody>
          <a:bodyPr wrap="none" rtlCol="0" anchor="t"/>
          <a:lstStyle/>
          <a:p>
            <a:pPr marL="0" indent="0" algn="l">
              <a:lnSpc>
                <a:spcPts val="2443"/>
              </a:lnSpc>
              <a:buNone/>
            </a:pPr>
            <a:r>
              <a:rPr lang="en-US" sz="1954" b="1" kern="0" spc="-39" dirty="0">
                <a:solidFill>
                  <a:srgbClr val="272525"/>
                </a:solidFill>
                <a:latin typeface="Source Serif Pro" pitchFamily="34" charset="0"/>
                <a:ea typeface="Source Serif Pro" pitchFamily="34" charset="-122"/>
                <a:cs typeface="Source Serif Pro" pitchFamily="34" charset="-120"/>
              </a:rPr>
              <a:t>Coordinated Care</a:t>
            </a:r>
            <a:endParaRPr lang="en-US" sz="1954" dirty="0"/>
          </a:p>
        </p:txBody>
      </p:sp>
      <p:sp>
        <p:nvSpPr>
          <p:cNvPr id="8" name="Text 3"/>
          <p:cNvSpPr/>
          <p:nvPr/>
        </p:nvSpPr>
        <p:spPr>
          <a:xfrm>
            <a:off x="2103477" y="5750600"/>
            <a:ext cx="3193256" cy="1687711"/>
          </a:xfrm>
          <a:prstGeom prst="rect">
            <a:avLst/>
          </a:prstGeom>
          <a:noFill/>
          <a:ln/>
        </p:spPr>
        <p:txBody>
          <a:bodyPr wrap="square" rtlCol="0" anchor="t"/>
          <a:lstStyle/>
          <a:p>
            <a:pPr marL="0" indent="0" algn="l">
              <a:lnSpc>
                <a:spcPts val="2658"/>
              </a:lnSpc>
              <a:buNone/>
            </a:pPr>
            <a:r>
              <a:rPr lang="en-US" sz="1661" kern="0" spc="-33" dirty="0">
                <a:solidFill>
                  <a:srgbClr val="272525"/>
                </a:solidFill>
                <a:latin typeface="Source Sans Pro" pitchFamily="34" charset="0"/>
                <a:ea typeface="Source Sans Pro" pitchFamily="34" charset="-122"/>
                <a:cs typeface="Source Sans Pro" pitchFamily="34" charset="-120"/>
              </a:rPr>
              <a:t>Working closely with physicians, therapists, counselors, and other professionals to ensure a comprehensive, integrated approach to rehabilitation.</a:t>
            </a:r>
            <a:endParaRPr lang="en-US" sz="1661" dirty="0"/>
          </a:p>
        </p:txBody>
      </p:sp>
      <p:pic>
        <p:nvPicPr>
          <p:cNvPr id="9" name="Image 3" descr="preencoded.png"/>
          <p:cNvPicPr>
            <a:picLocks noChangeAspect="1"/>
          </p:cNvPicPr>
          <p:nvPr/>
        </p:nvPicPr>
        <p:blipFill>
          <a:blip r:embed="rId6"/>
          <a:stretch>
            <a:fillRect/>
          </a:stretch>
        </p:blipFill>
        <p:spPr>
          <a:xfrm>
            <a:off x="5507593" y="4153853"/>
            <a:ext cx="3615095" cy="843677"/>
          </a:xfrm>
          <a:prstGeom prst="rect">
            <a:avLst/>
          </a:prstGeom>
        </p:spPr>
      </p:pic>
      <p:sp>
        <p:nvSpPr>
          <p:cNvPr id="10" name="Text 4"/>
          <p:cNvSpPr/>
          <p:nvPr/>
        </p:nvSpPr>
        <p:spPr>
          <a:xfrm>
            <a:off x="5718453" y="5313878"/>
            <a:ext cx="2481739" cy="310158"/>
          </a:xfrm>
          <a:prstGeom prst="rect">
            <a:avLst/>
          </a:prstGeom>
          <a:noFill/>
          <a:ln/>
        </p:spPr>
        <p:txBody>
          <a:bodyPr wrap="none" rtlCol="0" anchor="t"/>
          <a:lstStyle/>
          <a:p>
            <a:pPr marL="0" indent="0" algn="l">
              <a:lnSpc>
                <a:spcPts val="2443"/>
              </a:lnSpc>
              <a:buNone/>
            </a:pPr>
            <a:r>
              <a:rPr lang="en-US" sz="1954" b="1" kern="0" spc="-39" dirty="0">
                <a:solidFill>
                  <a:srgbClr val="272525"/>
                </a:solidFill>
                <a:latin typeface="Source Serif Pro" pitchFamily="34" charset="0"/>
                <a:ea typeface="Source Serif Pro" pitchFamily="34" charset="-122"/>
                <a:cs typeface="Source Serif Pro" pitchFamily="34" charset="-120"/>
              </a:rPr>
              <a:t>Information Sharing</a:t>
            </a:r>
            <a:endParaRPr lang="en-US" sz="1954" dirty="0"/>
          </a:p>
        </p:txBody>
      </p:sp>
      <p:sp>
        <p:nvSpPr>
          <p:cNvPr id="11" name="Text 5"/>
          <p:cNvSpPr/>
          <p:nvPr/>
        </p:nvSpPr>
        <p:spPr>
          <a:xfrm>
            <a:off x="5718453" y="5750600"/>
            <a:ext cx="3193375" cy="1350169"/>
          </a:xfrm>
          <a:prstGeom prst="rect">
            <a:avLst/>
          </a:prstGeom>
          <a:noFill/>
          <a:ln/>
        </p:spPr>
        <p:txBody>
          <a:bodyPr wrap="square" rtlCol="0" anchor="t"/>
          <a:lstStyle/>
          <a:p>
            <a:pPr marL="0" indent="0" algn="l">
              <a:lnSpc>
                <a:spcPts val="2658"/>
              </a:lnSpc>
              <a:buNone/>
            </a:pPr>
            <a:r>
              <a:rPr lang="en-US" sz="1661" kern="0" spc="-33" dirty="0">
                <a:solidFill>
                  <a:srgbClr val="272525"/>
                </a:solidFill>
                <a:latin typeface="Source Sans Pro" pitchFamily="34" charset="0"/>
                <a:ea typeface="Source Sans Pro" pitchFamily="34" charset="-122"/>
                <a:cs typeface="Source Sans Pro" pitchFamily="34" charset="-120"/>
              </a:rPr>
              <a:t>Facilitating the exchange of client information and progress updates among team members to optimize treatment and support.</a:t>
            </a:r>
            <a:endParaRPr lang="en-US" sz="1661" dirty="0"/>
          </a:p>
        </p:txBody>
      </p:sp>
      <p:pic>
        <p:nvPicPr>
          <p:cNvPr id="12" name="Image 4" descr="preencoded.png"/>
          <p:cNvPicPr>
            <a:picLocks noChangeAspect="1"/>
          </p:cNvPicPr>
          <p:nvPr/>
        </p:nvPicPr>
        <p:blipFill>
          <a:blip r:embed="rId7"/>
          <a:stretch>
            <a:fillRect/>
          </a:stretch>
        </p:blipFill>
        <p:spPr>
          <a:xfrm>
            <a:off x="9122688" y="4153853"/>
            <a:ext cx="3614976" cy="843677"/>
          </a:xfrm>
          <a:prstGeom prst="rect">
            <a:avLst/>
          </a:prstGeom>
        </p:spPr>
      </p:pic>
      <p:sp>
        <p:nvSpPr>
          <p:cNvPr id="13" name="Text 6"/>
          <p:cNvSpPr/>
          <p:nvPr/>
        </p:nvSpPr>
        <p:spPr>
          <a:xfrm>
            <a:off x="9333548" y="5313878"/>
            <a:ext cx="2636758" cy="310158"/>
          </a:xfrm>
          <a:prstGeom prst="rect">
            <a:avLst/>
          </a:prstGeom>
          <a:noFill/>
          <a:ln/>
        </p:spPr>
        <p:txBody>
          <a:bodyPr wrap="none" rtlCol="0" anchor="t"/>
          <a:lstStyle/>
          <a:p>
            <a:pPr marL="0" indent="0" algn="l">
              <a:lnSpc>
                <a:spcPts val="2443"/>
              </a:lnSpc>
              <a:buNone/>
            </a:pPr>
            <a:r>
              <a:rPr lang="en-US" sz="1954" b="1" kern="0" spc="-39" dirty="0">
                <a:solidFill>
                  <a:srgbClr val="272525"/>
                </a:solidFill>
                <a:latin typeface="Source Serif Pro" pitchFamily="34" charset="0"/>
                <a:ea typeface="Source Serif Pro" pitchFamily="34" charset="-122"/>
                <a:cs typeface="Source Serif Pro" pitchFamily="34" charset="-120"/>
              </a:rPr>
              <a:t>Shared Decision-Making</a:t>
            </a:r>
            <a:endParaRPr lang="en-US" sz="1954" dirty="0"/>
          </a:p>
        </p:txBody>
      </p:sp>
      <p:sp>
        <p:nvSpPr>
          <p:cNvPr id="14" name="Text 7"/>
          <p:cNvSpPr/>
          <p:nvPr/>
        </p:nvSpPr>
        <p:spPr>
          <a:xfrm>
            <a:off x="9333548" y="5750600"/>
            <a:ext cx="3193256" cy="1012627"/>
          </a:xfrm>
          <a:prstGeom prst="rect">
            <a:avLst/>
          </a:prstGeom>
          <a:noFill/>
          <a:ln/>
        </p:spPr>
        <p:txBody>
          <a:bodyPr wrap="square" rtlCol="0" anchor="t"/>
          <a:lstStyle/>
          <a:p>
            <a:pPr marL="0" indent="0" algn="l">
              <a:lnSpc>
                <a:spcPts val="2658"/>
              </a:lnSpc>
              <a:buNone/>
            </a:pPr>
            <a:r>
              <a:rPr lang="en-US" sz="1661" kern="0" spc="-33" dirty="0">
                <a:solidFill>
                  <a:srgbClr val="272525"/>
                </a:solidFill>
                <a:latin typeface="Source Sans Pro" pitchFamily="34" charset="0"/>
                <a:ea typeface="Source Sans Pro" pitchFamily="34" charset="-122"/>
                <a:cs typeface="Source Sans Pro" pitchFamily="34" charset="-120"/>
              </a:rPr>
              <a:t>Collaborating with the team to make informed decisions that prioritize the client's needs, goals, and preferences.</a:t>
            </a:r>
            <a:endParaRPr lang="en-US" sz="166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968693" y="2237065"/>
            <a:ext cx="9091017" cy="726043"/>
          </a:xfrm>
          <a:prstGeom prst="rect">
            <a:avLst/>
          </a:prstGeom>
          <a:noFill/>
          <a:ln/>
        </p:spPr>
        <p:txBody>
          <a:bodyPr wrap="none" rtlCol="0" anchor="t"/>
          <a:lstStyle/>
          <a:p>
            <a:pPr marL="0" indent="0">
              <a:lnSpc>
                <a:spcPts val="5718"/>
              </a:lnSpc>
              <a:buNone/>
            </a:pPr>
            <a:r>
              <a:rPr lang="en-US" sz="4574" b="1" kern="0" spc="-91" dirty="0">
                <a:solidFill>
                  <a:srgbClr val="D73AD7"/>
                </a:solidFill>
                <a:latin typeface="Source Serif Pro" pitchFamily="34" charset="0"/>
                <a:ea typeface="Source Serif Pro" pitchFamily="34" charset="-122"/>
                <a:cs typeface="Source Serif Pro" pitchFamily="34" charset="-120"/>
              </a:rPr>
              <a:t>Addressing Psychosocial Challenges</a:t>
            </a:r>
            <a:endParaRPr lang="en-US" sz="4574" dirty="0"/>
          </a:p>
        </p:txBody>
      </p:sp>
      <p:sp>
        <p:nvSpPr>
          <p:cNvPr id="5" name="Text 2"/>
          <p:cNvSpPr/>
          <p:nvPr/>
        </p:nvSpPr>
        <p:spPr>
          <a:xfrm>
            <a:off x="968693" y="3580209"/>
            <a:ext cx="2904530" cy="363141"/>
          </a:xfrm>
          <a:prstGeom prst="rect">
            <a:avLst/>
          </a:prstGeom>
          <a:noFill/>
          <a:ln/>
        </p:spPr>
        <p:txBody>
          <a:bodyPr wrap="none" rtlCol="0" anchor="t"/>
          <a:lstStyle/>
          <a:p>
            <a:pPr marL="0" indent="0">
              <a:lnSpc>
                <a:spcPts val="2859"/>
              </a:lnSpc>
              <a:buNone/>
            </a:pPr>
            <a:r>
              <a:rPr lang="en-US" sz="2287" b="1" kern="0" spc="-46" dirty="0">
                <a:solidFill>
                  <a:srgbClr val="D73AD7"/>
                </a:solidFill>
                <a:latin typeface="Source Serif Pro" pitchFamily="34" charset="0"/>
                <a:ea typeface="Source Serif Pro" pitchFamily="34" charset="-122"/>
                <a:cs typeface="Source Serif Pro" pitchFamily="34" charset="-120"/>
              </a:rPr>
              <a:t>Emotional Support</a:t>
            </a:r>
            <a:endParaRPr lang="en-US" sz="2287" dirty="0"/>
          </a:p>
        </p:txBody>
      </p:sp>
      <p:sp>
        <p:nvSpPr>
          <p:cNvPr id="6" name="Text 3"/>
          <p:cNvSpPr/>
          <p:nvPr/>
        </p:nvSpPr>
        <p:spPr>
          <a:xfrm>
            <a:off x="968693" y="4190167"/>
            <a:ext cx="382893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Providing counseling and therapeutic interventions to help clients cope with the emotional and psychological impact of their condition.</a:t>
            </a:r>
            <a:endParaRPr lang="en-US" sz="1944" dirty="0"/>
          </a:p>
        </p:txBody>
      </p:sp>
      <p:sp>
        <p:nvSpPr>
          <p:cNvPr id="7" name="Text 4"/>
          <p:cNvSpPr/>
          <p:nvPr/>
        </p:nvSpPr>
        <p:spPr>
          <a:xfrm>
            <a:off x="5407462" y="3580209"/>
            <a:ext cx="2904530" cy="363141"/>
          </a:xfrm>
          <a:prstGeom prst="rect">
            <a:avLst/>
          </a:prstGeom>
          <a:noFill/>
          <a:ln/>
        </p:spPr>
        <p:txBody>
          <a:bodyPr wrap="none" rtlCol="0" anchor="t"/>
          <a:lstStyle/>
          <a:p>
            <a:pPr marL="0" indent="0">
              <a:lnSpc>
                <a:spcPts val="2859"/>
              </a:lnSpc>
              <a:buNone/>
            </a:pPr>
            <a:r>
              <a:rPr lang="en-US" sz="2287" b="1" kern="0" spc="-46" dirty="0">
                <a:solidFill>
                  <a:srgbClr val="D73AD7"/>
                </a:solidFill>
                <a:latin typeface="Source Serif Pro" pitchFamily="34" charset="0"/>
                <a:ea typeface="Source Serif Pro" pitchFamily="34" charset="-122"/>
                <a:cs typeface="Source Serif Pro" pitchFamily="34" charset="-120"/>
              </a:rPr>
              <a:t>Family Involvement</a:t>
            </a:r>
            <a:endParaRPr lang="en-US" sz="2287" dirty="0"/>
          </a:p>
        </p:txBody>
      </p:sp>
      <p:sp>
        <p:nvSpPr>
          <p:cNvPr id="8" name="Text 5"/>
          <p:cNvSpPr/>
          <p:nvPr/>
        </p:nvSpPr>
        <p:spPr>
          <a:xfrm>
            <a:off x="5407462" y="4190167"/>
            <a:ext cx="382893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Engaging family members and caregivers to provide emotional and practical support, as well as to address any family-related issues.</a:t>
            </a:r>
            <a:endParaRPr lang="en-US" sz="1944" dirty="0"/>
          </a:p>
        </p:txBody>
      </p:sp>
      <p:sp>
        <p:nvSpPr>
          <p:cNvPr id="9" name="Text 6"/>
          <p:cNvSpPr/>
          <p:nvPr/>
        </p:nvSpPr>
        <p:spPr>
          <a:xfrm>
            <a:off x="9846231" y="3580209"/>
            <a:ext cx="2991326" cy="363141"/>
          </a:xfrm>
          <a:prstGeom prst="rect">
            <a:avLst/>
          </a:prstGeom>
          <a:noFill/>
          <a:ln/>
        </p:spPr>
        <p:txBody>
          <a:bodyPr wrap="none" rtlCol="0" anchor="t"/>
          <a:lstStyle/>
          <a:p>
            <a:pPr marL="0" indent="0">
              <a:lnSpc>
                <a:spcPts val="2859"/>
              </a:lnSpc>
              <a:buNone/>
            </a:pPr>
            <a:r>
              <a:rPr lang="en-US" sz="2287" b="1" kern="0" spc="-46" dirty="0">
                <a:solidFill>
                  <a:srgbClr val="D73AD7"/>
                </a:solidFill>
                <a:latin typeface="Source Serif Pro" pitchFamily="34" charset="0"/>
                <a:ea typeface="Source Serif Pro" pitchFamily="34" charset="-122"/>
                <a:cs typeface="Source Serif Pro" pitchFamily="34" charset="-120"/>
              </a:rPr>
              <a:t>Community Integration</a:t>
            </a:r>
            <a:endParaRPr lang="en-US" sz="2287" dirty="0"/>
          </a:p>
        </p:txBody>
      </p:sp>
      <p:sp>
        <p:nvSpPr>
          <p:cNvPr id="10" name="Text 7"/>
          <p:cNvSpPr/>
          <p:nvPr/>
        </p:nvSpPr>
        <p:spPr>
          <a:xfrm>
            <a:off x="9846231" y="4190167"/>
            <a:ext cx="382893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Facilitating clients' social and community involvement to reduce isolation, build support networks, and promote overall well-being.</a:t>
            </a:r>
            <a:endParaRPr lang="en-US" sz="1944"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180773" y="1021199"/>
            <a:ext cx="7755255" cy="1167051"/>
          </a:xfrm>
          <a:prstGeom prst="rect">
            <a:avLst/>
          </a:prstGeom>
          <a:noFill/>
          <a:ln/>
        </p:spPr>
        <p:txBody>
          <a:bodyPr wrap="square" rtlCol="0" anchor="t"/>
          <a:lstStyle/>
          <a:p>
            <a:pPr marL="0" indent="0">
              <a:lnSpc>
                <a:spcPts val="4595"/>
              </a:lnSpc>
              <a:buNone/>
            </a:pPr>
            <a:r>
              <a:rPr lang="en-US" sz="3676" b="1" kern="0" spc="-74" dirty="0">
                <a:solidFill>
                  <a:srgbClr val="D73AD7"/>
                </a:solidFill>
                <a:latin typeface="Source Serif Pro" pitchFamily="34" charset="0"/>
                <a:ea typeface="Source Serif Pro" pitchFamily="34" charset="-122"/>
                <a:cs typeface="Source Serif Pro" pitchFamily="34" charset="-120"/>
              </a:rPr>
              <a:t>Promoting Independence and Self-Sufficiency</a:t>
            </a:r>
            <a:endParaRPr lang="en-US" sz="3676" dirty="0"/>
          </a:p>
        </p:txBody>
      </p:sp>
      <p:sp>
        <p:nvSpPr>
          <p:cNvPr id="6" name="Shape 2"/>
          <p:cNvSpPr/>
          <p:nvPr/>
        </p:nvSpPr>
        <p:spPr>
          <a:xfrm>
            <a:off x="6466880" y="2485787"/>
            <a:ext cx="22860" cy="4722614"/>
          </a:xfrm>
          <a:prstGeom prst="roundRect">
            <a:avLst>
              <a:gd name="adj" fmla="val 364500"/>
            </a:avLst>
          </a:prstGeom>
          <a:solidFill>
            <a:srgbClr val="DABADD"/>
          </a:solidFill>
          <a:ln/>
        </p:spPr>
      </p:sp>
      <p:sp>
        <p:nvSpPr>
          <p:cNvPr id="7" name="Shape 3"/>
          <p:cNvSpPr/>
          <p:nvPr/>
        </p:nvSpPr>
        <p:spPr>
          <a:xfrm>
            <a:off x="6678632" y="2920603"/>
            <a:ext cx="694373" cy="22860"/>
          </a:xfrm>
          <a:prstGeom prst="roundRect">
            <a:avLst>
              <a:gd name="adj" fmla="val 364500"/>
            </a:avLst>
          </a:prstGeom>
          <a:solidFill>
            <a:srgbClr val="DABADD"/>
          </a:solidFill>
          <a:ln/>
        </p:spPr>
      </p:sp>
      <p:sp>
        <p:nvSpPr>
          <p:cNvPr id="8" name="Shape 4"/>
          <p:cNvSpPr/>
          <p:nvPr/>
        </p:nvSpPr>
        <p:spPr>
          <a:xfrm>
            <a:off x="6255127" y="2708910"/>
            <a:ext cx="446365" cy="446365"/>
          </a:xfrm>
          <a:prstGeom prst="roundRect">
            <a:avLst>
              <a:gd name="adj" fmla="val 18667"/>
            </a:avLst>
          </a:prstGeom>
          <a:solidFill>
            <a:srgbClr val="F4D4F7"/>
          </a:solidFill>
          <a:ln w="7620">
            <a:solidFill>
              <a:srgbClr val="DABADD"/>
            </a:solidFill>
            <a:prstDash val="solid"/>
          </a:ln>
        </p:spPr>
      </p:sp>
      <p:sp>
        <p:nvSpPr>
          <p:cNvPr id="9" name="Text 5"/>
          <p:cNvSpPr/>
          <p:nvPr/>
        </p:nvSpPr>
        <p:spPr>
          <a:xfrm>
            <a:off x="6408241" y="2792016"/>
            <a:ext cx="140018" cy="280035"/>
          </a:xfrm>
          <a:prstGeom prst="rect">
            <a:avLst/>
          </a:prstGeom>
          <a:noFill/>
          <a:ln/>
        </p:spPr>
        <p:txBody>
          <a:bodyPr wrap="none" rtlCol="0" anchor="t"/>
          <a:lstStyle/>
          <a:p>
            <a:pPr marL="0" indent="0" algn="ctr">
              <a:lnSpc>
                <a:spcPts val="2205"/>
              </a:lnSpc>
              <a:buNone/>
            </a:pPr>
            <a:r>
              <a:rPr lang="en-US" sz="2205" b="1" kern="0" spc="-44" dirty="0">
                <a:solidFill>
                  <a:srgbClr val="272525"/>
                </a:solidFill>
                <a:latin typeface="Source Serif Pro" pitchFamily="34" charset="0"/>
                <a:ea typeface="Source Serif Pro" pitchFamily="34" charset="-122"/>
                <a:cs typeface="Source Serif Pro" pitchFamily="34" charset="-120"/>
              </a:rPr>
              <a:t>1</a:t>
            </a:r>
            <a:endParaRPr lang="en-US" sz="2205" dirty="0"/>
          </a:p>
        </p:txBody>
      </p:sp>
      <p:sp>
        <p:nvSpPr>
          <p:cNvPr id="10" name="Text 6"/>
          <p:cNvSpPr/>
          <p:nvPr/>
        </p:nvSpPr>
        <p:spPr>
          <a:xfrm>
            <a:off x="7569398" y="2684145"/>
            <a:ext cx="2333982" cy="291703"/>
          </a:xfrm>
          <a:prstGeom prst="rect">
            <a:avLst/>
          </a:prstGeom>
          <a:noFill/>
          <a:ln/>
        </p:spPr>
        <p:txBody>
          <a:bodyPr wrap="none" rtlCol="0" anchor="t"/>
          <a:lstStyle/>
          <a:p>
            <a:pPr marL="0" indent="0" algn="l">
              <a:lnSpc>
                <a:spcPts val="2297"/>
              </a:lnSpc>
              <a:buNone/>
            </a:pPr>
            <a:r>
              <a:rPr lang="en-US" sz="1838" b="1" kern="0" spc="-37" dirty="0">
                <a:solidFill>
                  <a:srgbClr val="272525"/>
                </a:solidFill>
                <a:latin typeface="Source Serif Pro" pitchFamily="34" charset="0"/>
                <a:ea typeface="Source Serif Pro" pitchFamily="34" charset="-122"/>
                <a:cs typeface="Source Serif Pro" pitchFamily="34" charset="-120"/>
              </a:rPr>
              <a:t>Skills Training</a:t>
            </a:r>
            <a:endParaRPr lang="en-US" sz="1838" dirty="0"/>
          </a:p>
        </p:txBody>
      </p:sp>
      <p:sp>
        <p:nvSpPr>
          <p:cNvPr id="11" name="Text 7"/>
          <p:cNvSpPr/>
          <p:nvPr/>
        </p:nvSpPr>
        <p:spPr>
          <a:xfrm>
            <a:off x="7569398" y="3094792"/>
            <a:ext cx="6366629" cy="634603"/>
          </a:xfrm>
          <a:prstGeom prst="rect">
            <a:avLst/>
          </a:prstGeom>
          <a:noFill/>
          <a:ln/>
        </p:spPr>
        <p:txBody>
          <a:bodyPr wrap="square" rtlCol="0" anchor="t"/>
          <a:lstStyle/>
          <a:p>
            <a:pPr marL="0" indent="0" algn="l">
              <a:lnSpc>
                <a:spcPts val="2499"/>
              </a:lnSpc>
              <a:buNone/>
            </a:pPr>
            <a:r>
              <a:rPr lang="en-US" sz="1562" kern="0" spc="-31" dirty="0">
                <a:solidFill>
                  <a:srgbClr val="272525"/>
                </a:solidFill>
                <a:latin typeface="Source Sans Pro" pitchFamily="34" charset="0"/>
                <a:ea typeface="Source Sans Pro" pitchFamily="34" charset="-122"/>
                <a:cs typeface="Source Sans Pro" pitchFamily="34" charset="-120"/>
              </a:rPr>
              <a:t>Helping clients develop practical, independent living skills, such as personal care, financial management, and task completion.</a:t>
            </a:r>
            <a:endParaRPr lang="en-US" sz="1562" dirty="0"/>
          </a:p>
        </p:txBody>
      </p:sp>
      <p:sp>
        <p:nvSpPr>
          <p:cNvPr id="12" name="Shape 8"/>
          <p:cNvSpPr/>
          <p:nvPr/>
        </p:nvSpPr>
        <p:spPr>
          <a:xfrm>
            <a:off x="6678632" y="4560927"/>
            <a:ext cx="694373" cy="22860"/>
          </a:xfrm>
          <a:prstGeom prst="roundRect">
            <a:avLst>
              <a:gd name="adj" fmla="val 364500"/>
            </a:avLst>
          </a:prstGeom>
          <a:solidFill>
            <a:srgbClr val="DABADD"/>
          </a:solidFill>
          <a:ln/>
        </p:spPr>
      </p:sp>
      <p:sp>
        <p:nvSpPr>
          <p:cNvPr id="13" name="Shape 9"/>
          <p:cNvSpPr/>
          <p:nvPr/>
        </p:nvSpPr>
        <p:spPr>
          <a:xfrm>
            <a:off x="6255127" y="4349234"/>
            <a:ext cx="446365" cy="446365"/>
          </a:xfrm>
          <a:prstGeom prst="roundRect">
            <a:avLst>
              <a:gd name="adj" fmla="val 18667"/>
            </a:avLst>
          </a:prstGeom>
          <a:solidFill>
            <a:srgbClr val="F4D4F7"/>
          </a:solidFill>
          <a:ln w="7620">
            <a:solidFill>
              <a:srgbClr val="DABADD"/>
            </a:solidFill>
            <a:prstDash val="solid"/>
          </a:ln>
        </p:spPr>
      </p:sp>
      <p:sp>
        <p:nvSpPr>
          <p:cNvPr id="14" name="Text 10"/>
          <p:cNvSpPr/>
          <p:nvPr/>
        </p:nvSpPr>
        <p:spPr>
          <a:xfrm>
            <a:off x="6408241" y="4432340"/>
            <a:ext cx="140018" cy="280035"/>
          </a:xfrm>
          <a:prstGeom prst="rect">
            <a:avLst/>
          </a:prstGeom>
          <a:noFill/>
          <a:ln/>
        </p:spPr>
        <p:txBody>
          <a:bodyPr wrap="none" rtlCol="0" anchor="t"/>
          <a:lstStyle/>
          <a:p>
            <a:pPr marL="0" indent="0" algn="ctr">
              <a:lnSpc>
                <a:spcPts val="2205"/>
              </a:lnSpc>
              <a:buNone/>
            </a:pPr>
            <a:r>
              <a:rPr lang="en-US" sz="2205" b="1" kern="0" spc="-44" dirty="0">
                <a:solidFill>
                  <a:srgbClr val="272525"/>
                </a:solidFill>
                <a:latin typeface="Source Serif Pro" pitchFamily="34" charset="0"/>
                <a:ea typeface="Source Serif Pro" pitchFamily="34" charset="-122"/>
                <a:cs typeface="Source Serif Pro" pitchFamily="34" charset="-120"/>
              </a:rPr>
              <a:t>2</a:t>
            </a:r>
            <a:endParaRPr lang="en-US" sz="2205" dirty="0"/>
          </a:p>
        </p:txBody>
      </p:sp>
      <p:sp>
        <p:nvSpPr>
          <p:cNvPr id="15" name="Text 11"/>
          <p:cNvSpPr/>
          <p:nvPr/>
        </p:nvSpPr>
        <p:spPr>
          <a:xfrm>
            <a:off x="7569398" y="4324469"/>
            <a:ext cx="2333982" cy="291703"/>
          </a:xfrm>
          <a:prstGeom prst="rect">
            <a:avLst/>
          </a:prstGeom>
          <a:noFill/>
          <a:ln/>
        </p:spPr>
        <p:txBody>
          <a:bodyPr wrap="none" rtlCol="0" anchor="t"/>
          <a:lstStyle/>
          <a:p>
            <a:pPr marL="0" indent="0" algn="l">
              <a:lnSpc>
                <a:spcPts val="2297"/>
              </a:lnSpc>
              <a:buNone/>
            </a:pPr>
            <a:r>
              <a:rPr lang="en-US" sz="1838" b="1" kern="0" spc="-37" dirty="0">
                <a:solidFill>
                  <a:srgbClr val="272525"/>
                </a:solidFill>
                <a:latin typeface="Source Serif Pro" pitchFamily="34" charset="0"/>
                <a:ea typeface="Source Serif Pro" pitchFamily="34" charset="-122"/>
                <a:cs typeface="Source Serif Pro" pitchFamily="34" charset="-120"/>
              </a:rPr>
              <a:t>Adaptive Technology</a:t>
            </a:r>
            <a:endParaRPr lang="en-US" sz="1838" dirty="0"/>
          </a:p>
        </p:txBody>
      </p:sp>
      <p:sp>
        <p:nvSpPr>
          <p:cNvPr id="16" name="Text 12"/>
          <p:cNvSpPr/>
          <p:nvPr/>
        </p:nvSpPr>
        <p:spPr>
          <a:xfrm>
            <a:off x="7569398" y="4735116"/>
            <a:ext cx="6366629" cy="634603"/>
          </a:xfrm>
          <a:prstGeom prst="rect">
            <a:avLst/>
          </a:prstGeom>
          <a:noFill/>
          <a:ln/>
        </p:spPr>
        <p:txBody>
          <a:bodyPr wrap="square" rtlCol="0" anchor="t"/>
          <a:lstStyle/>
          <a:p>
            <a:pPr marL="0" indent="0" algn="l">
              <a:lnSpc>
                <a:spcPts val="2499"/>
              </a:lnSpc>
              <a:buNone/>
            </a:pPr>
            <a:r>
              <a:rPr lang="en-US" sz="1562" kern="0" spc="-31" dirty="0">
                <a:solidFill>
                  <a:srgbClr val="272525"/>
                </a:solidFill>
                <a:latin typeface="Source Sans Pro" pitchFamily="34" charset="0"/>
                <a:ea typeface="Source Sans Pro" pitchFamily="34" charset="-122"/>
                <a:cs typeface="Source Sans Pro" pitchFamily="34" charset="-120"/>
              </a:rPr>
              <a:t>Introducing and training clients on assistive devices and technology to enhance their independence and participation in daily activities.</a:t>
            </a:r>
            <a:endParaRPr lang="en-US" sz="1562" dirty="0"/>
          </a:p>
        </p:txBody>
      </p:sp>
      <p:sp>
        <p:nvSpPr>
          <p:cNvPr id="17" name="Shape 13"/>
          <p:cNvSpPr/>
          <p:nvPr/>
        </p:nvSpPr>
        <p:spPr>
          <a:xfrm>
            <a:off x="6678632" y="6201251"/>
            <a:ext cx="694373" cy="22860"/>
          </a:xfrm>
          <a:prstGeom prst="roundRect">
            <a:avLst>
              <a:gd name="adj" fmla="val 364500"/>
            </a:avLst>
          </a:prstGeom>
          <a:solidFill>
            <a:srgbClr val="DABADD"/>
          </a:solidFill>
          <a:ln/>
        </p:spPr>
      </p:sp>
      <p:sp>
        <p:nvSpPr>
          <p:cNvPr id="18" name="Shape 14"/>
          <p:cNvSpPr/>
          <p:nvPr/>
        </p:nvSpPr>
        <p:spPr>
          <a:xfrm>
            <a:off x="6255127" y="5989558"/>
            <a:ext cx="446365" cy="446365"/>
          </a:xfrm>
          <a:prstGeom prst="roundRect">
            <a:avLst>
              <a:gd name="adj" fmla="val 18667"/>
            </a:avLst>
          </a:prstGeom>
          <a:solidFill>
            <a:srgbClr val="F4D4F7"/>
          </a:solidFill>
          <a:ln w="7620">
            <a:solidFill>
              <a:srgbClr val="DABADD"/>
            </a:solidFill>
            <a:prstDash val="solid"/>
          </a:ln>
        </p:spPr>
      </p:sp>
      <p:sp>
        <p:nvSpPr>
          <p:cNvPr id="19" name="Text 15"/>
          <p:cNvSpPr/>
          <p:nvPr/>
        </p:nvSpPr>
        <p:spPr>
          <a:xfrm>
            <a:off x="6408241" y="6072664"/>
            <a:ext cx="140018" cy="280035"/>
          </a:xfrm>
          <a:prstGeom prst="rect">
            <a:avLst/>
          </a:prstGeom>
          <a:noFill/>
          <a:ln/>
        </p:spPr>
        <p:txBody>
          <a:bodyPr wrap="none" rtlCol="0" anchor="t"/>
          <a:lstStyle/>
          <a:p>
            <a:pPr marL="0" indent="0" algn="ctr">
              <a:lnSpc>
                <a:spcPts val="2205"/>
              </a:lnSpc>
              <a:buNone/>
            </a:pPr>
            <a:r>
              <a:rPr lang="en-US" sz="2205" b="1" kern="0" spc="-44" dirty="0">
                <a:solidFill>
                  <a:srgbClr val="272525"/>
                </a:solidFill>
                <a:latin typeface="Source Serif Pro" pitchFamily="34" charset="0"/>
                <a:ea typeface="Source Serif Pro" pitchFamily="34" charset="-122"/>
                <a:cs typeface="Source Serif Pro" pitchFamily="34" charset="-120"/>
              </a:rPr>
              <a:t>3</a:t>
            </a:r>
            <a:endParaRPr lang="en-US" sz="2205" dirty="0"/>
          </a:p>
        </p:txBody>
      </p:sp>
      <p:sp>
        <p:nvSpPr>
          <p:cNvPr id="20" name="Text 16"/>
          <p:cNvSpPr/>
          <p:nvPr/>
        </p:nvSpPr>
        <p:spPr>
          <a:xfrm>
            <a:off x="7569398" y="5964793"/>
            <a:ext cx="2333982" cy="291703"/>
          </a:xfrm>
          <a:prstGeom prst="rect">
            <a:avLst/>
          </a:prstGeom>
          <a:noFill/>
          <a:ln/>
        </p:spPr>
        <p:txBody>
          <a:bodyPr wrap="none" rtlCol="0" anchor="t"/>
          <a:lstStyle/>
          <a:p>
            <a:pPr marL="0" indent="0" algn="l">
              <a:lnSpc>
                <a:spcPts val="2297"/>
              </a:lnSpc>
              <a:buNone/>
            </a:pPr>
            <a:r>
              <a:rPr lang="en-US" sz="1838" b="1" kern="0" spc="-37" dirty="0">
                <a:solidFill>
                  <a:srgbClr val="272525"/>
                </a:solidFill>
                <a:latin typeface="Source Serif Pro" pitchFamily="34" charset="0"/>
                <a:ea typeface="Source Serif Pro" pitchFamily="34" charset="-122"/>
                <a:cs typeface="Source Serif Pro" pitchFamily="34" charset="-120"/>
              </a:rPr>
              <a:t>Transition Planning</a:t>
            </a:r>
            <a:endParaRPr lang="en-US" sz="1838" dirty="0"/>
          </a:p>
        </p:txBody>
      </p:sp>
      <p:sp>
        <p:nvSpPr>
          <p:cNvPr id="21" name="Text 17"/>
          <p:cNvSpPr/>
          <p:nvPr/>
        </p:nvSpPr>
        <p:spPr>
          <a:xfrm>
            <a:off x="7569398" y="6375440"/>
            <a:ext cx="6366629" cy="634603"/>
          </a:xfrm>
          <a:prstGeom prst="rect">
            <a:avLst/>
          </a:prstGeom>
          <a:noFill/>
          <a:ln/>
        </p:spPr>
        <p:txBody>
          <a:bodyPr wrap="square" rtlCol="0" anchor="t"/>
          <a:lstStyle/>
          <a:p>
            <a:pPr marL="0" indent="0" algn="l">
              <a:lnSpc>
                <a:spcPts val="2499"/>
              </a:lnSpc>
              <a:buNone/>
            </a:pPr>
            <a:r>
              <a:rPr lang="en-US" sz="1562" kern="0" spc="-31" dirty="0">
                <a:solidFill>
                  <a:srgbClr val="272525"/>
                </a:solidFill>
                <a:latin typeface="Source Sans Pro" pitchFamily="34" charset="0"/>
                <a:ea typeface="Source Sans Pro" pitchFamily="34" charset="-122"/>
                <a:cs typeface="Source Sans Pro" pitchFamily="34" charset="-120"/>
              </a:rPr>
              <a:t>Collaborating with clients to create a comprehensive plan for transitioning back into the community, including employment, housing, and support systems.</a:t>
            </a:r>
            <a:endParaRPr lang="en-US" sz="156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122908" y="1368743"/>
            <a:ext cx="7870984" cy="1069658"/>
          </a:xfrm>
          <a:prstGeom prst="rect">
            <a:avLst/>
          </a:prstGeom>
          <a:noFill/>
          <a:ln/>
        </p:spPr>
        <p:txBody>
          <a:bodyPr wrap="square" rtlCol="0" anchor="t"/>
          <a:lstStyle/>
          <a:p>
            <a:pPr marL="0" indent="0">
              <a:lnSpc>
                <a:spcPts val="4212"/>
              </a:lnSpc>
              <a:buNone/>
            </a:pPr>
            <a:r>
              <a:rPr lang="en-US" sz="3370" b="1" kern="0" spc="-67" dirty="0">
                <a:solidFill>
                  <a:srgbClr val="D73AD7"/>
                </a:solidFill>
                <a:latin typeface="Source Serif Pro" pitchFamily="34" charset="0"/>
                <a:ea typeface="Source Serif Pro" pitchFamily="34" charset="-122"/>
                <a:cs typeface="Source Serif Pro" pitchFamily="34" charset="-120"/>
              </a:rPr>
              <a:t>Measuring Outcomes and Evaluating Interventions</a:t>
            </a:r>
            <a:endParaRPr lang="en-US" sz="3370" dirty="0"/>
          </a:p>
        </p:txBody>
      </p:sp>
      <p:sp>
        <p:nvSpPr>
          <p:cNvPr id="6" name="Shape 2"/>
          <p:cNvSpPr/>
          <p:nvPr/>
        </p:nvSpPr>
        <p:spPr>
          <a:xfrm>
            <a:off x="6122908" y="2711172"/>
            <a:ext cx="7870984" cy="4149566"/>
          </a:xfrm>
          <a:prstGeom prst="roundRect">
            <a:avLst>
              <a:gd name="adj" fmla="val 1841"/>
            </a:avLst>
          </a:prstGeom>
          <a:noFill/>
          <a:ln w="7620">
            <a:solidFill>
              <a:srgbClr val="000000">
                <a:alpha val="8000"/>
              </a:srgbClr>
            </a:solidFill>
            <a:prstDash val="solid"/>
          </a:ln>
        </p:spPr>
      </p:sp>
      <p:sp>
        <p:nvSpPr>
          <p:cNvPr id="7" name="Shape 3"/>
          <p:cNvSpPr/>
          <p:nvPr/>
        </p:nvSpPr>
        <p:spPr>
          <a:xfrm>
            <a:off x="6130528" y="2718792"/>
            <a:ext cx="7855744" cy="815340"/>
          </a:xfrm>
          <a:prstGeom prst="rect">
            <a:avLst/>
          </a:prstGeom>
          <a:solidFill>
            <a:srgbClr val="FFFFFF">
              <a:alpha val="4000"/>
            </a:srgbClr>
          </a:solidFill>
          <a:ln/>
        </p:spPr>
      </p:sp>
      <p:sp>
        <p:nvSpPr>
          <p:cNvPr id="8" name="Text 4"/>
          <p:cNvSpPr/>
          <p:nvPr/>
        </p:nvSpPr>
        <p:spPr>
          <a:xfrm>
            <a:off x="6312337" y="2835473"/>
            <a:ext cx="3560445" cy="290989"/>
          </a:xfrm>
          <a:prstGeom prst="rect">
            <a:avLst/>
          </a:prstGeom>
          <a:noFill/>
          <a:ln/>
        </p:spPr>
        <p:txBody>
          <a:bodyPr wrap="none" rtlCol="0" anchor="t"/>
          <a:lstStyle/>
          <a:p>
            <a:pPr marL="0" indent="0">
              <a:lnSpc>
                <a:spcPts val="2291"/>
              </a:lnSpc>
              <a:buNone/>
            </a:pPr>
            <a:r>
              <a:rPr lang="en-US" sz="1432" kern="0" spc="-29" dirty="0">
                <a:solidFill>
                  <a:srgbClr val="272525"/>
                </a:solidFill>
                <a:latin typeface="Source Sans Pro" pitchFamily="34" charset="0"/>
                <a:ea typeface="Source Sans Pro" pitchFamily="34" charset="-122"/>
                <a:cs typeface="Source Sans Pro" pitchFamily="34" charset="-120"/>
              </a:rPr>
              <a:t>Functional Improvement</a:t>
            </a:r>
            <a:endParaRPr lang="en-US" sz="1432" dirty="0"/>
          </a:p>
        </p:txBody>
      </p:sp>
      <p:sp>
        <p:nvSpPr>
          <p:cNvPr id="9" name="Text 5"/>
          <p:cNvSpPr/>
          <p:nvPr/>
        </p:nvSpPr>
        <p:spPr>
          <a:xfrm>
            <a:off x="10244018" y="2835473"/>
            <a:ext cx="3560445" cy="581978"/>
          </a:xfrm>
          <a:prstGeom prst="rect">
            <a:avLst/>
          </a:prstGeom>
          <a:noFill/>
          <a:ln/>
        </p:spPr>
        <p:txBody>
          <a:bodyPr wrap="square" rtlCol="0" anchor="t"/>
          <a:lstStyle/>
          <a:p>
            <a:pPr marL="0" indent="0">
              <a:lnSpc>
                <a:spcPts val="2291"/>
              </a:lnSpc>
              <a:buNone/>
            </a:pPr>
            <a:r>
              <a:rPr lang="en-US" sz="1432" kern="0" spc="-29" dirty="0">
                <a:solidFill>
                  <a:srgbClr val="272525"/>
                </a:solidFill>
                <a:latin typeface="Source Sans Pro" pitchFamily="34" charset="0"/>
                <a:ea typeface="Source Sans Pro" pitchFamily="34" charset="-122"/>
                <a:cs typeface="Source Sans Pro" pitchFamily="34" charset="-120"/>
              </a:rPr>
              <a:t>Measurable gains in the client's physical, cognitive, and daily living skills.</a:t>
            </a:r>
            <a:endParaRPr lang="en-US" sz="1432" dirty="0"/>
          </a:p>
        </p:txBody>
      </p:sp>
      <p:sp>
        <p:nvSpPr>
          <p:cNvPr id="10" name="Shape 6"/>
          <p:cNvSpPr/>
          <p:nvPr/>
        </p:nvSpPr>
        <p:spPr>
          <a:xfrm>
            <a:off x="6130528" y="3534132"/>
            <a:ext cx="7855744" cy="1106329"/>
          </a:xfrm>
          <a:prstGeom prst="rect">
            <a:avLst/>
          </a:prstGeom>
          <a:solidFill>
            <a:srgbClr val="000000">
              <a:alpha val="4000"/>
            </a:srgbClr>
          </a:solidFill>
          <a:ln/>
        </p:spPr>
      </p:sp>
      <p:sp>
        <p:nvSpPr>
          <p:cNvPr id="11" name="Text 7"/>
          <p:cNvSpPr/>
          <p:nvPr/>
        </p:nvSpPr>
        <p:spPr>
          <a:xfrm>
            <a:off x="6312337" y="3650813"/>
            <a:ext cx="3560445" cy="290989"/>
          </a:xfrm>
          <a:prstGeom prst="rect">
            <a:avLst/>
          </a:prstGeom>
          <a:noFill/>
          <a:ln/>
        </p:spPr>
        <p:txBody>
          <a:bodyPr wrap="none" rtlCol="0" anchor="t"/>
          <a:lstStyle/>
          <a:p>
            <a:pPr marL="0" indent="0">
              <a:lnSpc>
                <a:spcPts val="2291"/>
              </a:lnSpc>
              <a:buNone/>
            </a:pPr>
            <a:r>
              <a:rPr lang="en-US" sz="1432" kern="0" spc="-29" dirty="0">
                <a:solidFill>
                  <a:srgbClr val="272525"/>
                </a:solidFill>
                <a:latin typeface="Source Sans Pro" pitchFamily="34" charset="0"/>
                <a:ea typeface="Source Sans Pro" pitchFamily="34" charset="-122"/>
                <a:cs typeface="Source Sans Pro" pitchFamily="34" charset="-120"/>
              </a:rPr>
              <a:t>Quality of Life</a:t>
            </a:r>
            <a:endParaRPr lang="en-US" sz="1432" dirty="0"/>
          </a:p>
        </p:txBody>
      </p:sp>
      <p:sp>
        <p:nvSpPr>
          <p:cNvPr id="12" name="Text 8"/>
          <p:cNvSpPr/>
          <p:nvPr/>
        </p:nvSpPr>
        <p:spPr>
          <a:xfrm>
            <a:off x="10244018" y="3650813"/>
            <a:ext cx="3560445" cy="872966"/>
          </a:xfrm>
          <a:prstGeom prst="rect">
            <a:avLst/>
          </a:prstGeom>
          <a:noFill/>
          <a:ln/>
        </p:spPr>
        <p:txBody>
          <a:bodyPr wrap="square" rtlCol="0" anchor="t"/>
          <a:lstStyle/>
          <a:p>
            <a:pPr marL="0" indent="0">
              <a:lnSpc>
                <a:spcPts val="2291"/>
              </a:lnSpc>
              <a:buNone/>
            </a:pPr>
            <a:r>
              <a:rPr lang="en-US" sz="1432" kern="0" spc="-29" dirty="0">
                <a:solidFill>
                  <a:srgbClr val="272525"/>
                </a:solidFill>
                <a:latin typeface="Source Sans Pro" pitchFamily="34" charset="0"/>
                <a:ea typeface="Source Sans Pro" pitchFamily="34" charset="-122"/>
                <a:cs typeface="Source Sans Pro" pitchFamily="34" charset="-120"/>
              </a:rPr>
              <a:t>Positive changes in the client's overall well-being, including emotional, social, and psychological factors.</a:t>
            </a:r>
            <a:endParaRPr lang="en-US" sz="1432" dirty="0"/>
          </a:p>
        </p:txBody>
      </p:sp>
      <p:sp>
        <p:nvSpPr>
          <p:cNvPr id="13" name="Shape 9"/>
          <p:cNvSpPr/>
          <p:nvPr/>
        </p:nvSpPr>
        <p:spPr>
          <a:xfrm>
            <a:off x="6130528" y="4640461"/>
            <a:ext cx="7855744" cy="1106329"/>
          </a:xfrm>
          <a:prstGeom prst="rect">
            <a:avLst/>
          </a:prstGeom>
          <a:solidFill>
            <a:srgbClr val="FFFFFF">
              <a:alpha val="4000"/>
            </a:srgbClr>
          </a:solidFill>
          <a:ln/>
        </p:spPr>
      </p:sp>
      <p:sp>
        <p:nvSpPr>
          <p:cNvPr id="14" name="Text 10"/>
          <p:cNvSpPr/>
          <p:nvPr/>
        </p:nvSpPr>
        <p:spPr>
          <a:xfrm>
            <a:off x="6312337" y="4757142"/>
            <a:ext cx="3560445" cy="290989"/>
          </a:xfrm>
          <a:prstGeom prst="rect">
            <a:avLst/>
          </a:prstGeom>
          <a:noFill/>
          <a:ln/>
        </p:spPr>
        <p:txBody>
          <a:bodyPr wrap="none" rtlCol="0" anchor="t"/>
          <a:lstStyle/>
          <a:p>
            <a:pPr marL="0" indent="0">
              <a:lnSpc>
                <a:spcPts val="2291"/>
              </a:lnSpc>
              <a:buNone/>
            </a:pPr>
            <a:r>
              <a:rPr lang="en-US" sz="1432" kern="0" spc="-29" dirty="0">
                <a:solidFill>
                  <a:srgbClr val="272525"/>
                </a:solidFill>
                <a:latin typeface="Source Sans Pro" pitchFamily="34" charset="0"/>
                <a:ea typeface="Source Sans Pro" pitchFamily="34" charset="-122"/>
                <a:cs typeface="Source Sans Pro" pitchFamily="34" charset="-120"/>
              </a:rPr>
              <a:t>Community Integration</a:t>
            </a:r>
            <a:endParaRPr lang="en-US" sz="1432" dirty="0"/>
          </a:p>
        </p:txBody>
      </p:sp>
      <p:sp>
        <p:nvSpPr>
          <p:cNvPr id="15" name="Text 11"/>
          <p:cNvSpPr/>
          <p:nvPr/>
        </p:nvSpPr>
        <p:spPr>
          <a:xfrm>
            <a:off x="10244018" y="4757142"/>
            <a:ext cx="3560445" cy="872966"/>
          </a:xfrm>
          <a:prstGeom prst="rect">
            <a:avLst/>
          </a:prstGeom>
          <a:noFill/>
          <a:ln/>
        </p:spPr>
        <p:txBody>
          <a:bodyPr wrap="square" rtlCol="0" anchor="t"/>
          <a:lstStyle/>
          <a:p>
            <a:pPr marL="0" indent="0">
              <a:lnSpc>
                <a:spcPts val="2291"/>
              </a:lnSpc>
              <a:buNone/>
            </a:pPr>
            <a:r>
              <a:rPr lang="en-US" sz="1432" kern="0" spc="-29" dirty="0">
                <a:solidFill>
                  <a:srgbClr val="272525"/>
                </a:solidFill>
                <a:latin typeface="Source Sans Pro" pitchFamily="34" charset="0"/>
                <a:ea typeface="Source Sans Pro" pitchFamily="34" charset="-122"/>
                <a:cs typeface="Source Sans Pro" pitchFamily="34" charset="-120"/>
              </a:rPr>
              <a:t>Successful reintegration and participation in the client's community, such as employment, education, or social activities.</a:t>
            </a:r>
            <a:endParaRPr lang="en-US" sz="1432" dirty="0"/>
          </a:p>
        </p:txBody>
      </p:sp>
      <p:sp>
        <p:nvSpPr>
          <p:cNvPr id="16" name="Shape 12"/>
          <p:cNvSpPr/>
          <p:nvPr/>
        </p:nvSpPr>
        <p:spPr>
          <a:xfrm>
            <a:off x="6130528" y="5746790"/>
            <a:ext cx="7855744" cy="1106329"/>
          </a:xfrm>
          <a:prstGeom prst="rect">
            <a:avLst/>
          </a:prstGeom>
          <a:solidFill>
            <a:srgbClr val="000000">
              <a:alpha val="4000"/>
            </a:srgbClr>
          </a:solidFill>
          <a:ln/>
        </p:spPr>
      </p:sp>
      <p:sp>
        <p:nvSpPr>
          <p:cNvPr id="17" name="Text 13"/>
          <p:cNvSpPr/>
          <p:nvPr/>
        </p:nvSpPr>
        <p:spPr>
          <a:xfrm>
            <a:off x="6312337" y="5863471"/>
            <a:ext cx="3560445" cy="290989"/>
          </a:xfrm>
          <a:prstGeom prst="rect">
            <a:avLst/>
          </a:prstGeom>
          <a:noFill/>
          <a:ln/>
        </p:spPr>
        <p:txBody>
          <a:bodyPr wrap="none" rtlCol="0" anchor="t"/>
          <a:lstStyle/>
          <a:p>
            <a:pPr marL="0" indent="0">
              <a:lnSpc>
                <a:spcPts val="2291"/>
              </a:lnSpc>
              <a:buNone/>
            </a:pPr>
            <a:r>
              <a:rPr lang="en-US" sz="1432" kern="0" spc="-29" dirty="0">
                <a:solidFill>
                  <a:srgbClr val="272525"/>
                </a:solidFill>
                <a:latin typeface="Source Sans Pro" pitchFamily="34" charset="0"/>
                <a:ea typeface="Source Sans Pro" pitchFamily="34" charset="-122"/>
                <a:cs typeface="Source Sans Pro" pitchFamily="34" charset="-120"/>
              </a:rPr>
              <a:t>Client Satisfaction</a:t>
            </a:r>
            <a:endParaRPr lang="en-US" sz="1432" dirty="0"/>
          </a:p>
        </p:txBody>
      </p:sp>
      <p:sp>
        <p:nvSpPr>
          <p:cNvPr id="18" name="Text 14"/>
          <p:cNvSpPr/>
          <p:nvPr/>
        </p:nvSpPr>
        <p:spPr>
          <a:xfrm>
            <a:off x="10244018" y="5863471"/>
            <a:ext cx="3560445" cy="872966"/>
          </a:xfrm>
          <a:prstGeom prst="rect">
            <a:avLst/>
          </a:prstGeom>
          <a:noFill/>
          <a:ln/>
        </p:spPr>
        <p:txBody>
          <a:bodyPr wrap="square" rtlCol="0" anchor="t"/>
          <a:lstStyle/>
          <a:p>
            <a:pPr marL="0" indent="0">
              <a:lnSpc>
                <a:spcPts val="2291"/>
              </a:lnSpc>
              <a:buNone/>
            </a:pPr>
            <a:r>
              <a:rPr lang="en-US" sz="1432" kern="0" spc="-29" dirty="0">
                <a:solidFill>
                  <a:srgbClr val="272525"/>
                </a:solidFill>
                <a:latin typeface="Source Sans Pro" pitchFamily="34" charset="0"/>
                <a:ea typeface="Source Sans Pro" pitchFamily="34" charset="-122"/>
                <a:cs typeface="Source Sans Pro" pitchFamily="34" charset="-120"/>
              </a:rPr>
              <a:t>Positive feedback and engagement from the client regarding the rehabilitation services and their overall experience.</a:t>
            </a:r>
            <a:endParaRPr lang="en-US" sz="143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1).jpg"/>
          <p:cNvPicPr>
            <a:picLocks noChangeAspect="1"/>
          </p:cNvPicPr>
          <p:nvPr/>
        </p:nvPicPr>
        <p:blipFill>
          <a:blip r:embed="rId2"/>
          <a:stretch>
            <a:fillRect/>
          </a:stretch>
        </p:blipFill>
        <p:spPr>
          <a:xfrm>
            <a:off x="939397" y="1471961"/>
            <a:ext cx="12638442" cy="46329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5886" y="1502229"/>
            <a:ext cx="11723914" cy="6001643"/>
          </a:xfrm>
          <a:prstGeom prst="rect">
            <a:avLst/>
          </a:prstGeom>
        </p:spPr>
        <p:txBody>
          <a:bodyPr wrap="square">
            <a:spAutoFit/>
          </a:bodyPr>
          <a:lstStyle/>
          <a:p>
            <a:r>
              <a:rPr lang="en-US" sz="3200" b="1" dirty="0" smtClean="0">
                <a:solidFill>
                  <a:srgbClr val="008000"/>
                </a:solidFill>
              </a:rPr>
              <a:t>Rehabilitation is defined as “a set of interventions designed to optimize functioning and reduce disability in individuals with health conditions in interaction with their environment”.</a:t>
            </a:r>
          </a:p>
          <a:p>
            <a:endParaRPr lang="en-US" sz="3200" dirty="0" smtClean="0"/>
          </a:p>
          <a:p>
            <a:r>
              <a:rPr lang="en-US" sz="3200" dirty="0" smtClean="0"/>
              <a:t>Put simply, rehabilitation helps a child, adult or older person to be as independent as possible in everyday activities and enables participation in education, work, recreation and meaningful life roles such as taking care of family.</a:t>
            </a:r>
          </a:p>
          <a:p>
            <a:endParaRPr lang="en-US" sz="3200" dirty="0" smtClean="0"/>
          </a:p>
          <a:p>
            <a:r>
              <a:rPr lang="en-US" sz="3200" dirty="0" smtClean="0"/>
              <a:t> </a:t>
            </a:r>
            <a:r>
              <a:rPr lang="en-US" sz="3200" b="1" dirty="0" smtClean="0">
                <a:solidFill>
                  <a:srgbClr val="008000"/>
                </a:solidFill>
              </a:rPr>
              <a:t>Rehabilitation is highly person-</a:t>
            </a:r>
            <a:r>
              <a:rPr lang="en-US" sz="3200" b="1" dirty="0" err="1" smtClean="0">
                <a:solidFill>
                  <a:srgbClr val="008000"/>
                </a:solidFill>
              </a:rPr>
              <a:t>centred</a:t>
            </a:r>
            <a:r>
              <a:rPr lang="en-US" sz="3200" b="1" dirty="0" smtClean="0">
                <a:solidFill>
                  <a:srgbClr val="008000"/>
                </a:solidFill>
              </a:rPr>
              <a:t>, meaning that the interventions selected for each individual are targeted to their goals and preferences. </a:t>
            </a:r>
          </a:p>
        </p:txBody>
      </p:sp>
      <p:sp>
        <p:nvSpPr>
          <p:cNvPr id="3" name="Rectangle 2"/>
          <p:cNvSpPr/>
          <p:nvPr/>
        </p:nvSpPr>
        <p:spPr>
          <a:xfrm>
            <a:off x="10915970" y="192222"/>
            <a:ext cx="3106043" cy="769441"/>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sz="4400" b="1" dirty="0" smtClean="0">
                <a:solidFill>
                  <a:srgbClr val="002060"/>
                </a:solidFill>
              </a:rPr>
              <a:t>Introduction</a:t>
            </a:r>
            <a:endParaRPr lang="en-US" sz="4400" b="1"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229" y="1850571"/>
            <a:ext cx="7315200" cy="5193409"/>
          </a:xfrm>
          <a:prstGeom prst="rect">
            <a:avLst/>
          </a:prstGeom>
        </p:spPr>
        <p:txBody>
          <a:bodyPr>
            <a:spAutoFit/>
          </a:bodyPr>
          <a:lstStyle/>
          <a:p>
            <a:pPr>
              <a:lnSpc>
                <a:spcPct val="150000"/>
              </a:lnSpc>
            </a:pPr>
            <a:r>
              <a:rPr lang="en-US" sz="2800" kern="0" spc="-39" dirty="0" smtClean="0">
                <a:solidFill>
                  <a:srgbClr val="272525"/>
                </a:solidFill>
                <a:latin typeface="Source Sans Pro" pitchFamily="34" charset="0"/>
                <a:ea typeface="Source Sans Pro" pitchFamily="34" charset="-122"/>
                <a:cs typeface="Source Sans Pro" pitchFamily="34" charset="-120"/>
              </a:rPr>
              <a:t>Rehabilitation social work is a vital field that helps individuals with physical, mental, or emotional challenges overcome barriers and achieve their full potential.</a:t>
            </a:r>
          </a:p>
          <a:p>
            <a:pPr>
              <a:lnSpc>
                <a:spcPct val="150000"/>
              </a:lnSpc>
            </a:pPr>
            <a:r>
              <a:rPr lang="en-US" sz="2800" kern="0" spc="-39" dirty="0" smtClean="0">
                <a:solidFill>
                  <a:srgbClr val="272525"/>
                </a:solidFill>
                <a:latin typeface="Source Sans Pro" pitchFamily="34" charset="0"/>
                <a:ea typeface="Source Sans Pro" pitchFamily="34" charset="-122"/>
                <a:cs typeface="Source Sans Pro" pitchFamily="34" charset="-120"/>
              </a:rPr>
              <a:t> By providing holistic support and connecting clients to community resources, rehabilitation social workers empower their clients to lead independent, fulfilling lives.</a:t>
            </a:r>
            <a:endParaRPr lang="en-US" sz="2800" dirty="0"/>
          </a:p>
        </p:txBody>
      </p:sp>
      <p:pic>
        <p:nvPicPr>
          <p:cNvPr id="3" name="Image 1" descr="preencoded.png"/>
          <p:cNvPicPr>
            <a:picLocks noChangeAspect="1"/>
          </p:cNvPicPr>
          <p:nvPr/>
        </p:nvPicPr>
        <p:blipFill>
          <a:blip r:embed="rId2"/>
          <a:stretch>
            <a:fillRect/>
          </a:stretch>
        </p:blipFill>
        <p:spPr>
          <a:xfrm>
            <a:off x="9144000" y="0"/>
            <a:ext cx="5486400" cy="8229600"/>
          </a:xfrm>
          <a:prstGeom prst="rect">
            <a:avLst/>
          </a:prstGeom>
        </p:spPr>
      </p:pic>
      <p:sp>
        <p:nvSpPr>
          <p:cNvPr id="4" name="TextBox 3"/>
          <p:cNvSpPr txBox="1"/>
          <p:nvPr/>
        </p:nvSpPr>
        <p:spPr>
          <a:xfrm>
            <a:off x="1099458" y="533400"/>
            <a:ext cx="5736771" cy="707886"/>
          </a:xfrm>
          <a:prstGeom prst="rect">
            <a:avLst/>
          </a:prstGeom>
          <a:noFill/>
        </p:spPr>
        <p:txBody>
          <a:bodyPr wrap="square" rtlCol="0">
            <a:spAutoFit/>
          </a:bodyPr>
          <a:lstStyle/>
          <a:p>
            <a:r>
              <a:rPr lang="en-US" sz="4000" dirty="0" smtClean="0">
                <a:solidFill>
                  <a:srgbClr val="002060"/>
                </a:solidFill>
              </a:rPr>
              <a:t>Preface</a:t>
            </a:r>
            <a:endParaRPr lang="en-US" sz="40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750" y="812185"/>
            <a:ext cx="12855335" cy="7417415"/>
          </a:xfrm>
          <a:prstGeom prst="rect">
            <a:avLst/>
          </a:prstGeom>
        </p:spPr>
        <p:txBody>
          <a:bodyPr wrap="square">
            <a:spAutoFit/>
          </a:bodyPr>
          <a:lstStyle/>
          <a:p>
            <a:r>
              <a:rPr lang="en-US" sz="2800" b="1" dirty="0" smtClean="0">
                <a:solidFill>
                  <a:srgbClr val="7030A0"/>
                </a:solidFill>
              </a:rPr>
              <a:t>Rehabilitation is not only for people with disabilities or long-term or physical impairments. Rather, rehabilitation is an essential health service for anyone with an acute or chronic health condition, impairment or injury that limits functioning, and as such should be available for anyone who needs it.</a:t>
            </a:r>
          </a:p>
          <a:p>
            <a:endParaRPr lang="en-US" sz="2800" b="1" dirty="0" smtClean="0">
              <a:solidFill>
                <a:srgbClr val="7030A0"/>
              </a:solidFill>
            </a:endParaRPr>
          </a:p>
          <a:p>
            <a:r>
              <a:rPr lang="en-US" sz="2800" b="1" dirty="0" smtClean="0">
                <a:solidFill>
                  <a:srgbClr val="C00000"/>
                </a:solidFill>
              </a:rPr>
              <a:t>Rehabilitation is not a luxury health service that is available only for those who can afford it. Nor is it an optional service to try only when other interventions to prevent or cure a health condition fail.</a:t>
            </a:r>
          </a:p>
          <a:p>
            <a:endParaRPr lang="en-US" sz="2800" b="1" dirty="0" smtClean="0">
              <a:solidFill>
                <a:srgbClr val="7030A0"/>
              </a:solidFill>
            </a:endParaRPr>
          </a:p>
          <a:p>
            <a:r>
              <a:rPr lang="en-US" sz="2800" b="1" dirty="0" smtClean="0">
                <a:solidFill>
                  <a:srgbClr val="7030A0"/>
                </a:solidFill>
              </a:rPr>
              <a:t>For the full extent of the social, economic and health benefits of rehabilitation to be realized, timely, high quality and affordable rehabilitation interventions should be available to all.</a:t>
            </a:r>
          </a:p>
          <a:p>
            <a:endParaRPr lang="en-US" sz="2800" b="1" dirty="0" smtClean="0">
              <a:solidFill>
                <a:srgbClr val="7030A0"/>
              </a:solidFill>
            </a:endParaRPr>
          </a:p>
          <a:p>
            <a:r>
              <a:rPr lang="en-US" sz="2800" b="1" dirty="0" smtClean="0">
                <a:solidFill>
                  <a:srgbClr val="7030A0"/>
                </a:solidFill>
              </a:rPr>
              <a:t> </a:t>
            </a:r>
            <a:r>
              <a:rPr lang="en-US" sz="2800" b="1" dirty="0" smtClean="0">
                <a:solidFill>
                  <a:srgbClr val="C00000"/>
                </a:solidFill>
              </a:rPr>
              <a:t>In many cases, this means starting rehabilitation as soon as a health condition is noted and continuing to deliver rehabilitation alongside other health interventions.  </a:t>
            </a:r>
            <a:r>
              <a:rPr lang="en-US" sz="2800" b="1" dirty="0" smtClean="0">
                <a:solidFill>
                  <a:srgbClr val="7030A0"/>
                </a:solidFill>
              </a:rPr>
              <a:t>    </a:t>
            </a:r>
          </a:p>
          <a:p>
            <a:endParaRPr lang="en-US" sz="2800" dirty="0"/>
          </a:p>
        </p:txBody>
      </p:sp>
      <p:sp>
        <p:nvSpPr>
          <p:cNvPr id="3" name="Rectangle 2"/>
          <p:cNvSpPr/>
          <p:nvPr/>
        </p:nvSpPr>
        <p:spPr>
          <a:xfrm>
            <a:off x="8262951" y="185057"/>
            <a:ext cx="6367449" cy="584775"/>
          </a:xfrm>
          <a:prstGeom prst="rect">
            <a:avLst/>
          </a:prstGeom>
        </p:spPr>
        <p:txBody>
          <a:bodyPr wrap="none">
            <a:spAutoFit/>
          </a:bodyPr>
          <a:lstStyle/>
          <a:p>
            <a:r>
              <a:rPr lang="en-US" sz="3200" b="1" dirty="0" smtClean="0"/>
              <a:t>Misconceptions about rehabilitation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09281" y="402771"/>
            <a:ext cx="6367449" cy="461665"/>
          </a:xfrm>
          <a:prstGeom prst="rect">
            <a:avLst/>
          </a:prstGeom>
        </p:spPr>
        <p:txBody>
          <a:bodyPr wrap="none">
            <a:spAutoFit/>
          </a:bodyPr>
          <a:lstStyle/>
          <a:p>
            <a:r>
              <a:rPr lang="en-US" sz="2400" b="1" dirty="0" smtClean="0">
                <a:solidFill>
                  <a:srgbClr val="002060"/>
                </a:solidFill>
                <a:latin typeface="Algerian" pitchFamily="82" charset="0"/>
              </a:rPr>
              <a:t>Unmet global need for rehabilitation</a:t>
            </a:r>
            <a:endParaRPr lang="en-US" sz="2400" b="1" dirty="0">
              <a:solidFill>
                <a:srgbClr val="002060"/>
              </a:solidFill>
              <a:latin typeface="Algerian" pitchFamily="82" charset="0"/>
            </a:endParaRPr>
          </a:p>
        </p:txBody>
      </p:sp>
      <p:sp>
        <p:nvSpPr>
          <p:cNvPr id="3" name="Rectangle 2"/>
          <p:cNvSpPr/>
          <p:nvPr/>
        </p:nvSpPr>
        <p:spPr>
          <a:xfrm>
            <a:off x="816428" y="1415143"/>
            <a:ext cx="13360302" cy="5693866"/>
          </a:xfrm>
          <a:prstGeom prst="rect">
            <a:avLst/>
          </a:prstGeom>
        </p:spPr>
        <p:txBody>
          <a:bodyPr wrap="square">
            <a:spAutoFit/>
          </a:bodyPr>
          <a:lstStyle/>
          <a:p>
            <a:r>
              <a:rPr lang="en-US" sz="2800" b="1" dirty="0" smtClean="0">
                <a:solidFill>
                  <a:srgbClr val="7030A0"/>
                </a:solidFill>
              </a:rPr>
              <a:t>Global rehabilitation needs continue to be unmet due to multiple factors, including:</a:t>
            </a:r>
          </a:p>
          <a:p>
            <a:pPr marL="403225" indent="-403225">
              <a:lnSpc>
                <a:spcPct val="150000"/>
              </a:lnSpc>
              <a:buFont typeface="Arial" pitchFamily="34" charset="0"/>
              <a:buChar char="•"/>
            </a:pPr>
            <a:r>
              <a:rPr lang="en-US" sz="2800" dirty="0" smtClean="0"/>
              <a:t>lack of prioritization, funding, policies, and plans for rehabilitation at a national level;</a:t>
            </a:r>
          </a:p>
          <a:p>
            <a:pPr marL="403225" indent="-403225">
              <a:lnSpc>
                <a:spcPct val="150000"/>
              </a:lnSpc>
              <a:buFont typeface="Arial" pitchFamily="34" charset="0"/>
              <a:buChar char="•"/>
            </a:pPr>
            <a:r>
              <a:rPr lang="en-US" sz="2800" dirty="0" smtClean="0"/>
              <a:t>lack of available rehabilitation services outside urban areas, and long waiting times;</a:t>
            </a:r>
          </a:p>
          <a:p>
            <a:pPr marL="403225" indent="-403225">
              <a:lnSpc>
                <a:spcPct val="150000"/>
              </a:lnSpc>
              <a:buFont typeface="Arial" pitchFamily="34" charset="0"/>
              <a:buChar char="•"/>
            </a:pPr>
            <a:r>
              <a:rPr lang="en-US" sz="2800" dirty="0" smtClean="0"/>
              <a:t>high out-of-pocket expenses and non-existent or inadequate means of funding;</a:t>
            </a:r>
          </a:p>
          <a:p>
            <a:pPr marL="403225" indent="-403225">
              <a:lnSpc>
                <a:spcPct val="150000"/>
              </a:lnSpc>
              <a:buFont typeface="Arial" pitchFamily="34" charset="0"/>
              <a:buChar char="•"/>
            </a:pPr>
            <a:r>
              <a:rPr lang="en-US" sz="2800" dirty="0" smtClean="0"/>
              <a:t>lack of trained rehabilitation professionals, with less than 10 skilled practitioners per 1 million population in many low- and middle-income settings;</a:t>
            </a:r>
          </a:p>
          <a:p>
            <a:pPr marL="403225" indent="-403225">
              <a:lnSpc>
                <a:spcPct val="150000"/>
              </a:lnSpc>
              <a:buFont typeface="Arial" pitchFamily="34" charset="0"/>
              <a:buChar char="•"/>
            </a:pPr>
            <a:r>
              <a:rPr lang="en-US" sz="2800" dirty="0" smtClean="0"/>
              <a:t>lack of resources, including assistive technology, equipment, and consumables;</a:t>
            </a:r>
          </a:p>
          <a:p>
            <a:pPr marL="403225" indent="-403225">
              <a:lnSpc>
                <a:spcPct val="150000"/>
              </a:lnSpc>
              <a:buFont typeface="Arial" pitchFamily="34" charset="0"/>
              <a:buChar char="•"/>
            </a:pPr>
            <a:r>
              <a:rPr lang="en-US" sz="2800" dirty="0" smtClean="0"/>
              <a:t>the need for more research and data on rehabilitation; and</a:t>
            </a:r>
          </a:p>
          <a:p>
            <a:pPr marL="403225" indent="-403225">
              <a:lnSpc>
                <a:spcPct val="150000"/>
              </a:lnSpc>
              <a:buFont typeface="Arial" pitchFamily="34" charset="0"/>
              <a:buChar char="•"/>
            </a:pPr>
            <a:r>
              <a:rPr lang="en-US" sz="2800" dirty="0" smtClean="0"/>
              <a:t>ineffective and under-utilized referral pathways to rehabilitation.</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1991142"/>
            <a:ext cx="7315200" cy="4247317"/>
          </a:xfrm>
          <a:prstGeom prst="rect">
            <a:avLst/>
          </a:prstGeom>
        </p:spPr>
        <p:txBody>
          <a:bodyPr>
            <a:spAutoFit/>
          </a:bodyPr>
          <a:lstStyle/>
          <a:p>
            <a:r>
              <a:rPr lang="en-US" b="1" dirty="0" smtClean="0"/>
              <a:t>Globally, 1 in 3 people may benefit from rehabilitation</a:t>
            </a:r>
          </a:p>
          <a:p>
            <a:r>
              <a:rPr lang="en-US" dirty="0" smtClean="0"/>
              <a:t>The Rehabilitation 2030 initiative draws attention to the profound unmet need for rehabilitation worldwide and highlights the importance of strengthening health systems to provide rehabilitation. The initiative marks a new strategic approach for the global rehabilitation community by emphasizing that:</a:t>
            </a:r>
          </a:p>
          <a:p>
            <a:r>
              <a:rPr lang="en-US" dirty="0" smtClean="0"/>
              <a:t>Rehabilitation should be available for all the population and through all stages of the life course.</a:t>
            </a:r>
          </a:p>
          <a:p>
            <a:r>
              <a:rPr lang="en-US" dirty="0" smtClean="0"/>
              <a:t>Efforts to strengthen rehabilitation should be directed towards supporting the health system and integrating rehabilitation into all levels of health care.</a:t>
            </a:r>
          </a:p>
          <a:p>
            <a:r>
              <a:rPr lang="en-US" dirty="0" smtClean="0"/>
              <a:t>Rehabilitation is an essential health service and crucial for achieving universal health coverage.</a:t>
            </a:r>
          </a:p>
          <a:p>
            <a:r>
              <a:rPr lang="en-US" dirty="0" smtClean="0"/>
              <a:t>With ageing populations and an increase in the number of people living with chronic disease, rehabilitation is a priority health strategy for the 21st century that uniquely contributes to optimizing population functioning.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329149"/>
            <a:ext cx="7315200" cy="7571303"/>
          </a:xfrm>
          <a:prstGeom prst="rect">
            <a:avLst/>
          </a:prstGeom>
        </p:spPr>
        <p:txBody>
          <a:bodyPr>
            <a:spAutoFit/>
          </a:bodyPr>
          <a:lstStyle/>
          <a:p>
            <a:r>
              <a:rPr lang="en-US" dirty="0" smtClean="0"/>
              <a:t>The Rehabilitation 2030 initiative was launched in February 2017 and introduced a “call for action,” rallying stakeholders towards concerted and coordinated global actions to scale up rehabilitation. To achieve this, 10 priority areas for action were identified: </a:t>
            </a:r>
          </a:p>
          <a:p>
            <a:r>
              <a:rPr lang="en-US" dirty="0" smtClean="0"/>
              <a:t>Creating strong</a:t>
            </a:r>
            <a:r>
              <a:rPr lang="en-US" b="1" dirty="0" smtClean="0"/>
              <a:t> leadership </a:t>
            </a:r>
            <a:r>
              <a:rPr lang="en-US" dirty="0" smtClean="0"/>
              <a:t>and political support for rehabilitation at </a:t>
            </a:r>
            <a:r>
              <a:rPr lang="en-US" dirty="0" err="1" smtClean="0"/>
              <a:t>subnational</a:t>
            </a:r>
            <a:r>
              <a:rPr lang="en-US" dirty="0" smtClean="0"/>
              <a:t>, national and global levels. </a:t>
            </a:r>
          </a:p>
          <a:p>
            <a:r>
              <a:rPr lang="en-US" dirty="0" smtClean="0"/>
              <a:t>Strengthening rehabilitation </a:t>
            </a:r>
            <a:r>
              <a:rPr lang="en-US" b="1" dirty="0" smtClean="0"/>
              <a:t>planning and implementation </a:t>
            </a:r>
            <a:r>
              <a:rPr lang="en-US" dirty="0" smtClean="0"/>
              <a:t>at national and </a:t>
            </a:r>
            <a:r>
              <a:rPr lang="en-US" dirty="0" err="1" smtClean="0"/>
              <a:t>subnational</a:t>
            </a:r>
            <a:r>
              <a:rPr lang="en-US" dirty="0" smtClean="0"/>
              <a:t> levels, including within </a:t>
            </a:r>
            <a:r>
              <a:rPr lang="en-US" b="1" dirty="0" smtClean="0"/>
              <a:t>emergency </a:t>
            </a:r>
            <a:r>
              <a:rPr lang="en-US" dirty="0" smtClean="0"/>
              <a:t>preparedness and response. </a:t>
            </a:r>
          </a:p>
          <a:p>
            <a:r>
              <a:rPr lang="en-US" dirty="0" smtClean="0"/>
              <a:t>Improving </a:t>
            </a:r>
            <a:r>
              <a:rPr lang="en-US" b="1" dirty="0" smtClean="0"/>
              <a:t>integration of rehabilitation into the health sector </a:t>
            </a:r>
            <a:r>
              <a:rPr lang="en-US" dirty="0" smtClean="0"/>
              <a:t>and strengthening </a:t>
            </a:r>
            <a:r>
              <a:rPr lang="en-US" dirty="0" err="1" smtClean="0"/>
              <a:t>intersectoral</a:t>
            </a:r>
            <a:r>
              <a:rPr lang="en-US" dirty="0" smtClean="0"/>
              <a:t> links to effectively and efficiently meet population needs. </a:t>
            </a:r>
          </a:p>
          <a:p>
            <a:r>
              <a:rPr lang="en-US" dirty="0" smtClean="0"/>
              <a:t>Incorporating rehabilitation in </a:t>
            </a:r>
            <a:r>
              <a:rPr lang="en-US" b="1" dirty="0" smtClean="0"/>
              <a:t>universal health coverage.</a:t>
            </a:r>
            <a:r>
              <a:rPr lang="en-US" dirty="0" smtClean="0"/>
              <a:t> </a:t>
            </a:r>
          </a:p>
          <a:p>
            <a:r>
              <a:rPr lang="en-US" dirty="0" smtClean="0"/>
              <a:t>Building comprehensive rehabilitation s</a:t>
            </a:r>
            <a:r>
              <a:rPr lang="en-US" b="1" dirty="0" smtClean="0"/>
              <a:t>ervice delivery models </a:t>
            </a:r>
            <a:r>
              <a:rPr lang="en-US" dirty="0" smtClean="0"/>
              <a:t>to progressively achieve equitable access to quality services, including assistive products, for all the population, including those in rural and remote areas. </a:t>
            </a:r>
          </a:p>
          <a:p>
            <a:r>
              <a:rPr lang="en-US" dirty="0" smtClean="0"/>
              <a:t>Developing a strong multidisciplinary </a:t>
            </a:r>
            <a:r>
              <a:rPr lang="en-US" b="1" dirty="0" smtClean="0"/>
              <a:t>rehabilitation workforce</a:t>
            </a:r>
            <a:r>
              <a:rPr lang="en-US" dirty="0" smtClean="0"/>
              <a:t> that is suitable for country context, and promoting rehabilitation concepts across all health workforce education. </a:t>
            </a:r>
          </a:p>
          <a:p>
            <a:r>
              <a:rPr lang="en-US" dirty="0" smtClean="0"/>
              <a:t>Expanding</a:t>
            </a:r>
            <a:r>
              <a:rPr lang="en-US" b="1" dirty="0" smtClean="0"/>
              <a:t> financing for rehabilitation</a:t>
            </a:r>
            <a:r>
              <a:rPr lang="en-US" dirty="0" smtClean="0"/>
              <a:t> through appropriate mechanisms. </a:t>
            </a:r>
          </a:p>
          <a:p>
            <a:r>
              <a:rPr lang="en-US" dirty="0" smtClean="0"/>
              <a:t>Collecting information relevant to rehabilitation to enhance </a:t>
            </a:r>
            <a:r>
              <a:rPr lang="en-US" b="1" dirty="0" smtClean="0"/>
              <a:t>health information systems </a:t>
            </a:r>
            <a:r>
              <a:rPr lang="en-US" dirty="0" smtClean="0"/>
              <a:t>including system level rehabilitation data and information on functioning utilizing the International Classification of Functioning, Disability and Health (ICF). </a:t>
            </a:r>
          </a:p>
          <a:p>
            <a:r>
              <a:rPr lang="en-US" dirty="0" smtClean="0"/>
              <a:t>Building </a:t>
            </a:r>
            <a:r>
              <a:rPr lang="en-US" b="1" dirty="0" smtClean="0"/>
              <a:t>research capacity </a:t>
            </a:r>
            <a:r>
              <a:rPr lang="en-US" dirty="0" smtClean="0"/>
              <a:t>and expanding the availability of robust evidence for rehabilitation. </a:t>
            </a:r>
          </a:p>
          <a:p>
            <a:r>
              <a:rPr lang="en-US" smtClean="0"/>
              <a:t>Establishing and strengthening </a:t>
            </a:r>
            <a:r>
              <a:rPr lang="en-US" b="1" smtClean="0"/>
              <a:t>networks and partnerships in rehabilitation</a:t>
            </a:r>
            <a:r>
              <a:rPr lang="en-US" smtClean="0"/>
              <a:t>, particularly between low-, middle- and high-income countries.</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208157" y="898684"/>
            <a:ext cx="7700486" cy="1212771"/>
          </a:xfrm>
          <a:prstGeom prst="rect">
            <a:avLst/>
          </a:prstGeom>
          <a:noFill/>
          <a:ln/>
        </p:spPr>
        <p:txBody>
          <a:bodyPr wrap="square" rtlCol="0" anchor="t"/>
          <a:lstStyle/>
          <a:p>
            <a:pPr marL="0" indent="0">
              <a:lnSpc>
                <a:spcPts val="4776"/>
              </a:lnSpc>
              <a:buNone/>
            </a:pPr>
            <a:r>
              <a:rPr lang="en-US" sz="3821" b="1" kern="0" spc="-76" dirty="0">
                <a:solidFill>
                  <a:srgbClr val="D73AD7"/>
                </a:solidFill>
                <a:latin typeface="Source Serif Pro" pitchFamily="34" charset="0"/>
                <a:ea typeface="Source Serif Pro" pitchFamily="34" charset="-122"/>
                <a:cs typeface="Source Serif Pro" pitchFamily="34" charset="-120"/>
              </a:rPr>
              <a:t>Understanding the Rehabilitation Process</a:t>
            </a:r>
            <a:endParaRPr lang="en-US" sz="3821" dirty="0"/>
          </a:p>
        </p:txBody>
      </p:sp>
      <p:sp>
        <p:nvSpPr>
          <p:cNvPr id="6" name="Shape 2"/>
          <p:cNvSpPr/>
          <p:nvPr/>
        </p:nvSpPr>
        <p:spPr>
          <a:xfrm>
            <a:off x="6506051" y="2420779"/>
            <a:ext cx="22860" cy="4910138"/>
          </a:xfrm>
          <a:prstGeom prst="roundRect">
            <a:avLst>
              <a:gd name="adj" fmla="val 378877"/>
            </a:avLst>
          </a:prstGeom>
          <a:solidFill>
            <a:srgbClr val="DABADD"/>
          </a:solidFill>
          <a:ln/>
        </p:spPr>
      </p:sp>
      <p:sp>
        <p:nvSpPr>
          <p:cNvPr id="7" name="Shape 3"/>
          <p:cNvSpPr/>
          <p:nvPr/>
        </p:nvSpPr>
        <p:spPr>
          <a:xfrm>
            <a:off x="6726615" y="2873216"/>
            <a:ext cx="721757" cy="22860"/>
          </a:xfrm>
          <a:prstGeom prst="roundRect">
            <a:avLst>
              <a:gd name="adj" fmla="val 378877"/>
            </a:avLst>
          </a:prstGeom>
          <a:solidFill>
            <a:srgbClr val="DABADD"/>
          </a:solidFill>
          <a:ln/>
        </p:spPr>
      </p:sp>
      <p:sp>
        <p:nvSpPr>
          <p:cNvPr id="8" name="Shape 4"/>
          <p:cNvSpPr/>
          <p:nvPr/>
        </p:nvSpPr>
        <p:spPr>
          <a:xfrm>
            <a:off x="6285488" y="2652713"/>
            <a:ext cx="463987" cy="463987"/>
          </a:xfrm>
          <a:prstGeom prst="roundRect">
            <a:avLst>
              <a:gd name="adj" fmla="val 18667"/>
            </a:avLst>
          </a:prstGeom>
          <a:solidFill>
            <a:srgbClr val="F4D4F7"/>
          </a:solidFill>
          <a:ln w="7620">
            <a:solidFill>
              <a:srgbClr val="DABADD"/>
            </a:solidFill>
            <a:prstDash val="solid"/>
          </a:ln>
        </p:spPr>
      </p:sp>
      <p:sp>
        <p:nvSpPr>
          <p:cNvPr id="9" name="Text 5"/>
          <p:cNvSpPr/>
          <p:nvPr/>
        </p:nvSpPr>
        <p:spPr>
          <a:xfrm>
            <a:off x="6444675" y="2739152"/>
            <a:ext cx="145494" cy="291108"/>
          </a:xfrm>
          <a:prstGeom prst="rect">
            <a:avLst/>
          </a:prstGeom>
          <a:noFill/>
          <a:ln/>
        </p:spPr>
        <p:txBody>
          <a:bodyPr wrap="none" rtlCol="0" anchor="t"/>
          <a:lstStyle/>
          <a:p>
            <a:pPr marL="0" indent="0" algn="ctr">
              <a:lnSpc>
                <a:spcPts val="2292"/>
              </a:lnSpc>
              <a:buNone/>
            </a:pPr>
            <a:r>
              <a:rPr lang="en-US" sz="2292" b="1" kern="0" spc="-46" dirty="0">
                <a:solidFill>
                  <a:srgbClr val="272525"/>
                </a:solidFill>
                <a:latin typeface="Source Serif Pro" pitchFamily="34" charset="0"/>
                <a:ea typeface="Source Serif Pro" pitchFamily="34" charset="-122"/>
                <a:cs typeface="Source Serif Pro" pitchFamily="34" charset="-120"/>
              </a:rPr>
              <a:t>1</a:t>
            </a:r>
            <a:endParaRPr lang="en-US" sz="2292" dirty="0"/>
          </a:p>
        </p:txBody>
      </p:sp>
      <p:sp>
        <p:nvSpPr>
          <p:cNvPr id="10" name="Text 6"/>
          <p:cNvSpPr/>
          <p:nvPr/>
        </p:nvSpPr>
        <p:spPr>
          <a:xfrm>
            <a:off x="7651671" y="2626995"/>
            <a:ext cx="2426018" cy="303252"/>
          </a:xfrm>
          <a:prstGeom prst="rect">
            <a:avLst/>
          </a:prstGeom>
          <a:noFill/>
          <a:ln/>
        </p:spPr>
        <p:txBody>
          <a:bodyPr wrap="none" rtlCol="0" anchor="t"/>
          <a:lstStyle/>
          <a:p>
            <a:pPr marL="0" indent="0" algn="l">
              <a:lnSpc>
                <a:spcPts val="2388"/>
              </a:lnSpc>
              <a:buNone/>
            </a:pPr>
            <a:r>
              <a:rPr lang="en-US" sz="1910" b="1" kern="0" spc="-38" dirty="0">
                <a:solidFill>
                  <a:srgbClr val="272525"/>
                </a:solidFill>
                <a:latin typeface="Source Serif Pro" pitchFamily="34" charset="0"/>
                <a:ea typeface="Source Serif Pro" pitchFamily="34" charset="-122"/>
                <a:cs typeface="Source Serif Pro" pitchFamily="34" charset="-120"/>
              </a:rPr>
              <a:t>Assessment</a:t>
            </a:r>
            <a:endParaRPr lang="en-US" sz="1910" dirty="0"/>
          </a:p>
        </p:txBody>
      </p:sp>
      <p:sp>
        <p:nvSpPr>
          <p:cNvPr id="11" name="Text 7"/>
          <p:cNvSpPr/>
          <p:nvPr/>
        </p:nvSpPr>
        <p:spPr>
          <a:xfrm>
            <a:off x="7651671" y="3053953"/>
            <a:ext cx="6256973" cy="659844"/>
          </a:xfrm>
          <a:prstGeom prst="rect">
            <a:avLst/>
          </a:prstGeom>
          <a:noFill/>
          <a:ln/>
        </p:spPr>
        <p:txBody>
          <a:bodyPr wrap="square" rtlCol="0" anchor="t"/>
          <a:lstStyle/>
          <a:p>
            <a:pPr marL="0" indent="0" algn="l">
              <a:lnSpc>
                <a:spcPts val="2598"/>
              </a:lnSpc>
              <a:buNone/>
            </a:pPr>
            <a:r>
              <a:rPr lang="en-US" sz="1624" kern="0" spc="-32" dirty="0">
                <a:solidFill>
                  <a:srgbClr val="272525"/>
                </a:solidFill>
                <a:latin typeface="Source Sans Pro" pitchFamily="34" charset="0"/>
                <a:ea typeface="Source Sans Pro" pitchFamily="34" charset="-122"/>
                <a:cs typeface="Source Sans Pro" pitchFamily="34" charset="-120"/>
              </a:rPr>
              <a:t>Comprehensive evaluation of the client's strengths, limitations, and goals to develop a personalized rehabilitation plan.</a:t>
            </a:r>
            <a:endParaRPr lang="en-US" sz="1624" dirty="0"/>
          </a:p>
        </p:txBody>
      </p:sp>
      <p:sp>
        <p:nvSpPr>
          <p:cNvPr id="12" name="Shape 8"/>
          <p:cNvSpPr/>
          <p:nvPr/>
        </p:nvSpPr>
        <p:spPr>
          <a:xfrm>
            <a:off x="6726615" y="4578668"/>
            <a:ext cx="721757" cy="22860"/>
          </a:xfrm>
          <a:prstGeom prst="roundRect">
            <a:avLst>
              <a:gd name="adj" fmla="val 378877"/>
            </a:avLst>
          </a:prstGeom>
          <a:solidFill>
            <a:srgbClr val="DABADD"/>
          </a:solidFill>
          <a:ln/>
        </p:spPr>
      </p:sp>
      <p:sp>
        <p:nvSpPr>
          <p:cNvPr id="13" name="Shape 9"/>
          <p:cNvSpPr/>
          <p:nvPr/>
        </p:nvSpPr>
        <p:spPr>
          <a:xfrm>
            <a:off x="6285488" y="4358164"/>
            <a:ext cx="463987" cy="463987"/>
          </a:xfrm>
          <a:prstGeom prst="roundRect">
            <a:avLst>
              <a:gd name="adj" fmla="val 18667"/>
            </a:avLst>
          </a:prstGeom>
          <a:solidFill>
            <a:srgbClr val="F4D4F7"/>
          </a:solidFill>
          <a:ln w="7620">
            <a:solidFill>
              <a:srgbClr val="DABADD"/>
            </a:solidFill>
            <a:prstDash val="solid"/>
          </a:ln>
        </p:spPr>
      </p:sp>
      <p:sp>
        <p:nvSpPr>
          <p:cNvPr id="14" name="Text 10"/>
          <p:cNvSpPr/>
          <p:nvPr/>
        </p:nvSpPr>
        <p:spPr>
          <a:xfrm>
            <a:off x="6444675" y="4444603"/>
            <a:ext cx="145494" cy="291108"/>
          </a:xfrm>
          <a:prstGeom prst="rect">
            <a:avLst/>
          </a:prstGeom>
          <a:noFill/>
          <a:ln/>
        </p:spPr>
        <p:txBody>
          <a:bodyPr wrap="none" rtlCol="0" anchor="t"/>
          <a:lstStyle/>
          <a:p>
            <a:pPr marL="0" indent="0" algn="ctr">
              <a:lnSpc>
                <a:spcPts val="2292"/>
              </a:lnSpc>
              <a:buNone/>
            </a:pPr>
            <a:r>
              <a:rPr lang="en-US" sz="2292" b="1" kern="0" spc="-46" dirty="0">
                <a:solidFill>
                  <a:srgbClr val="272525"/>
                </a:solidFill>
                <a:latin typeface="Source Serif Pro" pitchFamily="34" charset="0"/>
                <a:ea typeface="Source Serif Pro" pitchFamily="34" charset="-122"/>
                <a:cs typeface="Source Serif Pro" pitchFamily="34" charset="-120"/>
              </a:rPr>
              <a:t>2</a:t>
            </a:r>
            <a:endParaRPr lang="en-US" sz="2292" dirty="0"/>
          </a:p>
        </p:txBody>
      </p:sp>
      <p:sp>
        <p:nvSpPr>
          <p:cNvPr id="15" name="Text 11"/>
          <p:cNvSpPr/>
          <p:nvPr/>
        </p:nvSpPr>
        <p:spPr>
          <a:xfrm>
            <a:off x="7651671" y="4332446"/>
            <a:ext cx="2426018" cy="303252"/>
          </a:xfrm>
          <a:prstGeom prst="rect">
            <a:avLst/>
          </a:prstGeom>
          <a:noFill/>
          <a:ln/>
        </p:spPr>
        <p:txBody>
          <a:bodyPr wrap="none" rtlCol="0" anchor="t"/>
          <a:lstStyle/>
          <a:p>
            <a:pPr marL="0" indent="0" algn="l">
              <a:lnSpc>
                <a:spcPts val="2388"/>
              </a:lnSpc>
              <a:buNone/>
            </a:pPr>
            <a:r>
              <a:rPr lang="en-US" sz="1910" b="1" kern="0" spc="-38" dirty="0">
                <a:solidFill>
                  <a:srgbClr val="272525"/>
                </a:solidFill>
                <a:latin typeface="Source Serif Pro" pitchFamily="34" charset="0"/>
                <a:ea typeface="Source Serif Pro" pitchFamily="34" charset="-122"/>
                <a:cs typeface="Source Serif Pro" pitchFamily="34" charset="-120"/>
              </a:rPr>
              <a:t>Intervention</a:t>
            </a:r>
            <a:endParaRPr lang="en-US" sz="1910" dirty="0"/>
          </a:p>
        </p:txBody>
      </p:sp>
      <p:sp>
        <p:nvSpPr>
          <p:cNvPr id="16" name="Text 12"/>
          <p:cNvSpPr/>
          <p:nvPr/>
        </p:nvSpPr>
        <p:spPr>
          <a:xfrm>
            <a:off x="7651671" y="4759404"/>
            <a:ext cx="6256973" cy="659844"/>
          </a:xfrm>
          <a:prstGeom prst="rect">
            <a:avLst/>
          </a:prstGeom>
          <a:noFill/>
          <a:ln/>
        </p:spPr>
        <p:txBody>
          <a:bodyPr wrap="square" rtlCol="0" anchor="t"/>
          <a:lstStyle/>
          <a:p>
            <a:pPr marL="0" indent="0" algn="l">
              <a:lnSpc>
                <a:spcPts val="2598"/>
              </a:lnSpc>
              <a:buNone/>
            </a:pPr>
            <a:r>
              <a:rPr lang="en-US" sz="1624" kern="0" spc="-32" dirty="0">
                <a:solidFill>
                  <a:srgbClr val="272525"/>
                </a:solidFill>
                <a:latin typeface="Source Sans Pro" pitchFamily="34" charset="0"/>
                <a:ea typeface="Source Sans Pro" pitchFamily="34" charset="-122"/>
                <a:cs typeface="Source Sans Pro" pitchFamily="34" charset="-120"/>
              </a:rPr>
              <a:t>Implementation of therapeutic services, counseling, and skill-building activities to address the client's specific needs.</a:t>
            </a:r>
            <a:endParaRPr lang="en-US" sz="1624" dirty="0"/>
          </a:p>
        </p:txBody>
      </p:sp>
      <p:sp>
        <p:nvSpPr>
          <p:cNvPr id="17" name="Shape 13"/>
          <p:cNvSpPr/>
          <p:nvPr/>
        </p:nvSpPr>
        <p:spPr>
          <a:xfrm>
            <a:off x="6726615" y="6284119"/>
            <a:ext cx="721757" cy="22860"/>
          </a:xfrm>
          <a:prstGeom prst="roundRect">
            <a:avLst>
              <a:gd name="adj" fmla="val 378877"/>
            </a:avLst>
          </a:prstGeom>
          <a:solidFill>
            <a:srgbClr val="DABADD"/>
          </a:solidFill>
          <a:ln/>
        </p:spPr>
      </p:sp>
      <p:sp>
        <p:nvSpPr>
          <p:cNvPr id="18" name="Shape 14"/>
          <p:cNvSpPr/>
          <p:nvPr/>
        </p:nvSpPr>
        <p:spPr>
          <a:xfrm>
            <a:off x="6285488" y="6063615"/>
            <a:ext cx="463987" cy="463987"/>
          </a:xfrm>
          <a:prstGeom prst="roundRect">
            <a:avLst>
              <a:gd name="adj" fmla="val 18667"/>
            </a:avLst>
          </a:prstGeom>
          <a:solidFill>
            <a:srgbClr val="F4D4F7"/>
          </a:solidFill>
          <a:ln w="7620">
            <a:solidFill>
              <a:srgbClr val="DABADD"/>
            </a:solidFill>
            <a:prstDash val="solid"/>
          </a:ln>
        </p:spPr>
      </p:sp>
      <p:sp>
        <p:nvSpPr>
          <p:cNvPr id="19" name="Text 15"/>
          <p:cNvSpPr/>
          <p:nvPr/>
        </p:nvSpPr>
        <p:spPr>
          <a:xfrm>
            <a:off x="6444675" y="6150054"/>
            <a:ext cx="145494" cy="291108"/>
          </a:xfrm>
          <a:prstGeom prst="rect">
            <a:avLst/>
          </a:prstGeom>
          <a:noFill/>
          <a:ln/>
        </p:spPr>
        <p:txBody>
          <a:bodyPr wrap="none" rtlCol="0" anchor="t"/>
          <a:lstStyle/>
          <a:p>
            <a:pPr marL="0" indent="0" algn="ctr">
              <a:lnSpc>
                <a:spcPts val="2292"/>
              </a:lnSpc>
              <a:buNone/>
            </a:pPr>
            <a:r>
              <a:rPr lang="en-US" sz="2292" b="1" kern="0" spc="-46" dirty="0">
                <a:solidFill>
                  <a:srgbClr val="272525"/>
                </a:solidFill>
                <a:latin typeface="Source Serif Pro" pitchFamily="34" charset="0"/>
                <a:ea typeface="Source Serif Pro" pitchFamily="34" charset="-122"/>
                <a:cs typeface="Source Serif Pro" pitchFamily="34" charset="-120"/>
              </a:rPr>
              <a:t>3</a:t>
            </a:r>
            <a:endParaRPr lang="en-US" sz="2292" dirty="0"/>
          </a:p>
        </p:txBody>
      </p:sp>
      <p:sp>
        <p:nvSpPr>
          <p:cNvPr id="20" name="Text 16"/>
          <p:cNvSpPr/>
          <p:nvPr/>
        </p:nvSpPr>
        <p:spPr>
          <a:xfrm>
            <a:off x="7651671" y="6037898"/>
            <a:ext cx="2426018" cy="303252"/>
          </a:xfrm>
          <a:prstGeom prst="rect">
            <a:avLst/>
          </a:prstGeom>
          <a:noFill/>
          <a:ln/>
        </p:spPr>
        <p:txBody>
          <a:bodyPr wrap="none" rtlCol="0" anchor="t"/>
          <a:lstStyle/>
          <a:p>
            <a:pPr marL="0" indent="0" algn="l">
              <a:lnSpc>
                <a:spcPts val="2388"/>
              </a:lnSpc>
              <a:buNone/>
            </a:pPr>
            <a:r>
              <a:rPr lang="en-US" sz="1910" b="1" kern="0" spc="-38" dirty="0">
                <a:solidFill>
                  <a:srgbClr val="272525"/>
                </a:solidFill>
                <a:latin typeface="Source Serif Pro" pitchFamily="34" charset="0"/>
                <a:ea typeface="Source Serif Pro" pitchFamily="34" charset="-122"/>
                <a:cs typeface="Source Serif Pro" pitchFamily="34" charset="-120"/>
              </a:rPr>
              <a:t>Monitoring</a:t>
            </a:r>
            <a:endParaRPr lang="en-US" sz="1910" dirty="0"/>
          </a:p>
        </p:txBody>
      </p:sp>
      <p:sp>
        <p:nvSpPr>
          <p:cNvPr id="21" name="Text 17"/>
          <p:cNvSpPr/>
          <p:nvPr/>
        </p:nvSpPr>
        <p:spPr>
          <a:xfrm>
            <a:off x="7651671" y="6464856"/>
            <a:ext cx="6256973" cy="659844"/>
          </a:xfrm>
          <a:prstGeom prst="rect">
            <a:avLst/>
          </a:prstGeom>
          <a:noFill/>
          <a:ln/>
        </p:spPr>
        <p:txBody>
          <a:bodyPr wrap="square" rtlCol="0" anchor="t"/>
          <a:lstStyle/>
          <a:p>
            <a:pPr marL="0" indent="0" algn="l">
              <a:lnSpc>
                <a:spcPts val="2598"/>
              </a:lnSpc>
              <a:buNone/>
            </a:pPr>
            <a:r>
              <a:rPr lang="en-US" sz="1624" kern="0" spc="-32" dirty="0">
                <a:solidFill>
                  <a:srgbClr val="272525"/>
                </a:solidFill>
                <a:latin typeface="Source Sans Pro" pitchFamily="34" charset="0"/>
                <a:ea typeface="Source Sans Pro" pitchFamily="34" charset="-122"/>
                <a:cs typeface="Source Sans Pro" pitchFamily="34" charset="-120"/>
              </a:rPr>
              <a:t>Continuous evaluation of the client's progress and adjustment of the rehabilitation plan as needed.</a:t>
            </a:r>
            <a:endParaRPr lang="en-US" sz="162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164104" y="1013817"/>
            <a:ext cx="4556165" cy="569476"/>
          </a:xfrm>
          <a:prstGeom prst="rect">
            <a:avLst/>
          </a:prstGeom>
          <a:noFill/>
          <a:ln/>
        </p:spPr>
        <p:txBody>
          <a:bodyPr wrap="none" rtlCol="0" anchor="t"/>
          <a:lstStyle/>
          <a:p>
            <a:pPr marL="0" indent="0">
              <a:lnSpc>
                <a:spcPts val="4484"/>
              </a:lnSpc>
              <a:buNone/>
            </a:pPr>
            <a:r>
              <a:rPr lang="en-US" sz="3588" b="1" kern="0" spc="-72" dirty="0">
                <a:solidFill>
                  <a:srgbClr val="D73AD7"/>
                </a:solidFill>
                <a:latin typeface="Source Serif Pro" pitchFamily="34" charset="0"/>
                <a:ea typeface="Source Serif Pro" pitchFamily="34" charset="-122"/>
                <a:cs typeface="Source Serif Pro" pitchFamily="34" charset="-120"/>
              </a:rPr>
              <a:t>Assessing Client Needs</a:t>
            </a:r>
            <a:endParaRPr lang="en-US" sz="3588" dirty="0"/>
          </a:p>
        </p:txBody>
      </p:sp>
      <p:sp>
        <p:nvSpPr>
          <p:cNvPr id="6" name="Shape 2"/>
          <p:cNvSpPr/>
          <p:nvPr/>
        </p:nvSpPr>
        <p:spPr>
          <a:xfrm>
            <a:off x="6164104" y="1873687"/>
            <a:ext cx="7788593" cy="1422559"/>
          </a:xfrm>
          <a:prstGeom prst="roundRect">
            <a:avLst>
              <a:gd name="adj" fmla="val 5717"/>
            </a:avLst>
          </a:prstGeom>
          <a:solidFill>
            <a:srgbClr val="F4D4F7"/>
          </a:solidFill>
          <a:ln w="7620">
            <a:solidFill>
              <a:srgbClr val="DABADD"/>
            </a:solidFill>
            <a:prstDash val="solid"/>
          </a:ln>
        </p:spPr>
      </p:sp>
      <p:sp>
        <p:nvSpPr>
          <p:cNvPr id="7" name="Text 3"/>
          <p:cNvSpPr/>
          <p:nvPr/>
        </p:nvSpPr>
        <p:spPr>
          <a:xfrm>
            <a:off x="6365319" y="2074902"/>
            <a:ext cx="2278023" cy="284678"/>
          </a:xfrm>
          <a:prstGeom prst="rect">
            <a:avLst/>
          </a:prstGeom>
          <a:noFill/>
          <a:ln/>
        </p:spPr>
        <p:txBody>
          <a:bodyPr wrap="none" rtlCol="0" anchor="t"/>
          <a:lstStyle/>
          <a:p>
            <a:pPr marL="0" indent="0">
              <a:lnSpc>
                <a:spcPts val="2242"/>
              </a:lnSpc>
              <a:buNone/>
            </a:pPr>
            <a:r>
              <a:rPr lang="en-US" sz="1794" b="1" kern="0" spc="-36" dirty="0">
                <a:solidFill>
                  <a:srgbClr val="272525"/>
                </a:solidFill>
                <a:latin typeface="Source Serif Pro" pitchFamily="34" charset="0"/>
                <a:ea typeface="Source Serif Pro" pitchFamily="34" charset="-122"/>
                <a:cs typeface="Source Serif Pro" pitchFamily="34" charset="-120"/>
              </a:rPr>
              <a:t>Physical Needs</a:t>
            </a:r>
            <a:endParaRPr lang="en-US" sz="1794" dirty="0"/>
          </a:p>
        </p:txBody>
      </p:sp>
      <p:sp>
        <p:nvSpPr>
          <p:cNvPr id="8" name="Text 4"/>
          <p:cNvSpPr/>
          <p:nvPr/>
        </p:nvSpPr>
        <p:spPr>
          <a:xfrm>
            <a:off x="6365319" y="2475667"/>
            <a:ext cx="7386161" cy="619363"/>
          </a:xfrm>
          <a:prstGeom prst="rect">
            <a:avLst/>
          </a:prstGeom>
          <a:noFill/>
          <a:ln/>
        </p:spPr>
        <p:txBody>
          <a:bodyPr wrap="square" rtlCol="0" anchor="t"/>
          <a:lstStyle/>
          <a:p>
            <a:pPr marL="0" indent="0">
              <a:lnSpc>
                <a:spcPts val="2440"/>
              </a:lnSpc>
              <a:buNone/>
            </a:pPr>
            <a:r>
              <a:rPr lang="en-US" sz="1525" kern="0" spc="-30" dirty="0">
                <a:solidFill>
                  <a:srgbClr val="272525"/>
                </a:solidFill>
                <a:latin typeface="Source Sans Pro" pitchFamily="34" charset="0"/>
                <a:ea typeface="Source Sans Pro" pitchFamily="34" charset="-122"/>
                <a:cs typeface="Source Sans Pro" pitchFamily="34" charset="-120"/>
              </a:rPr>
              <a:t>Identifying and addressing physical limitations, such as mobility, self-care, and accessibility issues.</a:t>
            </a:r>
            <a:endParaRPr lang="en-US" sz="1525" dirty="0"/>
          </a:p>
        </p:txBody>
      </p:sp>
      <p:sp>
        <p:nvSpPr>
          <p:cNvPr id="9" name="Shape 5"/>
          <p:cNvSpPr/>
          <p:nvPr/>
        </p:nvSpPr>
        <p:spPr>
          <a:xfrm>
            <a:off x="6164104" y="3489841"/>
            <a:ext cx="7788593" cy="1112877"/>
          </a:xfrm>
          <a:prstGeom prst="roundRect">
            <a:avLst>
              <a:gd name="adj" fmla="val 7308"/>
            </a:avLst>
          </a:prstGeom>
          <a:solidFill>
            <a:srgbClr val="F4D4F7"/>
          </a:solidFill>
          <a:ln w="7620">
            <a:solidFill>
              <a:srgbClr val="DABADD"/>
            </a:solidFill>
            <a:prstDash val="solid"/>
          </a:ln>
        </p:spPr>
      </p:sp>
      <p:sp>
        <p:nvSpPr>
          <p:cNvPr id="10" name="Text 6"/>
          <p:cNvSpPr/>
          <p:nvPr/>
        </p:nvSpPr>
        <p:spPr>
          <a:xfrm>
            <a:off x="6365319" y="3691057"/>
            <a:ext cx="2278023" cy="284678"/>
          </a:xfrm>
          <a:prstGeom prst="rect">
            <a:avLst/>
          </a:prstGeom>
          <a:noFill/>
          <a:ln/>
        </p:spPr>
        <p:txBody>
          <a:bodyPr wrap="none" rtlCol="0" anchor="t"/>
          <a:lstStyle/>
          <a:p>
            <a:pPr marL="0" indent="0">
              <a:lnSpc>
                <a:spcPts val="2242"/>
              </a:lnSpc>
              <a:buNone/>
            </a:pPr>
            <a:r>
              <a:rPr lang="en-US" sz="1794" b="1" kern="0" spc="-36" dirty="0">
                <a:solidFill>
                  <a:srgbClr val="272525"/>
                </a:solidFill>
                <a:latin typeface="Source Serif Pro" pitchFamily="34" charset="0"/>
                <a:ea typeface="Source Serif Pro" pitchFamily="34" charset="-122"/>
                <a:cs typeface="Source Serif Pro" pitchFamily="34" charset="-120"/>
              </a:rPr>
              <a:t>Cognitive Needs</a:t>
            </a:r>
            <a:endParaRPr lang="en-US" sz="1794" dirty="0"/>
          </a:p>
        </p:txBody>
      </p:sp>
      <p:sp>
        <p:nvSpPr>
          <p:cNvPr id="11" name="Text 7"/>
          <p:cNvSpPr/>
          <p:nvPr/>
        </p:nvSpPr>
        <p:spPr>
          <a:xfrm>
            <a:off x="6365319" y="4091821"/>
            <a:ext cx="7386161" cy="309682"/>
          </a:xfrm>
          <a:prstGeom prst="rect">
            <a:avLst/>
          </a:prstGeom>
          <a:noFill/>
          <a:ln/>
        </p:spPr>
        <p:txBody>
          <a:bodyPr wrap="none" rtlCol="0" anchor="t"/>
          <a:lstStyle/>
          <a:p>
            <a:pPr marL="0" indent="0">
              <a:lnSpc>
                <a:spcPts val="2440"/>
              </a:lnSpc>
              <a:buNone/>
            </a:pPr>
            <a:r>
              <a:rPr lang="en-US" sz="1525" kern="0" spc="-30" dirty="0">
                <a:solidFill>
                  <a:srgbClr val="272525"/>
                </a:solidFill>
                <a:latin typeface="Source Sans Pro" pitchFamily="34" charset="0"/>
                <a:ea typeface="Source Sans Pro" pitchFamily="34" charset="-122"/>
                <a:cs typeface="Source Sans Pro" pitchFamily="34" charset="-120"/>
              </a:rPr>
              <a:t>Evaluating cognitive abilities, including memory, problem-solving, and decision-making skills.</a:t>
            </a:r>
            <a:endParaRPr lang="en-US" sz="1525" dirty="0"/>
          </a:p>
        </p:txBody>
      </p:sp>
      <p:sp>
        <p:nvSpPr>
          <p:cNvPr id="12" name="Shape 8"/>
          <p:cNvSpPr/>
          <p:nvPr/>
        </p:nvSpPr>
        <p:spPr>
          <a:xfrm>
            <a:off x="6164104" y="4796314"/>
            <a:ext cx="7788593" cy="1112877"/>
          </a:xfrm>
          <a:prstGeom prst="roundRect">
            <a:avLst>
              <a:gd name="adj" fmla="val 7308"/>
            </a:avLst>
          </a:prstGeom>
          <a:solidFill>
            <a:srgbClr val="F4D4F7"/>
          </a:solidFill>
          <a:ln w="7620">
            <a:solidFill>
              <a:srgbClr val="DABADD"/>
            </a:solidFill>
            <a:prstDash val="solid"/>
          </a:ln>
        </p:spPr>
      </p:sp>
      <p:sp>
        <p:nvSpPr>
          <p:cNvPr id="13" name="Text 9"/>
          <p:cNvSpPr/>
          <p:nvPr/>
        </p:nvSpPr>
        <p:spPr>
          <a:xfrm>
            <a:off x="6365319" y="4997529"/>
            <a:ext cx="2278023" cy="284678"/>
          </a:xfrm>
          <a:prstGeom prst="rect">
            <a:avLst/>
          </a:prstGeom>
          <a:noFill/>
          <a:ln/>
        </p:spPr>
        <p:txBody>
          <a:bodyPr wrap="none" rtlCol="0" anchor="t"/>
          <a:lstStyle/>
          <a:p>
            <a:pPr marL="0" indent="0">
              <a:lnSpc>
                <a:spcPts val="2242"/>
              </a:lnSpc>
              <a:buNone/>
            </a:pPr>
            <a:r>
              <a:rPr lang="en-US" sz="1794" b="1" kern="0" spc="-36" dirty="0">
                <a:solidFill>
                  <a:srgbClr val="272525"/>
                </a:solidFill>
                <a:latin typeface="Source Serif Pro" pitchFamily="34" charset="0"/>
                <a:ea typeface="Source Serif Pro" pitchFamily="34" charset="-122"/>
                <a:cs typeface="Source Serif Pro" pitchFamily="34" charset="-120"/>
              </a:rPr>
              <a:t>Emotional Needs</a:t>
            </a:r>
            <a:endParaRPr lang="en-US" sz="1794" dirty="0"/>
          </a:p>
        </p:txBody>
      </p:sp>
      <p:sp>
        <p:nvSpPr>
          <p:cNvPr id="14" name="Text 10"/>
          <p:cNvSpPr/>
          <p:nvPr/>
        </p:nvSpPr>
        <p:spPr>
          <a:xfrm>
            <a:off x="6365319" y="5398294"/>
            <a:ext cx="7386161" cy="309682"/>
          </a:xfrm>
          <a:prstGeom prst="rect">
            <a:avLst/>
          </a:prstGeom>
          <a:noFill/>
          <a:ln/>
        </p:spPr>
        <p:txBody>
          <a:bodyPr wrap="none" rtlCol="0" anchor="t"/>
          <a:lstStyle/>
          <a:p>
            <a:pPr marL="0" indent="0">
              <a:lnSpc>
                <a:spcPts val="2440"/>
              </a:lnSpc>
              <a:buNone/>
            </a:pPr>
            <a:r>
              <a:rPr lang="en-US" sz="1525" kern="0" spc="-30" dirty="0">
                <a:solidFill>
                  <a:srgbClr val="272525"/>
                </a:solidFill>
                <a:latin typeface="Source Sans Pro" pitchFamily="34" charset="0"/>
                <a:ea typeface="Source Sans Pro" pitchFamily="34" charset="-122"/>
                <a:cs typeface="Source Sans Pro" pitchFamily="34" charset="-120"/>
              </a:rPr>
              <a:t>Addressing psychological and emotional challenges, such as depression, anxiety, or trauma.</a:t>
            </a:r>
            <a:endParaRPr lang="en-US" sz="1525" dirty="0"/>
          </a:p>
        </p:txBody>
      </p:sp>
      <p:sp>
        <p:nvSpPr>
          <p:cNvPr id="15" name="Shape 11"/>
          <p:cNvSpPr/>
          <p:nvPr/>
        </p:nvSpPr>
        <p:spPr>
          <a:xfrm>
            <a:off x="6164104" y="6102787"/>
            <a:ext cx="7788593" cy="1112877"/>
          </a:xfrm>
          <a:prstGeom prst="roundRect">
            <a:avLst>
              <a:gd name="adj" fmla="val 7308"/>
            </a:avLst>
          </a:prstGeom>
          <a:solidFill>
            <a:srgbClr val="F4D4F7"/>
          </a:solidFill>
          <a:ln w="7620">
            <a:solidFill>
              <a:srgbClr val="DABADD"/>
            </a:solidFill>
            <a:prstDash val="solid"/>
          </a:ln>
        </p:spPr>
      </p:sp>
      <p:sp>
        <p:nvSpPr>
          <p:cNvPr id="16" name="Text 12"/>
          <p:cNvSpPr/>
          <p:nvPr/>
        </p:nvSpPr>
        <p:spPr>
          <a:xfrm>
            <a:off x="6365319" y="6304002"/>
            <a:ext cx="2278023" cy="284678"/>
          </a:xfrm>
          <a:prstGeom prst="rect">
            <a:avLst/>
          </a:prstGeom>
          <a:noFill/>
          <a:ln/>
        </p:spPr>
        <p:txBody>
          <a:bodyPr wrap="none" rtlCol="0" anchor="t"/>
          <a:lstStyle/>
          <a:p>
            <a:pPr marL="0" indent="0">
              <a:lnSpc>
                <a:spcPts val="2242"/>
              </a:lnSpc>
              <a:buNone/>
            </a:pPr>
            <a:r>
              <a:rPr lang="en-US" sz="1794" b="1" kern="0" spc="-36" dirty="0">
                <a:solidFill>
                  <a:srgbClr val="272525"/>
                </a:solidFill>
                <a:latin typeface="Source Serif Pro" pitchFamily="34" charset="0"/>
                <a:ea typeface="Source Serif Pro" pitchFamily="34" charset="-122"/>
                <a:cs typeface="Source Serif Pro" pitchFamily="34" charset="-120"/>
              </a:rPr>
              <a:t>Social Needs</a:t>
            </a:r>
            <a:endParaRPr lang="en-US" sz="1794" dirty="0"/>
          </a:p>
        </p:txBody>
      </p:sp>
      <p:sp>
        <p:nvSpPr>
          <p:cNvPr id="17" name="Text 13"/>
          <p:cNvSpPr/>
          <p:nvPr/>
        </p:nvSpPr>
        <p:spPr>
          <a:xfrm>
            <a:off x="6365319" y="6704767"/>
            <a:ext cx="7386161" cy="309682"/>
          </a:xfrm>
          <a:prstGeom prst="rect">
            <a:avLst/>
          </a:prstGeom>
          <a:noFill/>
          <a:ln/>
        </p:spPr>
        <p:txBody>
          <a:bodyPr wrap="none" rtlCol="0" anchor="t"/>
          <a:lstStyle/>
          <a:p>
            <a:pPr marL="0" indent="0">
              <a:lnSpc>
                <a:spcPts val="2440"/>
              </a:lnSpc>
              <a:buNone/>
            </a:pPr>
            <a:r>
              <a:rPr lang="en-US" sz="1525" kern="0" spc="-30" dirty="0">
                <a:solidFill>
                  <a:srgbClr val="272525"/>
                </a:solidFill>
                <a:latin typeface="Source Sans Pro" pitchFamily="34" charset="0"/>
                <a:ea typeface="Source Sans Pro" pitchFamily="34" charset="-122"/>
                <a:cs typeface="Source Sans Pro" pitchFamily="34" charset="-120"/>
              </a:rPr>
              <a:t>Promoting social integration, community involvement, and support systems.</a:t>
            </a:r>
            <a:endParaRPr lang="en-US" sz="15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1260</Words>
  <Application>Microsoft Office PowerPoint</Application>
  <PresentationFormat>Custom</PresentationFormat>
  <Paragraphs>143</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cp:lastModifiedBy>
  <cp:revision>7</cp:revision>
  <dcterms:created xsi:type="dcterms:W3CDTF">2024-08-05T11:13:35Z</dcterms:created>
  <dcterms:modified xsi:type="dcterms:W3CDTF">2024-09-04T11:47:51Z</dcterms:modified>
</cp:coreProperties>
</file>