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-523" y="-67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gamma.app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50437" y="1582817"/>
            <a:ext cx="7415927" cy="3193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670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Introduction to Inclusive Social Work</a:t>
            </a:r>
            <a:endParaRPr lang="en-US" sz="6707" dirty="0"/>
          </a:p>
        </p:txBody>
      </p:sp>
      <p:sp>
        <p:nvSpPr>
          <p:cNvPr id="6" name="Text 2"/>
          <p:cNvSpPr/>
          <p:nvPr/>
        </p:nvSpPr>
        <p:spPr>
          <a:xfrm>
            <a:off x="6350437" y="5147072"/>
            <a:ext cx="741592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Explore the principles and practices of inclusive social work, promoting equity and empowerment for all communities.</a:t>
            </a:r>
            <a:endParaRPr lang="en-US" sz="1944" dirty="0"/>
          </a:p>
        </p:txBody>
      </p:sp>
      <p:sp>
        <p:nvSpPr>
          <p:cNvPr id="7" name="Shape 3"/>
          <p:cNvSpPr/>
          <p:nvPr/>
        </p:nvSpPr>
        <p:spPr>
          <a:xfrm>
            <a:off x="6350437" y="6233279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29508" y="653296"/>
            <a:ext cx="7484983" cy="14813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32"/>
              </a:lnSpc>
              <a:buNone/>
            </a:pPr>
            <a:r>
              <a:rPr lang="en-US" sz="4666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Conclusion and Key Takeaways</a:t>
            </a:r>
            <a:endParaRPr lang="en-US" sz="4666" dirty="0"/>
          </a:p>
        </p:txBody>
      </p:sp>
      <p:sp>
        <p:nvSpPr>
          <p:cNvPr id="6" name="Shape 2"/>
          <p:cNvSpPr/>
          <p:nvPr/>
        </p:nvSpPr>
        <p:spPr>
          <a:xfrm>
            <a:off x="829508" y="2756654"/>
            <a:ext cx="533162" cy="533162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043583" y="2845475"/>
            <a:ext cx="105013" cy="3555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799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799" dirty="0"/>
          </a:p>
        </p:txBody>
      </p:sp>
      <p:sp>
        <p:nvSpPr>
          <p:cNvPr id="8" name="Text 4"/>
          <p:cNvSpPr/>
          <p:nvPr/>
        </p:nvSpPr>
        <p:spPr>
          <a:xfrm>
            <a:off x="1599605" y="2756654"/>
            <a:ext cx="3162776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16"/>
              </a:lnSpc>
              <a:buNone/>
            </a:pPr>
            <a:r>
              <a:rPr lang="en-US" sz="233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Transformative Vision</a:t>
            </a:r>
            <a:endParaRPr lang="en-US" sz="2333" dirty="0"/>
          </a:p>
        </p:txBody>
      </p:sp>
      <p:sp>
        <p:nvSpPr>
          <p:cNvPr id="9" name="Text 5"/>
          <p:cNvSpPr/>
          <p:nvPr/>
        </p:nvSpPr>
        <p:spPr>
          <a:xfrm>
            <a:off x="1599605" y="3269099"/>
            <a:ext cx="6714887" cy="7584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86"/>
              </a:lnSpc>
              <a:buNone/>
            </a:pPr>
            <a:r>
              <a:rPr lang="en-US" sz="1866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Inclusive social work promotes equity, empowerment, and justice for all.</a:t>
            </a:r>
            <a:endParaRPr lang="en-US" sz="1866" dirty="0"/>
          </a:p>
        </p:txBody>
      </p:sp>
      <p:sp>
        <p:nvSpPr>
          <p:cNvPr id="10" name="Shape 6"/>
          <p:cNvSpPr/>
          <p:nvPr/>
        </p:nvSpPr>
        <p:spPr>
          <a:xfrm>
            <a:off x="829508" y="4531043"/>
            <a:ext cx="533162" cy="533162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1003340" y="4619863"/>
            <a:ext cx="185380" cy="3555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799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799" dirty="0"/>
          </a:p>
        </p:txBody>
      </p:sp>
      <p:sp>
        <p:nvSpPr>
          <p:cNvPr id="12" name="Text 8"/>
          <p:cNvSpPr/>
          <p:nvPr/>
        </p:nvSpPr>
        <p:spPr>
          <a:xfrm>
            <a:off x="1599605" y="4531043"/>
            <a:ext cx="3082647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16"/>
              </a:lnSpc>
              <a:buNone/>
            </a:pPr>
            <a:r>
              <a:rPr lang="en-US" sz="233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Lifelong Commitment</a:t>
            </a:r>
            <a:endParaRPr lang="en-US" sz="2333" dirty="0"/>
          </a:p>
        </p:txBody>
      </p:sp>
      <p:sp>
        <p:nvSpPr>
          <p:cNvPr id="13" name="Text 9"/>
          <p:cNvSpPr/>
          <p:nvPr/>
        </p:nvSpPr>
        <p:spPr>
          <a:xfrm>
            <a:off x="1599605" y="5043488"/>
            <a:ext cx="6714887" cy="7584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86"/>
              </a:lnSpc>
              <a:buNone/>
            </a:pPr>
            <a:r>
              <a:rPr lang="en-US" sz="1866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Inclusive practice requires ongoing learning, self-reflection, and collective action.</a:t>
            </a:r>
            <a:endParaRPr lang="en-US" sz="1866" dirty="0"/>
          </a:p>
        </p:txBody>
      </p:sp>
      <p:sp>
        <p:nvSpPr>
          <p:cNvPr id="14" name="Shape 10"/>
          <p:cNvSpPr/>
          <p:nvPr/>
        </p:nvSpPr>
        <p:spPr>
          <a:xfrm>
            <a:off x="829508" y="6305431"/>
            <a:ext cx="533162" cy="533162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996196" y="6394252"/>
            <a:ext cx="199668" cy="3555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99"/>
              </a:lnSpc>
              <a:buNone/>
            </a:pPr>
            <a:r>
              <a:rPr lang="en-US" sz="2799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799" dirty="0"/>
          </a:p>
        </p:txBody>
      </p:sp>
      <p:sp>
        <p:nvSpPr>
          <p:cNvPr id="16" name="Text 12"/>
          <p:cNvSpPr/>
          <p:nvPr/>
        </p:nvSpPr>
        <p:spPr>
          <a:xfrm>
            <a:off x="1599605" y="6305431"/>
            <a:ext cx="2985492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16"/>
              </a:lnSpc>
              <a:buNone/>
            </a:pPr>
            <a:r>
              <a:rPr lang="en-US" sz="233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Collaborative Change</a:t>
            </a:r>
            <a:endParaRPr lang="en-US" sz="2333" dirty="0"/>
          </a:p>
        </p:txBody>
      </p:sp>
      <p:sp>
        <p:nvSpPr>
          <p:cNvPr id="17" name="Text 13"/>
          <p:cNvSpPr/>
          <p:nvPr/>
        </p:nvSpPr>
        <p:spPr>
          <a:xfrm>
            <a:off x="1599605" y="6817876"/>
            <a:ext cx="6714887" cy="7584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86"/>
              </a:lnSpc>
              <a:buNone/>
            </a:pPr>
            <a:r>
              <a:rPr lang="en-US" sz="1866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Partnering with diverse communities is essential for creating lasting, systemic change.</a:t>
            </a:r>
            <a:endParaRPr lang="en-US" sz="186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2400538"/>
            <a:ext cx="11333917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Understanding Diversity and Inclusion</a:t>
            </a:r>
            <a:endParaRPr lang="en-US" sz="4860" dirty="0"/>
          </a:p>
        </p:txBody>
      </p:sp>
      <p:sp>
        <p:nvSpPr>
          <p:cNvPr id="5" name="Text 2"/>
          <p:cNvSpPr/>
          <p:nvPr/>
        </p:nvSpPr>
        <p:spPr>
          <a:xfrm>
            <a:off x="864037" y="378916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Diverse Identities</a:t>
            </a:r>
            <a:endParaRPr lang="en-US" sz="2430" dirty="0"/>
          </a:p>
        </p:txBody>
      </p:sp>
      <p:sp>
        <p:nvSpPr>
          <p:cNvPr id="6" name="Text 3"/>
          <p:cNvSpPr/>
          <p:nvPr/>
        </p:nvSpPr>
        <p:spPr>
          <a:xfrm>
            <a:off x="864037" y="4421743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Recognize the rich tapestry of race, ethnicity, gender, sexuality, and ability in our communities.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372695" y="378916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Inclusive Mindset</a:t>
            </a:r>
            <a:endParaRPr lang="en-US" sz="2430" dirty="0"/>
          </a:p>
        </p:txBody>
      </p:sp>
      <p:sp>
        <p:nvSpPr>
          <p:cNvPr id="8" name="Text 5"/>
          <p:cNvSpPr/>
          <p:nvPr/>
        </p:nvSpPr>
        <p:spPr>
          <a:xfrm>
            <a:off x="5372695" y="4421743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Cultivate empathy, cultural humility, and a deep respect for differences.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81354" y="378916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Dismantling Biases</a:t>
            </a:r>
            <a:endParaRPr lang="en-US" sz="2430" dirty="0"/>
          </a:p>
        </p:txBody>
      </p:sp>
      <p:sp>
        <p:nvSpPr>
          <p:cNvPr id="10" name="Text 7"/>
          <p:cNvSpPr/>
          <p:nvPr/>
        </p:nvSpPr>
        <p:spPr>
          <a:xfrm>
            <a:off x="9881354" y="4421743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Confront our own preconceptions and work to create more equitable systems.</a:t>
            </a:r>
            <a:endParaRPr lang="en-US" sz="19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96012" y="1198126"/>
            <a:ext cx="7057787" cy="6336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989"/>
              </a:lnSpc>
              <a:buNone/>
            </a:pPr>
            <a:r>
              <a:rPr lang="en-US" sz="3991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Addressing Systemic Barriers</a:t>
            </a:r>
            <a:endParaRPr lang="en-US" sz="3991" dirty="0"/>
          </a:p>
        </p:txBody>
      </p:sp>
      <p:sp>
        <p:nvSpPr>
          <p:cNvPr id="6" name="Shape 2"/>
          <p:cNvSpPr/>
          <p:nvPr/>
        </p:nvSpPr>
        <p:spPr>
          <a:xfrm>
            <a:off x="6196012" y="2363867"/>
            <a:ext cx="456128" cy="456128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6379131" y="2439829"/>
            <a:ext cx="89892" cy="3042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5"/>
              </a:lnSpc>
              <a:buNone/>
            </a:pPr>
            <a:r>
              <a:rPr lang="en-US" sz="2395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395" dirty="0"/>
          </a:p>
        </p:txBody>
      </p:sp>
      <p:sp>
        <p:nvSpPr>
          <p:cNvPr id="8" name="Text 4"/>
          <p:cNvSpPr/>
          <p:nvPr/>
        </p:nvSpPr>
        <p:spPr>
          <a:xfrm>
            <a:off x="6854904" y="2363867"/>
            <a:ext cx="2534483" cy="3168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5"/>
              </a:lnSpc>
              <a:buNone/>
            </a:pPr>
            <a:r>
              <a:rPr lang="en-US" sz="199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Inequitable Policies</a:t>
            </a:r>
            <a:endParaRPr lang="en-US" sz="1996" dirty="0"/>
          </a:p>
        </p:txBody>
      </p:sp>
      <p:sp>
        <p:nvSpPr>
          <p:cNvPr id="9" name="Text 5"/>
          <p:cNvSpPr/>
          <p:nvPr/>
        </p:nvSpPr>
        <p:spPr>
          <a:xfrm>
            <a:off x="6854904" y="2802255"/>
            <a:ext cx="7065883" cy="6486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55"/>
              </a:lnSpc>
              <a:buNone/>
            </a:pPr>
            <a:r>
              <a:rPr lang="en-US" sz="159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Identify and challenge institutional policies that perpetuate marginalization.</a:t>
            </a:r>
            <a:endParaRPr lang="en-US" sz="1597" dirty="0"/>
          </a:p>
        </p:txBody>
      </p:sp>
      <p:sp>
        <p:nvSpPr>
          <p:cNvPr id="10" name="Shape 6"/>
          <p:cNvSpPr/>
          <p:nvPr/>
        </p:nvSpPr>
        <p:spPr>
          <a:xfrm>
            <a:off x="6196012" y="3881676"/>
            <a:ext cx="456128" cy="456128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344722" y="3957638"/>
            <a:ext cx="158591" cy="3042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5"/>
              </a:lnSpc>
              <a:buNone/>
            </a:pPr>
            <a:r>
              <a:rPr lang="en-US" sz="2395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395" dirty="0"/>
          </a:p>
        </p:txBody>
      </p:sp>
      <p:sp>
        <p:nvSpPr>
          <p:cNvPr id="12" name="Text 8"/>
          <p:cNvSpPr/>
          <p:nvPr/>
        </p:nvSpPr>
        <p:spPr>
          <a:xfrm>
            <a:off x="6854904" y="3881676"/>
            <a:ext cx="2534483" cy="3168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5"/>
              </a:lnSpc>
              <a:buNone/>
            </a:pPr>
            <a:r>
              <a:rPr lang="en-US" sz="199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Accessibility Gaps</a:t>
            </a:r>
            <a:endParaRPr lang="en-US" sz="1996" dirty="0"/>
          </a:p>
        </p:txBody>
      </p:sp>
      <p:sp>
        <p:nvSpPr>
          <p:cNvPr id="13" name="Text 9"/>
          <p:cNvSpPr/>
          <p:nvPr/>
        </p:nvSpPr>
        <p:spPr>
          <a:xfrm>
            <a:off x="6854904" y="4320064"/>
            <a:ext cx="7065883" cy="3243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5"/>
              </a:lnSpc>
              <a:buNone/>
            </a:pPr>
            <a:r>
              <a:rPr lang="en-US" sz="159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services and resources are truly accessible to all.</a:t>
            </a:r>
            <a:endParaRPr lang="en-US" sz="1597" dirty="0"/>
          </a:p>
        </p:txBody>
      </p:sp>
      <p:sp>
        <p:nvSpPr>
          <p:cNvPr id="14" name="Shape 10"/>
          <p:cNvSpPr/>
          <p:nvPr/>
        </p:nvSpPr>
        <p:spPr>
          <a:xfrm>
            <a:off x="6196012" y="5075158"/>
            <a:ext cx="456128" cy="456128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6338649" y="5151120"/>
            <a:ext cx="170855" cy="3042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5"/>
              </a:lnSpc>
              <a:buNone/>
            </a:pPr>
            <a:r>
              <a:rPr lang="en-US" sz="2395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395" dirty="0"/>
          </a:p>
        </p:txBody>
      </p:sp>
      <p:sp>
        <p:nvSpPr>
          <p:cNvPr id="16" name="Text 12"/>
          <p:cNvSpPr/>
          <p:nvPr/>
        </p:nvSpPr>
        <p:spPr>
          <a:xfrm>
            <a:off x="6854904" y="5075158"/>
            <a:ext cx="2840712" cy="3168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5"/>
              </a:lnSpc>
              <a:buNone/>
            </a:pPr>
            <a:r>
              <a:rPr lang="en-US" sz="199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Intersectional Approach</a:t>
            </a:r>
            <a:endParaRPr lang="en-US" sz="1996" dirty="0"/>
          </a:p>
        </p:txBody>
      </p:sp>
      <p:sp>
        <p:nvSpPr>
          <p:cNvPr id="17" name="Text 13"/>
          <p:cNvSpPr/>
          <p:nvPr/>
        </p:nvSpPr>
        <p:spPr>
          <a:xfrm>
            <a:off x="6854904" y="5513546"/>
            <a:ext cx="7065883" cy="3243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5"/>
              </a:lnSpc>
              <a:buNone/>
            </a:pPr>
            <a:r>
              <a:rPr lang="en-US" sz="159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Understand how different forms of oppression intersect and compound.</a:t>
            </a:r>
            <a:endParaRPr lang="en-US" sz="1597" dirty="0"/>
          </a:p>
        </p:txBody>
      </p:sp>
      <p:sp>
        <p:nvSpPr>
          <p:cNvPr id="18" name="Shape 14"/>
          <p:cNvSpPr/>
          <p:nvPr/>
        </p:nvSpPr>
        <p:spPr>
          <a:xfrm>
            <a:off x="6196012" y="6268641"/>
            <a:ext cx="456128" cy="456128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346746" y="6344603"/>
            <a:ext cx="154662" cy="30420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95"/>
              </a:lnSpc>
              <a:buNone/>
            </a:pPr>
            <a:r>
              <a:rPr lang="en-US" sz="2395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395" dirty="0"/>
          </a:p>
        </p:txBody>
      </p:sp>
      <p:sp>
        <p:nvSpPr>
          <p:cNvPr id="20" name="Text 16"/>
          <p:cNvSpPr/>
          <p:nvPr/>
        </p:nvSpPr>
        <p:spPr>
          <a:xfrm>
            <a:off x="6854904" y="6268641"/>
            <a:ext cx="2771180" cy="3168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95"/>
              </a:lnSpc>
              <a:buNone/>
            </a:pPr>
            <a:r>
              <a:rPr lang="en-US" sz="199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Collaborative Solutions</a:t>
            </a:r>
            <a:endParaRPr lang="en-US" sz="1996" dirty="0"/>
          </a:p>
        </p:txBody>
      </p:sp>
      <p:sp>
        <p:nvSpPr>
          <p:cNvPr id="21" name="Text 17"/>
          <p:cNvSpPr/>
          <p:nvPr/>
        </p:nvSpPr>
        <p:spPr>
          <a:xfrm>
            <a:off x="6854904" y="6707029"/>
            <a:ext cx="7065883" cy="32432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55"/>
              </a:lnSpc>
              <a:buNone/>
            </a:pPr>
            <a:r>
              <a:rPr lang="en-US" sz="1597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Partner with communities to co-create transformative change.</a:t>
            </a:r>
            <a:endParaRPr lang="en-US" sz="15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3292" y="1211104"/>
            <a:ext cx="6402467" cy="5566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383"/>
              </a:lnSpc>
              <a:buNone/>
            </a:pPr>
            <a:r>
              <a:rPr lang="en-US" sz="3506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Culturally Responsive Practice</a:t>
            </a:r>
            <a:endParaRPr lang="en-US" sz="3506" dirty="0"/>
          </a:p>
        </p:txBody>
      </p:sp>
      <p:sp>
        <p:nvSpPr>
          <p:cNvPr id="6" name="Shape 2"/>
          <p:cNvSpPr/>
          <p:nvPr/>
        </p:nvSpPr>
        <p:spPr>
          <a:xfrm>
            <a:off x="623292" y="2034778"/>
            <a:ext cx="7897416" cy="1326118"/>
          </a:xfrm>
          <a:prstGeom prst="roundRect">
            <a:avLst>
              <a:gd name="adj" fmla="val 564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808911" y="2220397"/>
            <a:ext cx="2226350" cy="2782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91"/>
              </a:lnSpc>
              <a:buNone/>
            </a:pPr>
            <a:r>
              <a:rPr lang="en-US" sz="175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Cultural Humility</a:t>
            </a:r>
            <a:endParaRPr lang="en-US" sz="1753" dirty="0"/>
          </a:p>
        </p:txBody>
      </p:sp>
      <p:sp>
        <p:nvSpPr>
          <p:cNvPr id="8" name="Text 4"/>
          <p:cNvSpPr/>
          <p:nvPr/>
        </p:nvSpPr>
        <p:spPr>
          <a:xfrm>
            <a:off x="808911" y="2605445"/>
            <a:ext cx="7526179" cy="5698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4"/>
              </a:lnSpc>
              <a:buNone/>
            </a:pPr>
            <a:r>
              <a:rPr lang="en-US" sz="1402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Approach each client with a willingness to learn and understand their unique cultural context.</a:t>
            </a:r>
            <a:endParaRPr lang="en-US" sz="1402" dirty="0"/>
          </a:p>
        </p:txBody>
      </p:sp>
      <p:sp>
        <p:nvSpPr>
          <p:cNvPr id="9" name="Shape 5"/>
          <p:cNvSpPr/>
          <p:nvPr/>
        </p:nvSpPr>
        <p:spPr>
          <a:xfrm>
            <a:off x="623292" y="3538895"/>
            <a:ext cx="7897416" cy="1041202"/>
          </a:xfrm>
          <a:prstGeom prst="roundRect">
            <a:avLst>
              <a:gd name="adj" fmla="val 718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808911" y="3724513"/>
            <a:ext cx="2295049" cy="2782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91"/>
              </a:lnSpc>
              <a:buNone/>
            </a:pPr>
            <a:r>
              <a:rPr lang="en-US" sz="175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Strengths-Based Lens</a:t>
            </a:r>
            <a:endParaRPr lang="en-US" sz="1753" dirty="0"/>
          </a:p>
        </p:txBody>
      </p:sp>
      <p:sp>
        <p:nvSpPr>
          <p:cNvPr id="11" name="Text 7"/>
          <p:cNvSpPr/>
          <p:nvPr/>
        </p:nvSpPr>
        <p:spPr>
          <a:xfrm>
            <a:off x="808911" y="4109561"/>
            <a:ext cx="7526179" cy="284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4"/>
              </a:lnSpc>
              <a:buNone/>
            </a:pPr>
            <a:r>
              <a:rPr lang="en-US" sz="1402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Recognize and amplify the inherent resilience and assets within diverse communities.</a:t>
            </a:r>
            <a:endParaRPr lang="en-US" sz="1402" dirty="0"/>
          </a:p>
        </p:txBody>
      </p:sp>
      <p:sp>
        <p:nvSpPr>
          <p:cNvPr id="12" name="Shape 8"/>
          <p:cNvSpPr/>
          <p:nvPr/>
        </p:nvSpPr>
        <p:spPr>
          <a:xfrm>
            <a:off x="623292" y="4758095"/>
            <a:ext cx="7897416" cy="1041202"/>
          </a:xfrm>
          <a:prstGeom prst="roundRect">
            <a:avLst>
              <a:gd name="adj" fmla="val 718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808911" y="4943713"/>
            <a:ext cx="2445901" cy="2782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91"/>
              </a:lnSpc>
              <a:buNone/>
            </a:pPr>
            <a:r>
              <a:rPr lang="en-US" sz="175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Linguistic Accessibility</a:t>
            </a:r>
            <a:endParaRPr lang="en-US" sz="1753" dirty="0"/>
          </a:p>
        </p:txBody>
      </p:sp>
      <p:sp>
        <p:nvSpPr>
          <p:cNvPr id="14" name="Text 10"/>
          <p:cNvSpPr/>
          <p:nvPr/>
        </p:nvSpPr>
        <p:spPr>
          <a:xfrm>
            <a:off x="808911" y="5328761"/>
            <a:ext cx="7526179" cy="284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4"/>
              </a:lnSpc>
              <a:buNone/>
            </a:pPr>
            <a:r>
              <a:rPr lang="en-US" sz="1402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language barriers do not hinder access to essential services and support.</a:t>
            </a:r>
            <a:endParaRPr lang="en-US" sz="1402" dirty="0"/>
          </a:p>
        </p:txBody>
      </p:sp>
      <p:sp>
        <p:nvSpPr>
          <p:cNvPr id="15" name="Shape 11"/>
          <p:cNvSpPr/>
          <p:nvPr/>
        </p:nvSpPr>
        <p:spPr>
          <a:xfrm>
            <a:off x="623292" y="5977295"/>
            <a:ext cx="7897416" cy="1041202"/>
          </a:xfrm>
          <a:prstGeom prst="roundRect">
            <a:avLst>
              <a:gd name="adj" fmla="val 718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808911" y="6162913"/>
            <a:ext cx="2226350" cy="2782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91"/>
              </a:lnSpc>
              <a:buNone/>
            </a:pPr>
            <a:r>
              <a:rPr lang="en-US" sz="175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Holistic Well-Being</a:t>
            </a:r>
            <a:endParaRPr lang="en-US" sz="1753" dirty="0"/>
          </a:p>
        </p:txBody>
      </p:sp>
      <p:sp>
        <p:nvSpPr>
          <p:cNvPr id="17" name="Text 13"/>
          <p:cNvSpPr/>
          <p:nvPr/>
        </p:nvSpPr>
        <p:spPr>
          <a:xfrm>
            <a:off x="808911" y="6547961"/>
            <a:ext cx="7526179" cy="2849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4"/>
              </a:lnSpc>
              <a:buNone/>
            </a:pPr>
            <a:r>
              <a:rPr lang="en-US" sz="1402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Address the interconnected physical, mental, emotional, and spiritual needs of clients.</a:t>
            </a:r>
            <a:endParaRPr lang="en-US" sz="1402" dirty="0"/>
          </a:p>
        </p:txBody>
      </p:sp>
      <p:pic>
        <p:nvPicPr>
          <p:cNvPr id="18" name="Image 2" descr="preencoded.pn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57568" y="607576"/>
            <a:ext cx="7601664" cy="13770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22"/>
              </a:lnSpc>
              <a:buNone/>
            </a:pPr>
            <a:r>
              <a:rPr lang="en-US" sz="4338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Inclusive Assessment and Intervention</a:t>
            </a:r>
            <a:endParaRPr lang="en-US" sz="4338" dirty="0"/>
          </a:p>
        </p:txBody>
      </p:sp>
      <p:sp>
        <p:nvSpPr>
          <p:cNvPr id="6" name="Shape 2"/>
          <p:cNvSpPr/>
          <p:nvPr/>
        </p:nvSpPr>
        <p:spPr>
          <a:xfrm>
            <a:off x="6572845" y="2315170"/>
            <a:ext cx="30480" cy="5306854"/>
          </a:xfrm>
          <a:prstGeom prst="roundRect">
            <a:avLst>
              <a:gd name="adj" fmla="val 303651"/>
            </a:avLst>
          </a:prstGeom>
          <a:solidFill>
            <a:srgbClr val="B8BFDF"/>
          </a:solidFill>
          <a:ln/>
        </p:spPr>
      </p:sp>
      <p:sp>
        <p:nvSpPr>
          <p:cNvPr id="7" name="Shape 3"/>
          <p:cNvSpPr/>
          <p:nvPr/>
        </p:nvSpPr>
        <p:spPr>
          <a:xfrm>
            <a:off x="6805493" y="2795707"/>
            <a:ext cx="771168" cy="30480"/>
          </a:xfrm>
          <a:prstGeom prst="roundRect">
            <a:avLst>
              <a:gd name="adj" fmla="val 303651"/>
            </a:avLst>
          </a:prstGeom>
          <a:solidFill>
            <a:srgbClr val="B8BFDF"/>
          </a:solidFill>
          <a:ln/>
        </p:spPr>
      </p:sp>
      <p:sp>
        <p:nvSpPr>
          <p:cNvPr id="8" name="Shape 4"/>
          <p:cNvSpPr/>
          <p:nvPr/>
        </p:nvSpPr>
        <p:spPr>
          <a:xfrm>
            <a:off x="6340197" y="2563058"/>
            <a:ext cx="495776" cy="495776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6539270" y="2645688"/>
            <a:ext cx="97631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3"/>
              </a:lnSpc>
              <a:buNone/>
            </a:pPr>
            <a:r>
              <a:rPr lang="en-US" sz="260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03" dirty="0"/>
          </a:p>
        </p:txBody>
      </p:sp>
      <p:sp>
        <p:nvSpPr>
          <p:cNvPr id="10" name="Text 6"/>
          <p:cNvSpPr/>
          <p:nvPr/>
        </p:nvSpPr>
        <p:spPr>
          <a:xfrm>
            <a:off x="7800023" y="2535436"/>
            <a:ext cx="2754511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Holistic Evaluation</a:t>
            </a:r>
            <a:endParaRPr lang="en-US" sz="2169" dirty="0"/>
          </a:p>
        </p:txBody>
      </p:sp>
      <p:sp>
        <p:nvSpPr>
          <p:cNvPr id="11" name="Text 7"/>
          <p:cNvSpPr/>
          <p:nvPr/>
        </p:nvSpPr>
        <p:spPr>
          <a:xfrm>
            <a:off x="7800023" y="3011924"/>
            <a:ext cx="6059210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Assess clients' unique strengths, challenges, and support needs.</a:t>
            </a:r>
            <a:endParaRPr lang="en-US" sz="1735" dirty="0"/>
          </a:p>
        </p:txBody>
      </p:sp>
      <p:sp>
        <p:nvSpPr>
          <p:cNvPr id="12" name="Shape 8"/>
          <p:cNvSpPr/>
          <p:nvPr/>
        </p:nvSpPr>
        <p:spPr>
          <a:xfrm>
            <a:off x="6805493" y="4638080"/>
            <a:ext cx="771168" cy="30480"/>
          </a:xfrm>
          <a:prstGeom prst="roundRect">
            <a:avLst>
              <a:gd name="adj" fmla="val 303651"/>
            </a:avLst>
          </a:prstGeom>
          <a:solidFill>
            <a:srgbClr val="B8BFDF"/>
          </a:solidFill>
          <a:ln/>
        </p:spPr>
      </p:sp>
      <p:sp>
        <p:nvSpPr>
          <p:cNvPr id="13" name="Shape 9"/>
          <p:cNvSpPr/>
          <p:nvPr/>
        </p:nvSpPr>
        <p:spPr>
          <a:xfrm>
            <a:off x="6340197" y="4405432"/>
            <a:ext cx="495776" cy="495776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6501884" y="4488061"/>
            <a:ext cx="172403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3"/>
              </a:lnSpc>
              <a:buNone/>
            </a:pPr>
            <a:r>
              <a:rPr lang="en-US" sz="260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03" dirty="0"/>
          </a:p>
        </p:txBody>
      </p:sp>
      <p:sp>
        <p:nvSpPr>
          <p:cNvPr id="15" name="Text 11"/>
          <p:cNvSpPr/>
          <p:nvPr/>
        </p:nvSpPr>
        <p:spPr>
          <a:xfrm>
            <a:off x="7800023" y="4377809"/>
            <a:ext cx="2979182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Collaborative Planning</a:t>
            </a:r>
            <a:endParaRPr lang="en-US" sz="2169" dirty="0"/>
          </a:p>
        </p:txBody>
      </p:sp>
      <p:sp>
        <p:nvSpPr>
          <p:cNvPr id="16" name="Text 12"/>
          <p:cNvSpPr/>
          <p:nvPr/>
        </p:nvSpPr>
        <p:spPr>
          <a:xfrm>
            <a:off x="7800023" y="4854297"/>
            <a:ext cx="6059210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Co-create individualized intervention plans that center client voice and choice.</a:t>
            </a:r>
            <a:endParaRPr lang="en-US" sz="1735" dirty="0"/>
          </a:p>
        </p:txBody>
      </p:sp>
      <p:sp>
        <p:nvSpPr>
          <p:cNvPr id="17" name="Shape 13"/>
          <p:cNvSpPr/>
          <p:nvPr/>
        </p:nvSpPr>
        <p:spPr>
          <a:xfrm>
            <a:off x="6805493" y="6480453"/>
            <a:ext cx="771168" cy="30480"/>
          </a:xfrm>
          <a:prstGeom prst="roundRect">
            <a:avLst>
              <a:gd name="adj" fmla="val 303651"/>
            </a:avLst>
          </a:prstGeom>
          <a:solidFill>
            <a:srgbClr val="B8BFDF"/>
          </a:solidFill>
          <a:ln/>
        </p:spPr>
      </p:sp>
      <p:sp>
        <p:nvSpPr>
          <p:cNvPr id="18" name="Shape 14"/>
          <p:cNvSpPr/>
          <p:nvPr/>
        </p:nvSpPr>
        <p:spPr>
          <a:xfrm>
            <a:off x="6340197" y="6247805"/>
            <a:ext cx="495776" cy="495776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6495217" y="6330434"/>
            <a:ext cx="185618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603"/>
              </a:lnSpc>
              <a:buNone/>
            </a:pPr>
            <a:r>
              <a:rPr lang="en-US" sz="260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03" dirty="0"/>
          </a:p>
        </p:txBody>
      </p:sp>
      <p:sp>
        <p:nvSpPr>
          <p:cNvPr id="20" name="Text 16"/>
          <p:cNvSpPr/>
          <p:nvPr/>
        </p:nvSpPr>
        <p:spPr>
          <a:xfrm>
            <a:off x="7800023" y="6220182"/>
            <a:ext cx="4703207" cy="34432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1"/>
              </a:lnSpc>
              <a:buNone/>
            </a:pPr>
            <a:r>
              <a:rPr lang="en-US" sz="2169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Culturally-Responsive Interventions</a:t>
            </a:r>
            <a:endParaRPr lang="en-US" sz="2169" dirty="0"/>
          </a:p>
        </p:txBody>
      </p:sp>
      <p:sp>
        <p:nvSpPr>
          <p:cNvPr id="21" name="Text 17"/>
          <p:cNvSpPr/>
          <p:nvPr/>
        </p:nvSpPr>
        <p:spPr>
          <a:xfrm>
            <a:off x="7800023" y="6696670"/>
            <a:ext cx="6059210" cy="7050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6"/>
              </a:lnSpc>
              <a:buNone/>
            </a:pPr>
            <a:r>
              <a:rPr lang="en-US" sz="1735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evidence-based practices tailored to diverse cultural contexts.</a:t>
            </a:r>
            <a:endParaRPr lang="en-US" sz="173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8640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4837" y="475178"/>
            <a:ext cx="7934325" cy="10801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253"/>
              </a:lnSpc>
              <a:buNone/>
            </a:pPr>
            <a:r>
              <a:rPr lang="en-US" sz="3402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Collaboration with Marginalized Communities</a:t>
            </a:r>
            <a:endParaRPr lang="en-US" sz="3402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1814513"/>
            <a:ext cx="431959" cy="431959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04837" y="2419231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Partnership</a:t>
            </a:r>
            <a:endParaRPr lang="en-US" sz="1701" dirty="0"/>
          </a:p>
        </p:txBody>
      </p:sp>
      <p:sp>
        <p:nvSpPr>
          <p:cNvPr id="8" name="Text 3"/>
          <p:cNvSpPr/>
          <p:nvPr/>
        </p:nvSpPr>
        <p:spPr>
          <a:xfrm>
            <a:off x="604837" y="2792730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Foster genuine, reciprocal relationships with marginalized communities.</a:t>
            </a:r>
            <a:endParaRPr lang="en-US" sz="1361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37" y="3587710"/>
            <a:ext cx="431959" cy="43195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04837" y="4192429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Community-Driven</a:t>
            </a:r>
            <a:endParaRPr lang="en-US" sz="1701" dirty="0"/>
          </a:p>
        </p:txBody>
      </p:sp>
      <p:sp>
        <p:nvSpPr>
          <p:cNvPr id="11" name="Text 5"/>
          <p:cNvSpPr/>
          <p:nvPr/>
        </p:nvSpPr>
        <p:spPr>
          <a:xfrm>
            <a:off x="604837" y="4565928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Empower communities to identify their own needs and solutions.</a:t>
            </a:r>
            <a:endParaRPr lang="en-US" sz="1361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7" y="5360908"/>
            <a:ext cx="431959" cy="431959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604837" y="5965627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Capacity Building</a:t>
            </a:r>
            <a:endParaRPr lang="en-US" sz="1701" dirty="0"/>
          </a:p>
        </p:txBody>
      </p:sp>
      <p:sp>
        <p:nvSpPr>
          <p:cNvPr id="14" name="Text 7"/>
          <p:cNvSpPr/>
          <p:nvPr/>
        </p:nvSpPr>
        <p:spPr>
          <a:xfrm>
            <a:off x="604837" y="6339126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Support communities in developing their own resources and leadership.</a:t>
            </a:r>
            <a:endParaRPr lang="en-US" sz="1361" dirty="0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37" y="7134106"/>
            <a:ext cx="431959" cy="431959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604837" y="7738824"/>
            <a:ext cx="2160270" cy="2699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26"/>
              </a:lnSpc>
              <a:buNone/>
            </a:pPr>
            <a:r>
              <a:rPr lang="en-US" sz="1701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Trust-Building</a:t>
            </a:r>
            <a:endParaRPr lang="en-US" sz="1701" dirty="0"/>
          </a:p>
        </p:txBody>
      </p:sp>
      <p:sp>
        <p:nvSpPr>
          <p:cNvPr id="17" name="Text 9"/>
          <p:cNvSpPr/>
          <p:nvPr/>
        </p:nvSpPr>
        <p:spPr>
          <a:xfrm>
            <a:off x="604837" y="8112323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Earn the trust of marginalized communities through transparency and accountability.</a:t>
            </a:r>
            <a:endParaRPr lang="en-US" sz="13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3073" y="607933"/>
            <a:ext cx="7597854" cy="13806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36"/>
              </a:lnSpc>
              <a:buNone/>
            </a:pPr>
            <a:r>
              <a:rPr lang="en-US" sz="4349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Advocacy for Equity and Social Justice</a:t>
            </a:r>
            <a:endParaRPr lang="en-US" sz="4349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2319933"/>
            <a:ext cx="1104543" cy="176724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08967" y="2540794"/>
            <a:ext cx="276129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Raising Awareness</a:t>
            </a:r>
            <a:endParaRPr lang="en-US" sz="2174" dirty="0"/>
          </a:p>
        </p:txBody>
      </p:sp>
      <p:sp>
        <p:nvSpPr>
          <p:cNvPr id="8" name="Text 3"/>
          <p:cNvSpPr/>
          <p:nvPr/>
        </p:nvSpPr>
        <p:spPr>
          <a:xfrm>
            <a:off x="2208967" y="3018353"/>
            <a:ext cx="6161961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Educate and amplify the voices of marginalized communities.</a:t>
            </a:r>
            <a:endParaRPr lang="en-US" sz="1739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4087178"/>
            <a:ext cx="1104543" cy="176724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08967" y="4308038"/>
            <a:ext cx="276129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Policy Change</a:t>
            </a:r>
            <a:endParaRPr lang="en-US" sz="2174" dirty="0"/>
          </a:p>
        </p:txBody>
      </p:sp>
      <p:sp>
        <p:nvSpPr>
          <p:cNvPr id="11" name="Text 5"/>
          <p:cNvSpPr/>
          <p:nvPr/>
        </p:nvSpPr>
        <p:spPr>
          <a:xfrm>
            <a:off x="2208967" y="4785598"/>
            <a:ext cx="6161961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Advocate for systemic reforms to address structural inequities.</a:t>
            </a:r>
            <a:endParaRPr lang="en-US" sz="1739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73" y="5854422"/>
            <a:ext cx="1104543" cy="176724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2208967" y="6075283"/>
            <a:ext cx="3214568" cy="3450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18"/>
              </a:lnSpc>
              <a:buNone/>
            </a:pPr>
            <a:r>
              <a:rPr lang="en-US" sz="217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Dismantling Oppression</a:t>
            </a:r>
            <a:endParaRPr lang="en-US" sz="2174" dirty="0"/>
          </a:p>
        </p:txBody>
      </p:sp>
      <p:sp>
        <p:nvSpPr>
          <p:cNvPr id="14" name="Text 7"/>
          <p:cNvSpPr/>
          <p:nvPr/>
        </p:nvSpPr>
        <p:spPr>
          <a:xfrm>
            <a:off x="2208967" y="6552843"/>
            <a:ext cx="6161961" cy="7067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3"/>
              </a:lnSpc>
              <a:buNone/>
            </a:pPr>
            <a:r>
              <a:rPr lang="en-US" sz="1739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Collaborate with allies to dismantle all forms of oppression.</a:t>
            </a:r>
            <a:endParaRPr lang="en-US" sz="17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037" y="742236"/>
            <a:ext cx="74159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Ethical Considerations in Inclusive Practice</a:t>
            </a:r>
            <a:endParaRPr lang="en-US" sz="4860" dirty="0"/>
          </a:p>
        </p:txBody>
      </p:sp>
      <p:sp>
        <p:nvSpPr>
          <p:cNvPr id="6" name="Shape 2"/>
          <p:cNvSpPr/>
          <p:nvPr/>
        </p:nvSpPr>
        <p:spPr>
          <a:xfrm>
            <a:off x="864037" y="2655570"/>
            <a:ext cx="7415927" cy="4831794"/>
          </a:xfrm>
          <a:prstGeom prst="roundRect">
            <a:avLst>
              <a:gd name="adj" fmla="val 2146"/>
            </a:avLst>
          </a:prstGeom>
          <a:noFill/>
          <a:ln w="1524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879277" y="2670810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4"/>
          <p:cNvSpPr/>
          <p:nvPr/>
        </p:nvSpPr>
        <p:spPr>
          <a:xfrm>
            <a:off x="1126093" y="2826544"/>
            <a:ext cx="319528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Confidentiality</a:t>
            </a:r>
            <a:endParaRPr lang="en-US" sz="1944" dirty="0"/>
          </a:p>
        </p:txBody>
      </p:sp>
      <p:sp>
        <p:nvSpPr>
          <p:cNvPr id="9" name="Text 5"/>
          <p:cNvSpPr/>
          <p:nvPr/>
        </p:nvSpPr>
        <p:spPr>
          <a:xfrm>
            <a:off x="4822627" y="2826544"/>
            <a:ext cx="3195280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client privacy and information is protected</a:t>
            </a:r>
            <a:endParaRPr lang="en-US" sz="1944" dirty="0"/>
          </a:p>
        </p:txBody>
      </p:sp>
      <p:sp>
        <p:nvSpPr>
          <p:cNvPr id="10" name="Shape 6"/>
          <p:cNvSpPr/>
          <p:nvPr/>
        </p:nvSpPr>
        <p:spPr>
          <a:xfrm>
            <a:off x="879277" y="3772376"/>
            <a:ext cx="7385447" cy="110156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7"/>
          <p:cNvSpPr/>
          <p:nvPr/>
        </p:nvSpPr>
        <p:spPr>
          <a:xfrm>
            <a:off x="1126093" y="3928110"/>
            <a:ext cx="319528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Informed Consent</a:t>
            </a:r>
            <a:endParaRPr lang="en-US" sz="1944" dirty="0"/>
          </a:p>
        </p:txBody>
      </p:sp>
      <p:sp>
        <p:nvSpPr>
          <p:cNvPr id="12" name="Text 8"/>
          <p:cNvSpPr/>
          <p:nvPr/>
        </p:nvSpPr>
        <p:spPr>
          <a:xfrm>
            <a:off x="4822627" y="3928110"/>
            <a:ext cx="3195280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Empower clients to make fully informed decisions</a:t>
            </a:r>
            <a:endParaRPr lang="en-US" sz="1944" dirty="0"/>
          </a:p>
        </p:txBody>
      </p:sp>
      <p:sp>
        <p:nvSpPr>
          <p:cNvPr id="13" name="Shape 9"/>
          <p:cNvSpPr/>
          <p:nvPr/>
        </p:nvSpPr>
        <p:spPr>
          <a:xfrm>
            <a:off x="879277" y="4873943"/>
            <a:ext cx="7385447" cy="110156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0"/>
          <p:cNvSpPr/>
          <p:nvPr/>
        </p:nvSpPr>
        <p:spPr>
          <a:xfrm>
            <a:off x="1126093" y="5029676"/>
            <a:ext cx="319528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Self-Determination</a:t>
            </a:r>
            <a:endParaRPr lang="en-US" sz="1944" dirty="0"/>
          </a:p>
        </p:txBody>
      </p:sp>
      <p:sp>
        <p:nvSpPr>
          <p:cNvPr id="15" name="Text 11"/>
          <p:cNvSpPr/>
          <p:nvPr/>
        </p:nvSpPr>
        <p:spPr>
          <a:xfrm>
            <a:off x="4822627" y="5029676"/>
            <a:ext cx="3195280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Respect and support client autonomy and agency</a:t>
            </a:r>
            <a:endParaRPr lang="en-US" sz="1944" dirty="0"/>
          </a:p>
        </p:txBody>
      </p:sp>
      <p:sp>
        <p:nvSpPr>
          <p:cNvPr id="16" name="Shape 12"/>
          <p:cNvSpPr/>
          <p:nvPr/>
        </p:nvSpPr>
        <p:spPr>
          <a:xfrm>
            <a:off x="879277" y="5975509"/>
            <a:ext cx="7385447" cy="149661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3"/>
          <p:cNvSpPr/>
          <p:nvPr/>
        </p:nvSpPr>
        <p:spPr>
          <a:xfrm>
            <a:off x="1126093" y="6131242"/>
            <a:ext cx="3195280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Anti-Discrimination</a:t>
            </a:r>
            <a:endParaRPr lang="en-US" sz="1944" dirty="0"/>
          </a:p>
        </p:txBody>
      </p:sp>
      <p:sp>
        <p:nvSpPr>
          <p:cNvPr id="18" name="Text 14"/>
          <p:cNvSpPr/>
          <p:nvPr/>
        </p:nvSpPr>
        <p:spPr>
          <a:xfrm>
            <a:off x="4822627" y="6131242"/>
            <a:ext cx="3195280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Uphold principles of non-discrimination and equal treatment</a:t>
            </a:r>
            <a:endParaRPr lang="en-US" sz="194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2014776"/>
            <a:ext cx="12902327" cy="1543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486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Continuous Learning and Professional Development</a:t>
            </a:r>
            <a:endParaRPr lang="en-US" sz="4860" dirty="0"/>
          </a:p>
        </p:txBody>
      </p:sp>
      <p:sp>
        <p:nvSpPr>
          <p:cNvPr id="5" name="Text 2"/>
          <p:cNvSpPr/>
          <p:nvPr/>
        </p:nvSpPr>
        <p:spPr>
          <a:xfrm>
            <a:off x="864037" y="4174927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Ongoing Training</a:t>
            </a:r>
            <a:endParaRPr lang="en-US" sz="2430" dirty="0"/>
          </a:p>
        </p:txBody>
      </p:sp>
      <p:sp>
        <p:nvSpPr>
          <p:cNvPr id="6" name="Text 3"/>
          <p:cNvSpPr/>
          <p:nvPr/>
        </p:nvSpPr>
        <p:spPr>
          <a:xfrm>
            <a:off x="864037" y="4807506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Engage in regular workshops, seminars, and courses on inclusive practices.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372695" y="4174927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Peer Mentorship</a:t>
            </a:r>
            <a:endParaRPr lang="en-US" sz="2430" dirty="0"/>
          </a:p>
        </p:txBody>
      </p:sp>
      <p:sp>
        <p:nvSpPr>
          <p:cNvPr id="8" name="Text 5"/>
          <p:cNvSpPr/>
          <p:nvPr/>
        </p:nvSpPr>
        <p:spPr>
          <a:xfrm>
            <a:off x="5372695" y="4807506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Learn from experienced colleagues and build a supportive network.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81354" y="4174927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Self-Reflection</a:t>
            </a:r>
            <a:endParaRPr lang="en-US" sz="2430" dirty="0"/>
          </a:p>
        </p:txBody>
      </p:sp>
      <p:sp>
        <p:nvSpPr>
          <p:cNvPr id="10" name="Text 7"/>
          <p:cNvSpPr/>
          <p:nvPr/>
        </p:nvSpPr>
        <p:spPr>
          <a:xfrm>
            <a:off x="9881354" y="4807506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Regularly examine our own biases, blindspots, and areas for growth.</a:t>
            </a:r>
            <a:endParaRPr lang="en-US" sz="19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474</Words>
  <Application>Microsoft Office PowerPoint</Application>
  <PresentationFormat>Custom</PresentationFormat>
  <Paragraphs>93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2</cp:revision>
  <dcterms:created xsi:type="dcterms:W3CDTF">2024-08-05T11:27:32Z</dcterms:created>
  <dcterms:modified xsi:type="dcterms:W3CDTF">2024-09-04T11:46:11Z</dcterms:modified>
</cp:coreProperties>
</file>