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41"/>
  </p:notesMasterIdLst>
  <p:sldIdLst>
    <p:sldId id="256" r:id="rId2"/>
    <p:sldId id="290" r:id="rId3"/>
    <p:sldId id="292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305" r:id="rId16"/>
    <p:sldId id="306" r:id="rId17"/>
    <p:sldId id="307" r:id="rId18"/>
    <p:sldId id="308" r:id="rId19"/>
    <p:sldId id="309" r:id="rId20"/>
    <p:sldId id="310" r:id="rId21"/>
    <p:sldId id="311" r:id="rId22"/>
    <p:sldId id="312" r:id="rId23"/>
    <p:sldId id="313" r:id="rId24"/>
    <p:sldId id="314" r:id="rId25"/>
    <p:sldId id="315" r:id="rId26"/>
    <p:sldId id="316" r:id="rId27"/>
    <p:sldId id="317" r:id="rId28"/>
    <p:sldId id="318" r:id="rId29"/>
    <p:sldId id="319" r:id="rId30"/>
    <p:sldId id="320" r:id="rId31"/>
    <p:sldId id="321" r:id="rId32"/>
    <p:sldId id="322" r:id="rId33"/>
    <p:sldId id="323" r:id="rId34"/>
    <p:sldId id="324" r:id="rId35"/>
    <p:sldId id="325" r:id="rId36"/>
    <p:sldId id="326" r:id="rId37"/>
    <p:sldId id="327" r:id="rId38"/>
    <p:sldId id="328" r:id="rId39"/>
    <p:sldId id="283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469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87D87-8895-4E98-B090-3A65DB71E7AB}" type="datetimeFigureOut">
              <a:rPr lang="en-US" smtClean="0"/>
              <a:pPr/>
              <a:t>9/9/2024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99D89D-547A-47ED-98CC-1A5D2AE476B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2ECBD-403F-4B4E-9B2F-2EE9B13BA42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2ECBD-403F-4B4E-9B2F-2EE9B13BA42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13885" y="4650640"/>
            <a:ext cx="4428445" cy="15270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1530" y="3581705"/>
            <a:ext cx="6400800" cy="1068935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FA4D-7D83-4281-8B83-89E893BC8682}" type="datetimeFigureOut">
              <a:rPr lang="en-US" smtClean="0"/>
              <a:pPr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941A0-79DD-4DC2-8828-C83852C8A7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FA4D-7D83-4281-8B83-89E893BC8682}" type="datetimeFigureOut">
              <a:rPr lang="en-US" smtClean="0"/>
              <a:pPr/>
              <a:t>9/9/2024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941A0-79DD-4DC2-8828-C83852C8A7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FA4D-7D83-4281-8B83-89E893BC8682}" type="datetimeFigureOut">
              <a:rPr lang="en-US" smtClean="0"/>
              <a:pPr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941A0-79DD-4DC2-8828-C83852C8A7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FA4D-7D83-4281-8B83-89E893BC8682}" type="datetimeFigureOut">
              <a:rPr lang="en-US" smtClean="0"/>
              <a:pPr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941A0-79DD-4DC2-8828-C83852C8A7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656631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49"/>
            <a:ext cx="6413610" cy="412303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FA4D-7D83-4281-8B83-89E893BC8682}" type="datetimeFigureOut">
              <a:rPr lang="en-US" smtClean="0"/>
              <a:pPr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941A0-79DD-4DC2-8828-C83852C8A7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16195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FA4D-7D83-4281-8B83-89E893BC8682}" type="datetimeFigureOut">
              <a:rPr lang="en-US" smtClean="0"/>
              <a:pPr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941A0-79DD-4DC2-8828-C83852C8A7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FA4D-7D83-4281-8B83-89E893BC8682}" type="datetimeFigureOut">
              <a:rPr lang="en-US" smtClean="0"/>
              <a:pPr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941A0-79DD-4DC2-8828-C83852C8A7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FA4D-7D83-4281-8B83-89E893BC8682}" type="datetimeFigureOut">
              <a:rPr lang="en-US" smtClean="0"/>
              <a:pPr/>
              <a:t>9/9/2024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941A0-79DD-4DC2-8828-C83852C8A7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91130"/>
            <a:ext cx="624443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901950"/>
            <a:ext cx="3817625" cy="773424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665475"/>
            <a:ext cx="381762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410" y="1901950"/>
            <a:ext cx="3817625" cy="77342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410" y="2665475"/>
            <a:ext cx="381762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FA4D-7D83-4281-8B83-89E893BC8682}" type="datetimeFigureOut">
              <a:rPr lang="en-US" smtClean="0"/>
              <a:pPr/>
              <a:t>9/9/2024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941A0-79DD-4DC2-8828-C83852C8A7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FA4D-7D83-4281-8B83-89E893BC8682}" type="datetimeFigureOut">
              <a:rPr lang="en-US" smtClean="0"/>
              <a:pPr/>
              <a:t>9/9/2024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941A0-79DD-4DC2-8828-C83852C8A7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FA4D-7D83-4281-8B83-89E893BC8682}" type="datetimeFigureOut">
              <a:rPr lang="en-US" smtClean="0"/>
              <a:pPr/>
              <a:t>9/9/2024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941A0-79DD-4DC2-8828-C83852C8A7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FA4D-7D83-4281-8B83-89E893BC8682}" type="datetimeFigureOut">
              <a:rPr lang="en-US" smtClean="0"/>
              <a:pPr/>
              <a:t>9/9/2024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941A0-79DD-4DC2-8828-C83852C8A7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AFA4D-7D83-4281-8B83-89E893BC8682}" type="datetimeFigureOut">
              <a:rPr lang="en-US" smtClean="0"/>
              <a:pPr/>
              <a:t>9/9/2024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941A0-79DD-4DC2-8828-C83852C8A7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gif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524000"/>
            <a:ext cx="7772400" cy="1470025"/>
          </a:xfrm>
        </p:spPr>
        <p:txBody>
          <a:bodyPr>
            <a:noAutofit/>
          </a:bodyPr>
          <a:lstStyle/>
          <a:p>
            <a:r>
              <a:rPr lang="en-US" sz="6000" dirty="0" smtClean="0"/>
              <a:t>Emerging Paradigms for promoting Inclusion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4038600"/>
            <a:ext cx="6400800" cy="17526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400" b="1" dirty="0" err="1" smtClean="0">
                <a:solidFill>
                  <a:schemeClr val="bg1">
                    <a:lumMod val="95000"/>
                  </a:schemeClr>
                </a:solidFill>
              </a:rPr>
              <a:t>Dr.M.Prabavathy</a:t>
            </a:r>
            <a:endParaRPr lang="en-US" sz="24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>
              <a:defRPr/>
            </a:pPr>
            <a:r>
              <a:rPr lang="en-US" sz="2400" b="1" dirty="0" smtClean="0">
                <a:solidFill>
                  <a:schemeClr val="bg1">
                    <a:lumMod val="95000"/>
                  </a:schemeClr>
                </a:solidFill>
              </a:rPr>
              <a:t>Director</a:t>
            </a:r>
            <a:endParaRPr lang="en-US" sz="2400" b="1" dirty="0">
              <a:solidFill>
                <a:schemeClr val="bg1">
                  <a:lumMod val="95000"/>
                </a:schemeClr>
              </a:solidFill>
            </a:endParaRPr>
          </a:p>
          <a:p>
            <a:pPr>
              <a:defRPr/>
            </a:pPr>
            <a:r>
              <a:rPr lang="en-US" sz="2400" b="1" dirty="0" smtClean="0">
                <a:solidFill>
                  <a:schemeClr val="bg1">
                    <a:lumMod val="95000"/>
                  </a:schemeClr>
                </a:solidFill>
              </a:rPr>
              <a:t>Centre 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</a:rPr>
              <a:t>for Differently Abled Persons</a:t>
            </a:r>
          </a:p>
          <a:p>
            <a:pPr>
              <a:defRPr/>
            </a:pPr>
            <a:r>
              <a:rPr lang="en-US" sz="2400" b="1" dirty="0">
                <a:solidFill>
                  <a:schemeClr val="bg1">
                    <a:lumMod val="95000"/>
                  </a:schemeClr>
                </a:solidFill>
              </a:rPr>
              <a:t>Bharathidasan University</a:t>
            </a:r>
          </a:p>
          <a:p>
            <a:pPr>
              <a:defRPr/>
            </a:pPr>
            <a:r>
              <a:rPr lang="en-US" sz="2400" b="1" dirty="0" smtClean="0">
                <a:solidFill>
                  <a:schemeClr val="bg1">
                    <a:lumMod val="95000"/>
                  </a:schemeClr>
                </a:solidFill>
              </a:rPr>
              <a:t>cdapraba@bdu.ac.in, 7200004044</a:t>
            </a:r>
            <a:endParaRPr lang="en-IN" sz="2400" dirty="0">
              <a:solidFill>
                <a:schemeClr val="bg1">
                  <a:lumMod val="95000"/>
                </a:schemeClr>
              </a:solidFill>
            </a:endParaRPr>
          </a:p>
          <a:p>
            <a:endParaRPr lang="en-US" sz="2400" dirty="0"/>
          </a:p>
        </p:txBody>
      </p:sp>
      <p:pic>
        <p:nvPicPr>
          <p:cNvPr id="4" name="Content Placeholder 3" descr="dec 3.jpg"/>
          <p:cNvPicPr>
            <a:picLocks noChangeAspect="1"/>
          </p:cNvPicPr>
          <p:nvPr/>
        </p:nvPicPr>
        <p:blipFill>
          <a:blip r:embed="rId2"/>
          <a:srcRect l="6601" r="7510" b="31685"/>
          <a:stretch>
            <a:fillRect/>
          </a:stretch>
        </p:blipFill>
        <p:spPr bwMode="auto">
          <a:xfrm>
            <a:off x="0" y="4953001"/>
            <a:ext cx="4038600" cy="190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THE 3 As of inclusion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ACCESS</a:t>
            </a:r>
          </a:p>
          <a:p>
            <a:r>
              <a:rPr lang="en-US" sz="4000" dirty="0" smtClean="0"/>
              <a:t>ACCOMMODATIONS</a:t>
            </a:r>
          </a:p>
          <a:p>
            <a:r>
              <a:rPr lang="en-US" sz="4000" dirty="0" smtClean="0"/>
              <a:t>ACCOUNTABILITY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2370435" cy="61082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Research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7244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Inclusive practices more effective when combined with broader educational reform and restructuring.</a:t>
            </a:r>
          </a:p>
          <a:p>
            <a:pPr eaLnBrk="1" hangingPunct="1"/>
            <a:r>
              <a:rPr lang="en-US" sz="3600" dirty="0" smtClean="0"/>
              <a:t>Inclusive practices more effective in schools where general education teachers are routinely implementing differentiated instructional strategies.</a:t>
            </a:r>
          </a:p>
        </p:txBody>
      </p:sp>
      <p:pic>
        <p:nvPicPr>
          <p:cNvPr id="16388" name="Picture 5" descr="academics,Photographs,research,science,tex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0" y="0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Goal of Inclusive Practices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5105400"/>
          </a:xfrm>
          <a:ln w="57150">
            <a:solidFill>
              <a:schemeClr val="accent5">
                <a:lumMod val="75000"/>
              </a:schemeClr>
            </a:solidFill>
          </a:ln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endParaRPr lang="en-US" sz="4000" dirty="0" smtClean="0"/>
          </a:p>
          <a:p>
            <a:pPr eaLnBrk="1" hangingPunct="1">
              <a:buFont typeface="Arial" charset="0"/>
              <a:buNone/>
              <a:defRPr/>
            </a:pPr>
            <a:r>
              <a:rPr lang="en-US" sz="4000" dirty="0" smtClean="0"/>
              <a:t>Improve outcomes for students with disabilities through implementation of appropriate academic and behavioral supports.</a:t>
            </a:r>
          </a:p>
        </p:txBody>
      </p:sp>
      <p:pic>
        <p:nvPicPr>
          <p:cNvPr id="17412" name="Picture 7" descr="alphabet blocks,businesses,concepts,goals,Photographs,tex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4419600"/>
            <a:ext cx="2209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48965" y="762000"/>
            <a:ext cx="4046835" cy="987245"/>
          </a:xfr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en-US" dirty="0" smtClean="0"/>
              <a:t>“</a:t>
            </a:r>
            <a:r>
              <a:rPr lang="en-US" sz="4400" dirty="0" smtClean="0"/>
              <a:t>Inclusion”….</a:t>
            </a:r>
            <a:br>
              <a:rPr lang="en-US" sz="4400" dirty="0" smtClean="0"/>
            </a:br>
            <a:r>
              <a:rPr lang="en-US" sz="4400" dirty="0" smtClean="0"/>
              <a:t>what is it?</a:t>
            </a:r>
            <a:endParaRPr lang="en-US" dirty="0" smtClean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endParaRPr lang="en-US" sz="4400" dirty="0" smtClean="0"/>
          </a:p>
          <a:p>
            <a:pPr eaLnBrk="1" hangingPunct="1"/>
            <a:r>
              <a:rPr lang="en-US" sz="4400" dirty="0" smtClean="0"/>
              <a:t>A philosophy, a foundation</a:t>
            </a:r>
          </a:p>
          <a:p>
            <a:pPr eaLnBrk="1" hangingPunct="1"/>
            <a:r>
              <a:rPr lang="en-US" sz="4400" dirty="0" smtClean="0"/>
              <a:t>A process</a:t>
            </a:r>
          </a:p>
          <a:p>
            <a:pPr eaLnBrk="1" hangingPunct="1"/>
            <a:r>
              <a:rPr lang="en-US" sz="4400" dirty="0" smtClean="0"/>
              <a:t>Equity and equality of opportunity</a:t>
            </a:r>
          </a:p>
          <a:p>
            <a:pPr eaLnBrk="1" hangingPunct="1">
              <a:buFont typeface="Arial" charset="0"/>
              <a:buNone/>
            </a:pPr>
            <a:endParaRPr lang="en-US" sz="4400" dirty="0" smtClean="0"/>
          </a:p>
        </p:txBody>
      </p:sp>
      <p:pic>
        <p:nvPicPr>
          <p:cNvPr id="18436" name="Picture 5" descr="academic,boys,chairs,classrooms,desks,friends,girls,peers,people,students,talking,gossip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9400" y="5334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4732635" cy="610820"/>
          </a:xfr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“Inclusion”….what </a:t>
            </a:r>
            <a:r>
              <a:rPr lang="en-US" smtClean="0"/>
              <a:t>it isn’t?</a:t>
            </a:r>
            <a:endParaRPr lang="en-US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4191000"/>
          </a:xfrm>
        </p:spPr>
        <p:txBody>
          <a:bodyPr/>
          <a:lstStyle/>
          <a:p>
            <a:pPr eaLnBrk="1" hangingPunct="1"/>
            <a:r>
              <a:rPr lang="en-US" sz="4000" smtClean="0"/>
              <a:t>Sacrificing needs of general education students</a:t>
            </a:r>
          </a:p>
          <a:p>
            <a:pPr eaLnBrk="1" hangingPunct="1"/>
            <a:r>
              <a:rPr lang="en-US" sz="4000" smtClean="0"/>
              <a:t>Dumping SWD in general education settings</a:t>
            </a:r>
          </a:p>
          <a:p>
            <a:pPr eaLnBrk="1" hangingPunct="1"/>
            <a:r>
              <a:rPr lang="en-US" sz="4000" smtClean="0"/>
              <a:t>Watering down the curriculum</a:t>
            </a:r>
          </a:p>
        </p:txBody>
      </p:sp>
      <p:pic>
        <p:nvPicPr>
          <p:cNvPr id="19460" name="Picture 5" descr="do not enter,no entry,signs,people,restricted areas,warnings,concept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1295400"/>
            <a:ext cx="1600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pPr eaLnBrk="1" hangingPunct="1"/>
            <a:endParaRPr lang="en-US" smtClean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  <a:ln>
            <a:solidFill>
              <a:schemeClr val="tx2">
                <a:lumMod val="50000"/>
              </a:schemeClr>
            </a:solidFill>
          </a:ln>
        </p:spPr>
        <p:txBody>
          <a:bodyPr/>
          <a:lstStyle/>
          <a:p>
            <a:pPr eaLnBrk="1" hangingPunct="1">
              <a:defRPr/>
            </a:pPr>
            <a:endParaRPr lang="en-US" sz="4000" dirty="0" smtClean="0"/>
          </a:p>
          <a:p>
            <a:pPr eaLnBrk="1" hangingPunct="1">
              <a:defRPr/>
            </a:pPr>
            <a:r>
              <a:rPr lang="en-US" sz="4000" dirty="0" smtClean="0"/>
              <a:t>When implemented appropriately and responsibly, ‘inclusion’ will meet the needs of all students.</a:t>
            </a:r>
          </a:p>
        </p:txBody>
      </p:sp>
      <p:pic>
        <p:nvPicPr>
          <p:cNvPr id="20484" name="Picture 5" descr="academic,architecture,buildings,education,Russia,Russian schools,educati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3581400"/>
            <a:ext cx="2790825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/>
            <a:r>
              <a:rPr lang="en-US" smtClean="0"/>
              <a:t>Philosophy of ‘Inclusion’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152400" y="1905000"/>
            <a:ext cx="8763000" cy="47244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3600" smtClean="0"/>
              <a:t>Shifting paradigms…</a:t>
            </a:r>
          </a:p>
          <a:p>
            <a:pPr eaLnBrk="1" hangingPunct="1"/>
            <a:r>
              <a:rPr lang="en-US" sz="3600" smtClean="0"/>
              <a:t>Not focusing on the labels of students</a:t>
            </a:r>
          </a:p>
          <a:p>
            <a:pPr eaLnBrk="1" hangingPunct="1"/>
            <a:r>
              <a:rPr lang="en-US" sz="3600" smtClean="0"/>
              <a:t>Special education teachers identifying themselves as teachers of all students</a:t>
            </a:r>
          </a:p>
          <a:p>
            <a:pPr eaLnBrk="1" hangingPunct="1"/>
            <a:r>
              <a:rPr lang="en-US" sz="3600" smtClean="0"/>
              <a:t>General education teachers identifying themselves as teachers of all students</a:t>
            </a:r>
          </a:p>
          <a:p>
            <a:pPr eaLnBrk="1" hangingPunct="1"/>
            <a:r>
              <a:rPr lang="en-US" sz="3600" smtClean="0"/>
              <a:t>SWD identified as students with IEPs</a:t>
            </a:r>
          </a:p>
        </p:txBody>
      </p:sp>
      <p:pic>
        <p:nvPicPr>
          <p:cNvPr id="21508" name="Picture 5" descr="common goals,cooperation,goals,metaphors,montages,people,persons,working togeth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914400"/>
            <a:ext cx="1600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/>
            <a:r>
              <a:rPr lang="en-US" smtClean="0"/>
              <a:t>Research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Increased academic and behavior gains</a:t>
            </a:r>
          </a:p>
          <a:p>
            <a:pPr lvl="1" eaLnBrk="1" hangingPunct="1">
              <a:defRPr/>
            </a:pPr>
            <a:r>
              <a:rPr lang="en-US" sz="3200" dirty="0" smtClean="0"/>
              <a:t>Improved performance on standardized tests</a:t>
            </a:r>
          </a:p>
          <a:p>
            <a:pPr lvl="1" eaLnBrk="1" hangingPunct="1">
              <a:defRPr/>
            </a:pPr>
            <a:r>
              <a:rPr lang="en-US" sz="3200" dirty="0" smtClean="0"/>
              <a:t>Mastery of IEP goals</a:t>
            </a:r>
          </a:p>
          <a:p>
            <a:pPr lvl="1" eaLnBrk="1" hangingPunct="1">
              <a:defRPr/>
            </a:pPr>
            <a:r>
              <a:rPr lang="en-US" sz="3200" dirty="0" smtClean="0"/>
              <a:t>Improved class work </a:t>
            </a:r>
          </a:p>
          <a:p>
            <a:pPr lvl="1" eaLnBrk="1" hangingPunct="1">
              <a:defRPr/>
            </a:pPr>
            <a:r>
              <a:rPr lang="en-US" sz="3200" dirty="0" smtClean="0"/>
              <a:t>Improved report card grades</a:t>
            </a:r>
          </a:p>
          <a:p>
            <a:pPr lvl="1" eaLnBrk="1" hangingPunct="1">
              <a:defRPr/>
            </a:pPr>
            <a:r>
              <a:rPr lang="en-US" sz="3200" dirty="0" smtClean="0"/>
              <a:t>Increased on-task behavior</a:t>
            </a:r>
          </a:p>
          <a:p>
            <a:pPr lvl="1" eaLnBrk="1" hangingPunct="1">
              <a:defRPr/>
            </a:pPr>
            <a:r>
              <a:rPr lang="en-US" sz="3200" dirty="0" smtClean="0"/>
              <a:t>Better motivation to learn</a:t>
            </a:r>
          </a:p>
          <a:p>
            <a:pPr lvl="1" eaLnBrk="1" hangingPunct="1">
              <a:buFont typeface="Arial" charset="0"/>
              <a:buNone/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pic>
        <p:nvPicPr>
          <p:cNvPr id="22532" name="Picture 5" descr="books,dictionaries,education,fotolia,learning,novels,piles,reading,reference,research,stacks,studies,volumes&#10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3276600"/>
            <a:ext cx="2362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smtClean="0"/>
              <a:t>Pedagogical Equity &amp; Inclusive Teaching</a:t>
            </a:r>
            <a:endParaRPr lang="en-IN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Teacher Benefits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Being able to share responsibility for improved student outcomes with other teachers</a:t>
            </a:r>
          </a:p>
          <a:p>
            <a:pPr eaLnBrk="1" hangingPunct="1"/>
            <a:r>
              <a:rPr lang="en-US" smtClean="0"/>
              <a:t>Teachers have more time for explicit teaching and creative lesson plan design and delivery</a:t>
            </a:r>
          </a:p>
          <a:p>
            <a:pPr eaLnBrk="1" hangingPunct="1"/>
            <a:r>
              <a:rPr lang="en-US" smtClean="0"/>
              <a:t>More opportunities for professional growth</a:t>
            </a:r>
          </a:p>
        </p:txBody>
      </p:sp>
      <p:pic>
        <p:nvPicPr>
          <p:cNvPr id="26628" name="Picture 5" descr="academic,apples,books,classrooms,desks,dining,education,food,fruits,schools,teacher's des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46482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"/>
            <a:ext cx="9144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4000" b="1" dirty="0" smtClean="0">
                <a:solidFill>
                  <a:srgbClr val="C00000"/>
                </a:solidFill>
                <a:latin typeface="Nyala" pitchFamily="2" charset="0"/>
              </a:rPr>
              <a:t>No society can surely be flourishing and happy, </a:t>
            </a:r>
            <a:endParaRPr lang="en-US" sz="4000" dirty="0" smtClean="0"/>
          </a:p>
          <a:p>
            <a:pPr algn="ctr">
              <a:buNone/>
            </a:pPr>
            <a:r>
              <a:rPr lang="en-US" sz="4000" b="1" dirty="0" smtClean="0">
                <a:solidFill>
                  <a:srgbClr val="C00000"/>
                </a:solidFill>
                <a:latin typeface="Nyala" pitchFamily="2" charset="0"/>
              </a:rPr>
              <a:t>of which the far greater part of the members are poor and miserable.” (Adam Smith)</a:t>
            </a:r>
            <a:r>
              <a:rPr lang="en-US" sz="2400" b="1" dirty="0" smtClean="0">
                <a:solidFill>
                  <a:srgbClr val="C00000"/>
                </a:solidFill>
                <a:latin typeface="Nyala" pitchFamily="2" charset="0"/>
              </a:rPr>
              <a:t>“</a:t>
            </a:r>
            <a:endParaRPr lang="en-US" sz="3200" b="1" dirty="0">
              <a:solidFill>
                <a:srgbClr val="C00000"/>
              </a:solidFill>
              <a:latin typeface="Nyala" pitchFamily="2" charset="0"/>
            </a:endParaRPr>
          </a:p>
        </p:txBody>
      </p:sp>
      <p:pic>
        <p:nvPicPr>
          <p:cNvPr id="6" name="Picture 5" descr="download.jpg"/>
          <p:cNvPicPr>
            <a:picLocks noChangeAspect="1"/>
          </p:cNvPicPr>
          <p:nvPr/>
        </p:nvPicPr>
        <p:blipFill>
          <a:blip r:embed="rId3"/>
          <a:srcRect r="2233"/>
          <a:stretch>
            <a:fillRect/>
          </a:stretch>
        </p:blipFill>
        <p:spPr>
          <a:xfrm>
            <a:off x="228600" y="2667000"/>
            <a:ext cx="3962400" cy="3035754"/>
          </a:xfrm>
          <a:prstGeom prst="rect">
            <a:avLst/>
          </a:prstGeom>
        </p:spPr>
      </p:pic>
      <p:pic>
        <p:nvPicPr>
          <p:cNvPr id="7" name="Picture 6" descr="download.jpg"/>
          <p:cNvPicPr>
            <a:picLocks noChangeAspect="1"/>
          </p:cNvPicPr>
          <p:nvPr/>
        </p:nvPicPr>
        <p:blipFill>
          <a:blip r:embed="rId3"/>
          <a:srcRect l="73325" r="2233" b="54818"/>
          <a:stretch>
            <a:fillRect/>
          </a:stretch>
        </p:blipFill>
        <p:spPr>
          <a:xfrm>
            <a:off x="5943600" y="2590800"/>
            <a:ext cx="990600" cy="1371600"/>
          </a:xfrm>
          <a:prstGeom prst="rect">
            <a:avLst/>
          </a:prstGeom>
        </p:spPr>
      </p:pic>
      <p:pic>
        <p:nvPicPr>
          <p:cNvPr id="8" name="Picture 7" descr="download.jpg"/>
          <p:cNvPicPr>
            <a:picLocks noChangeAspect="1"/>
          </p:cNvPicPr>
          <p:nvPr/>
        </p:nvPicPr>
        <p:blipFill>
          <a:blip r:embed="rId3"/>
          <a:srcRect l="73325" r="2233" b="54818"/>
          <a:stretch>
            <a:fillRect/>
          </a:stretch>
        </p:blipFill>
        <p:spPr>
          <a:xfrm>
            <a:off x="4419600" y="2590800"/>
            <a:ext cx="990600" cy="1371600"/>
          </a:xfrm>
          <a:prstGeom prst="rect">
            <a:avLst/>
          </a:prstGeom>
        </p:spPr>
      </p:pic>
      <p:pic>
        <p:nvPicPr>
          <p:cNvPr id="9" name="Picture 8" descr="download.jpg"/>
          <p:cNvPicPr>
            <a:picLocks noChangeAspect="1"/>
          </p:cNvPicPr>
          <p:nvPr/>
        </p:nvPicPr>
        <p:blipFill>
          <a:blip r:embed="rId3"/>
          <a:srcRect l="73325" r="2233" b="54818"/>
          <a:stretch>
            <a:fillRect/>
          </a:stretch>
        </p:blipFill>
        <p:spPr>
          <a:xfrm>
            <a:off x="7391400" y="2514600"/>
            <a:ext cx="990600" cy="1371600"/>
          </a:xfrm>
          <a:prstGeom prst="rect">
            <a:avLst/>
          </a:prstGeom>
        </p:spPr>
      </p:pic>
      <p:pic>
        <p:nvPicPr>
          <p:cNvPr id="10" name="Picture 9" descr="download.jpg"/>
          <p:cNvPicPr>
            <a:picLocks noChangeAspect="1"/>
          </p:cNvPicPr>
          <p:nvPr/>
        </p:nvPicPr>
        <p:blipFill>
          <a:blip r:embed="rId3"/>
          <a:srcRect l="73325" r="2233" b="54818"/>
          <a:stretch>
            <a:fillRect/>
          </a:stretch>
        </p:blipFill>
        <p:spPr>
          <a:xfrm>
            <a:off x="4419600" y="5181600"/>
            <a:ext cx="990600" cy="1371600"/>
          </a:xfrm>
          <a:prstGeom prst="rect">
            <a:avLst/>
          </a:prstGeom>
        </p:spPr>
      </p:pic>
      <p:pic>
        <p:nvPicPr>
          <p:cNvPr id="11" name="Picture 10" descr="download.jpg"/>
          <p:cNvPicPr>
            <a:picLocks noChangeAspect="1"/>
          </p:cNvPicPr>
          <p:nvPr/>
        </p:nvPicPr>
        <p:blipFill>
          <a:blip r:embed="rId3"/>
          <a:srcRect l="73325" r="2233" b="54818"/>
          <a:stretch>
            <a:fillRect/>
          </a:stretch>
        </p:blipFill>
        <p:spPr>
          <a:xfrm>
            <a:off x="6019800" y="5105400"/>
            <a:ext cx="990600" cy="1371600"/>
          </a:xfrm>
          <a:prstGeom prst="rect">
            <a:avLst/>
          </a:prstGeom>
        </p:spPr>
      </p:pic>
      <p:pic>
        <p:nvPicPr>
          <p:cNvPr id="12" name="Picture 11" descr="download.jpg"/>
          <p:cNvPicPr>
            <a:picLocks noChangeAspect="1"/>
          </p:cNvPicPr>
          <p:nvPr/>
        </p:nvPicPr>
        <p:blipFill>
          <a:blip r:embed="rId3"/>
          <a:srcRect l="73325" r="2233" b="54818"/>
          <a:stretch>
            <a:fillRect/>
          </a:stretch>
        </p:blipFill>
        <p:spPr>
          <a:xfrm>
            <a:off x="7239000" y="5257800"/>
            <a:ext cx="990600" cy="1371600"/>
          </a:xfrm>
          <a:prstGeom prst="rect">
            <a:avLst/>
          </a:prstGeom>
        </p:spPr>
      </p:pic>
      <p:pic>
        <p:nvPicPr>
          <p:cNvPr id="13" name="Picture 12" descr="download.jpg"/>
          <p:cNvPicPr>
            <a:picLocks noChangeAspect="1"/>
          </p:cNvPicPr>
          <p:nvPr/>
        </p:nvPicPr>
        <p:blipFill>
          <a:blip r:embed="rId3"/>
          <a:srcRect l="73325" r="2233" b="54818"/>
          <a:stretch>
            <a:fillRect/>
          </a:stretch>
        </p:blipFill>
        <p:spPr>
          <a:xfrm>
            <a:off x="7924800" y="3962400"/>
            <a:ext cx="990600" cy="1371600"/>
          </a:xfrm>
          <a:prstGeom prst="rect">
            <a:avLst/>
          </a:prstGeom>
        </p:spPr>
      </p:pic>
      <p:pic>
        <p:nvPicPr>
          <p:cNvPr id="14" name="Picture 13" descr="download.jpg"/>
          <p:cNvPicPr>
            <a:picLocks noChangeAspect="1"/>
          </p:cNvPicPr>
          <p:nvPr/>
        </p:nvPicPr>
        <p:blipFill>
          <a:blip r:embed="rId3"/>
          <a:srcRect l="73325" r="2233" b="54818"/>
          <a:stretch>
            <a:fillRect/>
          </a:stretch>
        </p:blipFill>
        <p:spPr>
          <a:xfrm>
            <a:off x="3048000" y="5105400"/>
            <a:ext cx="990600" cy="1371600"/>
          </a:xfrm>
          <a:prstGeom prst="rect">
            <a:avLst/>
          </a:prstGeom>
        </p:spPr>
      </p:pic>
      <p:pic>
        <p:nvPicPr>
          <p:cNvPr id="15" name="Picture 14" descr="download.jpg"/>
          <p:cNvPicPr>
            <a:picLocks noChangeAspect="1"/>
          </p:cNvPicPr>
          <p:nvPr/>
        </p:nvPicPr>
        <p:blipFill>
          <a:blip r:embed="rId3"/>
          <a:srcRect l="73325" r="2233" b="54818"/>
          <a:stretch>
            <a:fillRect/>
          </a:stretch>
        </p:blipFill>
        <p:spPr>
          <a:xfrm>
            <a:off x="1676400" y="5486400"/>
            <a:ext cx="990600" cy="137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9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Student Benefits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Placement </a:t>
            </a:r>
          </a:p>
          <a:p>
            <a:pPr eaLnBrk="1" hangingPunct="1"/>
            <a:r>
              <a:rPr lang="en-US" sz="4000" smtClean="0"/>
              <a:t>Exposed to higher expectations</a:t>
            </a:r>
          </a:p>
          <a:p>
            <a:pPr eaLnBrk="1" hangingPunct="1"/>
            <a:r>
              <a:rPr lang="en-US" sz="4000" smtClean="0"/>
              <a:t>Increased opportunities for positive social interactions</a:t>
            </a:r>
          </a:p>
        </p:txBody>
      </p:sp>
      <p:pic>
        <p:nvPicPr>
          <p:cNvPr id="27652" name="Picture 5" descr="academics,back to school,books,classrooms,desks,girls,groups,iStockphoto,lessons,readings,students,teachers,boy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0" y="4219575"/>
            <a:ext cx="2638425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  <a:ln w="19050">
            <a:solidFill>
              <a:schemeClr val="tx2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dirty="0" smtClean="0"/>
              <a:t>Collaborative Support Models for Inclusive Practices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724400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sz="3600" b="1" smtClean="0">
                <a:solidFill>
                  <a:srgbClr val="002060"/>
                </a:solidFill>
              </a:rPr>
              <a:t>   Co-teaching Support Model</a:t>
            </a:r>
          </a:p>
          <a:p>
            <a:pPr algn="ctr" eaLnBrk="1" hangingPunct="1">
              <a:buFont typeface="Arial" charset="0"/>
              <a:buNone/>
            </a:pPr>
            <a:r>
              <a:rPr lang="en-US" sz="3600" b="1" smtClean="0">
                <a:solidFill>
                  <a:srgbClr val="002060"/>
                </a:solidFill>
              </a:rPr>
              <a:t> Consultant Support Model</a:t>
            </a:r>
          </a:p>
          <a:p>
            <a:pPr algn="ctr" eaLnBrk="1" hangingPunct="1">
              <a:buFont typeface="Arial" charset="0"/>
              <a:buNone/>
            </a:pPr>
            <a:r>
              <a:rPr lang="en-US" sz="3600" b="1" smtClean="0">
                <a:solidFill>
                  <a:srgbClr val="002060"/>
                </a:solidFill>
              </a:rPr>
              <a:t>      Paraeducator Support Model</a:t>
            </a:r>
          </a:p>
        </p:txBody>
      </p:sp>
      <p:pic>
        <p:nvPicPr>
          <p:cNvPr id="28676" name="Picture 5" descr="clipped images,collaborations,concepts,cutouts,greens,groups,paper dolls,people,PowerPoint,PresentationPro,teamwork,web element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4295775"/>
            <a:ext cx="2562225" cy="256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           Co-teaching Support Model 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en-US" dirty="0" smtClean="0"/>
              <a:t>As defined by Friend and Cook (2010)…</a:t>
            </a:r>
          </a:p>
          <a:p>
            <a:pPr lvl="1" eaLnBrk="1" hangingPunct="1">
              <a:defRPr/>
            </a:pPr>
            <a:r>
              <a:rPr lang="en-US" dirty="0" smtClean="0"/>
              <a:t>Co-teaching is a service delivery option for providing special education or related services to students with disabilities or other special needs students while they remain in their general education classes.</a:t>
            </a:r>
          </a:p>
          <a:p>
            <a:pPr lvl="1" eaLnBrk="1" hangingPunct="1">
              <a:defRPr/>
            </a:pPr>
            <a:r>
              <a:rPr lang="en-US" dirty="0" smtClean="0"/>
              <a:t>Two or more professionals jointly deliver meaningful instruction to a diverse, blended group of students in a single physical space.</a:t>
            </a:r>
          </a:p>
        </p:txBody>
      </p:sp>
      <p:pic>
        <p:nvPicPr>
          <p:cNvPr id="29700" name="Picture 5" descr="academic,Americans,African descent,chalkboards,gestures,instructing,languages,learning,occupations,people,points,Spanish,teachers,women,communication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7" descr="academic,Asian,communications,expressions,geography,gestures,maps,occupations,people,smiling,teachers,wom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72400" y="54102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Co-taught classrooms….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  <a:ln w="57150"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SpEd</a:t>
            </a:r>
            <a:r>
              <a:rPr lang="en-US" dirty="0" smtClean="0"/>
              <a:t> teacher partners with </a:t>
            </a:r>
            <a:r>
              <a:rPr lang="en-US" dirty="0" err="1" smtClean="0"/>
              <a:t>GenEd</a:t>
            </a:r>
            <a:r>
              <a:rPr lang="en-US" dirty="0" smtClean="0"/>
              <a:t> teacher </a:t>
            </a:r>
          </a:p>
          <a:p>
            <a:pPr lvl="1" eaLnBrk="1" hangingPunct="1">
              <a:defRPr/>
            </a:pPr>
            <a:r>
              <a:rPr lang="en-US" sz="3200" dirty="0" smtClean="0"/>
              <a:t>Shared responsibility for instruction</a:t>
            </a:r>
          </a:p>
          <a:p>
            <a:pPr lvl="1" eaLnBrk="1" hangingPunct="1">
              <a:defRPr/>
            </a:pPr>
            <a:r>
              <a:rPr lang="en-US" sz="3200" dirty="0" smtClean="0"/>
              <a:t>Jointly planned lessons and lesson delivery styles</a:t>
            </a:r>
          </a:p>
          <a:p>
            <a:pPr lvl="1" eaLnBrk="1" hangingPunct="1">
              <a:defRPr/>
            </a:pPr>
            <a:r>
              <a:rPr lang="en-US" sz="3200" dirty="0" smtClean="0"/>
              <a:t>Use of a combination of 6 co-teaching approaches</a:t>
            </a:r>
          </a:p>
          <a:p>
            <a:pPr lvl="1" eaLnBrk="1" hangingPunct="1">
              <a:defRPr/>
            </a:pPr>
            <a:r>
              <a:rPr lang="en-US" sz="3200" dirty="0" smtClean="0"/>
              <a:t>Shared responsibility for assessments</a:t>
            </a:r>
          </a:p>
          <a:p>
            <a:pPr lvl="1" eaLnBrk="1" hangingPunct="1">
              <a:defRPr/>
            </a:pPr>
            <a:r>
              <a:rPr lang="en-US" sz="3200" dirty="0" smtClean="0"/>
              <a:t>Shared responsibility for parent communication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Consultant Support Model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/>
          <a:lstStyle/>
          <a:p>
            <a:pPr eaLnBrk="1" hangingPunct="1"/>
            <a:r>
              <a:rPr lang="en-US" smtClean="0"/>
              <a:t>SpEd teacher provides guidance to GenEd teacher</a:t>
            </a:r>
          </a:p>
          <a:p>
            <a:pPr eaLnBrk="1" hangingPunct="1"/>
            <a:r>
              <a:rPr lang="en-US" smtClean="0"/>
              <a:t>Adapts lessons</a:t>
            </a:r>
          </a:p>
          <a:p>
            <a:pPr eaLnBrk="1" hangingPunct="1"/>
            <a:r>
              <a:rPr lang="en-US" smtClean="0"/>
              <a:t>Identifies accommodations and strategies</a:t>
            </a:r>
          </a:p>
          <a:p>
            <a:pPr eaLnBrk="1" hangingPunct="1"/>
            <a:r>
              <a:rPr lang="en-US" smtClean="0"/>
              <a:t>Modifies materials</a:t>
            </a:r>
          </a:p>
          <a:p>
            <a:pPr eaLnBrk="1" hangingPunct="1"/>
            <a:r>
              <a:rPr lang="en-US" smtClean="0"/>
              <a:t>Provides alternative assessments</a:t>
            </a:r>
          </a:p>
          <a:p>
            <a:pPr eaLnBrk="1" hangingPunct="1"/>
            <a:r>
              <a:rPr lang="en-US" smtClean="0"/>
              <a:t>Designs behavior management systems</a:t>
            </a:r>
          </a:p>
        </p:txBody>
      </p:sp>
      <p:pic>
        <p:nvPicPr>
          <p:cNvPr id="31748" name="Picture 5" descr="businesses,businesswomen,collaborations,Communications,cooperation,occupations,persons,Photographs,teamwork,wom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5105400"/>
            <a:ext cx="1752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ln>
            <a:solidFill>
              <a:srgbClr val="00B050"/>
            </a:solidFill>
          </a:ln>
        </p:spPr>
        <p:txBody>
          <a:bodyPr/>
          <a:lstStyle/>
          <a:p>
            <a:pPr algn="l" eaLnBrk="1" hangingPunct="1"/>
            <a:r>
              <a:rPr lang="en-US" smtClean="0"/>
              <a:t>Paraeducator Support Model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/>
          <a:lstStyle/>
          <a:p>
            <a:pPr eaLnBrk="1" hangingPunct="1"/>
            <a:r>
              <a:rPr lang="en-US" smtClean="0"/>
              <a:t>Supports SWD in general education settings</a:t>
            </a:r>
          </a:p>
          <a:p>
            <a:pPr eaLnBrk="1" hangingPunct="1"/>
            <a:r>
              <a:rPr lang="en-US" smtClean="0"/>
              <a:t>Works under direction of GenEd teacher and guidance of SpEd teacher</a:t>
            </a:r>
          </a:p>
          <a:p>
            <a:pPr eaLnBrk="1" hangingPunct="1"/>
            <a:r>
              <a:rPr lang="en-US" smtClean="0"/>
              <a:t>Supervises activities introduced by GenEd teacher</a:t>
            </a:r>
          </a:p>
          <a:p>
            <a:pPr eaLnBrk="1" hangingPunct="1"/>
            <a:r>
              <a:rPr lang="en-US" smtClean="0"/>
              <a:t>Helps implement accommodations </a:t>
            </a:r>
          </a:p>
          <a:p>
            <a:pPr eaLnBrk="1" hangingPunct="1"/>
            <a:r>
              <a:rPr lang="en-US" smtClean="0"/>
              <a:t>Helps implement behavior intervention plans</a:t>
            </a:r>
          </a:p>
          <a:p>
            <a:pPr eaLnBrk="1" hangingPunct="1"/>
            <a:r>
              <a:rPr lang="en-US" smtClean="0"/>
              <a:t>Helps collect instructional or behavioral data</a:t>
            </a:r>
          </a:p>
        </p:txBody>
      </p:sp>
      <p:pic>
        <p:nvPicPr>
          <p:cNvPr id="32772" name="Picture 5" descr="academics,classes,computer labs,computer sciences,data processing,educations,educators,instructors,people at work,persons,schools,students,teacher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Para Supports, cont’d…..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eaLnBrk="1" hangingPunct="1"/>
            <a:endParaRPr lang="en-US" sz="3600" smtClean="0"/>
          </a:p>
          <a:p>
            <a:pPr eaLnBrk="1" hangingPunct="1"/>
            <a:r>
              <a:rPr lang="en-US" sz="3600" smtClean="0"/>
              <a:t>Primary focus is on SpEd students</a:t>
            </a:r>
          </a:p>
          <a:p>
            <a:pPr eaLnBrk="1" hangingPunct="1"/>
            <a:r>
              <a:rPr lang="en-US" sz="3600" smtClean="0"/>
              <a:t>May provide some support to GenEd students </a:t>
            </a:r>
          </a:p>
          <a:p>
            <a:pPr eaLnBrk="1" hangingPunct="1"/>
            <a:r>
              <a:rPr lang="en-US" sz="3600" smtClean="0"/>
              <a:t>Primary beneficiary of services and staff paid for with IDEA funds must be SWD</a:t>
            </a:r>
          </a:p>
          <a:p>
            <a:pPr eaLnBrk="1" hangingPunct="1"/>
            <a:r>
              <a:rPr lang="en-US" sz="3600" smtClean="0"/>
              <a:t>Incidental benefits for other students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Collaborative Support Models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Co-teaching Support Model</a:t>
            </a:r>
          </a:p>
          <a:p>
            <a:pPr eaLnBrk="1" hangingPunct="1"/>
            <a:r>
              <a:rPr lang="en-US" smtClean="0"/>
              <a:t>Consultant Support Model</a:t>
            </a:r>
          </a:p>
          <a:p>
            <a:pPr eaLnBrk="1" hangingPunct="1"/>
            <a:r>
              <a:rPr lang="en-US" smtClean="0"/>
              <a:t>Paraeducator Support Model</a:t>
            </a:r>
          </a:p>
          <a:p>
            <a:pPr eaLnBrk="1" hangingPunct="1"/>
            <a:endParaRPr lang="en-US" smtClean="0"/>
          </a:p>
          <a:p>
            <a:pPr algn="ctr" eaLnBrk="1" hangingPunct="1">
              <a:buFont typeface="Arial" charset="0"/>
              <a:buNone/>
            </a:pPr>
            <a:r>
              <a:rPr lang="en-US" b="1" smtClean="0"/>
              <a:t>All are effective</a:t>
            </a:r>
          </a:p>
          <a:p>
            <a:pPr algn="ctr" eaLnBrk="1" hangingPunct="1">
              <a:buFont typeface="Arial" charset="0"/>
              <a:buNone/>
            </a:pPr>
            <a:r>
              <a:rPr lang="en-US" b="1" smtClean="0"/>
              <a:t>Research emphasizes co-teaching</a:t>
            </a:r>
          </a:p>
        </p:txBody>
      </p:sp>
      <p:pic>
        <p:nvPicPr>
          <p:cNvPr id="34820" name="Picture 5" descr="academics,Photographs,research,science,tex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5105400"/>
            <a:ext cx="2286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2 Phases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sz="6000" smtClean="0"/>
              <a:t>Planning </a:t>
            </a:r>
          </a:p>
          <a:p>
            <a:pPr eaLnBrk="1" hangingPunct="1"/>
            <a:r>
              <a:rPr lang="en-US" sz="6000" smtClean="0"/>
              <a:t>Implementation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Phase 1: 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PLANNING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Occurs at several levels</a:t>
            </a:r>
          </a:p>
          <a:p>
            <a:pPr eaLnBrk="1" hangingPunct="1"/>
            <a:r>
              <a:rPr lang="en-US" sz="4000" smtClean="0"/>
              <a:t>Essential to effective inclusive practices</a:t>
            </a:r>
          </a:p>
          <a:p>
            <a:pPr eaLnBrk="1" hangingPunct="1"/>
            <a:r>
              <a:rPr lang="en-US" sz="4000" smtClean="0"/>
              <a:t>All staff involved and sharing responsibilities</a:t>
            </a:r>
          </a:p>
          <a:p>
            <a:pPr eaLnBrk="1" hangingPunct="1"/>
            <a:r>
              <a:rPr lang="en-US" sz="4000" smtClean="0"/>
              <a:t>On-going communication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762000"/>
            <a:ext cx="8208963" cy="3455987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sz="3200" b="1" dirty="0" smtClean="0">
                <a:solidFill>
                  <a:srgbClr val="002060"/>
                </a:solidFill>
              </a:rPr>
              <a:t>“All human beings are born free and equal in dignity and rights”</a:t>
            </a:r>
          </a:p>
          <a:p>
            <a:pPr eaLnBrk="1" hangingPunct="1">
              <a:buFontTx/>
              <a:buNone/>
            </a:pPr>
            <a:r>
              <a:rPr lang="en-US" sz="3200" b="1" dirty="0" smtClean="0">
                <a:solidFill>
                  <a:srgbClr val="002060"/>
                </a:solidFill>
              </a:rPr>
              <a:t>				</a:t>
            </a:r>
            <a:endParaRPr lang="hr-HR" sz="3200" b="1" dirty="0" smtClean="0">
              <a:solidFill>
                <a:srgbClr val="002060"/>
              </a:solidFill>
            </a:endParaRPr>
          </a:p>
          <a:p>
            <a:pPr eaLnBrk="1" hangingPunct="1">
              <a:buFontTx/>
              <a:buNone/>
            </a:pPr>
            <a:r>
              <a:rPr lang="en-US" sz="3200" b="1" dirty="0" smtClean="0">
                <a:solidFill>
                  <a:srgbClr val="002060"/>
                </a:solidFill>
              </a:rPr>
              <a:t>The Universal Declaration of Human Rights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4038600"/>
            <a:ext cx="8229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7030A0"/>
                </a:solidFill>
              </a:rPr>
              <a:t>The aim of human rights instruments is the protection of those vulnerable to violations of their fundamental human rights.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smtClean="0"/>
              <a:t>Leadership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763000" cy="5486400"/>
          </a:xfrm>
        </p:spPr>
        <p:txBody>
          <a:bodyPr/>
          <a:lstStyle/>
          <a:p>
            <a:pPr eaLnBrk="1" hangingPunct="1"/>
            <a:r>
              <a:rPr lang="en-US" smtClean="0"/>
              <a:t>Strong administrative support is critical</a:t>
            </a:r>
          </a:p>
          <a:p>
            <a:pPr eaLnBrk="1" hangingPunct="1"/>
            <a:r>
              <a:rPr lang="en-US" smtClean="0"/>
              <a:t>Site leaders are pivotal</a:t>
            </a:r>
          </a:p>
          <a:p>
            <a:pPr eaLnBrk="1" hangingPunct="1"/>
            <a:r>
              <a:rPr lang="en-US" smtClean="0"/>
              <a:t>Truly believe “all students can learn”</a:t>
            </a:r>
          </a:p>
          <a:p>
            <a:pPr eaLnBrk="1" hangingPunct="1">
              <a:buFont typeface="Arial" charset="0"/>
              <a:buNone/>
            </a:pPr>
            <a:endParaRPr lang="en-US" smtClean="0"/>
          </a:p>
          <a:p>
            <a:pPr lvl="1" eaLnBrk="1" hangingPunct="1"/>
            <a:r>
              <a:rPr lang="en-US" smtClean="0"/>
              <a:t>Actions speak louder than words</a:t>
            </a:r>
          </a:p>
          <a:p>
            <a:pPr lvl="1" eaLnBrk="1" hangingPunct="1"/>
            <a:r>
              <a:rPr lang="en-US" smtClean="0"/>
              <a:t>“</a:t>
            </a:r>
            <a:r>
              <a:rPr lang="en-US" sz="4000" smtClean="0"/>
              <a:t>Walk the walk, talk the talk”</a:t>
            </a:r>
            <a:endParaRPr lang="en-US" smtClean="0"/>
          </a:p>
          <a:p>
            <a:pPr lvl="1" eaLnBrk="1" hangingPunct="1"/>
            <a:r>
              <a:rPr lang="en-US" smtClean="0"/>
              <a:t>Inspire and empower teachers to achieve great things for students</a:t>
            </a:r>
          </a:p>
          <a:p>
            <a:pPr lvl="1" eaLnBrk="1" hangingPunct="1"/>
            <a:r>
              <a:rPr lang="en-US" smtClean="0"/>
              <a:t>Be creative…“</a:t>
            </a:r>
            <a:r>
              <a:rPr lang="en-US" sz="4400" b="1" smtClean="0">
                <a:solidFill>
                  <a:srgbClr val="FF0000"/>
                </a:solidFill>
              </a:rPr>
              <a:t>think outside the box”</a:t>
            </a:r>
            <a:endParaRPr lang="en-US" b="1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smtClean="0"/>
          </a:p>
        </p:txBody>
      </p:sp>
      <p:pic>
        <p:nvPicPr>
          <p:cNvPr id="37892" name="Picture 5" descr="businesses,businessmen,cooperation,flashlights,leaders,leadership,lighting the way,men,metaphors,persons,teamwor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15200" y="152400"/>
            <a:ext cx="1676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Phase 3:  </a:t>
            </a:r>
            <a:r>
              <a:rPr lang="en-US" b="1" dirty="0" smtClean="0">
                <a:solidFill>
                  <a:srgbClr val="0070C0"/>
                </a:solidFill>
              </a:rPr>
              <a:t>IMPLEMENTATION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/>
          <a:lstStyle/>
          <a:p>
            <a:pPr eaLnBrk="1" hangingPunct="1"/>
            <a:r>
              <a:rPr lang="en-US" sz="3400" smtClean="0"/>
              <a:t>Inclusive Practices Leadership Team</a:t>
            </a:r>
          </a:p>
          <a:p>
            <a:pPr eaLnBrk="1" hangingPunct="1"/>
            <a:r>
              <a:rPr lang="en-US" sz="3400" smtClean="0"/>
              <a:t>Staff awareness and willingness</a:t>
            </a:r>
          </a:p>
          <a:p>
            <a:pPr eaLnBrk="1" hangingPunct="1"/>
            <a:r>
              <a:rPr lang="en-US" sz="3400" smtClean="0"/>
              <a:t>On-going support to staff </a:t>
            </a:r>
          </a:p>
          <a:p>
            <a:pPr eaLnBrk="1" hangingPunct="1"/>
            <a:r>
              <a:rPr lang="en-US" sz="3400" smtClean="0"/>
              <a:t>Parents and peer group</a:t>
            </a:r>
          </a:p>
          <a:p>
            <a:pPr eaLnBrk="1" hangingPunct="1"/>
            <a:r>
              <a:rPr lang="en-US" sz="3400" smtClean="0"/>
              <a:t>Monitoring system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Action Planning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/>
          <a:lstStyle/>
          <a:p>
            <a:pPr eaLnBrk="1" hangingPunct="1"/>
            <a:r>
              <a:rPr lang="en-US" sz="3600" smtClean="0"/>
              <a:t>Long range goal(s)</a:t>
            </a:r>
          </a:p>
          <a:p>
            <a:pPr eaLnBrk="1" hangingPunct="1"/>
            <a:r>
              <a:rPr lang="en-US" sz="3600" smtClean="0"/>
              <a:t>Short range objectives</a:t>
            </a:r>
          </a:p>
          <a:p>
            <a:pPr eaLnBrk="1" hangingPunct="1"/>
            <a:r>
              <a:rPr lang="en-US" sz="3600" smtClean="0"/>
              <a:t>Specific activities</a:t>
            </a:r>
          </a:p>
          <a:p>
            <a:pPr eaLnBrk="1" hangingPunct="1"/>
            <a:r>
              <a:rPr lang="en-US" sz="3600" smtClean="0"/>
              <a:t>Responsible parties</a:t>
            </a:r>
          </a:p>
          <a:p>
            <a:pPr eaLnBrk="1" hangingPunct="1"/>
            <a:r>
              <a:rPr lang="en-US" sz="3600" smtClean="0"/>
              <a:t>Leadership team function</a:t>
            </a:r>
          </a:p>
          <a:p>
            <a:pPr eaLnBrk="1" hangingPunct="1"/>
            <a:r>
              <a:rPr lang="en-US" sz="3600" smtClean="0"/>
              <a:t>Obstacles and challenges</a:t>
            </a:r>
          </a:p>
          <a:p>
            <a:pPr eaLnBrk="1" hangingPunct="1"/>
            <a:r>
              <a:rPr lang="en-US" sz="3600" smtClean="0"/>
              <a:t>Solutions to obstacles and challenges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  <a:ln w="28575">
            <a:solidFill>
              <a:schemeClr val="accent3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Implementation Matrix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Identify major components</a:t>
            </a:r>
          </a:p>
          <a:p>
            <a:pPr lvl="1" eaLnBrk="1" hangingPunct="1"/>
            <a:r>
              <a:rPr lang="en-US" smtClean="0"/>
              <a:t>E.g., Organizational Structure, Collaborative Support Models, Co-teaching Approaches, Professional Development, and Collaboration</a:t>
            </a:r>
          </a:p>
          <a:p>
            <a:pPr eaLnBrk="1" hangingPunct="1"/>
            <a:r>
              <a:rPr lang="en-US" smtClean="0"/>
              <a:t>Identify maximum level of implementation , satisfactory or emerging level of implementation and unsatisfactory level of implementation</a:t>
            </a:r>
          </a:p>
          <a:p>
            <a:pPr eaLnBrk="1" hangingPunct="1"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en-US" sz="3200" smtClean="0"/>
              <a:t>Component:  Collaborative Support Models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219200"/>
          <a:ext cx="83820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2743200"/>
                <a:gridCol w="2743200"/>
              </a:tblGrid>
              <a:tr h="797914">
                <a:tc>
                  <a:txBody>
                    <a:bodyPr/>
                    <a:lstStyle/>
                    <a:p>
                      <a:r>
                        <a:rPr lang="en-US" dirty="0" smtClean="0"/>
                        <a:t>Maximum Level</a:t>
                      </a:r>
                      <a:r>
                        <a:rPr lang="en-US" baseline="0" dirty="0" smtClean="0"/>
                        <a:t> of Implementation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Emerging/Satisfactory Level of Implementation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Unsatisfactory Level of Implementation</a:t>
                      </a:r>
                      <a:endParaRPr lang="en-US" dirty="0"/>
                    </a:p>
                  </a:txBody>
                  <a:tcPr/>
                </a:tc>
              </a:tr>
              <a:tr h="4383686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All 3 Collaborative Support Models are utilized throughout</a:t>
                      </a:r>
                      <a:r>
                        <a:rPr lang="en-US" sz="2800" baseline="0" dirty="0" smtClean="0"/>
                        <a:t> the curriculum  in a variety of classes based on student support needs.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The Consultant and </a:t>
                      </a:r>
                      <a:r>
                        <a:rPr lang="en-US" sz="2800" dirty="0" err="1" smtClean="0"/>
                        <a:t>Paraeducator</a:t>
                      </a:r>
                      <a:r>
                        <a:rPr lang="en-US" sz="2800" dirty="0" smtClean="0"/>
                        <a:t> Support Models are used throughout the curriculum and the Co-teaching model is used sometimes.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None of the</a:t>
                      </a:r>
                      <a:r>
                        <a:rPr lang="en-US" sz="2800" baseline="0" dirty="0" smtClean="0"/>
                        <a:t> Collaborative Support Models are used or only the Consultant Support Model.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Implementation Matrix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eaLnBrk="1" hangingPunct="1"/>
            <a:r>
              <a:rPr lang="en-US" sz="3400" smtClean="0"/>
              <a:t>Allows districts and schools to determine their current level of implementation using a scale based on Maximum, Satisfactory or Unsatisfactory levels of implementation</a:t>
            </a:r>
          </a:p>
          <a:p>
            <a:pPr eaLnBrk="1" hangingPunct="1"/>
            <a:r>
              <a:rPr lang="en-US" sz="3400" smtClean="0"/>
              <a:t>Allows districts and schools to assess how well they are implementing inclusive practices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Phase 3:  </a:t>
            </a:r>
            <a:r>
              <a:rPr lang="en-US" b="1" dirty="0" smtClean="0">
                <a:solidFill>
                  <a:srgbClr val="0070C0"/>
                </a:solidFill>
              </a:rPr>
              <a:t>RESULTS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  <a:p>
            <a:pPr eaLnBrk="1" hangingPunct="1"/>
            <a:r>
              <a:rPr lang="en-US" sz="4000" smtClean="0"/>
              <a:t>The quality of implementation of inclusive practices determines the outcomes that will be evidenced.</a:t>
            </a:r>
          </a:p>
        </p:txBody>
      </p:sp>
      <p:pic>
        <p:nvPicPr>
          <p:cNvPr id="44036" name="Picture 5" descr="iStockphoto,road sign,business,performance,concepts,symbol,results,plate,sky,pole,clouds,build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4572000"/>
            <a:ext cx="2057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762000" y="1143000"/>
            <a:ext cx="7848600" cy="5410200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n-US" sz="4200" b="1" dirty="0" smtClean="0">
                <a:solidFill>
                  <a:schemeClr val="accent4">
                    <a:lumMod val="50000"/>
                  </a:schemeClr>
                </a:solidFill>
              </a:rPr>
              <a:t>Appropriate and responsible implementation of Inclusive Practices results in improved outcomes for all students.</a:t>
            </a:r>
          </a:p>
          <a:p>
            <a:pPr eaLnBrk="1" hangingPunct="1">
              <a:defRPr/>
            </a:pPr>
            <a:endParaRPr lang="en-US" sz="42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ctr" eaLnBrk="1" hangingPunct="1">
              <a:buFont typeface="Arial" charset="0"/>
              <a:buNone/>
              <a:defRPr/>
            </a:pPr>
            <a:r>
              <a:rPr lang="en-US" sz="4200" b="1" dirty="0" smtClean="0">
                <a:solidFill>
                  <a:schemeClr val="accent6">
                    <a:lumMod val="50000"/>
                  </a:schemeClr>
                </a:solidFill>
              </a:rPr>
              <a:t>Challenges “one-size fits all” approach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019800"/>
          </a:xfrm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eaLnBrk="1" hangingPunct="1">
              <a:buFont typeface="Arial" charset="0"/>
              <a:buNone/>
              <a:defRPr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“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Achieving real and lasting change requires that everyone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</a:rPr>
              <a:t>stops, thinks, and works together to make the kinds of changes that need to occur.”</a:t>
            </a:r>
          </a:p>
          <a:p>
            <a:pPr eaLnBrk="1" hangingPunct="1">
              <a:buFont typeface="Arial" charset="0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hanks-Butterfly-Glitter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276600"/>
            <a:ext cx="4267200" cy="22574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gainst-discrimination2.jpg"/>
          <p:cNvPicPr>
            <a:picLocks noChangeAspect="1"/>
          </p:cNvPicPr>
          <p:nvPr/>
        </p:nvPicPr>
        <p:blipFill>
          <a:blip r:embed="rId2"/>
          <a:srcRect t="7333" r="1000" b="1133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8519120663_775e4e4963_z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40" y="1"/>
            <a:ext cx="903986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086397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264235" cy="68579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8988136" cy="697902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r>
              <a:rPr lang="en-US" dirty="0" smtClean="0"/>
              <a:t>Definition of Inclusive Practices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3600" dirty="0" smtClean="0"/>
              <a:t>“Inclusive Practices are academic and behavioral supports and strategies provided to students with disabilities in general education settings.”</a:t>
            </a:r>
          </a:p>
        </p:txBody>
      </p:sp>
      <p:pic>
        <p:nvPicPr>
          <p:cNvPr id="14340" name="Picture 5" descr="classrooms,diversity,expressions,faces,groups,iStockphoto,portraits,schools,student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4114800"/>
            <a:ext cx="28956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2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Theme20</Template>
  <TotalTime>221</TotalTime>
  <Words>918</Words>
  <Application>Microsoft Office PowerPoint</Application>
  <PresentationFormat>On-screen Show (4:3)</PresentationFormat>
  <Paragraphs>157</Paragraphs>
  <Slides>39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Theme20</vt:lpstr>
      <vt:lpstr>Emerging Paradigms for promoting Inclusion</vt:lpstr>
      <vt:lpstr>Slide 2</vt:lpstr>
      <vt:lpstr>Slide 3</vt:lpstr>
      <vt:lpstr>Slide 4</vt:lpstr>
      <vt:lpstr>Slide 5</vt:lpstr>
      <vt:lpstr>Slide 6</vt:lpstr>
      <vt:lpstr>Slide 7</vt:lpstr>
      <vt:lpstr>Slide 8</vt:lpstr>
      <vt:lpstr>Definition of Inclusive Practices</vt:lpstr>
      <vt:lpstr>THE 3 As of inclusion</vt:lpstr>
      <vt:lpstr>Research</vt:lpstr>
      <vt:lpstr>Goal of Inclusive Practices</vt:lpstr>
      <vt:lpstr>“Inclusion”…. what is it?</vt:lpstr>
      <vt:lpstr>“Inclusion”….what it isn’t?</vt:lpstr>
      <vt:lpstr>Slide 15</vt:lpstr>
      <vt:lpstr>Philosophy of ‘Inclusion’</vt:lpstr>
      <vt:lpstr>Research</vt:lpstr>
      <vt:lpstr>Slide 18</vt:lpstr>
      <vt:lpstr>Teacher Benefits</vt:lpstr>
      <vt:lpstr>Student Benefits</vt:lpstr>
      <vt:lpstr>Collaborative Support Models for Inclusive Practices</vt:lpstr>
      <vt:lpstr>           Co-teaching Support Model </vt:lpstr>
      <vt:lpstr>Co-taught classrooms….</vt:lpstr>
      <vt:lpstr>Consultant Support Model</vt:lpstr>
      <vt:lpstr>Paraeducator Support Model</vt:lpstr>
      <vt:lpstr>Para Supports, cont’d…..</vt:lpstr>
      <vt:lpstr>Collaborative Support Models</vt:lpstr>
      <vt:lpstr>2 Phases</vt:lpstr>
      <vt:lpstr>Phase 1:  PLANNING</vt:lpstr>
      <vt:lpstr>Leadership</vt:lpstr>
      <vt:lpstr>Phase 3:  IMPLEMENTATION</vt:lpstr>
      <vt:lpstr>Action Planning</vt:lpstr>
      <vt:lpstr>Implementation Matrix</vt:lpstr>
      <vt:lpstr>Component:  Collaborative Support Models </vt:lpstr>
      <vt:lpstr>Implementation Matrix</vt:lpstr>
      <vt:lpstr>Phase 3:  RESULTS</vt:lpstr>
      <vt:lpstr>Slide 37</vt:lpstr>
      <vt:lpstr>Slide 38</vt:lpstr>
      <vt:lpstr>Slide 39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Rights of Persons with Disabilities Act</dc:title>
  <dc:creator>nice day</dc:creator>
  <cp:lastModifiedBy>Admin</cp:lastModifiedBy>
  <cp:revision>28</cp:revision>
  <dcterms:created xsi:type="dcterms:W3CDTF">2018-12-19T04:51:39Z</dcterms:created>
  <dcterms:modified xsi:type="dcterms:W3CDTF">2024-09-09T05:17:23Z</dcterms:modified>
</cp:coreProperties>
</file>