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9" r:id="rId4"/>
    <p:sldId id="262" r:id="rId5"/>
    <p:sldId id="263" r:id="rId6"/>
    <p:sldId id="264" r:id="rId7"/>
    <p:sldId id="265" r:id="rId8"/>
    <p:sldId id="266" r:id="rId9"/>
    <p:sldId id="267" r:id="rId10"/>
    <p:sldId id="270" r:id="rId11"/>
    <p:sldId id="271" r:id="rId12"/>
    <p:sldId id="322" r:id="rId13"/>
    <p:sldId id="273" r:id="rId14"/>
    <p:sldId id="274" r:id="rId15"/>
    <p:sldId id="272" r:id="rId16"/>
    <p:sldId id="275" r:id="rId17"/>
    <p:sldId id="276" r:id="rId18"/>
    <p:sldId id="277" r:id="rId19"/>
    <p:sldId id="323"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4" r:id="rId34"/>
    <p:sldId id="295"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25" r:id="rId56"/>
    <p:sldId id="326" r:id="rId57"/>
    <p:sldId id="31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2193"/>
    <a:srgbClr val="41184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398" autoAdjust="0"/>
  </p:normalViewPr>
  <p:slideViewPr>
    <p:cSldViewPr>
      <p:cViewPr varScale="1">
        <p:scale>
          <a:sx n="46" d="100"/>
          <a:sy n="46" d="100"/>
        </p:scale>
        <p:origin x="-1206" y="-108"/>
      </p:cViewPr>
      <p:guideLst>
        <p:guide orient="horz" pos="2160"/>
        <p:guide pos="2880"/>
      </p:guideLst>
    </p:cSldViewPr>
  </p:slideViewPr>
  <p:notesTextViewPr>
    <p:cViewPr>
      <p:scale>
        <a:sx n="1" d="1"/>
        <a:sy n="1" d="1"/>
      </p:scale>
      <p:origin x="0" y="0"/>
    </p:cViewPr>
  </p:notesTextViewPr>
  <p:sorterViewPr>
    <p:cViewPr>
      <p:scale>
        <a:sx n="66" d="100"/>
        <a:sy n="66" d="100"/>
      </p:scale>
      <p:origin x="0" y="33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B2A0B-3052-4520-9FFE-A50BD20D12F1}" type="datetimeFigureOut">
              <a:rPr lang="en-US" smtClean="0"/>
              <a:pPr/>
              <a:t>1/28/2019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ADB5D6-5129-4C7D-BBB9-3CC41C56CF8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5ADB5D6-5129-4C7D-BBB9-3CC41C56CF89}" type="slidenum">
              <a:rPr lang="en-IN" smtClean="0"/>
              <a:pPr/>
              <a:t>32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5ADB5D6-5129-4C7D-BBB9-3CC41C56CF89}" type="slidenum">
              <a:rPr lang="en-IN" smtClean="0"/>
              <a:pPr/>
              <a:t>50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5ADB5D6-5129-4C7D-BBB9-3CC41C56CF89}" type="slidenum">
              <a:rPr lang="en-IN" smtClean="0"/>
              <a:pPr/>
              <a:t>54</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5ADB5D6-5129-4C7D-BBB9-3CC41C56CF89}" type="slidenum">
              <a:rPr lang="en-IN" smtClean="0"/>
              <a:pPr/>
              <a:t>55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B5F9462-1FB6-4516-BA9D-0409F229F87F}" type="datetimeFigureOut">
              <a:rPr lang="en-IN" smtClean="0"/>
              <a:pPr/>
              <a:t>28-01-2019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291370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5F9462-1FB6-4516-BA9D-0409F229F87F}" type="datetimeFigureOut">
              <a:rPr lang="en-IN" smtClean="0"/>
              <a:pPr/>
              <a:t>28-01-2019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43068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5F9462-1FB6-4516-BA9D-0409F229F87F}" type="datetimeFigureOut">
              <a:rPr lang="en-IN" smtClean="0"/>
              <a:pPr/>
              <a:t>28-01-2019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198189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5F9462-1FB6-4516-BA9D-0409F229F87F}" type="datetimeFigureOut">
              <a:rPr lang="en-IN" smtClean="0"/>
              <a:pPr/>
              <a:t>28-01-2019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286392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5F9462-1FB6-4516-BA9D-0409F229F87F}" type="datetimeFigureOut">
              <a:rPr lang="en-IN" smtClean="0"/>
              <a:pPr/>
              <a:t>28-01-2019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357012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B5F9462-1FB6-4516-BA9D-0409F229F87F}" type="datetimeFigureOut">
              <a:rPr lang="en-IN" smtClean="0"/>
              <a:pPr/>
              <a:t>28-01-2019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363954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B5F9462-1FB6-4516-BA9D-0409F229F87F}" type="datetimeFigureOut">
              <a:rPr lang="en-IN" smtClean="0"/>
              <a:pPr/>
              <a:t>28-01-2019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57495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B5F9462-1FB6-4516-BA9D-0409F229F87F}" type="datetimeFigureOut">
              <a:rPr lang="en-IN" smtClean="0"/>
              <a:pPr/>
              <a:t>28-01-2019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250178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F9462-1FB6-4516-BA9D-0409F229F87F}" type="datetimeFigureOut">
              <a:rPr lang="en-IN" smtClean="0"/>
              <a:pPr/>
              <a:t>28-01-2019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338385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F9462-1FB6-4516-BA9D-0409F229F87F}" type="datetimeFigureOut">
              <a:rPr lang="en-IN" smtClean="0"/>
              <a:pPr/>
              <a:t>28-01-2019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374326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F9462-1FB6-4516-BA9D-0409F229F87F}" type="datetimeFigureOut">
              <a:rPr lang="en-IN" smtClean="0"/>
              <a:pPr/>
              <a:t>28-01-2019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272359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bright="-3000" contrast="6000"/>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F9462-1FB6-4516-BA9D-0409F229F87F}" type="datetimeFigureOut">
              <a:rPr lang="en-IN" smtClean="0"/>
              <a:pPr/>
              <a:t>28-01-2019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26DD7-086A-46FE-9C37-C05F97F94113}" type="slidenum">
              <a:rPr lang="en-IN" smtClean="0"/>
              <a:pPr/>
              <a:t>‹#›</a:t>
            </a:fld>
            <a:endParaRPr lang="en-IN"/>
          </a:p>
        </p:txBody>
      </p:sp>
    </p:spTree>
    <p:extLst>
      <p:ext uri="{BB962C8B-B14F-4D97-AF65-F5344CB8AC3E}">
        <p14:creationId xmlns="" xmlns:p14="http://schemas.microsoft.com/office/powerpoint/2010/main" val="3550798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
            <a:ext cx="9144000" cy="1928826"/>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IN"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Demi" pitchFamily="34" charset="0"/>
              </a:rPr>
              <a:t/>
            </a:r>
            <a:br>
              <a:rPr lang="en-IN"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Demi" pitchFamily="34" charset="0"/>
              </a:rPr>
            </a:br>
            <a:r>
              <a:rPr lang="en-IN" sz="3600" b="1" dirty="0" smtClean="0">
                <a:ln w="10541" cmpd="sng">
                  <a:solidFill>
                    <a:schemeClr val="tx2"/>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erlin Sans FB Demi" pitchFamily="34" charset="0"/>
              </a:rPr>
              <a:t>CONCEPTS AND CHALLENGES IN PROTOPLASTS ISOLATION AND CULTURE </a:t>
            </a:r>
            <a:r>
              <a:rPr lang="en-IN" b="1" dirty="0" smtClean="0">
                <a:ln w="10541" cmpd="sng">
                  <a:solidFill>
                    <a:schemeClr val="tx2"/>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IN" b="1" dirty="0" smtClean="0">
                <a:ln w="10541" cmpd="sng">
                  <a:solidFill>
                    <a:schemeClr val="tx2"/>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endParaRPr lang="en-IN" b="1" dirty="0">
              <a:ln w="10541" cmpd="sng">
                <a:solidFill>
                  <a:schemeClr val="tx2"/>
                </a:solidFill>
                <a:prstDash val="solid"/>
              </a:ln>
              <a:solidFill>
                <a:srgbClr val="00B0F0"/>
              </a:solidFill>
              <a:effectLst>
                <a:outerShdw blurRad="55000" dist="50800" dir="5400000" algn="tl">
                  <a:srgbClr val="000000">
                    <a:alpha val="33000"/>
                  </a:srgbClr>
                </a:outerShdw>
              </a:effectLst>
            </a:endParaRPr>
          </a:p>
        </p:txBody>
      </p:sp>
      <p:pic>
        <p:nvPicPr>
          <p:cNvPr id="4" name="Picture 3" descr="http://www.fliparch.com/wp-content/uploads/2013/08/lotus-flower-1600x1200.jpg"/>
          <p:cNvPicPr/>
          <p:nvPr/>
        </p:nvPicPr>
        <p:blipFill>
          <a:blip r:embed="rId2" cstate="print">
            <a:lum bright="-12000"/>
          </a:blip>
          <a:srcRect l="33365" t="21241" r="8201" b="4535"/>
          <a:stretch>
            <a:fillRect/>
          </a:stretch>
        </p:blipFill>
        <p:spPr bwMode="auto">
          <a:xfrm>
            <a:off x="3237084" y="2071678"/>
            <a:ext cx="2620800" cy="1980000"/>
          </a:xfrm>
          <a:prstGeom prst="ellipse">
            <a:avLst/>
          </a:prstGeom>
          <a:ln>
            <a:noFill/>
          </a:ln>
          <a:effectLst>
            <a:softEdge rad="112500"/>
          </a:effectLst>
        </p:spPr>
      </p:pic>
      <p:sp>
        <p:nvSpPr>
          <p:cNvPr id="5" name="TextBox 3"/>
          <p:cNvSpPr txBox="1">
            <a:spLocks noChangeArrowheads="1"/>
          </p:cNvSpPr>
          <p:nvPr/>
        </p:nvSpPr>
        <p:spPr bwMode="auto">
          <a:xfrm>
            <a:off x="428596" y="4357694"/>
            <a:ext cx="8229600" cy="2185214"/>
          </a:xfrm>
          <a:prstGeom prst="rect">
            <a:avLst/>
          </a:prstGeom>
          <a:noFill/>
          <a:ln w="9525">
            <a:noFill/>
            <a:miter lim="800000"/>
            <a:headEnd/>
            <a:tailEnd/>
          </a:ln>
        </p:spPr>
        <p:txBody>
          <a:bodyPr>
            <a:spAutoFit/>
          </a:bodyPr>
          <a:lstStyle/>
          <a:p>
            <a:pPr algn="ctr"/>
            <a:r>
              <a:rPr lang="en-US" sz="2800" b="1" dirty="0"/>
              <a:t>Presented by </a:t>
            </a:r>
          </a:p>
          <a:p>
            <a:pPr algn="ctr"/>
            <a:r>
              <a:rPr lang="en-US" sz="2400" b="1" dirty="0" smtClean="0">
                <a:solidFill>
                  <a:srgbClr val="FF0000"/>
                </a:solidFill>
              </a:rPr>
              <a:t>Dr</a:t>
            </a:r>
            <a:r>
              <a:rPr lang="en-US" sz="2400" b="1" dirty="0">
                <a:solidFill>
                  <a:srgbClr val="FF0000"/>
                </a:solidFill>
              </a:rPr>
              <a:t>. A. LAKSHMI PRABHA</a:t>
            </a:r>
          </a:p>
          <a:p>
            <a:pPr algn="ctr"/>
            <a:r>
              <a:rPr lang="en-US" sz="2400" b="1" dirty="0" smtClean="0">
                <a:solidFill>
                  <a:srgbClr val="FF0000"/>
                </a:solidFill>
              </a:rPr>
              <a:t>PROFESSOR</a:t>
            </a:r>
            <a:endParaRPr lang="en-US" sz="2400" b="1" dirty="0">
              <a:solidFill>
                <a:srgbClr val="FF0000"/>
              </a:solidFill>
            </a:endParaRPr>
          </a:p>
          <a:p>
            <a:pPr algn="ctr"/>
            <a:r>
              <a:rPr lang="en-US" sz="2000" b="1" dirty="0" smtClean="0">
                <a:solidFill>
                  <a:srgbClr val="FF0000"/>
                </a:solidFill>
              </a:rPr>
              <a:t>DEPARTMENT </a:t>
            </a:r>
            <a:r>
              <a:rPr lang="en-US" sz="2000" b="1" dirty="0">
                <a:solidFill>
                  <a:srgbClr val="FF0000"/>
                </a:solidFill>
              </a:rPr>
              <a:t>OF BOTANY</a:t>
            </a:r>
          </a:p>
          <a:p>
            <a:pPr algn="ctr"/>
            <a:r>
              <a:rPr lang="en-US" sz="2000" b="1" dirty="0" smtClean="0">
                <a:solidFill>
                  <a:srgbClr val="FF0000"/>
                </a:solidFill>
              </a:rPr>
              <a:t>BHARATHIDASAN </a:t>
            </a:r>
            <a:r>
              <a:rPr lang="en-US" sz="2000" b="1" dirty="0">
                <a:solidFill>
                  <a:srgbClr val="FF0000"/>
                </a:solidFill>
              </a:rPr>
              <a:t>UNIVERSITY</a:t>
            </a:r>
          </a:p>
          <a:p>
            <a:pPr algn="ctr"/>
            <a:r>
              <a:rPr lang="en-US" sz="2000" b="1" dirty="0" smtClean="0">
                <a:solidFill>
                  <a:srgbClr val="FF0000"/>
                </a:solidFill>
              </a:rPr>
              <a:t>TRICHY </a:t>
            </a:r>
            <a:r>
              <a:rPr lang="en-US" sz="2000" b="1" dirty="0">
                <a:solidFill>
                  <a:srgbClr val="FF0000"/>
                </a:solidFill>
              </a:rPr>
              <a:t>– 24.</a:t>
            </a:r>
          </a:p>
        </p:txBody>
      </p:sp>
    </p:spTree>
    <p:extLst>
      <p:ext uri="{BB962C8B-B14F-4D97-AF65-F5344CB8AC3E}">
        <p14:creationId xmlns="" xmlns:p14="http://schemas.microsoft.com/office/powerpoint/2010/main" val="3386034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71670" y="428604"/>
            <a:ext cx="5393456" cy="542928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42459" y="5988626"/>
            <a:ext cx="4172681" cy="369332"/>
          </a:xfrm>
          <a:prstGeom prst="rect">
            <a:avLst/>
          </a:prstGeom>
        </p:spPr>
        <p:txBody>
          <a:bodyPr wrap="none">
            <a:spAutoFit/>
          </a:bodyPr>
          <a:lstStyle/>
          <a:p>
            <a:pPr algn="ctr"/>
            <a:r>
              <a:rPr lang="en-IN" b="1" i="1" dirty="0" smtClean="0"/>
              <a:t> </a:t>
            </a:r>
            <a:r>
              <a:rPr lang="en-IN" b="1" i="1" dirty="0" err="1"/>
              <a:t>Delmer</a:t>
            </a:r>
            <a:r>
              <a:rPr lang="en-IN" b="1" i="1" dirty="0"/>
              <a:t> and Amor, 1995, Plant Cell 7:987</a:t>
            </a:r>
            <a:endParaRPr lang="en-IN" b="1" dirty="0"/>
          </a:p>
        </p:txBody>
      </p:sp>
    </p:spTree>
    <p:extLst>
      <p:ext uri="{BB962C8B-B14F-4D97-AF65-F5344CB8AC3E}">
        <p14:creationId xmlns="" xmlns:p14="http://schemas.microsoft.com/office/powerpoint/2010/main" val="3948673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857356" y="426749"/>
            <a:ext cx="5286412" cy="572279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93060" y="6131502"/>
            <a:ext cx="4547142" cy="369332"/>
          </a:xfrm>
          <a:prstGeom prst="rect">
            <a:avLst/>
          </a:prstGeom>
        </p:spPr>
        <p:txBody>
          <a:bodyPr wrap="none">
            <a:spAutoFit/>
          </a:bodyPr>
          <a:lstStyle/>
          <a:p>
            <a:pPr algn="ctr"/>
            <a:r>
              <a:rPr lang="en-IN" b="1" i="1" dirty="0"/>
              <a:t>Doblin et al., 2002, Plant Cell Physiol. 43:1407</a:t>
            </a:r>
            <a:endParaRPr lang="en-IN" b="1" dirty="0"/>
          </a:p>
        </p:txBody>
      </p:sp>
    </p:spTree>
    <p:extLst>
      <p:ext uri="{BB962C8B-B14F-4D97-AF65-F5344CB8AC3E}">
        <p14:creationId xmlns="" xmlns:p14="http://schemas.microsoft.com/office/powerpoint/2010/main" val="453029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428604"/>
            <a:ext cx="8358246" cy="1631216"/>
          </a:xfrm>
          <a:prstGeom prst="rect">
            <a:avLst/>
          </a:prstGeom>
        </p:spPr>
        <p:txBody>
          <a:bodyPr wrap="square">
            <a:spAutoFit/>
          </a:bodyPr>
          <a:lstStyle/>
          <a:p>
            <a:pPr>
              <a:buFont typeface="Wingdings" pitchFamily="2" charset="2"/>
              <a:buChar char="Ø"/>
            </a:pPr>
            <a:r>
              <a:rPr lang="en-US" sz="2500" dirty="0" smtClean="0">
                <a:latin typeface="+mj-lt"/>
              </a:rPr>
              <a:t>The vacuole is a large organelle that can occupy as much as 90%  of more of the protoplast’s volume </a:t>
            </a:r>
          </a:p>
          <a:p>
            <a:pPr>
              <a:buFont typeface="Wingdings" pitchFamily="2" charset="2"/>
              <a:buChar char="Ø"/>
            </a:pPr>
            <a:r>
              <a:rPr lang="en-US" sz="2500" b="1" dirty="0" smtClean="0">
                <a:solidFill>
                  <a:srgbClr val="7030A0"/>
                </a:solidFill>
                <a:latin typeface="+mj-lt"/>
              </a:rPr>
              <a:t>The vacuolar membrane : </a:t>
            </a:r>
          </a:p>
          <a:p>
            <a:r>
              <a:rPr lang="en-US" sz="2500" b="1" dirty="0" smtClean="0">
                <a:solidFill>
                  <a:srgbClr val="7030A0"/>
                </a:solidFill>
                <a:latin typeface="+mj-lt"/>
              </a:rPr>
              <a:t>       </a:t>
            </a:r>
            <a:r>
              <a:rPr lang="en-US" sz="2500" dirty="0" smtClean="0">
                <a:latin typeface="+mj-lt"/>
              </a:rPr>
              <a:t>Regulates transport between the </a:t>
            </a:r>
            <a:r>
              <a:rPr lang="en-US" sz="2500" dirty="0" err="1" smtClean="0">
                <a:latin typeface="+mj-lt"/>
              </a:rPr>
              <a:t>cytosol</a:t>
            </a:r>
            <a:r>
              <a:rPr lang="en-US" sz="2500" dirty="0" smtClean="0">
                <a:latin typeface="+mj-lt"/>
              </a:rPr>
              <a:t> and the vacuole.</a:t>
            </a:r>
          </a:p>
        </p:txBody>
      </p:sp>
      <p:grpSp>
        <p:nvGrpSpPr>
          <p:cNvPr id="69" name="Group 68"/>
          <p:cNvGrpSpPr>
            <a:grpSpLocks/>
          </p:cNvGrpSpPr>
          <p:nvPr/>
        </p:nvGrpSpPr>
        <p:grpSpPr bwMode="auto">
          <a:xfrm>
            <a:off x="-738" y="2500306"/>
            <a:ext cx="9002036" cy="3934386"/>
            <a:chOff x="501" y="2542"/>
            <a:chExt cx="4779" cy="1840"/>
          </a:xfrm>
        </p:grpSpPr>
        <p:pic>
          <p:nvPicPr>
            <p:cNvPr id="70" name="Picture 69"/>
            <p:cNvPicPr>
              <a:picLocks noChangeAspect="1" noChangeArrowheads="1"/>
            </p:cNvPicPr>
            <p:nvPr/>
          </p:nvPicPr>
          <p:blipFill>
            <a:blip r:embed="rId2"/>
            <a:srcRect/>
            <a:stretch>
              <a:fillRect/>
            </a:stretch>
          </p:blipFill>
          <p:spPr bwMode="auto">
            <a:xfrm>
              <a:off x="1902" y="2542"/>
              <a:ext cx="2074" cy="1198"/>
            </a:xfrm>
            <a:prstGeom prst="rect">
              <a:avLst/>
            </a:prstGeom>
            <a:noFill/>
            <a:ln w="9525">
              <a:noFill/>
              <a:miter lim="800000"/>
              <a:headEnd/>
              <a:tailEnd/>
            </a:ln>
          </p:spPr>
        </p:pic>
        <p:sp>
          <p:nvSpPr>
            <p:cNvPr id="71" name="Text Box 5"/>
            <p:cNvSpPr txBox="1">
              <a:spLocks noChangeArrowheads="1"/>
            </p:cNvSpPr>
            <p:nvPr/>
          </p:nvSpPr>
          <p:spPr bwMode="auto">
            <a:xfrm>
              <a:off x="501" y="2580"/>
              <a:ext cx="1365" cy="778"/>
            </a:xfrm>
            <a:prstGeom prst="rect">
              <a:avLst/>
            </a:prstGeom>
            <a:noFill/>
            <a:ln w="25400">
              <a:noFill/>
              <a:miter lim="800000"/>
              <a:headEnd/>
              <a:tailEnd/>
            </a:ln>
          </p:spPr>
          <p:txBody>
            <a:bodyPr wrap="square" lIns="92075" tIns="46038" rIns="92075" bIns="46038" anchor="ct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just"/>
              <a:r>
                <a:rPr kumimoji="1" lang="en-US" sz="1700" dirty="0">
                  <a:solidFill>
                    <a:srgbClr val="002060"/>
                  </a:solidFill>
                  <a:latin typeface="Aharoni" pitchFamily="2" charset="-79"/>
                  <a:cs typeface="Aharoni" pitchFamily="2" charset="-79"/>
                </a:rPr>
                <a:t>Transport proteins in</a:t>
              </a:r>
            </a:p>
            <a:p>
              <a:pPr algn="just"/>
              <a:r>
                <a:rPr kumimoji="1" lang="en-US" sz="1700" dirty="0" smtClean="0">
                  <a:solidFill>
                    <a:srgbClr val="002060"/>
                  </a:solidFill>
                  <a:latin typeface="Aharoni" pitchFamily="2" charset="-79"/>
                  <a:cs typeface="Aharoni" pitchFamily="2" charset="-79"/>
                </a:rPr>
                <a:t>the plasma </a:t>
              </a:r>
              <a:r>
                <a:rPr kumimoji="1" lang="en-US" sz="1700" dirty="0">
                  <a:solidFill>
                    <a:srgbClr val="002060"/>
                  </a:solidFill>
                  <a:latin typeface="Aharoni" pitchFamily="2" charset="-79"/>
                  <a:cs typeface="Aharoni" pitchFamily="2" charset="-79"/>
                </a:rPr>
                <a:t>membrane</a:t>
              </a:r>
            </a:p>
            <a:p>
              <a:pPr algn="just"/>
              <a:r>
                <a:rPr kumimoji="1" lang="en-US" sz="1700" dirty="0">
                  <a:solidFill>
                    <a:srgbClr val="002060"/>
                  </a:solidFill>
                  <a:latin typeface="Aharoni" pitchFamily="2" charset="-79"/>
                  <a:cs typeface="Aharoni" pitchFamily="2" charset="-79"/>
                </a:rPr>
                <a:t>regulate traffic of</a:t>
              </a:r>
            </a:p>
            <a:p>
              <a:pPr algn="just"/>
              <a:r>
                <a:rPr kumimoji="1" lang="en-US" sz="1700" dirty="0">
                  <a:solidFill>
                    <a:srgbClr val="002060"/>
                  </a:solidFill>
                  <a:latin typeface="Aharoni" pitchFamily="2" charset="-79"/>
                  <a:cs typeface="Aharoni" pitchFamily="2" charset="-79"/>
                </a:rPr>
                <a:t>molecules between</a:t>
              </a:r>
            </a:p>
            <a:p>
              <a:pPr algn="just"/>
              <a:r>
                <a:rPr kumimoji="1" lang="en-US" sz="1700" dirty="0">
                  <a:solidFill>
                    <a:srgbClr val="002060"/>
                  </a:solidFill>
                  <a:latin typeface="Aharoni" pitchFamily="2" charset="-79"/>
                  <a:cs typeface="Aharoni" pitchFamily="2" charset="-79"/>
                </a:rPr>
                <a:t>the </a:t>
              </a:r>
              <a:r>
                <a:rPr kumimoji="1" lang="en-US" sz="1700" dirty="0" err="1">
                  <a:solidFill>
                    <a:srgbClr val="002060"/>
                  </a:solidFill>
                  <a:latin typeface="Aharoni" pitchFamily="2" charset="-79"/>
                  <a:cs typeface="Aharoni" pitchFamily="2" charset="-79"/>
                </a:rPr>
                <a:t>cytosol</a:t>
              </a:r>
              <a:r>
                <a:rPr kumimoji="1" lang="en-US" sz="1700" dirty="0">
                  <a:solidFill>
                    <a:srgbClr val="002060"/>
                  </a:solidFill>
                  <a:latin typeface="Aharoni" pitchFamily="2" charset="-79"/>
                  <a:cs typeface="Aharoni" pitchFamily="2" charset="-79"/>
                </a:rPr>
                <a:t> and the</a:t>
              </a:r>
            </a:p>
            <a:p>
              <a:pPr algn="just"/>
              <a:r>
                <a:rPr kumimoji="1" lang="en-US" sz="1700" dirty="0">
                  <a:solidFill>
                    <a:srgbClr val="002060"/>
                  </a:solidFill>
                  <a:latin typeface="Aharoni" pitchFamily="2" charset="-79"/>
                  <a:cs typeface="Aharoni" pitchFamily="2" charset="-79"/>
                </a:rPr>
                <a:t>cell wall.</a:t>
              </a:r>
            </a:p>
          </p:txBody>
        </p:sp>
        <p:sp>
          <p:nvSpPr>
            <p:cNvPr id="72" name="Text Box 6"/>
            <p:cNvSpPr txBox="1">
              <a:spLocks noChangeArrowheads="1"/>
            </p:cNvSpPr>
            <p:nvPr/>
          </p:nvSpPr>
          <p:spPr bwMode="auto">
            <a:xfrm>
              <a:off x="4005" y="2628"/>
              <a:ext cx="1232" cy="785"/>
            </a:xfrm>
            <a:prstGeom prst="rect">
              <a:avLst/>
            </a:prstGeom>
            <a:noFill/>
            <a:ln w="25400">
              <a:noFill/>
              <a:miter lim="800000"/>
              <a:headEnd/>
              <a:tailEnd/>
            </a:ln>
          </p:spPr>
          <p:txBody>
            <a:bodyPr wrap="none" lIns="92075" tIns="46038" rIns="92075" bIns="46038" anchor="ct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kumimoji="1" lang="en-US" sz="1700" dirty="0">
                  <a:solidFill>
                    <a:srgbClr val="002060"/>
                  </a:solidFill>
                  <a:latin typeface="Aharoni" pitchFamily="2" charset="-79"/>
                  <a:cs typeface="Aharoni" pitchFamily="2" charset="-79"/>
                </a:rPr>
                <a:t>Transport proteins in</a:t>
              </a:r>
            </a:p>
            <a:p>
              <a:r>
                <a:rPr kumimoji="1" lang="en-US" sz="1700" dirty="0">
                  <a:solidFill>
                    <a:srgbClr val="002060"/>
                  </a:solidFill>
                  <a:latin typeface="Aharoni" pitchFamily="2" charset="-79"/>
                  <a:cs typeface="Aharoni" pitchFamily="2" charset="-79"/>
                </a:rPr>
                <a:t>the vacuolar</a:t>
              </a:r>
            </a:p>
            <a:p>
              <a:r>
                <a:rPr kumimoji="1" lang="en-US" sz="1700" dirty="0">
                  <a:solidFill>
                    <a:srgbClr val="002060"/>
                  </a:solidFill>
                  <a:latin typeface="Aharoni" pitchFamily="2" charset="-79"/>
                  <a:cs typeface="Aharoni" pitchFamily="2" charset="-79"/>
                </a:rPr>
                <a:t>membrane regulate</a:t>
              </a:r>
            </a:p>
            <a:p>
              <a:r>
                <a:rPr kumimoji="1" lang="en-US" sz="1700" dirty="0">
                  <a:solidFill>
                    <a:srgbClr val="002060"/>
                  </a:solidFill>
                  <a:latin typeface="Aharoni" pitchFamily="2" charset="-79"/>
                  <a:cs typeface="Aharoni" pitchFamily="2" charset="-79"/>
                </a:rPr>
                <a:t>traffic of molecules</a:t>
              </a:r>
            </a:p>
            <a:p>
              <a:r>
                <a:rPr kumimoji="1" lang="en-US" sz="1700" dirty="0">
                  <a:solidFill>
                    <a:srgbClr val="002060"/>
                  </a:solidFill>
                  <a:latin typeface="Aharoni" pitchFamily="2" charset="-79"/>
                  <a:cs typeface="Aharoni" pitchFamily="2" charset="-79"/>
                </a:rPr>
                <a:t>between the </a:t>
              </a:r>
              <a:r>
                <a:rPr kumimoji="1" lang="en-US" sz="1700" dirty="0" err="1">
                  <a:solidFill>
                    <a:srgbClr val="002060"/>
                  </a:solidFill>
                  <a:latin typeface="Aharoni" pitchFamily="2" charset="-79"/>
                  <a:cs typeface="Aharoni" pitchFamily="2" charset="-79"/>
                </a:rPr>
                <a:t>cytosol</a:t>
              </a:r>
              <a:endParaRPr kumimoji="1" lang="en-US" sz="1700" dirty="0">
                <a:solidFill>
                  <a:srgbClr val="002060"/>
                </a:solidFill>
                <a:latin typeface="Aharoni" pitchFamily="2" charset="-79"/>
                <a:cs typeface="Aharoni" pitchFamily="2" charset="-79"/>
              </a:endParaRPr>
            </a:p>
            <a:p>
              <a:r>
                <a:rPr kumimoji="1" lang="en-US" sz="1700" dirty="0">
                  <a:solidFill>
                    <a:srgbClr val="002060"/>
                  </a:solidFill>
                  <a:latin typeface="Aharoni" pitchFamily="2" charset="-79"/>
                  <a:cs typeface="Aharoni" pitchFamily="2" charset="-79"/>
                </a:rPr>
                <a:t>and the vacuole</a:t>
              </a:r>
              <a:r>
                <a:rPr kumimoji="1" lang="en-US" dirty="0"/>
                <a:t>.</a:t>
              </a:r>
            </a:p>
          </p:txBody>
        </p:sp>
        <p:sp>
          <p:nvSpPr>
            <p:cNvPr id="73" name="Text Box 7"/>
            <p:cNvSpPr txBox="1">
              <a:spLocks noChangeArrowheads="1"/>
            </p:cNvSpPr>
            <p:nvPr/>
          </p:nvSpPr>
          <p:spPr bwMode="auto">
            <a:xfrm>
              <a:off x="1677" y="3703"/>
              <a:ext cx="858" cy="166"/>
            </a:xfrm>
            <a:prstGeom prst="rect">
              <a:avLst/>
            </a:prstGeom>
            <a:noFill/>
            <a:ln w="25400">
              <a:noFill/>
              <a:miter lim="800000"/>
              <a:headEnd/>
              <a:tailEnd/>
            </a:ln>
          </p:spPr>
          <p:txBody>
            <a:bodyPr wrap="none" lIns="92075" tIns="46038" rIns="92075" bIns="46038" anchor="ct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kumimoji="1" lang="en-US" sz="1700" dirty="0" err="1">
                  <a:solidFill>
                    <a:srgbClr val="FF0000"/>
                  </a:solidFill>
                  <a:latin typeface="Aharoni" pitchFamily="2" charset="-79"/>
                  <a:cs typeface="Aharoni" pitchFamily="2" charset="-79"/>
                </a:rPr>
                <a:t>Plasmodesma</a:t>
              </a:r>
              <a:endParaRPr kumimoji="1" lang="en-US" sz="1700" dirty="0">
                <a:solidFill>
                  <a:srgbClr val="FF0000"/>
                </a:solidFill>
                <a:latin typeface="Aharoni" pitchFamily="2" charset="-79"/>
                <a:cs typeface="Aharoni" pitchFamily="2" charset="-79"/>
              </a:endParaRPr>
            </a:p>
          </p:txBody>
        </p:sp>
        <p:sp>
          <p:nvSpPr>
            <p:cNvPr id="74" name="Text Box 8"/>
            <p:cNvSpPr txBox="1">
              <a:spLocks noChangeArrowheads="1"/>
            </p:cNvSpPr>
            <p:nvPr/>
          </p:nvSpPr>
          <p:spPr bwMode="auto">
            <a:xfrm>
              <a:off x="3911" y="3588"/>
              <a:ext cx="1250" cy="288"/>
            </a:xfrm>
            <a:prstGeom prst="rect">
              <a:avLst/>
            </a:prstGeom>
            <a:noFill/>
            <a:ln w="25400">
              <a:noFill/>
              <a:miter lim="800000"/>
              <a:headEnd/>
              <a:tailEnd/>
            </a:ln>
          </p:spPr>
          <p:txBody>
            <a:bodyPr wrap="none" lIns="92075" tIns="46038" rIns="92075" bIns="46038" anchor="ct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kumimoji="1" lang="en-US" sz="1700" dirty="0" smtClean="0">
                  <a:latin typeface="Aharoni" pitchFamily="2" charset="-79"/>
                  <a:cs typeface="Aharoni" pitchFamily="2" charset="-79"/>
                </a:rPr>
                <a:t> </a:t>
              </a:r>
              <a:r>
                <a:rPr kumimoji="1" lang="en-US" sz="1700" dirty="0" smtClean="0">
                  <a:solidFill>
                    <a:srgbClr val="0070C0"/>
                  </a:solidFill>
                  <a:latin typeface="Aharoni" pitchFamily="2" charset="-79"/>
                  <a:cs typeface="Aharoni" pitchFamily="2" charset="-79"/>
                </a:rPr>
                <a:t>Vacuolar </a:t>
              </a:r>
              <a:r>
                <a:rPr kumimoji="1" lang="en-US" sz="1700" dirty="0">
                  <a:solidFill>
                    <a:srgbClr val="0070C0"/>
                  </a:solidFill>
                  <a:latin typeface="Aharoni" pitchFamily="2" charset="-79"/>
                  <a:cs typeface="Aharoni" pitchFamily="2" charset="-79"/>
                </a:rPr>
                <a:t>membrane</a:t>
              </a:r>
            </a:p>
            <a:p>
              <a:pPr algn="ctr"/>
              <a:r>
                <a:rPr kumimoji="1" lang="en-US" sz="1700" dirty="0">
                  <a:solidFill>
                    <a:srgbClr val="0070C0"/>
                  </a:solidFill>
                  <a:latin typeface="Aharoni" pitchFamily="2" charset="-79"/>
                  <a:cs typeface="Aharoni" pitchFamily="2" charset="-79"/>
                </a:rPr>
                <a:t>(</a:t>
              </a:r>
              <a:r>
                <a:rPr kumimoji="1" lang="en-US" sz="1700" dirty="0" err="1">
                  <a:solidFill>
                    <a:srgbClr val="0070C0"/>
                  </a:solidFill>
                  <a:latin typeface="Aharoni" pitchFamily="2" charset="-79"/>
                  <a:cs typeface="Aharoni" pitchFamily="2" charset="-79"/>
                </a:rPr>
                <a:t>tonoplast</a:t>
              </a:r>
              <a:r>
                <a:rPr kumimoji="1" lang="en-US" sz="1000" dirty="0"/>
                <a:t>)</a:t>
              </a:r>
            </a:p>
          </p:txBody>
        </p:sp>
        <p:sp>
          <p:nvSpPr>
            <p:cNvPr id="75" name="Text Box 9"/>
            <p:cNvSpPr txBox="1">
              <a:spLocks noChangeArrowheads="1"/>
            </p:cNvSpPr>
            <p:nvPr/>
          </p:nvSpPr>
          <p:spPr bwMode="auto">
            <a:xfrm>
              <a:off x="2680" y="3710"/>
              <a:ext cx="1108" cy="166"/>
            </a:xfrm>
            <a:prstGeom prst="rect">
              <a:avLst/>
            </a:prstGeom>
            <a:noFill/>
            <a:ln w="25400">
              <a:noFill/>
              <a:miter lim="800000"/>
              <a:headEnd/>
              <a:tailEnd/>
            </a:ln>
          </p:spPr>
          <p:txBody>
            <a:bodyPr wrap="none" lIns="92075" tIns="46038" rIns="92075" bIns="46038" anchor="ct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kumimoji="1" lang="en-US" sz="1700" dirty="0">
                  <a:latin typeface="Aharoni" pitchFamily="2" charset="-79"/>
                  <a:cs typeface="Aharoni" pitchFamily="2" charset="-79"/>
                </a:rPr>
                <a:t>Plasma</a:t>
              </a:r>
              <a:r>
                <a:rPr kumimoji="1" lang="en-US" sz="1000" dirty="0"/>
                <a:t> </a:t>
              </a:r>
              <a:r>
                <a:rPr kumimoji="1" lang="en-US" sz="1700" dirty="0">
                  <a:latin typeface="Aharoni" pitchFamily="2" charset="-79"/>
                  <a:cs typeface="Aharoni" pitchFamily="2" charset="-79"/>
                </a:rPr>
                <a:t>membrane</a:t>
              </a:r>
            </a:p>
          </p:txBody>
        </p:sp>
        <p:sp>
          <p:nvSpPr>
            <p:cNvPr id="76" name="Text Box 11"/>
            <p:cNvSpPr txBox="1">
              <a:spLocks noChangeArrowheads="1"/>
            </p:cNvSpPr>
            <p:nvPr/>
          </p:nvSpPr>
          <p:spPr bwMode="auto">
            <a:xfrm>
              <a:off x="2739" y="2610"/>
              <a:ext cx="403" cy="123"/>
            </a:xfrm>
            <a:prstGeom prst="rect">
              <a:avLst/>
            </a:prstGeom>
            <a:noFill/>
            <a:ln w="25400">
              <a:noFill/>
              <a:miter lim="800000"/>
              <a:headEnd/>
              <a:tailEnd/>
            </a:ln>
          </p:spPr>
          <p:txBody>
            <a:bodyPr wrap="none" lIns="92075" tIns="46038" rIns="92075" bIns="46038" anchor="ct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kumimoji="1" lang="en-US" sz="1100" dirty="0">
                  <a:latin typeface="Aharoni" pitchFamily="2" charset="-79"/>
                  <a:cs typeface="Aharoni" pitchFamily="2" charset="-79"/>
                </a:rPr>
                <a:t>Cell wall</a:t>
              </a:r>
            </a:p>
          </p:txBody>
        </p:sp>
        <p:sp>
          <p:nvSpPr>
            <p:cNvPr id="77" name="Text Box 12"/>
            <p:cNvSpPr txBox="1">
              <a:spLocks noChangeArrowheads="1"/>
            </p:cNvSpPr>
            <p:nvPr/>
          </p:nvSpPr>
          <p:spPr bwMode="auto">
            <a:xfrm>
              <a:off x="2739" y="2727"/>
              <a:ext cx="360" cy="123"/>
            </a:xfrm>
            <a:prstGeom prst="rect">
              <a:avLst/>
            </a:prstGeom>
            <a:noFill/>
            <a:ln w="25400">
              <a:noFill/>
              <a:miter lim="800000"/>
              <a:headEnd/>
              <a:tailEnd/>
            </a:ln>
          </p:spPr>
          <p:txBody>
            <a:bodyPr wrap="none" lIns="92075" tIns="46038" rIns="92075" bIns="46038" anchor="ct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kumimoji="1" lang="en-US" sz="1100" b="1" dirty="0" err="1">
                  <a:latin typeface="Aharoni" pitchFamily="2" charset="-79"/>
                  <a:cs typeface="Aharoni" pitchFamily="2" charset="-79"/>
                </a:rPr>
                <a:t>Cytosol</a:t>
              </a:r>
              <a:endParaRPr kumimoji="1" lang="en-US" sz="1100" b="1" dirty="0">
                <a:latin typeface="Aharoni" pitchFamily="2" charset="-79"/>
                <a:cs typeface="Aharoni" pitchFamily="2" charset="-79"/>
              </a:endParaRPr>
            </a:p>
          </p:txBody>
        </p:sp>
        <p:sp>
          <p:nvSpPr>
            <p:cNvPr id="78" name="Text Box 13"/>
            <p:cNvSpPr txBox="1">
              <a:spLocks noChangeArrowheads="1"/>
            </p:cNvSpPr>
            <p:nvPr/>
          </p:nvSpPr>
          <p:spPr bwMode="auto">
            <a:xfrm>
              <a:off x="2739" y="2933"/>
              <a:ext cx="384" cy="123"/>
            </a:xfrm>
            <a:prstGeom prst="rect">
              <a:avLst/>
            </a:prstGeom>
            <a:noFill/>
            <a:ln w="25400">
              <a:noFill/>
              <a:miter lim="800000"/>
              <a:headEnd/>
              <a:tailEnd/>
            </a:ln>
          </p:spPr>
          <p:txBody>
            <a:bodyPr wrap="none" lIns="92075" tIns="46038" rIns="92075" bIns="46038" anchor="ct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kumimoji="1" lang="en-US" sz="1100" dirty="0">
                  <a:latin typeface="Aharoni" pitchFamily="2" charset="-79"/>
                  <a:cs typeface="Aharoni" pitchFamily="2" charset="-79"/>
                </a:rPr>
                <a:t>Vacuole</a:t>
              </a:r>
            </a:p>
          </p:txBody>
        </p:sp>
        <p:grpSp>
          <p:nvGrpSpPr>
            <p:cNvPr id="79" name="Group 78"/>
            <p:cNvGrpSpPr>
              <a:grpSpLocks/>
            </p:cNvGrpSpPr>
            <p:nvPr/>
          </p:nvGrpSpPr>
          <p:grpSpPr bwMode="auto">
            <a:xfrm>
              <a:off x="1835" y="2681"/>
              <a:ext cx="585" cy="586"/>
              <a:chOff x="1835" y="2681"/>
              <a:chExt cx="585" cy="586"/>
            </a:xfrm>
          </p:grpSpPr>
          <p:sp>
            <p:nvSpPr>
              <p:cNvPr id="89" name="Line 14"/>
              <p:cNvSpPr>
                <a:spLocks noChangeShapeType="1"/>
              </p:cNvSpPr>
              <p:nvPr/>
            </p:nvSpPr>
            <p:spPr bwMode="auto">
              <a:xfrm>
                <a:off x="1835" y="2681"/>
                <a:ext cx="0" cy="586"/>
              </a:xfrm>
              <a:prstGeom prst="line">
                <a:avLst/>
              </a:prstGeom>
              <a:noFill/>
              <a:ln w="25400">
                <a:solidFill>
                  <a:schemeClr val="tx1"/>
                </a:solidFill>
                <a:round/>
                <a:headEnd/>
                <a:tailEnd/>
              </a:ln>
            </p:spPr>
            <p:txBody>
              <a:bodyPr wrap="none" lIns="92075" tIns="46038" rIns="92075" bIns="46038"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IN"/>
              </a:p>
            </p:txBody>
          </p:sp>
          <p:sp>
            <p:nvSpPr>
              <p:cNvPr id="90" name="Line 15"/>
              <p:cNvSpPr>
                <a:spLocks noChangeShapeType="1"/>
              </p:cNvSpPr>
              <p:nvPr/>
            </p:nvSpPr>
            <p:spPr bwMode="auto">
              <a:xfrm>
                <a:off x="1844" y="3022"/>
                <a:ext cx="576" cy="0"/>
              </a:xfrm>
              <a:prstGeom prst="line">
                <a:avLst/>
              </a:prstGeom>
              <a:noFill/>
              <a:ln w="25400">
                <a:solidFill>
                  <a:schemeClr val="tx1"/>
                </a:solidFill>
                <a:round/>
                <a:headEnd/>
                <a:tailEnd/>
              </a:ln>
            </p:spPr>
            <p:txBody>
              <a:bodyPr wrap="none" lIns="92075" tIns="46038" rIns="92075" bIns="46038"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IN"/>
              </a:p>
            </p:txBody>
          </p:sp>
        </p:grpSp>
        <p:sp>
          <p:nvSpPr>
            <p:cNvPr id="80" name="Line 16"/>
            <p:cNvSpPr>
              <a:spLocks noChangeShapeType="1"/>
            </p:cNvSpPr>
            <p:nvPr/>
          </p:nvSpPr>
          <p:spPr bwMode="auto">
            <a:xfrm flipH="1">
              <a:off x="2225" y="3143"/>
              <a:ext cx="0" cy="602"/>
            </a:xfrm>
            <a:prstGeom prst="line">
              <a:avLst/>
            </a:prstGeom>
            <a:noFill/>
            <a:ln w="25400">
              <a:solidFill>
                <a:schemeClr val="tx1"/>
              </a:solidFill>
              <a:round/>
              <a:headEnd/>
              <a:tailEnd/>
            </a:ln>
          </p:spPr>
          <p:txBody>
            <a:bodyPr wrap="none" lIns="92075" tIns="46038" rIns="92075" bIns="46038"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IN"/>
            </a:p>
          </p:txBody>
        </p:sp>
        <p:sp>
          <p:nvSpPr>
            <p:cNvPr id="81" name="Line 17"/>
            <p:cNvSpPr>
              <a:spLocks noChangeShapeType="1"/>
            </p:cNvSpPr>
            <p:nvPr/>
          </p:nvSpPr>
          <p:spPr bwMode="auto">
            <a:xfrm>
              <a:off x="3264" y="3348"/>
              <a:ext cx="921" cy="278"/>
            </a:xfrm>
            <a:prstGeom prst="line">
              <a:avLst/>
            </a:prstGeom>
            <a:noFill/>
            <a:ln w="25400">
              <a:solidFill>
                <a:schemeClr val="tx1"/>
              </a:solidFill>
              <a:round/>
              <a:headEnd/>
              <a:tailEnd/>
            </a:ln>
          </p:spPr>
          <p:txBody>
            <a:bodyPr wrap="none" lIns="92075" tIns="46038" rIns="92075" bIns="46038"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IN"/>
            </a:p>
          </p:txBody>
        </p:sp>
        <p:sp>
          <p:nvSpPr>
            <p:cNvPr id="82" name="Line 18"/>
            <p:cNvSpPr>
              <a:spLocks noChangeShapeType="1"/>
            </p:cNvSpPr>
            <p:nvPr/>
          </p:nvSpPr>
          <p:spPr bwMode="auto">
            <a:xfrm>
              <a:off x="3042" y="3504"/>
              <a:ext cx="0" cy="232"/>
            </a:xfrm>
            <a:prstGeom prst="line">
              <a:avLst/>
            </a:prstGeom>
            <a:noFill/>
            <a:ln w="25400">
              <a:solidFill>
                <a:schemeClr val="tx1"/>
              </a:solidFill>
              <a:round/>
              <a:headEnd/>
              <a:tailEnd/>
            </a:ln>
          </p:spPr>
          <p:txBody>
            <a:bodyPr wrap="none" lIns="92075" tIns="46038" rIns="92075" bIns="46038"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IN"/>
            </a:p>
          </p:txBody>
        </p:sp>
        <p:sp>
          <p:nvSpPr>
            <p:cNvPr id="83" name="Line 19"/>
            <p:cNvSpPr>
              <a:spLocks noChangeShapeType="1"/>
            </p:cNvSpPr>
            <p:nvPr/>
          </p:nvSpPr>
          <p:spPr bwMode="auto">
            <a:xfrm flipH="1">
              <a:off x="4007" y="2658"/>
              <a:ext cx="0" cy="549"/>
            </a:xfrm>
            <a:prstGeom prst="line">
              <a:avLst/>
            </a:prstGeom>
            <a:noFill/>
            <a:ln w="25400">
              <a:solidFill>
                <a:schemeClr val="tx1"/>
              </a:solidFill>
              <a:round/>
              <a:headEnd/>
              <a:tailEnd/>
            </a:ln>
          </p:spPr>
          <p:txBody>
            <a:bodyPr wrap="none" lIns="92075" tIns="46038" rIns="92075" bIns="46038"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IN"/>
            </a:p>
          </p:txBody>
        </p:sp>
        <p:sp>
          <p:nvSpPr>
            <p:cNvPr id="84" name="Line 20"/>
            <p:cNvSpPr>
              <a:spLocks noChangeShapeType="1"/>
            </p:cNvSpPr>
            <p:nvPr/>
          </p:nvSpPr>
          <p:spPr bwMode="auto">
            <a:xfrm flipH="1" flipV="1">
              <a:off x="3277" y="2974"/>
              <a:ext cx="728" cy="0"/>
            </a:xfrm>
            <a:prstGeom prst="line">
              <a:avLst/>
            </a:prstGeom>
            <a:noFill/>
            <a:ln w="25400">
              <a:solidFill>
                <a:schemeClr val="tx1"/>
              </a:solidFill>
              <a:round/>
              <a:headEnd/>
              <a:tailEnd/>
            </a:ln>
          </p:spPr>
          <p:txBody>
            <a:bodyPr wrap="none" lIns="92075" tIns="46038" rIns="92075" bIns="46038" anchor="ct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endParaRPr lang="en-IN"/>
            </a:p>
          </p:txBody>
        </p:sp>
        <p:sp>
          <p:nvSpPr>
            <p:cNvPr id="87" name="Text Box 10"/>
            <p:cNvSpPr txBox="1">
              <a:spLocks noChangeArrowheads="1"/>
            </p:cNvSpPr>
            <p:nvPr/>
          </p:nvSpPr>
          <p:spPr bwMode="auto">
            <a:xfrm>
              <a:off x="729" y="3979"/>
              <a:ext cx="4551" cy="403"/>
            </a:xfrm>
            <a:prstGeom prst="rect">
              <a:avLst/>
            </a:prstGeom>
            <a:noFill/>
            <a:ln w="25400">
              <a:noFill/>
              <a:miter lim="800000"/>
              <a:headEnd/>
              <a:tailEnd/>
            </a:ln>
          </p:spPr>
          <p:txBody>
            <a:bodyPr wrap="square" lIns="92075" tIns="46038" rIns="92075" bIns="46038" anchor="ctr">
              <a:spAutoFit/>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just"/>
              <a:r>
                <a:rPr kumimoji="1" lang="en-US" sz="2500" b="1" dirty="0">
                  <a:solidFill>
                    <a:srgbClr val="C00000"/>
                  </a:solidFill>
                  <a:latin typeface="+mj-lt"/>
                </a:rPr>
                <a:t>Cell compartments.</a:t>
              </a:r>
              <a:r>
                <a:rPr kumimoji="1" lang="en-US" sz="2500" dirty="0">
                  <a:solidFill>
                    <a:srgbClr val="C00000"/>
                  </a:solidFill>
                  <a:latin typeface="+mj-lt"/>
                </a:rPr>
                <a:t> The cell wall, </a:t>
              </a:r>
              <a:r>
                <a:rPr kumimoji="1" lang="en-US" sz="2500" dirty="0" err="1">
                  <a:solidFill>
                    <a:srgbClr val="C00000"/>
                  </a:solidFill>
                  <a:latin typeface="+mj-lt"/>
                </a:rPr>
                <a:t>cytosol</a:t>
              </a:r>
              <a:r>
                <a:rPr kumimoji="1" lang="en-US" sz="2500" dirty="0">
                  <a:solidFill>
                    <a:srgbClr val="C00000"/>
                  </a:solidFill>
                  <a:latin typeface="+mj-lt"/>
                </a:rPr>
                <a:t>, and vacuole are the three </a:t>
              </a:r>
              <a:r>
                <a:rPr kumimoji="1" lang="en-US" sz="2500" dirty="0" smtClean="0">
                  <a:solidFill>
                    <a:srgbClr val="C00000"/>
                  </a:solidFill>
                  <a:latin typeface="+mj-lt"/>
                </a:rPr>
                <a:t>main compartments </a:t>
              </a:r>
              <a:r>
                <a:rPr kumimoji="1" lang="en-US" sz="2500" dirty="0">
                  <a:solidFill>
                    <a:srgbClr val="C00000"/>
                  </a:solidFill>
                  <a:latin typeface="+mj-lt"/>
                </a:rPr>
                <a:t>of most mature plant cells.</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977900" y="928670"/>
            <a:ext cx="7237438" cy="5286412"/>
            <a:chOff x="720" y="648"/>
            <a:chExt cx="4528" cy="3240"/>
          </a:xfrm>
        </p:grpSpPr>
        <p:pic>
          <p:nvPicPr>
            <p:cNvPr id="3" name="Picture 2" descr="04_07b1"/>
            <p:cNvPicPr>
              <a:picLocks noChangeAspect="1" noChangeArrowheads="1"/>
            </p:cNvPicPr>
            <p:nvPr/>
          </p:nvPicPr>
          <p:blipFill>
            <a:blip r:embed="rId2"/>
            <a:srcRect/>
            <a:stretch>
              <a:fillRect/>
            </a:stretch>
          </p:blipFill>
          <p:spPr bwMode="auto">
            <a:xfrm>
              <a:off x="720" y="648"/>
              <a:ext cx="2049" cy="3240"/>
            </a:xfrm>
            <a:prstGeom prst="rect">
              <a:avLst/>
            </a:prstGeom>
            <a:ln>
              <a:noFill/>
            </a:ln>
            <a:effectLst>
              <a:outerShdw blurRad="190500" algn="tl" rotWithShape="0">
                <a:srgbClr val="000000">
                  <a:alpha val="70000"/>
                </a:srgbClr>
              </a:outerShdw>
            </a:effectLst>
          </p:spPr>
        </p:pic>
        <p:pic>
          <p:nvPicPr>
            <p:cNvPr id="4" name="Picture 3" descr="04_07b2"/>
            <p:cNvPicPr>
              <a:picLocks noChangeAspect="1" noChangeArrowheads="1"/>
            </p:cNvPicPr>
            <p:nvPr/>
          </p:nvPicPr>
          <p:blipFill>
            <a:blip r:embed="rId3"/>
            <a:srcRect/>
            <a:stretch>
              <a:fillRect/>
            </a:stretch>
          </p:blipFill>
          <p:spPr bwMode="auto">
            <a:xfrm>
              <a:off x="2904" y="648"/>
              <a:ext cx="2344" cy="3240"/>
            </a:xfrm>
            <a:prstGeom prst="rect">
              <a:avLst/>
            </a:prstGeom>
            <a:ln>
              <a:noFill/>
            </a:ln>
            <a:effectLst>
              <a:outerShdw blurRad="190500" algn="tl" rotWithShape="0">
                <a:srgbClr val="000000">
                  <a:alpha val="70000"/>
                </a:srgbClr>
              </a:outerShdw>
            </a:effectLst>
          </p:spPr>
        </p:pic>
      </p:grpSp>
      <p:sp>
        <p:nvSpPr>
          <p:cNvPr id="5" name="Rectangle 4"/>
          <p:cNvSpPr/>
          <p:nvPr/>
        </p:nvSpPr>
        <p:spPr>
          <a:xfrm>
            <a:off x="0" y="-24"/>
            <a:ext cx="9144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800" b="1" dirty="0" smtClean="0">
                <a:solidFill>
                  <a:srgbClr val="0070C0"/>
                </a:solidFill>
                <a:latin typeface="Berlin Sans FB Demi" pitchFamily="34" charset="0"/>
              </a:rPr>
              <a:t>HYPOTONIC  SOLUTION</a:t>
            </a:r>
            <a:endParaRPr lang="en-IN" sz="2800" b="1" dirty="0">
              <a:solidFill>
                <a:srgbClr val="0070C0"/>
              </a:solidFill>
              <a:latin typeface="Berlin Sans FB Demi" pitchFamily="34" charset="0"/>
            </a:endParaRPr>
          </a:p>
        </p:txBody>
      </p:sp>
    </p:spTree>
    <p:extLst>
      <p:ext uri="{BB962C8B-B14F-4D97-AF65-F5344CB8AC3E}">
        <p14:creationId xmlns="" xmlns:p14="http://schemas.microsoft.com/office/powerpoint/2010/main" val="661497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28662" y="785794"/>
            <a:ext cx="6749752" cy="5429288"/>
            <a:chOff x="990600" y="1214422"/>
            <a:chExt cx="6749752" cy="5429288"/>
          </a:xfrm>
        </p:grpSpPr>
        <p:pic>
          <p:nvPicPr>
            <p:cNvPr id="2" name="Picture 1" descr="04_07c1"/>
            <p:cNvPicPr>
              <a:picLocks noChangeAspect="1" noChangeArrowheads="1"/>
            </p:cNvPicPr>
            <p:nvPr/>
          </p:nvPicPr>
          <p:blipFill>
            <a:blip r:embed="rId2"/>
            <a:srcRect/>
            <a:stretch>
              <a:fillRect/>
            </a:stretch>
          </p:blipFill>
          <p:spPr bwMode="auto">
            <a:xfrm>
              <a:off x="990600" y="1214422"/>
              <a:ext cx="3201988" cy="5429288"/>
            </a:xfrm>
            <a:prstGeom prst="rect">
              <a:avLst/>
            </a:prstGeom>
            <a:noFill/>
            <a:ln w="9525">
              <a:noFill/>
              <a:miter lim="800000"/>
              <a:headEnd/>
              <a:tailEnd/>
            </a:ln>
          </p:spPr>
        </p:pic>
        <p:pic>
          <p:nvPicPr>
            <p:cNvPr id="3" name="Picture 2" descr="04_07c2"/>
            <p:cNvPicPr>
              <a:picLocks noChangeAspect="1" noChangeArrowheads="1"/>
            </p:cNvPicPr>
            <p:nvPr/>
          </p:nvPicPr>
          <p:blipFill>
            <a:blip r:embed="rId3"/>
            <a:srcRect/>
            <a:stretch>
              <a:fillRect/>
            </a:stretch>
          </p:blipFill>
          <p:spPr bwMode="auto">
            <a:xfrm>
              <a:off x="4724400" y="1214422"/>
              <a:ext cx="3015952" cy="5429288"/>
            </a:xfrm>
            <a:prstGeom prst="rect">
              <a:avLst/>
            </a:prstGeom>
            <a:noFill/>
            <a:ln w="9525">
              <a:noFill/>
              <a:miter lim="800000"/>
              <a:headEnd/>
              <a:tailEnd/>
            </a:ln>
          </p:spPr>
        </p:pic>
      </p:grpSp>
      <p:sp>
        <p:nvSpPr>
          <p:cNvPr id="4" name="Rectangle 3"/>
          <p:cNvSpPr>
            <a:spLocks noGrp="1" noChangeArrowheads="1"/>
          </p:cNvSpPr>
          <p:nvPr/>
        </p:nvSpPr>
        <p:spPr bwMode="auto">
          <a:xfrm>
            <a:off x="500034" y="0"/>
            <a:ext cx="8229600" cy="8572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r" eaLnBrk="1" hangingPunct="1"/>
            <a:r>
              <a:rPr lang="en-US" sz="2400" b="1" i="1" dirty="0" smtClean="0"/>
              <a:t>Cont</a:t>
            </a:r>
            <a:r>
              <a:rPr lang="en-US" sz="3200" b="1" dirty="0" smtClean="0"/>
              <a:t>..</a:t>
            </a:r>
          </a:p>
        </p:txBody>
      </p:sp>
    </p:spTree>
    <p:extLst>
      <p:ext uri="{BB962C8B-B14F-4D97-AF65-F5344CB8AC3E}">
        <p14:creationId xmlns="" xmlns:p14="http://schemas.microsoft.com/office/powerpoint/2010/main" val="1716746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0" y="0"/>
            <a:ext cx="9144000" cy="78579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2800" dirty="0" smtClean="0">
                <a:solidFill>
                  <a:srgbClr val="A72193"/>
                </a:solidFill>
                <a:latin typeface="Berlin Sans FB Demi" pitchFamily="34" charset="0"/>
              </a:rPr>
              <a:t>ISOTONIC</a:t>
            </a:r>
            <a:r>
              <a:rPr lang="en-US" sz="2800" dirty="0" smtClean="0">
                <a:solidFill>
                  <a:srgbClr val="A72193"/>
                </a:solidFill>
              </a:rPr>
              <a:t> </a:t>
            </a:r>
            <a:r>
              <a:rPr lang="en-US" sz="2800" dirty="0" smtClean="0">
                <a:solidFill>
                  <a:srgbClr val="A72193"/>
                </a:solidFill>
                <a:latin typeface="Berlin Sans FB Demi" pitchFamily="34" charset="0"/>
              </a:rPr>
              <a:t>SOLUTION</a:t>
            </a:r>
          </a:p>
        </p:txBody>
      </p:sp>
      <p:pic>
        <p:nvPicPr>
          <p:cNvPr id="3" name="Picture 2" descr="04_07a1"/>
          <p:cNvPicPr>
            <a:picLocks noChangeAspect="1" noChangeArrowheads="1"/>
          </p:cNvPicPr>
          <p:nvPr/>
        </p:nvPicPr>
        <p:blipFill>
          <a:blip r:embed="rId2"/>
          <a:srcRect/>
          <a:stretch>
            <a:fillRect/>
          </a:stretch>
        </p:blipFill>
        <p:spPr bwMode="auto">
          <a:xfrm>
            <a:off x="1181100" y="1500174"/>
            <a:ext cx="2890834" cy="4616463"/>
          </a:xfrm>
          <a:prstGeom prst="rect">
            <a:avLst/>
          </a:prstGeom>
          <a:noFill/>
          <a:ln w="9525">
            <a:noFill/>
            <a:miter lim="800000"/>
            <a:headEnd/>
            <a:tailEnd/>
          </a:ln>
        </p:spPr>
      </p:pic>
      <p:pic>
        <p:nvPicPr>
          <p:cNvPr id="4" name="Picture 3" descr="04_07a2"/>
          <p:cNvPicPr>
            <a:picLocks noChangeAspect="1" noChangeArrowheads="1"/>
          </p:cNvPicPr>
          <p:nvPr/>
        </p:nvPicPr>
        <p:blipFill>
          <a:blip r:embed="rId3"/>
          <a:srcRect/>
          <a:stretch>
            <a:fillRect/>
          </a:stretch>
        </p:blipFill>
        <p:spPr bwMode="auto">
          <a:xfrm>
            <a:off x="5000628" y="1500174"/>
            <a:ext cx="2786082" cy="4643470"/>
          </a:xfrm>
          <a:prstGeom prst="rect">
            <a:avLst/>
          </a:prstGeom>
          <a:noFill/>
          <a:ln w="9525">
            <a:noFill/>
            <a:miter lim="800000"/>
            <a:headEnd/>
            <a:tailEnd/>
          </a:ln>
        </p:spPr>
      </p:pic>
    </p:spTree>
    <p:extLst>
      <p:ext uri="{BB962C8B-B14F-4D97-AF65-F5344CB8AC3E}">
        <p14:creationId xmlns="" xmlns:p14="http://schemas.microsoft.com/office/powerpoint/2010/main" val="2438210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ChangeArrowheads="1"/>
          </p:cNvSpPr>
          <p:nvPr/>
        </p:nvSpPr>
        <p:spPr bwMode="auto">
          <a:xfrm>
            <a:off x="2285984" y="645318"/>
            <a:ext cx="4714908"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Comic Sans MS" pitchFamily="66" charset="0"/>
              </a:defRPr>
            </a:lvl2pPr>
            <a:lvl3pPr algn="ctr" rtl="0" eaLnBrk="0" fontAlgn="base" hangingPunct="0">
              <a:spcBef>
                <a:spcPct val="0"/>
              </a:spcBef>
              <a:spcAft>
                <a:spcPct val="0"/>
              </a:spcAft>
              <a:defRPr sz="2400">
                <a:solidFill>
                  <a:schemeClr val="tx2"/>
                </a:solidFill>
                <a:latin typeface="Comic Sans MS" pitchFamily="66" charset="0"/>
              </a:defRPr>
            </a:lvl3pPr>
            <a:lvl4pPr algn="ctr" rtl="0" eaLnBrk="0" fontAlgn="base" hangingPunct="0">
              <a:spcBef>
                <a:spcPct val="0"/>
              </a:spcBef>
              <a:spcAft>
                <a:spcPct val="0"/>
              </a:spcAft>
              <a:defRPr sz="2400">
                <a:solidFill>
                  <a:schemeClr val="tx2"/>
                </a:solidFill>
                <a:latin typeface="Comic Sans MS" pitchFamily="66" charset="0"/>
              </a:defRPr>
            </a:lvl4pPr>
            <a:lvl5pPr algn="ctr" rtl="0" eaLnBrk="0" fontAlgn="base" hangingPunct="0">
              <a:spcBef>
                <a:spcPct val="0"/>
              </a:spcBef>
              <a:spcAft>
                <a:spcPct val="0"/>
              </a:spcAft>
              <a:defRPr sz="2400">
                <a:solidFill>
                  <a:schemeClr val="tx2"/>
                </a:solidFill>
                <a:latin typeface="Comic Sans MS" pitchFamily="66" charset="0"/>
              </a:defRPr>
            </a:lvl5pPr>
            <a:lvl6pPr marL="457200" algn="ctr" rtl="0" eaLnBrk="0" fontAlgn="base" hangingPunct="0">
              <a:spcBef>
                <a:spcPct val="0"/>
              </a:spcBef>
              <a:spcAft>
                <a:spcPct val="0"/>
              </a:spcAft>
              <a:defRPr sz="2400">
                <a:solidFill>
                  <a:schemeClr val="tx2"/>
                </a:solidFill>
                <a:latin typeface="Comic Sans MS" pitchFamily="66" charset="0"/>
              </a:defRPr>
            </a:lvl6pPr>
            <a:lvl7pPr marL="914400" algn="ctr" rtl="0" eaLnBrk="0" fontAlgn="base" hangingPunct="0">
              <a:spcBef>
                <a:spcPct val="0"/>
              </a:spcBef>
              <a:spcAft>
                <a:spcPct val="0"/>
              </a:spcAft>
              <a:defRPr sz="2400">
                <a:solidFill>
                  <a:schemeClr val="tx2"/>
                </a:solidFill>
                <a:latin typeface="Comic Sans MS" pitchFamily="66" charset="0"/>
              </a:defRPr>
            </a:lvl7pPr>
            <a:lvl8pPr marL="1371600" algn="ctr" rtl="0" eaLnBrk="0" fontAlgn="base" hangingPunct="0">
              <a:spcBef>
                <a:spcPct val="0"/>
              </a:spcBef>
              <a:spcAft>
                <a:spcPct val="0"/>
              </a:spcAft>
              <a:defRPr sz="2400">
                <a:solidFill>
                  <a:schemeClr val="tx2"/>
                </a:solidFill>
                <a:latin typeface="Comic Sans MS" pitchFamily="66" charset="0"/>
              </a:defRPr>
            </a:lvl8pPr>
            <a:lvl9pPr marL="1828800" algn="ctr" rtl="0" eaLnBrk="0" fontAlgn="base" hangingPunct="0">
              <a:spcBef>
                <a:spcPct val="0"/>
              </a:spcBef>
              <a:spcAft>
                <a:spcPct val="0"/>
              </a:spcAft>
              <a:defRPr sz="2400">
                <a:solidFill>
                  <a:schemeClr val="tx2"/>
                </a:solidFill>
                <a:latin typeface="Comic Sans MS" pitchFamily="66" charset="0"/>
              </a:defRPr>
            </a:lvl9pPr>
          </a:lstStyle>
          <a:p>
            <a:r>
              <a:rPr lang="en-GB" sz="2500" b="1" dirty="0" smtClean="0">
                <a:solidFill>
                  <a:srgbClr val="A72193"/>
                </a:solidFill>
              </a:rPr>
              <a:t>Water  is transported across the root by two routes</a:t>
            </a:r>
          </a:p>
        </p:txBody>
      </p:sp>
      <p:sp>
        <p:nvSpPr>
          <p:cNvPr id="4" name="Text Box 16"/>
          <p:cNvSpPr txBox="1">
            <a:spLocks noChangeArrowheads="1"/>
          </p:cNvSpPr>
          <p:nvPr/>
        </p:nvSpPr>
        <p:spPr bwMode="auto">
          <a:xfrm>
            <a:off x="1638300" y="2064543"/>
            <a:ext cx="1862138" cy="701675"/>
          </a:xfrm>
          <a:prstGeom prst="rect">
            <a:avLst/>
          </a:prstGeom>
          <a:noFill/>
          <a:ln w="9525">
            <a:noFill/>
            <a:miter lim="800000"/>
            <a:headEnd/>
            <a:tailEnd/>
          </a:ln>
          <a:effectLst/>
        </p:spPr>
        <p:txBody>
          <a:bodyPr>
            <a:spAutoFit/>
          </a:bodyP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pPr>
              <a:spcBef>
                <a:spcPct val="50000"/>
              </a:spcBef>
              <a:defRPr/>
            </a:pPr>
            <a:r>
              <a:rPr lang="en-GB" b="1" dirty="0" err="1">
                <a:solidFill>
                  <a:srgbClr val="0066FF"/>
                </a:solidFill>
                <a:effectLst>
                  <a:outerShdw blurRad="38100" dist="38100" dir="2700000" algn="tl">
                    <a:srgbClr val="000000"/>
                  </a:outerShdw>
                </a:effectLst>
              </a:rPr>
              <a:t>Apoplast</a:t>
            </a:r>
            <a:r>
              <a:rPr lang="en-GB" b="1" dirty="0">
                <a:solidFill>
                  <a:srgbClr val="0066FF"/>
                </a:solidFill>
                <a:effectLst>
                  <a:outerShdw blurRad="38100" dist="38100" dir="2700000" algn="tl">
                    <a:srgbClr val="000000"/>
                  </a:outerShdw>
                </a:effectLst>
              </a:rPr>
              <a:t> route</a:t>
            </a:r>
          </a:p>
        </p:txBody>
      </p:sp>
      <p:sp>
        <p:nvSpPr>
          <p:cNvPr id="5" name="Text Box 19"/>
          <p:cNvSpPr txBox="1">
            <a:spLocks noChangeArrowheads="1"/>
          </p:cNvSpPr>
          <p:nvPr/>
        </p:nvSpPr>
        <p:spPr bwMode="auto">
          <a:xfrm>
            <a:off x="5891213" y="2064543"/>
            <a:ext cx="1538287" cy="701675"/>
          </a:xfrm>
          <a:prstGeom prst="rect">
            <a:avLst/>
          </a:prstGeom>
          <a:noFill/>
          <a:ln w="9525">
            <a:noFill/>
            <a:miter lim="800000"/>
            <a:headEnd/>
            <a:tailEnd/>
          </a:ln>
          <a:effectLst/>
        </p:spPr>
        <p:txBody>
          <a:bodyPr>
            <a:spAutoFit/>
          </a:bodyP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pPr>
              <a:spcBef>
                <a:spcPct val="50000"/>
              </a:spcBef>
              <a:defRPr/>
            </a:pPr>
            <a:r>
              <a:rPr lang="en-GB" b="1" dirty="0" err="1">
                <a:solidFill>
                  <a:srgbClr val="003399"/>
                </a:solidFill>
                <a:effectLst>
                  <a:outerShdw blurRad="38100" dist="38100" dir="2700000" algn="tl">
                    <a:srgbClr val="000000"/>
                  </a:outerShdw>
                </a:effectLst>
              </a:rPr>
              <a:t>Symplast</a:t>
            </a:r>
            <a:r>
              <a:rPr lang="en-GB" b="1" dirty="0">
                <a:solidFill>
                  <a:srgbClr val="003399"/>
                </a:solidFill>
                <a:effectLst>
                  <a:outerShdw blurRad="38100" dist="38100" dir="2700000" algn="tl">
                    <a:srgbClr val="000000"/>
                  </a:outerShdw>
                </a:effectLst>
              </a:rPr>
              <a:t> route</a:t>
            </a:r>
          </a:p>
        </p:txBody>
      </p:sp>
      <p:sp>
        <p:nvSpPr>
          <p:cNvPr id="6" name="Text Box 21"/>
          <p:cNvSpPr txBox="1">
            <a:spLocks noChangeArrowheads="1"/>
          </p:cNvSpPr>
          <p:nvPr/>
        </p:nvSpPr>
        <p:spPr bwMode="auto">
          <a:xfrm>
            <a:off x="723900" y="2702718"/>
            <a:ext cx="2514600" cy="701675"/>
          </a:xfrm>
          <a:prstGeom prst="rect">
            <a:avLst/>
          </a:prstGeom>
          <a:noFill/>
          <a:ln w="9525">
            <a:noFill/>
            <a:miter lim="800000"/>
            <a:headEnd/>
            <a:tailEnd/>
          </a:ln>
          <a:effectLst/>
        </p:spPr>
        <p:txBody>
          <a:bodyPr>
            <a:spAutoFit/>
          </a:bodyP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pPr>
              <a:spcBef>
                <a:spcPct val="50000"/>
              </a:spcBef>
              <a:defRPr/>
            </a:pPr>
            <a:r>
              <a:rPr lang="en-GB" b="1" dirty="0">
                <a:solidFill>
                  <a:srgbClr val="0066FF"/>
                </a:solidFill>
                <a:effectLst>
                  <a:outerShdw blurRad="38100" dist="38100" dir="2700000" algn="tl">
                    <a:srgbClr val="000000"/>
                  </a:outerShdw>
                </a:effectLst>
              </a:rPr>
              <a:t>between the cells via the cell walls</a:t>
            </a:r>
          </a:p>
        </p:txBody>
      </p:sp>
      <p:sp>
        <p:nvSpPr>
          <p:cNvPr id="7" name="Text Box 22"/>
          <p:cNvSpPr txBox="1">
            <a:spLocks noChangeArrowheads="1"/>
          </p:cNvSpPr>
          <p:nvPr/>
        </p:nvSpPr>
        <p:spPr bwMode="auto">
          <a:xfrm>
            <a:off x="5905500" y="2702718"/>
            <a:ext cx="2514600" cy="701675"/>
          </a:xfrm>
          <a:prstGeom prst="rect">
            <a:avLst/>
          </a:prstGeom>
          <a:noFill/>
          <a:ln w="9525">
            <a:noFill/>
            <a:miter lim="800000"/>
            <a:headEnd/>
            <a:tailEnd/>
          </a:ln>
          <a:effectLst/>
        </p:spPr>
        <p:txBody>
          <a:bodyPr>
            <a:spAutoFit/>
          </a:bodyP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pPr>
              <a:spcBef>
                <a:spcPct val="50000"/>
              </a:spcBef>
              <a:defRPr/>
            </a:pPr>
            <a:r>
              <a:rPr lang="en-GB" b="1" dirty="0">
                <a:solidFill>
                  <a:srgbClr val="003399"/>
                </a:solidFill>
                <a:effectLst>
                  <a:outerShdw blurRad="38100" dist="38100" dir="2700000" algn="tl">
                    <a:srgbClr val="000000"/>
                  </a:outerShdw>
                </a:effectLst>
              </a:rPr>
              <a:t>cell cytoplasm to cell cytoplasm</a:t>
            </a:r>
          </a:p>
        </p:txBody>
      </p:sp>
      <p:grpSp>
        <p:nvGrpSpPr>
          <p:cNvPr id="30" name="Group 29"/>
          <p:cNvGrpSpPr>
            <a:grpSpLocks/>
          </p:cNvGrpSpPr>
          <p:nvPr/>
        </p:nvGrpSpPr>
        <p:grpSpPr bwMode="auto">
          <a:xfrm>
            <a:off x="2371908" y="3408205"/>
            <a:ext cx="4376738" cy="2824163"/>
            <a:chOff x="1152" y="1968"/>
            <a:chExt cx="2757" cy="1779"/>
          </a:xfrm>
        </p:grpSpPr>
        <p:grpSp>
          <p:nvGrpSpPr>
            <p:cNvPr id="33" name="Group 32"/>
            <p:cNvGrpSpPr>
              <a:grpSpLocks/>
            </p:cNvGrpSpPr>
            <p:nvPr/>
          </p:nvGrpSpPr>
          <p:grpSpPr bwMode="auto">
            <a:xfrm>
              <a:off x="1152" y="1968"/>
              <a:ext cx="912" cy="1776"/>
              <a:chOff x="912" y="1440"/>
              <a:chExt cx="1152" cy="2304"/>
            </a:xfrm>
          </p:grpSpPr>
          <p:sp>
            <p:nvSpPr>
              <p:cNvPr id="40" name="AutoShape 3"/>
              <p:cNvSpPr>
                <a:spLocks noChangeArrowheads="1"/>
              </p:cNvSpPr>
              <p:nvPr/>
            </p:nvSpPr>
            <p:spPr bwMode="auto">
              <a:xfrm>
                <a:off x="912" y="1440"/>
                <a:ext cx="1152" cy="2304"/>
              </a:xfrm>
              <a:prstGeom prst="roundRect">
                <a:avLst>
                  <a:gd name="adj" fmla="val 16667"/>
                </a:avLst>
              </a:prstGeom>
              <a:solidFill>
                <a:srgbClr val="FFCC99"/>
              </a:solidFill>
              <a:ln w="9525">
                <a:solidFill>
                  <a:schemeClr val="tx1"/>
                </a:solidFill>
                <a:round/>
                <a:headEnd/>
                <a:tailEnd/>
              </a:ln>
            </p:spPr>
            <p:txBody>
              <a:bodyPr wrap="none" anchor="ct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endParaRPr lang="en-IN"/>
              </a:p>
            </p:txBody>
          </p:sp>
          <p:sp>
            <p:nvSpPr>
              <p:cNvPr id="41" name="AutoShape 4" descr="50%"/>
              <p:cNvSpPr>
                <a:spLocks noChangeArrowheads="1"/>
              </p:cNvSpPr>
              <p:nvPr/>
            </p:nvSpPr>
            <p:spPr bwMode="auto">
              <a:xfrm>
                <a:off x="1026" y="1536"/>
                <a:ext cx="912" cy="2112"/>
              </a:xfrm>
              <a:prstGeom prst="roundRect">
                <a:avLst>
                  <a:gd name="adj" fmla="val 16667"/>
                </a:avLst>
              </a:prstGeom>
              <a:pattFill prst="pct50">
                <a:fgClr>
                  <a:srgbClr val="66FF99"/>
                </a:fgClr>
                <a:bgClr>
                  <a:srgbClr val="FFFFFF"/>
                </a:bgClr>
              </a:pattFill>
              <a:ln w="9525">
                <a:solidFill>
                  <a:schemeClr val="tx1"/>
                </a:solidFill>
                <a:round/>
                <a:headEnd/>
                <a:tailEnd/>
              </a:ln>
            </p:spPr>
            <p:txBody>
              <a:bodyPr wrap="none" anchor="ct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endParaRPr lang="en-IN"/>
              </a:p>
            </p:txBody>
          </p:sp>
          <p:sp>
            <p:nvSpPr>
              <p:cNvPr id="42" name="Freeform 41"/>
              <p:cNvSpPr>
                <a:spLocks/>
              </p:cNvSpPr>
              <p:nvPr/>
            </p:nvSpPr>
            <p:spPr bwMode="auto">
              <a:xfrm>
                <a:off x="1085" y="1652"/>
                <a:ext cx="823" cy="1940"/>
              </a:xfrm>
              <a:custGeom>
                <a:avLst/>
                <a:gdLst>
                  <a:gd name="T0" fmla="*/ 188 w 823"/>
                  <a:gd name="T1" fmla="*/ 0 h 1940"/>
                  <a:gd name="T2" fmla="*/ 552 w 823"/>
                  <a:gd name="T3" fmla="*/ 46 h 1940"/>
                  <a:gd name="T4" fmla="*/ 613 w 823"/>
                  <a:gd name="T5" fmla="*/ 61 h 1940"/>
                  <a:gd name="T6" fmla="*/ 764 w 823"/>
                  <a:gd name="T7" fmla="*/ 940 h 1940"/>
                  <a:gd name="T8" fmla="*/ 749 w 823"/>
                  <a:gd name="T9" fmla="*/ 1834 h 1940"/>
                  <a:gd name="T10" fmla="*/ 643 w 823"/>
                  <a:gd name="T11" fmla="*/ 1925 h 1940"/>
                  <a:gd name="T12" fmla="*/ 537 w 823"/>
                  <a:gd name="T13" fmla="*/ 1940 h 1940"/>
                  <a:gd name="T14" fmla="*/ 67 w 823"/>
                  <a:gd name="T15" fmla="*/ 1900 h 1940"/>
                  <a:gd name="T16" fmla="*/ 67 w 823"/>
                  <a:gd name="T17" fmla="*/ 1789 h 1940"/>
                  <a:gd name="T18" fmla="*/ 203 w 823"/>
                  <a:gd name="T19" fmla="*/ 1546 h 1940"/>
                  <a:gd name="T20" fmla="*/ 203 w 823"/>
                  <a:gd name="T21" fmla="*/ 1380 h 1940"/>
                  <a:gd name="T22" fmla="*/ 82 w 823"/>
                  <a:gd name="T23" fmla="*/ 743 h 1940"/>
                  <a:gd name="T24" fmla="*/ 188 w 823"/>
                  <a:gd name="T25" fmla="*/ 0 h 19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3"/>
                  <a:gd name="T40" fmla="*/ 0 h 1940"/>
                  <a:gd name="T41" fmla="*/ 823 w 823"/>
                  <a:gd name="T42" fmla="*/ 1940 h 19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3" h="1940">
                    <a:moveTo>
                      <a:pt x="188" y="0"/>
                    </a:moveTo>
                    <a:cubicBezTo>
                      <a:pt x="317" y="14"/>
                      <a:pt x="420" y="35"/>
                      <a:pt x="552" y="46"/>
                    </a:cubicBezTo>
                    <a:cubicBezTo>
                      <a:pt x="572" y="51"/>
                      <a:pt x="613" y="61"/>
                      <a:pt x="613" y="61"/>
                    </a:cubicBezTo>
                    <a:cubicBezTo>
                      <a:pt x="808" y="722"/>
                      <a:pt x="793" y="476"/>
                      <a:pt x="764" y="940"/>
                    </a:cubicBezTo>
                    <a:cubicBezTo>
                      <a:pt x="789" y="1239"/>
                      <a:pt x="823" y="1537"/>
                      <a:pt x="749" y="1834"/>
                    </a:cubicBezTo>
                    <a:cubicBezTo>
                      <a:pt x="735" y="1891"/>
                      <a:pt x="700" y="1914"/>
                      <a:pt x="643" y="1925"/>
                    </a:cubicBezTo>
                    <a:cubicBezTo>
                      <a:pt x="608" y="1932"/>
                      <a:pt x="537" y="1940"/>
                      <a:pt x="537" y="1940"/>
                    </a:cubicBezTo>
                    <a:cubicBezTo>
                      <a:pt x="380" y="1927"/>
                      <a:pt x="222" y="1929"/>
                      <a:pt x="67" y="1900"/>
                    </a:cubicBezTo>
                    <a:cubicBezTo>
                      <a:pt x="30" y="1893"/>
                      <a:pt x="66" y="1792"/>
                      <a:pt x="67" y="1789"/>
                    </a:cubicBezTo>
                    <a:cubicBezTo>
                      <a:pt x="91" y="1669"/>
                      <a:pt x="120" y="1632"/>
                      <a:pt x="203" y="1546"/>
                    </a:cubicBezTo>
                    <a:cubicBezTo>
                      <a:pt x="238" y="1445"/>
                      <a:pt x="249" y="1466"/>
                      <a:pt x="203" y="1380"/>
                    </a:cubicBezTo>
                    <a:cubicBezTo>
                      <a:pt x="0" y="652"/>
                      <a:pt x="66" y="1117"/>
                      <a:pt x="82" y="743"/>
                    </a:cubicBezTo>
                    <a:cubicBezTo>
                      <a:pt x="94" y="473"/>
                      <a:pt x="28" y="216"/>
                      <a:pt x="188" y="0"/>
                    </a:cubicBezTo>
                    <a:close/>
                  </a:path>
                </a:pathLst>
              </a:custGeom>
              <a:solidFill>
                <a:srgbClr val="FFFFCC"/>
              </a:solidFill>
              <a:ln w="9525">
                <a:solidFill>
                  <a:srgbClr val="CCECFF"/>
                </a:solidFill>
                <a:round/>
                <a:headEnd/>
                <a:tailEnd/>
              </a:ln>
            </p:spPr>
            <p:txBody>
              <a:bodyP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endParaRPr lang="en-IN"/>
              </a:p>
            </p:txBody>
          </p:sp>
        </p:grpSp>
        <p:sp>
          <p:nvSpPr>
            <p:cNvPr id="34" name="AutoShape 8"/>
            <p:cNvSpPr>
              <a:spLocks noChangeArrowheads="1"/>
            </p:cNvSpPr>
            <p:nvPr/>
          </p:nvSpPr>
          <p:spPr bwMode="auto">
            <a:xfrm>
              <a:off x="2070" y="1971"/>
              <a:ext cx="912" cy="1776"/>
            </a:xfrm>
            <a:prstGeom prst="roundRect">
              <a:avLst>
                <a:gd name="adj" fmla="val 16667"/>
              </a:avLst>
            </a:prstGeom>
            <a:solidFill>
              <a:srgbClr val="FFCC99"/>
            </a:solidFill>
            <a:ln w="9525">
              <a:solidFill>
                <a:schemeClr val="tx1"/>
              </a:solidFill>
              <a:round/>
              <a:headEnd/>
              <a:tailEnd/>
            </a:ln>
          </p:spPr>
          <p:txBody>
            <a:bodyPr wrap="none" anchor="ct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endParaRPr lang="en-IN"/>
            </a:p>
          </p:txBody>
        </p:sp>
        <p:sp>
          <p:nvSpPr>
            <p:cNvPr id="35" name="AutoShape 9" descr="50%"/>
            <p:cNvSpPr>
              <a:spLocks noChangeArrowheads="1"/>
            </p:cNvSpPr>
            <p:nvPr/>
          </p:nvSpPr>
          <p:spPr bwMode="auto">
            <a:xfrm>
              <a:off x="2160" y="2045"/>
              <a:ext cx="722" cy="1628"/>
            </a:xfrm>
            <a:prstGeom prst="roundRect">
              <a:avLst>
                <a:gd name="adj" fmla="val 16667"/>
              </a:avLst>
            </a:prstGeom>
            <a:pattFill prst="pct50">
              <a:fgClr>
                <a:srgbClr val="66FF99"/>
              </a:fgClr>
              <a:bgClr>
                <a:srgbClr val="FFFFFF"/>
              </a:bgClr>
            </a:pattFill>
            <a:ln w="9525">
              <a:solidFill>
                <a:schemeClr val="tx1"/>
              </a:solidFill>
              <a:round/>
              <a:headEnd/>
              <a:tailEnd/>
            </a:ln>
          </p:spPr>
          <p:txBody>
            <a:bodyPr wrap="none" anchor="ct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endParaRPr lang="en-IN"/>
            </a:p>
          </p:txBody>
        </p:sp>
        <p:sp>
          <p:nvSpPr>
            <p:cNvPr id="36" name="Freeform 35"/>
            <p:cNvSpPr>
              <a:spLocks/>
            </p:cNvSpPr>
            <p:nvPr/>
          </p:nvSpPr>
          <p:spPr bwMode="auto">
            <a:xfrm>
              <a:off x="2209" y="2139"/>
              <a:ext cx="554" cy="1443"/>
            </a:xfrm>
            <a:custGeom>
              <a:avLst/>
              <a:gdLst>
                <a:gd name="T0" fmla="*/ 186 w 554"/>
                <a:gd name="T1" fmla="*/ 59 h 1443"/>
                <a:gd name="T2" fmla="*/ 387 w 554"/>
                <a:gd name="T3" fmla="*/ 8 h 1443"/>
                <a:gd name="T4" fmla="*/ 425 w 554"/>
                <a:gd name="T5" fmla="*/ 19 h 1443"/>
                <a:gd name="T6" fmla="*/ 518 w 554"/>
                <a:gd name="T7" fmla="*/ 685 h 1443"/>
                <a:gd name="T8" fmla="*/ 508 w 554"/>
                <a:gd name="T9" fmla="*/ 1363 h 1443"/>
                <a:gd name="T10" fmla="*/ 443 w 554"/>
                <a:gd name="T11" fmla="*/ 1432 h 1443"/>
                <a:gd name="T12" fmla="*/ 378 w 554"/>
                <a:gd name="T13" fmla="*/ 1443 h 1443"/>
                <a:gd name="T14" fmla="*/ 201 w 554"/>
                <a:gd name="T15" fmla="*/ 1332 h 1443"/>
                <a:gd name="T16" fmla="*/ 88 w 554"/>
                <a:gd name="T17" fmla="*/ 1329 h 1443"/>
                <a:gd name="T18" fmla="*/ 172 w 554"/>
                <a:gd name="T19" fmla="*/ 1144 h 1443"/>
                <a:gd name="T20" fmla="*/ 125 w 554"/>
                <a:gd name="T21" fmla="*/ 999 h 1443"/>
                <a:gd name="T22" fmla="*/ 98 w 554"/>
                <a:gd name="T23" fmla="*/ 536 h 1443"/>
                <a:gd name="T24" fmla="*/ 186 w 554"/>
                <a:gd name="T25" fmla="*/ 59 h 14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4"/>
                <a:gd name="T40" fmla="*/ 0 h 1443"/>
                <a:gd name="T41" fmla="*/ 554 w 554"/>
                <a:gd name="T42" fmla="*/ 1443 h 14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4" h="1443">
                  <a:moveTo>
                    <a:pt x="186" y="59"/>
                  </a:moveTo>
                  <a:cubicBezTo>
                    <a:pt x="265" y="70"/>
                    <a:pt x="306" y="0"/>
                    <a:pt x="387" y="8"/>
                  </a:cubicBezTo>
                  <a:cubicBezTo>
                    <a:pt x="399" y="12"/>
                    <a:pt x="425" y="19"/>
                    <a:pt x="425" y="19"/>
                  </a:cubicBezTo>
                  <a:cubicBezTo>
                    <a:pt x="545" y="520"/>
                    <a:pt x="536" y="334"/>
                    <a:pt x="518" y="685"/>
                  </a:cubicBezTo>
                  <a:cubicBezTo>
                    <a:pt x="533" y="912"/>
                    <a:pt x="554" y="1138"/>
                    <a:pt x="508" y="1363"/>
                  </a:cubicBezTo>
                  <a:cubicBezTo>
                    <a:pt x="500" y="1406"/>
                    <a:pt x="478" y="1423"/>
                    <a:pt x="443" y="1432"/>
                  </a:cubicBezTo>
                  <a:cubicBezTo>
                    <a:pt x="422" y="1437"/>
                    <a:pt x="378" y="1443"/>
                    <a:pt x="378" y="1443"/>
                  </a:cubicBezTo>
                  <a:cubicBezTo>
                    <a:pt x="281" y="1433"/>
                    <a:pt x="297" y="1354"/>
                    <a:pt x="201" y="1332"/>
                  </a:cubicBezTo>
                  <a:cubicBezTo>
                    <a:pt x="178" y="1326"/>
                    <a:pt x="88" y="1331"/>
                    <a:pt x="88" y="1329"/>
                  </a:cubicBezTo>
                  <a:cubicBezTo>
                    <a:pt x="103" y="1238"/>
                    <a:pt x="121" y="1210"/>
                    <a:pt x="172" y="1144"/>
                  </a:cubicBezTo>
                  <a:cubicBezTo>
                    <a:pt x="194" y="1068"/>
                    <a:pt x="153" y="1064"/>
                    <a:pt x="125" y="999"/>
                  </a:cubicBezTo>
                  <a:cubicBezTo>
                    <a:pt x="0" y="447"/>
                    <a:pt x="88" y="819"/>
                    <a:pt x="98" y="536"/>
                  </a:cubicBezTo>
                  <a:cubicBezTo>
                    <a:pt x="105" y="331"/>
                    <a:pt x="87" y="223"/>
                    <a:pt x="186" y="59"/>
                  </a:cubicBezTo>
                  <a:close/>
                </a:path>
              </a:pathLst>
            </a:custGeom>
            <a:solidFill>
              <a:srgbClr val="FFFFCC"/>
            </a:solidFill>
            <a:ln w="9525">
              <a:solidFill>
                <a:srgbClr val="CCECFF"/>
              </a:solidFill>
              <a:round/>
              <a:headEnd/>
              <a:tailEnd/>
            </a:ln>
          </p:spPr>
          <p:txBody>
            <a:bodyP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endParaRPr lang="en-IN"/>
            </a:p>
          </p:txBody>
        </p:sp>
        <p:sp>
          <p:nvSpPr>
            <p:cNvPr id="37" name="AutoShape 12"/>
            <p:cNvSpPr>
              <a:spLocks noChangeArrowheads="1"/>
            </p:cNvSpPr>
            <p:nvPr/>
          </p:nvSpPr>
          <p:spPr bwMode="auto">
            <a:xfrm>
              <a:off x="2997" y="1968"/>
              <a:ext cx="912" cy="1776"/>
            </a:xfrm>
            <a:prstGeom prst="roundRect">
              <a:avLst>
                <a:gd name="adj" fmla="val 16667"/>
              </a:avLst>
            </a:prstGeom>
            <a:solidFill>
              <a:srgbClr val="FFCC99"/>
            </a:solidFill>
            <a:ln w="9525">
              <a:solidFill>
                <a:schemeClr val="tx1"/>
              </a:solidFill>
              <a:round/>
              <a:headEnd/>
              <a:tailEnd/>
            </a:ln>
          </p:spPr>
          <p:txBody>
            <a:bodyPr wrap="none" anchor="ct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endParaRPr lang="en-IN"/>
            </a:p>
          </p:txBody>
        </p:sp>
        <p:sp>
          <p:nvSpPr>
            <p:cNvPr id="38" name="AutoShape 13" descr="50%"/>
            <p:cNvSpPr>
              <a:spLocks noChangeArrowheads="1"/>
            </p:cNvSpPr>
            <p:nvPr/>
          </p:nvSpPr>
          <p:spPr bwMode="auto">
            <a:xfrm>
              <a:off x="3087" y="2042"/>
              <a:ext cx="722" cy="1628"/>
            </a:xfrm>
            <a:prstGeom prst="roundRect">
              <a:avLst>
                <a:gd name="adj" fmla="val 16667"/>
              </a:avLst>
            </a:prstGeom>
            <a:pattFill prst="pct50">
              <a:fgClr>
                <a:srgbClr val="66FF99"/>
              </a:fgClr>
              <a:bgClr>
                <a:srgbClr val="FFFFFF"/>
              </a:bgClr>
            </a:pattFill>
            <a:ln w="9525">
              <a:solidFill>
                <a:schemeClr val="tx1"/>
              </a:solidFill>
              <a:round/>
              <a:headEnd/>
              <a:tailEnd/>
            </a:ln>
          </p:spPr>
          <p:txBody>
            <a:bodyPr wrap="none" anchor="ct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endParaRPr lang="en-IN"/>
            </a:p>
          </p:txBody>
        </p:sp>
        <p:sp>
          <p:nvSpPr>
            <p:cNvPr id="39" name="Freeform 38"/>
            <p:cNvSpPr>
              <a:spLocks/>
            </p:cNvSpPr>
            <p:nvPr/>
          </p:nvSpPr>
          <p:spPr bwMode="auto">
            <a:xfrm>
              <a:off x="3168" y="2112"/>
              <a:ext cx="570" cy="1467"/>
            </a:xfrm>
            <a:custGeom>
              <a:avLst/>
              <a:gdLst>
                <a:gd name="T0" fmla="*/ 130 w 570"/>
                <a:gd name="T1" fmla="*/ 0 h 1467"/>
                <a:gd name="T2" fmla="*/ 382 w 570"/>
                <a:gd name="T3" fmla="*/ 35 h 1467"/>
                <a:gd name="T4" fmla="*/ 425 w 570"/>
                <a:gd name="T5" fmla="*/ 46 h 1467"/>
                <a:gd name="T6" fmla="*/ 529 w 570"/>
                <a:gd name="T7" fmla="*/ 711 h 1467"/>
                <a:gd name="T8" fmla="*/ 519 w 570"/>
                <a:gd name="T9" fmla="*/ 1387 h 1467"/>
                <a:gd name="T10" fmla="*/ 445 w 570"/>
                <a:gd name="T11" fmla="*/ 1456 h 1467"/>
                <a:gd name="T12" fmla="*/ 372 w 570"/>
                <a:gd name="T13" fmla="*/ 1467 h 1467"/>
                <a:gd name="T14" fmla="*/ 76 w 570"/>
                <a:gd name="T15" fmla="*/ 1420 h 1467"/>
                <a:gd name="T16" fmla="*/ 121 w 570"/>
                <a:gd name="T17" fmla="*/ 1359 h 1467"/>
                <a:gd name="T18" fmla="*/ 141 w 570"/>
                <a:gd name="T19" fmla="*/ 1169 h 1467"/>
                <a:gd name="T20" fmla="*/ 141 w 570"/>
                <a:gd name="T21" fmla="*/ 1044 h 1467"/>
                <a:gd name="T22" fmla="*/ 106 w 570"/>
                <a:gd name="T23" fmla="*/ 556 h 1467"/>
                <a:gd name="T24" fmla="*/ 130 w 570"/>
                <a:gd name="T25" fmla="*/ 0 h 14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0"/>
                <a:gd name="T40" fmla="*/ 0 h 1467"/>
                <a:gd name="T41" fmla="*/ 570 w 570"/>
                <a:gd name="T42" fmla="*/ 1467 h 14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0" h="1467">
                  <a:moveTo>
                    <a:pt x="130" y="0"/>
                  </a:moveTo>
                  <a:cubicBezTo>
                    <a:pt x="220" y="11"/>
                    <a:pt x="291" y="26"/>
                    <a:pt x="382" y="35"/>
                  </a:cubicBezTo>
                  <a:cubicBezTo>
                    <a:pt x="396" y="39"/>
                    <a:pt x="425" y="46"/>
                    <a:pt x="425" y="46"/>
                  </a:cubicBezTo>
                  <a:cubicBezTo>
                    <a:pt x="560" y="546"/>
                    <a:pt x="549" y="360"/>
                    <a:pt x="529" y="711"/>
                  </a:cubicBezTo>
                  <a:cubicBezTo>
                    <a:pt x="546" y="937"/>
                    <a:pt x="570" y="1162"/>
                    <a:pt x="519" y="1387"/>
                  </a:cubicBezTo>
                  <a:cubicBezTo>
                    <a:pt x="509" y="1430"/>
                    <a:pt x="485" y="1447"/>
                    <a:pt x="445" y="1456"/>
                  </a:cubicBezTo>
                  <a:cubicBezTo>
                    <a:pt x="421" y="1461"/>
                    <a:pt x="372" y="1467"/>
                    <a:pt x="372" y="1467"/>
                  </a:cubicBezTo>
                  <a:cubicBezTo>
                    <a:pt x="263" y="1457"/>
                    <a:pt x="184" y="1442"/>
                    <a:pt x="76" y="1420"/>
                  </a:cubicBezTo>
                  <a:cubicBezTo>
                    <a:pt x="51" y="1414"/>
                    <a:pt x="121" y="1361"/>
                    <a:pt x="121" y="1359"/>
                  </a:cubicBezTo>
                  <a:cubicBezTo>
                    <a:pt x="138" y="1268"/>
                    <a:pt x="83" y="1234"/>
                    <a:pt x="141" y="1169"/>
                  </a:cubicBezTo>
                  <a:cubicBezTo>
                    <a:pt x="165" y="1093"/>
                    <a:pt x="172" y="1109"/>
                    <a:pt x="141" y="1044"/>
                  </a:cubicBezTo>
                  <a:cubicBezTo>
                    <a:pt x="0" y="493"/>
                    <a:pt x="95" y="839"/>
                    <a:pt x="106" y="556"/>
                  </a:cubicBezTo>
                  <a:cubicBezTo>
                    <a:pt x="114" y="352"/>
                    <a:pt x="19" y="163"/>
                    <a:pt x="130" y="0"/>
                  </a:cubicBezTo>
                  <a:close/>
                </a:path>
              </a:pathLst>
            </a:custGeom>
            <a:solidFill>
              <a:srgbClr val="FFFFCC"/>
            </a:solidFill>
            <a:ln w="9525">
              <a:solidFill>
                <a:srgbClr val="CCECFF"/>
              </a:solidFill>
              <a:round/>
              <a:headEnd/>
              <a:tailEnd/>
            </a:ln>
          </p:spPr>
          <p:txBody>
            <a:bodyP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endParaRPr lang="en-IN"/>
            </a:p>
          </p:txBody>
        </p:sp>
      </p:grpSp>
      <p:sp>
        <p:nvSpPr>
          <p:cNvPr id="31" name="Freeform 30"/>
          <p:cNvSpPr>
            <a:spLocks/>
          </p:cNvSpPr>
          <p:nvPr/>
        </p:nvSpPr>
        <p:spPr bwMode="auto">
          <a:xfrm>
            <a:off x="2671946" y="2143116"/>
            <a:ext cx="1828800" cy="4883050"/>
          </a:xfrm>
          <a:custGeom>
            <a:avLst/>
            <a:gdLst>
              <a:gd name="T0" fmla="*/ 0 w 1152"/>
              <a:gd name="T1" fmla="*/ 264 h 3120"/>
              <a:gd name="T2" fmla="*/ 624 w 1152"/>
              <a:gd name="T3" fmla="*/ 408 h 3120"/>
              <a:gd name="T4" fmla="*/ 768 w 1152"/>
              <a:gd name="T5" fmla="*/ 2712 h 3120"/>
              <a:gd name="T6" fmla="*/ 1152 w 1152"/>
              <a:gd name="T7" fmla="*/ 2856 h 3120"/>
              <a:gd name="T8" fmla="*/ 0 60000 65536"/>
              <a:gd name="T9" fmla="*/ 0 60000 65536"/>
              <a:gd name="T10" fmla="*/ 0 60000 65536"/>
              <a:gd name="T11" fmla="*/ 0 60000 65536"/>
              <a:gd name="T12" fmla="*/ 0 w 1152"/>
              <a:gd name="T13" fmla="*/ 0 h 3120"/>
              <a:gd name="T14" fmla="*/ 1152 w 1152"/>
              <a:gd name="T15" fmla="*/ 3120 h 3120"/>
            </a:gdLst>
            <a:ahLst/>
            <a:cxnLst>
              <a:cxn ang="T8">
                <a:pos x="T0" y="T1"/>
              </a:cxn>
              <a:cxn ang="T9">
                <a:pos x="T2" y="T3"/>
              </a:cxn>
              <a:cxn ang="T10">
                <a:pos x="T4" y="T5"/>
              </a:cxn>
              <a:cxn ang="T11">
                <a:pos x="T6" y="T7"/>
              </a:cxn>
            </a:cxnLst>
            <a:rect l="T12" t="T13" r="T14" b="T15"/>
            <a:pathLst>
              <a:path w="1152" h="3120">
                <a:moveTo>
                  <a:pt x="0" y="264"/>
                </a:moveTo>
                <a:cubicBezTo>
                  <a:pt x="248" y="132"/>
                  <a:pt x="496" y="0"/>
                  <a:pt x="624" y="408"/>
                </a:cubicBezTo>
                <a:cubicBezTo>
                  <a:pt x="752" y="816"/>
                  <a:pt x="680" y="2304"/>
                  <a:pt x="768" y="2712"/>
                </a:cubicBezTo>
                <a:cubicBezTo>
                  <a:pt x="856" y="3120"/>
                  <a:pt x="1088" y="2832"/>
                  <a:pt x="1152" y="2856"/>
                </a:cubicBezTo>
              </a:path>
            </a:pathLst>
          </a:custGeom>
          <a:noFill/>
          <a:ln w="76200">
            <a:solidFill>
              <a:srgbClr val="0066FF"/>
            </a:solidFill>
            <a:round/>
            <a:headEnd/>
            <a:tailEnd type="triangle" w="med" len="med"/>
          </a:ln>
        </p:spPr>
        <p:txBody>
          <a:bodyP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endParaRPr lang="en-IN"/>
          </a:p>
        </p:txBody>
      </p:sp>
      <p:sp>
        <p:nvSpPr>
          <p:cNvPr id="32" name="Freeform 31"/>
          <p:cNvSpPr>
            <a:spLocks/>
          </p:cNvSpPr>
          <p:nvPr/>
        </p:nvSpPr>
        <p:spPr bwMode="auto">
          <a:xfrm>
            <a:off x="5429256" y="2363680"/>
            <a:ext cx="395287" cy="4343400"/>
          </a:xfrm>
          <a:custGeom>
            <a:avLst/>
            <a:gdLst>
              <a:gd name="T0" fmla="*/ 249 w 249"/>
              <a:gd name="T1" fmla="*/ 0 h 2736"/>
              <a:gd name="T2" fmla="*/ 27 w 249"/>
              <a:gd name="T3" fmla="*/ 426 h 2736"/>
              <a:gd name="T4" fmla="*/ 87 w 249"/>
              <a:gd name="T5" fmla="*/ 1835 h 2736"/>
              <a:gd name="T6" fmla="*/ 87 w 249"/>
              <a:gd name="T7" fmla="*/ 2229 h 2736"/>
              <a:gd name="T8" fmla="*/ 249 w 249"/>
              <a:gd name="T9" fmla="*/ 2736 h 2736"/>
              <a:gd name="T10" fmla="*/ 0 60000 65536"/>
              <a:gd name="T11" fmla="*/ 0 60000 65536"/>
              <a:gd name="T12" fmla="*/ 0 60000 65536"/>
              <a:gd name="T13" fmla="*/ 0 60000 65536"/>
              <a:gd name="T14" fmla="*/ 0 60000 65536"/>
              <a:gd name="T15" fmla="*/ 0 w 249"/>
              <a:gd name="T16" fmla="*/ 0 h 2736"/>
              <a:gd name="T17" fmla="*/ 249 w 249"/>
              <a:gd name="T18" fmla="*/ 2736 h 2736"/>
            </a:gdLst>
            <a:ahLst/>
            <a:cxnLst>
              <a:cxn ang="T10">
                <a:pos x="T0" y="T1"/>
              </a:cxn>
              <a:cxn ang="T11">
                <a:pos x="T2" y="T3"/>
              </a:cxn>
              <a:cxn ang="T12">
                <a:pos x="T4" y="T5"/>
              </a:cxn>
              <a:cxn ang="T13">
                <a:pos x="T6" y="T7"/>
              </a:cxn>
              <a:cxn ang="T14">
                <a:pos x="T8" y="T9"/>
              </a:cxn>
            </a:cxnLst>
            <a:rect l="T15" t="T16" r="T17" b="T18"/>
            <a:pathLst>
              <a:path w="249" h="2736">
                <a:moveTo>
                  <a:pt x="249" y="0"/>
                </a:moveTo>
                <a:cubicBezTo>
                  <a:pt x="212" y="71"/>
                  <a:pt x="54" y="120"/>
                  <a:pt x="27" y="426"/>
                </a:cubicBezTo>
                <a:cubicBezTo>
                  <a:pt x="0" y="732"/>
                  <a:pt x="77" y="1535"/>
                  <a:pt x="87" y="1835"/>
                </a:cubicBezTo>
                <a:cubicBezTo>
                  <a:pt x="97" y="2135"/>
                  <a:pt x="60" y="2079"/>
                  <a:pt x="87" y="2229"/>
                </a:cubicBezTo>
                <a:cubicBezTo>
                  <a:pt x="114" y="2379"/>
                  <a:pt x="215" y="2631"/>
                  <a:pt x="249" y="2736"/>
                </a:cubicBezTo>
              </a:path>
            </a:pathLst>
          </a:custGeom>
          <a:noFill/>
          <a:ln w="76200">
            <a:solidFill>
              <a:srgbClr val="003399"/>
            </a:solidFill>
            <a:round/>
            <a:headEnd/>
            <a:tailEnd type="triangle" w="med" len="med"/>
          </a:ln>
        </p:spPr>
        <p:txBody>
          <a:bodyPr/>
          <a:lstStyle>
            <a:defPPr>
              <a:defRPr lang="en-GB"/>
            </a:defPPr>
            <a:lvl1pPr algn="l" rtl="0" eaLnBrk="0" fontAlgn="base" hangingPunct="0">
              <a:spcBef>
                <a:spcPct val="0"/>
              </a:spcBef>
              <a:spcAft>
                <a:spcPct val="0"/>
              </a:spcAft>
              <a:defRPr sz="20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20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20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20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2000" kern="1200">
                <a:solidFill>
                  <a:schemeClr val="tx1"/>
                </a:solidFill>
                <a:latin typeface="Comic Sans MS" pitchFamily="66" charset="0"/>
                <a:ea typeface="+mn-ea"/>
                <a:cs typeface="+mn-cs"/>
              </a:defRPr>
            </a:lvl5pPr>
            <a:lvl6pPr marL="2286000" algn="l" defTabSz="914400" rtl="0" eaLnBrk="1" latinLnBrk="0" hangingPunct="1">
              <a:defRPr sz="2000" kern="1200">
                <a:solidFill>
                  <a:schemeClr val="tx1"/>
                </a:solidFill>
                <a:latin typeface="Comic Sans MS" pitchFamily="66" charset="0"/>
                <a:ea typeface="+mn-ea"/>
                <a:cs typeface="+mn-cs"/>
              </a:defRPr>
            </a:lvl6pPr>
            <a:lvl7pPr marL="2743200" algn="l" defTabSz="914400" rtl="0" eaLnBrk="1" latinLnBrk="0" hangingPunct="1">
              <a:defRPr sz="2000" kern="1200">
                <a:solidFill>
                  <a:schemeClr val="tx1"/>
                </a:solidFill>
                <a:latin typeface="Comic Sans MS" pitchFamily="66" charset="0"/>
                <a:ea typeface="+mn-ea"/>
                <a:cs typeface="+mn-cs"/>
              </a:defRPr>
            </a:lvl7pPr>
            <a:lvl8pPr marL="3200400" algn="l" defTabSz="914400" rtl="0" eaLnBrk="1" latinLnBrk="0" hangingPunct="1">
              <a:defRPr sz="2000" kern="1200">
                <a:solidFill>
                  <a:schemeClr val="tx1"/>
                </a:solidFill>
                <a:latin typeface="Comic Sans MS" pitchFamily="66" charset="0"/>
                <a:ea typeface="+mn-ea"/>
                <a:cs typeface="+mn-cs"/>
              </a:defRPr>
            </a:lvl8pPr>
            <a:lvl9pPr marL="3657600" algn="l" defTabSz="914400" rtl="0" eaLnBrk="1" latinLnBrk="0" hangingPunct="1">
              <a:defRPr sz="2000" kern="1200">
                <a:solidFill>
                  <a:schemeClr val="tx1"/>
                </a:solidFill>
                <a:latin typeface="Comic Sans MS" pitchFamily="66" charset="0"/>
                <a:ea typeface="+mn-ea"/>
                <a:cs typeface="+mn-cs"/>
              </a:defRPr>
            </a:lvl9pPr>
          </a:lstStyle>
          <a:p>
            <a:endParaRPr lang="en-IN"/>
          </a:p>
        </p:txBody>
      </p:sp>
    </p:spTree>
    <p:extLst>
      <p:ext uri="{BB962C8B-B14F-4D97-AF65-F5344CB8AC3E}">
        <p14:creationId xmlns="" xmlns:p14="http://schemas.microsoft.com/office/powerpoint/2010/main" val="136714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b="4401"/>
          <a:stretch>
            <a:fillRect/>
          </a:stretch>
        </p:blipFill>
        <p:spPr bwMode="auto">
          <a:xfrm>
            <a:off x="539552" y="980729"/>
            <a:ext cx="8175852" cy="566298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IN" sz="2800" b="1" dirty="0" smtClean="0">
                <a:solidFill>
                  <a:schemeClr val="accent2"/>
                </a:solidFill>
                <a:latin typeface="Aharoni" pitchFamily="2" charset="-79"/>
                <a:cs typeface="Aharoni" pitchFamily="2" charset="-79"/>
              </a:rPr>
              <a:t>Plant </a:t>
            </a:r>
            <a:r>
              <a:rPr lang="en-IN" sz="2800" b="1" dirty="0">
                <a:solidFill>
                  <a:schemeClr val="accent2"/>
                </a:solidFill>
                <a:latin typeface="Aharoni" pitchFamily="2" charset="-79"/>
                <a:cs typeface="Aharoni" pitchFamily="2" charset="-79"/>
              </a:rPr>
              <a:t>pathogens secrete </a:t>
            </a:r>
            <a:r>
              <a:rPr lang="en-IN" sz="2800" b="1" dirty="0" smtClean="0">
                <a:solidFill>
                  <a:schemeClr val="accent2"/>
                </a:solidFill>
                <a:latin typeface="Aharoni" pitchFamily="2" charset="-79"/>
                <a:cs typeface="Aharoni" pitchFamily="2" charset="-79"/>
              </a:rPr>
              <a:t>cell-wall-</a:t>
            </a:r>
          </a:p>
          <a:p>
            <a:pPr algn="ctr"/>
            <a:r>
              <a:rPr lang="en-IN" sz="2800" b="1" dirty="0" smtClean="0">
                <a:solidFill>
                  <a:schemeClr val="accent2"/>
                </a:solidFill>
                <a:latin typeface="Aharoni" pitchFamily="2" charset="-79"/>
                <a:cs typeface="Aharoni" pitchFamily="2" charset="-79"/>
              </a:rPr>
              <a:t>degrading </a:t>
            </a:r>
            <a:r>
              <a:rPr lang="en-IN" sz="2800" b="1" dirty="0">
                <a:solidFill>
                  <a:schemeClr val="accent2"/>
                </a:solidFill>
                <a:latin typeface="Aharoni" pitchFamily="2" charset="-79"/>
                <a:cs typeface="Aharoni" pitchFamily="2" charset="-79"/>
              </a:rPr>
              <a:t>enzymes </a:t>
            </a:r>
            <a:endParaRPr lang="en-IN" sz="2800" dirty="0">
              <a:solidFill>
                <a:schemeClr val="accent2"/>
              </a:solidFill>
              <a:latin typeface="Aharoni" pitchFamily="2" charset="-79"/>
              <a:cs typeface="Aharoni" pitchFamily="2" charset="-79"/>
            </a:endParaRPr>
          </a:p>
        </p:txBody>
      </p:sp>
    </p:spTree>
    <p:extLst>
      <p:ext uri="{BB962C8B-B14F-4D97-AF65-F5344CB8AC3E}">
        <p14:creationId xmlns="" xmlns:p14="http://schemas.microsoft.com/office/powerpoint/2010/main" val="625170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643050"/>
            <a:ext cx="8001056" cy="3170099"/>
          </a:xfrm>
          <a:prstGeom prst="rect">
            <a:avLst/>
          </a:prstGeom>
        </p:spPr>
        <p:txBody>
          <a:bodyPr wrap="square">
            <a:spAutoFit/>
          </a:bodyPr>
          <a:lstStyle/>
          <a:p>
            <a:pPr algn="just">
              <a:lnSpc>
                <a:spcPct val="150000"/>
              </a:lnSpc>
              <a:buFont typeface="Wingdings" pitchFamily="2" charset="2"/>
              <a:buChar char="q"/>
              <a:defRPr/>
            </a:pPr>
            <a:r>
              <a:rPr lang="en-US" sz="2500" dirty="0">
                <a:solidFill>
                  <a:srgbClr val="C00000"/>
                </a:solidFill>
              </a:rPr>
              <a:t>Naked plant cells, all components of a plant cell </a:t>
            </a:r>
            <a:r>
              <a:rPr lang="en-US" sz="2500" dirty="0" smtClean="0">
                <a:solidFill>
                  <a:srgbClr val="C00000"/>
                </a:solidFill>
              </a:rPr>
              <a:t>excluding the </a:t>
            </a:r>
            <a:r>
              <a:rPr lang="en-US" sz="2500" dirty="0">
                <a:solidFill>
                  <a:srgbClr val="C00000"/>
                </a:solidFill>
              </a:rPr>
              <a:t>cell </a:t>
            </a:r>
            <a:r>
              <a:rPr lang="en-US" sz="2500" dirty="0" smtClean="0">
                <a:solidFill>
                  <a:srgbClr val="C00000"/>
                </a:solidFill>
              </a:rPr>
              <a:t>wall.</a:t>
            </a:r>
            <a:endParaRPr lang="en-US" sz="2500" dirty="0">
              <a:solidFill>
                <a:srgbClr val="C00000"/>
              </a:solidFill>
            </a:endParaRPr>
          </a:p>
          <a:p>
            <a:pPr algn="just">
              <a:lnSpc>
                <a:spcPct val="200000"/>
              </a:lnSpc>
              <a:buFont typeface="Wingdings" pitchFamily="2" charset="2"/>
              <a:buChar char="q"/>
              <a:defRPr/>
            </a:pPr>
            <a:r>
              <a:rPr lang="en-US" sz="2500" dirty="0" smtClean="0">
                <a:solidFill>
                  <a:srgbClr val="7030A0"/>
                </a:solidFill>
              </a:rPr>
              <a:t>Cell </a:t>
            </a:r>
            <a:r>
              <a:rPr lang="en-US" sz="2500" dirty="0">
                <a:solidFill>
                  <a:srgbClr val="7030A0"/>
                </a:solidFill>
              </a:rPr>
              <a:t>wall degrading enzymes </a:t>
            </a:r>
            <a:r>
              <a:rPr lang="en-US" sz="2500" dirty="0" smtClean="0">
                <a:solidFill>
                  <a:srgbClr val="7030A0"/>
                </a:solidFill>
              </a:rPr>
              <a:t>(</a:t>
            </a:r>
            <a:r>
              <a:rPr lang="en-US" sz="2500" b="1" dirty="0" err="1" smtClean="0">
                <a:solidFill>
                  <a:schemeClr val="accent6">
                    <a:lumMod val="50000"/>
                  </a:schemeClr>
                </a:solidFill>
              </a:rPr>
              <a:t>Cellulase</a:t>
            </a:r>
            <a:r>
              <a:rPr lang="en-US" sz="2500" dirty="0" smtClean="0">
                <a:solidFill>
                  <a:srgbClr val="7030A0"/>
                </a:solidFill>
              </a:rPr>
              <a:t>).</a:t>
            </a:r>
            <a:endParaRPr lang="en-US" sz="2500" dirty="0">
              <a:solidFill>
                <a:srgbClr val="7030A0"/>
              </a:solidFill>
            </a:endParaRPr>
          </a:p>
          <a:p>
            <a:pPr algn="just">
              <a:lnSpc>
                <a:spcPct val="150000"/>
              </a:lnSpc>
              <a:buFont typeface="Wingdings" pitchFamily="2" charset="2"/>
              <a:buChar char="q"/>
              <a:defRPr/>
            </a:pPr>
            <a:r>
              <a:rPr lang="en-US" sz="2500" dirty="0" smtClean="0"/>
              <a:t>Used </a:t>
            </a:r>
            <a:r>
              <a:rPr lang="en-US" sz="2500" dirty="0"/>
              <a:t>in cell fusion studies, and to take up foreign DNA, cell organelles, bacteria and virus </a:t>
            </a:r>
            <a:r>
              <a:rPr lang="en-US" sz="2500" dirty="0" smtClean="0"/>
              <a:t>particles.</a:t>
            </a:r>
            <a:endParaRPr lang="en-US" sz="2500" dirty="0"/>
          </a:p>
        </p:txBody>
      </p:sp>
      <p:sp>
        <p:nvSpPr>
          <p:cNvPr id="3" name="Rectangle 2"/>
          <p:cNvSpPr/>
          <p:nvPr/>
        </p:nvSpPr>
        <p:spPr>
          <a:xfrm>
            <a:off x="0" y="1"/>
            <a:ext cx="9144000" cy="123110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sz="2800" b="1" dirty="0" smtClean="0">
              <a:solidFill>
                <a:schemeClr val="tx1"/>
              </a:solidFill>
              <a:latin typeface="Berlin Sans FB Demi" pitchFamily="34" charset="0"/>
              <a:cs typeface="Aharoni" pitchFamily="2" charset="-79"/>
            </a:endParaRPr>
          </a:p>
          <a:p>
            <a:pPr algn="ctr"/>
            <a:r>
              <a:rPr lang="en-US" sz="2800" b="1" dirty="0" smtClean="0">
                <a:solidFill>
                  <a:srgbClr val="0070C0"/>
                </a:solidFill>
                <a:latin typeface="Berlin Sans FB Demi" pitchFamily="34" charset="0"/>
                <a:cs typeface="Aharoni" pitchFamily="2" charset="-79"/>
              </a:rPr>
              <a:t>PROTOPLASTS</a:t>
            </a:r>
            <a:r>
              <a:rPr lang="en-US" dirty="0" smtClean="0">
                <a:solidFill>
                  <a:schemeClr val="tx1"/>
                </a:solidFill>
                <a:latin typeface="Aharoni" pitchFamily="2" charset="-79"/>
                <a:cs typeface="Aharoni" pitchFamily="2" charset="-79"/>
              </a:rPr>
              <a:t/>
            </a:r>
            <a:br>
              <a:rPr lang="en-US" dirty="0" smtClean="0">
                <a:solidFill>
                  <a:schemeClr val="tx1"/>
                </a:solidFill>
                <a:latin typeface="Aharoni" pitchFamily="2" charset="-79"/>
                <a:cs typeface="Aharoni" pitchFamily="2" charset="-79"/>
              </a:rPr>
            </a:br>
            <a:endParaRPr lang="en-IN" dirty="0">
              <a:latin typeface="Aharoni" pitchFamily="2" charset="-79"/>
              <a:cs typeface="Aharoni" pitchFamily="2" charset="-79"/>
            </a:endParaRPr>
          </a:p>
        </p:txBody>
      </p:sp>
    </p:spTree>
    <p:extLst>
      <p:ext uri="{BB962C8B-B14F-4D97-AF65-F5344CB8AC3E}">
        <p14:creationId xmlns="" xmlns:p14="http://schemas.microsoft.com/office/powerpoint/2010/main" val="278085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14414" y="689571"/>
            <a:ext cx="6643734" cy="5651774"/>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70992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73256" y="357166"/>
            <a:ext cx="8771434" cy="5357850"/>
            <a:chOff x="344695" y="357166"/>
            <a:chExt cx="8771434" cy="5357850"/>
          </a:xfrm>
        </p:grpSpPr>
        <p:pic>
          <p:nvPicPr>
            <p:cNvPr id="26626" name="Picture 2" descr="http://4.bp.blogspot.com/-sQUvgDP0Odc/Ult3FxidYYI/AAAAAAAABiw/LPXPJLzWCsI/s400/cell.png"/>
            <p:cNvPicPr>
              <a:picLocks noChangeAspect="1" noChangeArrowheads="1"/>
            </p:cNvPicPr>
            <p:nvPr/>
          </p:nvPicPr>
          <p:blipFill>
            <a:blip r:embed="rId2"/>
            <a:srcRect/>
            <a:stretch>
              <a:fillRect/>
            </a:stretch>
          </p:blipFill>
          <p:spPr bwMode="auto">
            <a:xfrm>
              <a:off x="344695" y="357166"/>
              <a:ext cx="4227306" cy="5120799"/>
            </a:xfrm>
            <a:prstGeom prst="rect">
              <a:avLst/>
            </a:prstGeom>
            <a:noFill/>
          </p:spPr>
        </p:pic>
        <p:grpSp>
          <p:nvGrpSpPr>
            <p:cNvPr id="32" name="Group 31"/>
            <p:cNvGrpSpPr/>
            <p:nvPr/>
          </p:nvGrpSpPr>
          <p:grpSpPr>
            <a:xfrm>
              <a:off x="4376597" y="857232"/>
              <a:ext cx="4739532" cy="4857784"/>
              <a:chOff x="3860546" y="1109947"/>
              <a:chExt cx="4739532" cy="4857784"/>
            </a:xfrm>
          </p:grpSpPr>
          <p:grpSp>
            <p:nvGrpSpPr>
              <p:cNvPr id="21" name="Group 20"/>
              <p:cNvGrpSpPr/>
              <p:nvPr/>
            </p:nvGrpSpPr>
            <p:grpSpPr>
              <a:xfrm>
                <a:off x="5000628" y="1500174"/>
                <a:ext cx="2643206" cy="3929089"/>
                <a:chOff x="5214942" y="1500174"/>
                <a:chExt cx="2071702" cy="2736330"/>
              </a:xfrm>
            </p:grpSpPr>
            <p:sp>
              <p:nvSpPr>
                <p:cNvPr id="14" name="Isosceles Triangle 13"/>
                <p:cNvSpPr/>
                <p:nvPr/>
              </p:nvSpPr>
              <p:spPr>
                <a:xfrm>
                  <a:off x="5214942" y="1500174"/>
                  <a:ext cx="2071702" cy="2500330"/>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19" name="Half Frame 18"/>
                <p:cNvSpPr/>
                <p:nvPr/>
              </p:nvSpPr>
              <p:spPr>
                <a:xfrm rot="12603363">
                  <a:off x="6669507" y="2623935"/>
                  <a:ext cx="183351" cy="147749"/>
                </a:xfrm>
                <a:prstGeom prst="halfFram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solidFill>
                      <a:schemeClr val="tx1"/>
                    </a:solidFill>
                  </a:endParaRPr>
                </a:p>
              </p:txBody>
            </p:sp>
            <p:sp>
              <p:nvSpPr>
                <p:cNvPr id="20" name="Minus 19"/>
                <p:cNvSpPr/>
                <p:nvPr/>
              </p:nvSpPr>
              <p:spPr>
                <a:xfrm rot="5400000">
                  <a:off x="6023050" y="3980765"/>
                  <a:ext cx="447763" cy="63715"/>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grpSp>
          <p:sp>
            <p:nvSpPr>
              <p:cNvPr id="22" name="Rectangle 21"/>
              <p:cNvSpPr/>
              <p:nvPr/>
            </p:nvSpPr>
            <p:spPr>
              <a:xfrm>
                <a:off x="5643570" y="1109947"/>
                <a:ext cx="1500198" cy="430887"/>
              </a:xfrm>
              <a:prstGeom prst="rect">
                <a:avLst/>
              </a:prstGeom>
              <a:noFill/>
            </p:spPr>
            <p:txBody>
              <a:bodyPr wrap="square" lIns="91440" tIns="45720" rIns="91440" bIns="45720">
                <a:spAutoFit/>
              </a:bodyPr>
              <a:lstStyle/>
              <a:p>
                <a:pPr algn="ctr"/>
                <a:r>
                  <a:rPr lang="en-US" sz="2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rPr>
                  <a:t>Cell wall </a:t>
                </a:r>
                <a:endParaRPr lang="en-US" sz="2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endParaRPr>
              </a:p>
            </p:txBody>
          </p:sp>
          <p:sp>
            <p:nvSpPr>
              <p:cNvPr id="24" name="Rectangle 23"/>
              <p:cNvSpPr/>
              <p:nvPr/>
            </p:nvSpPr>
            <p:spPr>
              <a:xfrm rot="17476710">
                <a:off x="3982405" y="2936820"/>
                <a:ext cx="2655178" cy="43088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200" dirty="0" smtClean="0">
                    <a:ln w="18000">
                      <a:solidFill>
                        <a:schemeClr val="tx2"/>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rPr>
                  <a:t>Osmotic stabilizer </a:t>
                </a:r>
                <a:endParaRPr lang="en-US" sz="2200" dirty="0">
                  <a:ln w="18000">
                    <a:solidFill>
                      <a:schemeClr val="tx2"/>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endParaRPr>
              </a:p>
            </p:txBody>
          </p:sp>
          <p:sp>
            <p:nvSpPr>
              <p:cNvPr id="25" name="Rectangle 24"/>
              <p:cNvSpPr/>
              <p:nvPr/>
            </p:nvSpPr>
            <p:spPr>
              <a:xfrm rot="15014565">
                <a:off x="6118757" y="2891496"/>
                <a:ext cx="2486511" cy="430887"/>
              </a:xfrm>
              <a:prstGeom prst="rect">
                <a:avLst/>
              </a:prstGeom>
            </p:spPr>
            <p:txBody>
              <a:bodyPr wrap="square">
                <a:spAutoFit/>
              </a:bodyPr>
              <a:lstStyle/>
              <a:p>
                <a:pPr algn="ctr"/>
                <a:r>
                  <a:rPr lang="en-US" sz="2200" b="1" dirty="0" smtClean="0">
                    <a:ln w="18000">
                      <a:solidFill>
                        <a:schemeClr val="tx1"/>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rPr>
                  <a:t>Osmotic pressure </a:t>
                </a:r>
                <a:endParaRPr lang="en-US" sz="2200" b="1" dirty="0">
                  <a:ln w="18000">
                    <a:solidFill>
                      <a:schemeClr val="tx1"/>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endParaRPr>
              </a:p>
            </p:txBody>
          </p:sp>
          <p:sp>
            <p:nvSpPr>
              <p:cNvPr id="26" name="Rectangle 25"/>
              <p:cNvSpPr/>
              <p:nvPr/>
            </p:nvSpPr>
            <p:spPr>
              <a:xfrm>
                <a:off x="3860546" y="4983976"/>
                <a:ext cx="2052791" cy="769441"/>
              </a:xfrm>
              <a:prstGeom prst="rect">
                <a:avLst/>
              </a:prstGeom>
            </p:spPr>
            <p:txBody>
              <a:bodyPr wrap="square">
                <a:spAutoFit/>
              </a:bodyPr>
              <a:lstStyle/>
              <a:p>
                <a:pPr algn="ctr"/>
                <a:r>
                  <a:rPr lang="en-US" sz="2200" b="1" dirty="0" smtClean="0">
                    <a:ln w="18000">
                      <a:solidFill>
                        <a:srgbClr val="A72193"/>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rPr>
                  <a:t>Plasma </a:t>
                </a:r>
              </a:p>
              <a:p>
                <a:pPr algn="ctr"/>
                <a:r>
                  <a:rPr lang="en-US" sz="2200" b="1" dirty="0" smtClean="0">
                    <a:ln w="18000">
                      <a:solidFill>
                        <a:srgbClr val="A72193"/>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rPr>
                  <a:t>membrane </a:t>
                </a:r>
                <a:endParaRPr lang="en-US" sz="2200" b="1" dirty="0">
                  <a:ln w="18000">
                    <a:solidFill>
                      <a:srgbClr val="A72193"/>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endParaRPr>
              </a:p>
            </p:txBody>
          </p:sp>
          <p:sp>
            <p:nvSpPr>
              <p:cNvPr id="27" name="Rectangle 26"/>
              <p:cNvSpPr/>
              <p:nvPr/>
            </p:nvSpPr>
            <p:spPr>
              <a:xfrm>
                <a:off x="7413535" y="5006000"/>
                <a:ext cx="1186543" cy="461665"/>
              </a:xfrm>
              <a:prstGeom prst="rect">
                <a:avLst/>
              </a:prstGeom>
            </p:spPr>
            <p:txBody>
              <a:bodyPr wrap="none">
                <a:spAutoFit/>
              </a:bodyPr>
              <a:lstStyle/>
              <a:p>
                <a:pPr algn="ctr"/>
                <a:r>
                  <a:rPr lang="en-US" sz="2200" b="1" dirty="0" smtClean="0">
                    <a:ln w="18000">
                      <a:solidFill>
                        <a:srgbClr val="00B0F0"/>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rPr>
                  <a:t>Vacuole</a:t>
                </a:r>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rPr>
                  <a:t> </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endParaRPr>
              </a:p>
            </p:txBody>
          </p:sp>
          <p:sp>
            <p:nvSpPr>
              <p:cNvPr id="31" name="Oval 30"/>
              <p:cNvSpPr/>
              <p:nvPr/>
            </p:nvSpPr>
            <p:spPr>
              <a:xfrm>
                <a:off x="5857884" y="5396227"/>
                <a:ext cx="1000132" cy="5715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ln w="18000">
                      <a:solidFill>
                        <a:srgbClr val="00B050"/>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rPr>
                  <a:t>Ems</a:t>
                </a:r>
                <a:endParaRPr lang="en-US" sz="2200" b="1" dirty="0">
                  <a:ln w="18000">
                    <a:solidFill>
                      <a:srgbClr val="00B050"/>
                    </a:solidFill>
                    <a:prstDash val="solid"/>
                    <a:miter lim="800000"/>
                  </a:ln>
                  <a:noFill/>
                  <a:effectLst>
                    <a:outerShdw blurRad="25500" dist="23000" dir="7020000" algn="tl">
                      <a:srgbClr val="000000">
                        <a:alpha val="50000"/>
                      </a:srgbClr>
                    </a:outerShdw>
                  </a:effectLst>
                  <a:latin typeface="Andalus" pitchFamily="18" charset="-78"/>
                  <a:cs typeface="Andalus" pitchFamily="18" charset="-78"/>
                </a:endParaRPr>
              </a:p>
            </p:txBody>
          </p:sp>
        </p:grpSp>
      </p:grpSp>
      <p:sp>
        <p:nvSpPr>
          <p:cNvPr id="33" name="Half Frame 32"/>
          <p:cNvSpPr/>
          <p:nvPr/>
        </p:nvSpPr>
        <p:spPr>
          <a:xfrm rot="13417844">
            <a:off x="6039496" y="2844222"/>
            <a:ext cx="249448" cy="202001"/>
          </a:xfrm>
          <a:prstGeom prst="halfFram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ln>
                <a:solidFill>
                  <a:schemeClr val="accent6"/>
                </a:solidFill>
              </a:ln>
              <a:solidFill>
                <a:schemeClr val="tx1"/>
              </a:solidFill>
            </a:endParaRPr>
          </a:p>
        </p:txBody>
      </p:sp>
      <p:pic>
        <p:nvPicPr>
          <p:cNvPr id="16" name="Picture 15"/>
          <p:cNvPicPr>
            <a:picLocks noChangeAspect="1" noChangeArrowheads="1"/>
          </p:cNvPicPr>
          <p:nvPr/>
        </p:nvPicPr>
        <p:blipFill>
          <a:blip r:embed="rId3"/>
          <a:srcRect/>
          <a:stretch>
            <a:fillRect/>
          </a:stretch>
        </p:blipFill>
        <p:spPr bwMode="auto">
          <a:xfrm>
            <a:off x="1063373" y="5000636"/>
            <a:ext cx="2865685" cy="1857388"/>
          </a:xfrm>
          <a:prstGeom prst="ellipse">
            <a:avLst/>
          </a:prstGeom>
          <a:ln>
            <a:noFill/>
          </a:ln>
          <a:effectLst>
            <a:softEdge rad="112500"/>
          </a:effectLst>
        </p:spPr>
      </p:pic>
    </p:spTree>
    <p:extLst>
      <p:ext uri="{BB962C8B-B14F-4D97-AF65-F5344CB8AC3E}">
        <p14:creationId xmlns="" xmlns:p14="http://schemas.microsoft.com/office/powerpoint/2010/main" val="1932269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332656"/>
            <a:ext cx="8535892" cy="5747727"/>
          </a:xfrm>
          <a:prstGeom prst="rect">
            <a:avLst/>
          </a:prstGeom>
        </p:spPr>
        <p:txBody>
          <a:bodyPr wrap="square">
            <a:spAutoFit/>
          </a:bodyPr>
          <a:lstStyle/>
          <a:p>
            <a:pPr>
              <a:lnSpc>
                <a:spcPct val="125000"/>
              </a:lnSpc>
              <a:spcBef>
                <a:spcPct val="50000"/>
              </a:spcBef>
              <a:buClr>
                <a:srgbClr val="CC0000"/>
              </a:buClr>
            </a:pPr>
            <a:endParaRPr kumimoji="1" lang="en-US" altLang="zh-TW" b="1" dirty="0" smtClean="0">
              <a:latin typeface="Arial" pitchFamily="34" charset="0"/>
              <a:ea typeface="新細明體" pitchFamily="18" charset="-120"/>
            </a:endParaRPr>
          </a:p>
          <a:p>
            <a:pPr marL="457200" indent="-457200" algn="just">
              <a:spcBef>
                <a:spcPct val="50000"/>
              </a:spcBef>
              <a:buFont typeface="Wingdings" pitchFamily="2" charset="2"/>
              <a:buChar char="v"/>
            </a:pPr>
            <a:r>
              <a:rPr kumimoji="1" lang="en-US" altLang="zh-TW" sz="2300" b="1" dirty="0" smtClean="0">
                <a:solidFill>
                  <a:srgbClr val="0070C0"/>
                </a:solidFill>
                <a:latin typeface="+mj-lt"/>
                <a:ea typeface="新細明體" pitchFamily="18" charset="-120"/>
              </a:rPr>
              <a:t>Explants tissue should be young and contain a high proportion of meristematic cells.</a:t>
            </a:r>
          </a:p>
          <a:p>
            <a:pPr marL="457200" indent="-457200" algn="just">
              <a:spcBef>
                <a:spcPct val="50000"/>
              </a:spcBef>
              <a:buFont typeface="Wingdings" pitchFamily="2" charset="2"/>
              <a:buChar char="v"/>
            </a:pPr>
            <a:r>
              <a:rPr kumimoji="1" lang="en-US" altLang="zh-TW" sz="2300" b="1" dirty="0" smtClean="0">
                <a:latin typeface="+mj-lt"/>
                <a:ea typeface="新細明體" pitchFamily="18" charset="-120"/>
              </a:rPr>
              <a:t>The tissue consists of cells without excessive secondary thickening of the cell walls.</a:t>
            </a:r>
          </a:p>
          <a:p>
            <a:pPr marL="457200" indent="-457200" algn="just">
              <a:spcBef>
                <a:spcPct val="50000"/>
              </a:spcBef>
              <a:buFont typeface="Wingdings" pitchFamily="2" charset="2"/>
              <a:buChar char="v"/>
            </a:pPr>
            <a:r>
              <a:rPr kumimoji="1" lang="en-US" altLang="zh-TW" sz="2300" b="1" dirty="0" smtClean="0">
                <a:solidFill>
                  <a:schemeClr val="accent2"/>
                </a:solidFill>
                <a:latin typeface="+mj-lt"/>
                <a:ea typeface="新細明體" pitchFamily="18" charset="-120"/>
              </a:rPr>
              <a:t>Source tissue in dicots is provided by young expanding leaves which must be surface-sterilized without damaging the tissue.</a:t>
            </a:r>
          </a:p>
          <a:p>
            <a:pPr marL="457200" indent="-457200" algn="just">
              <a:spcBef>
                <a:spcPct val="50000"/>
              </a:spcBef>
              <a:buFont typeface="Wingdings" pitchFamily="2" charset="2"/>
              <a:buChar char="v"/>
            </a:pPr>
            <a:r>
              <a:rPr kumimoji="1" lang="en-US" altLang="zh-TW" sz="2300" b="1" dirty="0" smtClean="0">
                <a:solidFill>
                  <a:srgbClr val="7030A0"/>
                </a:solidFill>
                <a:latin typeface="+mj-lt"/>
                <a:ea typeface="新細明體" pitchFamily="18" charset="-120"/>
              </a:rPr>
              <a:t>A continuous supply of surface-sterile source tissue can be obtained by subculture of shoot tips of </a:t>
            </a:r>
            <a:r>
              <a:rPr kumimoji="1" lang="en-US" altLang="zh-TW" sz="2300" b="1" dirty="0" err="1" smtClean="0">
                <a:solidFill>
                  <a:srgbClr val="7030A0"/>
                </a:solidFill>
                <a:latin typeface="+mj-lt"/>
                <a:ea typeface="新細明體" pitchFamily="18" charset="-120"/>
              </a:rPr>
              <a:t>Dicots</a:t>
            </a:r>
            <a:r>
              <a:rPr kumimoji="1" lang="en-US" altLang="zh-TW" sz="2300" b="1" dirty="0" smtClean="0">
                <a:solidFill>
                  <a:srgbClr val="7030A0"/>
                </a:solidFill>
                <a:latin typeface="+mj-lt"/>
                <a:ea typeface="新細明體" pitchFamily="18" charset="-120"/>
              </a:rPr>
              <a:t>.</a:t>
            </a:r>
          </a:p>
          <a:p>
            <a:pPr marL="457200" indent="-457200" algn="just">
              <a:spcBef>
                <a:spcPct val="50000"/>
              </a:spcBef>
              <a:buFont typeface="Wingdings" pitchFamily="2" charset="2"/>
              <a:buChar char="v"/>
            </a:pPr>
            <a:r>
              <a:rPr kumimoji="1" lang="en-US" altLang="zh-TW" sz="2300" b="1" dirty="0" smtClean="0">
                <a:latin typeface="+mj-lt"/>
                <a:ea typeface="新細明體" pitchFamily="18" charset="-120"/>
              </a:rPr>
              <a:t>It is difficult to regenerate plants from leaf tissue of monocots</a:t>
            </a:r>
          </a:p>
          <a:p>
            <a:pPr marL="457200" indent="-457200" algn="just">
              <a:spcBef>
                <a:spcPct val="50000"/>
              </a:spcBef>
              <a:buFont typeface="Wingdings" pitchFamily="2" charset="2"/>
              <a:buChar char="v"/>
            </a:pPr>
            <a:r>
              <a:rPr kumimoji="1" lang="en-US" altLang="zh-TW" sz="2300" b="1" dirty="0" smtClean="0">
                <a:solidFill>
                  <a:schemeClr val="accent1"/>
                </a:solidFill>
                <a:latin typeface="+mj-lt"/>
                <a:ea typeface="新細明體" pitchFamily="18" charset="-120"/>
              </a:rPr>
              <a:t>Immature embryos excised from fertilized flowers produces embryogenic callus, which provides source tissue for protoplast isolation.</a:t>
            </a:r>
            <a:endParaRPr kumimoji="1" lang="en-US" altLang="zh-TW" sz="2300" b="1" dirty="0">
              <a:solidFill>
                <a:schemeClr val="accent1"/>
              </a:solidFill>
              <a:latin typeface="+mj-lt"/>
              <a:ea typeface="新細明體" pitchFamily="18" charset="-120"/>
            </a:endParaRPr>
          </a:p>
        </p:txBody>
      </p:sp>
      <p:sp>
        <p:nvSpPr>
          <p:cNvPr id="3" name="Rectangle 2"/>
          <p:cNvSpPr/>
          <p:nvPr/>
        </p:nvSpPr>
        <p:spPr>
          <a:xfrm>
            <a:off x="3145968" y="260648"/>
            <a:ext cx="3882794" cy="574837"/>
          </a:xfrm>
          <a:prstGeom prst="rect">
            <a:avLst/>
          </a:prstGeom>
        </p:spPr>
        <p:txBody>
          <a:bodyPr wrap="none">
            <a:spAutoFit/>
          </a:bodyPr>
          <a:lstStyle/>
          <a:p>
            <a:pPr marL="457200" indent="-457200">
              <a:lnSpc>
                <a:spcPct val="125000"/>
              </a:lnSpc>
              <a:spcBef>
                <a:spcPct val="50000"/>
              </a:spcBef>
              <a:buClr>
                <a:srgbClr val="CC0000"/>
              </a:buClr>
            </a:pPr>
            <a:r>
              <a:rPr kumimoji="1" lang="en-US" altLang="zh-TW" sz="2800" b="1" dirty="0" smtClean="0">
                <a:latin typeface="Berlin Sans FB Demi" pitchFamily="34" charset="0"/>
                <a:ea typeface="新細明體" pitchFamily="18" charset="-120"/>
              </a:rPr>
              <a:t>Source of explant tissue</a:t>
            </a:r>
            <a:endParaRPr kumimoji="1" lang="en-US" altLang="zh-TW" sz="2800" b="1" dirty="0">
              <a:latin typeface="Berlin Sans FB Demi" pitchFamily="34" charset="0"/>
              <a:ea typeface="新細明體" pitchFamily="18" charset="-120"/>
            </a:endParaRPr>
          </a:p>
        </p:txBody>
      </p:sp>
    </p:spTree>
    <p:extLst>
      <p:ext uri="{BB962C8B-B14F-4D97-AF65-F5344CB8AC3E}">
        <p14:creationId xmlns="" xmlns:p14="http://schemas.microsoft.com/office/powerpoint/2010/main" val="4068806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428736"/>
            <a:ext cx="8358246" cy="4308872"/>
          </a:xfrm>
          <a:prstGeom prst="rect">
            <a:avLst/>
          </a:prstGeom>
        </p:spPr>
        <p:txBody>
          <a:bodyPr wrap="square">
            <a:spAutoFit/>
          </a:bodyPr>
          <a:lstStyle/>
          <a:p>
            <a:pPr marL="457200" indent="-457200" algn="just">
              <a:lnSpc>
                <a:spcPct val="150000"/>
              </a:lnSpc>
              <a:buAutoNum type="arabicPeriod"/>
              <a:defRPr/>
            </a:pPr>
            <a:r>
              <a:rPr lang="en-US" sz="2500" b="1" dirty="0" smtClean="0">
                <a:solidFill>
                  <a:srgbClr val="0070C0"/>
                </a:solidFill>
                <a:latin typeface="+mj-lt"/>
              </a:rPr>
              <a:t>Mechanical method :</a:t>
            </a:r>
          </a:p>
          <a:p>
            <a:pPr algn="just">
              <a:lnSpc>
                <a:spcPct val="150000"/>
              </a:lnSpc>
              <a:buFont typeface="Arial" pitchFamily="34" charset="0"/>
              <a:buChar char="•"/>
              <a:defRPr/>
            </a:pPr>
            <a:r>
              <a:rPr lang="en-US" sz="2500" dirty="0" smtClean="0">
                <a:latin typeface="+mj-lt"/>
              </a:rPr>
              <a:t>Suitable </a:t>
            </a:r>
            <a:r>
              <a:rPr lang="en-US" sz="2500" dirty="0">
                <a:latin typeface="+mj-lt"/>
              </a:rPr>
              <a:t>for large and highly vacuolated cells, such as onion bulb </a:t>
            </a:r>
            <a:r>
              <a:rPr lang="en-US" sz="2500" dirty="0" smtClean="0">
                <a:latin typeface="+mj-lt"/>
              </a:rPr>
              <a:t>scales cells </a:t>
            </a:r>
            <a:r>
              <a:rPr lang="en-US" sz="2500" dirty="0">
                <a:latin typeface="+mj-lt"/>
              </a:rPr>
              <a:t>are </a:t>
            </a:r>
            <a:r>
              <a:rPr lang="en-US" sz="2500" dirty="0" err="1">
                <a:latin typeface="+mj-lt"/>
              </a:rPr>
              <a:t>plasmolysed</a:t>
            </a:r>
            <a:r>
              <a:rPr lang="en-US" sz="2500" dirty="0">
                <a:latin typeface="+mj-lt"/>
              </a:rPr>
              <a:t>, tissue is dissected and </a:t>
            </a:r>
            <a:r>
              <a:rPr lang="en-US" sz="2500" dirty="0" err="1" smtClean="0">
                <a:latin typeface="+mj-lt"/>
              </a:rPr>
              <a:t>deplasmolyzed</a:t>
            </a:r>
            <a:r>
              <a:rPr lang="en-US" sz="2500" dirty="0" smtClean="0">
                <a:latin typeface="+mj-lt"/>
              </a:rPr>
              <a:t> .</a:t>
            </a:r>
          </a:p>
          <a:p>
            <a:pPr algn="just">
              <a:defRPr/>
            </a:pPr>
            <a:endParaRPr lang="en-US" sz="2400" dirty="0">
              <a:latin typeface="+mj-lt"/>
            </a:endParaRPr>
          </a:p>
          <a:p>
            <a:pPr algn="just">
              <a:defRPr/>
            </a:pPr>
            <a:r>
              <a:rPr lang="en-US" sz="2500" b="1" dirty="0">
                <a:solidFill>
                  <a:srgbClr val="A72193"/>
                </a:solidFill>
                <a:latin typeface="+mj-lt"/>
              </a:rPr>
              <a:t>2. Enzymatic </a:t>
            </a:r>
            <a:r>
              <a:rPr lang="en-US" sz="2500" b="1" dirty="0" smtClean="0">
                <a:solidFill>
                  <a:srgbClr val="A72193"/>
                </a:solidFill>
                <a:latin typeface="+mj-lt"/>
              </a:rPr>
              <a:t>method :</a:t>
            </a:r>
            <a:endParaRPr lang="en-US" sz="2500" b="1" dirty="0">
              <a:solidFill>
                <a:srgbClr val="A72193"/>
              </a:solidFill>
              <a:latin typeface="+mj-lt"/>
            </a:endParaRPr>
          </a:p>
          <a:p>
            <a:pPr algn="just">
              <a:lnSpc>
                <a:spcPct val="150000"/>
              </a:lnSpc>
              <a:buFont typeface="Arial" pitchFamily="34" charset="0"/>
              <a:buChar char="•"/>
              <a:defRPr/>
            </a:pPr>
            <a:r>
              <a:rPr lang="en-US" sz="2500" dirty="0" smtClean="0">
                <a:latin typeface="+mj-lt"/>
              </a:rPr>
              <a:t> </a:t>
            </a:r>
            <a:r>
              <a:rPr lang="en-US" sz="2500" dirty="0">
                <a:latin typeface="+mj-lt"/>
              </a:rPr>
              <a:t>C</a:t>
            </a:r>
            <a:r>
              <a:rPr lang="en-US" sz="2500" dirty="0" smtClean="0">
                <a:latin typeface="+mj-lt"/>
              </a:rPr>
              <a:t>ommercial </a:t>
            </a:r>
            <a:r>
              <a:rPr lang="en-US" sz="2500" dirty="0">
                <a:latin typeface="+mj-lt"/>
              </a:rPr>
              <a:t>mixture of cell wall degrading enzymes in </a:t>
            </a:r>
            <a:r>
              <a:rPr lang="en-US" sz="2500" dirty="0" smtClean="0">
                <a:latin typeface="+mj-lt"/>
              </a:rPr>
              <a:t>  solution </a:t>
            </a:r>
            <a:r>
              <a:rPr lang="en-US" sz="2500" dirty="0">
                <a:latin typeface="+mj-lt"/>
              </a:rPr>
              <a:t>containing </a:t>
            </a:r>
            <a:r>
              <a:rPr lang="en-US" sz="2500" b="1" dirty="0">
                <a:solidFill>
                  <a:srgbClr val="C00000"/>
                </a:solidFill>
                <a:latin typeface="+mj-lt"/>
              </a:rPr>
              <a:t>osmotic </a:t>
            </a:r>
            <a:r>
              <a:rPr lang="en-US" sz="2500" b="1" dirty="0" smtClean="0">
                <a:solidFill>
                  <a:srgbClr val="C00000"/>
                </a:solidFill>
                <a:latin typeface="+mj-lt"/>
              </a:rPr>
              <a:t>stabilizers.</a:t>
            </a:r>
            <a:endParaRPr lang="en-US" sz="2500" b="1" dirty="0">
              <a:solidFill>
                <a:srgbClr val="C00000"/>
              </a:solidFill>
              <a:latin typeface="+mj-lt"/>
            </a:endParaRPr>
          </a:p>
        </p:txBody>
      </p:sp>
      <p:sp>
        <p:nvSpPr>
          <p:cNvPr id="3" name="Rectangle 2"/>
          <p:cNvSpPr/>
          <p:nvPr/>
        </p:nvSpPr>
        <p:spPr>
          <a:xfrm>
            <a:off x="0" y="1"/>
            <a:ext cx="9144000"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US" sz="2800" b="1" dirty="0" smtClean="0">
              <a:solidFill>
                <a:schemeClr val="tx1"/>
              </a:solidFill>
              <a:latin typeface="Berlin Sans FB Demi" pitchFamily="34" charset="0"/>
            </a:endParaRPr>
          </a:p>
          <a:p>
            <a:pPr algn="ctr"/>
            <a:r>
              <a:rPr lang="en-US" sz="2800" b="1" dirty="0" smtClean="0">
                <a:solidFill>
                  <a:schemeClr val="tx1"/>
                </a:solidFill>
                <a:latin typeface="Berlin Sans FB Demi" pitchFamily="34" charset="0"/>
              </a:rPr>
              <a:t>Protoplast</a:t>
            </a:r>
            <a:r>
              <a:rPr lang="en-US" sz="2400" b="1" dirty="0" smtClean="0">
                <a:solidFill>
                  <a:schemeClr val="tx1"/>
                </a:solidFill>
              </a:rPr>
              <a:t> </a:t>
            </a:r>
            <a:r>
              <a:rPr lang="en-US" sz="2800" b="1" dirty="0" smtClean="0">
                <a:solidFill>
                  <a:schemeClr val="tx1"/>
                </a:solidFill>
                <a:latin typeface="Berlin Sans FB Demi" pitchFamily="34" charset="0"/>
              </a:rPr>
              <a:t>isolation</a:t>
            </a:r>
            <a:endParaRPr lang="en-IN" sz="2800" b="1" dirty="0">
              <a:latin typeface="Berlin Sans FB Demi" pitchFamily="34" charset="0"/>
            </a:endParaRPr>
          </a:p>
        </p:txBody>
      </p:sp>
    </p:spTree>
    <p:extLst>
      <p:ext uri="{BB962C8B-B14F-4D97-AF65-F5344CB8AC3E}">
        <p14:creationId xmlns="" xmlns:p14="http://schemas.microsoft.com/office/powerpoint/2010/main" val="1709429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071546"/>
            <a:ext cx="8358246" cy="5226431"/>
          </a:xfrm>
          <a:prstGeom prst="rect">
            <a:avLst/>
          </a:prstGeom>
        </p:spPr>
        <p:txBody>
          <a:bodyPr wrap="square">
            <a:spAutoFit/>
          </a:bodyPr>
          <a:lstStyle/>
          <a:p>
            <a:pPr algn="just">
              <a:lnSpc>
                <a:spcPct val="150000"/>
              </a:lnSpc>
              <a:buFont typeface="Wingdings" pitchFamily="2" charset="2"/>
              <a:buChar char="Ø"/>
              <a:defRPr/>
            </a:pPr>
            <a:r>
              <a:rPr lang="en-US" b="1" dirty="0"/>
              <a:t> </a:t>
            </a:r>
            <a:r>
              <a:rPr lang="en-US" sz="2500" dirty="0">
                <a:latin typeface="+mj-lt"/>
              </a:rPr>
              <a:t>Protoplasts have been isolated from a variety of tissues and organs including </a:t>
            </a:r>
            <a:r>
              <a:rPr lang="en-US" sz="2500" b="1" dirty="0">
                <a:solidFill>
                  <a:srgbClr val="0070C0"/>
                </a:solidFill>
                <a:latin typeface="+mj-lt"/>
              </a:rPr>
              <a:t>leaves, petioles, shoot apices, fruits, roots, coleoptiles, hypocotyls, stem, embryo, microspores, callus and cell suspension cultures </a:t>
            </a:r>
            <a:r>
              <a:rPr lang="en-US" sz="2500" dirty="0">
                <a:latin typeface="+mj-lt"/>
              </a:rPr>
              <a:t>of a large number of plant </a:t>
            </a:r>
            <a:r>
              <a:rPr lang="en-US" sz="2500" dirty="0" smtClean="0">
                <a:latin typeface="+mj-lt"/>
              </a:rPr>
              <a:t>species.</a:t>
            </a:r>
            <a:endParaRPr lang="en-US" sz="2500" dirty="0">
              <a:latin typeface="+mj-lt"/>
            </a:endParaRPr>
          </a:p>
          <a:p>
            <a:pPr algn="just">
              <a:lnSpc>
                <a:spcPct val="150000"/>
              </a:lnSpc>
              <a:defRPr/>
            </a:pPr>
            <a:endParaRPr lang="en-US" dirty="0" smtClean="0">
              <a:latin typeface="+mj-lt"/>
            </a:endParaRPr>
          </a:p>
          <a:p>
            <a:pPr algn="just">
              <a:lnSpc>
                <a:spcPct val="150000"/>
              </a:lnSpc>
              <a:buFont typeface="Wingdings" pitchFamily="2" charset="2"/>
              <a:buChar char="Ø"/>
              <a:defRPr/>
            </a:pPr>
            <a:r>
              <a:rPr lang="en-US" sz="2500" dirty="0" smtClean="0">
                <a:latin typeface="+mj-lt"/>
              </a:rPr>
              <a:t>Most </a:t>
            </a:r>
            <a:r>
              <a:rPr lang="en-US" sz="2500" dirty="0">
                <a:latin typeface="+mj-lt"/>
              </a:rPr>
              <a:t>suitable source is mesophyll tissue </a:t>
            </a:r>
            <a:r>
              <a:rPr lang="en-US" sz="2500" dirty="0" smtClean="0">
                <a:latin typeface="+mj-lt"/>
              </a:rPr>
              <a:t>from </a:t>
            </a:r>
            <a:r>
              <a:rPr lang="en-US" sz="2500" dirty="0">
                <a:latin typeface="+mj-lt"/>
              </a:rPr>
              <a:t>fully expanded leaves of young plants or new shoots: </a:t>
            </a:r>
            <a:r>
              <a:rPr lang="en-US" sz="2500" dirty="0">
                <a:solidFill>
                  <a:srgbClr val="A72193"/>
                </a:solidFill>
                <a:latin typeface="+mj-lt"/>
              </a:rPr>
              <a:t>large number of uniform cells, </a:t>
            </a:r>
            <a:r>
              <a:rPr lang="en-US" sz="2500" dirty="0" smtClean="0">
                <a:solidFill>
                  <a:srgbClr val="A72193"/>
                </a:solidFill>
                <a:latin typeface="+mj-lt"/>
              </a:rPr>
              <a:t>loosely  arranged.</a:t>
            </a:r>
            <a:endParaRPr lang="en-IN" sz="2500" dirty="0">
              <a:solidFill>
                <a:srgbClr val="A72193"/>
              </a:solidFill>
              <a:latin typeface="+mj-lt"/>
            </a:endParaRPr>
          </a:p>
        </p:txBody>
      </p:sp>
      <p:sp>
        <p:nvSpPr>
          <p:cNvPr id="3" name="Rectangle 2"/>
          <p:cNvSpPr/>
          <p:nvPr/>
        </p:nvSpPr>
        <p:spPr>
          <a:xfrm>
            <a:off x="0" y="0"/>
            <a:ext cx="9144000" cy="954107"/>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endParaRPr lang="en-US" sz="2800" b="1" dirty="0" smtClean="0">
              <a:solidFill>
                <a:schemeClr val="accent2"/>
              </a:solidFill>
            </a:endParaRPr>
          </a:p>
          <a:p>
            <a:pPr algn="ctr"/>
            <a:r>
              <a:rPr lang="en-US" sz="2800" b="1" dirty="0" smtClean="0">
                <a:solidFill>
                  <a:schemeClr val="accent2"/>
                </a:solidFill>
                <a:latin typeface="Berlin Sans FB Demi" pitchFamily="34" charset="0"/>
              </a:rPr>
              <a:t>Enzymatic protoplast isolation</a:t>
            </a:r>
            <a:endParaRPr lang="en-IN" sz="2800" b="1" dirty="0">
              <a:solidFill>
                <a:schemeClr val="accent2"/>
              </a:solidFill>
              <a:latin typeface="Berlin Sans FB Demi" pitchFamily="34" charset="0"/>
            </a:endParaRPr>
          </a:p>
        </p:txBody>
      </p:sp>
    </p:spTree>
    <p:extLst>
      <p:ext uri="{BB962C8B-B14F-4D97-AF65-F5344CB8AC3E}">
        <p14:creationId xmlns="" xmlns:p14="http://schemas.microsoft.com/office/powerpoint/2010/main" val="1152825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142984"/>
            <a:ext cx="8572560" cy="5355312"/>
          </a:xfrm>
          <a:prstGeom prst="rect">
            <a:avLst/>
          </a:prstGeom>
        </p:spPr>
        <p:txBody>
          <a:bodyPr wrap="square">
            <a:spAutoFit/>
          </a:bodyPr>
          <a:lstStyle/>
          <a:p>
            <a:pPr algn="just">
              <a:lnSpc>
                <a:spcPct val="150000"/>
              </a:lnSpc>
              <a:defRPr/>
            </a:pPr>
            <a:r>
              <a:rPr lang="en-US" sz="2500" dirty="0" smtClean="0">
                <a:latin typeface="+mj-lt"/>
              </a:rPr>
              <a:t>	</a:t>
            </a:r>
            <a:r>
              <a:rPr lang="en-US" sz="2500" b="1" dirty="0" err="1" smtClean="0">
                <a:solidFill>
                  <a:srgbClr val="C00000"/>
                </a:solidFill>
                <a:latin typeface="+mj-lt"/>
              </a:rPr>
              <a:t>Pectinase</a:t>
            </a:r>
            <a:r>
              <a:rPr lang="en-US" sz="2500" dirty="0" smtClean="0">
                <a:latin typeface="+mj-lt"/>
              </a:rPr>
              <a:t> </a:t>
            </a:r>
            <a:r>
              <a:rPr lang="en-US" sz="2500" dirty="0">
                <a:latin typeface="+mj-lt"/>
              </a:rPr>
              <a:t>mainly degrades the middle </a:t>
            </a:r>
            <a:r>
              <a:rPr lang="en-US" sz="2500" dirty="0" smtClean="0">
                <a:latin typeface="+mj-lt"/>
              </a:rPr>
              <a:t>lamella </a:t>
            </a:r>
            <a:r>
              <a:rPr lang="en-US" sz="2500" b="1" dirty="0" err="1" smtClean="0">
                <a:solidFill>
                  <a:srgbClr val="0070C0"/>
                </a:solidFill>
                <a:latin typeface="+mj-lt"/>
              </a:rPr>
              <a:t>Cellulase</a:t>
            </a:r>
            <a:r>
              <a:rPr lang="en-US" sz="2500" dirty="0" smtClean="0">
                <a:latin typeface="+mj-lt"/>
              </a:rPr>
              <a:t> </a:t>
            </a:r>
            <a:r>
              <a:rPr lang="en-US" sz="2500" dirty="0">
                <a:latin typeface="+mj-lt"/>
              </a:rPr>
              <a:t>and </a:t>
            </a:r>
            <a:r>
              <a:rPr lang="en-US" sz="2500" b="1" dirty="0" err="1">
                <a:solidFill>
                  <a:srgbClr val="A72193"/>
                </a:solidFill>
                <a:latin typeface="+mj-lt"/>
              </a:rPr>
              <a:t>hemicellulase</a:t>
            </a:r>
            <a:r>
              <a:rPr lang="en-US" sz="2500" dirty="0">
                <a:latin typeface="+mj-lt"/>
              </a:rPr>
              <a:t> are required for other main </a:t>
            </a:r>
            <a:r>
              <a:rPr lang="en-US" sz="2500" dirty="0" smtClean="0">
                <a:latin typeface="+mj-lt"/>
              </a:rPr>
              <a:t>component </a:t>
            </a:r>
            <a:r>
              <a:rPr lang="en-US" sz="2500" dirty="0" err="1" smtClean="0">
                <a:latin typeface="+mj-lt"/>
              </a:rPr>
              <a:t>Helicase</a:t>
            </a:r>
            <a:r>
              <a:rPr lang="en-US" sz="2500" dirty="0">
                <a:latin typeface="+mj-lt"/>
              </a:rPr>
              <a:t>, </a:t>
            </a:r>
            <a:r>
              <a:rPr lang="en-US" sz="2500" dirty="0" err="1">
                <a:latin typeface="+mj-lt"/>
              </a:rPr>
              <a:t>colonase</a:t>
            </a:r>
            <a:r>
              <a:rPr lang="en-US" sz="2500" dirty="0">
                <a:latin typeface="+mj-lt"/>
              </a:rPr>
              <a:t>, </a:t>
            </a:r>
            <a:r>
              <a:rPr lang="en-US" sz="2500" dirty="0" err="1">
                <a:latin typeface="+mj-lt"/>
              </a:rPr>
              <a:t>cellulysin</a:t>
            </a:r>
            <a:r>
              <a:rPr lang="en-US" sz="2500" dirty="0">
                <a:latin typeface="+mj-lt"/>
              </a:rPr>
              <a:t>, </a:t>
            </a:r>
            <a:r>
              <a:rPr lang="en-US" sz="2500" dirty="0" err="1">
                <a:latin typeface="+mj-lt"/>
              </a:rPr>
              <a:t>glusulase</a:t>
            </a:r>
            <a:r>
              <a:rPr lang="en-US" sz="2500" dirty="0">
                <a:latin typeface="+mj-lt"/>
              </a:rPr>
              <a:t>, </a:t>
            </a:r>
            <a:r>
              <a:rPr lang="en-US" sz="2500" dirty="0" err="1">
                <a:latin typeface="+mj-lt"/>
              </a:rPr>
              <a:t>zymolyase</a:t>
            </a:r>
            <a:r>
              <a:rPr lang="en-US" sz="2500" dirty="0">
                <a:latin typeface="+mj-lt"/>
              </a:rPr>
              <a:t>, </a:t>
            </a:r>
            <a:r>
              <a:rPr lang="en-US" sz="2500" dirty="0" err="1">
                <a:latin typeface="+mj-lt"/>
              </a:rPr>
              <a:t>pectolyase</a:t>
            </a:r>
            <a:r>
              <a:rPr lang="en-US" sz="2500" dirty="0">
                <a:latin typeface="+mj-lt"/>
              </a:rPr>
              <a:t> etc</a:t>
            </a:r>
            <a:r>
              <a:rPr lang="en-US" sz="2500" dirty="0" smtClean="0">
                <a:latin typeface="+mj-lt"/>
              </a:rPr>
              <a:t>.</a:t>
            </a:r>
          </a:p>
          <a:p>
            <a:pPr algn="just">
              <a:lnSpc>
                <a:spcPct val="150000"/>
              </a:lnSpc>
              <a:defRPr/>
            </a:pPr>
            <a:endParaRPr lang="en-US" sz="1400" dirty="0">
              <a:latin typeface="+mj-lt"/>
            </a:endParaRPr>
          </a:p>
          <a:p>
            <a:pPr marL="457200" indent="-457200" algn="just">
              <a:lnSpc>
                <a:spcPct val="150000"/>
              </a:lnSpc>
              <a:buAutoNum type="arabicPeriod"/>
              <a:defRPr/>
            </a:pPr>
            <a:r>
              <a:rPr lang="en-US" sz="2500" dirty="0" smtClean="0">
                <a:latin typeface="+mj-lt"/>
              </a:rPr>
              <a:t>Two-step </a:t>
            </a:r>
            <a:r>
              <a:rPr lang="en-US" sz="2500" dirty="0">
                <a:latin typeface="+mj-lt"/>
              </a:rPr>
              <a:t>or sequential </a:t>
            </a:r>
            <a:r>
              <a:rPr lang="en-US" sz="2500" dirty="0" smtClean="0">
                <a:latin typeface="+mj-lt"/>
              </a:rPr>
              <a:t>method </a:t>
            </a:r>
          </a:p>
          <a:p>
            <a:pPr marL="457200" indent="-457200" algn="just">
              <a:lnSpc>
                <a:spcPct val="150000"/>
              </a:lnSpc>
              <a:defRPr/>
            </a:pPr>
            <a:r>
              <a:rPr lang="en-US" sz="2500" dirty="0" smtClean="0">
                <a:latin typeface="+mj-lt"/>
              </a:rPr>
              <a:t>     </a:t>
            </a:r>
            <a:r>
              <a:rPr lang="en-US" sz="2500" dirty="0" err="1" smtClean="0">
                <a:solidFill>
                  <a:srgbClr val="FF0000"/>
                </a:solidFill>
                <a:latin typeface="+mj-lt"/>
              </a:rPr>
              <a:t>Pectinase</a:t>
            </a:r>
            <a:r>
              <a:rPr lang="en-US" sz="2500" dirty="0" smtClean="0">
                <a:latin typeface="+mj-lt"/>
              </a:rPr>
              <a:t> </a:t>
            </a:r>
            <a:r>
              <a:rPr lang="en-US" sz="2500" dirty="0">
                <a:latin typeface="+mj-lt"/>
              </a:rPr>
              <a:t>(or </a:t>
            </a:r>
            <a:r>
              <a:rPr lang="en-US" sz="2500" dirty="0" err="1">
                <a:latin typeface="+mj-lt"/>
              </a:rPr>
              <a:t>macerozyme</a:t>
            </a:r>
            <a:r>
              <a:rPr lang="en-US" sz="2500" dirty="0">
                <a:latin typeface="+mj-lt"/>
              </a:rPr>
              <a:t>) → </a:t>
            </a:r>
            <a:r>
              <a:rPr lang="en-US" sz="2500" b="1" dirty="0" err="1" smtClean="0">
                <a:solidFill>
                  <a:srgbClr val="7030A0"/>
                </a:solidFill>
                <a:latin typeface="+mj-lt"/>
              </a:rPr>
              <a:t>Cellulase</a:t>
            </a:r>
            <a:endParaRPr lang="en-US" sz="2500" b="1" dirty="0" smtClean="0">
              <a:solidFill>
                <a:srgbClr val="7030A0"/>
              </a:solidFill>
              <a:latin typeface="+mj-lt"/>
            </a:endParaRPr>
          </a:p>
          <a:p>
            <a:pPr marL="457200" indent="-457200" algn="just">
              <a:lnSpc>
                <a:spcPct val="150000"/>
              </a:lnSpc>
              <a:defRPr/>
            </a:pPr>
            <a:endParaRPr lang="en-US" sz="1100" dirty="0">
              <a:latin typeface="+mj-lt"/>
            </a:endParaRPr>
          </a:p>
          <a:p>
            <a:pPr algn="just">
              <a:lnSpc>
                <a:spcPct val="150000"/>
              </a:lnSpc>
              <a:defRPr/>
            </a:pPr>
            <a:r>
              <a:rPr lang="en-US" sz="2500" dirty="0">
                <a:latin typeface="+mj-lt"/>
              </a:rPr>
              <a:t>2. One-step or simultaneous </a:t>
            </a:r>
            <a:r>
              <a:rPr lang="en-US" sz="2500" dirty="0" smtClean="0">
                <a:latin typeface="+mj-lt"/>
              </a:rPr>
              <a:t>method: </a:t>
            </a:r>
          </a:p>
          <a:p>
            <a:pPr algn="just">
              <a:lnSpc>
                <a:spcPct val="150000"/>
              </a:lnSpc>
              <a:defRPr/>
            </a:pPr>
            <a:r>
              <a:rPr lang="en-US" sz="2500" dirty="0" smtClean="0">
                <a:latin typeface="+mj-lt"/>
              </a:rPr>
              <a:t>      one </a:t>
            </a:r>
            <a:r>
              <a:rPr lang="en-US" sz="2500" dirty="0">
                <a:latin typeface="+mj-lt"/>
              </a:rPr>
              <a:t>mixture of enzymes</a:t>
            </a:r>
          </a:p>
        </p:txBody>
      </p:sp>
      <p:sp>
        <p:nvSpPr>
          <p:cNvPr id="3" name="Rectangle 2"/>
          <p:cNvSpPr/>
          <p:nvPr/>
        </p:nvSpPr>
        <p:spPr>
          <a:xfrm>
            <a:off x="-32" y="-24"/>
            <a:ext cx="9144000"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endParaRPr lang="en-US" sz="2800" b="1" dirty="0" smtClean="0">
              <a:solidFill>
                <a:schemeClr val="tx1"/>
              </a:solidFill>
              <a:latin typeface="Berlin Sans FB Demi" pitchFamily="34" charset="0"/>
            </a:endParaRPr>
          </a:p>
          <a:p>
            <a:pPr algn="ctr"/>
            <a:r>
              <a:rPr lang="en-US" sz="2800" b="1" dirty="0" smtClean="0">
                <a:solidFill>
                  <a:srgbClr val="7030A0"/>
                </a:solidFill>
                <a:latin typeface="Berlin Sans FB Demi" pitchFamily="34" charset="0"/>
              </a:rPr>
              <a:t>ENZYMES</a:t>
            </a:r>
            <a:endParaRPr lang="en-IN" sz="2800" b="1" dirty="0">
              <a:solidFill>
                <a:srgbClr val="7030A0"/>
              </a:solidFill>
              <a:latin typeface="Berlin Sans FB Demi" pitchFamily="34" charset="0"/>
            </a:endParaRPr>
          </a:p>
        </p:txBody>
      </p:sp>
    </p:spTree>
    <p:extLst>
      <p:ext uri="{BB962C8B-B14F-4D97-AF65-F5344CB8AC3E}">
        <p14:creationId xmlns="" xmlns:p14="http://schemas.microsoft.com/office/powerpoint/2010/main" val="2604490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14356"/>
            <a:ext cx="8358246" cy="5863144"/>
          </a:xfrm>
          <a:prstGeom prst="rect">
            <a:avLst/>
          </a:prstGeom>
        </p:spPr>
        <p:txBody>
          <a:bodyPr wrap="square">
            <a:spAutoFit/>
          </a:bodyPr>
          <a:lstStyle/>
          <a:p>
            <a:pPr algn="just">
              <a:lnSpc>
                <a:spcPct val="150000"/>
              </a:lnSpc>
              <a:buFont typeface="Wingdings" pitchFamily="2" charset="2"/>
              <a:buChar char="q"/>
              <a:defRPr/>
            </a:pPr>
            <a:r>
              <a:rPr lang="en-US" sz="2500" dirty="0" smtClean="0">
                <a:latin typeface="+mj-lt"/>
              </a:rPr>
              <a:t> In </a:t>
            </a:r>
            <a:r>
              <a:rPr lang="en-US" sz="2500" dirty="0">
                <a:latin typeface="+mj-lt"/>
              </a:rPr>
              <a:t>isolating protoplasts, the wall pressure that is mechanically supported by cell wall must be replaced with an appropriate osmotic pressure (also later in the culture medium</a:t>
            </a:r>
            <a:r>
              <a:rPr lang="en-US" sz="2500" dirty="0" smtClean="0">
                <a:latin typeface="+mj-lt"/>
              </a:rPr>
              <a:t>).</a:t>
            </a:r>
            <a:endParaRPr lang="en-US" sz="2500" dirty="0">
              <a:latin typeface="+mj-lt"/>
            </a:endParaRPr>
          </a:p>
          <a:p>
            <a:pPr algn="just">
              <a:lnSpc>
                <a:spcPct val="150000"/>
              </a:lnSpc>
              <a:buFont typeface="Wingdings" pitchFamily="2" charset="2"/>
              <a:buChar char="q"/>
              <a:defRPr/>
            </a:pPr>
            <a:r>
              <a:rPr lang="en-US" sz="2500" dirty="0" smtClean="0">
                <a:latin typeface="+mj-lt"/>
              </a:rPr>
              <a:t> </a:t>
            </a:r>
            <a:r>
              <a:rPr lang="en-US" sz="2500" dirty="0" smtClean="0">
                <a:solidFill>
                  <a:srgbClr val="7030A0"/>
                </a:solidFill>
                <a:latin typeface="+mj-lt"/>
              </a:rPr>
              <a:t>Osmotic </a:t>
            </a:r>
            <a:r>
              <a:rPr lang="en-US" sz="2500" dirty="0">
                <a:solidFill>
                  <a:srgbClr val="7030A0"/>
                </a:solidFill>
                <a:latin typeface="+mj-lt"/>
              </a:rPr>
              <a:t>stress has harmful effects on cell metabolism and growth: condensation of DNA in cell nuclei and decreased protein </a:t>
            </a:r>
            <a:r>
              <a:rPr lang="en-US" sz="2500" dirty="0" smtClean="0">
                <a:solidFill>
                  <a:srgbClr val="7030A0"/>
                </a:solidFill>
                <a:latin typeface="+mj-lt"/>
              </a:rPr>
              <a:t>synthesis</a:t>
            </a:r>
            <a:r>
              <a:rPr lang="en-US" sz="2500" dirty="0" smtClean="0">
                <a:latin typeface="+mj-lt"/>
              </a:rPr>
              <a:t>.</a:t>
            </a:r>
            <a:endParaRPr lang="en-US" sz="2500" dirty="0">
              <a:latin typeface="+mj-lt"/>
            </a:endParaRPr>
          </a:p>
          <a:p>
            <a:pPr algn="just">
              <a:lnSpc>
                <a:spcPct val="150000"/>
              </a:lnSpc>
              <a:buFont typeface="Wingdings" pitchFamily="2" charset="2"/>
              <a:buChar char="q"/>
              <a:defRPr/>
            </a:pPr>
            <a:r>
              <a:rPr lang="en-US" sz="2500" dirty="0" smtClean="0">
                <a:latin typeface="+mj-lt"/>
              </a:rPr>
              <a:t> Lower </a:t>
            </a:r>
            <a:r>
              <a:rPr lang="en-US" sz="2500" dirty="0">
                <a:latin typeface="+mj-lt"/>
              </a:rPr>
              <a:t>osmotic potentials by addition of various ionic and non-ionic solutes: </a:t>
            </a:r>
            <a:r>
              <a:rPr lang="en-US" sz="2500" b="1" i="1" dirty="0" err="1">
                <a:solidFill>
                  <a:schemeClr val="accent6">
                    <a:lumMod val="50000"/>
                  </a:schemeClr>
                </a:solidFill>
                <a:latin typeface="+mj-lt"/>
              </a:rPr>
              <a:t>mannitol</a:t>
            </a:r>
            <a:r>
              <a:rPr lang="en-US" sz="2500" b="1" dirty="0">
                <a:solidFill>
                  <a:schemeClr val="accent6">
                    <a:lumMod val="50000"/>
                  </a:schemeClr>
                </a:solidFill>
                <a:latin typeface="+mj-lt"/>
              </a:rPr>
              <a:t>, sorbitol, glucose, fructose, </a:t>
            </a:r>
            <a:r>
              <a:rPr lang="en-US" sz="2500" b="1" dirty="0" err="1">
                <a:solidFill>
                  <a:schemeClr val="accent6">
                    <a:lumMod val="50000"/>
                  </a:schemeClr>
                </a:solidFill>
                <a:latin typeface="+mj-lt"/>
              </a:rPr>
              <a:t>galactose</a:t>
            </a:r>
            <a:r>
              <a:rPr lang="en-US" sz="2500" b="1" dirty="0">
                <a:solidFill>
                  <a:schemeClr val="accent6">
                    <a:lumMod val="50000"/>
                  </a:schemeClr>
                </a:solidFill>
                <a:latin typeface="+mj-lt"/>
              </a:rPr>
              <a:t>, </a:t>
            </a:r>
            <a:r>
              <a:rPr lang="en-US" sz="2500" b="1" dirty="0" err="1">
                <a:solidFill>
                  <a:schemeClr val="accent6">
                    <a:lumMod val="50000"/>
                  </a:schemeClr>
                </a:solidFill>
                <a:latin typeface="+mj-lt"/>
              </a:rPr>
              <a:t>NaCl</a:t>
            </a:r>
            <a:r>
              <a:rPr lang="en-US" sz="2500" b="1" dirty="0">
                <a:solidFill>
                  <a:schemeClr val="accent6">
                    <a:lumMod val="50000"/>
                  </a:schemeClr>
                </a:solidFill>
                <a:latin typeface="+mj-lt"/>
              </a:rPr>
              <a:t>, </a:t>
            </a:r>
            <a:r>
              <a:rPr lang="en-US" sz="2500" b="1" dirty="0" err="1">
                <a:solidFill>
                  <a:schemeClr val="accent6">
                    <a:lumMod val="50000"/>
                  </a:schemeClr>
                </a:solidFill>
                <a:latin typeface="+mj-lt"/>
              </a:rPr>
              <a:t>CaCl</a:t>
            </a:r>
            <a:r>
              <a:rPr lang="en-US" sz="2500" b="1" dirty="0">
                <a:solidFill>
                  <a:schemeClr val="accent6">
                    <a:lumMod val="50000"/>
                  </a:schemeClr>
                </a:solidFill>
                <a:latin typeface="+mj-lt"/>
              </a:rPr>
              <a:t> etc</a:t>
            </a:r>
            <a:r>
              <a:rPr lang="en-US" sz="2500" dirty="0">
                <a:latin typeface="+mj-lt"/>
              </a:rPr>
              <a:t>.</a:t>
            </a:r>
          </a:p>
        </p:txBody>
      </p:sp>
      <p:sp>
        <p:nvSpPr>
          <p:cNvPr id="3" name="Rectangle 2"/>
          <p:cNvSpPr/>
          <p:nvPr/>
        </p:nvSpPr>
        <p:spPr>
          <a:xfrm>
            <a:off x="0" y="-24"/>
            <a:ext cx="91440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800" b="1" dirty="0" err="1" smtClean="0">
                <a:solidFill>
                  <a:srgbClr val="0070C0"/>
                </a:solidFill>
                <a:latin typeface="Berlin Sans FB Demi" pitchFamily="34" charset="0"/>
              </a:rPr>
              <a:t>Osmoticum</a:t>
            </a:r>
            <a:endParaRPr lang="en-IN" sz="2800" b="1" dirty="0">
              <a:solidFill>
                <a:srgbClr val="0070C0"/>
              </a:solidFill>
              <a:latin typeface="Berlin Sans FB Demi" pitchFamily="34" charset="0"/>
            </a:endParaRPr>
          </a:p>
        </p:txBody>
      </p:sp>
    </p:spTree>
    <p:extLst>
      <p:ext uri="{BB962C8B-B14F-4D97-AF65-F5344CB8AC3E}">
        <p14:creationId xmlns="" xmlns:p14="http://schemas.microsoft.com/office/powerpoint/2010/main" val="3090576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785794"/>
            <a:ext cx="8501122" cy="5747727"/>
          </a:xfrm>
          <a:prstGeom prst="rect">
            <a:avLst/>
          </a:prstGeom>
        </p:spPr>
        <p:txBody>
          <a:bodyPr wrap="square">
            <a:spAutoFit/>
          </a:bodyPr>
          <a:lstStyle/>
          <a:p>
            <a:pPr marL="457200" indent="-457200" algn="just">
              <a:lnSpc>
                <a:spcPct val="150000"/>
              </a:lnSpc>
              <a:spcBef>
                <a:spcPct val="50000"/>
              </a:spcBef>
              <a:buClr>
                <a:srgbClr val="CC0000"/>
              </a:buClr>
            </a:pPr>
            <a:r>
              <a:rPr kumimoji="1" lang="en-US" altLang="zh-TW" sz="2000" b="1" dirty="0" smtClean="0">
                <a:latin typeface="Arial" pitchFamily="34" charset="0"/>
                <a:ea typeface="新細明體" pitchFamily="18" charset="-120"/>
              </a:rPr>
              <a:t>       </a:t>
            </a:r>
          </a:p>
          <a:p>
            <a:pPr marL="457200" indent="-457200" algn="just">
              <a:spcBef>
                <a:spcPct val="50000"/>
              </a:spcBef>
              <a:buClr>
                <a:srgbClr val="CC0000"/>
              </a:buClr>
              <a:buFont typeface="Wingdings" pitchFamily="2" charset="2"/>
              <a:buChar char="§"/>
            </a:pPr>
            <a:r>
              <a:rPr kumimoji="1" lang="en-US" altLang="zh-TW" sz="2500" dirty="0" smtClean="0">
                <a:latin typeface="+mj-lt"/>
                <a:ea typeface="新細明體" pitchFamily="18" charset="-120"/>
              </a:rPr>
              <a:t>Where the source tissue is leaves, stems or roots, it is cut into narrow strips and is maintained for one hour in the </a:t>
            </a:r>
            <a:r>
              <a:rPr kumimoji="1" lang="en-US" altLang="zh-TW" sz="2500" dirty="0" err="1" smtClean="0">
                <a:solidFill>
                  <a:srgbClr val="C00000"/>
                </a:solidFill>
                <a:latin typeface="+mj-lt"/>
                <a:ea typeface="新細明體" pitchFamily="18" charset="-120"/>
              </a:rPr>
              <a:t>osmoticum</a:t>
            </a:r>
            <a:r>
              <a:rPr kumimoji="1" lang="en-US" altLang="zh-TW" sz="2500" dirty="0" smtClean="0">
                <a:solidFill>
                  <a:srgbClr val="C00000"/>
                </a:solidFill>
                <a:latin typeface="+mj-lt"/>
                <a:ea typeface="新細明體" pitchFamily="18" charset="-120"/>
              </a:rPr>
              <a:t> solution which contains inorganic salt mixture such as CPW salts and 13% w/v </a:t>
            </a:r>
            <a:r>
              <a:rPr kumimoji="1" lang="en-US" altLang="zh-TW" sz="2500" dirty="0" err="1" smtClean="0">
                <a:solidFill>
                  <a:srgbClr val="C00000"/>
                </a:solidFill>
                <a:latin typeface="+mj-lt"/>
                <a:ea typeface="新細明體" pitchFamily="18" charset="-120"/>
              </a:rPr>
              <a:t>mannitol</a:t>
            </a:r>
            <a:r>
              <a:rPr kumimoji="1" lang="en-US" altLang="zh-TW" sz="2500" dirty="0" smtClean="0">
                <a:solidFill>
                  <a:srgbClr val="C00000"/>
                </a:solidFill>
                <a:latin typeface="+mj-lt"/>
                <a:ea typeface="新細明體" pitchFamily="18" charset="-120"/>
              </a:rPr>
              <a:t> </a:t>
            </a:r>
            <a:r>
              <a:rPr kumimoji="1" lang="en-US" altLang="zh-TW" sz="2500" dirty="0" smtClean="0">
                <a:latin typeface="+mj-lt"/>
                <a:ea typeface="新細明體" pitchFamily="18" charset="-120"/>
              </a:rPr>
              <a:t>as an osmoprotectant to prevent the cell from losing or gaining water after wall removal.</a:t>
            </a:r>
          </a:p>
          <a:p>
            <a:pPr marL="457200" indent="-457200" algn="just">
              <a:spcBef>
                <a:spcPct val="50000"/>
              </a:spcBef>
              <a:buClr>
                <a:srgbClr val="CC0000"/>
              </a:buClr>
              <a:buFont typeface="Wingdings" pitchFamily="2" charset="2"/>
              <a:buChar char="§"/>
            </a:pPr>
            <a:r>
              <a:rPr kumimoji="1" lang="en-US" altLang="zh-TW" sz="2500" dirty="0" smtClean="0">
                <a:latin typeface="+mj-lt"/>
                <a:ea typeface="新細明體" pitchFamily="18" charset="-120"/>
              </a:rPr>
              <a:t> If the source tissue is a tissue culture, the cells are broken up into smaller aggregates then maintained in the </a:t>
            </a:r>
            <a:r>
              <a:rPr kumimoji="1" lang="en-US" altLang="zh-TW" sz="2500" dirty="0" err="1" smtClean="0">
                <a:solidFill>
                  <a:srgbClr val="0070C0"/>
                </a:solidFill>
                <a:latin typeface="+mj-lt"/>
                <a:ea typeface="新細明體" pitchFamily="18" charset="-120"/>
              </a:rPr>
              <a:t>osmoticum</a:t>
            </a:r>
            <a:r>
              <a:rPr kumimoji="1" lang="en-US" altLang="zh-TW" sz="2500" dirty="0" smtClean="0">
                <a:solidFill>
                  <a:srgbClr val="0070C0"/>
                </a:solidFill>
                <a:latin typeface="+mj-lt"/>
                <a:ea typeface="新細明體" pitchFamily="18" charset="-120"/>
              </a:rPr>
              <a:t> at 25</a:t>
            </a:r>
            <a:r>
              <a:rPr kumimoji="1" lang="en-US" altLang="zh-TW" sz="2500" baseline="30000" dirty="0" smtClean="0">
                <a:solidFill>
                  <a:srgbClr val="0070C0"/>
                </a:solidFill>
                <a:latin typeface="+mj-lt"/>
                <a:ea typeface="新細明體" pitchFamily="18" charset="-120"/>
              </a:rPr>
              <a:t>o</a:t>
            </a:r>
            <a:r>
              <a:rPr kumimoji="1" lang="en-US" altLang="zh-TW" sz="2500" dirty="0" smtClean="0">
                <a:solidFill>
                  <a:srgbClr val="0070C0"/>
                </a:solidFill>
                <a:latin typeface="+mj-lt"/>
                <a:ea typeface="新細明體" pitchFamily="18" charset="-120"/>
              </a:rPr>
              <a:t>C</a:t>
            </a:r>
          </a:p>
          <a:p>
            <a:pPr marL="457200" indent="-457200" algn="just">
              <a:spcBef>
                <a:spcPct val="50000"/>
              </a:spcBef>
              <a:buClr>
                <a:srgbClr val="CC0000"/>
              </a:buClr>
              <a:buFont typeface="Wingdings" pitchFamily="2" charset="2"/>
              <a:buChar char="§"/>
            </a:pPr>
            <a:r>
              <a:rPr kumimoji="1" lang="en-US" altLang="zh-TW" sz="2500" dirty="0" smtClean="0">
                <a:latin typeface="+mj-lt"/>
                <a:ea typeface="新細明體" pitchFamily="18" charset="-120"/>
              </a:rPr>
              <a:t> The tissues are then exposed to the </a:t>
            </a:r>
            <a:r>
              <a:rPr kumimoji="1" lang="en-US" altLang="zh-TW" sz="2500" dirty="0" err="1" smtClean="0">
                <a:latin typeface="+mj-lt"/>
                <a:ea typeface="新細明體" pitchFamily="18" charset="-120"/>
              </a:rPr>
              <a:t>osmoticum</a:t>
            </a:r>
            <a:r>
              <a:rPr kumimoji="1" lang="en-US" altLang="zh-TW" sz="2500" dirty="0" smtClean="0">
                <a:latin typeface="+mj-lt"/>
                <a:ea typeface="新細明體" pitchFamily="18" charset="-120"/>
              </a:rPr>
              <a:t>, for example </a:t>
            </a:r>
            <a:r>
              <a:rPr kumimoji="1" lang="en-US" altLang="zh-TW" sz="2500" b="1" dirty="0" smtClean="0">
                <a:solidFill>
                  <a:srgbClr val="A72193"/>
                </a:solidFill>
                <a:latin typeface="+mj-lt"/>
                <a:ea typeface="新細明體" pitchFamily="18" charset="-120"/>
              </a:rPr>
              <a:t>CPW plus 13% </a:t>
            </a:r>
            <a:r>
              <a:rPr kumimoji="1" lang="en-US" altLang="zh-TW" sz="2500" b="1" dirty="0" err="1" smtClean="0">
                <a:solidFill>
                  <a:srgbClr val="A72193"/>
                </a:solidFill>
                <a:latin typeface="+mj-lt"/>
                <a:ea typeface="新細明體" pitchFamily="18" charset="-120"/>
              </a:rPr>
              <a:t>mannitol</a:t>
            </a:r>
            <a:r>
              <a:rPr kumimoji="1" lang="en-US" altLang="zh-TW" sz="2500" dirty="0" smtClean="0">
                <a:latin typeface="+mj-lt"/>
                <a:ea typeface="新細明體" pitchFamily="18" charset="-120"/>
              </a:rPr>
              <a:t> containing the lytic enzymes, either as a sequential or a mixed enzymes treatment</a:t>
            </a:r>
            <a:endParaRPr kumimoji="1" lang="en-US" altLang="zh-TW" sz="2500" dirty="0">
              <a:latin typeface="+mj-lt"/>
              <a:ea typeface="新細明體" pitchFamily="18" charset="-120"/>
            </a:endParaRPr>
          </a:p>
        </p:txBody>
      </p:sp>
      <p:sp>
        <p:nvSpPr>
          <p:cNvPr id="3" name="Rectangle 2"/>
          <p:cNvSpPr/>
          <p:nvPr/>
        </p:nvSpPr>
        <p:spPr>
          <a:xfrm>
            <a:off x="0" y="0"/>
            <a:ext cx="9144000" cy="119263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25000"/>
              </a:lnSpc>
              <a:spcBef>
                <a:spcPct val="50000"/>
              </a:spcBef>
              <a:buClr>
                <a:srgbClr val="CC0000"/>
              </a:buClr>
            </a:pPr>
            <a:r>
              <a:rPr kumimoji="1" lang="en-US" altLang="zh-TW" b="1" dirty="0" smtClean="0">
                <a:latin typeface="Arial" pitchFamily="34" charset="0"/>
                <a:ea typeface="新細明體" pitchFamily="18" charset="-120"/>
              </a:rPr>
              <a:t> </a:t>
            </a:r>
          </a:p>
          <a:p>
            <a:pPr algn="ctr">
              <a:lnSpc>
                <a:spcPct val="125000"/>
              </a:lnSpc>
              <a:spcBef>
                <a:spcPct val="50000"/>
              </a:spcBef>
              <a:buClr>
                <a:srgbClr val="CC0000"/>
              </a:buClr>
            </a:pPr>
            <a:r>
              <a:rPr kumimoji="1" lang="en-US" altLang="zh-TW" sz="2800" b="1" dirty="0" smtClean="0">
                <a:latin typeface="Berlin Sans FB Demi" pitchFamily="34" charset="0"/>
                <a:ea typeface="新細明體" pitchFamily="18" charset="-120"/>
              </a:rPr>
              <a:t>PROTOPLASTS</a:t>
            </a:r>
            <a:r>
              <a:rPr kumimoji="1" lang="en-US" altLang="zh-TW" b="1" dirty="0" smtClean="0">
                <a:latin typeface="Arial" pitchFamily="34" charset="0"/>
                <a:ea typeface="新細明體" pitchFamily="18" charset="-120"/>
              </a:rPr>
              <a:t> </a:t>
            </a:r>
            <a:r>
              <a:rPr kumimoji="1" lang="en-US" altLang="zh-TW" sz="2800" b="1" dirty="0" smtClean="0">
                <a:latin typeface="Berlin Sans FB Demi" pitchFamily="34" charset="0"/>
                <a:ea typeface="新細明體" pitchFamily="18" charset="-120"/>
              </a:rPr>
              <a:t>ISOLATION PROCEDURE</a:t>
            </a:r>
          </a:p>
        </p:txBody>
      </p:sp>
    </p:spTree>
    <p:extLst>
      <p:ext uri="{BB962C8B-B14F-4D97-AF65-F5344CB8AC3E}">
        <p14:creationId xmlns="" xmlns:p14="http://schemas.microsoft.com/office/powerpoint/2010/main" val="3883499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357166"/>
            <a:ext cx="8572560" cy="5824671"/>
          </a:xfrm>
          <a:prstGeom prst="rect">
            <a:avLst/>
          </a:prstGeom>
        </p:spPr>
        <p:txBody>
          <a:bodyPr wrap="square">
            <a:spAutoFit/>
          </a:bodyPr>
          <a:lstStyle/>
          <a:p>
            <a:pPr marL="457200" indent="-457200">
              <a:lnSpc>
                <a:spcPct val="125000"/>
              </a:lnSpc>
              <a:spcBef>
                <a:spcPct val="50000"/>
              </a:spcBef>
              <a:buClr>
                <a:srgbClr val="CC0000"/>
              </a:buClr>
            </a:pPr>
            <a:endParaRPr kumimoji="1" lang="en-US" altLang="zh-TW" b="1" dirty="0" smtClean="0">
              <a:latin typeface="Arial" pitchFamily="34" charset="0"/>
              <a:ea typeface="新細明體" pitchFamily="18" charset="-120"/>
            </a:endParaRPr>
          </a:p>
          <a:p>
            <a:pPr marL="457200" indent="-457200" algn="just">
              <a:spcBef>
                <a:spcPct val="50000"/>
              </a:spcBef>
              <a:buFont typeface="Wingdings" pitchFamily="2" charset="2"/>
              <a:buChar char="§"/>
            </a:pPr>
            <a:r>
              <a:rPr kumimoji="1" lang="en-US" altLang="zh-TW" sz="2500" dirty="0" smtClean="0">
                <a:latin typeface="+mj-lt"/>
                <a:ea typeface="新細明體" pitchFamily="18" charset="-120"/>
              </a:rPr>
              <a:t>The period of exposure depends on the source tissue and on the strength of the enzymes, for example, the sliced leaves of most species can be incubated in </a:t>
            </a:r>
            <a:r>
              <a:rPr kumimoji="1" lang="en-US" altLang="zh-TW" sz="2500" dirty="0" smtClean="0">
                <a:solidFill>
                  <a:srgbClr val="0070C0"/>
                </a:solidFill>
                <a:latin typeface="+mj-lt"/>
                <a:ea typeface="新細明體" pitchFamily="18" charset="-120"/>
              </a:rPr>
              <a:t>1% </a:t>
            </a:r>
            <a:r>
              <a:rPr kumimoji="1" lang="en-US" altLang="zh-TW" sz="2500" dirty="0" err="1" smtClean="0">
                <a:solidFill>
                  <a:srgbClr val="0070C0"/>
                </a:solidFill>
                <a:latin typeface="+mj-lt"/>
                <a:ea typeface="新細明體" pitchFamily="18" charset="-120"/>
              </a:rPr>
              <a:t>cellulysin</a:t>
            </a:r>
            <a:r>
              <a:rPr kumimoji="1" lang="en-US" altLang="zh-TW" sz="2500" dirty="0" smtClean="0">
                <a:solidFill>
                  <a:srgbClr val="0070C0"/>
                </a:solidFill>
                <a:latin typeface="+mj-lt"/>
                <a:ea typeface="新細明體" pitchFamily="18" charset="-120"/>
              </a:rPr>
              <a:t>, 0.1% </a:t>
            </a:r>
            <a:r>
              <a:rPr kumimoji="1" lang="en-US" altLang="zh-TW" sz="2500" dirty="0" err="1" smtClean="0">
                <a:solidFill>
                  <a:srgbClr val="0070C0"/>
                </a:solidFill>
                <a:latin typeface="+mj-lt"/>
                <a:ea typeface="新細明體" pitchFamily="18" charset="-120"/>
              </a:rPr>
              <a:t>macerozyme</a:t>
            </a:r>
            <a:r>
              <a:rPr kumimoji="1" lang="en-US" altLang="zh-TW" sz="2500" dirty="0" smtClean="0">
                <a:solidFill>
                  <a:srgbClr val="0070C0"/>
                </a:solidFill>
                <a:latin typeface="+mj-lt"/>
                <a:ea typeface="新細明體" pitchFamily="18" charset="-120"/>
              </a:rPr>
              <a:t> R10 and CPW13M medium at pH 5.6 overnight in the dark.</a:t>
            </a:r>
          </a:p>
          <a:p>
            <a:pPr marL="457200" indent="-457200" algn="just">
              <a:spcBef>
                <a:spcPct val="50000"/>
              </a:spcBef>
              <a:buFont typeface="Wingdings" pitchFamily="2" charset="2"/>
              <a:buChar char="§"/>
            </a:pPr>
            <a:r>
              <a:rPr kumimoji="1" lang="en-US" altLang="zh-TW" sz="2500" dirty="0" smtClean="0">
                <a:latin typeface="+mj-lt"/>
                <a:ea typeface="新細明體" pitchFamily="18" charset="-120"/>
              </a:rPr>
              <a:t>For cereals, where the leaves have been stripped of the epidermis, the mixture consists of </a:t>
            </a:r>
            <a:r>
              <a:rPr kumimoji="1" lang="en-US" altLang="zh-TW" sz="2500" dirty="0" smtClean="0">
                <a:solidFill>
                  <a:srgbClr val="A72193"/>
                </a:solidFill>
                <a:latin typeface="+mj-lt"/>
                <a:ea typeface="新細明體" pitchFamily="18" charset="-120"/>
              </a:rPr>
              <a:t>2% </a:t>
            </a:r>
            <a:r>
              <a:rPr kumimoji="1" lang="en-US" altLang="zh-TW" sz="2500" dirty="0" err="1" smtClean="0">
                <a:solidFill>
                  <a:srgbClr val="A72193"/>
                </a:solidFill>
                <a:latin typeface="+mj-lt"/>
                <a:ea typeface="新細明體" pitchFamily="18" charset="-120"/>
              </a:rPr>
              <a:t>cellulysin</a:t>
            </a:r>
            <a:r>
              <a:rPr kumimoji="1" lang="en-US" altLang="zh-TW" sz="2500" dirty="0" smtClean="0">
                <a:solidFill>
                  <a:srgbClr val="A72193"/>
                </a:solidFill>
                <a:latin typeface="+mj-lt"/>
                <a:ea typeface="新細明體" pitchFamily="18" charset="-120"/>
              </a:rPr>
              <a:t>, 0.2% </a:t>
            </a:r>
            <a:r>
              <a:rPr kumimoji="1" lang="en-US" altLang="zh-TW" sz="2500" dirty="0" err="1" smtClean="0">
                <a:solidFill>
                  <a:srgbClr val="A72193"/>
                </a:solidFill>
                <a:latin typeface="+mj-lt"/>
                <a:ea typeface="新細明體" pitchFamily="18" charset="-120"/>
              </a:rPr>
              <a:t>mazerozyme</a:t>
            </a:r>
            <a:r>
              <a:rPr kumimoji="1" lang="en-US" altLang="zh-TW" sz="2500" dirty="0" smtClean="0">
                <a:solidFill>
                  <a:srgbClr val="A72193"/>
                </a:solidFill>
                <a:latin typeface="+mj-lt"/>
                <a:ea typeface="新細明體" pitchFamily="18" charset="-120"/>
              </a:rPr>
              <a:t> R10, 0.5% </a:t>
            </a:r>
            <a:r>
              <a:rPr kumimoji="1" lang="en-US" altLang="zh-TW" sz="2500" dirty="0" err="1" smtClean="0">
                <a:solidFill>
                  <a:srgbClr val="A72193"/>
                </a:solidFill>
                <a:latin typeface="+mj-lt"/>
                <a:ea typeface="新細明體" pitchFamily="18" charset="-120"/>
              </a:rPr>
              <a:t>hemicellulase</a:t>
            </a:r>
            <a:r>
              <a:rPr kumimoji="1" lang="en-US" altLang="zh-TW" sz="2500" dirty="0" smtClean="0">
                <a:solidFill>
                  <a:srgbClr val="A72193"/>
                </a:solidFill>
                <a:latin typeface="+mj-lt"/>
                <a:ea typeface="新細明體" pitchFamily="18" charset="-120"/>
              </a:rPr>
              <a:t>, 1% potassium dextran </a:t>
            </a:r>
            <a:r>
              <a:rPr kumimoji="1" lang="en-US" altLang="zh-TW" sz="2500" dirty="0" err="1" smtClean="0">
                <a:solidFill>
                  <a:srgbClr val="A72193"/>
                </a:solidFill>
                <a:latin typeface="+mj-lt"/>
                <a:ea typeface="新細明體" pitchFamily="18" charset="-120"/>
              </a:rPr>
              <a:t>sulphate</a:t>
            </a:r>
            <a:r>
              <a:rPr kumimoji="1" lang="en-US" altLang="zh-TW" sz="2500" dirty="0" smtClean="0">
                <a:solidFill>
                  <a:srgbClr val="A72193"/>
                </a:solidFill>
                <a:latin typeface="+mj-lt"/>
                <a:ea typeface="新細明體" pitchFamily="18" charset="-120"/>
              </a:rPr>
              <a:t>, 11% </a:t>
            </a:r>
            <a:r>
              <a:rPr kumimoji="1" lang="en-US" altLang="zh-TW" sz="2500" dirty="0" err="1" smtClean="0">
                <a:solidFill>
                  <a:srgbClr val="A72193"/>
                </a:solidFill>
                <a:latin typeface="+mj-lt"/>
                <a:ea typeface="新細明體" pitchFamily="18" charset="-120"/>
              </a:rPr>
              <a:t>mannitol</a:t>
            </a:r>
            <a:r>
              <a:rPr kumimoji="1" lang="en-US" altLang="zh-TW" sz="2500" dirty="0" smtClean="0">
                <a:solidFill>
                  <a:srgbClr val="A72193"/>
                </a:solidFill>
                <a:latin typeface="+mj-lt"/>
                <a:ea typeface="新細明體" pitchFamily="18" charset="-120"/>
              </a:rPr>
              <a:t> at pH 5.8 using a </a:t>
            </a:r>
            <a:r>
              <a:rPr kumimoji="1" lang="en-US" altLang="zh-TW" sz="2500" dirty="0" err="1" smtClean="0">
                <a:solidFill>
                  <a:srgbClr val="A72193"/>
                </a:solidFill>
                <a:latin typeface="+mj-lt"/>
                <a:ea typeface="新細明體" pitchFamily="18" charset="-120"/>
              </a:rPr>
              <a:t>Tris</a:t>
            </a:r>
            <a:r>
              <a:rPr kumimoji="1" lang="en-US" altLang="zh-TW" sz="2500" dirty="0" smtClean="0">
                <a:solidFill>
                  <a:srgbClr val="A72193"/>
                </a:solidFill>
                <a:latin typeface="+mj-lt"/>
                <a:ea typeface="新細明體" pitchFamily="18" charset="-120"/>
              </a:rPr>
              <a:t>-malate buffer and incubated in the dark for 1-2 h</a:t>
            </a:r>
            <a:r>
              <a:rPr kumimoji="1" lang="en-US" altLang="zh-TW" sz="2500" dirty="0" smtClean="0">
                <a:latin typeface="+mj-lt"/>
                <a:ea typeface="新細明體" pitchFamily="18" charset="-120"/>
              </a:rPr>
              <a:t> and for most tissue cultures the incubation mixture consists of </a:t>
            </a:r>
            <a:r>
              <a:rPr kumimoji="1" lang="en-US" altLang="zh-TW" sz="2500" dirty="0" smtClean="0">
                <a:solidFill>
                  <a:srgbClr val="0070C0"/>
                </a:solidFill>
                <a:latin typeface="+mj-lt"/>
                <a:ea typeface="新細明體" pitchFamily="18" charset="-120"/>
              </a:rPr>
              <a:t>2% </a:t>
            </a:r>
            <a:r>
              <a:rPr kumimoji="1" lang="en-US" altLang="zh-TW" sz="2500" dirty="0" err="1" smtClean="0">
                <a:solidFill>
                  <a:srgbClr val="0070C0"/>
                </a:solidFill>
                <a:latin typeface="+mj-lt"/>
                <a:ea typeface="新細明體" pitchFamily="18" charset="-120"/>
              </a:rPr>
              <a:t>rhozyme</a:t>
            </a:r>
            <a:r>
              <a:rPr kumimoji="1" lang="en-US" altLang="zh-TW" sz="2500" dirty="0" smtClean="0">
                <a:solidFill>
                  <a:srgbClr val="0070C0"/>
                </a:solidFill>
                <a:latin typeface="+mj-lt"/>
                <a:ea typeface="新細明體" pitchFamily="18" charset="-120"/>
              </a:rPr>
              <a:t> HP150, 2% </a:t>
            </a:r>
            <a:r>
              <a:rPr kumimoji="1" lang="en-US" altLang="zh-TW" sz="2500" dirty="0" err="1" smtClean="0">
                <a:solidFill>
                  <a:srgbClr val="0070C0"/>
                </a:solidFill>
                <a:latin typeface="+mj-lt"/>
                <a:ea typeface="新細明體" pitchFamily="18" charset="-120"/>
              </a:rPr>
              <a:t>meicelase</a:t>
            </a:r>
            <a:r>
              <a:rPr kumimoji="1" lang="en-US" altLang="zh-TW" sz="2500" dirty="0" smtClean="0">
                <a:solidFill>
                  <a:srgbClr val="0070C0"/>
                </a:solidFill>
                <a:latin typeface="+mj-lt"/>
                <a:ea typeface="新細明體" pitchFamily="18" charset="-120"/>
              </a:rPr>
              <a:t>, 0.03% </a:t>
            </a:r>
            <a:r>
              <a:rPr kumimoji="1" lang="en-US" altLang="zh-TW" sz="2500" dirty="0" err="1" smtClean="0">
                <a:solidFill>
                  <a:srgbClr val="0070C0"/>
                </a:solidFill>
                <a:latin typeface="+mj-lt"/>
                <a:ea typeface="新細明體" pitchFamily="18" charset="-120"/>
              </a:rPr>
              <a:t>macerozyme</a:t>
            </a:r>
            <a:r>
              <a:rPr kumimoji="1" lang="en-US" altLang="zh-TW" sz="2500" dirty="0" smtClean="0">
                <a:solidFill>
                  <a:srgbClr val="0070C0"/>
                </a:solidFill>
                <a:latin typeface="+mj-lt"/>
                <a:ea typeface="新細明體" pitchFamily="18" charset="-120"/>
              </a:rPr>
              <a:t> R10 and CPW13M medium at pH 5.8 and incubated in the dark overnight</a:t>
            </a:r>
            <a:endParaRPr kumimoji="1" lang="en-US" altLang="zh-TW" sz="2500" dirty="0">
              <a:solidFill>
                <a:srgbClr val="0070C0"/>
              </a:solidFill>
              <a:latin typeface="+mj-lt"/>
              <a:ea typeface="新細明體" pitchFamily="18" charset="-120"/>
            </a:endParaRPr>
          </a:p>
        </p:txBody>
      </p:sp>
    </p:spTree>
    <p:extLst>
      <p:ext uri="{BB962C8B-B14F-4D97-AF65-F5344CB8AC3E}">
        <p14:creationId xmlns="" xmlns:p14="http://schemas.microsoft.com/office/powerpoint/2010/main" val="1071351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214290"/>
            <a:ext cx="8318158" cy="6209392"/>
          </a:xfrm>
          <a:prstGeom prst="rect">
            <a:avLst/>
          </a:prstGeom>
        </p:spPr>
        <p:txBody>
          <a:bodyPr wrap="square">
            <a:spAutoFit/>
          </a:bodyPr>
          <a:lstStyle/>
          <a:p>
            <a:pPr marL="457200" indent="-457200">
              <a:lnSpc>
                <a:spcPct val="125000"/>
              </a:lnSpc>
              <a:spcBef>
                <a:spcPct val="50000"/>
              </a:spcBef>
              <a:buClr>
                <a:srgbClr val="CC0000"/>
              </a:buClr>
            </a:pPr>
            <a:endParaRPr kumimoji="1" lang="en-US" altLang="zh-TW" b="1" dirty="0">
              <a:latin typeface="Arial" pitchFamily="34" charset="0"/>
              <a:ea typeface="新細明體" pitchFamily="18" charset="-120"/>
            </a:endParaRPr>
          </a:p>
          <a:p>
            <a:pPr marL="457200" indent="-457200" algn="just">
              <a:spcBef>
                <a:spcPct val="50000"/>
              </a:spcBef>
              <a:buClr>
                <a:srgbClr val="CC0000"/>
              </a:buClr>
              <a:buFont typeface="Wingdings" pitchFamily="2" charset="2"/>
              <a:buChar char="§"/>
            </a:pPr>
            <a:r>
              <a:rPr kumimoji="1" lang="en-US" altLang="zh-TW" sz="2500" dirty="0" smtClean="0">
                <a:latin typeface="+mj-lt"/>
                <a:ea typeface="新細明體" pitchFamily="18" charset="-120"/>
              </a:rPr>
              <a:t>The cells are then freed of this mixture by filtering through a fine mesh filter (64 </a:t>
            </a:r>
            <a:r>
              <a:rPr kumimoji="1" lang="en-US" altLang="zh-TW" sz="2500" dirty="0" err="1" smtClean="0">
                <a:latin typeface="+mj-lt"/>
                <a:ea typeface="新細明體" pitchFamily="18" charset="-120"/>
              </a:rPr>
              <a:t>mM</a:t>
            </a:r>
            <a:r>
              <a:rPr kumimoji="1" lang="en-US" altLang="zh-TW" sz="2500" dirty="0" smtClean="0">
                <a:latin typeface="+mj-lt"/>
                <a:ea typeface="新細明體" pitchFamily="18" charset="-120"/>
              </a:rPr>
              <a:t> mesh size) and centrifuging at low speed (100g for 10 min)</a:t>
            </a:r>
          </a:p>
          <a:p>
            <a:pPr marL="457200" indent="-457200" algn="just">
              <a:spcBef>
                <a:spcPct val="50000"/>
              </a:spcBef>
              <a:buClr>
                <a:srgbClr val="CC0000"/>
              </a:buClr>
              <a:buFont typeface="Wingdings" pitchFamily="2" charset="2"/>
              <a:buChar char="§"/>
            </a:pPr>
            <a:r>
              <a:rPr kumimoji="1" lang="en-US" altLang="zh-TW" sz="2500" dirty="0" smtClean="0">
                <a:latin typeface="+mj-lt"/>
                <a:ea typeface="新細明體" pitchFamily="18" charset="-120"/>
              </a:rPr>
              <a:t>The protoplasts are </a:t>
            </a:r>
            <a:r>
              <a:rPr kumimoji="1" lang="en-US" altLang="zh-TW" sz="2500" dirty="0" err="1" smtClean="0">
                <a:latin typeface="+mj-lt"/>
                <a:ea typeface="新細明體" pitchFamily="18" charset="-120"/>
              </a:rPr>
              <a:t>resuspended</a:t>
            </a:r>
            <a:r>
              <a:rPr kumimoji="1" lang="en-US" altLang="zh-TW" sz="2500" dirty="0" smtClean="0">
                <a:latin typeface="+mj-lt"/>
                <a:ea typeface="新細明體" pitchFamily="18" charset="-120"/>
              </a:rPr>
              <a:t> in 5 ml </a:t>
            </a:r>
            <a:r>
              <a:rPr kumimoji="1" lang="en-US" altLang="zh-TW" sz="2500" dirty="0" err="1" smtClean="0">
                <a:latin typeface="+mj-lt"/>
                <a:ea typeface="新細明體" pitchFamily="18" charset="-120"/>
              </a:rPr>
              <a:t>osmoticum</a:t>
            </a:r>
            <a:r>
              <a:rPr kumimoji="1" lang="en-US" altLang="zh-TW" sz="2500" dirty="0" smtClean="0">
                <a:latin typeface="+mj-lt"/>
                <a:ea typeface="新細明體" pitchFamily="18" charset="-120"/>
              </a:rPr>
              <a:t> without the lytic enzymes then the suspension is centrifuged as before</a:t>
            </a:r>
          </a:p>
          <a:p>
            <a:pPr marL="457200" indent="-457200" algn="just">
              <a:spcBef>
                <a:spcPct val="50000"/>
              </a:spcBef>
              <a:buClr>
                <a:srgbClr val="CC0000"/>
              </a:buClr>
              <a:buFont typeface="Wingdings" pitchFamily="2" charset="2"/>
              <a:buChar char="§"/>
            </a:pPr>
            <a:r>
              <a:rPr kumimoji="1" lang="en-US" altLang="zh-TW" sz="2500" dirty="0" smtClean="0">
                <a:latin typeface="+mj-lt"/>
                <a:ea typeface="新細明體" pitchFamily="18" charset="-120"/>
              </a:rPr>
              <a:t>The pellet is separated from the debris by transferring by pipette to a dense solution (19-20% sucrose or 30% </a:t>
            </a:r>
            <a:r>
              <a:rPr kumimoji="1" lang="en-US" altLang="zh-TW" sz="2500" dirty="0" err="1" smtClean="0">
                <a:latin typeface="+mj-lt"/>
                <a:ea typeface="新細明體" pitchFamily="18" charset="-120"/>
              </a:rPr>
              <a:t>Percoll</a:t>
            </a:r>
            <a:r>
              <a:rPr kumimoji="1" lang="en-US" altLang="zh-TW" sz="2500" dirty="0" smtClean="0">
                <a:latin typeface="+mj-lt"/>
                <a:ea typeface="新細明體" pitchFamily="18" charset="-120"/>
              </a:rPr>
              <a:t>) then the centrifuging repeated which causes the debris to sink and the protoplasts to rise to the surface.</a:t>
            </a:r>
          </a:p>
          <a:p>
            <a:pPr marL="457200" indent="-457200" algn="just">
              <a:spcBef>
                <a:spcPct val="50000"/>
              </a:spcBef>
              <a:buClr>
                <a:srgbClr val="CC0000"/>
              </a:buClr>
              <a:buFont typeface="Wingdings" pitchFamily="2" charset="2"/>
              <a:buChar char="§"/>
            </a:pPr>
            <a:r>
              <a:rPr kumimoji="1" lang="en-US" altLang="zh-TW" sz="2500" dirty="0" smtClean="0">
                <a:latin typeface="+mj-lt"/>
                <a:ea typeface="新細明體" pitchFamily="18" charset="-120"/>
              </a:rPr>
              <a:t>The protoplast band is then moved carefully by a pipette and transferred to a culture medium (MS medium, 2.0 mgl</a:t>
            </a:r>
            <a:r>
              <a:rPr kumimoji="1" lang="en-US" altLang="zh-TW" sz="2500" baseline="30000" dirty="0" smtClean="0">
                <a:latin typeface="+mj-lt"/>
                <a:ea typeface="新細明體" pitchFamily="18" charset="-120"/>
              </a:rPr>
              <a:t>-1</a:t>
            </a:r>
            <a:r>
              <a:rPr kumimoji="1" lang="en-US" altLang="zh-TW" sz="2500" dirty="0" smtClean="0">
                <a:latin typeface="+mj-lt"/>
                <a:ea typeface="新細明體" pitchFamily="18" charset="-120"/>
              </a:rPr>
              <a:t>NAA, 0.5 mgl</a:t>
            </a:r>
            <a:r>
              <a:rPr kumimoji="1" lang="en-US" altLang="zh-TW" sz="2500" baseline="30000" dirty="0" smtClean="0">
                <a:latin typeface="+mj-lt"/>
                <a:ea typeface="新細明體" pitchFamily="18" charset="-120"/>
              </a:rPr>
              <a:t>-1</a:t>
            </a:r>
            <a:r>
              <a:rPr kumimoji="1" lang="en-US" altLang="zh-TW" sz="2500" dirty="0" smtClean="0">
                <a:latin typeface="+mj-lt"/>
                <a:ea typeface="新細明體" pitchFamily="18" charset="-120"/>
              </a:rPr>
              <a:t> BAP, 3% sucrose and 9% </a:t>
            </a:r>
            <a:r>
              <a:rPr kumimoji="1" lang="en-US" altLang="zh-TW" sz="2500" dirty="0" err="1" smtClean="0">
                <a:latin typeface="+mj-lt"/>
                <a:ea typeface="新細明體" pitchFamily="18" charset="-120"/>
              </a:rPr>
              <a:t>mannitol</a:t>
            </a:r>
            <a:r>
              <a:rPr kumimoji="1" lang="en-US" altLang="zh-TW" sz="2500" dirty="0" smtClean="0">
                <a:latin typeface="+mj-lt"/>
                <a:ea typeface="新細明體" pitchFamily="18" charset="-120"/>
              </a:rPr>
              <a:t>)</a:t>
            </a:r>
            <a:endParaRPr kumimoji="1" lang="en-US" altLang="zh-TW" sz="2500" dirty="0">
              <a:latin typeface="+mj-lt"/>
              <a:ea typeface="新細明體" pitchFamily="18" charset="-120"/>
            </a:endParaRPr>
          </a:p>
        </p:txBody>
      </p:sp>
    </p:spTree>
    <p:extLst>
      <p:ext uri="{BB962C8B-B14F-4D97-AF65-F5344CB8AC3E}">
        <p14:creationId xmlns="" xmlns:p14="http://schemas.microsoft.com/office/powerpoint/2010/main" val="371080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52400" y="692696"/>
            <a:ext cx="8839200" cy="2307676"/>
          </a:xfrm>
          <a:prstGeom prst="rect">
            <a:avLst/>
          </a:prstGeom>
          <a:noFill/>
          <a:ln w="9525">
            <a:noFill/>
            <a:miter lim="800000"/>
            <a:headEnd/>
            <a:tailEnd/>
          </a:ln>
        </p:spPr>
      </p:pic>
      <p:sp>
        <p:nvSpPr>
          <p:cNvPr id="5" name="Rectangle 4"/>
          <p:cNvSpPr>
            <a:spLocks noChangeArrowheads="1"/>
          </p:cNvSpPr>
          <p:nvPr/>
        </p:nvSpPr>
        <p:spPr bwMode="auto">
          <a:xfrm>
            <a:off x="285720" y="2924944"/>
            <a:ext cx="8462744" cy="641351"/>
          </a:xfrm>
          <a:prstGeom prst="rect">
            <a:avLst/>
          </a:prstGeom>
          <a:no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eaLnBrk="1" hangingPunct="1">
              <a:spcBef>
                <a:spcPct val="50000"/>
              </a:spcBef>
            </a:pPr>
            <a:r>
              <a:rPr kumimoji="1" lang="en-US" altLang="zh-TW" b="1" dirty="0">
                <a:solidFill>
                  <a:srgbClr val="231F20"/>
                </a:solidFill>
                <a:latin typeface="Arial" pitchFamily="34" charset="0"/>
                <a:ea typeface="AdvPS_TIR" charset="-120"/>
              </a:rPr>
              <a:t>Influence of culture density on the frequency of protoplast division and plating efficiency. Data are the means of five replicates</a:t>
            </a:r>
          </a:p>
        </p:txBody>
      </p:sp>
      <p:sp>
        <p:nvSpPr>
          <p:cNvPr id="6" name="Rectangle 5"/>
          <p:cNvSpPr>
            <a:spLocks noChangeArrowheads="1"/>
          </p:cNvSpPr>
          <p:nvPr/>
        </p:nvSpPr>
        <p:spPr bwMode="auto">
          <a:xfrm>
            <a:off x="933400" y="214290"/>
            <a:ext cx="7239000" cy="366712"/>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eaLnBrk="1" hangingPunct="1"/>
            <a:r>
              <a:rPr kumimoji="1" lang="en-US" altLang="zh-TW" b="1" dirty="0">
                <a:solidFill>
                  <a:schemeClr val="tx2"/>
                </a:solidFill>
                <a:latin typeface="Arial" pitchFamily="34" charset="0"/>
                <a:ea typeface="新細明體" pitchFamily="18" charset="-120"/>
              </a:rPr>
              <a:t>Suspension cell-derived protoplasts of rye ( </a:t>
            </a:r>
            <a:r>
              <a:rPr kumimoji="1" lang="en-US" altLang="zh-TW" b="1" i="1" dirty="0" err="1">
                <a:solidFill>
                  <a:schemeClr val="tx2"/>
                </a:solidFill>
                <a:latin typeface="Arial" pitchFamily="34" charset="0"/>
                <a:ea typeface="新細明體" pitchFamily="18" charset="-120"/>
              </a:rPr>
              <a:t>Secale</a:t>
            </a:r>
            <a:r>
              <a:rPr kumimoji="1" lang="en-US" altLang="zh-TW" b="1" i="1" dirty="0">
                <a:solidFill>
                  <a:schemeClr val="tx2"/>
                </a:solidFill>
                <a:latin typeface="Arial" pitchFamily="34" charset="0"/>
                <a:ea typeface="新細明體" pitchFamily="18" charset="-120"/>
              </a:rPr>
              <a:t> </a:t>
            </a:r>
            <a:r>
              <a:rPr kumimoji="1" lang="en-US" altLang="zh-TW" b="1" i="1" dirty="0" err="1">
                <a:solidFill>
                  <a:schemeClr val="tx2"/>
                </a:solidFill>
                <a:latin typeface="Arial" pitchFamily="34" charset="0"/>
                <a:ea typeface="新細明體" pitchFamily="18" charset="-120"/>
              </a:rPr>
              <a:t>cereale</a:t>
            </a:r>
            <a:r>
              <a:rPr kumimoji="1" lang="en-US" altLang="zh-TW" b="1" dirty="0">
                <a:solidFill>
                  <a:schemeClr val="tx2"/>
                </a:solidFill>
                <a:latin typeface="Arial" pitchFamily="34" charset="0"/>
                <a:ea typeface="新細明體" pitchFamily="18" charset="-120"/>
              </a:rPr>
              <a:t> L.)</a:t>
            </a:r>
          </a:p>
        </p:txBody>
      </p:sp>
      <p:pic>
        <p:nvPicPr>
          <p:cNvPr id="15" name="Picture 14"/>
          <p:cNvPicPr>
            <a:picLocks noChangeAspect="1" noChangeArrowheads="1"/>
          </p:cNvPicPr>
          <p:nvPr/>
        </p:nvPicPr>
        <p:blipFill>
          <a:blip r:embed="rId3"/>
          <a:srcRect/>
          <a:stretch>
            <a:fillRect/>
          </a:stretch>
        </p:blipFill>
        <p:spPr bwMode="auto">
          <a:xfrm>
            <a:off x="395536" y="3501008"/>
            <a:ext cx="8138267" cy="2286000"/>
          </a:xfrm>
          <a:prstGeom prst="rect">
            <a:avLst/>
          </a:prstGeom>
          <a:noFill/>
          <a:ln w="9525">
            <a:noFill/>
            <a:miter lim="800000"/>
            <a:headEnd/>
            <a:tailEnd/>
          </a:ln>
        </p:spPr>
      </p:pic>
      <p:sp>
        <p:nvSpPr>
          <p:cNvPr id="17" name="Rectangle 16"/>
          <p:cNvSpPr/>
          <p:nvPr/>
        </p:nvSpPr>
        <p:spPr>
          <a:xfrm>
            <a:off x="518864" y="5877272"/>
            <a:ext cx="7941568" cy="646331"/>
          </a:xfrm>
          <a:prstGeom prst="rect">
            <a:avLst/>
          </a:prstGeom>
        </p:spPr>
        <p:txBody>
          <a:bodyPr wrap="square">
            <a:spAutoFit/>
          </a:bodyPr>
          <a:lstStyle/>
          <a:p>
            <a:pPr>
              <a:spcBef>
                <a:spcPct val="50000"/>
              </a:spcBef>
            </a:pPr>
            <a:r>
              <a:rPr kumimoji="1" lang="en-US" altLang="zh-TW" b="1" dirty="0" smtClean="0">
                <a:solidFill>
                  <a:srgbClr val="231F20"/>
                </a:solidFill>
                <a:latin typeface="Arial" pitchFamily="34" charset="0"/>
                <a:ea typeface="AdvPS_TIR" charset="-120"/>
              </a:rPr>
              <a:t>Influence of culture density on the frequency of protoplast division and plating efficiency. Data are the means of five replicates</a:t>
            </a:r>
            <a:endParaRPr kumimoji="1" lang="en-US" altLang="zh-TW" b="1" dirty="0">
              <a:solidFill>
                <a:srgbClr val="231F20"/>
              </a:solidFill>
              <a:latin typeface="Arial" pitchFamily="34" charset="0"/>
              <a:ea typeface="AdvPS_TIR" charset="-120"/>
            </a:endParaRPr>
          </a:p>
        </p:txBody>
      </p:sp>
    </p:spTree>
    <p:extLst>
      <p:ext uri="{BB962C8B-B14F-4D97-AF65-F5344CB8AC3E}">
        <p14:creationId xmlns="" xmlns:p14="http://schemas.microsoft.com/office/powerpoint/2010/main" val="1722665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2428860" y="356437"/>
            <a:ext cx="4286280" cy="6145126"/>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019935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14480" y="500042"/>
            <a:ext cx="5743403" cy="571504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2226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1571612"/>
            <a:ext cx="7786742" cy="4072269"/>
          </a:xfrm>
          <a:prstGeom prst="rect">
            <a:avLst/>
          </a:prstGeom>
        </p:spPr>
        <p:txBody>
          <a:bodyPr wrap="square">
            <a:spAutoFit/>
          </a:bodyPr>
          <a:lstStyle/>
          <a:p>
            <a:pPr algn="just">
              <a:lnSpc>
                <a:spcPct val="150000"/>
              </a:lnSpc>
              <a:buFont typeface="Wingdings" pitchFamily="2" charset="2"/>
              <a:buChar char="q"/>
              <a:defRPr/>
            </a:pPr>
            <a:r>
              <a:rPr lang="en-US" sz="2500" dirty="0" smtClean="0">
                <a:latin typeface="+mj-lt"/>
              </a:rPr>
              <a:t> </a:t>
            </a:r>
            <a:r>
              <a:rPr lang="en-US" sz="2500" dirty="0" smtClean="0">
                <a:solidFill>
                  <a:schemeClr val="tx2"/>
                </a:solidFill>
                <a:latin typeface="+mj-lt"/>
              </a:rPr>
              <a:t>FDA </a:t>
            </a:r>
            <a:r>
              <a:rPr lang="en-US" sz="2500" dirty="0">
                <a:solidFill>
                  <a:schemeClr val="tx2"/>
                </a:solidFill>
                <a:latin typeface="+mj-lt"/>
              </a:rPr>
              <a:t>(fluorescein </a:t>
            </a:r>
            <a:r>
              <a:rPr lang="en-US" sz="2500" dirty="0" err="1">
                <a:solidFill>
                  <a:schemeClr val="tx2"/>
                </a:solidFill>
                <a:latin typeface="+mj-lt"/>
              </a:rPr>
              <a:t>diacetate</a:t>
            </a:r>
            <a:r>
              <a:rPr lang="en-US" sz="2500" dirty="0">
                <a:solidFill>
                  <a:schemeClr val="tx2"/>
                </a:solidFill>
                <a:latin typeface="+mj-lt"/>
              </a:rPr>
              <a:t>) staining accumulates inside the </a:t>
            </a:r>
            <a:r>
              <a:rPr lang="en-US" sz="2500" dirty="0" err="1">
                <a:solidFill>
                  <a:schemeClr val="tx2"/>
                </a:solidFill>
                <a:latin typeface="+mj-lt"/>
              </a:rPr>
              <a:t>plasmalemma</a:t>
            </a:r>
            <a:r>
              <a:rPr lang="en-US" sz="2500" dirty="0">
                <a:solidFill>
                  <a:schemeClr val="tx2"/>
                </a:solidFill>
                <a:latin typeface="+mj-lt"/>
              </a:rPr>
              <a:t> of viable </a:t>
            </a:r>
            <a:r>
              <a:rPr lang="en-US" sz="2500" dirty="0" smtClean="0">
                <a:solidFill>
                  <a:schemeClr val="tx2"/>
                </a:solidFill>
                <a:latin typeface="+mj-lt"/>
              </a:rPr>
              <a:t>protoplasts.</a:t>
            </a:r>
            <a:endParaRPr lang="en-US" sz="2500" dirty="0">
              <a:solidFill>
                <a:schemeClr val="tx2"/>
              </a:solidFill>
              <a:latin typeface="+mj-lt"/>
            </a:endParaRPr>
          </a:p>
          <a:p>
            <a:pPr algn="just">
              <a:lnSpc>
                <a:spcPct val="150000"/>
              </a:lnSpc>
              <a:buFont typeface="Wingdings" pitchFamily="2" charset="2"/>
              <a:buChar char="q"/>
              <a:defRPr/>
            </a:pPr>
            <a:endParaRPr lang="en-US" sz="2500" dirty="0">
              <a:latin typeface="+mj-lt"/>
            </a:endParaRPr>
          </a:p>
          <a:p>
            <a:pPr algn="just">
              <a:lnSpc>
                <a:spcPct val="150000"/>
              </a:lnSpc>
              <a:buFont typeface="Wingdings" pitchFamily="2" charset="2"/>
              <a:buChar char="q"/>
              <a:defRPr/>
            </a:pPr>
            <a:r>
              <a:rPr lang="en-US" sz="2500" dirty="0" smtClean="0">
                <a:latin typeface="+mj-lt"/>
              </a:rPr>
              <a:t> </a:t>
            </a:r>
            <a:r>
              <a:rPr lang="en-US" sz="2500" dirty="0" err="1" smtClean="0">
                <a:latin typeface="+mj-lt"/>
              </a:rPr>
              <a:t>Phenosafranine</a:t>
            </a:r>
            <a:r>
              <a:rPr lang="en-US" sz="2500" dirty="0" smtClean="0">
                <a:latin typeface="+mj-lt"/>
              </a:rPr>
              <a:t> </a:t>
            </a:r>
            <a:r>
              <a:rPr lang="en-US" sz="2500" dirty="0">
                <a:latin typeface="+mj-lt"/>
              </a:rPr>
              <a:t>staining, </a:t>
            </a:r>
            <a:r>
              <a:rPr lang="en-US" sz="2500" dirty="0" err="1">
                <a:latin typeface="+mj-lt"/>
              </a:rPr>
              <a:t>Calcofluor</a:t>
            </a:r>
            <a:r>
              <a:rPr lang="en-US" sz="2500" dirty="0">
                <a:latin typeface="+mj-lt"/>
              </a:rPr>
              <a:t> White (CFW), oxygen uptake, </a:t>
            </a:r>
            <a:r>
              <a:rPr lang="en-US" sz="2500" dirty="0" smtClean="0">
                <a:latin typeface="+mj-lt"/>
              </a:rPr>
              <a:t>photosynthesis.</a:t>
            </a:r>
            <a:endParaRPr lang="en-US" sz="2500" dirty="0">
              <a:latin typeface="+mj-lt"/>
            </a:endParaRPr>
          </a:p>
          <a:p>
            <a:pPr algn="just">
              <a:lnSpc>
                <a:spcPct val="150000"/>
              </a:lnSpc>
              <a:buFont typeface="Wingdings" pitchFamily="2" charset="2"/>
              <a:buChar char="q"/>
              <a:defRPr/>
            </a:pPr>
            <a:endParaRPr lang="en-US" sz="2500" dirty="0">
              <a:latin typeface="+mj-lt"/>
            </a:endParaRPr>
          </a:p>
          <a:p>
            <a:pPr algn="just">
              <a:lnSpc>
                <a:spcPct val="150000"/>
              </a:lnSpc>
              <a:buFont typeface="Wingdings" pitchFamily="2" charset="2"/>
              <a:buChar char="q"/>
              <a:defRPr/>
            </a:pPr>
            <a:r>
              <a:rPr lang="en-US" sz="2500" dirty="0" smtClean="0">
                <a:latin typeface="+mj-lt"/>
              </a:rPr>
              <a:t> </a:t>
            </a:r>
            <a:r>
              <a:rPr lang="en-US" sz="2500" dirty="0">
                <a:solidFill>
                  <a:srgbClr val="A72193"/>
                </a:solidFill>
                <a:latin typeface="+mj-lt"/>
              </a:rPr>
              <a:t>Maximum and minimum plating densities for </a:t>
            </a:r>
            <a:r>
              <a:rPr lang="en-US" sz="2500" dirty="0" smtClean="0">
                <a:solidFill>
                  <a:srgbClr val="A72193"/>
                </a:solidFill>
                <a:latin typeface="+mj-lt"/>
              </a:rPr>
              <a:t>growth.</a:t>
            </a:r>
            <a:endParaRPr lang="en-US" sz="2500" dirty="0">
              <a:solidFill>
                <a:srgbClr val="A72193"/>
              </a:solidFill>
              <a:latin typeface="+mj-lt"/>
            </a:endParaRPr>
          </a:p>
        </p:txBody>
      </p:sp>
      <p:sp>
        <p:nvSpPr>
          <p:cNvPr id="3" name="Rectangle 2"/>
          <p:cNvSpPr/>
          <p:nvPr/>
        </p:nvSpPr>
        <p:spPr>
          <a:xfrm>
            <a:off x="1" y="0"/>
            <a:ext cx="91440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2800" b="1" dirty="0" smtClean="0">
              <a:solidFill>
                <a:schemeClr val="tx1"/>
              </a:solidFill>
              <a:latin typeface="Berlin Sans FB Demi" pitchFamily="34" charset="0"/>
            </a:endParaRPr>
          </a:p>
          <a:p>
            <a:pPr algn="ctr"/>
            <a:r>
              <a:rPr lang="en-US" sz="2800" b="1" dirty="0" smtClean="0">
                <a:solidFill>
                  <a:schemeClr val="tx1"/>
                </a:solidFill>
                <a:latin typeface="Berlin Sans FB Demi" pitchFamily="34" charset="0"/>
              </a:rPr>
              <a:t>Protoplast</a:t>
            </a:r>
            <a:r>
              <a:rPr lang="en-US" sz="2000" b="1" dirty="0" smtClean="0">
                <a:solidFill>
                  <a:schemeClr val="tx1"/>
                </a:solidFill>
              </a:rPr>
              <a:t> </a:t>
            </a:r>
            <a:r>
              <a:rPr lang="en-US" sz="2800" b="1" dirty="0" smtClean="0">
                <a:solidFill>
                  <a:schemeClr val="tx1"/>
                </a:solidFill>
                <a:latin typeface="Berlin Sans FB Demi" pitchFamily="34" charset="0"/>
              </a:rPr>
              <a:t>Viability and Density</a:t>
            </a:r>
            <a:endParaRPr lang="en-IN" sz="2800" b="1" dirty="0">
              <a:latin typeface="Berlin Sans FB Demi" pitchFamily="34" charset="0"/>
            </a:endParaRPr>
          </a:p>
        </p:txBody>
      </p:sp>
    </p:spTree>
    <p:extLst>
      <p:ext uri="{BB962C8B-B14F-4D97-AF65-F5344CB8AC3E}">
        <p14:creationId xmlns="" xmlns:p14="http://schemas.microsoft.com/office/powerpoint/2010/main" val="3454996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9511" y="380999"/>
            <a:ext cx="8964489" cy="6191254"/>
            <a:chOff x="179511" y="380999"/>
            <a:chExt cx="8964489" cy="6191254"/>
          </a:xfrm>
        </p:grpSpPr>
        <p:pic>
          <p:nvPicPr>
            <p:cNvPr id="2" name="Picture 1"/>
            <p:cNvPicPr>
              <a:picLocks noChangeAspect="1" noChangeArrowheads="1"/>
            </p:cNvPicPr>
            <p:nvPr/>
          </p:nvPicPr>
          <p:blipFill>
            <a:blip r:embed="rId2"/>
            <a:srcRect/>
            <a:stretch>
              <a:fillRect/>
            </a:stretch>
          </p:blipFill>
          <p:spPr bwMode="auto">
            <a:xfrm>
              <a:off x="651668" y="380999"/>
              <a:ext cx="2563009" cy="2576019"/>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5076056" y="500042"/>
              <a:ext cx="3882024" cy="2398733"/>
            </a:xfrm>
            <a:prstGeom prst="rect">
              <a:avLst/>
            </a:prstGeom>
            <a:noFill/>
            <a:ln w="9525">
              <a:noFill/>
              <a:miter lim="800000"/>
              <a:headEnd/>
              <a:tailEnd/>
            </a:ln>
          </p:spPr>
        </p:pic>
        <p:grpSp>
          <p:nvGrpSpPr>
            <p:cNvPr id="4" name="Group 3"/>
            <p:cNvGrpSpPr>
              <a:grpSpLocks/>
            </p:cNvGrpSpPr>
            <p:nvPr/>
          </p:nvGrpSpPr>
          <p:grpSpPr bwMode="auto">
            <a:xfrm>
              <a:off x="1334296" y="4114802"/>
              <a:ext cx="5880910" cy="2457451"/>
              <a:chOff x="1203" y="2640"/>
              <a:chExt cx="3570" cy="1548"/>
            </a:xfrm>
          </p:grpSpPr>
          <p:pic>
            <p:nvPicPr>
              <p:cNvPr id="5" name="Picture 4"/>
              <p:cNvPicPr>
                <a:picLocks noChangeAspect="1" noChangeArrowheads="1"/>
              </p:cNvPicPr>
              <p:nvPr/>
            </p:nvPicPr>
            <p:blipFill>
              <a:blip r:embed="rId4"/>
              <a:srcRect/>
              <a:stretch>
                <a:fillRect/>
              </a:stretch>
            </p:blipFill>
            <p:spPr bwMode="auto">
              <a:xfrm>
                <a:off x="1203" y="2640"/>
                <a:ext cx="3570" cy="1237"/>
              </a:xfrm>
              <a:prstGeom prst="rect">
                <a:avLst/>
              </a:prstGeom>
              <a:noFill/>
              <a:ln w="9525">
                <a:noFill/>
                <a:miter lim="800000"/>
                <a:headEnd/>
                <a:tailEnd/>
              </a:ln>
            </p:spPr>
          </p:pic>
          <p:sp>
            <p:nvSpPr>
              <p:cNvPr id="6" name="Text Box 6"/>
              <p:cNvSpPr txBox="1">
                <a:spLocks noChangeArrowheads="1"/>
              </p:cNvSpPr>
              <p:nvPr/>
            </p:nvSpPr>
            <p:spPr bwMode="auto">
              <a:xfrm>
                <a:off x="1837" y="3936"/>
                <a:ext cx="2112" cy="252"/>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eaLnBrk="1" hangingPunct="1">
                  <a:spcBef>
                    <a:spcPct val="50000"/>
                  </a:spcBef>
                </a:pPr>
                <a:r>
                  <a:rPr kumimoji="1" lang="en-US" altLang="zh-TW" sz="2000" b="1" dirty="0">
                    <a:solidFill>
                      <a:srgbClr val="C00000"/>
                    </a:solidFill>
                    <a:latin typeface="Aharoni" pitchFamily="2" charset="-79"/>
                    <a:ea typeface="新細明體" pitchFamily="18" charset="-120"/>
                    <a:cs typeface="Aharoni" pitchFamily="2" charset="-79"/>
                  </a:rPr>
                  <a:t>Purified protoplasts</a:t>
                </a:r>
              </a:p>
            </p:txBody>
          </p:sp>
        </p:grpSp>
        <p:sp>
          <p:nvSpPr>
            <p:cNvPr id="12" name="Rectangle 11"/>
            <p:cNvSpPr/>
            <p:nvPr/>
          </p:nvSpPr>
          <p:spPr>
            <a:xfrm>
              <a:off x="4972150" y="2924944"/>
              <a:ext cx="4171850" cy="707886"/>
            </a:xfrm>
            <a:prstGeom prst="rect">
              <a:avLst/>
            </a:prstGeom>
          </p:spPr>
          <p:txBody>
            <a:bodyPr wrap="square">
              <a:spAutoFit/>
            </a:bodyPr>
            <a:lstStyle/>
            <a:p>
              <a:r>
                <a:rPr kumimoji="1" lang="en-US" altLang="zh-TW" sz="2000" b="1" dirty="0" smtClean="0">
                  <a:latin typeface="Aharoni" pitchFamily="2" charset="-79"/>
                  <a:ea typeface="TrebuchetMS" charset="-120"/>
                  <a:cs typeface="Aharoni" pitchFamily="2" charset="-79"/>
                </a:rPr>
                <a:t>Purification of protoplasts from leaf debris on sucrose gradient</a:t>
              </a:r>
              <a:endParaRPr lang="en-IN" sz="2000" dirty="0">
                <a:latin typeface="Aharoni" pitchFamily="2" charset="-79"/>
                <a:cs typeface="Aharoni" pitchFamily="2" charset="-79"/>
              </a:endParaRPr>
            </a:p>
          </p:txBody>
        </p:sp>
        <p:sp>
          <p:nvSpPr>
            <p:cNvPr id="13" name="Rectangle 12"/>
            <p:cNvSpPr/>
            <p:nvPr/>
          </p:nvSpPr>
          <p:spPr>
            <a:xfrm>
              <a:off x="179511" y="2967335"/>
              <a:ext cx="3892423" cy="1015663"/>
            </a:xfrm>
            <a:prstGeom prst="rect">
              <a:avLst/>
            </a:prstGeom>
          </p:spPr>
          <p:txBody>
            <a:bodyPr wrap="square">
              <a:spAutoFit/>
            </a:bodyPr>
            <a:lstStyle/>
            <a:p>
              <a:pPr algn="just">
                <a:spcBef>
                  <a:spcPct val="50000"/>
                </a:spcBef>
              </a:pPr>
              <a:r>
                <a:rPr kumimoji="1" lang="en-US" altLang="zh-TW" sz="2000" b="1" dirty="0" smtClean="0">
                  <a:solidFill>
                    <a:srgbClr val="0070C0"/>
                  </a:solidFill>
                  <a:latin typeface="Aharoni" pitchFamily="2" charset="-79"/>
                  <a:ea typeface="新細明體" pitchFamily="18" charset="-120"/>
                  <a:cs typeface="Aharoni" pitchFamily="2" charset="-79"/>
                </a:rPr>
                <a:t>Leaves were cut in thin stripes and digested in an enzyme solution with </a:t>
              </a:r>
              <a:r>
                <a:rPr kumimoji="1" lang="en-US" altLang="zh-TW" sz="2000" b="1" dirty="0" err="1" smtClean="0">
                  <a:solidFill>
                    <a:srgbClr val="0070C0"/>
                  </a:solidFill>
                  <a:latin typeface="Aharoni" pitchFamily="2" charset="-79"/>
                  <a:ea typeface="新細明體" pitchFamily="18" charset="-120"/>
                  <a:cs typeface="Aharoni" pitchFamily="2" charset="-79"/>
                </a:rPr>
                <a:t>mannitol</a:t>
              </a:r>
              <a:endParaRPr kumimoji="1" lang="en-US" altLang="zh-TW" sz="2000" b="1" dirty="0">
                <a:solidFill>
                  <a:srgbClr val="0070C0"/>
                </a:solidFill>
                <a:latin typeface="Aharoni" pitchFamily="2" charset="-79"/>
                <a:ea typeface="新細明體" pitchFamily="18" charset="-120"/>
                <a:cs typeface="Aharoni" pitchFamily="2" charset="-79"/>
              </a:endParaRPr>
            </a:p>
          </p:txBody>
        </p:sp>
        <p:sp>
          <p:nvSpPr>
            <p:cNvPr id="14" name="Line 10"/>
            <p:cNvSpPr>
              <a:spLocks noChangeShapeType="1"/>
            </p:cNvSpPr>
            <p:nvPr/>
          </p:nvSpPr>
          <p:spPr bwMode="auto">
            <a:xfrm flipH="1">
              <a:off x="4071934" y="1785926"/>
              <a:ext cx="928694" cy="2281238"/>
            </a:xfrm>
            <a:prstGeom prst="line">
              <a:avLst/>
            </a:prstGeom>
            <a:noFill/>
            <a:ln w="28575">
              <a:solidFill>
                <a:srgbClr val="FF0000"/>
              </a:solidFill>
              <a:round/>
              <a:headEnd/>
              <a:tailEnd type="triangle" w="med" len="med"/>
            </a:ln>
          </p:spPr>
          <p:txBody>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IN"/>
            </a:p>
          </p:txBody>
        </p:sp>
        <p:sp>
          <p:nvSpPr>
            <p:cNvPr id="15" name="Line 9"/>
            <p:cNvSpPr>
              <a:spLocks noChangeShapeType="1"/>
            </p:cNvSpPr>
            <p:nvPr/>
          </p:nvSpPr>
          <p:spPr bwMode="auto">
            <a:xfrm>
              <a:off x="3397800" y="1556791"/>
              <a:ext cx="1602828" cy="45719"/>
            </a:xfrm>
            <a:prstGeom prst="line">
              <a:avLst/>
            </a:prstGeom>
            <a:noFill/>
            <a:ln w="28575">
              <a:solidFill>
                <a:srgbClr val="FF0000"/>
              </a:solidFill>
              <a:round/>
              <a:headEnd/>
              <a:tailEnd type="triangle" w="med" len="med"/>
            </a:ln>
          </p:spPr>
          <p:txBody>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endParaRPr lang="en-IN"/>
            </a:p>
          </p:txBody>
        </p:sp>
      </p:grpSp>
    </p:spTree>
    <p:extLst>
      <p:ext uri="{BB962C8B-B14F-4D97-AF65-F5344CB8AC3E}">
        <p14:creationId xmlns="" xmlns:p14="http://schemas.microsoft.com/office/powerpoint/2010/main" val="2585665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1500166" y="1571612"/>
            <a:ext cx="6094311" cy="4286280"/>
          </a:xfrm>
          <a:prstGeom prst="rect">
            <a:avLst/>
          </a:prstGeom>
          <a:ln>
            <a:noFill/>
          </a:ln>
          <a:effectLst>
            <a:outerShdw blurRad="190500" algn="tl" rotWithShape="0">
              <a:srgbClr val="000000">
                <a:alpha val="70000"/>
              </a:srgbClr>
            </a:outerShdw>
          </a:effectLst>
        </p:spPr>
      </p:pic>
      <p:sp>
        <p:nvSpPr>
          <p:cNvPr id="3" name="Rectangle 2"/>
          <p:cNvSpPr/>
          <p:nvPr/>
        </p:nvSpPr>
        <p:spPr>
          <a:xfrm>
            <a:off x="2500298" y="681319"/>
            <a:ext cx="4000528" cy="477054"/>
          </a:xfrm>
          <a:prstGeom prst="rect">
            <a:avLst/>
          </a:prstGeom>
        </p:spPr>
        <p:txBody>
          <a:bodyPr wrap="square">
            <a:spAutoFit/>
          </a:bodyPr>
          <a:lstStyle/>
          <a:p>
            <a:pPr algn="ctr"/>
            <a:r>
              <a:rPr lang="en-US" sz="2500" b="1" dirty="0" smtClean="0">
                <a:solidFill>
                  <a:srgbClr val="0070C0"/>
                </a:solidFill>
                <a:latin typeface="+mj-lt"/>
              </a:rPr>
              <a:t>Figure 1 Banana protoplasts</a:t>
            </a:r>
            <a:endParaRPr lang="en-US" sz="2500" b="1" dirty="0">
              <a:solidFill>
                <a:srgbClr val="0070C0"/>
              </a:solidFill>
              <a:latin typeface="+mj-lt"/>
            </a:endParaRPr>
          </a:p>
        </p:txBody>
      </p:sp>
    </p:spTree>
    <p:extLst>
      <p:ext uri="{BB962C8B-B14F-4D97-AF65-F5344CB8AC3E}">
        <p14:creationId xmlns="" xmlns:p14="http://schemas.microsoft.com/office/powerpoint/2010/main" val="240201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214423"/>
            <a:ext cx="8429684" cy="5286062"/>
          </a:xfrm>
          <a:prstGeom prst="rect">
            <a:avLst/>
          </a:prstGeom>
        </p:spPr>
        <p:txBody>
          <a:bodyPr wrap="square">
            <a:spAutoFit/>
          </a:bodyPr>
          <a:lstStyle/>
          <a:p>
            <a:pPr marL="533400" indent="-533400" algn="just">
              <a:lnSpc>
                <a:spcPct val="150000"/>
              </a:lnSpc>
              <a:defRPr/>
            </a:pPr>
            <a:r>
              <a:rPr lang="en-US" sz="2500" b="1" dirty="0" smtClean="0">
                <a:solidFill>
                  <a:srgbClr val="0070C0"/>
                </a:solidFill>
                <a:latin typeface="+mj-lt"/>
              </a:rPr>
              <a:t>1.</a:t>
            </a:r>
            <a:r>
              <a:rPr lang="en-US" b="1" dirty="0" smtClean="0">
                <a:solidFill>
                  <a:srgbClr val="0070C0"/>
                </a:solidFill>
              </a:rPr>
              <a:t>  </a:t>
            </a:r>
            <a:r>
              <a:rPr lang="en-US" sz="2500" b="1" dirty="0">
                <a:solidFill>
                  <a:srgbClr val="0070C0"/>
                </a:solidFill>
                <a:latin typeface="+mj-lt"/>
              </a:rPr>
              <a:t>Semisolid agar </a:t>
            </a:r>
            <a:r>
              <a:rPr lang="en-US" sz="2500" b="1" dirty="0" smtClean="0">
                <a:solidFill>
                  <a:srgbClr val="0070C0"/>
                </a:solidFill>
                <a:latin typeface="+mj-lt"/>
              </a:rPr>
              <a:t>media:</a:t>
            </a:r>
            <a:endParaRPr lang="en-US" sz="2500" b="1" dirty="0">
              <a:solidFill>
                <a:srgbClr val="0070C0"/>
              </a:solidFill>
              <a:latin typeface="+mj-lt"/>
            </a:endParaRPr>
          </a:p>
          <a:p>
            <a:pPr marL="533400" indent="-533400" algn="just">
              <a:lnSpc>
                <a:spcPct val="150000"/>
              </a:lnSpc>
              <a:buFont typeface="Wingdings" pitchFamily="2" charset="2"/>
              <a:buChar char="q"/>
              <a:defRPr/>
            </a:pPr>
            <a:r>
              <a:rPr lang="en-US" sz="2500" b="1" dirty="0" smtClean="0">
                <a:latin typeface="+mj-lt"/>
              </a:rPr>
              <a:t>Protoplasts remain in a fixed position (no clumping)</a:t>
            </a:r>
          </a:p>
          <a:p>
            <a:pPr marL="533400" indent="-533400" algn="just">
              <a:lnSpc>
                <a:spcPct val="150000"/>
              </a:lnSpc>
              <a:defRPr/>
            </a:pPr>
            <a:r>
              <a:rPr lang="en-US" sz="2500" b="1" dirty="0" smtClean="0">
                <a:solidFill>
                  <a:srgbClr val="0070C0"/>
                </a:solidFill>
                <a:latin typeface="+mj-lt"/>
              </a:rPr>
              <a:t>2.  Liquid culture:</a:t>
            </a:r>
          </a:p>
          <a:p>
            <a:pPr marL="533400" indent="-533400" algn="just">
              <a:lnSpc>
                <a:spcPct val="150000"/>
              </a:lnSpc>
              <a:buFont typeface="Wingdings" pitchFamily="2" charset="2"/>
              <a:buChar char="q"/>
              <a:defRPr/>
            </a:pPr>
            <a:r>
              <a:rPr lang="en-US" sz="2500" b="1" dirty="0" smtClean="0">
                <a:latin typeface="+mj-lt"/>
              </a:rPr>
              <a:t>Easy </a:t>
            </a:r>
            <a:r>
              <a:rPr lang="en-US" sz="2500" b="1" dirty="0">
                <a:latin typeface="+mj-lt"/>
              </a:rPr>
              <a:t>dilution, transfer of protoplasts and adjustment </a:t>
            </a:r>
            <a:r>
              <a:rPr lang="en-US" sz="2500" b="1" dirty="0" smtClean="0">
                <a:latin typeface="+mj-lt"/>
              </a:rPr>
              <a:t>of osmotic pressure</a:t>
            </a:r>
            <a:endParaRPr lang="en-US" sz="2500" b="1" dirty="0">
              <a:latin typeface="+mj-lt"/>
            </a:endParaRPr>
          </a:p>
          <a:p>
            <a:pPr marL="533400" indent="-533400" algn="just">
              <a:lnSpc>
                <a:spcPct val="150000"/>
              </a:lnSpc>
              <a:buFontTx/>
              <a:buAutoNum type="arabicPeriod" startAt="3"/>
              <a:defRPr/>
            </a:pPr>
            <a:r>
              <a:rPr lang="en-US" sz="2500" b="1" dirty="0">
                <a:solidFill>
                  <a:srgbClr val="0070C0"/>
                </a:solidFill>
                <a:latin typeface="+mj-lt"/>
              </a:rPr>
              <a:t>Liquid </a:t>
            </a:r>
            <a:r>
              <a:rPr lang="en-US" sz="2500" b="1" dirty="0" smtClean="0">
                <a:solidFill>
                  <a:srgbClr val="0070C0"/>
                </a:solidFill>
                <a:latin typeface="+mj-lt"/>
              </a:rPr>
              <a:t>droplet method</a:t>
            </a:r>
            <a:endParaRPr lang="en-US" sz="2500" b="1" dirty="0">
              <a:solidFill>
                <a:srgbClr val="0070C0"/>
              </a:solidFill>
              <a:latin typeface="+mj-lt"/>
            </a:endParaRPr>
          </a:p>
          <a:p>
            <a:pPr marL="533400" indent="-533400" algn="just">
              <a:lnSpc>
                <a:spcPct val="150000"/>
              </a:lnSpc>
              <a:buFontTx/>
              <a:buAutoNum type="arabicPeriod" startAt="4"/>
              <a:defRPr/>
            </a:pPr>
            <a:r>
              <a:rPr lang="en-US" sz="2500" b="1" dirty="0">
                <a:solidFill>
                  <a:srgbClr val="0070C0"/>
                </a:solidFill>
                <a:latin typeface="+mj-lt"/>
              </a:rPr>
              <a:t>Hanging droplet </a:t>
            </a:r>
            <a:r>
              <a:rPr lang="en-US" sz="2500" b="1" dirty="0" smtClean="0">
                <a:solidFill>
                  <a:srgbClr val="0070C0"/>
                </a:solidFill>
                <a:latin typeface="+mj-lt"/>
              </a:rPr>
              <a:t>methods</a:t>
            </a:r>
            <a:endParaRPr lang="en-US" sz="2500" b="1" dirty="0">
              <a:solidFill>
                <a:srgbClr val="0070C0"/>
              </a:solidFill>
              <a:latin typeface="+mj-lt"/>
            </a:endParaRPr>
          </a:p>
          <a:p>
            <a:pPr marL="533400" indent="-533400" algn="just">
              <a:lnSpc>
                <a:spcPct val="150000"/>
              </a:lnSpc>
              <a:buFontTx/>
              <a:buAutoNum type="arabicPeriod" startAt="5"/>
              <a:defRPr/>
            </a:pPr>
            <a:r>
              <a:rPr lang="en-US" sz="2500" b="1" dirty="0">
                <a:solidFill>
                  <a:srgbClr val="0070C0"/>
                </a:solidFill>
                <a:latin typeface="+mj-lt"/>
              </a:rPr>
              <a:t>Feeder </a:t>
            </a:r>
            <a:r>
              <a:rPr lang="en-US" sz="2500" b="1" dirty="0" smtClean="0">
                <a:solidFill>
                  <a:srgbClr val="0070C0"/>
                </a:solidFill>
                <a:latin typeface="+mj-lt"/>
              </a:rPr>
              <a:t>layer</a:t>
            </a:r>
            <a:endParaRPr lang="en-US" sz="2500" b="1" dirty="0">
              <a:solidFill>
                <a:srgbClr val="0070C0"/>
              </a:solidFill>
              <a:latin typeface="+mj-lt"/>
            </a:endParaRPr>
          </a:p>
          <a:p>
            <a:pPr marL="533400" indent="-533400" algn="just">
              <a:lnSpc>
                <a:spcPct val="150000"/>
              </a:lnSpc>
              <a:defRPr/>
            </a:pPr>
            <a:r>
              <a:rPr lang="en-US" sz="2500" b="1" dirty="0">
                <a:solidFill>
                  <a:srgbClr val="0070C0"/>
                </a:solidFill>
                <a:latin typeface="+mj-lt"/>
              </a:rPr>
              <a:t>6.  Co-culturing slow and fast growing protoplasts</a:t>
            </a:r>
          </a:p>
        </p:txBody>
      </p:sp>
      <p:sp>
        <p:nvSpPr>
          <p:cNvPr id="3" name="Rectangle 2"/>
          <p:cNvSpPr/>
          <p:nvPr/>
        </p:nvSpPr>
        <p:spPr>
          <a:xfrm>
            <a:off x="0" y="0"/>
            <a:ext cx="9144000"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endParaRPr lang="en-US" sz="2800" b="1" dirty="0" smtClean="0">
              <a:solidFill>
                <a:schemeClr val="tx1"/>
              </a:solidFill>
              <a:latin typeface="Berlin Sans FB Demi" pitchFamily="34" charset="0"/>
            </a:endParaRPr>
          </a:p>
          <a:p>
            <a:pPr algn="ctr"/>
            <a:r>
              <a:rPr lang="en-US" sz="2800" b="1" dirty="0" smtClean="0">
                <a:solidFill>
                  <a:schemeClr val="tx1"/>
                </a:solidFill>
                <a:latin typeface="Berlin Sans FB Demi" pitchFamily="34" charset="0"/>
              </a:rPr>
              <a:t>Protoplast culture techniques</a:t>
            </a:r>
            <a:endParaRPr lang="en-IN" sz="2800" b="1" dirty="0">
              <a:latin typeface="Berlin Sans FB Demi" pitchFamily="34" charset="0"/>
            </a:endParaRPr>
          </a:p>
        </p:txBody>
      </p:sp>
    </p:spTree>
    <p:extLst>
      <p:ext uri="{BB962C8B-B14F-4D97-AF65-F5344CB8AC3E}">
        <p14:creationId xmlns="" xmlns:p14="http://schemas.microsoft.com/office/powerpoint/2010/main" val="1599616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868523"/>
            <a:ext cx="8104984" cy="5632311"/>
          </a:xfrm>
          <a:prstGeom prst="rect">
            <a:avLst/>
          </a:prstGeom>
        </p:spPr>
        <p:txBody>
          <a:bodyPr wrap="square">
            <a:spAutoFit/>
          </a:bodyPr>
          <a:lstStyle/>
          <a:p>
            <a:pPr marL="457200" indent="-457200" algn="just">
              <a:lnSpc>
                <a:spcPct val="150000"/>
              </a:lnSpc>
              <a:spcBef>
                <a:spcPct val="50000"/>
              </a:spcBef>
              <a:buFont typeface="+mj-lt"/>
              <a:buAutoNum type="alphaLcPeriod"/>
            </a:pPr>
            <a:r>
              <a:rPr kumimoji="1" lang="en-US" altLang="zh-TW" sz="2000" b="1" dirty="0" smtClean="0">
                <a:solidFill>
                  <a:srgbClr val="C00000"/>
                </a:solidFill>
                <a:latin typeface="+mj-lt"/>
                <a:ea typeface="新細明體" pitchFamily="18" charset="-120"/>
              </a:rPr>
              <a:t>A typical medium would be MS medium 2.0 mgl</a:t>
            </a:r>
            <a:r>
              <a:rPr kumimoji="1" lang="en-US" altLang="zh-TW" sz="2000" b="1" baseline="30000" dirty="0" smtClean="0">
                <a:solidFill>
                  <a:srgbClr val="C00000"/>
                </a:solidFill>
                <a:latin typeface="+mj-lt"/>
                <a:ea typeface="新細明體" pitchFamily="18" charset="-120"/>
              </a:rPr>
              <a:t>-1</a:t>
            </a:r>
            <a:r>
              <a:rPr kumimoji="1" lang="en-US" altLang="zh-TW" sz="2000" b="1" dirty="0" smtClean="0">
                <a:solidFill>
                  <a:srgbClr val="C00000"/>
                </a:solidFill>
                <a:latin typeface="+mj-lt"/>
                <a:ea typeface="新細明體" pitchFamily="18" charset="-120"/>
              </a:rPr>
              <a:t> NAA, 0.5 mgl</a:t>
            </a:r>
            <a:r>
              <a:rPr kumimoji="1" lang="en-US" altLang="zh-TW" sz="2000" b="1" baseline="30000" dirty="0" smtClean="0">
                <a:solidFill>
                  <a:srgbClr val="C00000"/>
                </a:solidFill>
                <a:latin typeface="+mj-lt"/>
                <a:ea typeface="新細明體" pitchFamily="18" charset="-120"/>
              </a:rPr>
              <a:t>-1</a:t>
            </a:r>
            <a:r>
              <a:rPr kumimoji="1" lang="en-US" altLang="zh-TW" sz="2000" b="1" dirty="0" smtClean="0">
                <a:solidFill>
                  <a:srgbClr val="C00000"/>
                </a:solidFill>
                <a:latin typeface="+mj-lt"/>
                <a:ea typeface="新細明體" pitchFamily="18" charset="-120"/>
              </a:rPr>
              <a:t> BAP, 3% sucrose and 9% </a:t>
            </a:r>
            <a:r>
              <a:rPr kumimoji="1" lang="en-US" altLang="zh-TW" sz="2000" b="1" dirty="0" err="1" smtClean="0">
                <a:solidFill>
                  <a:srgbClr val="C00000"/>
                </a:solidFill>
                <a:latin typeface="+mj-lt"/>
                <a:ea typeface="新細明體" pitchFamily="18" charset="-120"/>
              </a:rPr>
              <a:t>mannitol</a:t>
            </a:r>
            <a:r>
              <a:rPr kumimoji="1" lang="en-US" altLang="zh-TW" sz="2000" b="1" dirty="0" smtClean="0">
                <a:solidFill>
                  <a:srgbClr val="C00000"/>
                </a:solidFill>
                <a:latin typeface="+mj-lt"/>
                <a:ea typeface="新細明體" pitchFamily="18" charset="-120"/>
              </a:rPr>
              <a:t>.</a:t>
            </a:r>
          </a:p>
          <a:p>
            <a:pPr marL="457200" indent="-457200" algn="just">
              <a:lnSpc>
                <a:spcPct val="150000"/>
              </a:lnSpc>
              <a:spcBef>
                <a:spcPct val="50000"/>
              </a:spcBef>
              <a:buFont typeface="+mj-lt"/>
              <a:buAutoNum type="alphaLcPeriod"/>
            </a:pPr>
            <a:r>
              <a:rPr kumimoji="1" lang="en-US" altLang="zh-TW" sz="2000" b="1" dirty="0" smtClean="0">
                <a:latin typeface="+mj-lt"/>
                <a:ea typeface="新細明體" pitchFamily="18" charset="-120"/>
              </a:rPr>
              <a:t>The experimental approach to establish the correct </a:t>
            </a:r>
            <a:r>
              <a:rPr kumimoji="1" lang="en-US" altLang="zh-TW" sz="2000" b="1" dirty="0" err="1" smtClean="0">
                <a:latin typeface="+mj-lt"/>
                <a:ea typeface="新細明體" pitchFamily="18" charset="-120"/>
              </a:rPr>
              <a:t>auxin</a:t>
            </a:r>
            <a:r>
              <a:rPr kumimoji="1" lang="en-US" altLang="zh-TW" sz="2000" b="1" dirty="0" smtClean="0">
                <a:latin typeface="+mj-lt"/>
                <a:ea typeface="新細明體" pitchFamily="18" charset="-120"/>
              </a:rPr>
              <a:t> and </a:t>
            </a:r>
            <a:r>
              <a:rPr kumimoji="1" lang="en-US" altLang="zh-TW" sz="2000" b="1" dirty="0" err="1" smtClean="0">
                <a:latin typeface="+mj-lt"/>
                <a:ea typeface="新細明體" pitchFamily="18" charset="-120"/>
              </a:rPr>
              <a:t>cytokinin</a:t>
            </a:r>
            <a:r>
              <a:rPr kumimoji="1" lang="en-US" altLang="zh-TW" sz="2000" b="1" dirty="0" smtClean="0">
                <a:latin typeface="+mj-lt"/>
                <a:ea typeface="新細明體" pitchFamily="18" charset="-120"/>
              </a:rPr>
              <a:t> levels required to stimulate growth of the protoplasts is based on a Latin Square arrangement.</a:t>
            </a:r>
          </a:p>
          <a:p>
            <a:pPr marL="457200" indent="-457200" algn="just">
              <a:lnSpc>
                <a:spcPct val="150000"/>
              </a:lnSpc>
              <a:spcBef>
                <a:spcPct val="50000"/>
              </a:spcBef>
              <a:buFont typeface="+mj-lt"/>
              <a:buAutoNum type="alphaLcPeriod"/>
            </a:pPr>
            <a:r>
              <a:rPr kumimoji="1" lang="en-US" altLang="zh-TW" sz="2000" b="1" dirty="0" smtClean="0">
                <a:solidFill>
                  <a:srgbClr val="A72193"/>
                </a:solidFill>
                <a:latin typeface="+mj-lt"/>
                <a:ea typeface="新細明體" pitchFamily="18" charset="-120"/>
              </a:rPr>
              <a:t>A method of stimulating cell division and regeneration that is technically easier is to transfer the protoplast directly to a liquid or semi-liquid medium in which the levels of </a:t>
            </a:r>
            <a:r>
              <a:rPr kumimoji="1" lang="en-US" altLang="zh-TW" sz="2000" b="1" dirty="0" err="1" smtClean="0">
                <a:solidFill>
                  <a:srgbClr val="A72193"/>
                </a:solidFill>
                <a:latin typeface="+mj-lt"/>
                <a:ea typeface="新細明體" pitchFamily="18" charset="-120"/>
              </a:rPr>
              <a:t>auxin</a:t>
            </a:r>
            <a:r>
              <a:rPr kumimoji="1" lang="en-US" altLang="zh-TW" sz="2000" b="1" dirty="0" smtClean="0">
                <a:solidFill>
                  <a:srgbClr val="A72193"/>
                </a:solidFill>
                <a:latin typeface="+mj-lt"/>
                <a:ea typeface="新細明體" pitchFamily="18" charset="-120"/>
              </a:rPr>
              <a:t> and </a:t>
            </a:r>
            <a:r>
              <a:rPr kumimoji="1" lang="en-US" altLang="zh-TW" sz="2000" b="1" dirty="0" err="1" smtClean="0">
                <a:solidFill>
                  <a:srgbClr val="A72193"/>
                </a:solidFill>
                <a:latin typeface="+mj-lt"/>
                <a:ea typeface="新細明體" pitchFamily="18" charset="-120"/>
              </a:rPr>
              <a:t>cytokinin</a:t>
            </a:r>
            <a:r>
              <a:rPr kumimoji="1" lang="en-US" altLang="zh-TW" sz="2000" b="1" dirty="0" smtClean="0">
                <a:solidFill>
                  <a:srgbClr val="A72193"/>
                </a:solidFill>
                <a:latin typeface="+mj-lt"/>
                <a:ea typeface="新細明體" pitchFamily="18" charset="-120"/>
              </a:rPr>
              <a:t> are varied.</a:t>
            </a:r>
          </a:p>
          <a:p>
            <a:pPr marL="457200" indent="-457200" algn="just">
              <a:lnSpc>
                <a:spcPct val="150000"/>
              </a:lnSpc>
              <a:spcBef>
                <a:spcPct val="50000"/>
              </a:spcBef>
              <a:buFont typeface="+mj-lt"/>
              <a:buAutoNum type="alphaLcPeriod"/>
            </a:pPr>
            <a:r>
              <a:rPr kumimoji="1" lang="en-US" altLang="zh-TW" sz="2000" b="1" dirty="0" smtClean="0">
                <a:latin typeface="+mj-lt"/>
                <a:ea typeface="新細明體" pitchFamily="18" charset="-120"/>
              </a:rPr>
              <a:t>Normal agar is toxic to protoplasts, so it is replaced by low temperature gelling </a:t>
            </a:r>
            <a:r>
              <a:rPr kumimoji="1" lang="en-US" altLang="zh-TW" sz="2000" b="1" dirty="0" err="1" smtClean="0">
                <a:latin typeface="+mj-lt"/>
                <a:ea typeface="新細明體" pitchFamily="18" charset="-120"/>
              </a:rPr>
              <a:t>agaroses</a:t>
            </a:r>
            <a:r>
              <a:rPr kumimoji="1" lang="en-US" altLang="zh-TW" sz="2000" b="1" dirty="0" smtClean="0">
                <a:latin typeface="+mj-lt"/>
                <a:ea typeface="新細明體" pitchFamily="18" charset="-120"/>
              </a:rPr>
              <a:t> such as Sea Plaque, or Sigma.</a:t>
            </a:r>
            <a:endParaRPr kumimoji="1" lang="en-US" altLang="zh-TW" sz="2000" b="1" dirty="0">
              <a:latin typeface="+mj-lt"/>
              <a:ea typeface="新細明體" pitchFamily="18" charset="-120"/>
            </a:endParaRPr>
          </a:p>
        </p:txBody>
      </p:sp>
      <p:sp>
        <p:nvSpPr>
          <p:cNvPr id="3" name="Rectangle 2"/>
          <p:cNvSpPr/>
          <p:nvPr/>
        </p:nvSpPr>
        <p:spPr>
          <a:xfrm>
            <a:off x="0" y="0"/>
            <a:ext cx="9144000" cy="63094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25000"/>
              </a:lnSpc>
              <a:spcBef>
                <a:spcPct val="50000"/>
              </a:spcBef>
              <a:buClr>
                <a:srgbClr val="CC0000"/>
              </a:buClr>
            </a:pPr>
            <a:r>
              <a:rPr kumimoji="1" lang="en-US" altLang="zh-TW" sz="2800" b="1" dirty="0" smtClean="0">
                <a:solidFill>
                  <a:srgbClr val="7030A0"/>
                </a:solidFill>
                <a:latin typeface="Berlin Sans FB Demi" pitchFamily="34" charset="0"/>
                <a:ea typeface="新細明體" pitchFamily="18" charset="-120"/>
              </a:rPr>
              <a:t>Culture of isolated protoplasts</a:t>
            </a:r>
          </a:p>
        </p:txBody>
      </p:sp>
    </p:spTree>
    <p:extLst>
      <p:ext uri="{BB962C8B-B14F-4D97-AF65-F5344CB8AC3E}">
        <p14:creationId xmlns="" xmlns:p14="http://schemas.microsoft.com/office/powerpoint/2010/main" val="192417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4265158" y="402176"/>
            <a:ext cx="4807436" cy="6170096"/>
          </a:xfrm>
          <a:prstGeom prst="rect">
            <a:avLst/>
          </a:prstGeom>
          <a:ln>
            <a:noFill/>
          </a:ln>
          <a:effectLst>
            <a:outerShdw blurRad="190500" algn="tl" rotWithShape="0">
              <a:srgbClr val="000000">
                <a:alpha val="70000"/>
              </a:srgbClr>
            </a:outerShdw>
          </a:effectLst>
        </p:spPr>
      </p:pic>
      <p:sp>
        <p:nvSpPr>
          <p:cNvPr id="3" name="Rectangle 2"/>
          <p:cNvSpPr/>
          <p:nvPr/>
        </p:nvSpPr>
        <p:spPr>
          <a:xfrm>
            <a:off x="214282" y="357166"/>
            <a:ext cx="3929090" cy="6086282"/>
          </a:xfrm>
          <a:prstGeom prst="rect">
            <a:avLst/>
          </a:prstGeom>
        </p:spPr>
        <p:txBody>
          <a:bodyPr wrap="square">
            <a:spAutoFit/>
          </a:bodyPr>
          <a:lstStyle/>
          <a:p>
            <a:pPr algn="just">
              <a:spcBef>
                <a:spcPct val="50000"/>
              </a:spcBef>
            </a:pPr>
            <a:r>
              <a:rPr kumimoji="1" lang="en-US" altLang="zh-TW" sz="1900" b="1" dirty="0" smtClean="0">
                <a:solidFill>
                  <a:srgbClr val="7030A0"/>
                </a:solidFill>
                <a:latin typeface="Aharoni" pitchFamily="2" charset="-79"/>
                <a:ea typeface="AdvPS_TIR" charset="-120"/>
                <a:cs typeface="Aharoni" pitchFamily="2" charset="-79"/>
              </a:rPr>
              <a:t>Protoplast culture and fertile green plant regeneration of rye</a:t>
            </a:r>
            <a:r>
              <a:rPr kumimoji="1" lang="en-US" altLang="zh-TW" sz="1900" b="1" dirty="0" smtClean="0">
                <a:solidFill>
                  <a:srgbClr val="231F20"/>
                </a:solidFill>
                <a:latin typeface="Aharoni" pitchFamily="2" charset="-79"/>
                <a:ea typeface="AdvPS_TIR" charset="-120"/>
                <a:cs typeface="Aharoni" pitchFamily="2" charset="-79"/>
              </a:rPr>
              <a:t>.</a:t>
            </a:r>
          </a:p>
          <a:p>
            <a:pPr marL="457200" indent="-457200" algn="just">
              <a:spcBef>
                <a:spcPct val="50000"/>
              </a:spcBef>
              <a:buFont typeface="+mj-lt"/>
              <a:buAutoNum type="alphaLcParenR"/>
            </a:pPr>
            <a:r>
              <a:rPr kumimoji="1" lang="en-US" altLang="zh-TW" sz="1900" b="1" dirty="0" smtClean="0">
                <a:solidFill>
                  <a:srgbClr val="231F20"/>
                </a:solidFill>
                <a:latin typeface="Aharoni" pitchFamily="2" charset="-79"/>
                <a:ea typeface="AdvPS_TIR" charset="-120"/>
                <a:cs typeface="Aharoni" pitchFamily="2" charset="-79"/>
              </a:rPr>
              <a:t>Friable embryogenic </a:t>
            </a:r>
            <a:r>
              <a:rPr kumimoji="1" lang="en-US" altLang="zh-TW" sz="1900" b="1" dirty="0" err="1" smtClean="0">
                <a:solidFill>
                  <a:srgbClr val="231F20"/>
                </a:solidFill>
                <a:latin typeface="Aharoni" pitchFamily="2" charset="-79"/>
                <a:ea typeface="AdvPS_TIR" charset="-120"/>
                <a:cs typeface="Aharoni" pitchFamily="2" charset="-79"/>
              </a:rPr>
              <a:t>calli</a:t>
            </a:r>
            <a:r>
              <a:rPr kumimoji="1" lang="en-US" altLang="zh-TW" sz="1900" b="1" dirty="0" smtClean="0">
                <a:solidFill>
                  <a:srgbClr val="231F20"/>
                </a:solidFill>
                <a:latin typeface="Aharoni" pitchFamily="2" charset="-79"/>
                <a:ea typeface="AdvPS_TIR" charset="-120"/>
                <a:cs typeface="Aharoni" pitchFamily="2" charset="-79"/>
              </a:rPr>
              <a:t>, </a:t>
            </a:r>
          </a:p>
          <a:p>
            <a:pPr marL="457200" indent="-457200" algn="just">
              <a:spcBef>
                <a:spcPct val="50000"/>
              </a:spcBef>
              <a:buFont typeface="+mj-lt"/>
              <a:buAutoNum type="alphaLcParenR"/>
            </a:pPr>
            <a:r>
              <a:rPr kumimoji="1" lang="en-US" altLang="zh-TW" sz="1900" b="1" dirty="0" smtClean="0">
                <a:solidFill>
                  <a:srgbClr val="231F20"/>
                </a:solidFill>
                <a:latin typeface="Aharoni" pitchFamily="2" charset="-79"/>
                <a:ea typeface="AdvPS_TIR" charset="-120"/>
                <a:cs typeface="Aharoni" pitchFamily="2" charset="-79"/>
              </a:rPr>
              <a:t>Suspension cell aggregates, </a:t>
            </a:r>
          </a:p>
          <a:p>
            <a:pPr marL="457200" indent="-457200" algn="just">
              <a:spcBef>
                <a:spcPct val="50000"/>
              </a:spcBef>
              <a:buFont typeface="+mj-lt"/>
              <a:buAutoNum type="alphaLcParenR"/>
            </a:pPr>
            <a:r>
              <a:rPr kumimoji="1" lang="en-US" altLang="zh-TW" sz="1900" b="1" dirty="0" smtClean="0">
                <a:solidFill>
                  <a:srgbClr val="231F20"/>
                </a:solidFill>
                <a:latin typeface="Aharoni" pitchFamily="2" charset="-79"/>
                <a:ea typeface="AdvPS_TIR" charset="-120"/>
                <a:cs typeface="Aharoni" pitchFamily="2" charset="-79"/>
              </a:rPr>
              <a:t>Freshly isolated protoplasts from suspension culture, </a:t>
            </a:r>
          </a:p>
          <a:p>
            <a:pPr marL="457200" indent="-457200" algn="just">
              <a:spcBef>
                <a:spcPct val="50000"/>
              </a:spcBef>
              <a:buFont typeface="+mj-lt"/>
              <a:buAutoNum type="alphaLcParenR"/>
            </a:pPr>
            <a:r>
              <a:rPr kumimoji="1" lang="en-US" altLang="zh-TW" sz="1900" b="1" dirty="0" smtClean="0">
                <a:solidFill>
                  <a:srgbClr val="231F20"/>
                </a:solidFill>
                <a:latin typeface="Aharoni" pitchFamily="2" charset="-79"/>
                <a:ea typeface="AdvPS_TIR" charset="-120"/>
                <a:cs typeface="Aharoni" pitchFamily="2" charset="-79"/>
              </a:rPr>
              <a:t>Protoplasts stained with FDA,</a:t>
            </a:r>
          </a:p>
          <a:p>
            <a:pPr marL="457200" indent="-457200" algn="just">
              <a:spcBef>
                <a:spcPct val="50000"/>
              </a:spcBef>
              <a:buFont typeface="+mj-lt"/>
              <a:buAutoNum type="alphaLcParenR"/>
            </a:pPr>
            <a:r>
              <a:rPr kumimoji="1" lang="en-US" altLang="zh-TW" sz="1900" b="1" dirty="0" smtClean="0">
                <a:solidFill>
                  <a:srgbClr val="231F20"/>
                </a:solidFill>
                <a:latin typeface="Aharoni" pitchFamily="2" charset="-79"/>
                <a:ea typeface="AdvPS_TIR" charset="-120"/>
                <a:cs typeface="Aharoni" pitchFamily="2" charset="-79"/>
              </a:rPr>
              <a:t>Division of cell derived from protoplasts, </a:t>
            </a:r>
          </a:p>
          <a:p>
            <a:pPr marL="457200" indent="-457200" algn="just">
              <a:spcBef>
                <a:spcPct val="50000"/>
              </a:spcBef>
              <a:buFont typeface="+mj-lt"/>
              <a:buAutoNum type="alphaLcParenR"/>
            </a:pPr>
            <a:r>
              <a:rPr kumimoji="1" lang="en-US" altLang="zh-TW" sz="1900" b="1" dirty="0" smtClean="0">
                <a:solidFill>
                  <a:srgbClr val="231F20"/>
                </a:solidFill>
                <a:latin typeface="Aharoni" pitchFamily="2" charset="-79"/>
                <a:ea typeface="AdvPS_TIR" charset="-120"/>
                <a:cs typeface="Aharoni" pitchFamily="2" charset="-79"/>
              </a:rPr>
              <a:t>Ell colonies derived from protoplast, </a:t>
            </a:r>
          </a:p>
          <a:p>
            <a:pPr marL="457200" indent="-457200" algn="just">
              <a:spcBef>
                <a:spcPct val="50000"/>
              </a:spcBef>
              <a:buFont typeface="+mj-lt"/>
              <a:buAutoNum type="alphaLcParenR"/>
            </a:pPr>
            <a:r>
              <a:rPr kumimoji="1" lang="en-US" altLang="zh-TW" sz="1900" b="1" dirty="0" smtClean="0">
                <a:solidFill>
                  <a:srgbClr val="231F20"/>
                </a:solidFill>
                <a:latin typeface="Aharoni" pitchFamily="2" charset="-79"/>
                <a:ea typeface="AdvPS_TIR" charset="-120"/>
                <a:cs typeface="Aharoni" pitchFamily="2" charset="-79"/>
              </a:rPr>
              <a:t>Proto-</a:t>
            </a:r>
            <a:r>
              <a:rPr kumimoji="1" lang="en-US" altLang="zh-TW" sz="1900" b="1" dirty="0" err="1" smtClean="0">
                <a:solidFill>
                  <a:srgbClr val="231F20"/>
                </a:solidFill>
                <a:latin typeface="Aharoni" pitchFamily="2" charset="-79"/>
                <a:ea typeface="AdvPS_TIR" charset="-120"/>
                <a:cs typeface="Aharoni" pitchFamily="2" charset="-79"/>
              </a:rPr>
              <a:t>calli</a:t>
            </a:r>
            <a:r>
              <a:rPr kumimoji="1" lang="en-US" altLang="zh-TW" sz="1900" b="1" dirty="0" smtClean="0">
                <a:solidFill>
                  <a:srgbClr val="231F20"/>
                </a:solidFill>
                <a:latin typeface="Aharoni" pitchFamily="2" charset="-79"/>
                <a:ea typeface="AdvPS_TIR" charset="-120"/>
                <a:cs typeface="Aharoni" pitchFamily="2" charset="-79"/>
              </a:rPr>
              <a:t> developed from protoplasts embedded in </a:t>
            </a:r>
            <a:r>
              <a:rPr kumimoji="1" lang="en-US" altLang="zh-TW" sz="1900" b="1" dirty="0" err="1" smtClean="0">
                <a:solidFill>
                  <a:srgbClr val="231F20"/>
                </a:solidFill>
                <a:latin typeface="Aharoni" pitchFamily="2" charset="-79"/>
                <a:ea typeface="AdvPS_TIR" charset="-120"/>
                <a:cs typeface="Aharoni" pitchFamily="2" charset="-79"/>
              </a:rPr>
              <a:t>agarose</a:t>
            </a:r>
            <a:r>
              <a:rPr kumimoji="1" lang="en-US" altLang="zh-TW" sz="1900" b="1" dirty="0" smtClean="0">
                <a:solidFill>
                  <a:srgbClr val="231F20"/>
                </a:solidFill>
                <a:latin typeface="Aharoni" pitchFamily="2" charset="-79"/>
                <a:ea typeface="AdvPS_TIR" charset="-120"/>
                <a:cs typeface="Aharoni" pitchFamily="2" charset="-79"/>
              </a:rPr>
              <a:t>, </a:t>
            </a:r>
          </a:p>
          <a:p>
            <a:pPr marL="457200" indent="-457200" algn="just">
              <a:spcBef>
                <a:spcPct val="50000"/>
              </a:spcBef>
              <a:buFont typeface="+mj-lt"/>
              <a:buAutoNum type="alphaLcParenR"/>
            </a:pPr>
            <a:r>
              <a:rPr kumimoji="1" lang="en-US" altLang="zh-TW" sz="1900" b="1" dirty="0" smtClean="0">
                <a:solidFill>
                  <a:srgbClr val="231F20"/>
                </a:solidFill>
                <a:latin typeface="Aharoni" pitchFamily="2" charset="-79"/>
                <a:ea typeface="AdvPS_TIR" charset="-120"/>
                <a:cs typeface="Aharoni" pitchFamily="2" charset="-79"/>
              </a:rPr>
              <a:t>Green shoot formation, </a:t>
            </a:r>
          </a:p>
          <a:p>
            <a:pPr marL="457200" indent="-457200" algn="just">
              <a:spcBef>
                <a:spcPct val="50000"/>
              </a:spcBef>
              <a:buFont typeface="+mj-lt"/>
              <a:buAutoNum type="alphaLcParenR"/>
            </a:pPr>
            <a:r>
              <a:rPr kumimoji="1" lang="en-US" altLang="zh-TW" sz="1900" b="1" dirty="0" smtClean="0">
                <a:solidFill>
                  <a:srgbClr val="231F20"/>
                </a:solidFill>
                <a:latin typeface="Aharoni" pitchFamily="2" charset="-79"/>
                <a:ea typeface="AdvPS_TIR" charset="-120"/>
                <a:cs typeface="Aharoni" pitchFamily="2" charset="-79"/>
              </a:rPr>
              <a:t>Fertile green plant.</a:t>
            </a:r>
            <a:endParaRPr kumimoji="1" lang="en-US" altLang="zh-TW" sz="1900" b="1" dirty="0">
              <a:solidFill>
                <a:srgbClr val="231F20"/>
              </a:solidFill>
              <a:latin typeface="Aharoni" pitchFamily="2" charset="-79"/>
              <a:ea typeface="AdvPS_TIR" charset="-120"/>
              <a:cs typeface="Aharoni" pitchFamily="2" charset="-79"/>
            </a:endParaRPr>
          </a:p>
        </p:txBody>
      </p:sp>
    </p:spTree>
    <p:extLst>
      <p:ext uri="{BB962C8B-B14F-4D97-AF65-F5344CB8AC3E}">
        <p14:creationId xmlns="" xmlns:p14="http://schemas.microsoft.com/office/powerpoint/2010/main" val="37070333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29" y="188640"/>
            <a:ext cx="4162425" cy="2811732"/>
            <a:chOff x="162" y="672"/>
            <a:chExt cx="2622" cy="1680"/>
          </a:xfrm>
        </p:grpSpPr>
        <p:pic>
          <p:nvPicPr>
            <p:cNvPr id="3" name="Picture 2"/>
            <p:cNvPicPr>
              <a:picLocks noChangeAspect="1" noChangeArrowheads="1"/>
            </p:cNvPicPr>
            <p:nvPr/>
          </p:nvPicPr>
          <p:blipFill>
            <a:blip r:embed="rId2"/>
            <a:srcRect/>
            <a:stretch>
              <a:fillRect/>
            </a:stretch>
          </p:blipFill>
          <p:spPr bwMode="auto">
            <a:xfrm>
              <a:off x="162" y="672"/>
              <a:ext cx="2610" cy="755"/>
            </a:xfrm>
            <a:prstGeom prst="rect">
              <a:avLst/>
            </a:prstGeom>
            <a:noFill/>
            <a:ln w="9525">
              <a:noFill/>
              <a:miter lim="800000"/>
              <a:headEnd/>
              <a:tailEnd/>
            </a:ln>
          </p:spPr>
        </p:pic>
        <p:pic>
          <p:nvPicPr>
            <p:cNvPr id="4" name="Picture 3"/>
            <p:cNvPicPr>
              <a:picLocks noChangeAspect="1" noChangeArrowheads="1"/>
            </p:cNvPicPr>
            <p:nvPr/>
          </p:nvPicPr>
          <p:blipFill>
            <a:blip r:embed="rId3"/>
            <a:srcRect/>
            <a:stretch>
              <a:fillRect/>
            </a:stretch>
          </p:blipFill>
          <p:spPr bwMode="auto">
            <a:xfrm>
              <a:off x="192" y="1609"/>
              <a:ext cx="2592" cy="743"/>
            </a:xfrm>
            <a:prstGeom prst="rect">
              <a:avLst/>
            </a:prstGeom>
            <a:noFill/>
            <a:ln w="9525">
              <a:noFill/>
              <a:miter lim="800000"/>
              <a:headEnd/>
              <a:tailEnd/>
            </a:ln>
          </p:spPr>
        </p:pic>
      </p:grpSp>
      <p:grpSp>
        <p:nvGrpSpPr>
          <p:cNvPr id="5" name="Group 4"/>
          <p:cNvGrpSpPr>
            <a:grpSpLocks/>
          </p:cNvGrpSpPr>
          <p:nvPr/>
        </p:nvGrpSpPr>
        <p:grpSpPr bwMode="auto">
          <a:xfrm>
            <a:off x="4214870" y="142724"/>
            <a:ext cx="4715118" cy="5783265"/>
            <a:chOff x="2815" y="308"/>
            <a:chExt cx="3017" cy="3643"/>
          </a:xfrm>
        </p:grpSpPr>
        <p:pic>
          <p:nvPicPr>
            <p:cNvPr id="6" name="Picture 5"/>
            <p:cNvPicPr>
              <a:picLocks noChangeAspect="1" noChangeArrowheads="1"/>
            </p:cNvPicPr>
            <p:nvPr/>
          </p:nvPicPr>
          <p:blipFill>
            <a:blip r:embed="rId4"/>
            <a:srcRect/>
            <a:stretch>
              <a:fillRect/>
            </a:stretch>
          </p:blipFill>
          <p:spPr bwMode="auto">
            <a:xfrm>
              <a:off x="2983" y="672"/>
              <a:ext cx="2681" cy="1031"/>
            </a:xfrm>
            <a:prstGeom prst="rect">
              <a:avLst/>
            </a:prstGeom>
            <a:noFill/>
            <a:ln w="9525">
              <a:noFill/>
              <a:miter lim="800000"/>
              <a:headEnd/>
              <a:tailEnd/>
            </a:ln>
          </p:spPr>
        </p:pic>
        <p:sp>
          <p:nvSpPr>
            <p:cNvPr id="7" name="Text Box 15"/>
            <p:cNvSpPr txBox="1">
              <a:spLocks noChangeArrowheads="1"/>
            </p:cNvSpPr>
            <p:nvPr/>
          </p:nvSpPr>
          <p:spPr bwMode="auto">
            <a:xfrm>
              <a:off x="4512" y="1523"/>
              <a:ext cx="240" cy="213"/>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eaLnBrk="1" hangingPunct="1">
                <a:spcBef>
                  <a:spcPct val="50000"/>
                </a:spcBef>
              </a:pPr>
              <a:r>
                <a:rPr kumimoji="1" lang="en-US" altLang="zh-TW" sz="1600" b="1" dirty="0" err="1">
                  <a:latin typeface="Aharoni" pitchFamily="2" charset="-79"/>
                  <a:ea typeface="新細明體" pitchFamily="18" charset="-120"/>
                  <a:cs typeface="Aharoni" pitchFamily="2" charset="-79"/>
                </a:rPr>
                <a:t>i</a:t>
              </a:r>
              <a:endParaRPr kumimoji="1" lang="en-US" altLang="zh-TW" sz="1600" b="1" dirty="0">
                <a:latin typeface="Aharoni" pitchFamily="2" charset="-79"/>
                <a:ea typeface="新細明體" pitchFamily="18" charset="-120"/>
                <a:cs typeface="Aharoni" pitchFamily="2" charset="-79"/>
              </a:endParaRPr>
            </a:p>
          </p:txBody>
        </p:sp>
        <p:sp>
          <p:nvSpPr>
            <p:cNvPr id="8" name="Text Box 16"/>
            <p:cNvSpPr txBox="1">
              <a:spLocks noChangeArrowheads="1"/>
            </p:cNvSpPr>
            <p:nvPr/>
          </p:nvSpPr>
          <p:spPr bwMode="auto">
            <a:xfrm>
              <a:off x="3729" y="1535"/>
              <a:ext cx="240" cy="213"/>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eaLnBrk="1" hangingPunct="1">
                <a:spcBef>
                  <a:spcPct val="50000"/>
                </a:spcBef>
              </a:pPr>
              <a:r>
                <a:rPr kumimoji="1" lang="en-US" altLang="zh-TW" sz="1600" b="1" dirty="0">
                  <a:latin typeface="Aharoni" pitchFamily="2" charset="-79"/>
                  <a:ea typeface="新細明體" pitchFamily="18" charset="-120"/>
                  <a:cs typeface="Aharoni" pitchFamily="2" charset="-79"/>
                </a:rPr>
                <a:t>h</a:t>
              </a:r>
            </a:p>
          </p:txBody>
        </p:sp>
        <p:sp>
          <p:nvSpPr>
            <p:cNvPr id="9" name="Text Box 17"/>
            <p:cNvSpPr txBox="1">
              <a:spLocks noChangeArrowheads="1"/>
            </p:cNvSpPr>
            <p:nvPr/>
          </p:nvSpPr>
          <p:spPr bwMode="auto">
            <a:xfrm>
              <a:off x="2941" y="1511"/>
              <a:ext cx="240" cy="194"/>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eaLnBrk="1" hangingPunct="1">
                <a:spcBef>
                  <a:spcPct val="50000"/>
                </a:spcBef>
              </a:pPr>
              <a:r>
                <a:rPr kumimoji="1" lang="en-US" altLang="zh-TW" sz="1400" b="1" dirty="0">
                  <a:latin typeface="Aharoni" pitchFamily="2" charset="-79"/>
                  <a:ea typeface="新細明體" pitchFamily="18" charset="-120"/>
                  <a:cs typeface="Aharoni" pitchFamily="2" charset="-79"/>
                </a:rPr>
                <a:t>g</a:t>
              </a:r>
            </a:p>
          </p:txBody>
        </p:sp>
        <p:sp>
          <p:nvSpPr>
            <p:cNvPr id="10" name="Rectangle 9"/>
            <p:cNvSpPr>
              <a:spLocks noChangeArrowheads="1"/>
            </p:cNvSpPr>
            <p:nvPr/>
          </p:nvSpPr>
          <p:spPr bwMode="auto">
            <a:xfrm>
              <a:off x="2815" y="308"/>
              <a:ext cx="3017" cy="368"/>
            </a:xfrm>
            <a:prstGeom prst="rect">
              <a:avLst/>
            </a:prstGeom>
            <a:no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eaLnBrk="1" hangingPunct="1"/>
              <a:r>
                <a:rPr kumimoji="1" lang="en-US" altLang="zh-TW" sz="1600" b="1" dirty="0">
                  <a:latin typeface="Berlin Sans FB Demi" pitchFamily="34" charset="0"/>
                  <a:ea typeface="Trebuchet-BoldItalic" charset="-120"/>
                  <a:cs typeface="Aharoni" pitchFamily="2" charset="-79"/>
                </a:rPr>
                <a:t>Recovery of plantlets through </a:t>
              </a:r>
              <a:r>
                <a:rPr kumimoji="1" lang="en-US" altLang="zh-TW" sz="1600" b="1" dirty="0" smtClean="0">
                  <a:latin typeface="Berlin Sans FB Demi" pitchFamily="34" charset="0"/>
                  <a:ea typeface="Trebuchet-BoldItalic" charset="-120"/>
                  <a:cs typeface="Aharoni" pitchFamily="2" charset="-79"/>
                </a:rPr>
                <a:t>somatic embryogenesis</a:t>
              </a:r>
              <a:endParaRPr kumimoji="1" lang="en-US" altLang="zh-TW" sz="1600" b="1" dirty="0">
                <a:latin typeface="Berlin Sans FB Demi" pitchFamily="34" charset="0"/>
                <a:ea typeface="Trebuchet-BoldItalic" charset="-120"/>
                <a:cs typeface="Aharoni" pitchFamily="2" charset="-79"/>
              </a:endParaRPr>
            </a:p>
          </p:txBody>
        </p:sp>
        <p:sp>
          <p:nvSpPr>
            <p:cNvPr id="11" name="Rectangle 10"/>
            <p:cNvSpPr>
              <a:spLocks noChangeArrowheads="1"/>
            </p:cNvSpPr>
            <p:nvPr/>
          </p:nvSpPr>
          <p:spPr bwMode="auto">
            <a:xfrm>
              <a:off x="3044" y="1973"/>
              <a:ext cx="2764" cy="1978"/>
            </a:xfrm>
            <a:prstGeom prst="rect">
              <a:avLst/>
            </a:prstGeom>
            <a:no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marL="342900" indent="-342900" algn="just" eaLnBrk="1" hangingPunct="1">
                <a:spcBef>
                  <a:spcPct val="50000"/>
                </a:spcBef>
              </a:pPr>
              <a:r>
                <a:rPr kumimoji="1" lang="en-US" altLang="zh-TW" b="1" dirty="0" smtClean="0">
                  <a:latin typeface="Arial" pitchFamily="34" charset="0"/>
                  <a:ea typeface="TrebuchetMS" charset="-120"/>
                </a:rPr>
                <a:t>g) Transfer </a:t>
              </a:r>
              <a:r>
                <a:rPr kumimoji="1" lang="en-US" altLang="zh-TW" b="1" dirty="0">
                  <a:latin typeface="Arial" pitchFamily="34" charset="0"/>
                  <a:ea typeface="TrebuchetMS" charset="-120"/>
                </a:rPr>
                <a:t>of </a:t>
              </a:r>
              <a:r>
                <a:rPr kumimoji="1" lang="en-US" altLang="zh-TW" b="1" dirty="0" err="1">
                  <a:latin typeface="Arial" pitchFamily="34" charset="0"/>
                  <a:ea typeface="TrebuchetMS" charset="-120"/>
                </a:rPr>
                <a:t>microcalli</a:t>
              </a:r>
              <a:r>
                <a:rPr kumimoji="1" lang="en-US" altLang="zh-TW" b="1" dirty="0">
                  <a:latin typeface="Arial" pitchFamily="34" charset="0"/>
                  <a:ea typeface="TrebuchetMS" charset="-120"/>
                </a:rPr>
                <a:t> onto B5H medium and induction of somatic embryos.</a:t>
              </a:r>
            </a:p>
            <a:p>
              <a:pPr marL="342900" indent="-342900" algn="just" eaLnBrk="1" hangingPunct="1">
                <a:spcBef>
                  <a:spcPct val="50000"/>
                </a:spcBef>
              </a:pPr>
              <a:r>
                <a:rPr kumimoji="1" lang="en-US" altLang="zh-TW" b="1" dirty="0" smtClean="0">
                  <a:latin typeface="Arial" pitchFamily="34" charset="0"/>
                  <a:ea typeface="TrebuchetMS" charset="-120"/>
                </a:rPr>
                <a:t>h) Transfer </a:t>
              </a:r>
              <a:r>
                <a:rPr kumimoji="1" lang="en-US" altLang="zh-TW" b="1" dirty="0">
                  <a:latin typeface="Arial" pitchFamily="34" charset="0"/>
                  <a:ea typeface="TrebuchetMS" charset="-120"/>
                </a:rPr>
                <a:t>of globular embryos onto Boi2y medium for maturation of somatic embryos.</a:t>
              </a:r>
            </a:p>
            <a:p>
              <a:pPr marL="342900" indent="-342900" algn="just" eaLnBrk="1" hangingPunct="1">
                <a:spcBef>
                  <a:spcPct val="50000"/>
                </a:spcBef>
              </a:pPr>
              <a:r>
                <a:rPr kumimoji="1" lang="en-US" altLang="zh-TW" b="1" dirty="0" err="1" smtClean="0">
                  <a:latin typeface="Arial" pitchFamily="34" charset="0"/>
                  <a:ea typeface="TrebuchetMS" charset="-120"/>
                </a:rPr>
                <a:t>i</a:t>
              </a:r>
              <a:r>
                <a:rPr kumimoji="1" lang="en-US" altLang="zh-TW" b="1" dirty="0" smtClean="0">
                  <a:latin typeface="Arial" pitchFamily="34" charset="0"/>
                  <a:ea typeface="TrebuchetMS" charset="-120"/>
                </a:rPr>
                <a:t>) Transfer </a:t>
              </a:r>
              <a:r>
                <a:rPr kumimoji="1" lang="en-US" altLang="zh-TW" b="1" dirty="0">
                  <a:latin typeface="Arial" pitchFamily="34" charset="0"/>
                  <a:ea typeface="TrebuchetMS" charset="-120"/>
                </a:rPr>
                <a:t>of </a:t>
              </a:r>
              <a:r>
                <a:rPr kumimoji="1" lang="en-US" altLang="zh-TW" b="1" dirty="0" err="1">
                  <a:latin typeface="Arial" pitchFamily="34" charset="0"/>
                  <a:ea typeface="TrebuchetMS" charset="-120"/>
                </a:rPr>
                <a:t>cotyledonary</a:t>
              </a:r>
              <a:r>
                <a:rPr kumimoji="1" lang="en-US" altLang="zh-TW" b="1" dirty="0">
                  <a:latin typeface="Arial" pitchFamily="34" charset="0"/>
                  <a:ea typeface="TrebuchetMS" charset="-120"/>
                </a:rPr>
                <a:t> stage embryos onto MS medium for conversion of embryo into plantlets.</a:t>
              </a:r>
            </a:p>
          </p:txBody>
        </p:sp>
      </p:grpSp>
      <p:sp>
        <p:nvSpPr>
          <p:cNvPr id="12" name="Rectangle 11"/>
          <p:cNvSpPr/>
          <p:nvPr/>
        </p:nvSpPr>
        <p:spPr>
          <a:xfrm>
            <a:off x="214282" y="3071810"/>
            <a:ext cx="4343976" cy="2723823"/>
          </a:xfrm>
          <a:prstGeom prst="rect">
            <a:avLst/>
          </a:prstGeom>
        </p:spPr>
        <p:txBody>
          <a:bodyPr wrap="square">
            <a:spAutoFit/>
          </a:bodyPr>
          <a:lstStyle/>
          <a:p>
            <a:pPr algn="just">
              <a:spcBef>
                <a:spcPct val="50000"/>
              </a:spcBef>
            </a:pPr>
            <a:r>
              <a:rPr kumimoji="1" lang="en-US" altLang="zh-TW" b="1" dirty="0" smtClean="0">
                <a:latin typeface="Arial" pitchFamily="34" charset="0"/>
                <a:ea typeface="TrebuchetMS" charset="-120"/>
              </a:rPr>
              <a:t>a) First division, 10 days after protoplast isolation</a:t>
            </a:r>
          </a:p>
          <a:p>
            <a:pPr algn="just">
              <a:spcBef>
                <a:spcPct val="50000"/>
              </a:spcBef>
            </a:pPr>
            <a:endParaRPr kumimoji="1" lang="en-US" altLang="zh-TW" sz="700" b="1" dirty="0" smtClean="0">
              <a:latin typeface="Arial" pitchFamily="34" charset="0"/>
              <a:ea typeface="TrebuchetMS" charset="-120"/>
            </a:endParaRPr>
          </a:p>
          <a:p>
            <a:pPr algn="just">
              <a:spcBef>
                <a:spcPct val="50000"/>
              </a:spcBef>
            </a:pPr>
            <a:r>
              <a:rPr kumimoji="1" lang="en-US" altLang="zh-TW" b="1" dirty="0" err="1" smtClean="0">
                <a:latin typeface="Arial" pitchFamily="34" charset="0"/>
                <a:ea typeface="TrebuchetMS" charset="-120"/>
              </a:rPr>
              <a:t>b,c</a:t>
            </a:r>
            <a:r>
              <a:rPr kumimoji="1" lang="en-US" altLang="zh-TW" b="1" dirty="0" smtClean="0">
                <a:latin typeface="Arial" pitchFamily="34" charset="0"/>
                <a:ea typeface="TrebuchetMS" charset="-120"/>
              </a:rPr>
              <a:t>)  2 and 3 </a:t>
            </a:r>
            <a:r>
              <a:rPr kumimoji="1" lang="en-US" altLang="zh-TW" b="1" dirty="0" err="1" smtClean="0">
                <a:latin typeface="Arial" pitchFamily="34" charset="0"/>
                <a:ea typeface="TrebuchetMS" charset="-120"/>
              </a:rPr>
              <a:t>wo</a:t>
            </a:r>
            <a:r>
              <a:rPr kumimoji="1" lang="en-US" altLang="zh-TW" b="1" dirty="0" smtClean="0">
                <a:latin typeface="Arial" pitchFamily="34" charset="0"/>
                <a:ea typeface="TrebuchetMS" charset="-120"/>
              </a:rPr>
              <a:t> </a:t>
            </a:r>
            <a:r>
              <a:rPr kumimoji="1" lang="en-US" altLang="zh-TW" b="1" dirty="0" err="1" smtClean="0">
                <a:latin typeface="Arial" pitchFamily="34" charset="0"/>
                <a:ea typeface="TrebuchetMS" charset="-120"/>
              </a:rPr>
              <a:t>microcolonies</a:t>
            </a:r>
            <a:r>
              <a:rPr kumimoji="1" lang="en-US" altLang="zh-TW" b="1" dirty="0" smtClean="0">
                <a:latin typeface="Arial" pitchFamily="34" charset="0"/>
                <a:ea typeface="TrebuchetMS" charset="-120"/>
              </a:rPr>
              <a:t>.</a:t>
            </a:r>
          </a:p>
          <a:p>
            <a:pPr algn="just">
              <a:spcBef>
                <a:spcPct val="50000"/>
              </a:spcBef>
            </a:pPr>
            <a:endParaRPr kumimoji="1" lang="en-US" altLang="zh-TW" sz="600" b="1" dirty="0" smtClean="0">
              <a:latin typeface="Arial" pitchFamily="34" charset="0"/>
              <a:ea typeface="TrebuchetMS" charset="-120"/>
            </a:endParaRPr>
          </a:p>
          <a:p>
            <a:pPr algn="just">
              <a:spcBef>
                <a:spcPct val="50000"/>
              </a:spcBef>
            </a:pPr>
            <a:r>
              <a:rPr kumimoji="1" lang="en-US" altLang="zh-TW" b="1" dirty="0" err="1" smtClean="0">
                <a:latin typeface="Arial" pitchFamily="34" charset="0"/>
                <a:ea typeface="TrebuchetMS" charset="-120"/>
              </a:rPr>
              <a:t>d,e</a:t>
            </a:r>
            <a:r>
              <a:rPr kumimoji="1" lang="en-US" altLang="zh-TW" b="1" dirty="0" smtClean="0">
                <a:latin typeface="Arial" pitchFamily="34" charset="0"/>
                <a:ea typeface="TrebuchetMS" charset="-120"/>
              </a:rPr>
              <a:t>)  4 and 6 </a:t>
            </a:r>
            <a:r>
              <a:rPr kumimoji="1" lang="en-US" altLang="zh-TW" b="1" dirty="0" err="1" smtClean="0">
                <a:latin typeface="Arial" pitchFamily="34" charset="0"/>
                <a:ea typeface="TrebuchetMS" charset="-120"/>
              </a:rPr>
              <a:t>wo</a:t>
            </a:r>
            <a:r>
              <a:rPr kumimoji="1" lang="en-US" altLang="zh-TW" b="1" dirty="0" smtClean="0">
                <a:latin typeface="Arial" pitchFamily="34" charset="0"/>
                <a:ea typeface="TrebuchetMS" charset="-120"/>
              </a:rPr>
              <a:t> </a:t>
            </a:r>
            <a:r>
              <a:rPr kumimoji="1" lang="en-US" altLang="zh-TW" b="1" dirty="0" err="1" smtClean="0">
                <a:latin typeface="Arial" pitchFamily="34" charset="0"/>
                <a:ea typeface="TrebuchetMS" charset="-120"/>
              </a:rPr>
              <a:t>microcalli</a:t>
            </a:r>
            <a:endParaRPr kumimoji="1" lang="en-US" altLang="zh-TW" b="1" dirty="0" smtClean="0">
              <a:latin typeface="Arial" pitchFamily="34" charset="0"/>
              <a:ea typeface="TrebuchetMS" charset="-120"/>
            </a:endParaRPr>
          </a:p>
          <a:p>
            <a:pPr algn="just">
              <a:spcBef>
                <a:spcPct val="50000"/>
              </a:spcBef>
            </a:pPr>
            <a:endParaRPr kumimoji="1" lang="en-US" altLang="zh-TW" sz="700" b="1" dirty="0" smtClean="0">
              <a:latin typeface="Arial" pitchFamily="34" charset="0"/>
              <a:ea typeface="TrebuchetMS" charset="-120"/>
            </a:endParaRPr>
          </a:p>
          <a:p>
            <a:pPr algn="just">
              <a:spcBef>
                <a:spcPct val="50000"/>
              </a:spcBef>
            </a:pPr>
            <a:r>
              <a:rPr kumimoji="1" lang="en-US" altLang="zh-TW" b="1" dirty="0" smtClean="0">
                <a:latin typeface="Arial" pitchFamily="34" charset="0"/>
                <a:ea typeface="TrebuchetMS" charset="-120"/>
              </a:rPr>
              <a:t> f) 8 </a:t>
            </a:r>
            <a:r>
              <a:rPr kumimoji="1" lang="en-US" altLang="zh-TW" b="1" dirty="0" err="1" smtClean="0">
                <a:latin typeface="Arial" pitchFamily="34" charset="0"/>
                <a:ea typeface="TrebuchetMS" charset="-120"/>
              </a:rPr>
              <a:t>wo</a:t>
            </a:r>
            <a:r>
              <a:rPr kumimoji="1" lang="en-US" altLang="zh-TW" b="1" dirty="0" smtClean="0">
                <a:latin typeface="Arial" pitchFamily="34" charset="0"/>
                <a:ea typeface="TrebuchetMS" charset="-120"/>
              </a:rPr>
              <a:t> </a:t>
            </a:r>
            <a:r>
              <a:rPr kumimoji="1" lang="en-US" altLang="zh-TW" b="1" dirty="0" err="1" smtClean="0">
                <a:latin typeface="Arial" pitchFamily="34" charset="0"/>
                <a:ea typeface="TrebuchetMS" charset="-120"/>
              </a:rPr>
              <a:t>microcalli</a:t>
            </a:r>
            <a:r>
              <a:rPr kumimoji="1" lang="en-US" altLang="zh-TW" b="1" dirty="0" smtClean="0">
                <a:latin typeface="Arial" pitchFamily="34" charset="0"/>
                <a:ea typeface="TrebuchetMS" charset="-120"/>
              </a:rPr>
              <a:t> just before being transferred onto b5h medium</a:t>
            </a:r>
            <a:endParaRPr kumimoji="1" lang="en-US" altLang="zh-TW" b="1" dirty="0">
              <a:latin typeface="Arial" pitchFamily="34" charset="0"/>
              <a:ea typeface="TrebuchetMS" charset="-120"/>
            </a:endParaRPr>
          </a:p>
        </p:txBody>
      </p:sp>
    </p:spTree>
    <p:extLst>
      <p:ext uri="{BB962C8B-B14F-4D97-AF65-F5344CB8AC3E}">
        <p14:creationId xmlns="" xmlns:p14="http://schemas.microsoft.com/office/powerpoint/2010/main" val="249839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
          <p:cNvPicPr>
            <a:picLocks noChangeAspect="1" noChangeArrowheads="1"/>
          </p:cNvPicPr>
          <p:nvPr/>
        </p:nvPicPr>
        <p:blipFill>
          <a:blip r:embed="rId2"/>
          <a:srcRect/>
          <a:stretch>
            <a:fillRect/>
          </a:stretch>
        </p:blipFill>
        <p:spPr bwMode="auto">
          <a:xfrm>
            <a:off x="2905919" y="214290"/>
            <a:ext cx="3263542" cy="656751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088905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
          <p:cNvPicPr>
            <a:picLocks noChangeAspect="1" noChangeArrowheads="1"/>
          </p:cNvPicPr>
          <p:nvPr/>
        </p:nvPicPr>
        <p:blipFill>
          <a:blip r:embed="rId2"/>
          <a:srcRect/>
          <a:stretch>
            <a:fillRect/>
          </a:stretch>
        </p:blipFill>
        <p:spPr bwMode="auto">
          <a:xfrm>
            <a:off x="2444750" y="275066"/>
            <a:ext cx="4198952" cy="6392434"/>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42695965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
          <p:cNvPicPr>
            <a:picLocks noChangeAspect="1" noChangeArrowheads="1"/>
          </p:cNvPicPr>
          <p:nvPr/>
        </p:nvPicPr>
        <p:blipFill>
          <a:blip r:embed="rId2"/>
          <a:srcRect/>
          <a:stretch>
            <a:fillRect/>
          </a:stretch>
        </p:blipFill>
        <p:spPr bwMode="auto">
          <a:xfrm>
            <a:off x="2429669" y="190500"/>
            <a:ext cx="4284662" cy="647700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880741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785794"/>
            <a:ext cx="8572560" cy="5355312"/>
          </a:xfrm>
          <a:prstGeom prst="rect">
            <a:avLst/>
          </a:prstGeom>
        </p:spPr>
        <p:txBody>
          <a:bodyPr wrap="square">
            <a:spAutoFit/>
          </a:bodyPr>
          <a:lstStyle/>
          <a:p>
            <a:pPr algn="ctr">
              <a:lnSpc>
                <a:spcPct val="150000"/>
              </a:lnSpc>
            </a:pPr>
            <a:r>
              <a:rPr lang="en-IN" sz="2800" b="1" u="sng" dirty="0" smtClean="0">
                <a:solidFill>
                  <a:srgbClr val="A72193"/>
                </a:solidFill>
                <a:latin typeface="+mj-lt"/>
              </a:rPr>
              <a:t>Three </a:t>
            </a:r>
            <a:r>
              <a:rPr lang="en-IN" sz="2800" b="1" u="sng" dirty="0">
                <a:solidFill>
                  <a:srgbClr val="A72193"/>
                </a:solidFill>
                <a:latin typeface="+mj-lt"/>
              </a:rPr>
              <a:t>Major </a:t>
            </a:r>
            <a:r>
              <a:rPr lang="en-IN" sz="2800" b="1" u="sng" dirty="0" smtClean="0">
                <a:solidFill>
                  <a:srgbClr val="A72193"/>
                </a:solidFill>
                <a:latin typeface="+mj-lt"/>
              </a:rPr>
              <a:t>Polysaccharides</a:t>
            </a:r>
          </a:p>
          <a:p>
            <a:pPr marL="571500" indent="-571500" algn="ctr">
              <a:lnSpc>
                <a:spcPct val="150000"/>
              </a:lnSpc>
              <a:buFont typeface="+mj-lt"/>
              <a:buAutoNum type="alphaLcParenR"/>
            </a:pPr>
            <a:r>
              <a:rPr lang="en-IN" sz="2700" b="1" dirty="0" smtClean="0">
                <a:solidFill>
                  <a:srgbClr val="002060"/>
                </a:solidFill>
                <a:latin typeface="+mj-lt"/>
              </a:rPr>
              <a:t>Cellulose:</a:t>
            </a:r>
            <a:endParaRPr lang="en-IN" sz="2700" dirty="0" smtClean="0">
              <a:solidFill>
                <a:srgbClr val="002060"/>
              </a:solidFill>
              <a:latin typeface="+mj-lt"/>
            </a:endParaRPr>
          </a:p>
          <a:p>
            <a:pPr marL="457200" indent="-457200" algn="just">
              <a:lnSpc>
                <a:spcPct val="150000"/>
              </a:lnSpc>
              <a:buFont typeface="Wingdings" pitchFamily="2" charset="2"/>
              <a:buChar char="§"/>
            </a:pPr>
            <a:r>
              <a:rPr lang="en-IN" sz="2500" dirty="0" smtClean="0">
                <a:latin typeface="+mj-lt"/>
              </a:rPr>
              <a:t> B </a:t>
            </a:r>
            <a:r>
              <a:rPr lang="en-IN" sz="2500" dirty="0">
                <a:latin typeface="+mj-lt"/>
              </a:rPr>
              <a:t>1-4 linkage, long </a:t>
            </a:r>
            <a:r>
              <a:rPr lang="en-IN" sz="2500" dirty="0" err="1">
                <a:latin typeface="+mj-lt"/>
              </a:rPr>
              <a:t>unbranched</a:t>
            </a:r>
            <a:r>
              <a:rPr lang="en-IN" sz="2500" dirty="0">
                <a:latin typeface="+mj-lt"/>
              </a:rPr>
              <a:t> linear chain of </a:t>
            </a:r>
            <a:r>
              <a:rPr lang="en-IN" sz="2500" dirty="0" smtClean="0">
                <a:latin typeface="+mj-lt"/>
              </a:rPr>
              <a:t> glucose</a:t>
            </a:r>
            <a:r>
              <a:rPr lang="en-IN" sz="2500" dirty="0">
                <a:latin typeface="+mj-lt"/>
              </a:rPr>
              <a:t>, </a:t>
            </a:r>
            <a:r>
              <a:rPr lang="en-IN" sz="2500" dirty="0" smtClean="0">
                <a:latin typeface="+mj-lt"/>
              </a:rPr>
              <a:t>with crystalline </a:t>
            </a:r>
            <a:r>
              <a:rPr lang="en-IN" sz="2500" dirty="0">
                <a:latin typeface="+mj-lt"/>
              </a:rPr>
              <a:t>properties because of arrangement of </a:t>
            </a:r>
            <a:r>
              <a:rPr lang="en-IN" sz="2500" b="1" dirty="0" smtClean="0">
                <a:solidFill>
                  <a:srgbClr val="FF0000"/>
                </a:solidFill>
                <a:latin typeface="+mj-lt"/>
              </a:rPr>
              <a:t>cellulose</a:t>
            </a:r>
            <a:r>
              <a:rPr lang="en-IN" sz="2500" dirty="0" smtClean="0">
                <a:latin typeface="+mj-lt"/>
              </a:rPr>
              <a:t>.</a:t>
            </a:r>
            <a:endParaRPr lang="en-IN" sz="2500" dirty="0">
              <a:latin typeface="+mj-lt"/>
            </a:endParaRPr>
          </a:p>
          <a:p>
            <a:pPr marL="457200" indent="-457200" algn="just">
              <a:lnSpc>
                <a:spcPct val="150000"/>
              </a:lnSpc>
              <a:buFont typeface="Wingdings" pitchFamily="2" charset="2"/>
              <a:buChar char="§"/>
            </a:pPr>
            <a:r>
              <a:rPr lang="en-IN" sz="2500" dirty="0" smtClean="0">
                <a:latin typeface="+mj-lt"/>
              </a:rPr>
              <a:t> Found </a:t>
            </a:r>
            <a:r>
              <a:rPr lang="en-IN" sz="2500" dirty="0">
                <a:latin typeface="+mj-lt"/>
              </a:rPr>
              <a:t>in a form </a:t>
            </a:r>
            <a:r>
              <a:rPr lang="en-IN" sz="2500" b="1" dirty="0" err="1" smtClean="0">
                <a:solidFill>
                  <a:srgbClr val="0070C0"/>
                </a:solidFill>
                <a:latin typeface="+mj-lt"/>
              </a:rPr>
              <a:t>Microfibrils</a:t>
            </a:r>
            <a:r>
              <a:rPr lang="en-IN" sz="2500" b="1" dirty="0" smtClean="0">
                <a:solidFill>
                  <a:srgbClr val="0070C0"/>
                </a:solidFill>
                <a:latin typeface="+mj-lt"/>
              </a:rPr>
              <a:t> are </a:t>
            </a:r>
            <a:r>
              <a:rPr lang="en-IN" sz="2500" b="1" dirty="0">
                <a:solidFill>
                  <a:srgbClr val="0070C0"/>
                </a:solidFill>
                <a:latin typeface="+mj-lt"/>
              </a:rPr>
              <a:t>bundles </a:t>
            </a:r>
            <a:r>
              <a:rPr lang="en-IN" sz="2500" dirty="0">
                <a:latin typeface="+mj-lt"/>
              </a:rPr>
              <a:t>of</a:t>
            </a:r>
            <a:r>
              <a:rPr lang="en-IN" sz="2500" b="1" dirty="0">
                <a:latin typeface="+mj-lt"/>
              </a:rPr>
              <a:t> </a:t>
            </a:r>
            <a:r>
              <a:rPr lang="en-IN" sz="2500" dirty="0">
                <a:latin typeface="+mj-lt"/>
              </a:rPr>
              <a:t>about 30 thread-like cellulose </a:t>
            </a:r>
            <a:r>
              <a:rPr lang="en-IN" sz="2500" dirty="0" smtClean="0">
                <a:latin typeface="+mj-lt"/>
              </a:rPr>
              <a:t>molecules (10-25 </a:t>
            </a:r>
            <a:r>
              <a:rPr lang="en-IN" sz="2500" dirty="0">
                <a:latin typeface="+mj-lt"/>
              </a:rPr>
              <a:t>nm in diameter) orderly arranged in parallel arrays forming an extended three-dimensional lattice characteristic of crystals </a:t>
            </a:r>
            <a:r>
              <a:rPr lang="en-IN" sz="2500" b="1" dirty="0">
                <a:solidFill>
                  <a:srgbClr val="00B0F0"/>
                </a:solidFill>
                <a:latin typeface="+mj-lt"/>
              </a:rPr>
              <a:t>(called micelles). </a:t>
            </a:r>
          </a:p>
          <a:p>
            <a:pPr algn="just">
              <a:lnSpc>
                <a:spcPct val="150000"/>
              </a:lnSpc>
              <a:buFont typeface="Wingdings" pitchFamily="2" charset="2"/>
              <a:buChar char="§"/>
            </a:pPr>
            <a:r>
              <a:rPr lang="en-IN" sz="2500" b="1" dirty="0" smtClean="0">
                <a:latin typeface="+mj-lt"/>
              </a:rPr>
              <a:t>     </a:t>
            </a:r>
            <a:r>
              <a:rPr lang="en-IN" sz="2500" b="1" dirty="0" err="1" smtClean="0">
                <a:solidFill>
                  <a:srgbClr val="0070C0"/>
                </a:solidFill>
                <a:latin typeface="+mj-lt"/>
              </a:rPr>
              <a:t>Macrofibrils</a:t>
            </a:r>
            <a:r>
              <a:rPr lang="en-IN" sz="2500" b="1" dirty="0" smtClean="0">
                <a:latin typeface="+mj-lt"/>
              </a:rPr>
              <a:t> </a:t>
            </a:r>
            <a:r>
              <a:rPr lang="en-IN" sz="2500" dirty="0" smtClean="0">
                <a:latin typeface="+mj-lt"/>
              </a:rPr>
              <a:t>in </a:t>
            </a:r>
            <a:r>
              <a:rPr lang="en-IN" sz="2500" dirty="0">
                <a:latin typeface="+mj-lt"/>
              </a:rPr>
              <a:t>secondary </a:t>
            </a:r>
            <a:r>
              <a:rPr lang="en-IN" sz="2500" dirty="0" smtClean="0">
                <a:latin typeface="+mj-lt"/>
              </a:rPr>
              <a:t>walls.</a:t>
            </a:r>
            <a:endParaRPr lang="en-IN" sz="2500" dirty="0">
              <a:latin typeface="+mj-lt"/>
            </a:endParaRPr>
          </a:p>
        </p:txBody>
      </p:sp>
      <p:sp>
        <p:nvSpPr>
          <p:cNvPr id="3" name="Rectangle 2"/>
          <p:cNvSpPr/>
          <p:nvPr/>
        </p:nvSpPr>
        <p:spPr>
          <a:xfrm>
            <a:off x="0" y="48260"/>
            <a:ext cx="9144000"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en-IN" sz="2800" b="1" dirty="0" smtClean="0">
                <a:solidFill>
                  <a:srgbClr val="7030A0"/>
                </a:solidFill>
                <a:latin typeface="Berlin Sans FB Demi" pitchFamily="34" charset="0"/>
                <a:cs typeface="Aharoni" pitchFamily="2" charset="-79"/>
              </a:rPr>
              <a:t>   The Primary Cell Wall  (</a:t>
            </a:r>
            <a:r>
              <a:rPr lang="en-IN" sz="2800" dirty="0" smtClean="0">
                <a:solidFill>
                  <a:srgbClr val="7030A0"/>
                </a:solidFill>
                <a:latin typeface="Berlin Sans FB Demi" pitchFamily="34" charset="0"/>
                <a:cs typeface="Aharoni" pitchFamily="2" charset="-79"/>
              </a:rPr>
              <a:t>composition and texture)</a:t>
            </a:r>
            <a:endParaRPr lang="en-IN" sz="2800" dirty="0">
              <a:solidFill>
                <a:srgbClr val="7030A0"/>
              </a:solidFill>
              <a:latin typeface="Berlin Sans FB Demi" pitchFamily="34" charset="0"/>
              <a:cs typeface="Aharoni" pitchFamily="2" charset="-79"/>
            </a:endParaRPr>
          </a:p>
        </p:txBody>
      </p:sp>
    </p:spTree>
    <p:extLst>
      <p:ext uri="{BB962C8B-B14F-4D97-AF65-F5344CB8AC3E}">
        <p14:creationId xmlns="" xmlns:p14="http://schemas.microsoft.com/office/powerpoint/2010/main" val="999960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
          <p:cNvPicPr>
            <a:picLocks noChangeAspect="1" noChangeArrowheads="1"/>
          </p:cNvPicPr>
          <p:nvPr/>
        </p:nvPicPr>
        <p:blipFill>
          <a:blip r:embed="rId2"/>
          <a:srcRect/>
          <a:stretch>
            <a:fillRect/>
          </a:stretch>
        </p:blipFill>
        <p:spPr bwMode="auto">
          <a:xfrm>
            <a:off x="2084388" y="214290"/>
            <a:ext cx="4975225" cy="6323829"/>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2664581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p:cNvPicPr>
            <a:picLocks noChangeAspect="1" noChangeArrowheads="1"/>
          </p:cNvPicPr>
          <p:nvPr/>
        </p:nvPicPr>
        <p:blipFill>
          <a:blip r:embed="rId2"/>
          <a:srcRect/>
          <a:stretch>
            <a:fillRect/>
          </a:stretch>
        </p:blipFill>
        <p:spPr bwMode="auto">
          <a:xfrm>
            <a:off x="2275681" y="190500"/>
            <a:ext cx="4592638" cy="647700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511502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p:cNvPicPr>
            <a:picLocks noChangeAspect="1" noChangeArrowheads="1"/>
          </p:cNvPicPr>
          <p:nvPr/>
        </p:nvPicPr>
        <p:blipFill>
          <a:blip r:embed="rId2"/>
          <a:srcRect/>
          <a:stretch>
            <a:fillRect/>
          </a:stretch>
        </p:blipFill>
        <p:spPr bwMode="auto">
          <a:xfrm>
            <a:off x="2328863" y="114300"/>
            <a:ext cx="4486275" cy="662940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4622466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p:cNvPicPr>
            <a:picLocks noChangeAspect="1" noChangeArrowheads="1"/>
          </p:cNvPicPr>
          <p:nvPr/>
        </p:nvPicPr>
        <p:blipFill>
          <a:blip r:embed="rId2"/>
          <a:srcRect/>
          <a:stretch>
            <a:fillRect/>
          </a:stretch>
        </p:blipFill>
        <p:spPr bwMode="auto">
          <a:xfrm>
            <a:off x="2383631" y="221456"/>
            <a:ext cx="4376737" cy="6415087"/>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136088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2206397" y="1947069"/>
            <a:ext cx="4602055" cy="3196443"/>
          </a:xfrm>
          <a:prstGeom prst="rect">
            <a:avLst/>
          </a:prstGeom>
          <a:noFill/>
          <a:ln w="9525">
            <a:noFill/>
            <a:miter lim="800000"/>
            <a:headEnd/>
            <a:tailEnd/>
          </a:ln>
          <a:effectLst/>
        </p:spPr>
      </p:pic>
      <p:sp>
        <p:nvSpPr>
          <p:cNvPr id="3" name="Rectangle 2"/>
          <p:cNvSpPr/>
          <p:nvPr/>
        </p:nvSpPr>
        <p:spPr>
          <a:xfrm>
            <a:off x="1285852" y="1052736"/>
            <a:ext cx="6715172" cy="707886"/>
          </a:xfrm>
          <a:prstGeom prst="rect">
            <a:avLst/>
          </a:prstGeom>
        </p:spPr>
        <p:txBody>
          <a:bodyPr wrap="square">
            <a:spAutoFit/>
          </a:bodyPr>
          <a:lstStyle/>
          <a:p>
            <a:pPr algn="ctr"/>
            <a:r>
              <a:rPr lang="en-US" sz="2000" b="1" dirty="0" smtClean="0">
                <a:solidFill>
                  <a:srgbClr val="0070C0"/>
                </a:solidFill>
                <a:latin typeface="Aharoni" pitchFamily="2" charset="-79"/>
                <a:cs typeface="Aharoni" pitchFamily="2" charset="-79"/>
              </a:rPr>
              <a:t>Banana plant regeneration from protoplast derived embryos </a:t>
            </a:r>
            <a:endParaRPr lang="en-IN" sz="2000" b="1" dirty="0">
              <a:solidFill>
                <a:srgbClr val="0070C0"/>
              </a:solidFill>
              <a:latin typeface="Aharoni" pitchFamily="2" charset="-79"/>
              <a:cs typeface="Aharoni" pitchFamily="2" charset="-79"/>
            </a:endParaRPr>
          </a:p>
        </p:txBody>
      </p:sp>
    </p:spTree>
    <p:extLst>
      <p:ext uri="{BB962C8B-B14F-4D97-AF65-F5344CB8AC3E}">
        <p14:creationId xmlns="" xmlns:p14="http://schemas.microsoft.com/office/powerpoint/2010/main" val="12736754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000108"/>
            <a:ext cx="8286808" cy="5863144"/>
          </a:xfrm>
          <a:prstGeom prst="rect">
            <a:avLst/>
          </a:prstGeom>
        </p:spPr>
        <p:txBody>
          <a:bodyPr wrap="square">
            <a:spAutoFit/>
          </a:bodyPr>
          <a:lstStyle/>
          <a:p>
            <a:pPr marL="457200" indent="-457200" algn="just">
              <a:lnSpc>
                <a:spcPct val="150000"/>
              </a:lnSpc>
              <a:buFontTx/>
              <a:buAutoNum type="arabicPeriod"/>
              <a:defRPr/>
            </a:pPr>
            <a:r>
              <a:rPr lang="en-US" sz="2500" b="1" dirty="0">
                <a:latin typeface="+mj-lt"/>
              </a:rPr>
              <a:t>Mixing of protoplasts of two different </a:t>
            </a:r>
            <a:r>
              <a:rPr lang="en-US" sz="2500" b="1" dirty="0" smtClean="0">
                <a:latin typeface="+mj-lt"/>
              </a:rPr>
              <a:t>genomes</a:t>
            </a:r>
            <a:endParaRPr lang="en-US" sz="2500" b="1" dirty="0">
              <a:latin typeface="+mj-lt"/>
            </a:endParaRPr>
          </a:p>
          <a:p>
            <a:pPr marL="457200" indent="-457200" algn="just">
              <a:lnSpc>
                <a:spcPct val="150000"/>
              </a:lnSpc>
              <a:buFontTx/>
              <a:buAutoNum type="arabicPeriod" startAt="2"/>
              <a:defRPr/>
            </a:pPr>
            <a:r>
              <a:rPr lang="en-US" sz="2500" b="1" dirty="0">
                <a:latin typeface="+mj-lt"/>
              </a:rPr>
              <a:t>Spontaneous fusion: from callus tissue, do not regenerate in to whole </a:t>
            </a:r>
            <a:r>
              <a:rPr lang="en-US" sz="2500" b="1" dirty="0" smtClean="0">
                <a:latin typeface="+mj-lt"/>
              </a:rPr>
              <a:t>plants</a:t>
            </a:r>
            <a:endParaRPr lang="en-US" sz="2500" b="1" dirty="0">
              <a:latin typeface="+mj-lt"/>
            </a:endParaRPr>
          </a:p>
          <a:p>
            <a:pPr marL="457200" indent="-457200" algn="just">
              <a:lnSpc>
                <a:spcPct val="150000"/>
              </a:lnSpc>
              <a:buFontTx/>
              <a:buAutoNum type="arabicPeriod" startAt="2"/>
              <a:defRPr/>
            </a:pPr>
            <a:r>
              <a:rPr lang="en-US" sz="2500" b="1" dirty="0">
                <a:latin typeface="+mj-lt"/>
              </a:rPr>
              <a:t> Induced fusion by</a:t>
            </a:r>
          </a:p>
          <a:p>
            <a:pPr marL="457200" indent="-457200" algn="just">
              <a:lnSpc>
                <a:spcPct val="150000"/>
              </a:lnSpc>
              <a:buFont typeface="Wingdings" pitchFamily="2" charset="2"/>
              <a:buChar char="§"/>
              <a:defRPr/>
            </a:pPr>
            <a:r>
              <a:rPr lang="en-US" sz="2500" b="1" dirty="0" smtClean="0">
                <a:latin typeface="+mj-lt"/>
              </a:rPr>
              <a:t>Polyethylene glycol method (PEG): high yield</a:t>
            </a:r>
          </a:p>
          <a:p>
            <a:pPr marL="457200" indent="-457200" algn="just">
              <a:lnSpc>
                <a:spcPct val="150000"/>
              </a:lnSpc>
              <a:buFont typeface="Wingdings" pitchFamily="2" charset="2"/>
              <a:buChar char="§"/>
              <a:defRPr/>
            </a:pPr>
            <a:r>
              <a:rPr lang="en-US" sz="2500" b="1" dirty="0" smtClean="0">
                <a:latin typeface="+mj-lt"/>
              </a:rPr>
              <a:t>Nano3 (sodium nitrate)</a:t>
            </a:r>
          </a:p>
          <a:p>
            <a:pPr marL="457200" indent="-457200" algn="just">
              <a:lnSpc>
                <a:spcPct val="150000"/>
              </a:lnSpc>
              <a:buFont typeface="Wingdings" pitchFamily="2" charset="2"/>
              <a:buChar char="§"/>
              <a:defRPr/>
            </a:pPr>
            <a:r>
              <a:rPr lang="en-US" sz="2500" b="1" dirty="0" smtClean="0">
                <a:latin typeface="+mj-lt"/>
              </a:rPr>
              <a:t>Ca2+ at high pH</a:t>
            </a:r>
          </a:p>
          <a:p>
            <a:pPr marL="457200" indent="-457200" algn="just">
              <a:lnSpc>
                <a:spcPct val="150000"/>
              </a:lnSpc>
              <a:buFont typeface="Wingdings" pitchFamily="2" charset="2"/>
              <a:buChar char="§"/>
              <a:defRPr/>
            </a:pPr>
            <a:r>
              <a:rPr lang="en-US" sz="2500" b="1" dirty="0" err="1" smtClean="0">
                <a:latin typeface="+mj-lt"/>
              </a:rPr>
              <a:t>Electrofusion</a:t>
            </a:r>
            <a:endParaRPr lang="en-US" sz="2500" b="1" dirty="0" smtClean="0">
              <a:latin typeface="+mj-lt"/>
            </a:endParaRPr>
          </a:p>
          <a:p>
            <a:pPr marL="457200" indent="-457200" algn="just">
              <a:lnSpc>
                <a:spcPct val="150000"/>
              </a:lnSpc>
              <a:defRPr/>
            </a:pPr>
            <a:r>
              <a:rPr lang="en-US" sz="2500" b="1" dirty="0" smtClean="0">
                <a:latin typeface="+mj-lt"/>
              </a:rPr>
              <a:t>4</a:t>
            </a:r>
            <a:r>
              <a:rPr lang="en-US" sz="2500" b="1" dirty="0">
                <a:latin typeface="+mj-lt"/>
              </a:rPr>
              <a:t>. </a:t>
            </a:r>
            <a:r>
              <a:rPr lang="en-US" sz="2500" b="1" dirty="0" smtClean="0">
                <a:latin typeface="+mj-lt"/>
              </a:rPr>
              <a:t>Three </a:t>
            </a:r>
            <a:r>
              <a:rPr lang="en-US" sz="2500" b="1" dirty="0">
                <a:latin typeface="+mj-lt"/>
              </a:rPr>
              <a:t>main phases: agglutination or adhesion, plasma membrane fusion at localized sites, fused protoplasts</a:t>
            </a:r>
          </a:p>
        </p:txBody>
      </p:sp>
      <p:sp>
        <p:nvSpPr>
          <p:cNvPr id="3" name="Rectangle 2"/>
          <p:cNvSpPr/>
          <p:nvPr/>
        </p:nvSpPr>
        <p:spPr>
          <a:xfrm>
            <a:off x="0" y="0"/>
            <a:ext cx="9144000"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endParaRPr lang="en-US" sz="2800" b="1" dirty="0" smtClean="0">
              <a:solidFill>
                <a:schemeClr val="tx1"/>
              </a:solidFill>
              <a:latin typeface="Berlin Sans FB Demi" pitchFamily="34" charset="0"/>
            </a:endParaRPr>
          </a:p>
          <a:p>
            <a:pPr algn="ctr"/>
            <a:r>
              <a:rPr lang="en-US" sz="2800" b="1" dirty="0" smtClean="0">
                <a:solidFill>
                  <a:srgbClr val="A72193"/>
                </a:solidFill>
                <a:latin typeface="Berlin Sans FB Demi" pitchFamily="34" charset="0"/>
              </a:rPr>
              <a:t>Protoplast</a:t>
            </a:r>
            <a:r>
              <a:rPr lang="en-US" sz="2800" b="1" dirty="0" smtClean="0">
                <a:solidFill>
                  <a:schemeClr val="tx1"/>
                </a:solidFill>
                <a:latin typeface="Berlin Sans FB Demi" pitchFamily="34" charset="0"/>
              </a:rPr>
              <a:t>  </a:t>
            </a:r>
            <a:r>
              <a:rPr lang="en-US" sz="2800" b="1" dirty="0" smtClean="0">
                <a:solidFill>
                  <a:srgbClr val="A72193"/>
                </a:solidFill>
                <a:latin typeface="Berlin Sans FB Demi" pitchFamily="34" charset="0"/>
              </a:rPr>
              <a:t>Fusion</a:t>
            </a:r>
            <a:endParaRPr lang="en-IN" sz="2800" b="1" dirty="0">
              <a:solidFill>
                <a:srgbClr val="A72193"/>
              </a:solidFill>
              <a:latin typeface="Berlin Sans FB Demi" pitchFamily="34" charset="0"/>
            </a:endParaRPr>
          </a:p>
        </p:txBody>
      </p:sp>
    </p:spTree>
    <p:extLst>
      <p:ext uri="{BB962C8B-B14F-4D97-AF65-F5344CB8AC3E}">
        <p14:creationId xmlns="" xmlns:p14="http://schemas.microsoft.com/office/powerpoint/2010/main" val="1400060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28671"/>
            <a:ext cx="8929718" cy="5456750"/>
          </a:xfrm>
          <a:prstGeom prst="rect">
            <a:avLst/>
          </a:prstGeom>
        </p:spPr>
        <p:txBody>
          <a:bodyPr wrap="square">
            <a:spAutoFit/>
          </a:bodyPr>
          <a:lstStyle/>
          <a:p>
            <a:pPr marL="457200" indent="-457200" algn="just">
              <a:lnSpc>
                <a:spcPct val="150000"/>
              </a:lnSpc>
              <a:spcBef>
                <a:spcPct val="50000"/>
              </a:spcBef>
              <a:buFont typeface="Wingdings" pitchFamily="2" charset="2"/>
              <a:buChar char="q"/>
            </a:pPr>
            <a:r>
              <a:rPr kumimoji="1" lang="en-US" altLang="zh-TW" sz="2200" b="1" dirty="0" smtClean="0">
                <a:latin typeface="+mj-lt"/>
                <a:ea typeface="新細明體" pitchFamily="18" charset="-120"/>
              </a:rPr>
              <a:t>The function of the PEG is to alter the membrane characteristics so that the protoplasts become sticky and if the protoplasts are allowed to come into contact they will adhere together and the contents will fuse</a:t>
            </a:r>
          </a:p>
          <a:p>
            <a:pPr marL="457200" indent="-457200" algn="just">
              <a:lnSpc>
                <a:spcPct val="150000"/>
              </a:lnSpc>
              <a:spcBef>
                <a:spcPct val="50000"/>
              </a:spcBef>
              <a:buFont typeface="Wingdings" pitchFamily="2" charset="2"/>
              <a:buChar char="q"/>
            </a:pPr>
            <a:r>
              <a:rPr kumimoji="1" lang="en-US" altLang="zh-TW" sz="2200" b="1" dirty="0" smtClean="0">
                <a:latin typeface="+mj-lt"/>
                <a:ea typeface="新細明體" pitchFamily="18" charset="-120"/>
              </a:rPr>
              <a:t>Protoplasts isolated from each parent source to give a 4 ml suspension of protoplasts with a cell density of approximately 2 x 10</a:t>
            </a:r>
            <a:r>
              <a:rPr kumimoji="1" lang="en-US" altLang="zh-TW" sz="2200" b="1" baseline="30000" dirty="0" smtClean="0">
                <a:latin typeface="+mj-lt"/>
                <a:ea typeface="新細明體" pitchFamily="18" charset="-120"/>
              </a:rPr>
              <a:t>5</a:t>
            </a:r>
            <a:r>
              <a:rPr kumimoji="1" lang="en-US" altLang="zh-TW" sz="2200" b="1" dirty="0" smtClean="0">
                <a:latin typeface="+mj-lt"/>
                <a:ea typeface="新細明體" pitchFamily="18" charset="-120"/>
              </a:rPr>
              <a:t> in CPW plus 13% </a:t>
            </a:r>
            <a:r>
              <a:rPr kumimoji="1" lang="en-US" altLang="zh-TW" sz="2200" b="1" dirty="0" err="1" smtClean="0">
                <a:latin typeface="+mj-lt"/>
                <a:ea typeface="新細明體" pitchFamily="18" charset="-120"/>
              </a:rPr>
              <a:t>mannitol</a:t>
            </a:r>
            <a:r>
              <a:rPr kumimoji="1" lang="en-US" altLang="zh-TW" sz="2200" b="1" dirty="0" smtClean="0">
                <a:latin typeface="+mj-lt"/>
                <a:ea typeface="新細明體" pitchFamily="18" charset="-120"/>
              </a:rPr>
              <a:t> are mixed then centrifuged at 100g for 10 min so as to leave the protoplasts in approximately 0.5 ml of medium</a:t>
            </a:r>
          </a:p>
          <a:p>
            <a:pPr marL="457200" indent="-457200" algn="just">
              <a:lnSpc>
                <a:spcPct val="150000"/>
              </a:lnSpc>
              <a:spcBef>
                <a:spcPct val="50000"/>
              </a:spcBef>
              <a:buFont typeface="Wingdings" pitchFamily="2" charset="2"/>
              <a:buChar char="q"/>
            </a:pPr>
            <a:r>
              <a:rPr kumimoji="1" lang="en-US" altLang="zh-TW" sz="2200" b="1" dirty="0" smtClean="0">
                <a:latin typeface="+mj-lt"/>
                <a:ea typeface="新細明體" pitchFamily="18" charset="-120"/>
              </a:rPr>
              <a:t>The outer membranes are destabilized by adding 2 ml of PEG (30%  PEG 6000, 4% sucrose, 0.01M CaCl</a:t>
            </a:r>
            <a:r>
              <a:rPr kumimoji="1" lang="en-US" altLang="zh-TW" sz="2200" b="1" baseline="-25000" dirty="0" smtClean="0">
                <a:latin typeface="+mj-lt"/>
                <a:ea typeface="新細明體" pitchFamily="18" charset="-120"/>
              </a:rPr>
              <a:t>2</a:t>
            </a:r>
            <a:r>
              <a:rPr kumimoji="1" lang="en-US" altLang="zh-TW" sz="2200" b="1" dirty="0" smtClean="0">
                <a:latin typeface="+mj-lt"/>
                <a:ea typeface="新細明體" pitchFamily="18" charset="-120"/>
              </a:rPr>
              <a:t>.6H</a:t>
            </a:r>
            <a:r>
              <a:rPr kumimoji="1" lang="en-US" altLang="zh-TW" sz="2200" b="1" baseline="-25000" dirty="0" smtClean="0">
                <a:latin typeface="+mj-lt"/>
                <a:ea typeface="新細明體" pitchFamily="18" charset="-120"/>
              </a:rPr>
              <a:t>2</a:t>
            </a:r>
            <a:r>
              <a:rPr kumimoji="1" lang="en-US" altLang="zh-TW" sz="2200" b="1" dirty="0" smtClean="0">
                <a:latin typeface="+mj-lt"/>
                <a:ea typeface="新細明體" pitchFamily="18" charset="-120"/>
              </a:rPr>
              <a:t>O and autoclaved) and left for 10 min</a:t>
            </a:r>
            <a:endParaRPr lang="en-IN" sz="2200" dirty="0">
              <a:latin typeface="+mj-lt"/>
            </a:endParaRPr>
          </a:p>
        </p:txBody>
      </p:sp>
      <p:sp>
        <p:nvSpPr>
          <p:cNvPr id="3" name="Rectangle 2"/>
          <p:cNvSpPr/>
          <p:nvPr/>
        </p:nvSpPr>
        <p:spPr>
          <a:xfrm>
            <a:off x="0" y="0"/>
            <a:ext cx="9144000" cy="9870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25000"/>
              </a:lnSpc>
              <a:spcBef>
                <a:spcPct val="50000"/>
              </a:spcBef>
              <a:buClr>
                <a:srgbClr val="CC0000"/>
              </a:buClr>
            </a:pPr>
            <a:r>
              <a:rPr kumimoji="1" lang="en-US" altLang="zh-TW" sz="2000" b="1" dirty="0" smtClean="0">
                <a:latin typeface="Arial Black" pitchFamily="34" charset="0"/>
                <a:ea typeface="新細明體" pitchFamily="18" charset="-120"/>
                <a:cs typeface="Aharoni" pitchFamily="2" charset="-79"/>
              </a:rPr>
              <a:t>  </a:t>
            </a:r>
          </a:p>
          <a:p>
            <a:pPr>
              <a:lnSpc>
                <a:spcPct val="125000"/>
              </a:lnSpc>
              <a:spcBef>
                <a:spcPct val="50000"/>
              </a:spcBef>
              <a:buClr>
                <a:srgbClr val="CC0000"/>
              </a:buClr>
            </a:pPr>
            <a:r>
              <a:rPr kumimoji="1" lang="en-US" altLang="zh-TW" sz="2000" b="1" dirty="0" smtClean="0">
                <a:solidFill>
                  <a:srgbClr val="0070C0"/>
                </a:solidFill>
                <a:latin typeface="Arial Black" pitchFamily="34" charset="0"/>
                <a:ea typeface="新細明體" pitchFamily="18" charset="-120"/>
                <a:cs typeface="Aharoni" pitchFamily="2" charset="-79"/>
              </a:rPr>
              <a:t> Method I of protoplast fusion (Polyethylene glycol (PEG) 6000 )</a:t>
            </a:r>
          </a:p>
        </p:txBody>
      </p:sp>
    </p:spTree>
    <p:extLst>
      <p:ext uri="{BB962C8B-B14F-4D97-AF65-F5344CB8AC3E}">
        <p14:creationId xmlns="" xmlns:p14="http://schemas.microsoft.com/office/powerpoint/2010/main" val="570801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0"/>
            <a:ext cx="8501122" cy="6017032"/>
          </a:xfrm>
          <a:prstGeom prst="rect">
            <a:avLst/>
          </a:prstGeom>
        </p:spPr>
        <p:txBody>
          <a:bodyPr wrap="square">
            <a:spAutoFit/>
          </a:bodyPr>
          <a:lstStyle/>
          <a:p>
            <a:pPr marL="457200" indent="-457200" algn="just">
              <a:lnSpc>
                <a:spcPct val="150000"/>
              </a:lnSpc>
              <a:spcBef>
                <a:spcPct val="50000"/>
              </a:spcBef>
              <a:buFont typeface="Wingdings" pitchFamily="2" charset="2"/>
              <a:buChar char="q"/>
            </a:pPr>
            <a:r>
              <a:rPr kumimoji="1" lang="en-US" altLang="zh-TW" sz="2200" b="1" dirty="0" smtClean="0">
                <a:latin typeface="+mj-lt"/>
                <a:ea typeface="新細明體" pitchFamily="18" charset="-120"/>
              </a:rPr>
              <a:t>The protoplasts are fused by diluting the PEG every 5 min by adding a protoplast culture medium (MS medium, 2.0 mgl</a:t>
            </a:r>
            <a:r>
              <a:rPr kumimoji="1" lang="en-US" altLang="zh-TW" sz="2200" b="1" baseline="30000" dirty="0" smtClean="0">
                <a:latin typeface="+mj-lt"/>
                <a:ea typeface="新細明體" pitchFamily="18" charset="-120"/>
              </a:rPr>
              <a:t>-1</a:t>
            </a:r>
            <a:r>
              <a:rPr kumimoji="1" lang="en-US" altLang="zh-TW" sz="2200" b="1" dirty="0" smtClean="0">
                <a:latin typeface="+mj-lt"/>
                <a:ea typeface="新細明體" pitchFamily="18" charset="-120"/>
              </a:rPr>
              <a:t> NAA and 0.5 mgl</a:t>
            </a:r>
            <a:r>
              <a:rPr kumimoji="1" lang="en-US" altLang="zh-TW" sz="2200" b="1" baseline="30000" dirty="0" smtClean="0">
                <a:latin typeface="+mj-lt"/>
                <a:ea typeface="新細明體" pitchFamily="18" charset="-120"/>
              </a:rPr>
              <a:t>-1</a:t>
            </a:r>
            <a:r>
              <a:rPr kumimoji="1" lang="en-US" altLang="zh-TW" sz="2200" b="1" dirty="0" smtClean="0">
                <a:latin typeface="+mj-lt"/>
                <a:ea typeface="新細明體" pitchFamily="18" charset="-120"/>
              </a:rPr>
              <a:t> BAP, 3% sucrose and 9% </a:t>
            </a:r>
            <a:r>
              <a:rPr kumimoji="1" lang="en-US" altLang="zh-TW" sz="2200" b="1" dirty="0" err="1" smtClean="0">
                <a:latin typeface="+mj-lt"/>
                <a:ea typeface="新細明體" pitchFamily="18" charset="-120"/>
              </a:rPr>
              <a:t>mannitol</a:t>
            </a:r>
            <a:r>
              <a:rPr kumimoji="1" lang="en-US" altLang="zh-TW" sz="2200" b="1" dirty="0" smtClean="0">
                <a:latin typeface="+mj-lt"/>
                <a:ea typeface="新細明體" pitchFamily="18" charset="-120"/>
              </a:rPr>
              <a:t>) as increasing volumes (0.5, 1.0, 2.0, 3.0, 4.0 ml per tube)</a:t>
            </a:r>
          </a:p>
          <a:p>
            <a:pPr marL="457200" indent="-457200" algn="just">
              <a:lnSpc>
                <a:spcPct val="150000"/>
              </a:lnSpc>
              <a:spcBef>
                <a:spcPct val="50000"/>
              </a:spcBef>
              <a:buFont typeface="Wingdings" pitchFamily="2" charset="2"/>
              <a:buChar char="q"/>
            </a:pPr>
            <a:r>
              <a:rPr kumimoji="1" lang="en-US" altLang="zh-TW" sz="2200" b="1" dirty="0" smtClean="0">
                <a:latin typeface="+mj-lt"/>
                <a:ea typeface="新細明體" pitchFamily="18" charset="-120"/>
              </a:rPr>
              <a:t>The protoplasts are </a:t>
            </a:r>
            <a:r>
              <a:rPr kumimoji="1" lang="en-US" altLang="zh-TW" sz="2200" b="1" dirty="0" err="1" smtClean="0">
                <a:latin typeface="+mj-lt"/>
                <a:ea typeface="新細明體" pitchFamily="18" charset="-120"/>
              </a:rPr>
              <a:t>resuspended</a:t>
            </a:r>
            <a:r>
              <a:rPr kumimoji="1" lang="en-US" altLang="zh-TW" sz="2200" b="1" dirty="0" smtClean="0">
                <a:latin typeface="+mj-lt"/>
                <a:ea typeface="新細明體" pitchFamily="18" charset="-120"/>
              </a:rPr>
              <a:t> after every dilution by gentle shaking and the mixture is centrifuged at 100g for 10 min then the protoplasts are washed in the culture medium without PEG, centrifuged and </a:t>
            </a:r>
            <a:r>
              <a:rPr kumimoji="1" lang="en-US" altLang="zh-TW" sz="2200" b="1" dirty="0" err="1" smtClean="0">
                <a:latin typeface="+mj-lt"/>
                <a:ea typeface="新細明體" pitchFamily="18" charset="-120"/>
              </a:rPr>
              <a:t>resuspended</a:t>
            </a:r>
            <a:r>
              <a:rPr kumimoji="1" lang="en-US" altLang="zh-TW" sz="2200" b="1" dirty="0" smtClean="0">
                <a:latin typeface="+mj-lt"/>
                <a:ea typeface="新細明體" pitchFamily="18" charset="-120"/>
              </a:rPr>
              <a:t> in the same medium</a:t>
            </a:r>
          </a:p>
          <a:p>
            <a:pPr marL="457200" indent="-457200" algn="just">
              <a:lnSpc>
                <a:spcPct val="150000"/>
              </a:lnSpc>
              <a:spcBef>
                <a:spcPct val="50000"/>
              </a:spcBef>
              <a:buFont typeface="Wingdings" pitchFamily="2" charset="2"/>
              <a:buChar char="q"/>
            </a:pPr>
            <a:r>
              <a:rPr kumimoji="1" lang="en-US" altLang="zh-TW" sz="2200" b="1" dirty="0" smtClean="0">
                <a:latin typeface="+mj-lt"/>
                <a:ea typeface="新細明體" pitchFamily="18" charset="-120"/>
              </a:rPr>
              <a:t>The protoplast suspension is then layered onto </a:t>
            </a:r>
            <a:r>
              <a:rPr kumimoji="1" lang="en-US" altLang="zh-TW" sz="2200" b="1" dirty="0" err="1" smtClean="0">
                <a:latin typeface="+mj-lt"/>
                <a:ea typeface="新細明體" pitchFamily="18" charset="-120"/>
              </a:rPr>
              <a:t>agrose</a:t>
            </a:r>
            <a:r>
              <a:rPr kumimoji="1" lang="en-US" altLang="zh-TW" sz="2200" b="1" dirty="0" smtClean="0">
                <a:latin typeface="+mj-lt"/>
                <a:ea typeface="新細明體" pitchFamily="18" charset="-120"/>
              </a:rPr>
              <a:t> medium or mixed with an equal volume of </a:t>
            </a:r>
            <a:r>
              <a:rPr kumimoji="1" lang="en-US" altLang="zh-TW" sz="2200" b="1" dirty="0" err="1" smtClean="0">
                <a:latin typeface="+mj-lt"/>
                <a:ea typeface="新細明體" pitchFamily="18" charset="-120"/>
              </a:rPr>
              <a:t>agarose</a:t>
            </a:r>
            <a:r>
              <a:rPr kumimoji="1" lang="en-US" altLang="zh-TW" sz="2200" b="1" dirty="0" smtClean="0">
                <a:latin typeface="+mj-lt"/>
                <a:ea typeface="新細明體" pitchFamily="18" charset="-120"/>
              </a:rPr>
              <a:t> medium, as described earlier, to stimulate wall formation and cell division </a:t>
            </a:r>
            <a:endParaRPr kumimoji="1" lang="en-US" altLang="zh-TW" sz="2200" b="1" dirty="0">
              <a:latin typeface="+mj-lt"/>
              <a:ea typeface="新細明體" pitchFamily="18" charset="-120"/>
            </a:endParaRPr>
          </a:p>
        </p:txBody>
      </p:sp>
    </p:spTree>
    <p:extLst>
      <p:ext uri="{BB962C8B-B14F-4D97-AF65-F5344CB8AC3E}">
        <p14:creationId xmlns="" xmlns:p14="http://schemas.microsoft.com/office/powerpoint/2010/main" val="4195851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58847"/>
            <a:ext cx="8607330" cy="6694140"/>
          </a:xfrm>
          <a:prstGeom prst="rect">
            <a:avLst/>
          </a:prstGeom>
        </p:spPr>
        <p:txBody>
          <a:bodyPr wrap="square">
            <a:spAutoFit/>
          </a:bodyPr>
          <a:lstStyle/>
          <a:p>
            <a:pPr marL="457200" indent="-457200">
              <a:lnSpc>
                <a:spcPct val="125000"/>
              </a:lnSpc>
              <a:spcBef>
                <a:spcPct val="50000"/>
              </a:spcBef>
              <a:buClr>
                <a:srgbClr val="CC0000"/>
              </a:buClr>
              <a:buFont typeface="Wingdings" pitchFamily="2" charset="2"/>
              <a:buAutoNum type="alphaLcPeriod"/>
            </a:pPr>
            <a:endParaRPr kumimoji="1" lang="en-US" altLang="zh-TW" b="1" dirty="0" smtClean="0">
              <a:latin typeface="Arial" pitchFamily="34" charset="0"/>
              <a:ea typeface="新細明體" pitchFamily="18" charset="-120"/>
            </a:endParaRPr>
          </a:p>
          <a:p>
            <a:pPr marL="457200" indent="-457200">
              <a:lnSpc>
                <a:spcPct val="125000"/>
              </a:lnSpc>
              <a:spcBef>
                <a:spcPct val="50000"/>
              </a:spcBef>
              <a:buClr>
                <a:srgbClr val="CC0000"/>
              </a:buClr>
            </a:pPr>
            <a:endParaRPr kumimoji="1" lang="en-US" altLang="zh-TW" b="1" dirty="0" smtClean="0">
              <a:latin typeface="Arial" pitchFamily="34" charset="0"/>
              <a:ea typeface="新細明體" pitchFamily="18" charset="-120"/>
            </a:endParaRPr>
          </a:p>
          <a:p>
            <a:pPr marL="457200" indent="-457200" algn="just">
              <a:lnSpc>
                <a:spcPct val="150000"/>
              </a:lnSpc>
              <a:spcBef>
                <a:spcPct val="50000"/>
              </a:spcBef>
              <a:buFont typeface="Wingdings" pitchFamily="2" charset="2"/>
              <a:buChar char="v"/>
            </a:pPr>
            <a:r>
              <a:rPr kumimoji="1" lang="en-US" altLang="zh-TW" sz="2500" b="1" dirty="0" smtClean="0">
                <a:latin typeface="+mj-lt"/>
                <a:ea typeface="新細明體" pitchFamily="18" charset="-120"/>
              </a:rPr>
              <a:t>The suspension of protoplasts due for fusion is placed between two electrodes</a:t>
            </a:r>
          </a:p>
          <a:p>
            <a:pPr marL="457200" indent="-457200" algn="just">
              <a:lnSpc>
                <a:spcPct val="150000"/>
              </a:lnSpc>
              <a:spcBef>
                <a:spcPct val="50000"/>
              </a:spcBef>
              <a:buFont typeface="Wingdings" pitchFamily="2" charset="2"/>
              <a:buChar char="v"/>
            </a:pPr>
            <a:r>
              <a:rPr kumimoji="1" lang="en-US" altLang="zh-TW" sz="2500" b="1" dirty="0" smtClean="0">
                <a:latin typeface="+mj-lt"/>
                <a:ea typeface="新細明體" pitchFamily="18" charset="-120"/>
              </a:rPr>
              <a:t>A weak ac current (400,000 Hz, 1.5V) is passed through the electrodes which causes the protoplasts to become </a:t>
            </a:r>
            <a:r>
              <a:rPr kumimoji="1" lang="en-US" altLang="zh-TW" sz="2500" b="1" dirty="0" err="1" smtClean="0">
                <a:latin typeface="+mj-lt"/>
                <a:ea typeface="新細明體" pitchFamily="18" charset="-120"/>
              </a:rPr>
              <a:t>positiviely</a:t>
            </a:r>
            <a:r>
              <a:rPr kumimoji="1" lang="en-US" altLang="zh-TW" sz="2500" b="1" dirty="0" smtClean="0">
                <a:latin typeface="+mj-lt"/>
                <a:ea typeface="新細明體" pitchFamily="18" charset="-120"/>
              </a:rPr>
              <a:t> charged on one side and negatively charged on the other</a:t>
            </a:r>
          </a:p>
          <a:p>
            <a:pPr marL="457200" indent="-457200" algn="just">
              <a:lnSpc>
                <a:spcPct val="150000"/>
              </a:lnSpc>
              <a:spcBef>
                <a:spcPct val="50000"/>
              </a:spcBef>
              <a:buFont typeface="Wingdings" pitchFamily="2" charset="2"/>
              <a:buChar char="v"/>
            </a:pPr>
            <a:r>
              <a:rPr kumimoji="1" lang="en-US" altLang="zh-TW" sz="2500" b="1" dirty="0" smtClean="0">
                <a:latin typeface="+mj-lt"/>
                <a:ea typeface="新細明體" pitchFamily="18" charset="-120"/>
              </a:rPr>
              <a:t>As a result of their charge, the protoplasts align themselves in groups along the lines of force, touching one another and forming pearl chain</a:t>
            </a:r>
          </a:p>
        </p:txBody>
      </p:sp>
      <p:sp>
        <p:nvSpPr>
          <p:cNvPr id="3" name="Rectangle 2"/>
          <p:cNvSpPr/>
          <p:nvPr/>
        </p:nvSpPr>
        <p:spPr>
          <a:xfrm>
            <a:off x="285720" y="357166"/>
            <a:ext cx="8643998" cy="574837"/>
          </a:xfrm>
          <a:prstGeom prst="rect">
            <a:avLst/>
          </a:prstGeom>
        </p:spPr>
        <p:txBody>
          <a:bodyPr wrap="square">
            <a:spAutoFit/>
          </a:bodyPr>
          <a:lstStyle/>
          <a:p>
            <a:pPr marL="457200" indent="-457200">
              <a:lnSpc>
                <a:spcPct val="125000"/>
              </a:lnSpc>
              <a:spcBef>
                <a:spcPct val="50000"/>
              </a:spcBef>
              <a:buClr>
                <a:srgbClr val="CC0000"/>
              </a:buClr>
            </a:pPr>
            <a:r>
              <a:rPr kumimoji="1" lang="en-US" altLang="zh-TW" sz="2800" b="1" dirty="0" smtClean="0">
                <a:latin typeface="Berlin Sans FB Demi" pitchFamily="34" charset="0"/>
                <a:ea typeface="新細明體" pitchFamily="18" charset="-120"/>
              </a:rPr>
              <a:t>      </a:t>
            </a:r>
            <a:r>
              <a:rPr kumimoji="1" lang="en-US" altLang="zh-TW" sz="2800" b="1" dirty="0" smtClean="0">
                <a:solidFill>
                  <a:srgbClr val="002060"/>
                </a:solidFill>
                <a:latin typeface="Berlin Sans FB Demi" pitchFamily="34" charset="0"/>
                <a:ea typeface="新細明體" pitchFamily="18" charset="-120"/>
              </a:rPr>
              <a:t>Method II of protoplast fusion (electrical fusion )</a:t>
            </a:r>
            <a:endParaRPr kumimoji="1" lang="en-US" altLang="zh-TW" sz="2800" b="1" dirty="0">
              <a:solidFill>
                <a:srgbClr val="002060"/>
              </a:solidFill>
              <a:latin typeface="Berlin Sans FB Demi" pitchFamily="34" charset="0"/>
              <a:ea typeface="新細明體" pitchFamily="18" charset="-120"/>
            </a:endParaRPr>
          </a:p>
        </p:txBody>
      </p:sp>
    </p:spTree>
    <p:extLst>
      <p:ext uri="{BB962C8B-B14F-4D97-AF65-F5344CB8AC3E}">
        <p14:creationId xmlns="" xmlns:p14="http://schemas.microsoft.com/office/powerpoint/2010/main" val="333226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214291"/>
            <a:ext cx="8572560" cy="6380593"/>
          </a:xfrm>
          <a:prstGeom prst="rect">
            <a:avLst/>
          </a:prstGeom>
        </p:spPr>
        <p:txBody>
          <a:bodyPr wrap="square">
            <a:spAutoFit/>
          </a:bodyPr>
          <a:lstStyle/>
          <a:p>
            <a:pPr marL="457200" indent="-457200" algn="just">
              <a:lnSpc>
                <a:spcPct val="150000"/>
              </a:lnSpc>
              <a:spcBef>
                <a:spcPct val="50000"/>
              </a:spcBef>
              <a:buClr>
                <a:srgbClr val="CC0000"/>
              </a:buClr>
              <a:buFont typeface="Wingdings" pitchFamily="2" charset="2"/>
              <a:buChar char="v"/>
            </a:pPr>
            <a:r>
              <a:rPr kumimoji="1" lang="en-US" altLang="zh-TW" sz="2500" b="1" dirty="0" smtClean="0">
                <a:latin typeface="+mj-lt"/>
                <a:ea typeface="新細明體" pitchFamily="18" charset="-120"/>
              </a:rPr>
              <a:t>The numbers in each chain can be altered by varying the protoplast density, the frequency of the ac field and the peak-to-peak voltage</a:t>
            </a:r>
          </a:p>
          <a:p>
            <a:pPr marL="457200" indent="-457200" algn="just">
              <a:lnSpc>
                <a:spcPct val="150000"/>
              </a:lnSpc>
              <a:spcBef>
                <a:spcPct val="50000"/>
              </a:spcBef>
              <a:buClr>
                <a:srgbClr val="CC0000"/>
              </a:buClr>
              <a:buFont typeface="Wingdings" pitchFamily="2" charset="2"/>
              <a:buChar char="v"/>
            </a:pPr>
            <a:r>
              <a:rPr kumimoji="1" lang="en-US" altLang="zh-TW" sz="2500" b="1" dirty="0" smtClean="0">
                <a:latin typeface="+mj-lt"/>
                <a:ea typeface="新細明體" pitchFamily="18" charset="-120"/>
              </a:rPr>
              <a:t>After a period of about 90s, the ac field is replaced by a single high voltage pulse discharge of for instance 1000 V cm</a:t>
            </a:r>
            <a:r>
              <a:rPr kumimoji="1" lang="en-US" altLang="zh-TW" sz="2500" b="1" baseline="30000" dirty="0" smtClean="0">
                <a:latin typeface="+mj-lt"/>
                <a:ea typeface="新細明體" pitchFamily="18" charset="-120"/>
              </a:rPr>
              <a:t>-1</a:t>
            </a:r>
            <a:r>
              <a:rPr kumimoji="1" lang="en-US" altLang="zh-TW" sz="2500" b="1" dirty="0" smtClean="0">
                <a:latin typeface="+mj-lt"/>
                <a:ea typeface="新細明體" pitchFamily="18" charset="-120"/>
              </a:rPr>
              <a:t> </a:t>
            </a:r>
          </a:p>
          <a:p>
            <a:pPr marL="457200" indent="-457200" algn="just">
              <a:lnSpc>
                <a:spcPct val="150000"/>
              </a:lnSpc>
              <a:spcBef>
                <a:spcPct val="50000"/>
              </a:spcBef>
              <a:buClr>
                <a:srgbClr val="CC0000"/>
              </a:buClr>
              <a:buFont typeface="Wingdings" pitchFamily="2" charset="2"/>
              <a:buChar char="v"/>
            </a:pPr>
            <a:r>
              <a:rPr kumimoji="1" lang="en-US" altLang="zh-TW" sz="2500" b="1" dirty="0" smtClean="0">
                <a:latin typeface="+mj-lt"/>
                <a:ea typeface="新細明體" pitchFamily="18" charset="-120"/>
              </a:rPr>
              <a:t>Where the protoplasts are in contact, the plasma membranes break and fuse forming a continuous membrane around the pearl chain </a:t>
            </a:r>
          </a:p>
          <a:p>
            <a:pPr marL="457200" indent="-457200" algn="just">
              <a:lnSpc>
                <a:spcPct val="150000"/>
              </a:lnSpc>
              <a:spcBef>
                <a:spcPct val="50000"/>
              </a:spcBef>
              <a:buClr>
                <a:srgbClr val="CC0000"/>
              </a:buClr>
              <a:buFont typeface="Wingdings" pitchFamily="2" charset="2"/>
              <a:buChar char="v"/>
            </a:pPr>
            <a:r>
              <a:rPr kumimoji="1" lang="en-US" altLang="zh-TW" sz="2500" b="1" dirty="0" smtClean="0">
                <a:latin typeface="+mj-lt"/>
                <a:ea typeface="新細明體" pitchFamily="18" charset="-120"/>
              </a:rPr>
              <a:t>This is then followed by cytoplasmic fusion</a:t>
            </a:r>
            <a:endParaRPr kumimoji="1" lang="en-US" altLang="zh-TW" sz="2500" b="1" dirty="0">
              <a:latin typeface="+mj-lt"/>
              <a:ea typeface="新細明體" pitchFamily="18" charset="-120"/>
            </a:endParaRPr>
          </a:p>
        </p:txBody>
      </p:sp>
    </p:spTree>
    <p:extLst>
      <p:ext uri="{BB962C8B-B14F-4D97-AF65-F5344CB8AC3E}">
        <p14:creationId xmlns="" xmlns:p14="http://schemas.microsoft.com/office/powerpoint/2010/main" val="3247924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428604"/>
            <a:ext cx="8501122" cy="6013185"/>
          </a:xfrm>
          <a:prstGeom prst="rect">
            <a:avLst/>
          </a:prstGeom>
        </p:spPr>
        <p:txBody>
          <a:bodyPr wrap="square">
            <a:spAutoFit/>
          </a:bodyPr>
          <a:lstStyle/>
          <a:p>
            <a:pPr algn="ctr"/>
            <a:endParaRPr lang="en-IN" sz="2500" dirty="0" smtClean="0">
              <a:solidFill>
                <a:srgbClr val="A72193"/>
              </a:solidFill>
              <a:latin typeface="+mj-lt"/>
            </a:endParaRPr>
          </a:p>
          <a:p>
            <a:pPr algn="ctr"/>
            <a:r>
              <a:rPr lang="en-IN" sz="2500" b="1" dirty="0" smtClean="0">
                <a:solidFill>
                  <a:srgbClr val="A72193"/>
                </a:solidFill>
                <a:latin typeface="+mj-lt"/>
              </a:rPr>
              <a:t>b) </a:t>
            </a:r>
            <a:r>
              <a:rPr lang="en-IN" sz="2700" b="1" dirty="0" err="1" smtClean="0">
                <a:solidFill>
                  <a:srgbClr val="A72193"/>
                </a:solidFill>
                <a:latin typeface="+mj-lt"/>
              </a:rPr>
              <a:t>Hemicellulose</a:t>
            </a:r>
            <a:r>
              <a:rPr lang="en-IN" sz="2500" b="1" dirty="0" smtClean="0">
                <a:solidFill>
                  <a:srgbClr val="A72193"/>
                </a:solidFill>
                <a:latin typeface="+mj-lt"/>
              </a:rPr>
              <a:t>:</a:t>
            </a:r>
          </a:p>
          <a:p>
            <a:endParaRPr lang="en-IN" sz="2500" dirty="0">
              <a:latin typeface="+mj-lt"/>
            </a:endParaRPr>
          </a:p>
          <a:p>
            <a:pPr algn="just">
              <a:lnSpc>
                <a:spcPct val="150000"/>
              </a:lnSpc>
              <a:buFont typeface="Wingdings" pitchFamily="2" charset="2"/>
              <a:buChar char="v"/>
            </a:pPr>
            <a:r>
              <a:rPr lang="en-IN" sz="2500" dirty="0" smtClean="0">
                <a:solidFill>
                  <a:srgbClr val="0070C0"/>
                </a:solidFill>
                <a:latin typeface="+mj-lt"/>
              </a:rPr>
              <a:t>Highly </a:t>
            </a:r>
            <a:r>
              <a:rPr lang="en-IN" sz="2500" dirty="0">
                <a:solidFill>
                  <a:srgbClr val="0070C0"/>
                </a:solidFill>
                <a:latin typeface="+mj-lt"/>
              </a:rPr>
              <a:t>branched long chains of glucose (</a:t>
            </a:r>
            <a:r>
              <a:rPr lang="en-IN" sz="2500" dirty="0" err="1">
                <a:solidFill>
                  <a:srgbClr val="0070C0"/>
                </a:solidFill>
                <a:latin typeface="+mj-lt"/>
              </a:rPr>
              <a:t>xyloglucans</a:t>
            </a:r>
            <a:r>
              <a:rPr lang="en-IN" sz="2500" dirty="0">
                <a:solidFill>
                  <a:srgbClr val="0070C0"/>
                </a:solidFill>
                <a:latin typeface="+mj-lt"/>
              </a:rPr>
              <a:t>, </a:t>
            </a:r>
            <a:r>
              <a:rPr lang="en-IN" sz="2500" dirty="0" err="1">
                <a:solidFill>
                  <a:srgbClr val="0070C0"/>
                </a:solidFill>
                <a:latin typeface="+mj-lt"/>
              </a:rPr>
              <a:t>xylans</a:t>
            </a:r>
            <a:r>
              <a:rPr lang="en-IN" sz="2500" dirty="0" smtClean="0">
                <a:solidFill>
                  <a:srgbClr val="0070C0"/>
                </a:solidFill>
                <a:latin typeface="+mj-lt"/>
              </a:rPr>
              <a:t>)</a:t>
            </a:r>
          </a:p>
          <a:p>
            <a:pPr algn="just">
              <a:lnSpc>
                <a:spcPct val="150000"/>
              </a:lnSpc>
              <a:buFont typeface="Wingdings" pitchFamily="2" charset="2"/>
              <a:buChar char="v"/>
            </a:pPr>
            <a:endParaRPr lang="en-IN" sz="1000" dirty="0">
              <a:latin typeface="+mj-lt"/>
            </a:endParaRPr>
          </a:p>
          <a:p>
            <a:pPr algn="just">
              <a:lnSpc>
                <a:spcPct val="150000"/>
              </a:lnSpc>
              <a:buFont typeface="Wingdings" pitchFamily="2" charset="2"/>
              <a:buChar char="v"/>
            </a:pPr>
            <a:r>
              <a:rPr lang="en-IN" sz="2500" dirty="0" err="1" smtClean="0">
                <a:latin typeface="+mj-lt"/>
              </a:rPr>
              <a:t>Microfibrilsare</a:t>
            </a:r>
            <a:r>
              <a:rPr lang="en-IN" sz="2500" dirty="0" smtClean="0">
                <a:latin typeface="+mj-lt"/>
              </a:rPr>
              <a:t> </a:t>
            </a:r>
            <a:r>
              <a:rPr lang="en-IN" sz="2500" dirty="0">
                <a:latin typeface="+mj-lt"/>
              </a:rPr>
              <a:t>coated with the fibrous </a:t>
            </a:r>
            <a:r>
              <a:rPr lang="en-IN" sz="2500" dirty="0" err="1" smtClean="0">
                <a:latin typeface="+mj-lt"/>
              </a:rPr>
              <a:t>hemicellulose</a:t>
            </a:r>
            <a:r>
              <a:rPr lang="en-IN" sz="2500" dirty="0" smtClean="0">
                <a:latin typeface="+mj-lt"/>
              </a:rPr>
              <a:t>=    </a:t>
            </a:r>
            <a:r>
              <a:rPr lang="en-IN" sz="2500" dirty="0" err="1" smtClean="0">
                <a:latin typeface="+mj-lt"/>
              </a:rPr>
              <a:t>xyloglucan</a:t>
            </a:r>
            <a:r>
              <a:rPr lang="en-IN" sz="2500" dirty="0" smtClean="0">
                <a:latin typeface="+mj-lt"/>
              </a:rPr>
              <a:t>.</a:t>
            </a:r>
          </a:p>
          <a:p>
            <a:pPr algn="just">
              <a:lnSpc>
                <a:spcPct val="150000"/>
              </a:lnSpc>
              <a:buFont typeface="Wingdings" pitchFamily="2" charset="2"/>
              <a:buChar char="v"/>
            </a:pPr>
            <a:endParaRPr lang="en-IN" sz="1050" dirty="0">
              <a:latin typeface="+mj-lt"/>
            </a:endParaRPr>
          </a:p>
          <a:p>
            <a:pPr algn="just">
              <a:lnSpc>
                <a:spcPct val="150000"/>
              </a:lnSpc>
              <a:buFont typeface="Wingdings" pitchFamily="2" charset="2"/>
              <a:buChar char="v"/>
            </a:pPr>
            <a:r>
              <a:rPr lang="en-IN" sz="2500" dirty="0" smtClean="0">
                <a:solidFill>
                  <a:srgbClr val="7030A0"/>
                </a:solidFill>
                <a:latin typeface="+mj-lt"/>
              </a:rPr>
              <a:t>Hydrogen </a:t>
            </a:r>
            <a:r>
              <a:rPr lang="en-IN" sz="2500" dirty="0">
                <a:solidFill>
                  <a:srgbClr val="7030A0"/>
                </a:solidFill>
                <a:latin typeface="+mj-lt"/>
              </a:rPr>
              <a:t>bonds with </a:t>
            </a:r>
            <a:r>
              <a:rPr lang="en-IN" sz="2500" dirty="0" smtClean="0">
                <a:solidFill>
                  <a:srgbClr val="7030A0"/>
                </a:solidFill>
                <a:latin typeface="+mj-lt"/>
              </a:rPr>
              <a:t>cellulose.</a:t>
            </a:r>
          </a:p>
          <a:p>
            <a:pPr algn="just">
              <a:lnSpc>
                <a:spcPct val="150000"/>
              </a:lnSpc>
              <a:buFont typeface="Wingdings" pitchFamily="2" charset="2"/>
              <a:buChar char="v"/>
            </a:pPr>
            <a:endParaRPr lang="en-IN" sz="1100" dirty="0" smtClean="0">
              <a:latin typeface="+mj-lt"/>
            </a:endParaRPr>
          </a:p>
          <a:p>
            <a:pPr algn="just">
              <a:lnSpc>
                <a:spcPct val="150000"/>
              </a:lnSpc>
              <a:buFont typeface="Wingdings" pitchFamily="2" charset="2"/>
              <a:buChar char="v"/>
            </a:pPr>
            <a:r>
              <a:rPr lang="en-IN" sz="2500" dirty="0" err="1" smtClean="0">
                <a:latin typeface="+mj-lt"/>
              </a:rPr>
              <a:t>Xyloglucanis</a:t>
            </a:r>
            <a:r>
              <a:rPr lang="en-IN" sz="2500" dirty="0">
                <a:latin typeface="+mj-lt"/>
              </a:rPr>
              <a:t>, in turn, chemically bonded to </a:t>
            </a:r>
            <a:r>
              <a:rPr lang="en-IN" sz="2500" dirty="0" smtClean="0">
                <a:latin typeface="+mj-lt"/>
              </a:rPr>
              <a:t>another </a:t>
            </a:r>
            <a:r>
              <a:rPr lang="en-IN" sz="2500" dirty="0" err="1" smtClean="0">
                <a:latin typeface="+mj-lt"/>
              </a:rPr>
              <a:t>hemicellulose</a:t>
            </a:r>
            <a:r>
              <a:rPr lang="en-IN" sz="2500" dirty="0" smtClean="0">
                <a:latin typeface="+mj-lt"/>
              </a:rPr>
              <a:t> that </a:t>
            </a:r>
            <a:r>
              <a:rPr lang="en-IN" sz="2500" dirty="0">
                <a:latin typeface="+mj-lt"/>
              </a:rPr>
              <a:t>serves as a cross-link between </a:t>
            </a:r>
            <a:r>
              <a:rPr lang="en-IN" sz="2500" dirty="0" smtClean="0">
                <a:latin typeface="+mj-lt"/>
              </a:rPr>
              <a:t>pectin molecules</a:t>
            </a:r>
            <a:r>
              <a:rPr lang="en-IN" sz="2500" dirty="0">
                <a:latin typeface="+mj-lt"/>
              </a:rPr>
              <a:t>.</a:t>
            </a:r>
          </a:p>
        </p:txBody>
      </p:sp>
    </p:spTree>
    <p:extLst>
      <p:ext uri="{BB962C8B-B14F-4D97-AF65-F5344CB8AC3E}">
        <p14:creationId xmlns="" xmlns:p14="http://schemas.microsoft.com/office/powerpoint/2010/main" val="3307522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282" y="2643182"/>
            <a:ext cx="8572560" cy="4478149"/>
          </a:xfrm>
          <a:prstGeom prst="rect">
            <a:avLst/>
          </a:prstGeom>
        </p:spPr>
        <p:txBody>
          <a:bodyPr wrap="square">
            <a:spAutoFit/>
          </a:bodyPr>
          <a:lstStyle/>
          <a:p>
            <a:pPr marL="457200" indent="-457200" algn="just">
              <a:spcBef>
                <a:spcPct val="50000"/>
              </a:spcBef>
              <a:buFont typeface="+mj-lt"/>
              <a:buAutoNum type="alphaLcParenR"/>
            </a:pPr>
            <a:r>
              <a:rPr kumimoji="1" lang="en-US" altLang="zh-TW" sz="2200" b="1" dirty="0" smtClean="0">
                <a:solidFill>
                  <a:schemeClr val="tx2"/>
                </a:solidFill>
                <a:latin typeface="+mj-lt"/>
                <a:ea typeface="新細明體" pitchFamily="18" charset="-120"/>
              </a:rPr>
              <a:t>Alignment:  </a:t>
            </a:r>
            <a:r>
              <a:rPr kumimoji="1" lang="en-US" altLang="zh-TW" sz="2200" b="1" dirty="0" smtClean="0">
                <a:latin typeface="+mj-lt"/>
                <a:ea typeface="新細明體" pitchFamily="18" charset="-120"/>
              </a:rPr>
              <a:t>Cells are brought into close contact by means of </a:t>
            </a:r>
            <a:r>
              <a:rPr kumimoji="1" lang="en-US" altLang="zh-TW" sz="2200" b="1" dirty="0" err="1" smtClean="0">
                <a:latin typeface="+mj-lt"/>
                <a:ea typeface="新細明體" pitchFamily="18" charset="-120"/>
              </a:rPr>
              <a:t>dielectrophoresis</a:t>
            </a:r>
            <a:endParaRPr kumimoji="1" lang="en-US" altLang="zh-TW" sz="2200" b="1" dirty="0" smtClean="0">
              <a:latin typeface="+mj-lt"/>
              <a:ea typeface="新細明體" pitchFamily="18" charset="-120"/>
            </a:endParaRPr>
          </a:p>
          <a:p>
            <a:pPr marL="457200" indent="-457200" algn="just">
              <a:spcBef>
                <a:spcPct val="50000"/>
              </a:spcBef>
              <a:buFont typeface="+mj-lt"/>
              <a:buAutoNum type="alphaLcParenR"/>
            </a:pPr>
            <a:r>
              <a:rPr kumimoji="1" lang="en-US" altLang="zh-TW" sz="2200" b="1" dirty="0" smtClean="0">
                <a:solidFill>
                  <a:srgbClr val="7030A0"/>
                </a:solidFill>
                <a:latin typeface="+mj-lt"/>
                <a:ea typeface="新細明體" pitchFamily="18" charset="-120"/>
              </a:rPr>
              <a:t>Fusion pulse: </a:t>
            </a:r>
            <a:r>
              <a:rPr kumimoji="1" lang="en-US" altLang="zh-TW" sz="2200" b="1" dirty="0" smtClean="0">
                <a:latin typeface="+mj-lt"/>
                <a:ea typeface="新細明體" pitchFamily="18" charset="-120"/>
              </a:rPr>
              <a:t>A </a:t>
            </a:r>
            <a:r>
              <a:rPr kumimoji="1" lang="en-US" altLang="zh-TW" sz="2200" b="1" dirty="0" err="1" smtClean="0">
                <a:latin typeface="+mj-lt"/>
                <a:ea typeface="新細明體" pitchFamily="18" charset="-120"/>
              </a:rPr>
              <a:t>squarewave</a:t>
            </a:r>
            <a:r>
              <a:rPr kumimoji="1" lang="en-US" altLang="zh-TW" sz="2200" b="1" dirty="0" smtClean="0">
                <a:latin typeface="+mj-lt"/>
                <a:ea typeface="新細明體" pitchFamily="18" charset="-120"/>
              </a:rPr>
              <a:t> pulse of a mere 15 microseconds is applied in order to permeate the membrane. The membranes then fuse</a:t>
            </a:r>
          </a:p>
          <a:p>
            <a:pPr marL="457200" indent="-457200" algn="just">
              <a:spcBef>
                <a:spcPct val="50000"/>
              </a:spcBef>
              <a:buFont typeface="+mj-lt"/>
              <a:buAutoNum type="alphaLcParenR"/>
            </a:pPr>
            <a:r>
              <a:rPr kumimoji="1" lang="en-US" altLang="zh-TW" sz="2200" b="1" dirty="0" err="1" smtClean="0">
                <a:solidFill>
                  <a:srgbClr val="FF0000"/>
                </a:solidFill>
                <a:latin typeface="+mj-lt"/>
                <a:ea typeface="新細明體" pitchFamily="18" charset="-120"/>
              </a:rPr>
              <a:t>Heterokaryon</a:t>
            </a:r>
            <a:r>
              <a:rPr kumimoji="1" lang="en-US" altLang="zh-TW" sz="2200" b="1" dirty="0" smtClean="0">
                <a:solidFill>
                  <a:srgbClr val="FF0000"/>
                </a:solidFill>
                <a:latin typeface="+mj-lt"/>
                <a:ea typeface="新細明體" pitchFamily="18" charset="-120"/>
              </a:rPr>
              <a:t> phase: </a:t>
            </a:r>
            <a:r>
              <a:rPr kumimoji="1" lang="en-US" altLang="zh-TW" sz="2200" b="1" dirty="0" smtClean="0">
                <a:latin typeface="+mj-lt"/>
                <a:ea typeface="新細明體" pitchFamily="18" charset="-120"/>
              </a:rPr>
              <a:t>The cell membranes are fused completely and the cytoplasm has mixed together. Only the nuclei remain separate.</a:t>
            </a:r>
          </a:p>
          <a:p>
            <a:pPr marL="457200" indent="-457200" algn="just">
              <a:spcBef>
                <a:spcPct val="50000"/>
              </a:spcBef>
              <a:buFont typeface="+mj-lt"/>
              <a:buAutoNum type="alphaLcParenR"/>
            </a:pPr>
            <a:r>
              <a:rPr kumimoji="1" lang="en-US" altLang="zh-TW" sz="2200" b="1" dirty="0" smtClean="0">
                <a:solidFill>
                  <a:srgbClr val="A72193"/>
                </a:solidFill>
                <a:latin typeface="+mj-lt"/>
                <a:ea typeface="新細明體" pitchFamily="18" charset="-120"/>
              </a:rPr>
              <a:t>Entire fusion product: </a:t>
            </a:r>
            <a:r>
              <a:rPr kumimoji="1" lang="en-US" altLang="zh-TW" sz="2200" b="1" dirty="0" smtClean="0">
                <a:latin typeface="+mj-lt"/>
                <a:ea typeface="新細明體" pitchFamily="18" charset="-120"/>
              </a:rPr>
              <a:t>The nuclei are now fused as well. As a rule, the number of chromosomes is reduced.</a:t>
            </a:r>
          </a:p>
          <a:p>
            <a:pPr>
              <a:spcBef>
                <a:spcPct val="50000"/>
              </a:spcBef>
            </a:pPr>
            <a:endParaRPr kumimoji="1" lang="en-US" altLang="zh-TW" b="1" dirty="0" smtClean="0">
              <a:latin typeface="Arial" pitchFamily="34" charset="0"/>
              <a:ea typeface="新細明體" pitchFamily="18" charset="-120"/>
            </a:endParaRPr>
          </a:p>
          <a:p>
            <a:pPr>
              <a:spcBef>
                <a:spcPct val="50000"/>
              </a:spcBef>
            </a:pPr>
            <a:endParaRPr lang="en-IN" dirty="0"/>
          </a:p>
        </p:txBody>
      </p:sp>
      <p:grpSp>
        <p:nvGrpSpPr>
          <p:cNvPr id="9" name="Group 8"/>
          <p:cNvGrpSpPr/>
          <p:nvPr/>
        </p:nvGrpSpPr>
        <p:grpSpPr>
          <a:xfrm>
            <a:off x="404842" y="214290"/>
            <a:ext cx="8382000" cy="2286016"/>
            <a:chOff x="404842" y="214290"/>
            <a:chExt cx="8382000" cy="2286016"/>
          </a:xfrm>
        </p:grpSpPr>
        <p:pic>
          <p:nvPicPr>
            <p:cNvPr id="2" name="Picture 1"/>
            <p:cNvPicPr>
              <a:picLocks noChangeAspect="1" noChangeArrowheads="1"/>
            </p:cNvPicPr>
            <p:nvPr/>
          </p:nvPicPr>
          <p:blipFill>
            <a:blip r:embed="rId3"/>
            <a:srcRect/>
            <a:stretch>
              <a:fillRect/>
            </a:stretch>
          </p:blipFill>
          <p:spPr bwMode="auto">
            <a:xfrm>
              <a:off x="404842" y="214290"/>
              <a:ext cx="8382000" cy="2026458"/>
            </a:xfrm>
            <a:prstGeom prst="rect">
              <a:avLst/>
            </a:prstGeom>
            <a:noFill/>
            <a:ln w="9525">
              <a:noFill/>
              <a:miter lim="800000"/>
              <a:headEnd/>
              <a:tailEnd/>
            </a:ln>
          </p:spPr>
        </p:pic>
        <p:sp>
          <p:nvSpPr>
            <p:cNvPr id="8" name="Rectangle 7"/>
            <p:cNvSpPr/>
            <p:nvPr/>
          </p:nvSpPr>
          <p:spPr>
            <a:xfrm>
              <a:off x="428596" y="2130974"/>
              <a:ext cx="8358246" cy="369332"/>
            </a:xfrm>
            <a:prstGeom prst="rect">
              <a:avLst/>
            </a:prstGeom>
          </p:spPr>
          <p:txBody>
            <a:bodyPr wrap="square">
              <a:spAutoFit/>
            </a:bodyPr>
            <a:lstStyle/>
            <a:p>
              <a:r>
                <a:rPr kumimoji="1" lang="en-US" b="1" dirty="0" smtClean="0">
                  <a:solidFill>
                    <a:schemeClr val="accent2">
                      <a:lumMod val="75000"/>
                    </a:schemeClr>
                  </a:solidFill>
                  <a:latin typeface="Arial Black" pitchFamily="34" charset="0"/>
                  <a:ea typeface="新細明體" pitchFamily="18" charset="-120"/>
                </a:rPr>
                <a:t>              a.                            b.                   c.                         d.</a:t>
              </a:r>
              <a:r>
                <a:rPr kumimoji="1" lang="en-US" b="1" dirty="0" smtClean="0">
                  <a:solidFill>
                    <a:schemeClr val="accent2">
                      <a:lumMod val="75000"/>
                    </a:schemeClr>
                  </a:solidFill>
                  <a:latin typeface="Berlin Sans FB Demi" pitchFamily="34" charset="0"/>
                  <a:ea typeface="新細明體" pitchFamily="18" charset="-120"/>
                </a:rPr>
                <a:t>                                                  </a:t>
              </a:r>
              <a:endParaRPr lang="en-IN" dirty="0">
                <a:solidFill>
                  <a:schemeClr val="accent2">
                    <a:lumMod val="75000"/>
                  </a:schemeClr>
                </a:solidFill>
                <a:latin typeface="Berlin Sans FB Demi" pitchFamily="34" charset="0"/>
              </a:endParaRPr>
            </a:p>
          </p:txBody>
        </p:sp>
      </p:grpSp>
    </p:spTree>
    <p:extLst>
      <p:ext uri="{BB962C8B-B14F-4D97-AF65-F5344CB8AC3E}">
        <p14:creationId xmlns="" xmlns:p14="http://schemas.microsoft.com/office/powerpoint/2010/main" val="2287391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428728" y="1643050"/>
            <a:ext cx="6740836" cy="3786214"/>
          </a:xfrm>
          <a:prstGeom prst="rect">
            <a:avLst/>
          </a:prstGeom>
          <a:noFill/>
          <a:ln w="9525">
            <a:noFill/>
            <a:miter lim="800000"/>
            <a:headEnd/>
            <a:tailEnd/>
          </a:ln>
          <a:effectLst/>
        </p:spPr>
      </p:pic>
      <p:sp>
        <p:nvSpPr>
          <p:cNvPr id="3" name="Rectangle 2"/>
          <p:cNvSpPr/>
          <p:nvPr/>
        </p:nvSpPr>
        <p:spPr>
          <a:xfrm>
            <a:off x="1714480" y="292222"/>
            <a:ext cx="5857916"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Aharoni" pitchFamily="2" charset="-79"/>
                <a:cs typeface="Aharoni" pitchFamily="2" charset="-79"/>
              </a:rPr>
              <a:t>PROTOPLAST CHAINS DURING ELECTROFUSION</a:t>
            </a:r>
            <a:r>
              <a:rPr lang="en-US" sz="4000" dirty="0" smtClean="0">
                <a:latin typeface="Aharoni" pitchFamily="2" charset="-79"/>
                <a:cs typeface="Aharoni" pitchFamily="2" charset="-79"/>
              </a:rPr>
              <a:t> </a:t>
            </a:r>
            <a:endParaRPr lang="en-IN" sz="2000" dirty="0">
              <a:latin typeface="Aharoni" pitchFamily="2" charset="-79"/>
              <a:cs typeface="Aharoni" pitchFamily="2" charset="-79"/>
            </a:endParaRPr>
          </a:p>
        </p:txBody>
      </p:sp>
    </p:spTree>
    <p:extLst>
      <p:ext uri="{BB962C8B-B14F-4D97-AF65-F5344CB8AC3E}">
        <p14:creationId xmlns="" xmlns:p14="http://schemas.microsoft.com/office/powerpoint/2010/main" val="577743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128097"/>
            <a:ext cx="8033546" cy="5816977"/>
          </a:xfrm>
          <a:prstGeom prst="rect">
            <a:avLst/>
          </a:prstGeom>
        </p:spPr>
        <p:txBody>
          <a:bodyPr wrap="square">
            <a:spAutoFit/>
          </a:bodyPr>
          <a:lstStyle/>
          <a:p>
            <a:pPr algn="ctr">
              <a:lnSpc>
                <a:spcPct val="150000"/>
              </a:lnSpc>
              <a:spcBef>
                <a:spcPct val="50000"/>
              </a:spcBef>
              <a:buClr>
                <a:srgbClr val="CC0000"/>
              </a:buClr>
            </a:pPr>
            <a:r>
              <a:rPr kumimoji="1" lang="en-US" altLang="zh-TW" sz="2800" b="1" dirty="0" smtClean="0">
                <a:latin typeface="Aharoni" pitchFamily="2" charset="-79"/>
                <a:ea typeface="新細明體" pitchFamily="18" charset="-120"/>
                <a:cs typeface="Aharoni" pitchFamily="2" charset="-79"/>
              </a:rPr>
              <a:t>Selection of </a:t>
            </a:r>
            <a:r>
              <a:rPr kumimoji="1" lang="en-US" altLang="zh-TW" sz="2800" b="1" dirty="0" err="1" smtClean="0">
                <a:latin typeface="Aharoni" pitchFamily="2" charset="-79"/>
                <a:ea typeface="新細明體" pitchFamily="18" charset="-120"/>
                <a:cs typeface="Aharoni" pitchFamily="2" charset="-79"/>
              </a:rPr>
              <a:t>heterokaryons</a:t>
            </a:r>
            <a:endParaRPr kumimoji="1" lang="en-US" altLang="zh-TW" sz="2800" b="1" dirty="0" smtClean="0">
              <a:latin typeface="Aharoni" pitchFamily="2" charset="-79"/>
              <a:ea typeface="新細明體" pitchFamily="18" charset="-120"/>
              <a:cs typeface="Aharoni" pitchFamily="2" charset="-79"/>
            </a:endParaRPr>
          </a:p>
          <a:p>
            <a:pPr algn="just">
              <a:lnSpc>
                <a:spcPct val="150000"/>
              </a:lnSpc>
              <a:spcBef>
                <a:spcPct val="50000"/>
              </a:spcBef>
              <a:buClr>
                <a:srgbClr val="CC0000"/>
              </a:buClr>
              <a:buFont typeface="Wingdings" pitchFamily="2" charset="2"/>
              <a:buChar char="q"/>
            </a:pPr>
            <a:r>
              <a:rPr kumimoji="1" lang="en-US" altLang="zh-TW" sz="2200" b="1" dirty="0" smtClean="0">
                <a:latin typeface="+mj-lt"/>
                <a:ea typeface="新細明體" pitchFamily="18" charset="-120"/>
              </a:rPr>
              <a:t> The simplest technique is to allow all of the protoplasts to    regenerate and then identify the </a:t>
            </a:r>
            <a:r>
              <a:rPr kumimoji="1" lang="en-US" altLang="zh-TW" sz="2200" b="1" dirty="0" err="1" smtClean="0">
                <a:latin typeface="+mj-lt"/>
                <a:ea typeface="新細明體" pitchFamily="18" charset="-120"/>
              </a:rPr>
              <a:t>heterokaryon</a:t>
            </a:r>
            <a:r>
              <a:rPr kumimoji="1" lang="en-US" altLang="zh-TW" sz="2200" b="1" dirty="0" smtClean="0">
                <a:latin typeface="+mj-lt"/>
                <a:ea typeface="新細明體" pitchFamily="18" charset="-120"/>
              </a:rPr>
              <a:t> at the seedling or mature plant stage by morphological differences (efficiency is good)</a:t>
            </a:r>
          </a:p>
          <a:p>
            <a:pPr algn="just">
              <a:lnSpc>
                <a:spcPct val="150000"/>
              </a:lnSpc>
              <a:spcBef>
                <a:spcPct val="50000"/>
              </a:spcBef>
              <a:buClr>
                <a:srgbClr val="CC0000"/>
              </a:buClr>
              <a:buFont typeface="Wingdings" pitchFamily="2" charset="2"/>
              <a:buChar char="q"/>
            </a:pPr>
            <a:r>
              <a:rPr kumimoji="1" lang="en-US" altLang="zh-TW" sz="2200" b="1" dirty="0" smtClean="0">
                <a:latin typeface="+mj-lt"/>
                <a:ea typeface="新細明體" pitchFamily="18" charset="-120"/>
              </a:rPr>
              <a:t> A straightforward but laborious technique is where the </a:t>
            </a:r>
            <a:r>
              <a:rPr kumimoji="1" lang="en-US" altLang="zh-TW" sz="2200" b="1" dirty="0" err="1" smtClean="0">
                <a:latin typeface="+mj-lt"/>
                <a:ea typeface="新細明體" pitchFamily="18" charset="-120"/>
              </a:rPr>
              <a:t>heterokaryons</a:t>
            </a:r>
            <a:r>
              <a:rPr kumimoji="1" lang="en-US" altLang="zh-TW" sz="2200" b="1" dirty="0" smtClean="0">
                <a:latin typeface="+mj-lt"/>
                <a:ea typeface="新細明體" pitchFamily="18" charset="-120"/>
              </a:rPr>
              <a:t> are identified visually then removed manually using a microscope and micromanipulator (efficiency is not good or the fusion of parent protoplasts with easily visual markers)</a:t>
            </a:r>
          </a:p>
          <a:p>
            <a:pPr algn="just">
              <a:lnSpc>
                <a:spcPct val="150000"/>
              </a:lnSpc>
              <a:spcBef>
                <a:spcPct val="50000"/>
              </a:spcBef>
              <a:buClr>
                <a:srgbClr val="CC0000"/>
              </a:buClr>
              <a:buFont typeface="Wingdings" pitchFamily="2" charset="2"/>
              <a:buChar char="q"/>
            </a:pPr>
            <a:r>
              <a:rPr kumimoji="1" lang="en-US" altLang="zh-TW" sz="2200" b="1" dirty="0" smtClean="0">
                <a:latin typeface="+mj-lt"/>
                <a:ea typeface="新細明體" pitchFamily="18" charset="-120"/>
              </a:rPr>
              <a:t> The other popular but more expensive method uses an automated flow cytometer</a:t>
            </a:r>
            <a:endParaRPr kumimoji="1" lang="en-US" altLang="zh-TW" sz="2200" b="1" dirty="0">
              <a:latin typeface="+mj-lt"/>
              <a:ea typeface="新細明體" pitchFamily="18" charset="-120"/>
            </a:endParaRPr>
          </a:p>
        </p:txBody>
      </p:sp>
    </p:spTree>
    <p:extLst>
      <p:ext uri="{BB962C8B-B14F-4D97-AF65-F5344CB8AC3E}">
        <p14:creationId xmlns="" xmlns:p14="http://schemas.microsoft.com/office/powerpoint/2010/main" val="26212031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143000" y="500042"/>
            <a:ext cx="6858000" cy="2498794"/>
            <a:chOff x="624" y="438"/>
            <a:chExt cx="4320" cy="1320"/>
          </a:xfrm>
        </p:grpSpPr>
        <p:pic>
          <p:nvPicPr>
            <p:cNvPr id="6" name="Picture 5"/>
            <p:cNvPicPr>
              <a:picLocks noChangeAspect="1" noChangeArrowheads="1"/>
            </p:cNvPicPr>
            <p:nvPr/>
          </p:nvPicPr>
          <p:blipFill>
            <a:blip r:embed="rId2"/>
            <a:srcRect/>
            <a:stretch>
              <a:fillRect/>
            </a:stretch>
          </p:blipFill>
          <p:spPr bwMode="auto">
            <a:xfrm>
              <a:off x="1200" y="438"/>
              <a:ext cx="2898" cy="1002"/>
            </a:xfrm>
            <a:prstGeom prst="rect">
              <a:avLst/>
            </a:prstGeom>
            <a:noFill/>
            <a:ln w="9525">
              <a:noFill/>
              <a:miter lim="800000"/>
              <a:headEnd/>
              <a:tailEnd/>
            </a:ln>
          </p:spPr>
        </p:pic>
        <p:sp>
          <p:nvSpPr>
            <p:cNvPr id="7" name="Rectangle 6"/>
            <p:cNvSpPr>
              <a:spLocks noChangeArrowheads="1"/>
            </p:cNvSpPr>
            <p:nvPr/>
          </p:nvSpPr>
          <p:spPr bwMode="auto">
            <a:xfrm>
              <a:off x="624" y="1449"/>
              <a:ext cx="4320" cy="309"/>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ctr" eaLnBrk="1" hangingPunct="1">
                <a:spcBef>
                  <a:spcPct val="50000"/>
                </a:spcBef>
              </a:pPr>
              <a:r>
                <a:rPr kumimoji="1" lang="en-US" altLang="zh-TW" sz="1600" b="1" dirty="0" err="1">
                  <a:latin typeface="Arial Black" pitchFamily="34" charset="0"/>
                  <a:ea typeface="新細明體" pitchFamily="18" charset="-120"/>
                </a:rPr>
                <a:t>Visualisation</a:t>
              </a:r>
              <a:r>
                <a:rPr kumimoji="1" lang="en-US" altLang="zh-TW" sz="1600" b="1" dirty="0">
                  <a:latin typeface="Arial Black" pitchFamily="34" charset="0"/>
                  <a:ea typeface="新細明體" pitchFamily="18" charset="-120"/>
                </a:rPr>
                <a:t> of transient expression in protoplasts transformed with GFP</a:t>
              </a:r>
            </a:p>
          </p:txBody>
        </p:sp>
      </p:grpSp>
      <p:grpSp>
        <p:nvGrpSpPr>
          <p:cNvPr id="3" name="Group 2"/>
          <p:cNvGrpSpPr>
            <a:grpSpLocks/>
          </p:cNvGrpSpPr>
          <p:nvPr/>
        </p:nvGrpSpPr>
        <p:grpSpPr bwMode="auto">
          <a:xfrm>
            <a:off x="1295400" y="3286124"/>
            <a:ext cx="6553200" cy="3115796"/>
            <a:chOff x="720" y="2075"/>
            <a:chExt cx="4128" cy="1593"/>
          </a:xfrm>
        </p:grpSpPr>
        <p:pic>
          <p:nvPicPr>
            <p:cNvPr id="4" name="Picture 3"/>
            <p:cNvPicPr>
              <a:picLocks noChangeAspect="1" noChangeArrowheads="1"/>
            </p:cNvPicPr>
            <p:nvPr/>
          </p:nvPicPr>
          <p:blipFill>
            <a:blip r:embed="rId3"/>
            <a:srcRect/>
            <a:stretch>
              <a:fillRect/>
            </a:stretch>
          </p:blipFill>
          <p:spPr bwMode="auto">
            <a:xfrm>
              <a:off x="1344" y="2075"/>
              <a:ext cx="2880" cy="1103"/>
            </a:xfrm>
            <a:prstGeom prst="rect">
              <a:avLst/>
            </a:prstGeom>
            <a:noFill/>
            <a:ln w="9525">
              <a:noFill/>
              <a:miter lim="800000"/>
              <a:headEnd/>
              <a:tailEnd/>
            </a:ln>
          </p:spPr>
        </p:pic>
        <p:sp>
          <p:nvSpPr>
            <p:cNvPr id="5" name="Rectangle 4"/>
            <p:cNvSpPr>
              <a:spLocks noChangeArrowheads="1"/>
            </p:cNvSpPr>
            <p:nvPr/>
          </p:nvSpPr>
          <p:spPr bwMode="auto">
            <a:xfrm>
              <a:off x="720" y="3243"/>
              <a:ext cx="4128" cy="425"/>
            </a:xfrm>
            <a:prstGeom prst="rect">
              <a:avLst/>
            </a:prstGeom>
            <a:noFill/>
            <a:ln w="9525">
              <a:noFill/>
              <a:miter lim="800000"/>
              <a:headEnd/>
              <a:tailEnd/>
            </a:ln>
          </p:spPr>
          <p:txBody>
            <a:bodyPr>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lgn="just" eaLnBrk="1" hangingPunct="1">
                <a:spcBef>
                  <a:spcPct val="50000"/>
                </a:spcBef>
              </a:pPr>
              <a:r>
                <a:rPr kumimoji="1" lang="en-US" altLang="zh-TW" sz="1600" b="1" dirty="0">
                  <a:latin typeface="Arial Black" pitchFamily="34" charset="0"/>
                  <a:ea typeface="Trebuchet-BoldItalic" charset="-120"/>
                </a:rPr>
                <a:t>Stable GFP expression in leaves in transgenic plants obtained after protoplasts transformation and regeneration of whole plant.</a:t>
              </a:r>
            </a:p>
          </p:txBody>
        </p:sp>
      </p:grpSp>
    </p:spTree>
    <p:extLst>
      <p:ext uri="{BB962C8B-B14F-4D97-AF65-F5344CB8AC3E}">
        <p14:creationId xmlns="" xmlns:p14="http://schemas.microsoft.com/office/powerpoint/2010/main" val="5392623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428736"/>
            <a:ext cx="8286808" cy="5262979"/>
          </a:xfrm>
          <a:prstGeom prst="rect">
            <a:avLst/>
          </a:prstGeom>
        </p:spPr>
        <p:txBody>
          <a:bodyPr wrap="square">
            <a:spAutoFit/>
          </a:bodyPr>
          <a:lstStyle/>
          <a:p>
            <a:pPr algn="just">
              <a:lnSpc>
                <a:spcPct val="150000"/>
              </a:lnSpc>
              <a:defRPr/>
            </a:pPr>
            <a:r>
              <a:rPr lang="en-US" sz="2500" b="1" dirty="0">
                <a:solidFill>
                  <a:srgbClr val="0070C0"/>
                </a:solidFill>
                <a:latin typeface="+mj-lt"/>
              </a:rPr>
              <a:t>Genotype: </a:t>
            </a:r>
            <a:endParaRPr lang="en-US" sz="2500" b="1" dirty="0" smtClean="0">
              <a:solidFill>
                <a:srgbClr val="0070C0"/>
              </a:solidFill>
              <a:latin typeface="+mj-lt"/>
            </a:endParaRPr>
          </a:p>
          <a:p>
            <a:pPr algn="just">
              <a:lnSpc>
                <a:spcPct val="150000"/>
              </a:lnSpc>
              <a:buFont typeface="Wingdings" pitchFamily="2" charset="2"/>
              <a:buChar char="§"/>
              <a:defRPr/>
            </a:pPr>
            <a:r>
              <a:rPr lang="en-US" sz="2500" b="1" dirty="0" smtClean="0">
                <a:latin typeface="+mj-lt"/>
              </a:rPr>
              <a:t>Frequency </a:t>
            </a:r>
            <a:r>
              <a:rPr lang="en-US" sz="2500" b="1" dirty="0">
                <a:latin typeface="+mj-lt"/>
              </a:rPr>
              <a:t>of regeneration and </a:t>
            </a:r>
            <a:r>
              <a:rPr lang="en-US" sz="2500" b="1" dirty="0" err="1" smtClean="0">
                <a:latin typeface="+mj-lt"/>
              </a:rPr>
              <a:t>somaclones</a:t>
            </a:r>
            <a:r>
              <a:rPr lang="en-US" sz="2500" b="1" dirty="0">
                <a:latin typeface="+mj-lt"/>
              </a:rPr>
              <a:t> </a:t>
            </a:r>
            <a:r>
              <a:rPr lang="en-US" sz="2500" b="1" dirty="0" err="1" smtClean="0">
                <a:latin typeface="+mj-lt"/>
              </a:rPr>
              <a:t>Explant</a:t>
            </a:r>
            <a:r>
              <a:rPr lang="en-US" sz="2500" b="1" dirty="0" smtClean="0">
                <a:latin typeface="+mj-lt"/>
              </a:rPr>
              <a:t> source</a:t>
            </a:r>
          </a:p>
          <a:p>
            <a:pPr algn="just">
              <a:lnSpc>
                <a:spcPct val="150000"/>
              </a:lnSpc>
              <a:defRPr/>
            </a:pPr>
            <a:endParaRPr lang="en-US" b="1" dirty="0">
              <a:latin typeface="+mj-lt"/>
            </a:endParaRPr>
          </a:p>
          <a:p>
            <a:pPr algn="just">
              <a:lnSpc>
                <a:spcPct val="150000"/>
              </a:lnSpc>
              <a:defRPr/>
            </a:pPr>
            <a:r>
              <a:rPr lang="en-US" sz="2500" b="1" dirty="0" smtClean="0">
                <a:solidFill>
                  <a:srgbClr val="C00000"/>
                </a:solidFill>
                <a:latin typeface="+mj-lt"/>
              </a:rPr>
              <a:t>Duration </a:t>
            </a:r>
            <a:r>
              <a:rPr lang="en-US" sz="2500" b="1" dirty="0">
                <a:solidFill>
                  <a:srgbClr val="C00000"/>
                </a:solidFill>
                <a:latin typeface="+mj-lt"/>
              </a:rPr>
              <a:t>of cell culture: </a:t>
            </a:r>
            <a:endParaRPr lang="en-US" sz="2500" b="1" dirty="0" smtClean="0">
              <a:solidFill>
                <a:srgbClr val="C00000"/>
              </a:solidFill>
              <a:latin typeface="+mj-lt"/>
            </a:endParaRPr>
          </a:p>
          <a:p>
            <a:pPr algn="just">
              <a:lnSpc>
                <a:spcPct val="150000"/>
              </a:lnSpc>
              <a:buFont typeface="Arial" pitchFamily="34" charset="0"/>
              <a:buChar char="•"/>
              <a:defRPr/>
            </a:pPr>
            <a:r>
              <a:rPr lang="en-US" sz="2500" b="1" dirty="0" smtClean="0">
                <a:latin typeface="+mj-lt"/>
              </a:rPr>
              <a:t>Most </a:t>
            </a:r>
            <a:r>
              <a:rPr lang="en-US" sz="2500" b="1" dirty="0">
                <a:latin typeface="+mj-lt"/>
              </a:rPr>
              <a:t>long-term cultures are chromosomally </a:t>
            </a:r>
            <a:r>
              <a:rPr lang="en-US" sz="2500" b="1" dirty="0" smtClean="0">
                <a:latin typeface="+mj-lt"/>
              </a:rPr>
              <a:t>variable</a:t>
            </a:r>
          </a:p>
          <a:p>
            <a:pPr algn="just">
              <a:lnSpc>
                <a:spcPct val="150000"/>
              </a:lnSpc>
              <a:defRPr/>
            </a:pPr>
            <a:endParaRPr lang="en-US" sz="2400" b="1" dirty="0">
              <a:latin typeface="+mj-lt"/>
            </a:endParaRPr>
          </a:p>
          <a:p>
            <a:pPr algn="just">
              <a:lnSpc>
                <a:spcPct val="150000"/>
              </a:lnSpc>
              <a:defRPr/>
            </a:pPr>
            <a:r>
              <a:rPr lang="en-US" sz="2500" b="1" dirty="0" smtClean="0">
                <a:solidFill>
                  <a:srgbClr val="0070C0"/>
                </a:solidFill>
                <a:latin typeface="+mj-lt"/>
              </a:rPr>
              <a:t>Culture </a:t>
            </a:r>
            <a:r>
              <a:rPr lang="en-US" sz="2500" b="1" dirty="0">
                <a:solidFill>
                  <a:srgbClr val="0070C0"/>
                </a:solidFill>
                <a:latin typeface="+mj-lt"/>
              </a:rPr>
              <a:t>conditions: </a:t>
            </a:r>
            <a:endParaRPr lang="en-US" sz="2500" b="1" dirty="0" smtClean="0">
              <a:solidFill>
                <a:srgbClr val="0070C0"/>
              </a:solidFill>
              <a:latin typeface="+mj-lt"/>
            </a:endParaRPr>
          </a:p>
          <a:p>
            <a:pPr algn="just">
              <a:lnSpc>
                <a:spcPct val="150000"/>
              </a:lnSpc>
              <a:buFont typeface="Arial" pitchFamily="34" charset="0"/>
              <a:buChar char="•"/>
              <a:defRPr/>
            </a:pPr>
            <a:r>
              <a:rPr lang="en-US" sz="2500" b="1" dirty="0" smtClean="0">
                <a:latin typeface="+mj-lt"/>
              </a:rPr>
              <a:t>2,4-D</a:t>
            </a:r>
            <a:r>
              <a:rPr lang="en-US" sz="2500" b="1" dirty="0">
                <a:latin typeface="+mj-lt"/>
              </a:rPr>
              <a:t>, NAA, </a:t>
            </a:r>
            <a:r>
              <a:rPr lang="en-US" sz="2500" b="1" dirty="0" smtClean="0">
                <a:latin typeface="+mj-lt"/>
              </a:rPr>
              <a:t>BAP</a:t>
            </a:r>
            <a:endParaRPr lang="en-US" sz="2500" b="1" dirty="0">
              <a:latin typeface="+mj-lt"/>
            </a:endParaRPr>
          </a:p>
          <a:p>
            <a:pPr algn="just">
              <a:lnSpc>
                <a:spcPct val="150000"/>
              </a:lnSpc>
              <a:buFont typeface="Arial" pitchFamily="34" charset="0"/>
              <a:buChar char="•"/>
              <a:defRPr/>
            </a:pPr>
            <a:r>
              <a:rPr lang="en-US" sz="2500" b="1" i="1" dirty="0" smtClean="0">
                <a:latin typeface="+mj-lt"/>
              </a:rPr>
              <a:t>In </a:t>
            </a:r>
            <a:r>
              <a:rPr lang="en-US" sz="2500" b="1" i="1" dirty="0">
                <a:latin typeface="+mj-lt"/>
              </a:rPr>
              <a:t>vitro </a:t>
            </a:r>
            <a:r>
              <a:rPr lang="en-US" sz="2500" b="1" dirty="0">
                <a:latin typeface="+mj-lt"/>
              </a:rPr>
              <a:t>selection from suspension culture/protoplasts/</a:t>
            </a:r>
            <a:r>
              <a:rPr lang="en-US" sz="2500" b="1" dirty="0" err="1">
                <a:latin typeface="+mj-lt"/>
              </a:rPr>
              <a:t>calli</a:t>
            </a:r>
            <a:endParaRPr lang="en-US" sz="2500" b="1" dirty="0">
              <a:latin typeface="+mj-lt"/>
            </a:endParaRPr>
          </a:p>
        </p:txBody>
      </p:sp>
      <p:sp>
        <p:nvSpPr>
          <p:cNvPr id="3" name="Rectangle 2"/>
          <p:cNvSpPr/>
          <p:nvPr/>
        </p:nvSpPr>
        <p:spPr>
          <a:xfrm>
            <a:off x="0" y="-24"/>
            <a:ext cx="9144000"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endParaRPr lang="en-US" sz="2000" b="1" dirty="0" smtClean="0">
              <a:solidFill>
                <a:schemeClr val="tx1"/>
              </a:solidFill>
              <a:latin typeface="Berlin Sans FB Demi" pitchFamily="34" charset="0"/>
            </a:endParaRPr>
          </a:p>
          <a:p>
            <a:pPr algn="ctr"/>
            <a:endParaRPr lang="en-US" sz="2000" b="1" dirty="0" smtClean="0">
              <a:solidFill>
                <a:schemeClr val="tx1"/>
              </a:solidFill>
              <a:latin typeface="Berlin Sans FB Demi" pitchFamily="34" charset="0"/>
            </a:endParaRPr>
          </a:p>
          <a:p>
            <a:pPr algn="ctr"/>
            <a:r>
              <a:rPr lang="en-US" sz="2000" b="1" dirty="0" smtClean="0">
                <a:solidFill>
                  <a:schemeClr val="tx1"/>
                </a:solidFill>
                <a:latin typeface="Berlin Sans FB Demi" pitchFamily="34" charset="0"/>
              </a:rPr>
              <a:t>FACTORS INFLUENCING THE PROTOPLAST FUSION</a:t>
            </a:r>
            <a:endParaRPr lang="en-IN" sz="2000" dirty="0">
              <a:latin typeface="Berlin Sans FB Demi" pitchFamily="34" charset="0"/>
            </a:endParaRPr>
          </a:p>
        </p:txBody>
      </p:sp>
    </p:spTree>
    <p:extLst>
      <p:ext uri="{BB962C8B-B14F-4D97-AF65-F5344CB8AC3E}">
        <p14:creationId xmlns="" xmlns:p14="http://schemas.microsoft.com/office/powerpoint/2010/main" val="4544798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785794"/>
          <a:ext cx="9144000" cy="6072205"/>
        </p:xfrm>
        <a:graphic>
          <a:graphicData uri="http://schemas.openxmlformats.org/drawingml/2006/table">
            <a:tbl>
              <a:tblPr firstRow="1" bandRow="1">
                <a:tableStyleId>{5940675A-B579-460E-94D1-54222C63F5DA}</a:tableStyleId>
              </a:tblPr>
              <a:tblGrid>
                <a:gridCol w="2571736"/>
                <a:gridCol w="6572264"/>
              </a:tblGrid>
              <a:tr h="450910">
                <a:tc>
                  <a:txBody>
                    <a:bodyPr/>
                    <a:lstStyle/>
                    <a:p>
                      <a:pPr indent="144000" algn="ctr" defTabSz="360000"/>
                      <a:r>
                        <a:rPr lang="en-IN" sz="1800" b="1" baseline="0" dirty="0" smtClean="0">
                          <a:solidFill>
                            <a:srgbClr val="A72193"/>
                          </a:solidFill>
                          <a:latin typeface="AdvTT5843c571"/>
                        </a:rPr>
                        <a:t>Plant name </a:t>
                      </a:r>
                      <a:endParaRPr lang="en-IN" sz="4800" b="1" dirty="0">
                        <a:solidFill>
                          <a:srgbClr val="A7219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indent="144000" algn="ctr" defTabSz="360000"/>
                      <a:r>
                        <a:rPr lang="en-IN" sz="1800" b="1" baseline="0" dirty="0" smtClean="0">
                          <a:solidFill>
                            <a:srgbClr val="A72193"/>
                          </a:solidFill>
                          <a:latin typeface="AdvTT5843c571"/>
                        </a:rPr>
                        <a:t>Application</a:t>
                      </a:r>
                      <a:endParaRPr lang="en-IN" sz="4800" b="1" dirty="0">
                        <a:solidFill>
                          <a:srgbClr val="A7219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05419">
                <a:tc>
                  <a:txBody>
                    <a:bodyPr/>
                    <a:lstStyle/>
                    <a:p>
                      <a:pPr indent="144000" algn="just" defTabSz="360000"/>
                      <a:r>
                        <a:rPr lang="en-IN" sz="1900" b="1" i="1" kern="1200" dirty="0" smtClean="0">
                          <a:solidFill>
                            <a:srgbClr val="7030A0"/>
                          </a:solidFill>
                          <a:latin typeface="+mj-lt"/>
                          <a:ea typeface="+mn-ea"/>
                          <a:cs typeface="+mn-cs"/>
                        </a:rPr>
                        <a:t>Arabidopsis thaliana</a:t>
                      </a:r>
                      <a:endParaRPr lang="en-IN" sz="1900" b="1" i="1" kern="1200" dirty="0">
                        <a:solidFill>
                          <a:srgbClr val="7030A0"/>
                        </a:solidFill>
                        <a:latin typeface="+mj-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indent="144000" algn="just" defTabSz="360000"/>
                      <a:r>
                        <a:rPr lang="en-IN" sz="1900" b="1" kern="1200" dirty="0" smtClean="0">
                          <a:solidFill>
                            <a:schemeClr val="bg2">
                              <a:lumMod val="10000"/>
                            </a:schemeClr>
                          </a:solidFill>
                          <a:latin typeface="+mj-lt"/>
                          <a:ea typeface="+mn-ea"/>
                          <a:cs typeface="+mn-cs"/>
                        </a:rPr>
                        <a:t>Gene recognition mechanisms involved in plant     </a:t>
                      </a:r>
                      <a:r>
                        <a:rPr lang="en-IN" sz="1900" b="1" kern="1200" dirty="0" err="1" smtClean="0">
                          <a:solidFill>
                            <a:schemeClr val="bg2">
                              <a:lumMod val="10000"/>
                            </a:schemeClr>
                          </a:solidFill>
                          <a:latin typeface="+mj-lt"/>
                          <a:ea typeface="+mn-ea"/>
                          <a:cs typeface="+mn-cs"/>
                        </a:rPr>
                        <a:t>pathogenicity</a:t>
                      </a:r>
                      <a:r>
                        <a:rPr lang="en-IN" sz="1900" b="1" kern="1200" dirty="0" smtClean="0">
                          <a:solidFill>
                            <a:schemeClr val="bg2">
                              <a:lumMod val="10000"/>
                            </a:schemeClr>
                          </a:solidFill>
                          <a:latin typeface="+mj-lt"/>
                          <a:ea typeface="+mn-ea"/>
                          <a:cs typeface="+mn-cs"/>
                        </a:rPr>
                        <a:t> </a:t>
                      </a:r>
                      <a:endParaRPr lang="en-IN" sz="1900" b="1" dirty="0">
                        <a:solidFill>
                          <a:schemeClr val="bg2">
                            <a:lumMod val="1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05419">
                <a:tc>
                  <a:txBody>
                    <a:bodyPr/>
                    <a:lstStyle/>
                    <a:p>
                      <a:pPr marL="0" marR="0" indent="144000" algn="just" defTabSz="360000" rtl="0" eaLnBrk="1" fontAlgn="auto" latinLnBrk="0" hangingPunct="1">
                        <a:lnSpc>
                          <a:spcPct val="100000"/>
                        </a:lnSpc>
                        <a:spcBef>
                          <a:spcPts val="0"/>
                        </a:spcBef>
                        <a:spcAft>
                          <a:spcPts val="0"/>
                        </a:spcAft>
                        <a:buClrTx/>
                        <a:buSzTx/>
                        <a:buFontTx/>
                        <a:buNone/>
                        <a:tabLst/>
                        <a:defRPr/>
                      </a:pPr>
                      <a:r>
                        <a:rPr lang="en-IN" sz="1900" b="1" i="1" kern="1200" dirty="0" err="1" smtClean="0">
                          <a:solidFill>
                            <a:srgbClr val="7030A0"/>
                          </a:solidFill>
                          <a:latin typeface="+mj-lt"/>
                          <a:ea typeface="+mn-ea"/>
                          <a:cs typeface="+mn-cs"/>
                        </a:rPr>
                        <a:t>A.thaliana</a:t>
                      </a:r>
                      <a:r>
                        <a:rPr lang="en-IN" sz="1900" b="1" i="1" kern="1200" dirty="0" smtClean="0">
                          <a:solidFill>
                            <a:srgbClr val="7030A0"/>
                          </a:solidFill>
                          <a:latin typeface="+mj-lt"/>
                          <a:ea typeface="+mn-ea"/>
                          <a:cs typeface="+mn-cs"/>
                        </a:rPr>
                        <a:t> / </a:t>
                      </a:r>
                      <a:r>
                        <a:rPr lang="en-IN" sz="1900" b="1" i="1" kern="1200" dirty="0" err="1" smtClean="0">
                          <a:solidFill>
                            <a:srgbClr val="7030A0"/>
                          </a:solidFill>
                          <a:latin typeface="+mj-lt"/>
                          <a:ea typeface="+mn-ea"/>
                          <a:cs typeface="+mn-cs"/>
                        </a:rPr>
                        <a:t>Zea</a:t>
                      </a:r>
                      <a:r>
                        <a:rPr lang="en-IN" sz="1900" b="1" i="1" kern="1200" dirty="0" smtClean="0">
                          <a:solidFill>
                            <a:srgbClr val="7030A0"/>
                          </a:solidFill>
                          <a:latin typeface="+mj-lt"/>
                          <a:ea typeface="+mn-ea"/>
                          <a:cs typeface="+mn-cs"/>
                        </a:rPr>
                        <a:t> </a:t>
                      </a:r>
                      <a:r>
                        <a:rPr lang="en-IN" sz="1900" b="1" i="1" kern="1200" dirty="0" err="1" smtClean="0">
                          <a:solidFill>
                            <a:srgbClr val="7030A0"/>
                          </a:solidFill>
                          <a:latin typeface="+mj-lt"/>
                          <a:ea typeface="+mn-ea"/>
                          <a:cs typeface="+mn-cs"/>
                        </a:rPr>
                        <a:t>mays</a:t>
                      </a:r>
                      <a:endParaRPr lang="en-IN" sz="1900" b="1" i="1" kern="1200" dirty="0" smtClean="0">
                        <a:solidFill>
                          <a:srgbClr val="7030A0"/>
                        </a:solidFill>
                        <a:latin typeface="+mj-lt"/>
                        <a:ea typeface="+mn-ea"/>
                        <a:cs typeface="+mn-cs"/>
                      </a:endParaRPr>
                    </a:p>
                    <a:p>
                      <a:pPr indent="144000" algn="just" defTabSz="360000"/>
                      <a:endParaRPr lang="en-IN" sz="1900" b="1" dirty="0">
                        <a:solidFill>
                          <a:srgbClr val="7030A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indent="144000" algn="just" defTabSz="360000"/>
                      <a:r>
                        <a:rPr lang="en-IN" sz="1900" b="1" kern="1200" dirty="0" smtClean="0">
                          <a:solidFill>
                            <a:schemeClr val="bg2">
                              <a:lumMod val="10000"/>
                            </a:schemeClr>
                          </a:solidFill>
                          <a:latin typeface="+mj-lt"/>
                          <a:ea typeface="+mn-ea"/>
                          <a:cs typeface="+mn-cs"/>
                        </a:rPr>
                        <a:t>Elucidation of plant signal transduction mechanisms</a:t>
                      </a:r>
                      <a:endParaRPr lang="en-IN" sz="1900" b="1" dirty="0">
                        <a:solidFill>
                          <a:schemeClr val="bg2">
                            <a:lumMod val="1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05419">
                <a:tc>
                  <a:txBody>
                    <a:bodyPr/>
                    <a:lstStyle/>
                    <a:p>
                      <a:pPr marL="0" marR="0" indent="144000" algn="just" defTabSz="360000" rtl="0" eaLnBrk="1" fontAlgn="auto" latinLnBrk="0" hangingPunct="1">
                        <a:lnSpc>
                          <a:spcPct val="100000"/>
                        </a:lnSpc>
                        <a:spcBef>
                          <a:spcPts val="0"/>
                        </a:spcBef>
                        <a:spcAft>
                          <a:spcPts val="0"/>
                        </a:spcAft>
                        <a:buClrTx/>
                        <a:buSzTx/>
                        <a:buFontTx/>
                        <a:buNone/>
                        <a:tabLst/>
                        <a:defRPr/>
                      </a:pPr>
                      <a:r>
                        <a:rPr lang="en-IN" sz="1900" b="1" i="1" kern="1200" dirty="0" err="1" smtClean="0">
                          <a:solidFill>
                            <a:srgbClr val="7030A0"/>
                          </a:solidFill>
                          <a:latin typeface="+mj-lt"/>
                          <a:ea typeface="+mn-ea"/>
                          <a:cs typeface="+mn-cs"/>
                        </a:rPr>
                        <a:t>Brassica</a:t>
                      </a:r>
                      <a:r>
                        <a:rPr lang="en-IN" sz="1900" b="1" i="1" kern="1200" dirty="0" smtClean="0">
                          <a:solidFill>
                            <a:srgbClr val="7030A0"/>
                          </a:solidFill>
                          <a:latin typeface="+mj-lt"/>
                          <a:ea typeface="+mn-ea"/>
                          <a:cs typeface="+mn-cs"/>
                        </a:rPr>
                        <a:t> </a:t>
                      </a:r>
                      <a:r>
                        <a:rPr lang="en-IN" sz="1900" b="1" i="1" kern="1200" dirty="0" err="1" smtClean="0">
                          <a:solidFill>
                            <a:srgbClr val="7030A0"/>
                          </a:solidFill>
                          <a:latin typeface="+mj-lt"/>
                          <a:ea typeface="+mn-ea"/>
                          <a:cs typeface="+mn-cs"/>
                        </a:rPr>
                        <a:t>chinensis</a:t>
                      </a:r>
                      <a:endParaRPr lang="en-IN" sz="1900" b="1" i="1" kern="1200" dirty="0" smtClean="0">
                        <a:solidFill>
                          <a:srgbClr val="7030A0"/>
                        </a:solidFill>
                        <a:latin typeface="+mj-lt"/>
                        <a:ea typeface="+mn-ea"/>
                        <a:cs typeface="+mn-cs"/>
                      </a:endParaRPr>
                    </a:p>
                    <a:p>
                      <a:pPr indent="144000" algn="just" defTabSz="360000"/>
                      <a:endParaRPr lang="en-IN" sz="1900" b="1" dirty="0">
                        <a:solidFill>
                          <a:srgbClr val="7030A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indent="144000" algn="just" defTabSz="360000"/>
                      <a:r>
                        <a:rPr lang="en-IN" sz="1900" b="1" kern="1200" dirty="0" smtClean="0">
                          <a:solidFill>
                            <a:schemeClr val="bg2">
                              <a:lumMod val="10000"/>
                            </a:schemeClr>
                          </a:solidFill>
                          <a:latin typeface="+mj-lt"/>
                          <a:ea typeface="+mn-ea"/>
                          <a:cs typeface="+mn-cs"/>
                        </a:rPr>
                        <a:t>Electrophysiological studies of outward K+ channels</a:t>
                      </a:r>
                      <a:endParaRPr lang="en-IN" sz="1900" b="1" dirty="0">
                        <a:solidFill>
                          <a:schemeClr val="bg2">
                            <a:lumMod val="1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010032">
                <a:tc>
                  <a:txBody>
                    <a:bodyPr/>
                    <a:lstStyle/>
                    <a:p>
                      <a:pPr marL="0" marR="0" indent="144000" algn="just" defTabSz="360000" rtl="0" eaLnBrk="1" fontAlgn="auto" latinLnBrk="0" hangingPunct="1">
                        <a:lnSpc>
                          <a:spcPct val="100000"/>
                        </a:lnSpc>
                        <a:spcBef>
                          <a:spcPts val="0"/>
                        </a:spcBef>
                        <a:spcAft>
                          <a:spcPts val="0"/>
                        </a:spcAft>
                        <a:buClrTx/>
                        <a:buSzTx/>
                        <a:buFontTx/>
                        <a:buNone/>
                        <a:tabLst/>
                        <a:defRPr/>
                      </a:pPr>
                      <a:r>
                        <a:rPr lang="en-IN" sz="1900" b="1" i="1" kern="1200" dirty="0" err="1" smtClean="0">
                          <a:solidFill>
                            <a:srgbClr val="7030A0"/>
                          </a:solidFill>
                          <a:latin typeface="+mj-lt"/>
                          <a:ea typeface="+mn-ea"/>
                          <a:cs typeface="+mn-cs"/>
                        </a:rPr>
                        <a:t>Bryopsis</a:t>
                      </a:r>
                      <a:r>
                        <a:rPr lang="en-IN" sz="1900" b="1" i="1" kern="1200" dirty="0" smtClean="0">
                          <a:solidFill>
                            <a:srgbClr val="7030A0"/>
                          </a:solidFill>
                          <a:latin typeface="+mj-lt"/>
                          <a:ea typeface="+mn-ea"/>
                          <a:cs typeface="+mn-cs"/>
                        </a:rPr>
                        <a:t> </a:t>
                      </a:r>
                      <a:r>
                        <a:rPr lang="en-IN" sz="1900" b="1" i="1" kern="1200" dirty="0" err="1" smtClean="0">
                          <a:solidFill>
                            <a:srgbClr val="7030A0"/>
                          </a:solidFill>
                          <a:latin typeface="+mj-lt"/>
                          <a:ea typeface="+mn-ea"/>
                          <a:cs typeface="+mn-cs"/>
                        </a:rPr>
                        <a:t>plumosa</a:t>
                      </a:r>
                      <a:r>
                        <a:rPr lang="en-IN" sz="1900" b="1" i="1" kern="1200" dirty="0" smtClean="0">
                          <a:solidFill>
                            <a:srgbClr val="7030A0"/>
                          </a:solidFill>
                          <a:latin typeface="+mj-lt"/>
                          <a:ea typeface="+mn-ea"/>
                          <a:cs typeface="+mn-cs"/>
                        </a:rPr>
                        <a:t> </a:t>
                      </a:r>
                    </a:p>
                    <a:p>
                      <a:pPr marL="0" marR="0" indent="144000" algn="just" defTabSz="360000" rtl="0" eaLnBrk="1" fontAlgn="auto" latinLnBrk="0" hangingPunct="1">
                        <a:lnSpc>
                          <a:spcPct val="100000"/>
                        </a:lnSpc>
                        <a:spcBef>
                          <a:spcPts val="0"/>
                        </a:spcBef>
                        <a:spcAft>
                          <a:spcPts val="0"/>
                        </a:spcAft>
                        <a:buClrTx/>
                        <a:buSzTx/>
                        <a:buFontTx/>
                        <a:buNone/>
                        <a:tabLst/>
                        <a:defRPr/>
                      </a:pPr>
                      <a:r>
                        <a:rPr lang="en-IN" sz="1900" b="1" kern="1200" dirty="0" smtClean="0">
                          <a:solidFill>
                            <a:srgbClr val="7030A0"/>
                          </a:solidFill>
                          <a:latin typeface="+mj-lt"/>
                          <a:ea typeface="+mn-ea"/>
                          <a:cs typeface="+mn-cs"/>
                        </a:rPr>
                        <a:t>(marine green alga)</a:t>
                      </a:r>
                    </a:p>
                    <a:p>
                      <a:pPr indent="144000" algn="just" defTabSz="360000"/>
                      <a:endParaRPr lang="en-IN" sz="1900" b="1" dirty="0">
                        <a:solidFill>
                          <a:srgbClr val="7030A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indent="144000" algn="just" defTabSz="360000"/>
                      <a:r>
                        <a:rPr lang="en-IN" sz="1900" b="1" kern="1200" dirty="0" smtClean="0">
                          <a:solidFill>
                            <a:schemeClr val="bg2">
                              <a:lumMod val="10000"/>
                            </a:schemeClr>
                          </a:solidFill>
                          <a:latin typeface="+mj-lt"/>
                          <a:ea typeface="+mn-ea"/>
                          <a:cs typeface="+mn-cs"/>
                        </a:rPr>
                        <a:t>Electrochemical assays of metabolic flux; enzyme (</a:t>
                      </a:r>
                      <a:r>
                        <a:rPr lang="en-IN" sz="1900" b="1" kern="1200" dirty="0" err="1" smtClean="0">
                          <a:solidFill>
                            <a:schemeClr val="bg2">
                              <a:lumMod val="10000"/>
                            </a:schemeClr>
                          </a:solidFill>
                          <a:latin typeface="+mj-lt"/>
                          <a:ea typeface="+mn-ea"/>
                          <a:cs typeface="+mn-cs"/>
                        </a:rPr>
                        <a:t>peroxidase</a:t>
                      </a:r>
                      <a:r>
                        <a:rPr lang="en-IN" sz="1900" b="1" kern="1200" dirty="0" smtClean="0">
                          <a:solidFill>
                            <a:schemeClr val="bg2">
                              <a:lumMod val="10000"/>
                            </a:schemeClr>
                          </a:solidFill>
                          <a:latin typeface="+mj-lt"/>
                          <a:ea typeface="+mn-ea"/>
                          <a:cs typeface="+mn-cs"/>
                        </a:rPr>
                        <a:t>)   activity</a:t>
                      </a:r>
                      <a:endParaRPr lang="en-IN" sz="1900" b="1" dirty="0">
                        <a:solidFill>
                          <a:schemeClr val="bg2">
                            <a:lumMod val="1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47121">
                <a:tc>
                  <a:txBody>
                    <a:bodyPr/>
                    <a:lstStyle/>
                    <a:p>
                      <a:pPr marL="0" marR="0" indent="144000" algn="just" defTabSz="360000" rtl="0" eaLnBrk="1" fontAlgn="auto" latinLnBrk="0" hangingPunct="1">
                        <a:lnSpc>
                          <a:spcPct val="100000"/>
                        </a:lnSpc>
                        <a:spcBef>
                          <a:spcPts val="0"/>
                        </a:spcBef>
                        <a:spcAft>
                          <a:spcPts val="0"/>
                        </a:spcAft>
                        <a:buClrTx/>
                        <a:buSzTx/>
                        <a:buFontTx/>
                        <a:buNone/>
                        <a:tabLst/>
                        <a:defRPr/>
                      </a:pPr>
                      <a:r>
                        <a:rPr lang="en-IN" sz="1900" b="1" i="1" kern="1200" dirty="0" err="1" smtClean="0">
                          <a:solidFill>
                            <a:srgbClr val="7030A0"/>
                          </a:solidFill>
                          <a:latin typeface="+mj-lt"/>
                          <a:ea typeface="+mn-ea"/>
                          <a:cs typeface="+mn-cs"/>
                        </a:rPr>
                        <a:t>Cucurbita</a:t>
                      </a:r>
                      <a:r>
                        <a:rPr lang="en-IN" sz="1900" b="1" i="1" kern="1200" dirty="0" smtClean="0">
                          <a:solidFill>
                            <a:srgbClr val="7030A0"/>
                          </a:solidFill>
                          <a:latin typeface="+mj-lt"/>
                          <a:ea typeface="+mn-ea"/>
                          <a:cs typeface="+mn-cs"/>
                        </a:rPr>
                        <a:t> </a:t>
                      </a:r>
                      <a:r>
                        <a:rPr lang="en-IN" sz="1900" b="1" i="1" kern="1200" dirty="0" err="1" smtClean="0">
                          <a:solidFill>
                            <a:srgbClr val="7030A0"/>
                          </a:solidFill>
                          <a:latin typeface="+mj-lt"/>
                          <a:ea typeface="+mn-ea"/>
                          <a:cs typeface="+mn-cs"/>
                        </a:rPr>
                        <a:t>pepo</a:t>
                      </a:r>
                      <a:endParaRPr lang="en-IN" sz="1900" b="1" i="1" dirty="0">
                        <a:solidFill>
                          <a:srgbClr val="7030A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144000" algn="just" defTabSz="360000" rtl="0" eaLnBrk="1" fontAlgn="auto" latinLnBrk="0" hangingPunct="1">
                        <a:lnSpc>
                          <a:spcPct val="100000"/>
                        </a:lnSpc>
                        <a:spcBef>
                          <a:spcPts val="0"/>
                        </a:spcBef>
                        <a:spcAft>
                          <a:spcPts val="0"/>
                        </a:spcAft>
                        <a:buClrTx/>
                        <a:buSzTx/>
                        <a:buFontTx/>
                        <a:buNone/>
                        <a:tabLst/>
                        <a:defRPr/>
                      </a:pPr>
                      <a:r>
                        <a:rPr lang="en-IN" sz="1900" b="1" kern="1200" dirty="0" smtClean="0">
                          <a:solidFill>
                            <a:schemeClr val="bg2">
                              <a:lumMod val="10000"/>
                            </a:schemeClr>
                          </a:solidFill>
                          <a:latin typeface="+mj-lt"/>
                          <a:ea typeface="+mn-ea"/>
                          <a:cs typeface="+mn-cs"/>
                        </a:rPr>
                        <a:t>Viral </a:t>
                      </a:r>
                      <a:r>
                        <a:rPr lang="en-IN" sz="1900" b="1" kern="1200" dirty="0" err="1" smtClean="0">
                          <a:solidFill>
                            <a:schemeClr val="bg2">
                              <a:lumMod val="10000"/>
                            </a:schemeClr>
                          </a:solidFill>
                          <a:latin typeface="+mj-lt"/>
                          <a:ea typeface="+mn-ea"/>
                          <a:cs typeface="+mn-cs"/>
                        </a:rPr>
                        <a:t>pathogenicity</a:t>
                      </a:r>
                      <a:r>
                        <a:rPr lang="en-IN" sz="1900" b="1" kern="1200" dirty="0" smtClean="0">
                          <a:solidFill>
                            <a:schemeClr val="bg2">
                              <a:lumMod val="10000"/>
                            </a:schemeClr>
                          </a:solidFill>
                          <a:latin typeface="+mj-lt"/>
                          <a:ea typeface="+mn-ea"/>
                          <a:cs typeface="+mn-cs"/>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05419">
                <a:tc>
                  <a:txBody>
                    <a:bodyPr/>
                    <a:lstStyle/>
                    <a:p>
                      <a:pPr marL="0" marR="0" indent="144000" algn="just" defTabSz="360000" rtl="0" eaLnBrk="1" fontAlgn="auto" latinLnBrk="0" hangingPunct="1">
                        <a:lnSpc>
                          <a:spcPct val="100000"/>
                        </a:lnSpc>
                        <a:spcBef>
                          <a:spcPts val="0"/>
                        </a:spcBef>
                        <a:spcAft>
                          <a:spcPts val="0"/>
                        </a:spcAft>
                        <a:buClrTx/>
                        <a:buSzTx/>
                        <a:buFontTx/>
                        <a:buNone/>
                        <a:tabLst/>
                        <a:defRPr/>
                      </a:pPr>
                      <a:r>
                        <a:rPr lang="en-IN" sz="1900" b="1" i="1" kern="1200" dirty="0" smtClean="0">
                          <a:solidFill>
                            <a:srgbClr val="7030A0"/>
                          </a:solidFill>
                          <a:latin typeface="+mj-lt"/>
                          <a:ea typeface="+mn-ea"/>
                          <a:cs typeface="+mn-cs"/>
                        </a:rPr>
                        <a:t>Helianthus </a:t>
                      </a:r>
                      <a:r>
                        <a:rPr lang="en-IN" sz="1900" b="1" i="1" kern="1200" dirty="0" err="1" smtClean="0">
                          <a:solidFill>
                            <a:srgbClr val="7030A0"/>
                          </a:solidFill>
                          <a:latin typeface="+mj-lt"/>
                          <a:ea typeface="+mn-ea"/>
                          <a:cs typeface="+mn-cs"/>
                        </a:rPr>
                        <a:t>annuus</a:t>
                      </a:r>
                      <a:endParaRPr lang="en-IN" sz="1900" b="1" i="1" kern="1200" dirty="0" smtClean="0">
                        <a:solidFill>
                          <a:srgbClr val="7030A0"/>
                        </a:solidFill>
                        <a:latin typeface="+mj-lt"/>
                        <a:ea typeface="+mn-ea"/>
                        <a:cs typeface="+mn-cs"/>
                      </a:endParaRPr>
                    </a:p>
                    <a:p>
                      <a:pPr indent="144000" algn="just" defTabSz="360000"/>
                      <a:endParaRPr lang="en-IN" sz="1900" b="1" dirty="0">
                        <a:solidFill>
                          <a:srgbClr val="7030A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indent="144000" algn="just" defTabSz="360000"/>
                      <a:r>
                        <a:rPr lang="en-IN" sz="1900" b="1" kern="1200" dirty="0" smtClean="0">
                          <a:solidFill>
                            <a:schemeClr val="bg2">
                              <a:lumMod val="10000"/>
                            </a:schemeClr>
                          </a:solidFill>
                          <a:latin typeface="+mj-lt"/>
                          <a:ea typeface="+mn-ea"/>
                          <a:cs typeface="+mn-cs"/>
                        </a:rPr>
                        <a:t>Synthetic peptide import through the plasma membrane</a:t>
                      </a:r>
                      <a:endParaRPr lang="en-IN" sz="1900" b="1" dirty="0">
                        <a:solidFill>
                          <a:schemeClr val="bg2">
                            <a:lumMod val="1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37047">
                <a:tc>
                  <a:txBody>
                    <a:bodyPr/>
                    <a:lstStyle/>
                    <a:p>
                      <a:pPr indent="144000" algn="just" defTabSz="360000"/>
                      <a:r>
                        <a:rPr lang="fr-FR" sz="1900" b="1" i="1" kern="1200" dirty="0" smtClean="0">
                          <a:solidFill>
                            <a:srgbClr val="7030A0"/>
                          </a:solidFill>
                          <a:latin typeface="+mj-lt"/>
                          <a:ea typeface="+mn-ea"/>
                          <a:cs typeface="+mn-cs"/>
                        </a:rPr>
                        <a:t>Hibiscus </a:t>
                      </a:r>
                      <a:r>
                        <a:rPr lang="fr-FR" sz="1900" b="1" i="1" kern="1200" dirty="0" err="1" smtClean="0">
                          <a:solidFill>
                            <a:srgbClr val="7030A0"/>
                          </a:solidFill>
                          <a:latin typeface="+mj-lt"/>
                          <a:ea typeface="+mn-ea"/>
                          <a:cs typeface="+mn-cs"/>
                        </a:rPr>
                        <a:t>cannabinus</a:t>
                      </a:r>
                      <a:endParaRPr lang="en-IN" sz="1900" b="1" i="1" dirty="0">
                        <a:solidFill>
                          <a:srgbClr val="7030A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indent="144000" algn="just" defTabSz="360000"/>
                      <a:r>
                        <a:rPr lang="fr-FR" sz="1900" b="1" kern="1200" dirty="0" smtClean="0">
                          <a:solidFill>
                            <a:schemeClr val="bg2">
                              <a:lumMod val="10000"/>
                            </a:schemeClr>
                          </a:solidFill>
                          <a:latin typeface="+mj-lt"/>
                          <a:ea typeface="+mn-ea"/>
                          <a:cs typeface="+mn-cs"/>
                        </a:rPr>
                        <a:t>Viral </a:t>
                      </a:r>
                      <a:r>
                        <a:rPr lang="fr-FR" sz="1900" b="1" kern="1200" dirty="0" err="1" smtClean="0">
                          <a:solidFill>
                            <a:schemeClr val="bg2">
                              <a:lumMod val="10000"/>
                            </a:schemeClr>
                          </a:solidFill>
                          <a:latin typeface="+mj-lt"/>
                          <a:ea typeface="+mn-ea"/>
                          <a:cs typeface="+mn-cs"/>
                        </a:rPr>
                        <a:t>replication</a:t>
                      </a:r>
                      <a:r>
                        <a:rPr lang="fr-FR" sz="1900" b="1" kern="1200" dirty="0" smtClean="0">
                          <a:solidFill>
                            <a:schemeClr val="bg2">
                              <a:lumMod val="10000"/>
                            </a:schemeClr>
                          </a:solidFill>
                          <a:latin typeface="+mj-lt"/>
                          <a:ea typeface="+mn-ea"/>
                          <a:cs typeface="+mn-cs"/>
                        </a:rPr>
                        <a:t> </a:t>
                      </a:r>
                      <a:r>
                        <a:rPr lang="fr-FR" sz="1900" b="1" kern="1200" dirty="0" err="1" smtClean="0">
                          <a:solidFill>
                            <a:schemeClr val="bg2">
                              <a:lumMod val="10000"/>
                            </a:schemeClr>
                          </a:solidFill>
                          <a:latin typeface="+mj-lt"/>
                          <a:ea typeface="+mn-ea"/>
                          <a:cs typeface="+mn-cs"/>
                        </a:rPr>
                        <a:t>processes</a:t>
                      </a:r>
                      <a:r>
                        <a:rPr lang="fr-FR" sz="1900" b="1" kern="1200" dirty="0" smtClean="0">
                          <a:solidFill>
                            <a:schemeClr val="bg2">
                              <a:lumMod val="10000"/>
                            </a:schemeClr>
                          </a:solidFill>
                          <a:latin typeface="+mj-lt"/>
                          <a:ea typeface="+mn-ea"/>
                          <a:cs typeface="+mn-cs"/>
                        </a:rPr>
                        <a:t> </a:t>
                      </a:r>
                      <a:endParaRPr lang="en-IN" sz="1900" b="1" dirty="0">
                        <a:solidFill>
                          <a:schemeClr val="bg2">
                            <a:lumMod val="1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705419">
                <a:tc>
                  <a:txBody>
                    <a:bodyPr/>
                    <a:lstStyle/>
                    <a:p>
                      <a:pPr marL="0" marR="0" indent="144000" algn="just" defTabSz="360000" rtl="0" eaLnBrk="1" fontAlgn="auto" latinLnBrk="0" hangingPunct="1">
                        <a:lnSpc>
                          <a:spcPct val="100000"/>
                        </a:lnSpc>
                        <a:spcBef>
                          <a:spcPts val="0"/>
                        </a:spcBef>
                        <a:spcAft>
                          <a:spcPts val="0"/>
                        </a:spcAft>
                        <a:buClrTx/>
                        <a:buSzTx/>
                        <a:buFontTx/>
                        <a:buNone/>
                        <a:tabLst/>
                        <a:defRPr/>
                      </a:pPr>
                      <a:r>
                        <a:rPr lang="en-IN" sz="1900" b="1" i="1" kern="1200" dirty="0" err="1" smtClean="0">
                          <a:solidFill>
                            <a:srgbClr val="7030A0"/>
                          </a:solidFill>
                          <a:latin typeface="+mj-lt"/>
                          <a:ea typeface="+mn-ea"/>
                          <a:cs typeface="+mn-cs"/>
                        </a:rPr>
                        <a:t>Hordeum</a:t>
                      </a:r>
                      <a:r>
                        <a:rPr lang="en-IN" sz="1900" b="1" i="1" kern="1200" dirty="0" smtClean="0">
                          <a:solidFill>
                            <a:srgbClr val="7030A0"/>
                          </a:solidFill>
                          <a:latin typeface="+mj-lt"/>
                          <a:ea typeface="+mn-ea"/>
                          <a:cs typeface="+mn-cs"/>
                        </a:rPr>
                        <a:t> </a:t>
                      </a:r>
                      <a:r>
                        <a:rPr lang="en-IN" sz="1900" b="1" i="1" kern="1200" dirty="0" err="1" smtClean="0">
                          <a:solidFill>
                            <a:srgbClr val="7030A0"/>
                          </a:solidFill>
                          <a:latin typeface="+mj-lt"/>
                          <a:ea typeface="+mn-ea"/>
                          <a:cs typeface="+mn-cs"/>
                        </a:rPr>
                        <a:t>vulgare</a:t>
                      </a:r>
                      <a:endParaRPr lang="en-IN" sz="1900" b="1" i="1" kern="1200" dirty="0" smtClean="0">
                        <a:solidFill>
                          <a:srgbClr val="7030A0"/>
                        </a:solidFill>
                        <a:latin typeface="+mj-lt"/>
                        <a:ea typeface="+mn-ea"/>
                        <a:cs typeface="+mn-cs"/>
                      </a:endParaRPr>
                    </a:p>
                    <a:p>
                      <a:pPr indent="144000" algn="just" defTabSz="360000"/>
                      <a:endParaRPr lang="en-IN" sz="1900" b="1" dirty="0">
                        <a:solidFill>
                          <a:srgbClr val="7030A0"/>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indent="144000" algn="just" defTabSz="360000"/>
                      <a:r>
                        <a:rPr lang="en-IN" sz="1900" b="1" kern="1200" dirty="0" smtClean="0">
                          <a:solidFill>
                            <a:schemeClr val="bg2">
                              <a:lumMod val="10000"/>
                            </a:schemeClr>
                          </a:solidFill>
                          <a:latin typeface="+mj-lt"/>
                          <a:ea typeface="+mn-ea"/>
                          <a:cs typeface="+mn-cs"/>
                        </a:rPr>
                        <a:t>Comparison of stress mechanisms in plants vs. human cancer cells</a:t>
                      </a:r>
                      <a:endParaRPr lang="en-IN" sz="1900" b="1" dirty="0">
                        <a:solidFill>
                          <a:schemeClr val="bg2">
                            <a:lumMod val="10000"/>
                          </a:schemeClr>
                        </a:solidFill>
                        <a:latin typeface="+mj-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Rectangle 3"/>
          <p:cNvSpPr/>
          <p:nvPr/>
        </p:nvSpPr>
        <p:spPr>
          <a:xfrm>
            <a:off x="0" y="0"/>
            <a:ext cx="9144000" cy="78483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endParaRPr lang="en-IN" b="1" dirty="0" smtClean="0">
              <a:solidFill>
                <a:srgbClr val="0070C0"/>
              </a:solidFill>
              <a:latin typeface="Berlin Sans FB Demi" pitchFamily="34" charset="0"/>
            </a:endParaRPr>
          </a:p>
          <a:p>
            <a:pPr algn="ctr"/>
            <a:r>
              <a:rPr lang="en-IN" sz="2700" b="1" dirty="0" smtClean="0">
                <a:solidFill>
                  <a:srgbClr val="C00000"/>
                </a:solidFill>
                <a:latin typeface="Berlin Sans FB Demi" pitchFamily="34" charset="0"/>
              </a:rPr>
              <a:t>Examples of the applications of plant protoplasts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765781"/>
        </p:xfrm>
        <a:graphic>
          <a:graphicData uri="http://schemas.openxmlformats.org/drawingml/2006/table">
            <a:tbl>
              <a:tblPr firstRow="1" bandRow="1">
                <a:tableStyleId>{2D5ABB26-0587-4C30-8999-92F81FD0307C}</a:tableStyleId>
              </a:tblPr>
              <a:tblGrid>
                <a:gridCol w="4534812"/>
                <a:gridCol w="4609188"/>
              </a:tblGrid>
              <a:tr h="588491">
                <a:tc>
                  <a:txBody>
                    <a:bodyPr/>
                    <a:lstStyle/>
                    <a:p>
                      <a:pPr indent="144000" algn="just" defTabSz="360000"/>
                      <a:r>
                        <a:rPr lang="en-IN" sz="1900" b="1" i="1" kern="1200" dirty="0" err="1" smtClean="0">
                          <a:solidFill>
                            <a:srgbClr val="A72193"/>
                          </a:solidFill>
                          <a:latin typeface="+mj-lt"/>
                          <a:ea typeface="+mn-ea"/>
                          <a:cs typeface="+mn-cs"/>
                        </a:rPr>
                        <a:t>Nicotiana</a:t>
                      </a:r>
                      <a:r>
                        <a:rPr lang="en-IN" sz="1900" b="1" i="1" kern="1200" dirty="0" smtClean="0">
                          <a:solidFill>
                            <a:srgbClr val="A72193"/>
                          </a:solidFill>
                          <a:latin typeface="+mj-lt"/>
                          <a:ea typeface="+mn-ea"/>
                          <a:cs typeface="+mn-cs"/>
                        </a:rPr>
                        <a:t> </a:t>
                      </a:r>
                      <a:r>
                        <a:rPr lang="en-IN" sz="1900" b="1" i="1" kern="1200" dirty="0" err="1" smtClean="0">
                          <a:solidFill>
                            <a:srgbClr val="A72193"/>
                          </a:solidFill>
                          <a:latin typeface="+mj-lt"/>
                          <a:ea typeface="+mn-ea"/>
                          <a:cs typeface="+mn-cs"/>
                        </a:rPr>
                        <a:t>benthamiana</a:t>
                      </a:r>
                      <a:endParaRPr lang="en-IN" sz="1900" b="1" i="1" dirty="0">
                        <a:solidFill>
                          <a:srgbClr val="A72193"/>
                        </a:solidFill>
                        <a:latin typeface="+mj-lt"/>
                      </a:endParaRPr>
                    </a:p>
                  </a:txBody>
                  <a:tcPr/>
                </a:tc>
                <a:tc>
                  <a:txBody>
                    <a:bodyPr/>
                    <a:lstStyle/>
                    <a:p>
                      <a:pPr indent="144000" algn="just" defTabSz="360000"/>
                      <a:r>
                        <a:rPr lang="en-IN" sz="1900" b="1" kern="1200" dirty="0" smtClean="0">
                          <a:solidFill>
                            <a:schemeClr val="tx1">
                              <a:lumMod val="95000"/>
                              <a:lumOff val="5000"/>
                            </a:schemeClr>
                          </a:solidFill>
                          <a:latin typeface="+mj-lt"/>
                          <a:ea typeface="+mn-ea"/>
                          <a:cs typeface="+mn-cs"/>
                        </a:rPr>
                        <a:t>Viral recombination and replication</a:t>
                      </a:r>
                      <a:endParaRPr lang="en-IN" sz="1900" b="1" dirty="0">
                        <a:solidFill>
                          <a:schemeClr val="tx1">
                            <a:lumMod val="95000"/>
                            <a:lumOff val="5000"/>
                          </a:schemeClr>
                        </a:solidFill>
                        <a:latin typeface="+mj-lt"/>
                      </a:endParaRPr>
                    </a:p>
                  </a:txBody>
                  <a:tcPr/>
                </a:tc>
              </a:tr>
              <a:tr h="693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900" b="1" i="1" kern="1200" dirty="0" err="1" smtClean="0">
                          <a:solidFill>
                            <a:srgbClr val="A72193"/>
                          </a:solidFill>
                          <a:latin typeface="+mj-lt"/>
                          <a:ea typeface="+mn-ea"/>
                          <a:cs typeface="+mn-cs"/>
                        </a:rPr>
                        <a:t>Nicotiana</a:t>
                      </a:r>
                      <a:r>
                        <a:rPr lang="en-IN" sz="1900" b="1" i="1" kern="1200" dirty="0" smtClean="0">
                          <a:solidFill>
                            <a:srgbClr val="A72193"/>
                          </a:solidFill>
                          <a:latin typeface="+mj-lt"/>
                          <a:ea typeface="+mn-ea"/>
                          <a:cs typeface="+mn-cs"/>
                        </a:rPr>
                        <a:t> </a:t>
                      </a:r>
                      <a:r>
                        <a:rPr lang="en-IN" sz="1900" b="1" i="1" kern="1200" dirty="0" err="1" smtClean="0">
                          <a:solidFill>
                            <a:srgbClr val="A72193"/>
                          </a:solidFill>
                          <a:latin typeface="+mj-lt"/>
                          <a:ea typeface="+mn-ea"/>
                          <a:cs typeface="+mn-cs"/>
                        </a:rPr>
                        <a:t>plumbaginifolia</a:t>
                      </a:r>
                      <a:endParaRPr lang="en-IN" sz="1900" b="1" i="1" kern="1200" dirty="0" smtClean="0">
                        <a:solidFill>
                          <a:srgbClr val="A72193"/>
                        </a:solidFill>
                        <a:latin typeface="+mj-lt"/>
                        <a:ea typeface="+mn-ea"/>
                        <a:cs typeface="+mn-cs"/>
                      </a:endParaRPr>
                    </a:p>
                    <a:p>
                      <a:endParaRPr lang="en-IN" sz="1900" b="1" i="1" dirty="0">
                        <a:solidFill>
                          <a:srgbClr val="A72193"/>
                        </a:solidFill>
                        <a:latin typeface="+mj-lt"/>
                      </a:endParaRPr>
                    </a:p>
                  </a:txBody>
                  <a:tcPr/>
                </a:tc>
                <a:tc>
                  <a:txBody>
                    <a:bodyPr/>
                    <a:lstStyle/>
                    <a:p>
                      <a:r>
                        <a:rPr lang="en-IN" sz="1900" b="1" kern="1200" dirty="0" smtClean="0">
                          <a:solidFill>
                            <a:schemeClr val="tx1">
                              <a:lumMod val="95000"/>
                              <a:lumOff val="5000"/>
                            </a:schemeClr>
                          </a:solidFill>
                          <a:latin typeface="+mj-lt"/>
                          <a:ea typeface="+mn-ea"/>
                          <a:cs typeface="+mn-cs"/>
                        </a:rPr>
                        <a:t>Genetic basis of developmental regulation and specificity</a:t>
                      </a:r>
                      <a:endParaRPr lang="en-IN" sz="1900" b="1" dirty="0">
                        <a:solidFill>
                          <a:schemeClr val="tx1">
                            <a:lumMod val="95000"/>
                            <a:lumOff val="5000"/>
                          </a:schemeClr>
                        </a:solidFill>
                        <a:latin typeface="+mj-lt"/>
                      </a:endParaRPr>
                    </a:p>
                  </a:txBody>
                  <a:tcPr/>
                </a:tc>
              </a:tr>
              <a:tr h="693576">
                <a:tc>
                  <a:txBody>
                    <a:bodyPr/>
                    <a:lstStyle/>
                    <a:p>
                      <a:r>
                        <a:rPr lang="en-IN" sz="1900" b="1" i="1" kern="1200" dirty="0" err="1" smtClean="0">
                          <a:solidFill>
                            <a:srgbClr val="A72193"/>
                          </a:solidFill>
                          <a:latin typeface="+mj-lt"/>
                          <a:ea typeface="+mn-ea"/>
                          <a:cs typeface="+mn-cs"/>
                        </a:rPr>
                        <a:t>Nicotiana</a:t>
                      </a:r>
                      <a:r>
                        <a:rPr lang="en-IN" sz="1900" b="1" i="1" kern="1200" dirty="0" smtClean="0">
                          <a:solidFill>
                            <a:srgbClr val="A72193"/>
                          </a:solidFill>
                          <a:latin typeface="+mj-lt"/>
                          <a:ea typeface="+mn-ea"/>
                          <a:cs typeface="+mn-cs"/>
                        </a:rPr>
                        <a:t> </a:t>
                      </a:r>
                      <a:r>
                        <a:rPr lang="en-IN" sz="1900" b="1" i="1" kern="1200" dirty="0" err="1" smtClean="0">
                          <a:solidFill>
                            <a:srgbClr val="A72193"/>
                          </a:solidFill>
                          <a:latin typeface="+mj-lt"/>
                          <a:ea typeface="+mn-ea"/>
                          <a:cs typeface="+mn-cs"/>
                        </a:rPr>
                        <a:t>tabacum</a:t>
                      </a:r>
                      <a:endParaRPr lang="en-IN" sz="1900" b="1" i="1" dirty="0">
                        <a:solidFill>
                          <a:srgbClr val="A72193"/>
                        </a:solidFill>
                        <a:latin typeface="+mj-lt"/>
                      </a:endParaRPr>
                    </a:p>
                  </a:txBody>
                  <a:tcPr/>
                </a:tc>
                <a:tc>
                  <a:txBody>
                    <a:bodyPr/>
                    <a:lstStyle/>
                    <a:p>
                      <a:r>
                        <a:rPr lang="en-IN" sz="1900" b="1" kern="1200" dirty="0" smtClean="0">
                          <a:solidFill>
                            <a:schemeClr val="tx1">
                              <a:lumMod val="95000"/>
                              <a:lumOff val="5000"/>
                            </a:schemeClr>
                          </a:solidFill>
                          <a:latin typeface="+mj-lt"/>
                          <a:ea typeface="+mn-ea"/>
                          <a:cs typeface="+mn-cs"/>
                        </a:rPr>
                        <a:t>Regulation of osmotic water transport across cell membranes</a:t>
                      </a:r>
                      <a:endParaRPr lang="en-IN" sz="1900" b="1" dirty="0">
                        <a:solidFill>
                          <a:schemeClr val="tx1">
                            <a:lumMod val="95000"/>
                            <a:lumOff val="5000"/>
                          </a:schemeClr>
                        </a:solidFill>
                        <a:latin typeface="+mj-lt"/>
                      </a:endParaRPr>
                    </a:p>
                  </a:txBody>
                  <a:tcPr/>
                </a:tc>
              </a:tr>
              <a:tr h="738977">
                <a:tc>
                  <a:txBody>
                    <a:bodyPr/>
                    <a:lstStyle/>
                    <a:p>
                      <a:r>
                        <a:rPr lang="en-IN" sz="1900" b="1" i="1" kern="1200" dirty="0" err="1" smtClean="0">
                          <a:solidFill>
                            <a:srgbClr val="A72193"/>
                          </a:solidFill>
                          <a:latin typeface="+mj-lt"/>
                          <a:ea typeface="+mn-ea"/>
                          <a:cs typeface="+mn-cs"/>
                        </a:rPr>
                        <a:t>Oryza</a:t>
                      </a:r>
                      <a:r>
                        <a:rPr lang="en-IN" sz="1900" b="1" i="1" kern="1200" dirty="0" smtClean="0">
                          <a:solidFill>
                            <a:srgbClr val="A72193"/>
                          </a:solidFill>
                          <a:latin typeface="+mj-lt"/>
                          <a:ea typeface="+mn-ea"/>
                          <a:cs typeface="+mn-cs"/>
                        </a:rPr>
                        <a:t> </a:t>
                      </a:r>
                      <a:r>
                        <a:rPr lang="en-IN" sz="1900" b="1" i="1" kern="1200" dirty="0" err="1" smtClean="0">
                          <a:solidFill>
                            <a:srgbClr val="A72193"/>
                          </a:solidFill>
                          <a:latin typeface="+mj-lt"/>
                          <a:ea typeface="+mn-ea"/>
                          <a:cs typeface="+mn-cs"/>
                        </a:rPr>
                        <a:t>sativa</a:t>
                      </a:r>
                      <a:r>
                        <a:rPr lang="en-IN" sz="1900" b="1" i="1" kern="1200" dirty="0" smtClean="0">
                          <a:solidFill>
                            <a:srgbClr val="A72193"/>
                          </a:solidFill>
                          <a:latin typeface="+mj-lt"/>
                          <a:ea typeface="+mn-ea"/>
                          <a:cs typeface="+mn-cs"/>
                        </a:rPr>
                        <a:t>/</a:t>
                      </a:r>
                      <a:r>
                        <a:rPr lang="en-IN" sz="1900" b="1" i="1" kern="1200" dirty="0" err="1" smtClean="0">
                          <a:solidFill>
                            <a:srgbClr val="A72193"/>
                          </a:solidFill>
                          <a:latin typeface="+mj-lt"/>
                          <a:ea typeface="+mn-ea"/>
                          <a:cs typeface="+mn-cs"/>
                        </a:rPr>
                        <a:t>Pisum</a:t>
                      </a:r>
                      <a:r>
                        <a:rPr lang="en-IN" sz="1900" b="1" i="1" kern="1200" dirty="0" smtClean="0">
                          <a:solidFill>
                            <a:srgbClr val="A72193"/>
                          </a:solidFill>
                          <a:latin typeface="+mj-lt"/>
                          <a:ea typeface="+mn-ea"/>
                          <a:cs typeface="+mn-cs"/>
                        </a:rPr>
                        <a:t> </a:t>
                      </a:r>
                      <a:r>
                        <a:rPr lang="en-IN" sz="1900" b="1" i="1" kern="1200" dirty="0" err="1" smtClean="0">
                          <a:solidFill>
                            <a:srgbClr val="A72193"/>
                          </a:solidFill>
                          <a:latin typeface="+mj-lt"/>
                          <a:ea typeface="+mn-ea"/>
                          <a:cs typeface="+mn-cs"/>
                        </a:rPr>
                        <a:t>sativum</a:t>
                      </a:r>
                      <a:r>
                        <a:rPr lang="en-IN" sz="1900" b="1" i="1" kern="1200" dirty="0" smtClean="0">
                          <a:solidFill>
                            <a:srgbClr val="A72193"/>
                          </a:solidFill>
                          <a:latin typeface="+mj-lt"/>
                          <a:ea typeface="+mn-ea"/>
                          <a:cs typeface="+mn-cs"/>
                        </a:rPr>
                        <a:t>/</a:t>
                      </a:r>
                    </a:p>
                    <a:p>
                      <a:r>
                        <a:rPr lang="en-IN" sz="1900" b="1" i="1" kern="1200" dirty="0" smtClean="0">
                          <a:solidFill>
                            <a:srgbClr val="A72193"/>
                          </a:solidFill>
                          <a:latin typeface="+mj-lt"/>
                          <a:ea typeface="+mn-ea"/>
                          <a:cs typeface="+mn-cs"/>
                        </a:rPr>
                        <a:t>Sorghum </a:t>
                      </a:r>
                      <a:r>
                        <a:rPr lang="en-IN" sz="1900" b="1" i="1" kern="1200" dirty="0" err="1" smtClean="0">
                          <a:solidFill>
                            <a:srgbClr val="A72193"/>
                          </a:solidFill>
                          <a:latin typeface="+mj-lt"/>
                          <a:ea typeface="+mn-ea"/>
                          <a:cs typeface="+mn-cs"/>
                        </a:rPr>
                        <a:t>bicolor</a:t>
                      </a:r>
                      <a:r>
                        <a:rPr lang="en-IN" sz="1900" b="1" i="1" kern="1200" dirty="0" smtClean="0">
                          <a:solidFill>
                            <a:srgbClr val="A72193"/>
                          </a:solidFill>
                          <a:latin typeface="+mj-lt"/>
                          <a:ea typeface="+mn-ea"/>
                          <a:cs typeface="+mn-cs"/>
                        </a:rPr>
                        <a:t>/</a:t>
                      </a:r>
                      <a:r>
                        <a:rPr lang="en-IN" sz="1900" b="1" i="1" kern="1200" dirty="0" err="1" smtClean="0">
                          <a:solidFill>
                            <a:srgbClr val="A72193"/>
                          </a:solidFill>
                          <a:latin typeface="+mj-lt"/>
                          <a:ea typeface="+mn-ea"/>
                          <a:cs typeface="+mn-cs"/>
                        </a:rPr>
                        <a:t>Triticum</a:t>
                      </a:r>
                      <a:r>
                        <a:rPr lang="en-IN" sz="1900" b="1" i="1" kern="1200" dirty="0" smtClean="0">
                          <a:solidFill>
                            <a:srgbClr val="A72193"/>
                          </a:solidFill>
                          <a:latin typeface="+mj-lt"/>
                          <a:ea typeface="+mn-ea"/>
                          <a:cs typeface="+mn-cs"/>
                        </a:rPr>
                        <a:t> </a:t>
                      </a:r>
                      <a:r>
                        <a:rPr lang="en-IN" sz="1900" b="1" i="1" kern="1200" dirty="0" err="1" smtClean="0">
                          <a:solidFill>
                            <a:srgbClr val="A72193"/>
                          </a:solidFill>
                          <a:latin typeface="+mj-lt"/>
                          <a:ea typeface="+mn-ea"/>
                          <a:cs typeface="+mn-cs"/>
                        </a:rPr>
                        <a:t>vulgare</a:t>
                      </a:r>
                      <a:r>
                        <a:rPr lang="en-IN" sz="1900" b="1" i="1" kern="1200" dirty="0" smtClean="0">
                          <a:solidFill>
                            <a:srgbClr val="A72193"/>
                          </a:solidFill>
                          <a:latin typeface="+mj-lt"/>
                          <a:ea typeface="+mn-ea"/>
                          <a:cs typeface="+mn-cs"/>
                        </a:rPr>
                        <a:t>/</a:t>
                      </a:r>
                      <a:r>
                        <a:rPr lang="en-IN" sz="1900" b="1" i="1" kern="1200" baseline="0" dirty="0" smtClean="0">
                          <a:solidFill>
                            <a:srgbClr val="A72193"/>
                          </a:solidFill>
                          <a:latin typeface="+mj-lt"/>
                          <a:ea typeface="+mn-ea"/>
                          <a:cs typeface="+mn-cs"/>
                        </a:rPr>
                        <a:t> </a:t>
                      </a:r>
                      <a:r>
                        <a:rPr lang="en-IN" sz="1900" b="1" i="1" kern="1200" dirty="0" smtClean="0">
                          <a:solidFill>
                            <a:srgbClr val="A72193"/>
                          </a:solidFill>
                          <a:latin typeface="+mj-lt"/>
                          <a:ea typeface="+mn-ea"/>
                          <a:cs typeface="+mn-cs"/>
                        </a:rPr>
                        <a:t>Z. </a:t>
                      </a:r>
                      <a:r>
                        <a:rPr lang="en-IN" sz="1900" b="1" i="1" kern="1200" dirty="0" err="1" smtClean="0">
                          <a:solidFill>
                            <a:srgbClr val="A72193"/>
                          </a:solidFill>
                          <a:latin typeface="+mn-lt"/>
                          <a:ea typeface="+mn-ea"/>
                          <a:cs typeface="+mn-cs"/>
                        </a:rPr>
                        <a:t>mays</a:t>
                      </a:r>
                      <a:endParaRPr lang="en-IN" sz="1900" b="1" i="1" kern="1200" dirty="0" smtClean="0">
                        <a:solidFill>
                          <a:srgbClr val="A72193"/>
                        </a:solidFill>
                        <a:latin typeface="+mj-lt"/>
                        <a:ea typeface="+mn-ea"/>
                        <a:cs typeface="+mn-cs"/>
                      </a:endParaRPr>
                    </a:p>
                  </a:txBody>
                  <a:tcPr/>
                </a:tc>
                <a:tc>
                  <a:txBody>
                    <a:bodyPr/>
                    <a:lstStyle/>
                    <a:p>
                      <a:r>
                        <a:rPr lang="en-IN" sz="1900" b="1" kern="1200" dirty="0" smtClean="0">
                          <a:solidFill>
                            <a:schemeClr val="tx1">
                              <a:lumMod val="95000"/>
                              <a:lumOff val="5000"/>
                            </a:schemeClr>
                          </a:solidFill>
                          <a:latin typeface="+mj-lt"/>
                          <a:ea typeface="+mn-ea"/>
                          <a:cs typeface="+mn-cs"/>
                        </a:rPr>
                        <a:t>Membrane permeability and tolerance to Al3+</a:t>
                      </a:r>
                      <a:endParaRPr lang="en-IN" sz="1900" b="1" dirty="0">
                        <a:solidFill>
                          <a:schemeClr val="tx1">
                            <a:lumMod val="95000"/>
                            <a:lumOff val="5000"/>
                          </a:schemeClr>
                        </a:solidFill>
                        <a:latin typeface="+mj-lt"/>
                      </a:endParaRPr>
                    </a:p>
                  </a:txBody>
                  <a:tcPr/>
                </a:tc>
              </a:tr>
              <a:tr h="693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900" b="1" i="1" kern="1200" dirty="0" err="1" smtClean="0">
                          <a:solidFill>
                            <a:srgbClr val="A72193"/>
                          </a:solidFill>
                          <a:latin typeface="+mj-lt"/>
                          <a:ea typeface="+mn-ea"/>
                          <a:cs typeface="+mn-cs"/>
                        </a:rPr>
                        <a:t>Phaseolus</a:t>
                      </a:r>
                      <a:r>
                        <a:rPr lang="en-IN" sz="1900" b="1" i="1" kern="1200" dirty="0" smtClean="0">
                          <a:solidFill>
                            <a:srgbClr val="A72193"/>
                          </a:solidFill>
                          <a:latin typeface="+mj-lt"/>
                          <a:ea typeface="+mn-ea"/>
                          <a:cs typeface="+mn-cs"/>
                        </a:rPr>
                        <a:t> </a:t>
                      </a:r>
                      <a:r>
                        <a:rPr lang="en-IN" sz="1900" b="1" i="1" kern="1200" dirty="0" err="1" smtClean="0">
                          <a:solidFill>
                            <a:srgbClr val="A72193"/>
                          </a:solidFill>
                          <a:latin typeface="+mj-lt"/>
                          <a:ea typeface="+mn-ea"/>
                          <a:cs typeface="+mn-cs"/>
                        </a:rPr>
                        <a:t>vulgaris</a:t>
                      </a:r>
                      <a:endParaRPr lang="en-IN" sz="1900" b="1" i="1" kern="1200" dirty="0" smtClean="0">
                        <a:solidFill>
                          <a:srgbClr val="A72193"/>
                        </a:solidFill>
                        <a:latin typeface="+mj-lt"/>
                        <a:ea typeface="+mn-ea"/>
                        <a:cs typeface="+mn-cs"/>
                      </a:endParaRPr>
                    </a:p>
                    <a:p>
                      <a:endParaRPr lang="en-IN" sz="1900" b="1" i="1" dirty="0">
                        <a:solidFill>
                          <a:srgbClr val="A72193"/>
                        </a:solidFill>
                        <a:latin typeface="+mj-lt"/>
                      </a:endParaRPr>
                    </a:p>
                  </a:txBody>
                  <a:tcPr/>
                </a:tc>
                <a:tc>
                  <a:txBody>
                    <a:bodyPr/>
                    <a:lstStyle/>
                    <a:p>
                      <a:r>
                        <a:rPr lang="en-IN" sz="1900" b="1" kern="1200" dirty="0" smtClean="0">
                          <a:solidFill>
                            <a:schemeClr val="tx1">
                              <a:lumMod val="95000"/>
                              <a:lumOff val="5000"/>
                            </a:schemeClr>
                          </a:solidFill>
                          <a:latin typeface="+mj-lt"/>
                          <a:ea typeface="+mn-ea"/>
                          <a:cs typeface="+mn-cs"/>
                        </a:rPr>
                        <a:t>Electrophysiological studies of inward-rectifying K+ channels</a:t>
                      </a:r>
                      <a:endParaRPr lang="en-IN" sz="1900" b="1" dirty="0">
                        <a:solidFill>
                          <a:schemeClr val="tx1">
                            <a:lumMod val="95000"/>
                            <a:lumOff val="5000"/>
                          </a:schemeClr>
                        </a:solidFill>
                        <a:latin typeface="+mj-lt"/>
                      </a:endParaRPr>
                    </a:p>
                  </a:txBody>
                  <a:tcPr/>
                </a:tc>
              </a:tr>
              <a:tr h="693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900" b="1" i="1" kern="1200" dirty="0" err="1" smtClean="0">
                          <a:solidFill>
                            <a:srgbClr val="A72193"/>
                          </a:solidFill>
                          <a:latin typeface="+mj-lt"/>
                          <a:ea typeface="+mn-ea"/>
                          <a:cs typeface="+mn-cs"/>
                        </a:rPr>
                        <a:t>Raphanus</a:t>
                      </a:r>
                      <a:r>
                        <a:rPr lang="en-IN" sz="1900" b="1" i="1" kern="1200" dirty="0" smtClean="0">
                          <a:solidFill>
                            <a:srgbClr val="A72193"/>
                          </a:solidFill>
                          <a:latin typeface="+mj-lt"/>
                          <a:ea typeface="+mn-ea"/>
                          <a:cs typeface="+mn-cs"/>
                        </a:rPr>
                        <a:t> </a:t>
                      </a:r>
                      <a:r>
                        <a:rPr lang="en-IN" sz="1900" b="1" i="1" kern="1200" dirty="0" err="1" smtClean="0">
                          <a:solidFill>
                            <a:srgbClr val="A72193"/>
                          </a:solidFill>
                          <a:latin typeface="+mj-lt"/>
                          <a:ea typeface="+mn-ea"/>
                          <a:cs typeface="+mn-cs"/>
                        </a:rPr>
                        <a:t>sativus</a:t>
                      </a:r>
                      <a:endParaRPr lang="en-IN" sz="1900" b="1" i="1" kern="1200" dirty="0" smtClean="0">
                        <a:solidFill>
                          <a:srgbClr val="A72193"/>
                        </a:solidFill>
                        <a:latin typeface="+mj-lt"/>
                        <a:ea typeface="+mn-ea"/>
                        <a:cs typeface="+mn-cs"/>
                      </a:endParaRPr>
                    </a:p>
                    <a:p>
                      <a:endParaRPr lang="en-IN" sz="1900" b="1" i="1" dirty="0">
                        <a:solidFill>
                          <a:srgbClr val="A72193"/>
                        </a:solidFill>
                        <a:latin typeface="+mj-lt"/>
                      </a:endParaRPr>
                    </a:p>
                  </a:txBody>
                  <a:tcPr/>
                </a:tc>
                <a:tc>
                  <a:txBody>
                    <a:bodyPr/>
                    <a:lstStyle/>
                    <a:p>
                      <a:r>
                        <a:rPr lang="en-IN" sz="1900" b="1" kern="1200" dirty="0" err="1" smtClean="0">
                          <a:solidFill>
                            <a:schemeClr val="tx1">
                              <a:lumMod val="95000"/>
                              <a:lumOff val="5000"/>
                            </a:schemeClr>
                          </a:solidFill>
                          <a:latin typeface="+mj-lt"/>
                          <a:ea typeface="+mn-ea"/>
                          <a:cs typeface="+mn-cs"/>
                        </a:rPr>
                        <a:t>Immunocytochemical</a:t>
                      </a:r>
                      <a:r>
                        <a:rPr lang="en-IN" sz="1900" b="1" kern="1200" dirty="0" smtClean="0">
                          <a:solidFill>
                            <a:schemeClr val="tx1">
                              <a:lumMod val="95000"/>
                              <a:lumOff val="5000"/>
                            </a:schemeClr>
                          </a:solidFill>
                          <a:latin typeface="+mj-lt"/>
                          <a:ea typeface="+mn-ea"/>
                          <a:cs typeface="+mn-cs"/>
                        </a:rPr>
                        <a:t> evaluation of </a:t>
                      </a:r>
                      <a:r>
                        <a:rPr lang="en-IN" sz="1900" b="1" kern="1200" dirty="0" err="1" smtClean="0">
                          <a:solidFill>
                            <a:schemeClr val="tx1">
                              <a:lumMod val="95000"/>
                              <a:lumOff val="5000"/>
                            </a:schemeClr>
                          </a:solidFill>
                          <a:latin typeface="+mj-lt"/>
                          <a:ea typeface="+mn-ea"/>
                          <a:cs typeface="+mn-cs"/>
                        </a:rPr>
                        <a:t>aquaporin</a:t>
                      </a:r>
                      <a:r>
                        <a:rPr lang="en-IN" sz="1900" b="1" kern="1200" dirty="0" smtClean="0">
                          <a:solidFill>
                            <a:schemeClr val="tx1">
                              <a:lumMod val="95000"/>
                              <a:lumOff val="5000"/>
                            </a:schemeClr>
                          </a:solidFill>
                          <a:latin typeface="+mj-lt"/>
                          <a:ea typeface="+mn-ea"/>
                          <a:cs typeface="+mn-cs"/>
                        </a:rPr>
                        <a:t> accumulation</a:t>
                      </a:r>
                      <a:endParaRPr lang="en-IN" sz="1900" b="1" dirty="0">
                        <a:solidFill>
                          <a:schemeClr val="tx1">
                            <a:lumMod val="95000"/>
                            <a:lumOff val="5000"/>
                          </a:schemeClr>
                        </a:solidFill>
                        <a:latin typeface="+mj-lt"/>
                      </a:endParaRPr>
                    </a:p>
                  </a:txBody>
                  <a:tcPr/>
                </a:tc>
              </a:tr>
              <a:tr h="693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900" b="1" i="1" kern="1200" dirty="0" err="1" smtClean="0">
                          <a:solidFill>
                            <a:srgbClr val="A72193"/>
                          </a:solidFill>
                          <a:latin typeface="+mj-lt"/>
                          <a:ea typeface="+mn-ea"/>
                          <a:cs typeface="+mn-cs"/>
                        </a:rPr>
                        <a:t>Vicia</a:t>
                      </a:r>
                      <a:r>
                        <a:rPr lang="en-IN" sz="1900" b="1" i="1" kern="1200" dirty="0" smtClean="0">
                          <a:solidFill>
                            <a:srgbClr val="A72193"/>
                          </a:solidFill>
                          <a:latin typeface="+mj-lt"/>
                          <a:ea typeface="+mn-ea"/>
                          <a:cs typeface="+mn-cs"/>
                        </a:rPr>
                        <a:t> </a:t>
                      </a:r>
                      <a:r>
                        <a:rPr lang="en-IN" sz="1900" b="1" i="1" kern="1200" dirty="0" err="1" smtClean="0">
                          <a:solidFill>
                            <a:srgbClr val="A72193"/>
                          </a:solidFill>
                          <a:latin typeface="+mj-lt"/>
                          <a:ea typeface="+mn-ea"/>
                          <a:cs typeface="+mn-cs"/>
                        </a:rPr>
                        <a:t>faba</a:t>
                      </a:r>
                      <a:endParaRPr lang="en-IN" sz="1900" b="1" i="1" kern="1200" dirty="0" smtClean="0">
                        <a:solidFill>
                          <a:srgbClr val="A72193"/>
                        </a:solidFill>
                        <a:latin typeface="+mj-lt"/>
                        <a:ea typeface="+mn-ea"/>
                        <a:cs typeface="+mn-cs"/>
                      </a:endParaRPr>
                    </a:p>
                    <a:p>
                      <a:endParaRPr lang="en-IN" sz="1900" b="1" i="1" dirty="0">
                        <a:solidFill>
                          <a:srgbClr val="A72193"/>
                        </a:solidFill>
                        <a:latin typeface="+mj-lt"/>
                      </a:endParaRPr>
                    </a:p>
                  </a:txBody>
                  <a:tcPr/>
                </a:tc>
                <a:tc>
                  <a:txBody>
                    <a:bodyPr/>
                    <a:lstStyle/>
                    <a:p>
                      <a:r>
                        <a:rPr lang="en-IN" sz="1900" b="1" kern="1200" dirty="0" err="1" smtClean="0">
                          <a:solidFill>
                            <a:schemeClr val="tx1">
                              <a:lumMod val="95000"/>
                              <a:lumOff val="5000"/>
                            </a:schemeClr>
                          </a:solidFill>
                          <a:latin typeface="+mj-lt"/>
                          <a:ea typeface="+mn-ea"/>
                          <a:cs typeface="+mn-cs"/>
                        </a:rPr>
                        <a:t>Fluorometric</a:t>
                      </a:r>
                      <a:r>
                        <a:rPr lang="en-IN" sz="1900" b="1" kern="1200" dirty="0" smtClean="0">
                          <a:solidFill>
                            <a:schemeClr val="tx1">
                              <a:lumMod val="95000"/>
                              <a:lumOff val="5000"/>
                            </a:schemeClr>
                          </a:solidFill>
                          <a:latin typeface="+mj-lt"/>
                          <a:ea typeface="+mn-ea"/>
                          <a:cs typeface="+mn-cs"/>
                        </a:rPr>
                        <a:t> analysis of photosynthetic electron transport</a:t>
                      </a:r>
                      <a:endParaRPr lang="en-IN" sz="1900" b="1" dirty="0">
                        <a:solidFill>
                          <a:schemeClr val="tx1">
                            <a:lumMod val="95000"/>
                            <a:lumOff val="5000"/>
                          </a:schemeClr>
                        </a:solidFill>
                        <a:latin typeface="+mj-lt"/>
                      </a:endParaRPr>
                    </a:p>
                  </a:txBody>
                  <a:tcPr/>
                </a:tc>
              </a:tr>
              <a:tr h="693576">
                <a:tc>
                  <a:txBody>
                    <a:bodyPr/>
                    <a:lstStyle/>
                    <a:p>
                      <a:r>
                        <a:rPr lang="en-IN" sz="1900" b="1" i="1" kern="1200" dirty="0" err="1" smtClean="0">
                          <a:solidFill>
                            <a:srgbClr val="A72193"/>
                          </a:solidFill>
                          <a:latin typeface="+mj-lt"/>
                          <a:ea typeface="+mn-ea"/>
                          <a:cs typeface="+mn-cs"/>
                        </a:rPr>
                        <a:t>Vigna</a:t>
                      </a:r>
                      <a:r>
                        <a:rPr lang="en-IN" sz="1900" b="1" i="1" kern="1200" dirty="0" smtClean="0">
                          <a:solidFill>
                            <a:srgbClr val="A72193"/>
                          </a:solidFill>
                          <a:latin typeface="+mj-lt"/>
                          <a:ea typeface="+mn-ea"/>
                          <a:cs typeface="+mn-cs"/>
                        </a:rPr>
                        <a:t> </a:t>
                      </a:r>
                      <a:r>
                        <a:rPr lang="en-IN" sz="1900" b="1" i="1" kern="1200" dirty="0" err="1" smtClean="0">
                          <a:solidFill>
                            <a:srgbClr val="A72193"/>
                          </a:solidFill>
                          <a:latin typeface="+mj-lt"/>
                          <a:ea typeface="+mn-ea"/>
                          <a:cs typeface="+mn-cs"/>
                        </a:rPr>
                        <a:t>radiata</a:t>
                      </a:r>
                      <a:endParaRPr lang="en-IN" sz="1900" b="1" i="1" kern="1200" dirty="0" smtClean="0">
                        <a:solidFill>
                          <a:srgbClr val="A72193"/>
                        </a:solidFill>
                        <a:latin typeface="+mj-lt"/>
                        <a:ea typeface="+mn-ea"/>
                        <a:cs typeface="+mn-cs"/>
                      </a:endParaRPr>
                    </a:p>
                    <a:p>
                      <a:endParaRPr lang="en-IN" sz="1900" b="1" i="1" dirty="0">
                        <a:solidFill>
                          <a:srgbClr val="A72193"/>
                        </a:solidFill>
                        <a:latin typeface="+mj-lt"/>
                      </a:endParaRPr>
                    </a:p>
                  </a:txBody>
                  <a:tcPr/>
                </a:tc>
                <a:tc>
                  <a:txBody>
                    <a:bodyPr/>
                    <a:lstStyle/>
                    <a:p>
                      <a:r>
                        <a:rPr lang="en-IN" sz="1900" b="1" kern="1200" dirty="0" smtClean="0">
                          <a:solidFill>
                            <a:schemeClr val="tx1">
                              <a:lumMod val="95000"/>
                              <a:lumOff val="5000"/>
                            </a:schemeClr>
                          </a:solidFill>
                          <a:latin typeface="+mj-lt"/>
                          <a:ea typeface="+mn-ea"/>
                          <a:cs typeface="+mn-cs"/>
                        </a:rPr>
                        <a:t>Intracellular responses to drought and salinity stress</a:t>
                      </a:r>
                      <a:endParaRPr lang="en-IN" sz="1900" b="1" dirty="0">
                        <a:solidFill>
                          <a:schemeClr val="tx1">
                            <a:lumMod val="95000"/>
                            <a:lumOff val="5000"/>
                          </a:schemeClr>
                        </a:solidFill>
                        <a:latin typeface="+mj-lt"/>
                      </a:endParaRPr>
                    </a:p>
                  </a:txBody>
                  <a:tcPr/>
                </a:tc>
              </a:tr>
              <a:tr h="583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900" b="1" i="1" kern="1200" dirty="0" smtClean="0">
                          <a:solidFill>
                            <a:srgbClr val="A72193"/>
                          </a:solidFill>
                          <a:latin typeface="+mj-lt"/>
                          <a:ea typeface="+mn-ea"/>
                          <a:cs typeface="+mn-cs"/>
                        </a:rPr>
                        <a:t>V. </a:t>
                      </a:r>
                      <a:r>
                        <a:rPr lang="fr-FR" sz="1900" b="1" i="1" kern="1200" dirty="0" err="1" smtClean="0">
                          <a:solidFill>
                            <a:srgbClr val="A72193"/>
                          </a:solidFill>
                          <a:latin typeface="+mj-lt"/>
                          <a:ea typeface="+mn-ea"/>
                          <a:cs typeface="+mn-cs"/>
                        </a:rPr>
                        <a:t>unguiculata</a:t>
                      </a:r>
                      <a:endParaRPr lang="en-IN" sz="1900" b="1" i="1" dirty="0">
                        <a:solidFill>
                          <a:srgbClr val="A72193"/>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900" b="1" kern="1200" dirty="0" err="1" smtClean="0">
                          <a:solidFill>
                            <a:schemeClr val="tx1">
                              <a:lumMod val="95000"/>
                              <a:lumOff val="5000"/>
                            </a:schemeClr>
                          </a:solidFill>
                          <a:latin typeface="+mj-lt"/>
                          <a:ea typeface="+mn-ea"/>
                          <a:cs typeface="+mn-cs"/>
                        </a:rPr>
                        <a:t>Studies</a:t>
                      </a:r>
                      <a:r>
                        <a:rPr lang="fr-FR" sz="1900" b="1" kern="1200" dirty="0" smtClean="0">
                          <a:solidFill>
                            <a:schemeClr val="tx1">
                              <a:lumMod val="95000"/>
                              <a:lumOff val="5000"/>
                            </a:schemeClr>
                          </a:solidFill>
                          <a:latin typeface="+mj-lt"/>
                          <a:ea typeface="+mn-ea"/>
                          <a:cs typeface="+mn-cs"/>
                        </a:rPr>
                        <a:t> on plasma membrane organisation</a:t>
                      </a:r>
                      <a:endParaRPr lang="en-IN" sz="1900" b="1" kern="1200" dirty="0" smtClean="0">
                        <a:solidFill>
                          <a:schemeClr val="tx1">
                            <a:lumMod val="95000"/>
                            <a:lumOff val="5000"/>
                          </a:schemeClr>
                        </a:solidFill>
                        <a:latin typeface="+mj-lt"/>
                        <a:ea typeface="+mn-ea"/>
                        <a:cs typeface="+mn-cs"/>
                      </a:endParaRPr>
                    </a:p>
                  </a:txBody>
                  <a:tcPr/>
                </a:tc>
              </a:tr>
              <a:tr h="6935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900" b="1" i="1" kern="1200" dirty="0" smtClean="0">
                          <a:solidFill>
                            <a:srgbClr val="A72193"/>
                          </a:solidFill>
                          <a:latin typeface="+mj-lt"/>
                          <a:ea typeface="+mn-ea"/>
                          <a:cs typeface="+mn-cs"/>
                        </a:rPr>
                        <a:t>Z. </a:t>
                      </a:r>
                      <a:r>
                        <a:rPr lang="en-IN" sz="1900" b="1" i="1" kern="1200" dirty="0" err="1" smtClean="0">
                          <a:solidFill>
                            <a:srgbClr val="A72193"/>
                          </a:solidFill>
                          <a:latin typeface="+mj-lt"/>
                          <a:ea typeface="+mn-ea"/>
                          <a:cs typeface="+mn-cs"/>
                        </a:rPr>
                        <a:t>mays</a:t>
                      </a:r>
                      <a:endParaRPr lang="en-IN" sz="1900" b="1" i="1" kern="1200" dirty="0" smtClean="0">
                        <a:solidFill>
                          <a:srgbClr val="A72193"/>
                        </a:solidFill>
                        <a:latin typeface="+mj-lt"/>
                        <a:ea typeface="+mn-ea"/>
                        <a:cs typeface="+mn-cs"/>
                      </a:endParaRPr>
                    </a:p>
                    <a:p>
                      <a:endParaRPr lang="en-IN" sz="1900" b="1" i="1" dirty="0">
                        <a:solidFill>
                          <a:srgbClr val="A72193"/>
                        </a:solidFill>
                        <a:latin typeface="+mj-lt"/>
                      </a:endParaRPr>
                    </a:p>
                  </a:txBody>
                  <a:tcPr/>
                </a:tc>
                <a:tc>
                  <a:txBody>
                    <a:bodyPr/>
                    <a:lstStyle/>
                    <a:p>
                      <a:r>
                        <a:rPr lang="en-IN" sz="1900" b="1" kern="1200" dirty="0" smtClean="0">
                          <a:solidFill>
                            <a:schemeClr val="tx1">
                              <a:lumMod val="95000"/>
                              <a:lumOff val="5000"/>
                            </a:schemeClr>
                          </a:solidFill>
                          <a:latin typeface="+mj-lt"/>
                          <a:ea typeface="+mn-ea"/>
                          <a:cs typeface="+mn-cs"/>
                        </a:rPr>
                        <a:t>Transient gene expression and proteomics </a:t>
                      </a:r>
                      <a:endParaRPr lang="en-IN" sz="1900" b="1" dirty="0">
                        <a:solidFill>
                          <a:schemeClr val="tx1">
                            <a:lumMod val="95000"/>
                            <a:lumOff val="5000"/>
                          </a:schemeClr>
                        </a:solidFill>
                        <a:latin typeface="+mj-lt"/>
                      </a:endParaRPr>
                    </a:p>
                  </a:txBody>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bright="-5000" contrast="-12000"/>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6929454" y="5357826"/>
            <a:ext cx="1857388" cy="107157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IN" sz="4000" b="1" dirty="0" smtClean="0">
                <a:solidFill>
                  <a:srgbClr val="0070C0"/>
                </a:solidFill>
                <a:latin typeface="Informal Roman" pitchFamily="66" charset="0"/>
              </a:rPr>
              <a:t>Eve...</a:t>
            </a:r>
            <a:endParaRPr lang="en-IN" b="1" dirty="0">
              <a:solidFill>
                <a:srgbClr val="0070C0"/>
              </a:solidFill>
              <a:latin typeface="Informal Roman" pitchFamily="66" charset="0"/>
            </a:endParaRPr>
          </a:p>
        </p:txBody>
      </p:sp>
      <p:pic>
        <p:nvPicPr>
          <p:cNvPr id="1026" name="Picture 2"/>
          <p:cNvPicPr>
            <a:picLocks noChangeAspect="1" noChangeArrowheads="1"/>
          </p:cNvPicPr>
          <p:nvPr/>
        </p:nvPicPr>
        <p:blipFill>
          <a:blip r:embed="rId3"/>
          <a:srcRect/>
          <a:stretch>
            <a:fillRect/>
          </a:stretch>
        </p:blipFill>
        <p:spPr bwMode="auto">
          <a:xfrm>
            <a:off x="4429124" y="1643050"/>
            <a:ext cx="4429156" cy="3500462"/>
          </a:xfrm>
          <a:prstGeom prst="ellipse">
            <a:avLst/>
          </a:prstGeom>
          <a:ln>
            <a:noFill/>
          </a:ln>
          <a:effectLst>
            <a:softEdge rad="112500"/>
          </a:effectLst>
        </p:spPr>
      </p:pic>
    </p:spTree>
    <p:extLst>
      <p:ext uri="{BB962C8B-B14F-4D97-AF65-F5344CB8AC3E}">
        <p14:creationId xmlns="" xmlns:p14="http://schemas.microsoft.com/office/powerpoint/2010/main" val="3249357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6432" y="785794"/>
            <a:ext cx="7732528" cy="542928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49734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14357"/>
            <a:ext cx="8429684" cy="5078313"/>
          </a:xfrm>
          <a:prstGeom prst="rect">
            <a:avLst/>
          </a:prstGeom>
        </p:spPr>
        <p:txBody>
          <a:bodyPr wrap="square">
            <a:spAutoFit/>
          </a:bodyPr>
          <a:lstStyle/>
          <a:p>
            <a:pPr algn="ctr">
              <a:lnSpc>
                <a:spcPct val="150000"/>
              </a:lnSpc>
            </a:pPr>
            <a:r>
              <a:rPr lang="en-IN" sz="2700" dirty="0" smtClean="0">
                <a:solidFill>
                  <a:srgbClr val="A72193"/>
                </a:solidFill>
                <a:latin typeface="+mj-lt"/>
              </a:rPr>
              <a:t>c) </a:t>
            </a:r>
            <a:r>
              <a:rPr lang="en-IN" sz="2700" b="1" dirty="0" err="1" smtClean="0">
                <a:solidFill>
                  <a:srgbClr val="A72193"/>
                </a:solidFill>
                <a:latin typeface="+mj-lt"/>
              </a:rPr>
              <a:t>Pectins</a:t>
            </a:r>
            <a:r>
              <a:rPr lang="en-IN" sz="2700" b="1" dirty="0" smtClean="0">
                <a:solidFill>
                  <a:srgbClr val="A72193"/>
                </a:solidFill>
                <a:latin typeface="+mj-lt"/>
              </a:rPr>
              <a:t>:</a:t>
            </a:r>
          </a:p>
          <a:p>
            <a:pPr algn="ctr">
              <a:lnSpc>
                <a:spcPct val="150000"/>
              </a:lnSpc>
            </a:pPr>
            <a:endParaRPr lang="en-IN" sz="2400" b="1" dirty="0" smtClean="0">
              <a:solidFill>
                <a:srgbClr val="A72193"/>
              </a:solidFill>
              <a:latin typeface="+mj-lt"/>
            </a:endParaRPr>
          </a:p>
          <a:p>
            <a:pPr algn="just">
              <a:lnSpc>
                <a:spcPct val="150000"/>
              </a:lnSpc>
            </a:pPr>
            <a:r>
              <a:rPr lang="en-IN" sz="2500" dirty="0" smtClean="0">
                <a:latin typeface="+mj-lt"/>
              </a:rPr>
              <a:t>	</a:t>
            </a:r>
            <a:r>
              <a:rPr lang="en-IN" sz="2500" dirty="0" smtClean="0">
                <a:solidFill>
                  <a:schemeClr val="tx2"/>
                </a:solidFill>
                <a:latin typeface="+mj-lt"/>
              </a:rPr>
              <a:t>Cellulose </a:t>
            </a:r>
            <a:r>
              <a:rPr lang="en-IN" sz="2500" dirty="0">
                <a:solidFill>
                  <a:schemeClr val="tx2"/>
                </a:solidFill>
                <a:latin typeface="+mj-lt"/>
              </a:rPr>
              <a:t>and </a:t>
            </a:r>
            <a:r>
              <a:rPr lang="en-IN" sz="2500" dirty="0" err="1" smtClean="0">
                <a:solidFill>
                  <a:schemeClr val="tx2"/>
                </a:solidFill>
                <a:latin typeface="+mj-lt"/>
              </a:rPr>
              <a:t>hemicellulose</a:t>
            </a:r>
            <a:r>
              <a:rPr lang="en-IN" sz="2500" dirty="0" smtClean="0">
                <a:solidFill>
                  <a:schemeClr val="tx2"/>
                </a:solidFill>
                <a:latin typeface="+mj-lt"/>
              </a:rPr>
              <a:t> embedded </a:t>
            </a:r>
            <a:r>
              <a:rPr lang="en-IN" sz="2500" dirty="0">
                <a:solidFill>
                  <a:schemeClr val="tx2"/>
                </a:solidFill>
                <a:latin typeface="+mj-lt"/>
              </a:rPr>
              <a:t>in.-Form a separate network that </a:t>
            </a:r>
            <a:r>
              <a:rPr lang="en-IN" sz="2500" dirty="0" err="1" smtClean="0">
                <a:solidFill>
                  <a:schemeClr val="tx2"/>
                </a:solidFill>
                <a:latin typeface="+mj-lt"/>
              </a:rPr>
              <a:t>interdigitates</a:t>
            </a:r>
            <a:r>
              <a:rPr lang="en-IN" sz="2500" dirty="0" smtClean="0">
                <a:solidFill>
                  <a:schemeClr val="tx2"/>
                </a:solidFill>
                <a:latin typeface="+mj-lt"/>
              </a:rPr>
              <a:t> with </a:t>
            </a:r>
            <a:r>
              <a:rPr lang="en-IN" sz="2500" dirty="0">
                <a:solidFill>
                  <a:schemeClr val="tx2"/>
                </a:solidFill>
                <a:latin typeface="+mj-lt"/>
              </a:rPr>
              <a:t>the </a:t>
            </a:r>
            <a:r>
              <a:rPr lang="en-IN" sz="2500" dirty="0" smtClean="0">
                <a:solidFill>
                  <a:schemeClr val="tx2"/>
                </a:solidFill>
                <a:latin typeface="+mj-lt"/>
              </a:rPr>
              <a:t>cellulose-</a:t>
            </a:r>
            <a:r>
              <a:rPr lang="en-IN" sz="2500" dirty="0" err="1" smtClean="0">
                <a:solidFill>
                  <a:schemeClr val="tx2"/>
                </a:solidFill>
                <a:latin typeface="+mj-lt"/>
              </a:rPr>
              <a:t>hemicellulose</a:t>
            </a:r>
            <a:r>
              <a:rPr lang="en-IN" sz="2500" dirty="0" smtClean="0">
                <a:solidFill>
                  <a:schemeClr val="tx2"/>
                </a:solidFill>
                <a:latin typeface="+mj-lt"/>
              </a:rPr>
              <a:t> network</a:t>
            </a:r>
            <a:r>
              <a:rPr lang="en-IN" sz="2500" dirty="0">
                <a:solidFill>
                  <a:schemeClr val="tx2"/>
                </a:solidFill>
                <a:latin typeface="+mj-lt"/>
              </a:rPr>
              <a:t>.-Note middle lamella (region between cells)is composed of pectin-glues cells together-Hydrophilic = holds up to 65% </a:t>
            </a:r>
            <a:r>
              <a:rPr lang="en-IN" sz="2500" dirty="0" smtClean="0">
                <a:solidFill>
                  <a:schemeClr val="tx2"/>
                </a:solidFill>
                <a:latin typeface="+mj-lt"/>
              </a:rPr>
              <a:t>water in </a:t>
            </a:r>
            <a:r>
              <a:rPr lang="en-IN" sz="2500" dirty="0">
                <a:solidFill>
                  <a:schemeClr val="tx2"/>
                </a:solidFill>
                <a:latin typeface="+mj-lt"/>
              </a:rPr>
              <a:t>primary walls-function </a:t>
            </a:r>
            <a:r>
              <a:rPr lang="en-IN" sz="2500" dirty="0" smtClean="0">
                <a:solidFill>
                  <a:schemeClr val="tx2"/>
                </a:solidFill>
                <a:latin typeface="+mj-lt"/>
              </a:rPr>
              <a:t>in Cell </a:t>
            </a:r>
            <a:r>
              <a:rPr lang="en-IN" sz="2500" dirty="0">
                <a:solidFill>
                  <a:schemeClr val="tx2"/>
                </a:solidFill>
                <a:latin typeface="+mj-lt"/>
              </a:rPr>
              <a:t>adhesion, regulate </a:t>
            </a:r>
            <a:r>
              <a:rPr lang="en-IN" sz="2500" dirty="0" smtClean="0">
                <a:solidFill>
                  <a:schemeClr val="tx2"/>
                </a:solidFill>
                <a:latin typeface="+mj-lt"/>
              </a:rPr>
              <a:t>porosity.</a:t>
            </a:r>
            <a:endParaRPr lang="en-IN" sz="2500" dirty="0">
              <a:solidFill>
                <a:schemeClr val="tx2"/>
              </a:solidFill>
              <a:latin typeface="+mj-lt"/>
            </a:endParaRPr>
          </a:p>
          <a:p>
            <a:endParaRPr lang="en-IN" dirty="0"/>
          </a:p>
        </p:txBody>
      </p:sp>
    </p:spTree>
    <p:extLst>
      <p:ext uri="{BB962C8B-B14F-4D97-AF65-F5344CB8AC3E}">
        <p14:creationId xmlns="" xmlns:p14="http://schemas.microsoft.com/office/powerpoint/2010/main" val="4113022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icro.magnet.fsu.edu/cells/plants/images/cellwallfigure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282" y="380724"/>
            <a:ext cx="8660910" cy="604867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5613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5720" y="980158"/>
            <a:ext cx="8322148" cy="5092048"/>
            <a:chOff x="107504" y="980158"/>
            <a:chExt cx="8322148" cy="5092048"/>
          </a:xfrm>
        </p:grpSpPr>
        <p:pic>
          <p:nvPicPr>
            <p:cNvPr id="3" name="Picture 2" descr="plant cell"/>
            <p:cNvPicPr>
              <a:picLocks noChangeAspect="1" noChangeArrowheads="1"/>
            </p:cNvPicPr>
            <p:nvPr/>
          </p:nvPicPr>
          <p:blipFill>
            <a:blip r:embed="rId2"/>
            <a:srcRect/>
            <a:stretch>
              <a:fillRect/>
            </a:stretch>
          </p:blipFill>
          <p:spPr bwMode="auto">
            <a:xfrm>
              <a:off x="4682505" y="980158"/>
              <a:ext cx="3747147" cy="5092048"/>
            </a:xfrm>
            <a:prstGeom prst="rect">
              <a:avLst/>
            </a:prstGeom>
            <a:ln>
              <a:noFill/>
            </a:ln>
            <a:effectLst>
              <a:outerShdw blurRad="190500" algn="tl" rotWithShape="0">
                <a:srgbClr val="000000">
                  <a:alpha val="70000"/>
                </a:srgbClr>
              </a:outerShdw>
            </a:effectLst>
          </p:spPr>
        </p:pic>
        <p:sp>
          <p:nvSpPr>
            <p:cNvPr id="2" name="Rectangle 1"/>
            <p:cNvSpPr/>
            <p:nvPr/>
          </p:nvSpPr>
          <p:spPr>
            <a:xfrm>
              <a:off x="107504" y="2184070"/>
              <a:ext cx="4572000" cy="2414635"/>
            </a:xfrm>
            <a:prstGeom prst="rect">
              <a:avLst/>
            </a:prstGeom>
          </p:spPr>
          <p:txBody>
            <a:bodyPr>
              <a:spAutoFit/>
            </a:bodyPr>
            <a:lstStyle/>
            <a:p>
              <a:pPr marL="484188" lvl="1" indent="-293688">
                <a:lnSpc>
                  <a:spcPct val="150000"/>
                </a:lnSpc>
                <a:spcBef>
                  <a:spcPct val="20000"/>
                </a:spcBef>
                <a:buFont typeface="Wingdings" pitchFamily="2" charset="2"/>
                <a:buChar char="q"/>
              </a:pPr>
              <a:r>
                <a:rPr lang="en-US" altLang="zh-TW" sz="2500" b="1" dirty="0" smtClean="0">
                  <a:solidFill>
                    <a:srgbClr val="6600FF"/>
                  </a:solidFill>
                  <a:latin typeface="+mj-lt"/>
                </a:rPr>
                <a:t>Lies immediately against the cell wall</a:t>
              </a:r>
              <a:endParaRPr lang="en-US" altLang="zh-TW" sz="2500" b="1" dirty="0" smtClean="0">
                <a:solidFill>
                  <a:schemeClr val="accent1"/>
                </a:solidFill>
                <a:latin typeface="+mj-lt"/>
              </a:endParaRPr>
            </a:p>
            <a:p>
              <a:pPr marL="484188" lvl="1" indent="-293688">
                <a:lnSpc>
                  <a:spcPct val="150000"/>
                </a:lnSpc>
                <a:spcBef>
                  <a:spcPct val="20000"/>
                </a:spcBef>
                <a:buFont typeface="Wingdings" pitchFamily="2" charset="2"/>
                <a:buChar char="q"/>
              </a:pPr>
              <a:r>
                <a:rPr lang="en-US" altLang="zh-TW" sz="2500" b="1" dirty="0" smtClean="0">
                  <a:solidFill>
                    <a:schemeClr val="accent2">
                      <a:lumMod val="50000"/>
                    </a:schemeClr>
                  </a:solidFill>
                  <a:latin typeface="+mj-lt"/>
                </a:rPr>
                <a:t>Made of protein and lipid   </a:t>
              </a:r>
              <a:r>
                <a:rPr lang="en-US" altLang="zh-TW" sz="2500" b="1" dirty="0" smtClean="0">
                  <a:solidFill>
                    <a:srgbClr val="0070C0"/>
                  </a:solidFill>
                  <a:latin typeface="+mj-lt"/>
                  <a:sym typeface="Symbol" pitchFamily="1" charset="2"/>
                </a:rPr>
                <a:t>Selectively permeable</a:t>
              </a:r>
              <a:endParaRPr lang="en-US" altLang="zh-TW" sz="2500" b="1" dirty="0">
                <a:solidFill>
                  <a:srgbClr val="0070C0"/>
                </a:solidFill>
                <a:latin typeface="+mj-lt"/>
                <a:sym typeface="Symbol" pitchFamily="1" charset="2"/>
              </a:endParaRPr>
            </a:p>
          </p:txBody>
        </p:sp>
        <p:sp>
          <p:nvSpPr>
            <p:cNvPr id="4" name="Rectangle 3"/>
            <p:cNvSpPr/>
            <p:nvPr/>
          </p:nvSpPr>
          <p:spPr>
            <a:xfrm>
              <a:off x="857224" y="1071546"/>
              <a:ext cx="2701381" cy="477054"/>
            </a:xfrm>
            <a:prstGeom prst="rect">
              <a:avLst/>
            </a:prstGeom>
          </p:spPr>
          <p:txBody>
            <a:bodyPr wrap="none">
              <a:spAutoFit/>
            </a:bodyPr>
            <a:lstStyle/>
            <a:p>
              <a:pPr marL="342900" indent="-342900">
                <a:spcBef>
                  <a:spcPct val="20000"/>
                </a:spcBef>
              </a:pPr>
              <a:r>
                <a:rPr lang="en-US" altLang="zh-TW" sz="2500" b="1" dirty="0" smtClean="0">
                  <a:solidFill>
                    <a:srgbClr val="7030A0"/>
                  </a:solidFill>
                  <a:latin typeface="Georgia" pitchFamily="18" charset="0"/>
                </a:rPr>
                <a:t>Cell membrane</a:t>
              </a:r>
              <a:endParaRPr lang="en-US" altLang="zh-TW" sz="2500" b="1" dirty="0">
                <a:solidFill>
                  <a:srgbClr val="7030A0"/>
                </a:solidFill>
                <a:latin typeface="Georgia" pitchFamily="18" charset="0"/>
              </a:endParaRPr>
            </a:p>
          </p:txBody>
        </p:sp>
      </p:grpSp>
      <p:sp>
        <p:nvSpPr>
          <p:cNvPr id="6" name="Line 6"/>
          <p:cNvSpPr>
            <a:spLocks noChangeShapeType="1"/>
          </p:cNvSpPr>
          <p:nvPr/>
        </p:nvSpPr>
        <p:spPr bwMode="auto">
          <a:xfrm flipH="1" flipV="1">
            <a:off x="3428992" y="1428736"/>
            <a:ext cx="1500198" cy="714380"/>
          </a:xfrm>
          <a:prstGeom prst="line">
            <a:avLst/>
          </a:prstGeom>
          <a:ln>
            <a:headEnd/>
            <a:tailEnd/>
          </a:ln>
        </p:spPr>
        <p:style>
          <a:lnRef idx="2">
            <a:schemeClr val="dk1"/>
          </a:lnRef>
          <a:fillRef idx="0">
            <a:schemeClr val="dk1"/>
          </a:fillRef>
          <a:effectRef idx="1">
            <a:schemeClr val="dk1"/>
          </a:effectRef>
          <a:fontRef idx="minor">
            <a:schemeClr val="tx1"/>
          </a:fontRef>
        </p:style>
        <p:txBody>
          <a:bodyPr wrap="none" anchor="ctr"/>
          <a:lstStyle>
            <a:defPPr>
              <a:defRPr lang="zh-TW"/>
            </a:defPPr>
            <a:lvl1pPr algn="l" rtl="0" fontAlgn="base">
              <a:spcBef>
                <a:spcPct val="0"/>
              </a:spcBef>
              <a:spcAft>
                <a:spcPct val="0"/>
              </a:spcAft>
              <a:defRPr kumimoji="1" sz="2400" kern="1200">
                <a:solidFill>
                  <a:schemeClr val="tx1"/>
                </a:solidFill>
                <a:latin typeface="Times New Roman" pitchFamily="1" charset="0"/>
                <a:ea typeface="新細明體" pitchFamily="2" charset="-128"/>
                <a:cs typeface="+mn-cs"/>
              </a:defRPr>
            </a:lvl1pPr>
            <a:lvl2pPr marL="457200" algn="l" rtl="0" fontAlgn="base">
              <a:spcBef>
                <a:spcPct val="0"/>
              </a:spcBef>
              <a:spcAft>
                <a:spcPct val="0"/>
              </a:spcAft>
              <a:defRPr kumimoji="1" sz="2400" kern="1200">
                <a:solidFill>
                  <a:schemeClr val="tx1"/>
                </a:solidFill>
                <a:latin typeface="Times New Roman" pitchFamily="1" charset="0"/>
                <a:ea typeface="新細明體" pitchFamily="2" charset="-128"/>
                <a:cs typeface="+mn-cs"/>
              </a:defRPr>
            </a:lvl2pPr>
            <a:lvl3pPr marL="914400" algn="l" rtl="0" fontAlgn="base">
              <a:spcBef>
                <a:spcPct val="0"/>
              </a:spcBef>
              <a:spcAft>
                <a:spcPct val="0"/>
              </a:spcAft>
              <a:defRPr kumimoji="1" sz="2400" kern="1200">
                <a:solidFill>
                  <a:schemeClr val="tx1"/>
                </a:solidFill>
                <a:latin typeface="Times New Roman" pitchFamily="1" charset="0"/>
                <a:ea typeface="新細明體" pitchFamily="2" charset="-128"/>
                <a:cs typeface="+mn-cs"/>
              </a:defRPr>
            </a:lvl3pPr>
            <a:lvl4pPr marL="1371600" algn="l" rtl="0" fontAlgn="base">
              <a:spcBef>
                <a:spcPct val="0"/>
              </a:spcBef>
              <a:spcAft>
                <a:spcPct val="0"/>
              </a:spcAft>
              <a:defRPr kumimoji="1" sz="2400" kern="1200">
                <a:solidFill>
                  <a:schemeClr val="tx1"/>
                </a:solidFill>
                <a:latin typeface="Times New Roman" pitchFamily="1" charset="0"/>
                <a:ea typeface="新細明體" pitchFamily="2" charset="-128"/>
                <a:cs typeface="+mn-cs"/>
              </a:defRPr>
            </a:lvl4pPr>
            <a:lvl5pPr marL="1828800" algn="l" rtl="0" fontAlgn="base">
              <a:spcBef>
                <a:spcPct val="0"/>
              </a:spcBef>
              <a:spcAft>
                <a:spcPct val="0"/>
              </a:spcAft>
              <a:defRPr kumimoji="1" sz="2400" kern="1200">
                <a:solidFill>
                  <a:schemeClr val="tx1"/>
                </a:solidFill>
                <a:latin typeface="Times New Roman" pitchFamily="1" charset="0"/>
                <a:ea typeface="新細明體" pitchFamily="2" charset="-128"/>
                <a:cs typeface="+mn-cs"/>
              </a:defRPr>
            </a:lvl5pPr>
            <a:lvl6pPr marL="2286000" algn="l" defTabSz="914400" rtl="0" eaLnBrk="1" latinLnBrk="0" hangingPunct="1">
              <a:defRPr kumimoji="1" sz="2400" kern="1200">
                <a:solidFill>
                  <a:schemeClr val="tx1"/>
                </a:solidFill>
                <a:latin typeface="Times New Roman" pitchFamily="1" charset="0"/>
                <a:ea typeface="新細明體" pitchFamily="2" charset="-128"/>
                <a:cs typeface="+mn-cs"/>
              </a:defRPr>
            </a:lvl6pPr>
            <a:lvl7pPr marL="2743200" algn="l" defTabSz="914400" rtl="0" eaLnBrk="1" latinLnBrk="0" hangingPunct="1">
              <a:defRPr kumimoji="1" sz="2400" kern="1200">
                <a:solidFill>
                  <a:schemeClr val="tx1"/>
                </a:solidFill>
                <a:latin typeface="Times New Roman" pitchFamily="1" charset="0"/>
                <a:ea typeface="新細明體" pitchFamily="2" charset="-128"/>
                <a:cs typeface="+mn-cs"/>
              </a:defRPr>
            </a:lvl7pPr>
            <a:lvl8pPr marL="3200400" algn="l" defTabSz="914400" rtl="0" eaLnBrk="1" latinLnBrk="0" hangingPunct="1">
              <a:defRPr kumimoji="1" sz="2400" kern="1200">
                <a:solidFill>
                  <a:schemeClr val="tx1"/>
                </a:solidFill>
                <a:latin typeface="Times New Roman" pitchFamily="1" charset="0"/>
                <a:ea typeface="新細明體" pitchFamily="2" charset="-128"/>
                <a:cs typeface="+mn-cs"/>
              </a:defRPr>
            </a:lvl8pPr>
            <a:lvl9pPr marL="3657600" algn="l" defTabSz="914400" rtl="0" eaLnBrk="1" latinLnBrk="0" hangingPunct="1">
              <a:defRPr kumimoji="1" sz="2400" kern="1200">
                <a:solidFill>
                  <a:schemeClr val="tx1"/>
                </a:solidFill>
                <a:latin typeface="Times New Roman" pitchFamily="1" charset="0"/>
                <a:ea typeface="新細明體" pitchFamily="2" charset="-128"/>
                <a:cs typeface="+mn-cs"/>
              </a:defRPr>
            </a:lvl9pPr>
          </a:lstStyle>
          <a:p>
            <a:endParaRPr lang="en-IN"/>
          </a:p>
        </p:txBody>
      </p:sp>
    </p:spTree>
    <p:extLst>
      <p:ext uri="{BB962C8B-B14F-4D97-AF65-F5344CB8AC3E}">
        <p14:creationId xmlns="" xmlns:p14="http://schemas.microsoft.com/office/powerpoint/2010/main" val="2213139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B7DDE8"/>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756</TotalTime>
  <Words>2424</Words>
  <Application>Microsoft Office PowerPoint</Application>
  <PresentationFormat>On-screen Show (4:3)</PresentationFormat>
  <Paragraphs>276</Paragraphs>
  <Slides>57</Slides>
  <Notes>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 CONCEPTS AND CHALLENGES IN PROTOPLASTS ISOLATION AND CULTURE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and challenges in protoplasts isolation and culture</dc:title>
  <dc:creator>WIN</dc:creator>
  <cp:lastModifiedBy>HP</cp:lastModifiedBy>
  <cp:revision>91</cp:revision>
  <dcterms:created xsi:type="dcterms:W3CDTF">2014-11-22T16:01:12Z</dcterms:created>
  <dcterms:modified xsi:type="dcterms:W3CDTF">2019-01-28T13:43:47Z</dcterms:modified>
</cp:coreProperties>
</file>