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solidFill>
                  <a:srgbClr val="292934"/>
                </a:solidFill>
              </a:rPr>
              <a:t>Chapter 2</a:t>
            </a:r>
            <a:endParaRPr lang="el-GR">
              <a:solidFill>
                <a:srgbClr val="29293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solidFill>
                  <a:srgbClr val="292934"/>
                </a:solidFill>
              </a:rPr>
              <a:t>A Semantic Web Primer</a:t>
            </a:r>
            <a:endParaRPr lang="el-GR">
              <a:solidFill>
                <a:srgbClr val="29293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DA668E9-64CF-4147-A6EC-EADA298C69E5}" type="slidenum">
              <a:rPr lang="el-GR" smtClean="0">
                <a:solidFill>
                  <a:srgbClr val="292934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l-GR">
              <a:solidFill>
                <a:srgbClr val="292934"/>
              </a:solidFill>
            </a:endParaRPr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solidFill>
                  <a:srgbClr val="292934"/>
                </a:solidFill>
              </a:rPr>
              <a:t>Chapter 2</a:t>
            </a:r>
            <a:endParaRPr lang="el-GR">
              <a:solidFill>
                <a:srgbClr val="29293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solidFill>
                  <a:srgbClr val="292934"/>
                </a:solidFill>
              </a:rPr>
              <a:t>A Semantic Web Primer</a:t>
            </a:r>
            <a:endParaRPr lang="el-GR">
              <a:solidFill>
                <a:srgbClr val="29293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DA668E9-64CF-4147-A6EC-EADA298C69E5}" type="slidenum">
              <a:rPr lang="el-GR" smtClean="0">
                <a:solidFill>
                  <a:srgbClr val="292934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l-GR">
              <a:solidFill>
                <a:srgbClr val="292934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Saturday, February 02,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2D8810-2229-431E-A463-848CEAFD74F1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C96939D-75D4-4993-960E-8884F57968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cap="all" spc="-1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cap="all" spc="-1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3200" dirty="0" smtClean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 smtClean="0">
                <a:solidFill>
                  <a:srgbClr val="D2533C"/>
                </a:solidFill>
                <a:latin typeface="Arial"/>
              </a:rPr>
            </a:br>
            <a:r>
              <a:rPr lang="en-US" sz="32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dirty="0">
                <a:solidFill>
                  <a:srgbClr val="D2533C"/>
                </a:solidFill>
                <a:latin typeface="Arial"/>
              </a:rPr>
            </a:br>
            <a:r>
              <a:rPr lang="en-US" sz="4000" cap="all" spc="-100" dirty="0" smtClean="0">
                <a:solidFill>
                  <a:srgbClr val="D2533C"/>
                </a:solidFill>
                <a:latin typeface="Arial"/>
              </a:rPr>
              <a:t>Semantic </a:t>
            </a:r>
            <a:r>
              <a:rPr lang="en-US" sz="4000" cap="all" spc="-100" dirty="0">
                <a:solidFill>
                  <a:srgbClr val="D2533C"/>
                </a:solidFill>
                <a:latin typeface="Arial"/>
              </a:rPr>
              <a:t>web </a:t>
            </a:r>
            <a:r>
              <a:rPr lang="en-US" sz="3200" cap="all" spc="-100" dirty="0">
                <a:solidFill>
                  <a:srgbClr val="D2533C"/>
                </a:solidFill>
                <a:latin typeface="Arial"/>
              </a:rPr>
              <a:t/>
            </a:r>
            <a:br>
              <a:rPr lang="en-US" sz="3200" cap="all" spc="-100" dirty="0">
                <a:solidFill>
                  <a:srgbClr val="D2533C"/>
                </a:solidFill>
                <a:latin typeface="Arial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GB" b="1" dirty="0">
                <a:solidFill>
                  <a:srgbClr val="00B050"/>
                </a:solidFill>
              </a:rPr>
              <a:t>D. AKILANDESWARI</a:t>
            </a:r>
          </a:p>
          <a:p>
            <a:pPr algn="ctr">
              <a:lnSpc>
                <a:spcPct val="80000"/>
              </a:lnSpc>
              <a:defRPr/>
            </a:pPr>
            <a:r>
              <a:rPr lang="en-GB" sz="2800" b="1" dirty="0">
                <a:solidFill>
                  <a:srgbClr val="00B050"/>
                </a:solidFill>
              </a:rPr>
              <a:t>Guest Faculty</a:t>
            </a:r>
          </a:p>
          <a:p>
            <a:pPr algn="ctr">
              <a:lnSpc>
                <a:spcPct val="80000"/>
              </a:lnSpc>
              <a:defRPr/>
            </a:pPr>
            <a:r>
              <a:rPr lang="en-GB" dirty="0">
                <a:solidFill>
                  <a:srgbClr val="00B050"/>
                </a:solidFill>
              </a:rPr>
              <a:t>School of Computer Science, Engineering &amp; Applications </a:t>
            </a:r>
          </a:p>
          <a:p>
            <a:pPr algn="ctr">
              <a:lnSpc>
                <a:spcPct val="80000"/>
              </a:lnSpc>
              <a:defRPr/>
            </a:pPr>
            <a:r>
              <a:rPr lang="en-GB" dirty="0">
                <a:solidFill>
                  <a:srgbClr val="00B050"/>
                </a:solidFill>
              </a:rPr>
              <a:t>Bharathidasan University</a:t>
            </a:r>
          </a:p>
          <a:p>
            <a:pPr algn="ctr">
              <a:lnSpc>
                <a:spcPct val="80000"/>
              </a:lnSpc>
              <a:defRPr/>
            </a:pPr>
            <a:r>
              <a:rPr lang="en-GB" dirty="0">
                <a:solidFill>
                  <a:srgbClr val="00B050"/>
                </a:solidFill>
              </a:rPr>
              <a:t>Trichy-23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33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Resulting Data Type</a:t>
            </a:r>
            <a:endParaRPr lang="el-GR" smtClean="0"/>
          </a:p>
        </p:txBody>
      </p:sp>
      <p:sp>
        <p:nvSpPr>
          <p:cNvPr id="6144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&lt;complexType name="extendedLecturerType"&gt;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&lt;sequence&gt;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name="firstname" type="string"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minOccurs="0" maxOccurs="unbounded"/&gt;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name="lastname" type="string"/&gt;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name="email" type="string"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minOccurs="0" maxOccurs="1"/&gt;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&lt;/sequence&gt;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&lt;attribute name="title" type="string" use="optional"/&gt;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&lt;attribute name="rank" type="string" use="required"/&gt;</a:t>
            </a:r>
            <a:endParaRPr lang="el-GR" sz="200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000" b="1" smtClean="0"/>
              <a:t>&lt;/complexType&gt;</a:t>
            </a:r>
            <a:r>
              <a:rPr lang="el-GR" sz="2000" smtClean="0"/>
              <a:t> </a:t>
            </a:r>
          </a:p>
        </p:txBody>
      </p:sp>
      <p:sp>
        <p:nvSpPr>
          <p:cNvPr id="6144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144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144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FCF3F0A-093C-4ABC-B146-BFFC07093D82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9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Type Extension (2)</a:t>
            </a:r>
            <a:endParaRPr lang="el-GR" smtClean="0"/>
          </a:p>
        </p:txBody>
      </p:sp>
      <p:sp>
        <p:nvSpPr>
          <p:cNvPr id="6247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A </a:t>
            </a:r>
            <a:r>
              <a:rPr lang="en-US" smtClean="0">
                <a:solidFill>
                  <a:schemeClr val="accent1"/>
                </a:solidFill>
              </a:rPr>
              <a:t>hierarchical relationship</a:t>
            </a:r>
            <a:r>
              <a:rPr lang="en-US" smtClean="0"/>
              <a:t> exists between the original and the extended type</a:t>
            </a:r>
            <a:endParaRPr lang="en-GB" smtClean="0"/>
          </a:p>
          <a:p>
            <a:pPr marL="914400" lvl="1" indent="-457200" eaLnBrk="1" hangingPunct="1"/>
            <a:r>
              <a:rPr lang="en-GB" smtClean="0"/>
              <a:t>Instances of the extended type are also instances of the original type</a:t>
            </a:r>
            <a:endParaRPr lang="el-GR" smtClean="0"/>
          </a:p>
          <a:p>
            <a:pPr marL="914400" lvl="1" indent="-457200" eaLnBrk="1" hangingPunct="1"/>
            <a:r>
              <a:rPr lang="el-GR" smtClean="0"/>
              <a:t>They may contain additional information, but neither less information, nor information of the wrong type </a:t>
            </a:r>
          </a:p>
        </p:txBody>
      </p:sp>
      <p:sp>
        <p:nvSpPr>
          <p:cNvPr id="6246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246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246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E8BAD4E-ED60-4EFE-B54E-DC682A9035D3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79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Type Restriction</a:t>
            </a:r>
            <a:endParaRPr lang="el-GR" smtClean="0"/>
          </a:p>
        </p:txBody>
      </p:sp>
      <p:sp>
        <p:nvSpPr>
          <p:cNvPr id="6349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z="2400" smtClean="0"/>
              <a:t>An existing data type may be restricted by adding constraints on certain values</a:t>
            </a:r>
          </a:p>
          <a:p>
            <a:pPr marL="533400" indent="-533400" eaLnBrk="1" hangingPunct="1"/>
            <a:r>
              <a:rPr lang="en-US" sz="2400" smtClean="0"/>
              <a:t>Restriction is not the opposite from extension </a:t>
            </a:r>
            <a:endParaRPr lang="el-GR" sz="2400" smtClean="0"/>
          </a:p>
          <a:p>
            <a:pPr marL="914400" lvl="1" indent="-457200" eaLnBrk="1" hangingPunct="1"/>
            <a:r>
              <a:rPr lang="el-GR" sz="2000" smtClean="0"/>
              <a:t>Restriction is not achieved by deleting elements or attributes </a:t>
            </a:r>
            <a:endParaRPr lang="en-US" sz="2000" smtClean="0"/>
          </a:p>
          <a:p>
            <a:pPr marL="533400" indent="-533400" eaLnBrk="1" hangingPunct="1"/>
            <a:r>
              <a:rPr lang="en-US" sz="2400" smtClean="0"/>
              <a:t>The following </a:t>
            </a:r>
            <a:r>
              <a:rPr lang="en-US" sz="2400" smtClean="0">
                <a:solidFill>
                  <a:schemeClr val="accent1"/>
                </a:solidFill>
              </a:rPr>
              <a:t>hierarchical relationship</a:t>
            </a:r>
            <a:r>
              <a:rPr lang="en-US" sz="2400" smtClean="0"/>
              <a:t> still holds: </a:t>
            </a:r>
            <a:endParaRPr lang="en-GB" sz="2400" smtClean="0"/>
          </a:p>
          <a:p>
            <a:pPr marL="914400" lvl="1" indent="-457200" eaLnBrk="1" hangingPunct="1"/>
            <a:r>
              <a:rPr lang="en-GB" sz="2000" smtClean="0"/>
              <a:t>Instances of the restricted type are also instances of the original type </a:t>
            </a:r>
            <a:endParaRPr lang="el-GR" sz="2000" smtClean="0"/>
          </a:p>
          <a:p>
            <a:pPr marL="914400" lvl="1" indent="-457200" eaLnBrk="1" hangingPunct="1"/>
            <a:r>
              <a:rPr lang="el-GR" sz="2000" smtClean="0"/>
              <a:t>They satisfy at least the constraints of the original type</a:t>
            </a:r>
          </a:p>
        </p:txBody>
      </p:sp>
      <p:sp>
        <p:nvSpPr>
          <p:cNvPr id="6349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349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349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E1CAEA4-AA75-4037-B479-5217FF157956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7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Data Type Restriction</a:t>
            </a:r>
            <a:endParaRPr lang="el-GR" smtClean="0"/>
          </a:p>
        </p:txBody>
      </p:sp>
      <p:sp>
        <p:nvSpPr>
          <p:cNvPr id="6451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&lt;complexType name="restrictedLecturerType"&gt;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&lt;restriction base="lecturerType"&gt;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&lt;sequence&gt;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		&lt;element name="firstname" type="string"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			minOccurs="</a:t>
            </a:r>
            <a:r>
              <a:rPr lang="en-US" sz="2000" b="1" smtClean="0">
                <a:solidFill>
                  <a:schemeClr val="accent1"/>
                </a:solidFill>
              </a:rPr>
              <a:t>1</a:t>
            </a:r>
            <a:r>
              <a:rPr lang="en-US" sz="2000" b="1" smtClean="0"/>
              <a:t>" maxOccurs="</a:t>
            </a:r>
            <a:r>
              <a:rPr lang="en-US" sz="2000" b="1" smtClean="0">
                <a:solidFill>
                  <a:schemeClr val="accent1"/>
                </a:solidFill>
              </a:rPr>
              <a:t>2</a:t>
            </a:r>
            <a:r>
              <a:rPr lang="en-US" sz="2000" b="1" smtClean="0"/>
              <a:t>"/&gt;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	&lt;/sequence&gt;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	&lt;attribute name="title" type="string" 				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		use="</a:t>
            </a:r>
            <a:r>
              <a:rPr lang="en-US" sz="2000" b="1" smtClean="0">
                <a:solidFill>
                  <a:schemeClr val="accent1"/>
                </a:solidFill>
              </a:rPr>
              <a:t>required</a:t>
            </a:r>
            <a:r>
              <a:rPr lang="en-US" sz="2000" b="1" smtClean="0"/>
              <a:t>"/&gt;</a:t>
            </a:r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000" b="1" smtClean="0"/>
              <a:t>		&lt;/restriction&gt;</a:t>
            </a:r>
            <a:endParaRPr lang="el-GR" sz="2000" smtClean="0"/>
          </a:p>
          <a:p>
            <a:pPr marL="533400" indent="-533400" defTabSz="393700"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l-GR" sz="2000" b="1" smtClean="0"/>
              <a:t>&lt;/complexType&gt;</a:t>
            </a:r>
            <a:r>
              <a:rPr lang="el-GR" sz="2000" smtClean="0"/>
              <a:t> </a:t>
            </a:r>
          </a:p>
        </p:txBody>
      </p:sp>
      <p:sp>
        <p:nvSpPr>
          <p:cNvPr id="6451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451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451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3635931-B277-46F8-8E97-0A84B3C1C226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53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Restriction of Simple Data Types</a:t>
            </a:r>
            <a:endParaRPr lang="el-GR" smtClean="0"/>
          </a:p>
        </p:txBody>
      </p:sp>
      <p:sp>
        <p:nvSpPr>
          <p:cNvPr id="6554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&lt;simpleType name="dayOfMonth"&gt;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		&lt;restriction base="integer"&gt;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			&lt;minInclusive value="1"/&gt;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			&lt;maxInclusive value="31"/&gt;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		&lt;/restriction&gt;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&lt;/simpleType&gt;</a:t>
            </a:r>
            <a:endParaRPr lang="el-GR" b="1" smtClean="0"/>
          </a:p>
        </p:txBody>
      </p:sp>
      <p:sp>
        <p:nvSpPr>
          <p:cNvPr id="6553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553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554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BB0733D-1BDF-412C-84C3-5953FFA87B12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37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Data Type Restriction: Enumeration</a:t>
            </a:r>
            <a:endParaRPr lang="el-GR" sz="3200" smtClean="0"/>
          </a:p>
        </p:txBody>
      </p:sp>
      <p:sp>
        <p:nvSpPr>
          <p:cNvPr id="6656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&lt;simpleType name="dayOfWeek"&gt;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&lt;restriction base="string"&gt;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value="Mon"/&gt;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value="Tue"/&gt;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value="Wed"/&gt;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value="Thu"/&gt;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value="Fri"/&gt;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value="Sat"/&gt;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&lt;enumeration value="Sun"/&gt;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&lt;/restriction&gt;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&lt;/simpleType&gt;</a:t>
            </a:r>
            <a:endParaRPr lang="el-GR" sz="2000" b="1" smtClean="0"/>
          </a:p>
        </p:txBody>
      </p:sp>
      <p:sp>
        <p:nvSpPr>
          <p:cNvPr id="6656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656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656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F0C6ED6-FEFD-47F6-A033-66A83EC1BA35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3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XML Schema: The Email Example</a:t>
            </a:r>
            <a:endParaRPr lang="el-GR" smtClean="0"/>
          </a:p>
        </p:txBody>
      </p:sp>
      <p:sp>
        <p:nvSpPr>
          <p:cNvPr id="6759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&lt;element name="email" type="emailType"/&gt;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sz="24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&lt;complexType name="emailType"&gt;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	&lt;sequence&gt;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		&lt;element name="head" type="headType"/&gt;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		&lt;element name="body" type="bodyType"/&gt;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	&lt;/sequence&gt;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&lt;/complexType&gt;</a:t>
            </a:r>
            <a:endParaRPr lang="el-GR" sz="2400" b="1" smtClean="0"/>
          </a:p>
        </p:txBody>
      </p:sp>
      <p:sp>
        <p:nvSpPr>
          <p:cNvPr id="6758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758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758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0210E06-E2DD-421C-9798-BAD5D48D2D55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28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XML Schema: The Email Example (2)</a:t>
            </a:r>
            <a:endParaRPr lang="el-GR" sz="3200" smtClean="0"/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&lt;complexType name="headType"&gt;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&lt;sequence&gt;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name="from" type="nameAddress"/&gt;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name="to" type="nameAddress"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minOccurs="1" maxOccurs="unbounded"/&gt;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name="cc" type="nameAddress"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minOccurs="0" maxOccurs="unbounded"/&gt;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&lt;element name="subject" type="string"/&gt;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&lt;/sequence&gt;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&lt;/complexType&gt;</a:t>
            </a:r>
            <a:endParaRPr lang="el-GR" sz="2000" b="1" smtClean="0"/>
          </a:p>
        </p:txBody>
      </p:sp>
      <p:sp>
        <p:nvSpPr>
          <p:cNvPr id="6861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861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861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A2BBD13-0029-492E-9C82-A79AB3EF77E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54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XML Schema: The Email Example (3)</a:t>
            </a:r>
            <a:endParaRPr lang="el-GR" sz="3200" smtClean="0"/>
          </a:p>
        </p:txBody>
      </p:sp>
      <p:sp>
        <p:nvSpPr>
          <p:cNvPr id="6963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&lt;complexType name="nameAddress"&gt;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		&lt;attribute name="name" type="string" 		use="optional"/&gt;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		&lt;attribute name="address" 				type="string" use="required"/&gt;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/>
              <a:t>&lt;/complexType&gt;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sz="2400" b="1" smtClean="0"/>
          </a:p>
          <a:p>
            <a:pPr marL="533400" indent="-533400" eaLnBrk="1" hangingPunct="1"/>
            <a:r>
              <a:rPr lang="en-US" smtClean="0"/>
              <a:t>Similar for</a:t>
            </a:r>
            <a:r>
              <a:rPr lang="en-US" b="1" smtClean="0"/>
              <a:t> </a:t>
            </a:r>
            <a:r>
              <a:rPr lang="el-GR" b="1" smtClean="0"/>
              <a:t>bodyType</a:t>
            </a:r>
            <a:r>
              <a:rPr lang="el-GR" smtClean="0"/>
              <a:t> </a:t>
            </a:r>
          </a:p>
        </p:txBody>
      </p:sp>
      <p:sp>
        <p:nvSpPr>
          <p:cNvPr id="6963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963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963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BE3C9E8-F64C-4C66-BC2F-BCFE78A296A5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7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Namespaces</a:t>
            </a:r>
            <a:endParaRPr lang="el-GR" smtClean="0"/>
          </a:p>
        </p:txBody>
      </p:sp>
      <p:sp>
        <p:nvSpPr>
          <p:cNvPr id="7168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l-GR" smtClean="0"/>
              <a:t>An XML document may use more than one DTD or schema </a:t>
            </a:r>
            <a:endParaRPr lang="en-US" smtClean="0"/>
          </a:p>
          <a:p>
            <a:pPr marL="533400" indent="-533400" eaLnBrk="1" hangingPunct="1"/>
            <a:r>
              <a:rPr lang="en-US" smtClean="0"/>
              <a:t>Since each structuring document was developed independently, name clashes may appear</a:t>
            </a:r>
          </a:p>
          <a:p>
            <a:pPr marL="533400" indent="-533400" eaLnBrk="1" hangingPunct="1"/>
            <a:r>
              <a:rPr lang="el-GR" smtClean="0"/>
              <a:t>The solution is to use a different prefix for each DTD or schema </a:t>
            </a:r>
            <a:endParaRPr lang="en-US" smtClean="0"/>
          </a:p>
          <a:p>
            <a:pPr marL="914400" lvl="1" indent="-457200" eaLnBrk="1" hangingPunct="1"/>
            <a:r>
              <a:rPr lang="el-GR" b="1" smtClean="0"/>
              <a:t>prefix:name</a:t>
            </a:r>
            <a:r>
              <a:rPr lang="el-GR" smtClean="0"/>
              <a:t> </a:t>
            </a:r>
          </a:p>
        </p:txBody>
      </p:sp>
      <p:sp>
        <p:nvSpPr>
          <p:cNvPr id="7168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168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168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39D0F63-8930-4F4C-8319-11CEC0F5513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9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XML Schema</a:t>
            </a:r>
            <a:endParaRPr lang="el-GR" dirty="0" smtClean="0"/>
          </a:p>
        </p:txBody>
      </p:sp>
      <p:sp>
        <p:nvSpPr>
          <p:cNvPr id="5325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mtClean="0"/>
              <a:t>S</a:t>
            </a:r>
            <a:r>
              <a:rPr lang="el-GR" smtClean="0"/>
              <a:t>ignificantly richer language for defining the structure </a:t>
            </a:r>
            <a:r>
              <a:rPr lang="en-US" smtClean="0"/>
              <a:t>of XML documents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mtClean="0"/>
              <a:t>T</a:t>
            </a:r>
            <a:r>
              <a:rPr lang="el-GR" smtClean="0"/>
              <a:t>ts syntax is based on XML </a:t>
            </a:r>
            <a:r>
              <a:rPr lang="en-US" smtClean="0"/>
              <a:t>itself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mtClean="0"/>
              <a:t>not</a:t>
            </a:r>
            <a:r>
              <a:rPr lang="el-GR" smtClean="0"/>
              <a:t> necessary to write separate </a:t>
            </a:r>
            <a:r>
              <a:rPr lang="en-US" smtClean="0"/>
              <a:t>tools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mtClean="0"/>
              <a:t>R</a:t>
            </a:r>
            <a:r>
              <a:rPr lang="el-GR" smtClean="0"/>
              <a:t>eus</a:t>
            </a:r>
            <a:r>
              <a:rPr lang="en-US" smtClean="0"/>
              <a:t>e</a:t>
            </a:r>
            <a:r>
              <a:rPr lang="el-GR" smtClean="0"/>
              <a:t> and refi</a:t>
            </a:r>
            <a:r>
              <a:rPr lang="en-US" smtClean="0"/>
              <a:t>nement of</a:t>
            </a:r>
            <a:r>
              <a:rPr lang="el-GR" smtClean="0"/>
              <a:t> schemas</a:t>
            </a:r>
            <a:endParaRPr lang="en-US" smtClean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mtClean="0"/>
              <a:t>Expand or delete already existent schemas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mtClean="0"/>
              <a:t>Sophisticated set of data types, compared to DTDs</a:t>
            </a:r>
            <a:r>
              <a:rPr lang="el-GR" smtClean="0"/>
              <a:t> </a:t>
            </a:r>
            <a:r>
              <a:rPr lang="en-US" smtClean="0"/>
              <a:t>(which only supports strings)</a:t>
            </a:r>
            <a:endParaRPr lang="el-GR" smtClean="0"/>
          </a:p>
        </p:txBody>
      </p:sp>
      <p:sp>
        <p:nvSpPr>
          <p:cNvPr id="5325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325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325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057B5EB-279B-4F14-A1B4-97DE4BF4CF63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71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Example</a:t>
            </a:r>
            <a:endParaRPr lang="el-GR" smtClean="0"/>
          </a:p>
        </p:txBody>
      </p:sp>
      <p:sp>
        <p:nvSpPr>
          <p:cNvPr id="7271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&lt;vu:instructors 	xmlns:vu="http://www.vu.com/empDTD"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		xmlns:gu="http://www.gu.au/empDTD"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		xmlns:uky="http://www.uky.edu/empDTD"&gt;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endParaRPr lang="en-US" sz="20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&lt;uky:faculty	uky:title="assistant professor"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		uky:name="John Smith"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		uky:department="Computer Science"/&gt;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endParaRPr lang="en-US" sz="20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&lt;gu:academicStaff	gu:title="lecturer"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			gu:name="Mate Jones"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n-US" sz="2000" b="1" smtClean="0"/>
              <a:t>				gu:school="Information Technology"/&gt;</a:t>
            </a:r>
            <a:endParaRPr lang="el-GR" sz="200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  <a:tabLst>
                <a:tab pos="1612900" algn="l"/>
                <a:tab pos="2057400" algn="l"/>
              </a:tabLst>
            </a:pPr>
            <a:r>
              <a:rPr lang="el-GR" sz="2000" b="1" smtClean="0"/>
              <a:t>&lt;/vu:instructors&gt;</a:t>
            </a:r>
            <a:r>
              <a:rPr lang="el-GR" sz="2000" smtClean="0"/>
              <a:t> </a:t>
            </a:r>
          </a:p>
        </p:txBody>
      </p:sp>
      <p:sp>
        <p:nvSpPr>
          <p:cNvPr id="7270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270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270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2630B54-8690-498B-8C73-A2D18C5BE7B2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Namespace Declarations</a:t>
            </a:r>
            <a:endParaRPr lang="el-GR" smtClean="0"/>
          </a:p>
        </p:txBody>
      </p:sp>
      <p:sp>
        <p:nvSpPr>
          <p:cNvPr id="7373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Namespaces are declared within an element and can be used in that element and any of its children (elements and attributes) </a:t>
            </a:r>
          </a:p>
          <a:p>
            <a:pPr marL="533400" indent="-533400" eaLnBrk="1" hangingPunct="1"/>
            <a:r>
              <a:rPr lang="en-US" smtClean="0"/>
              <a:t>A namespace declaration has the form:</a:t>
            </a:r>
            <a:endParaRPr lang="en-US" b="1" smtClean="0"/>
          </a:p>
          <a:p>
            <a:pPr marL="914400" lvl="1" indent="-457200" eaLnBrk="1" hangingPunct="1"/>
            <a:r>
              <a:rPr lang="en-US" b="1" smtClean="0"/>
              <a:t>xmlns:prefix="location"</a:t>
            </a:r>
            <a:endParaRPr lang="en-GB" b="1" smtClean="0"/>
          </a:p>
          <a:p>
            <a:pPr marL="914400" lvl="1" indent="-457200" eaLnBrk="1" hangingPunct="1"/>
            <a:r>
              <a:rPr lang="en-GB" b="1" smtClean="0"/>
              <a:t>location</a:t>
            </a:r>
            <a:r>
              <a:rPr lang="en-GB" smtClean="0"/>
              <a:t> is the address of the DTD or schema</a:t>
            </a:r>
            <a:endParaRPr lang="en-US" smtClean="0"/>
          </a:p>
          <a:p>
            <a:pPr marL="533400" indent="-533400" eaLnBrk="1" hangingPunct="1"/>
            <a:r>
              <a:rPr lang="en-US" smtClean="0"/>
              <a:t>If a prefix is not specified: </a:t>
            </a:r>
            <a:r>
              <a:rPr lang="en-US" b="1" smtClean="0"/>
              <a:t>xmlns="location"</a:t>
            </a:r>
            <a:r>
              <a:rPr lang="en-US" smtClean="0"/>
              <a:t> then the </a:t>
            </a:r>
            <a:r>
              <a:rPr lang="en-US" b="1" smtClean="0"/>
              <a:t>location</a:t>
            </a:r>
            <a:r>
              <a:rPr lang="en-US" smtClean="0"/>
              <a:t> is used by default </a:t>
            </a:r>
            <a:endParaRPr lang="el-GR" smtClean="0"/>
          </a:p>
        </p:txBody>
      </p:sp>
      <p:sp>
        <p:nvSpPr>
          <p:cNvPr id="7373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373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373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C0390B11-94E2-498A-99C8-D44C57010E27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smtClean="0"/>
              <a:t>Addressing and Querying XML Documents </a:t>
            </a:r>
          </a:p>
        </p:txBody>
      </p:sp>
      <p:sp>
        <p:nvSpPr>
          <p:cNvPr id="757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In relational databases, parts of a database can be selected and retrieved using SQL</a:t>
            </a: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Same necessary for XML documents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accent1"/>
                </a:solidFill>
              </a:rPr>
              <a:t>Query languages</a:t>
            </a:r>
            <a:r>
              <a:rPr lang="en-US" smtClean="0"/>
              <a:t>: XQuery, </a:t>
            </a:r>
            <a:r>
              <a:rPr lang="el-GR" smtClean="0"/>
              <a:t>XQL, XML-QL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central concept of XML query languages is a </a:t>
            </a:r>
            <a:r>
              <a:rPr lang="en-US" smtClean="0">
                <a:solidFill>
                  <a:schemeClr val="accent1"/>
                </a:solidFill>
              </a:rPr>
              <a:t>path expression</a:t>
            </a:r>
            <a:r>
              <a:rPr lang="en-US" smtClean="0"/>
              <a:t> </a:t>
            </a:r>
            <a:endParaRPr lang="en-GB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Specifies how a node or a set of nodes, in the tree representation of the XML document can be reached</a:t>
            </a: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mtClean="0"/>
          </a:p>
        </p:txBody>
      </p:sp>
      <p:sp>
        <p:nvSpPr>
          <p:cNvPr id="7577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577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578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E31B024-CE9B-41FD-89C7-85A071EF8B5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1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XPath</a:t>
            </a:r>
            <a:endParaRPr lang="el-GR" smtClean="0"/>
          </a:p>
        </p:txBody>
      </p:sp>
      <p:sp>
        <p:nvSpPr>
          <p:cNvPr id="768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XPath is core for XML query languages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Language for addressing parts of an XML document. </a:t>
            </a:r>
            <a:endParaRPr lang="en-GB" smtClean="0">
              <a:sym typeface="Symbol" pitchFamily="18" charset="2"/>
            </a:endParaRPr>
          </a:p>
          <a:p>
            <a:pPr lvl="1" eaLnBrk="1" hangingPunct="1"/>
            <a:r>
              <a:rPr lang="en-GB" smtClean="0">
                <a:sym typeface="Symbol" pitchFamily="18" charset="2"/>
              </a:rPr>
              <a:t>It operates on the tree data model of XML</a:t>
            </a:r>
            <a:endParaRPr lang="el-GR" smtClean="0">
              <a:sym typeface="Symbol" pitchFamily="18" charset="2"/>
            </a:endParaRPr>
          </a:p>
          <a:p>
            <a:pPr lvl="1" eaLnBrk="1" hangingPunct="1"/>
            <a:r>
              <a:rPr lang="el-GR" smtClean="0">
                <a:sym typeface="Symbol" pitchFamily="18" charset="2"/>
              </a:rPr>
              <a:t>It has a non-XML syntax </a:t>
            </a:r>
            <a:endParaRPr lang="en-US" smtClean="0">
              <a:sym typeface="Symbol" pitchFamily="18" charset="2"/>
            </a:endParaRPr>
          </a:p>
          <a:p>
            <a:pPr eaLnBrk="1" hangingPunct="1"/>
            <a:endParaRPr lang="el-GR" smtClean="0">
              <a:sym typeface="Symbol" pitchFamily="18" charset="2"/>
            </a:endParaRPr>
          </a:p>
        </p:txBody>
      </p:sp>
      <p:sp>
        <p:nvSpPr>
          <p:cNvPr id="7680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680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680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4F31E84-FC13-464D-89FC-22C7D632D63D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973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Path Expressions</a:t>
            </a:r>
            <a:endParaRPr lang="el-GR" smtClean="0"/>
          </a:p>
        </p:txBody>
      </p:sp>
      <p:sp>
        <p:nvSpPr>
          <p:cNvPr id="778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ym typeface="Symbol" pitchFamily="18" charset="2"/>
              </a:rPr>
              <a:t>Absolute</a:t>
            </a:r>
            <a:r>
              <a:rPr lang="en-US" smtClean="0">
                <a:sym typeface="Symbol" pitchFamily="18" charset="2"/>
              </a:rPr>
              <a:t> (starting at the root of the tree)</a:t>
            </a:r>
            <a:endParaRPr lang="en-GB" smtClean="0">
              <a:sym typeface="Symbol" pitchFamily="18" charset="2"/>
            </a:endParaRPr>
          </a:p>
          <a:p>
            <a:pPr lvl="1" eaLnBrk="1" hangingPunct="1"/>
            <a:r>
              <a:rPr lang="en-GB" smtClean="0">
                <a:sym typeface="Symbol" pitchFamily="18" charset="2"/>
              </a:rPr>
              <a:t>Syntactically they begin with the symbol </a:t>
            </a:r>
            <a:r>
              <a:rPr lang="en-GB" b="1" smtClean="0">
                <a:sym typeface="Symbol" pitchFamily="18" charset="2"/>
              </a:rPr>
              <a:t>/</a:t>
            </a:r>
          </a:p>
          <a:p>
            <a:pPr lvl="1" eaLnBrk="1" hangingPunct="1"/>
            <a:r>
              <a:rPr lang="en-GB" smtClean="0">
                <a:sym typeface="Symbol" pitchFamily="18" charset="2"/>
              </a:rPr>
              <a:t>It refers to the root of the document (situated one level above the root element of the document)</a:t>
            </a:r>
            <a:endParaRPr lang="el-GR" smtClean="0">
              <a:sym typeface="Symbol" pitchFamily="18" charset="2"/>
            </a:endParaRPr>
          </a:p>
          <a:p>
            <a:pPr eaLnBrk="1" hangingPunct="1"/>
            <a:r>
              <a:rPr lang="el-GR" b="1" smtClean="0">
                <a:sym typeface="Symbol" pitchFamily="18" charset="2"/>
              </a:rPr>
              <a:t>Relative</a:t>
            </a:r>
            <a:r>
              <a:rPr lang="el-GR" smtClean="0">
                <a:sym typeface="Symbol" pitchFamily="18" charset="2"/>
              </a:rPr>
              <a:t> to a context node 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7782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782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782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B292213-3491-4AD0-93B2-B2A046A8D72D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28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XML Example</a:t>
            </a:r>
            <a:endParaRPr lang="el-GR" smtClean="0"/>
          </a:p>
        </p:txBody>
      </p:sp>
      <p:sp>
        <p:nvSpPr>
          <p:cNvPr id="788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&lt;library location="Bremen"&gt;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&lt;author name="Henry Wise"&gt;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	&lt;book title="Artificial Intelligence"/&gt;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	&lt;book title="Modern Web Services"/&gt;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	&lt;book title="Theory of Computation"/&gt;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&lt;/author&gt;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&lt;author name="William Smart"&gt;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	&lt;book title="Artificial Intelligence"/&gt;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&lt;/author&gt;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&lt;author name="Cynthia Singleton"&gt;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	&lt;book title="The Semantic Web"/&gt;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	&lt;book title="Browser Technology Revised"/&gt;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	&lt;/author&gt;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>
                <a:sym typeface="Symbol" pitchFamily="18" charset="2"/>
              </a:rPr>
              <a:t>&lt;/library&gt;</a:t>
            </a:r>
            <a:endParaRPr lang="el-GR" sz="1800" b="1" smtClean="0">
              <a:sym typeface="Symbol" pitchFamily="18" charset="2"/>
            </a:endParaRPr>
          </a:p>
        </p:txBody>
      </p:sp>
      <p:sp>
        <p:nvSpPr>
          <p:cNvPr id="7885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885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885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E036DCC-0F81-4409-8C86-118AFE0174A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79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Representation</a:t>
            </a:r>
            <a:endParaRPr lang="el-GR" smtClean="0"/>
          </a:p>
        </p:txBody>
      </p:sp>
      <p:pic>
        <p:nvPicPr>
          <p:cNvPr id="7987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575" y="2690812"/>
            <a:ext cx="5276850" cy="2695575"/>
          </a:xfrm>
          <a:noFill/>
        </p:spPr>
      </p:pic>
      <p:sp>
        <p:nvSpPr>
          <p:cNvPr id="7987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7987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7987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27ECE70-A251-4499-8443-FF366853CE9C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7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Examples of Path Expressions in XPath</a:t>
            </a:r>
            <a:endParaRPr lang="el-GR" sz="3200" smtClean="0"/>
          </a:p>
        </p:txBody>
      </p:sp>
      <p:sp>
        <p:nvSpPr>
          <p:cNvPr id="809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smtClean="0">
                <a:solidFill>
                  <a:srgbClr val="FF9999"/>
                </a:solidFill>
                <a:sym typeface="Symbol" pitchFamily="18" charset="2"/>
              </a:rPr>
              <a:t>Address all </a:t>
            </a:r>
            <a:r>
              <a:rPr lang="en-US" b="1" smtClean="0">
                <a:solidFill>
                  <a:srgbClr val="FF9999"/>
                </a:solidFill>
                <a:sym typeface="Symbol" pitchFamily="18" charset="2"/>
              </a:rPr>
              <a:t>author</a:t>
            </a:r>
            <a:r>
              <a:rPr lang="en-US" smtClean="0">
                <a:solidFill>
                  <a:srgbClr val="FF9999"/>
                </a:solidFill>
                <a:sym typeface="Symbol" pitchFamily="18" charset="2"/>
              </a:rPr>
              <a:t> elements</a:t>
            </a:r>
            <a:endParaRPr lang="en-US" b="1" smtClean="0">
              <a:solidFill>
                <a:srgbClr val="FF9999"/>
              </a:solidFill>
              <a:sym typeface="Symbol" pitchFamily="18" charset="2"/>
            </a:endParaRPr>
          </a:p>
          <a:p>
            <a:pPr marL="533400" indent="-533400" eaLnBrk="1" hangingPunct="1">
              <a:spcAft>
                <a:spcPct val="40000"/>
              </a:spcAft>
              <a:buFont typeface="Wingdings" pitchFamily="2" charset="2"/>
              <a:buNone/>
            </a:pPr>
            <a:r>
              <a:rPr lang="en-US" b="1" smtClean="0">
                <a:sym typeface="Symbol" pitchFamily="18" charset="2"/>
              </a:rPr>
              <a:t>			/library/author</a:t>
            </a:r>
            <a:endParaRPr lang="en-GB" smtClean="0">
              <a:sym typeface="Symbol" pitchFamily="18" charset="2"/>
            </a:endParaRPr>
          </a:p>
          <a:p>
            <a:pPr marL="533400" indent="-533400" eaLnBrk="1" hangingPunct="1"/>
            <a:r>
              <a:rPr lang="en-GB" smtClean="0">
                <a:sym typeface="Symbol" pitchFamily="18" charset="2"/>
              </a:rPr>
              <a:t>Addresses all </a:t>
            </a:r>
            <a:r>
              <a:rPr lang="en-GB" b="1" smtClean="0">
                <a:sym typeface="Symbol" pitchFamily="18" charset="2"/>
              </a:rPr>
              <a:t>author</a:t>
            </a:r>
            <a:r>
              <a:rPr lang="en-GB" smtClean="0">
                <a:sym typeface="Symbol" pitchFamily="18" charset="2"/>
              </a:rPr>
              <a:t> elements that are children of the </a:t>
            </a:r>
            <a:r>
              <a:rPr lang="en-GB" b="1" smtClean="0">
                <a:sym typeface="Symbol" pitchFamily="18" charset="2"/>
              </a:rPr>
              <a:t>library</a:t>
            </a:r>
            <a:r>
              <a:rPr lang="en-GB" smtClean="0">
                <a:sym typeface="Symbol" pitchFamily="18" charset="2"/>
              </a:rPr>
              <a:t> element node, which resides immediately below the root</a:t>
            </a:r>
          </a:p>
          <a:p>
            <a:pPr marL="533400" indent="-533400" eaLnBrk="1" hangingPunct="1"/>
            <a:r>
              <a:rPr lang="en-GB" b="1" smtClean="0">
                <a:sym typeface="Symbol" pitchFamily="18" charset="2"/>
              </a:rPr>
              <a:t>/t1/.../tn</a:t>
            </a:r>
            <a:r>
              <a:rPr lang="en-GB" smtClean="0">
                <a:sym typeface="Symbol" pitchFamily="18" charset="2"/>
              </a:rPr>
              <a:t>, where each </a:t>
            </a:r>
            <a:r>
              <a:rPr lang="en-GB" b="1" smtClean="0">
                <a:sym typeface="Symbol" pitchFamily="18" charset="2"/>
              </a:rPr>
              <a:t>ti+1</a:t>
            </a:r>
            <a:r>
              <a:rPr lang="en-GB" smtClean="0">
                <a:sym typeface="Symbol" pitchFamily="18" charset="2"/>
              </a:rPr>
              <a:t> is a child node of </a:t>
            </a:r>
            <a:r>
              <a:rPr lang="en-GB" b="1" smtClean="0">
                <a:sym typeface="Symbol" pitchFamily="18" charset="2"/>
              </a:rPr>
              <a:t>ti</a:t>
            </a:r>
            <a:r>
              <a:rPr lang="en-GB" smtClean="0">
                <a:sym typeface="Symbol" pitchFamily="18" charset="2"/>
              </a:rPr>
              <a:t>, is a path through the tree representation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8089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089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090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E03DB3F-E0E6-4B09-A570-8230C32AF4EB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3980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Examples of Path Expressions in XPath (2)</a:t>
            </a:r>
            <a:endParaRPr lang="el-GR" sz="3200" smtClean="0"/>
          </a:p>
        </p:txBody>
      </p:sp>
      <p:sp>
        <p:nvSpPr>
          <p:cNvPr id="819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smtClean="0">
                <a:solidFill>
                  <a:srgbClr val="FF9999"/>
                </a:solidFill>
                <a:sym typeface="Symbol" pitchFamily="18" charset="2"/>
              </a:rPr>
              <a:t>Address all </a:t>
            </a:r>
            <a:r>
              <a:rPr lang="en-US" b="1" smtClean="0">
                <a:solidFill>
                  <a:srgbClr val="FF9999"/>
                </a:solidFill>
                <a:sym typeface="Symbol" pitchFamily="18" charset="2"/>
              </a:rPr>
              <a:t>author</a:t>
            </a:r>
            <a:r>
              <a:rPr lang="en-US" smtClean="0">
                <a:solidFill>
                  <a:srgbClr val="FF9999"/>
                </a:solidFill>
                <a:sym typeface="Symbol" pitchFamily="18" charset="2"/>
              </a:rPr>
              <a:t> elements</a:t>
            </a:r>
            <a:endParaRPr lang="en-US" b="1" smtClean="0">
              <a:solidFill>
                <a:srgbClr val="FF9999"/>
              </a:solidFill>
              <a:sym typeface="Symbol" pitchFamily="18" charset="2"/>
            </a:endParaRP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>
                <a:sym typeface="Symbol" pitchFamily="18" charset="2"/>
              </a:rPr>
              <a:t>			//author</a:t>
            </a:r>
          </a:p>
          <a:p>
            <a:pPr marL="533400" indent="-533400" eaLnBrk="1" hangingPunct="1"/>
            <a:r>
              <a:rPr lang="en-GB" smtClean="0">
                <a:sym typeface="Symbol" pitchFamily="18" charset="2"/>
              </a:rPr>
              <a:t>Here </a:t>
            </a:r>
            <a:r>
              <a:rPr lang="en-GB" b="1" smtClean="0">
                <a:sym typeface="Symbol" pitchFamily="18" charset="2"/>
              </a:rPr>
              <a:t>//</a:t>
            </a:r>
            <a:r>
              <a:rPr lang="en-GB" smtClean="0">
                <a:sym typeface="Symbol" pitchFamily="18" charset="2"/>
              </a:rPr>
              <a:t> says that we should consider all elements in the document and check whether they are of type </a:t>
            </a:r>
            <a:r>
              <a:rPr lang="en-GB" b="1" smtClean="0">
                <a:sym typeface="Symbol" pitchFamily="18" charset="2"/>
              </a:rPr>
              <a:t>author</a:t>
            </a:r>
            <a:endParaRPr lang="el-GR" smtClean="0">
              <a:sym typeface="Symbol" pitchFamily="18" charset="2"/>
            </a:endParaRPr>
          </a:p>
          <a:p>
            <a:pPr marL="533400" indent="-533400" eaLnBrk="1" hangingPunct="1"/>
            <a:r>
              <a:rPr lang="el-GR" smtClean="0">
                <a:sym typeface="Symbol" pitchFamily="18" charset="2"/>
              </a:rPr>
              <a:t>This path expression addresses all </a:t>
            </a:r>
            <a:r>
              <a:rPr lang="el-GR" b="1" smtClean="0">
                <a:sym typeface="Symbol" pitchFamily="18" charset="2"/>
              </a:rPr>
              <a:t>author</a:t>
            </a:r>
            <a:r>
              <a:rPr lang="el-GR" smtClean="0">
                <a:sym typeface="Symbol" pitchFamily="18" charset="2"/>
              </a:rPr>
              <a:t> elements anywhere in the document 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8192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192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192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6F36650-4A13-4531-9C34-A7780F447507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533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Examples of Path Expressions in XPath (3)</a:t>
            </a:r>
            <a:endParaRPr lang="el-GR" sz="3200" smtClean="0"/>
          </a:p>
        </p:txBody>
      </p:sp>
      <p:sp>
        <p:nvSpPr>
          <p:cNvPr id="829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l-GR" smtClean="0">
                <a:solidFill>
                  <a:srgbClr val="FF9999"/>
                </a:solidFill>
                <a:sym typeface="Symbol" pitchFamily="18" charset="2"/>
              </a:rPr>
              <a:t>Address the location attribute nodes within library element nodes</a:t>
            </a:r>
            <a:r>
              <a:rPr lang="el-GR" smtClean="0">
                <a:sym typeface="Symbol" pitchFamily="18" charset="2"/>
              </a:rPr>
              <a:t> </a:t>
            </a:r>
            <a:endParaRPr lang="en-US" b="1" smtClean="0">
              <a:solidFill>
                <a:srgbClr val="FF9999"/>
              </a:solidFill>
              <a:sym typeface="Symbol" pitchFamily="18" charset="2"/>
            </a:endParaRPr>
          </a:p>
          <a:p>
            <a:pPr marL="533400" indent="-533400" eaLnBrk="1" hangingPunct="1">
              <a:spcAft>
                <a:spcPct val="50000"/>
              </a:spcAft>
              <a:buFont typeface="Wingdings" pitchFamily="2" charset="2"/>
              <a:buNone/>
            </a:pPr>
            <a:r>
              <a:rPr lang="en-US" b="1" smtClean="0">
                <a:sym typeface="Symbol" pitchFamily="18" charset="2"/>
              </a:rPr>
              <a:t>			/library/@location</a:t>
            </a:r>
          </a:p>
          <a:p>
            <a:pPr marL="533400" indent="-533400" eaLnBrk="1" hangingPunct="1"/>
            <a:r>
              <a:rPr lang="el-GR" smtClean="0">
                <a:sym typeface="Symbol" pitchFamily="18" charset="2"/>
              </a:rPr>
              <a:t>The symbol </a:t>
            </a:r>
            <a:r>
              <a:rPr lang="el-GR" b="1" smtClean="0">
                <a:sym typeface="Symbol" pitchFamily="18" charset="2"/>
              </a:rPr>
              <a:t>@</a:t>
            </a:r>
            <a:r>
              <a:rPr lang="el-GR" smtClean="0">
                <a:sym typeface="Symbol" pitchFamily="18" charset="2"/>
              </a:rPr>
              <a:t> is used to denote attribute nodes 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8294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294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294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81EE66D-5DC9-4B71-B6E0-A6EF8D713B0E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77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XML Schema (2)</a:t>
            </a:r>
            <a:endParaRPr lang="el-GR" smtClean="0"/>
          </a:p>
        </p:txBody>
      </p:sp>
      <p:sp>
        <p:nvSpPr>
          <p:cNvPr id="5427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An XML schema is an element with an opening tag like</a:t>
            </a:r>
            <a:endParaRPr lang="en-US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&lt;schema "http://www.w3.org/2000/10/XMLSchema"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/>
              <a:t>	version="1.0"&gt;</a:t>
            </a:r>
          </a:p>
          <a:p>
            <a:pPr marL="533400" indent="-533400" eaLnBrk="1" hangingPunct="1"/>
            <a:r>
              <a:rPr lang="en-US" smtClean="0"/>
              <a:t>Structure of schema elements</a:t>
            </a:r>
            <a:endParaRPr lang="el-GR" smtClean="0"/>
          </a:p>
          <a:p>
            <a:pPr marL="914400" lvl="1" indent="-457200" eaLnBrk="1" hangingPunct="1"/>
            <a:r>
              <a:rPr lang="en-US" smtClean="0"/>
              <a:t>E</a:t>
            </a:r>
            <a:r>
              <a:rPr lang="el-GR" smtClean="0"/>
              <a:t>lement and attribute types</a:t>
            </a:r>
            <a:r>
              <a:rPr lang="en-US" smtClean="0"/>
              <a:t> </a:t>
            </a:r>
            <a:r>
              <a:rPr lang="el-GR" smtClean="0"/>
              <a:t>using data types </a:t>
            </a:r>
          </a:p>
        </p:txBody>
      </p:sp>
      <p:sp>
        <p:nvSpPr>
          <p:cNvPr id="5427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427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427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31F63AC-2A3C-451E-B9CF-A95A33D63FF7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12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Examples of Path Expressions in XPath (4)</a:t>
            </a:r>
            <a:endParaRPr lang="el-GR" sz="3200" smtClean="0"/>
          </a:p>
        </p:txBody>
      </p:sp>
      <p:sp>
        <p:nvSpPr>
          <p:cNvPr id="839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l-GR" smtClean="0">
                <a:solidFill>
                  <a:srgbClr val="FF9999"/>
                </a:solidFill>
                <a:sym typeface="Symbol" pitchFamily="18" charset="2"/>
              </a:rPr>
              <a:t>Address all </a:t>
            </a:r>
            <a:r>
              <a:rPr lang="el-GR" b="1" smtClean="0">
                <a:solidFill>
                  <a:srgbClr val="FF9999"/>
                </a:solidFill>
                <a:sym typeface="Symbol" pitchFamily="18" charset="2"/>
              </a:rPr>
              <a:t>title</a:t>
            </a:r>
            <a:r>
              <a:rPr lang="el-GR" smtClean="0">
                <a:solidFill>
                  <a:srgbClr val="FF9999"/>
                </a:solidFill>
                <a:sym typeface="Symbol" pitchFamily="18" charset="2"/>
              </a:rPr>
              <a:t> attribute nodes within </a:t>
            </a:r>
            <a:r>
              <a:rPr lang="el-GR" b="1" smtClean="0">
                <a:solidFill>
                  <a:srgbClr val="FF9999"/>
                </a:solidFill>
                <a:sym typeface="Symbol" pitchFamily="18" charset="2"/>
              </a:rPr>
              <a:t>book</a:t>
            </a:r>
            <a:r>
              <a:rPr lang="el-GR" smtClean="0">
                <a:solidFill>
                  <a:srgbClr val="FF9999"/>
                </a:solidFill>
                <a:sym typeface="Symbol" pitchFamily="18" charset="2"/>
              </a:rPr>
              <a:t> elements anywhere in the document, which have the value “Artificial Intelligence”</a:t>
            </a:r>
            <a:r>
              <a:rPr lang="el-GR" smtClean="0">
                <a:sym typeface="Symbol" pitchFamily="18" charset="2"/>
              </a:rPr>
              <a:t> </a:t>
            </a:r>
            <a:endParaRPr lang="en-US" b="1" smtClean="0">
              <a:solidFill>
                <a:srgbClr val="FF9999"/>
              </a:solidFill>
              <a:sym typeface="Symbol" pitchFamily="18" charset="2"/>
            </a:endParaRP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b="1" smtClean="0">
                <a:sym typeface="Symbol" pitchFamily="18" charset="2"/>
              </a:rPr>
              <a:t>		//book/@title="Artificial Intelligence"</a:t>
            </a:r>
          </a:p>
          <a:p>
            <a:pPr marL="533400" indent="-533400" eaLnBrk="1" hangingPunct="1"/>
            <a:endParaRPr lang="en-US" smtClean="0">
              <a:sym typeface="Symbol" pitchFamily="18" charset="2"/>
            </a:endParaRPr>
          </a:p>
        </p:txBody>
      </p:sp>
      <p:sp>
        <p:nvSpPr>
          <p:cNvPr id="8397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397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397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2B4606E-FD4E-492B-A673-B924D55E5F7E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062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Examples of Path Expressions in XPath (5)</a:t>
            </a:r>
            <a:endParaRPr lang="el-GR" sz="3200" smtClean="0"/>
          </a:p>
        </p:txBody>
      </p:sp>
      <p:sp>
        <p:nvSpPr>
          <p:cNvPr id="849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sz="2400" smtClean="0">
                <a:solidFill>
                  <a:srgbClr val="FF9999"/>
                </a:solidFill>
                <a:sym typeface="Symbol" pitchFamily="18" charset="2"/>
              </a:rPr>
              <a:t>Address all books with title “Artificial Intelligence”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2400" b="1" smtClean="0">
                <a:sym typeface="Symbol" pitchFamily="18" charset="2"/>
              </a:rPr>
              <a:t>		</a:t>
            </a:r>
            <a:r>
              <a:rPr lang="el-GR" sz="2400" b="1" smtClean="0">
                <a:sym typeface="Symbol" pitchFamily="18" charset="2"/>
              </a:rPr>
              <a:t>/book[@title="Artificial Intelligence"]</a:t>
            </a:r>
            <a:r>
              <a:rPr lang="el-GR" sz="2400" smtClean="0">
                <a:sym typeface="Symbol" pitchFamily="18" charset="2"/>
              </a:rPr>
              <a:t> </a:t>
            </a:r>
            <a:endParaRPr lang="en-US" sz="2400" b="1" smtClean="0">
              <a:sym typeface="Symbol" pitchFamily="18" charset="2"/>
            </a:endParaRPr>
          </a:p>
          <a:p>
            <a:pPr marL="533400" indent="-533400" eaLnBrk="1" hangingPunct="1"/>
            <a:r>
              <a:rPr lang="en-GB" sz="2400" smtClean="0">
                <a:sym typeface="Symbol" pitchFamily="18" charset="2"/>
              </a:rPr>
              <a:t>Test within square brackets: a </a:t>
            </a:r>
            <a:r>
              <a:rPr lang="en-GB" sz="2400" smtClean="0">
                <a:solidFill>
                  <a:schemeClr val="accent1"/>
                </a:solidFill>
                <a:sym typeface="Symbol" pitchFamily="18" charset="2"/>
              </a:rPr>
              <a:t>filter expression</a:t>
            </a:r>
            <a:r>
              <a:rPr lang="en-GB" sz="2400" smtClean="0">
                <a:sym typeface="Symbol" pitchFamily="18" charset="2"/>
              </a:rPr>
              <a:t> </a:t>
            </a:r>
          </a:p>
          <a:p>
            <a:pPr marL="914400" lvl="1" indent="-457200" eaLnBrk="1" hangingPunct="1"/>
            <a:r>
              <a:rPr lang="en-GB" sz="2000" smtClean="0">
                <a:sym typeface="Symbol" pitchFamily="18" charset="2"/>
              </a:rPr>
              <a:t>It restricts the set of addressed nodes.</a:t>
            </a:r>
          </a:p>
          <a:p>
            <a:pPr marL="533400" indent="-533400" eaLnBrk="1" hangingPunct="1"/>
            <a:r>
              <a:rPr lang="en-GB" sz="2400" smtClean="0">
                <a:sym typeface="Symbol" pitchFamily="18" charset="2"/>
              </a:rPr>
              <a:t>Difference with query 4. </a:t>
            </a:r>
          </a:p>
          <a:p>
            <a:pPr marL="914400" lvl="1" indent="-457200" eaLnBrk="1" hangingPunct="1"/>
            <a:r>
              <a:rPr lang="en-GB" sz="2000" smtClean="0">
                <a:sym typeface="Symbol" pitchFamily="18" charset="2"/>
              </a:rPr>
              <a:t>Query 5 addresses </a:t>
            </a:r>
            <a:r>
              <a:rPr lang="en-GB" sz="2000" b="1" smtClean="0">
                <a:sym typeface="Symbol" pitchFamily="18" charset="2"/>
              </a:rPr>
              <a:t>book</a:t>
            </a:r>
            <a:r>
              <a:rPr lang="en-GB" sz="2000" smtClean="0">
                <a:sym typeface="Symbol" pitchFamily="18" charset="2"/>
              </a:rPr>
              <a:t> elements, the </a:t>
            </a:r>
            <a:r>
              <a:rPr lang="en-GB" sz="2000" b="1" smtClean="0">
                <a:sym typeface="Symbol" pitchFamily="18" charset="2"/>
              </a:rPr>
              <a:t>title</a:t>
            </a:r>
            <a:r>
              <a:rPr lang="en-GB" sz="2000" smtClean="0">
                <a:sym typeface="Symbol" pitchFamily="18" charset="2"/>
              </a:rPr>
              <a:t> of which satisfies a certain condition.</a:t>
            </a:r>
            <a:endParaRPr lang="el-GR" sz="2000" smtClean="0">
              <a:sym typeface="Symbol" pitchFamily="18" charset="2"/>
            </a:endParaRPr>
          </a:p>
          <a:p>
            <a:pPr marL="914400" lvl="1" indent="-457200" eaLnBrk="1" hangingPunct="1"/>
            <a:r>
              <a:rPr lang="el-GR" sz="2000" smtClean="0">
                <a:sym typeface="Symbol" pitchFamily="18" charset="2"/>
              </a:rPr>
              <a:t>Query 4 collect</a:t>
            </a:r>
            <a:r>
              <a:rPr lang="en-US" sz="2000" smtClean="0">
                <a:sym typeface="Symbol" pitchFamily="18" charset="2"/>
              </a:rPr>
              <a:t>s </a:t>
            </a:r>
            <a:r>
              <a:rPr lang="el-GR" sz="2000" b="1" smtClean="0">
                <a:sym typeface="Symbol" pitchFamily="18" charset="2"/>
              </a:rPr>
              <a:t>title </a:t>
            </a:r>
            <a:r>
              <a:rPr lang="el-GR" sz="2000" smtClean="0">
                <a:sym typeface="Symbol" pitchFamily="18" charset="2"/>
              </a:rPr>
              <a:t>attribute nodes of </a:t>
            </a:r>
            <a:r>
              <a:rPr lang="el-GR" sz="2000" b="1" smtClean="0">
                <a:sym typeface="Symbol" pitchFamily="18" charset="2"/>
              </a:rPr>
              <a:t>book</a:t>
            </a:r>
            <a:r>
              <a:rPr lang="el-GR" sz="2000" smtClean="0">
                <a:sym typeface="Symbol" pitchFamily="18" charset="2"/>
              </a:rPr>
              <a:t> elements </a:t>
            </a:r>
            <a:endParaRPr lang="en-US" sz="2000" smtClean="0">
              <a:sym typeface="Symbol" pitchFamily="18" charset="2"/>
            </a:endParaRPr>
          </a:p>
        </p:txBody>
      </p:sp>
      <p:sp>
        <p:nvSpPr>
          <p:cNvPr id="8499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499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499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6E3CACD-5706-4402-A296-08A8A59BEAB6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344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Representation of Query 4</a:t>
            </a:r>
            <a:endParaRPr lang="el-GR" smtClean="0"/>
          </a:p>
        </p:txBody>
      </p:sp>
      <p:pic>
        <p:nvPicPr>
          <p:cNvPr id="8602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624137"/>
            <a:ext cx="5334000" cy="2828925"/>
          </a:xfrm>
          <a:noFill/>
        </p:spPr>
      </p:pic>
      <p:sp>
        <p:nvSpPr>
          <p:cNvPr id="8601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601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602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16161E3-FDD8-4B26-9F6E-A8E3649C2BC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2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Representation of Query 5</a:t>
            </a:r>
            <a:endParaRPr lang="el-GR" smtClean="0"/>
          </a:p>
        </p:txBody>
      </p:sp>
      <p:pic>
        <p:nvPicPr>
          <p:cNvPr id="8704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337" y="2600325"/>
            <a:ext cx="5267325" cy="2876550"/>
          </a:xfrm>
          <a:noFill/>
        </p:spPr>
      </p:pic>
      <p:sp>
        <p:nvSpPr>
          <p:cNvPr id="8704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704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704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B5A6E1C-4C7D-44D7-8843-B13D17BB2E17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37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Examples of Path Expressions in XPath (6)</a:t>
            </a:r>
            <a:endParaRPr lang="el-GR" sz="3200" smtClean="0"/>
          </a:p>
        </p:txBody>
      </p:sp>
      <p:sp>
        <p:nvSpPr>
          <p:cNvPr id="880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9999"/>
                </a:solidFill>
                <a:sym typeface="Symbol" pitchFamily="18" charset="2"/>
              </a:rPr>
              <a:t>Address the first author element node in the XML document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Symbol" pitchFamily="18" charset="2"/>
              </a:rPr>
              <a:t>			</a:t>
            </a:r>
            <a:r>
              <a:rPr lang="en-US" sz="2400" b="1" smtClean="0">
                <a:sym typeface="Symbol" pitchFamily="18" charset="2"/>
              </a:rPr>
              <a:t>//author[1]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9999"/>
                </a:solidFill>
                <a:sym typeface="Symbol" pitchFamily="18" charset="2"/>
              </a:rPr>
              <a:t>Address the last book element within the first author element node in the document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Symbol" pitchFamily="18" charset="2"/>
              </a:rPr>
              <a:t>			</a:t>
            </a:r>
            <a:r>
              <a:rPr lang="en-US" sz="2400" b="1" smtClean="0">
                <a:sym typeface="Symbol" pitchFamily="18" charset="2"/>
              </a:rPr>
              <a:t>//author[1]/book[last()]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9999"/>
                </a:solidFill>
                <a:sym typeface="Symbol" pitchFamily="18" charset="2"/>
              </a:rPr>
              <a:t>Address all book element nodes without a title attribute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Symbol" pitchFamily="18" charset="2"/>
              </a:rPr>
              <a:t>			</a:t>
            </a:r>
            <a:r>
              <a:rPr lang="en-US" sz="2400" b="1" smtClean="0">
                <a:sym typeface="Symbol" pitchFamily="18" charset="2"/>
              </a:rPr>
              <a:t>//book[not @title]</a:t>
            </a:r>
          </a:p>
        </p:txBody>
      </p:sp>
      <p:sp>
        <p:nvSpPr>
          <p:cNvPr id="8806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806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806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AD03367-39A4-46B3-A86A-4D0AF612407C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277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Form of Path Expressions</a:t>
            </a:r>
            <a:endParaRPr lang="el-GR" smtClean="0"/>
          </a:p>
        </p:txBody>
      </p:sp>
      <p:sp>
        <p:nvSpPr>
          <p:cNvPr id="890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smtClean="0">
                <a:solidFill>
                  <a:schemeClr val="accent1"/>
                </a:solidFill>
              </a:rPr>
              <a:t>path expression</a:t>
            </a:r>
            <a:r>
              <a:rPr lang="en-US" smtClean="0"/>
              <a:t> consists of a series of steps, separated by slashes </a:t>
            </a:r>
          </a:p>
          <a:p>
            <a:pPr eaLnBrk="1" hangingPunct="1"/>
            <a:r>
              <a:rPr lang="en-US" smtClean="0"/>
              <a:t>A </a:t>
            </a:r>
            <a:r>
              <a:rPr lang="en-US" smtClean="0">
                <a:solidFill>
                  <a:schemeClr val="accent1"/>
                </a:solidFill>
              </a:rPr>
              <a:t>step</a:t>
            </a:r>
            <a:r>
              <a:rPr lang="en-US" smtClean="0"/>
              <a:t> consists of </a:t>
            </a:r>
            <a:endParaRPr lang="en-GB" smtClean="0"/>
          </a:p>
          <a:p>
            <a:pPr lvl="1" eaLnBrk="1" hangingPunct="1"/>
            <a:r>
              <a:rPr lang="en-GB" smtClean="0"/>
              <a:t>An </a:t>
            </a:r>
            <a:r>
              <a:rPr lang="en-GB" b="1" smtClean="0"/>
              <a:t>axis specifier</a:t>
            </a:r>
            <a:r>
              <a:rPr lang="en-GB" smtClean="0"/>
              <a:t>, </a:t>
            </a:r>
          </a:p>
          <a:p>
            <a:pPr lvl="1" eaLnBrk="1" hangingPunct="1"/>
            <a:r>
              <a:rPr lang="en-GB" smtClean="0"/>
              <a:t>A </a:t>
            </a:r>
            <a:r>
              <a:rPr lang="en-GB" b="1" smtClean="0"/>
              <a:t>node test</a:t>
            </a:r>
            <a:r>
              <a:rPr lang="en-GB" smtClean="0"/>
              <a:t>, and </a:t>
            </a:r>
          </a:p>
          <a:p>
            <a:pPr lvl="1" eaLnBrk="1" hangingPunct="1"/>
            <a:r>
              <a:rPr lang="en-GB" smtClean="0"/>
              <a:t>An optional </a:t>
            </a:r>
            <a:r>
              <a:rPr lang="en-GB" b="1" smtClean="0"/>
              <a:t>predicate</a:t>
            </a:r>
            <a:endParaRPr lang="el-GR" b="1" smtClean="0"/>
          </a:p>
        </p:txBody>
      </p:sp>
      <p:sp>
        <p:nvSpPr>
          <p:cNvPr id="8909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8909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8909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D1A1689-0CC8-46D0-B2B9-284DBBA30DC8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051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7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eaLnBrk="1" hangingPunct="1"/>
            <a:r>
              <a:rPr lang="en-US" sz="3400" smtClean="0"/>
              <a:t>General Form of Path Expressions (2)</a:t>
            </a:r>
            <a:endParaRPr lang="el-GR" sz="3400" smtClean="0"/>
          </a:p>
        </p:txBody>
      </p:sp>
      <p:sp>
        <p:nvSpPr>
          <p:cNvPr id="901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</a:t>
            </a:r>
            <a:r>
              <a:rPr lang="en-US" b="1" smtClean="0"/>
              <a:t>axis specifier</a:t>
            </a:r>
            <a:r>
              <a:rPr lang="en-US" smtClean="0"/>
              <a:t> determines the tree relationship between the nodes to be addressed and the context node</a:t>
            </a:r>
            <a:endParaRPr lang="en-GB" smtClean="0"/>
          </a:p>
          <a:p>
            <a:pPr lvl="1" eaLnBrk="1" hangingPunct="1"/>
            <a:r>
              <a:rPr lang="en-GB" smtClean="0"/>
              <a:t>E.g. parent, ancestor, child (the default), sibling, attribute node</a:t>
            </a:r>
          </a:p>
          <a:p>
            <a:pPr lvl="1" eaLnBrk="1" hangingPunct="1"/>
            <a:r>
              <a:rPr lang="en-GB" smtClean="0"/>
              <a:t>// is such an axis specifier: descendant or self</a:t>
            </a:r>
            <a:endParaRPr lang="en-US" smtClean="0"/>
          </a:p>
        </p:txBody>
      </p:sp>
      <p:sp>
        <p:nvSpPr>
          <p:cNvPr id="9011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011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011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C6DDFE7-E6F0-4B63-A35C-65AAFE831FA6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1749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058150" cy="1143000"/>
          </a:xfrm>
        </p:spPr>
        <p:txBody>
          <a:bodyPr/>
          <a:lstStyle/>
          <a:p>
            <a:pPr eaLnBrk="1" hangingPunct="1"/>
            <a:r>
              <a:rPr lang="en-US" sz="3400" smtClean="0"/>
              <a:t>General Form of Path Expressions (3)</a:t>
            </a:r>
            <a:endParaRPr lang="el-GR" sz="3400" smtClean="0"/>
          </a:p>
        </p:txBody>
      </p:sp>
      <p:sp>
        <p:nvSpPr>
          <p:cNvPr id="911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b="1" smtClean="0"/>
              <a:t>node test</a:t>
            </a:r>
            <a:r>
              <a:rPr lang="en-US" smtClean="0"/>
              <a:t> specifies which nodes to address</a:t>
            </a:r>
            <a:r>
              <a:rPr lang="en-US" sz="3600" smtClean="0"/>
              <a:t> </a:t>
            </a:r>
            <a:endParaRPr lang="en-GB" sz="3600" smtClean="0"/>
          </a:p>
          <a:p>
            <a:pPr lvl="1" eaLnBrk="1" hangingPunct="1"/>
            <a:r>
              <a:rPr lang="en-GB" smtClean="0"/>
              <a:t>The most common node tests are element names </a:t>
            </a:r>
          </a:p>
          <a:p>
            <a:pPr lvl="1" eaLnBrk="1" hangingPunct="1"/>
            <a:r>
              <a:rPr lang="en-GB" smtClean="0"/>
              <a:t>E.g., </a:t>
            </a:r>
            <a:r>
              <a:rPr lang="en-GB" b="1" smtClean="0"/>
              <a:t>*</a:t>
            </a:r>
            <a:r>
              <a:rPr lang="en-GB" smtClean="0"/>
              <a:t> addresses all element nodes</a:t>
            </a:r>
          </a:p>
          <a:p>
            <a:pPr lvl="1" eaLnBrk="1" hangingPunct="1"/>
            <a:r>
              <a:rPr lang="el-GR" b="1" smtClean="0"/>
              <a:t>comment()</a:t>
            </a:r>
            <a:r>
              <a:rPr lang="en-US" b="1" smtClean="0"/>
              <a:t> </a:t>
            </a:r>
            <a:r>
              <a:rPr lang="el-GR" smtClean="0"/>
              <a:t>addresses all comment nodes </a:t>
            </a:r>
            <a:endParaRPr lang="el-GR" sz="3200" smtClean="0"/>
          </a:p>
          <a:p>
            <a:pPr lvl="1" eaLnBrk="1" hangingPunct="1"/>
            <a:endParaRPr lang="en-US" smtClean="0"/>
          </a:p>
          <a:p>
            <a:pPr eaLnBrk="1" hangingPunct="1"/>
            <a:endParaRPr lang="el-GR" smtClean="0"/>
          </a:p>
        </p:txBody>
      </p:sp>
      <p:sp>
        <p:nvSpPr>
          <p:cNvPr id="9113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113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114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EDC0EDB9-58A9-40AA-98EF-9DC6100BCCE5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1275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eaLnBrk="1" hangingPunct="1"/>
            <a:r>
              <a:rPr lang="en-US" sz="3400" smtClean="0"/>
              <a:t>General Form of Path Expressions (4)</a:t>
            </a:r>
            <a:endParaRPr lang="el-GR" sz="3400" smtClean="0"/>
          </a:p>
        </p:txBody>
      </p:sp>
      <p:sp>
        <p:nvSpPr>
          <p:cNvPr id="9216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21588" cy="3724275"/>
          </a:xfrm>
        </p:spPr>
        <p:txBody>
          <a:bodyPr/>
          <a:lstStyle/>
          <a:p>
            <a:pPr marL="533400" indent="-533400" eaLnBrk="1" hangingPunct="1"/>
            <a:r>
              <a:rPr lang="en-US" b="1" smtClean="0"/>
              <a:t>Predicates</a:t>
            </a:r>
            <a:r>
              <a:rPr lang="en-US" smtClean="0"/>
              <a:t> (or </a:t>
            </a:r>
            <a:r>
              <a:rPr lang="en-US" i="1" smtClean="0"/>
              <a:t>filter expressions</a:t>
            </a:r>
            <a:r>
              <a:rPr lang="en-US" smtClean="0"/>
              <a:t>) are optional and are used to refine the set of addressed nodes</a:t>
            </a:r>
            <a:endParaRPr lang="en-GB" smtClean="0"/>
          </a:p>
          <a:p>
            <a:pPr marL="914400" lvl="1" indent="-457200" eaLnBrk="1" hangingPunct="1"/>
            <a:r>
              <a:rPr lang="en-GB" smtClean="0"/>
              <a:t>E.g., the expression </a:t>
            </a:r>
            <a:r>
              <a:rPr lang="en-GB" b="1" smtClean="0"/>
              <a:t>[1]</a:t>
            </a:r>
            <a:r>
              <a:rPr lang="en-GB" smtClean="0"/>
              <a:t> selects the first node</a:t>
            </a:r>
            <a:endParaRPr lang="en-GB" b="1" smtClean="0"/>
          </a:p>
          <a:p>
            <a:pPr marL="914400" lvl="1" indent="-457200" eaLnBrk="1" hangingPunct="1"/>
            <a:r>
              <a:rPr lang="en-GB" b="1" smtClean="0"/>
              <a:t>[position()=last()]</a:t>
            </a:r>
            <a:r>
              <a:rPr lang="en-GB" smtClean="0"/>
              <a:t> selects the last node</a:t>
            </a:r>
            <a:endParaRPr lang="en-GB" b="1" smtClean="0"/>
          </a:p>
          <a:p>
            <a:pPr marL="914400" lvl="1" indent="-457200" eaLnBrk="1" hangingPunct="1"/>
            <a:r>
              <a:rPr lang="en-GB" b="1" smtClean="0"/>
              <a:t>[position() mod 2 =0]</a:t>
            </a:r>
            <a:r>
              <a:rPr lang="en-GB" smtClean="0"/>
              <a:t> selects the even nodes</a:t>
            </a:r>
            <a:endParaRPr lang="en-US" smtClean="0"/>
          </a:p>
          <a:p>
            <a:pPr marL="533400" indent="-533400" eaLnBrk="1" hangingPunct="1"/>
            <a:r>
              <a:rPr lang="en-US" smtClean="0"/>
              <a:t>XPath has a more complicated full syntax. </a:t>
            </a:r>
            <a:endParaRPr lang="en-GB" smtClean="0"/>
          </a:p>
          <a:p>
            <a:pPr marL="914400" lvl="1" indent="-457200" eaLnBrk="1" hangingPunct="1"/>
            <a:r>
              <a:rPr lang="en-GB" smtClean="0"/>
              <a:t>We have only presented the abbreviated syntax</a:t>
            </a:r>
            <a:endParaRPr lang="el-GR" smtClean="0"/>
          </a:p>
        </p:txBody>
      </p:sp>
      <p:sp>
        <p:nvSpPr>
          <p:cNvPr id="9216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216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216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C4280E6B-B31B-4B4B-A3D2-F390B1FC9C7B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3724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Displaying XML Documents</a:t>
            </a:r>
            <a:endParaRPr lang="el-GR" smtClean="0"/>
          </a:p>
        </p:txBody>
      </p:sp>
      <p:sp>
        <p:nvSpPr>
          <p:cNvPr id="942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ym typeface="Symbol" pitchFamily="18" charset="2"/>
              </a:rPr>
              <a:t>&lt;author&gt;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ym typeface="Symbol" pitchFamily="18" charset="2"/>
              </a:rPr>
              <a:t>	&lt;name&gt;Grigoris Antoniou&lt;/name&gt;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ym typeface="Symbol" pitchFamily="18" charset="2"/>
              </a:rPr>
              <a:t>	&lt;affiliation&gt;University of Bremen&lt;/affiliation&gt;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ym typeface="Symbol" pitchFamily="18" charset="2"/>
              </a:rPr>
              <a:t>	&lt;email&gt;ga@tzi.de&lt;/email&gt;</a:t>
            </a:r>
            <a:endParaRPr lang="el-GR" sz="2400" b="1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b="1" smtClean="0">
                <a:sym typeface="Symbol" pitchFamily="18" charset="2"/>
              </a:rPr>
              <a:t>&lt;/author&gt;</a:t>
            </a:r>
            <a:endParaRPr lang="en-US" sz="2400" b="1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Symbol" pitchFamily="18" charset="2"/>
              </a:rPr>
              <a:t>may be displayed in different ways:</a:t>
            </a:r>
            <a:r>
              <a:rPr lang="el-GR" smtClean="0">
                <a:sym typeface="Symbol" pitchFamily="18" charset="2"/>
              </a:rPr>
              <a:t> </a:t>
            </a:r>
            <a:endParaRPr lang="en-US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sym typeface="Symbol" pitchFamily="18" charset="2"/>
              </a:rPr>
              <a:t>Grigoris Antoniou</a:t>
            </a:r>
            <a:r>
              <a:rPr lang="en-US" smtClean="0">
                <a:sym typeface="Symbol" pitchFamily="18" charset="2"/>
              </a:rPr>
              <a:t>		</a:t>
            </a:r>
            <a:r>
              <a:rPr lang="en-US" i="1" smtClean="0">
                <a:sym typeface="Symbol" pitchFamily="18" charset="2"/>
              </a:rPr>
              <a:t>Grigoris Antoniou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ym typeface="Symbol" pitchFamily="18" charset="2"/>
              </a:rPr>
              <a:t>University of Bremen		University of Bremen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i="1" smtClean="0">
                <a:sym typeface="Symbol" pitchFamily="18" charset="2"/>
              </a:rPr>
              <a:t>ga@tzi.de</a:t>
            </a:r>
            <a:r>
              <a:rPr lang="en-US" smtClean="0">
                <a:sym typeface="Symbol" pitchFamily="18" charset="2"/>
              </a:rPr>
              <a:t>			</a:t>
            </a:r>
            <a:r>
              <a:rPr lang="en-US" i="1" smtClean="0">
                <a:sym typeface="Symbol" pitchFamily="18" charset="2"/>
              </a:rPr>
              <a:t>ga@tzi.de</a:t>
            </a:r>
            <a:endParaRPr lang="el-GR" i="1" smtClean="0">
              <a:sym typeface="Symbol" pitchFamily="18" charset="2"/>
            </a:endParaRPr>
          </a:p>
        </p:txBody>
      </p:sp>
      <p:sp>
        <p:nvSpPr>
          <p:cNvPr id="9421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421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421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62317F5-2D01-4FB4-8269-F5A67DADF7E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63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Element Types</a:t>
            </a:r>
            <a:endParaRPr lang="el-GR" smtClean="0"/>
          </a:p>
        </p:txBody>
      </p:sp>
      <p:sp>
        <p:nvSpPr>
          <p:cNvPr id="5530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40195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	&lt;element name="email"/&gt;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	&lt;element name="head" minOccurs="1" 	maxOccurs="1"/&gt;</a:t>
            </a:r>
            <a:endParaRPr lang="el-GR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	</a:t>
            </a:r>
            <a:r>
              <a:rPr lang="el-GR" b="1" smtClean="0"/>
              <a:t>&lt;element name="to" minOccurs="1"/&gt;</a:t>
            </a:r>
            <a:r>
              <a:rPr lang="el-GR" smtClean="0"/>
              <a:t> </a:t>
            </a:r>
            <a:endParaRPr lang="en-US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Cardinality constraints:</a:t>
            </a:r>
            <a:endParaRPr lang="en-GB" b="1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en-GB" b="1" smtClean="0"/>
              <a:t>minOccurs="x"</a:t>
            </a:r>
            <a:r>
              <a:rPr lang="en-GB" smtClean="0"/>
              <a:t> (default value 1)</a:t>
            </a:r>
            <a:endParaRPr lang="en-GB" b="1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en-GB" b="1" smtClean="0"/>
              <a:t>maxOccurs="x"</a:t>
            </a:r>
            <a:r>
              <a:rPr lang="el-GR" smtClean="0"/>
              <a:t> </a:t>
            </a:r>
            <a:r>
              <a:rPr lang="en-US" smtClean="0"/>
              <a:t>(default value 1)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mtClean="0"/>
              <a:t>Generalizations of *,?,+ offered by DTDs</a:t>
            </a:r>
            <a:endParaRPr lang="el-GR" smtClean="0"/>
          </a:p>
        </p:txBody>
      </p:sp>
      <p:sp>
        <p:nvSpPr>
          <p:cNvPr id="5529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529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530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15665D7-02FE-4F64-8D46-9739F5320C5E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Style Sheets</a:t>
            </a:r>
            <a:endParaRPr lang="el-GR" smtClean="0"/>
          </a:p>
        </p:txBody>
      </p:sp>
      <p:sp>
        <p:nvSpPr>
          <p:cNvPr id="9523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946525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Style sheets can be written in various languages</a:t>
            </a:r>
            <a:endParaRPr lang="en-GB" smtClean="0">
              <a:sym typeface="Symbol" pitchFamily="18" charset="2"/>
            </a:endParaRPr>
          </a:p>
          <a:p>
            <a:pPr lvl="1" eaLnBrk="1" hangingPunct="1"/>
            <a:r>
              <a:rPr lang="en-GB" smtClean="0">
                <a:sym typeface="Symbol" pitchFamily="18" charset="2"/>
              </a:rPr>
              <a:t>E.g. CSS2 (cascading style sheets level 2)</a:t>
            </a:r>
          </a:p>
          <a:p>
            <a:pPr lvl="1" eaLnBrk="1" hangingPunct="1"/>
            <a:r>
              <a:rPr lang="en-GB" smtClean="0">
                <a:sym typeface="Symbol" pitchFamily="18" charset="2"/>
              </a:rPr>
              <a:t>XSL (extensible stylesheet language)</a:t>
            </a:r>
            <a:endParaRPr lang="en-US" smtClean="0">
              <a:sym typeface="Symbol" pitchFamily="18" charset="2"/>
            </a:endParaRPr>
          </a:p>
          <a:p>
            <a:pPr eaLnBrk="1" hangingPunct="1"/>
            <a:r>
              <a:rPr lang="en-US" smtClean="0">
                <a:sym typeface="Symbol" pitchFamily="18" charset="2"/>
              </a:rPr>
              <a:t>XSL includes </a:t>
            </a:r>
            <a:endParaRPr lang="en-GB" smtClean="0">
              <a:sym typeface="Symbol" pitchFamily="18" charset="2"/>
            </a:endParaRPr>
          </a:p>
          <a:p>
            <a:pPr lvl="1" eaLnBrk="1" hangingPunct="1"/>
            <a:r>
              <a:rPr lang="en-GB" smtClean="0">
                <a:sym typeface="Symbol" pitchFamily="18" charset="2"/>
              </a:rPr>
              <a:t>a transformation language (XSLT)</a:t>
            </a:r>
          </a:p>
          <a:p>
            <a:pPr lvl="1" eaLnBrk="1" hangingPunct="1"/>
            <a:r>
              <a:rPr lang="en-GB" smtClean="0">
                <a:sym typeface="Symbol" pitchFamily="18" charset="2"/>
              </a:rPr>
              <a:t>a formatting language</a:t>
            </a:r>
          </a:p>
          <a:p>
            <a:pPr lvl="1" eaLnBrk="1" hangingPunct="1"/>
            <a:r>
              <a:rPr lang="en-GB" smtClean="0">
                <a:sym typeface="Symbol" pitchFamily="18" charset="2"/>
              </a:rPr>
              <a:t>Both are XML applications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9523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523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523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74AC732-4A43-481F-8533-D8841F6EA23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6116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XSL Transformations (XSLT) </a:t>
            </a:r>
            <a:endParaRPr lang="el-GR" smtClean="0"/>
          </a:p>
        </p:txBody>
      </p:sp>
      <p:sp>
        <p:nvSpPr>
          <p:cNvPr id="96262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2349500"/>
            <a:ext cx="7874000" cy="3724275"/>
          </a:xfrm>
        </p:spPr>
        <p:txBody>
          <a:bodyPr/>
          <a:lstStyle/>
          <a:p>
            <a:pPr eaLnBrk="1" hangingPunct="1"/>
            <a:r>
              <a:rPr lang="en-US" sz="2400" smtClean="0">
                <a:sym typeface="Symbol" pitchFamily="18" charset="2"/>
              </a:rPr>
              <a:t>XSLT specifies rules with which an input XML document is transformed to</a:t>
            </a:r>
            <a:endParaRPr lang="en-GB" sz="2400" smtClean="0">
              <a:sym typeface="Symbol" pitchFamily="18" charset="2"/>
            </a:endParaRPr>
          </a:p>
          <a:p>
            <a:pPr lvl="1" eaLnBrk="1" hangingPunct="1"/>
            <a:r>
              <a:rPr lang="en-GB" sz="2000" smtClean="0">
                <a:sym typeface="Symbol" pitchFamily="18" charset="2"/>
              </a:rPr>
              <a:t>another XML document</a:t>
            </a:r>
          </a:p>
          <a:p>
            <a:pPr lvl="1" eaLnBrk="1" hangingPunct="1"/>
            <a:r>
              <a:rPr lang="en-GB" sz="2000" smtClean="0">
                <a:sym typeface="Symbol" pitchFamily="18" charset="2"/>
              </a:rPr>
              <a:t>an HTML document </a:t>
            </a:r>
          </a:p>
          <a:p>
            <a:pPr lvl="1" eaLnBrk="1" hangingPunct="1"/>
            <a:r>
              <a:rPr lang="en-GB" sz="2000" smtClean="0">
                <a:sym typeface="Symbol" pitchFamily="18" charset="2"/>
              </a:rPr>
              <a:t>plain text</a:t>
            </a:r>
            <a:endParaRPr lang="en-US" sz="2000" smtClean="0">
              <a:sym typeface="Symbol" pitchFamily="18" charset="2"/>
            </a:endParaRPr>
          </a:p>
          <a:p>
            <a:pPr eaLnBrk="1" hangingPunct="1"/>
            <a:r>
              <a:rPr lang="en-US" sz="2400" smtClean="0">
                <a:sym typeface="Symbol" pitchFamily="18" charset="2"/>
              </a:rPr>
              <a:t>The output document may use the same DTD or schema, or a completely different vocabulary</a:t>
            </a:r>
          </a:p>
          <a:p>
            <a:pPr eaLnBrk="1" hangingPunct="1"/>
            <a:r>
              <a:rPr lang="en-US" sz="2400" smtClean="0">
                <a:sym typeface="Symbol" pitchFamily="18" charset="2"/>
              </a:rPr>
              <a:t>XSLT can be used independently of the formatting language</a:t>
            </a:r>
            <a:endParaRPr lang="el-GR" sz="2400" smtClean="0">
              <a:sym typeface="Symbol" pitchFamily="18" charset="2"/>
            </a:endParaRPr>
          </a:p>
        </p:txBody>
      </p:sp>
      <p:sp>
        <p:nvSpPr>
          <p:cNvPr id="9625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625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626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B90B059-7869-42A6-85A5-38A986871A1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5215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XSLT (2)</a:t>
            </a:r>
            <a:endParaRPr lang="el-GR" smtClean="0"/>
          </a:p>
        </p:txBody>
      </p:sp>
      <p:sp>
        <p:nvSpPr>
          <p:cNvPr id="9728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z="2400" smtClean="0"/>
              <a:t>Move data and metadata from one XML representation to another </a:t>
            </a:r>
          </a:p>
          <a:p>
            <a:pPr marL="533400" indent="-533400" eaLnBrk="1" hangingPunct="1"/>
            <a:r>
              <a:rPr lang="en-US" sz="2400" smtClean="0"/>
              <a:t>XSLT is chosen when applications that use different DTDs or schemas need to communicate </a:t>
            </a:r>
          </a:p>
          <a:p>
            <a:pPr marL="533400" indent="-533400" eaLnBrk="1" hangingPunct="1"/>
            <a:r>
              <a:rPr lang="en-US" sz="2400" smtClean="0"/>
              <a:t>XSLT can be used for machine processing of content without any regard to displaying the information for people to read. </a:t>
            </a:r>
            <a:endParaRPr lang="el-GR" sz="2400" smtClean="0"/>
          </a:p>
          <a:p>
            <a:pPr marL="533400" indent="-533400" eaLnBrk="1" hangingPunct="1"/>
            <a:r>
              <a:rPr lang="el-GR" sz="2400" smtClean="0"/>
              <a:t>In the following we use XSLT only to display XML documents </a:t>
            </a:r>
          </a:p>
        </p:txBody>
      </p:sp>
      <p:sp>
        <p:nvSpPr>
          <p:cNvPr id="9728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728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728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BF5C35F-8372-4A83-B942-7456B61CB20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02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XSLT Transformation into HTML</a:t>
            </a:r>
            <a:r>
              <a:rPr lang="el-GR" smtClean="0"/>
              <a:t> </a:t>
            </a:r>
          </a:p>
        </p:txBody>
      </p:sp>
      <p:sp>
        <p:nvSpPr>
          <p:cNvPr id="983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&lt;xsl:template match="/author"&gt;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&lt;html&gt;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&lt;head&gt;&lt;title&gt;An author&lt;/title&gt;&lt;/head&gt;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&lt;body bgcolor="white"&gt;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&lt;b&gt;&lt;xsl:value-of select="name"/&gt;&lt;/b&gt;&lt;br 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&lt;xsl:value-of select="affiliation"/&gt;&lt;br 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&lt;i&gt;&lt;xsl:value-of select="email"/&gt;&lt;/i&gt;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&lt;/body&gt;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&lt;/html&gt;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&lt;/xsl:template&gt;</a:t>
            </a:r>
            <a:endParaRPr lang="el-GR" sz="2000" b="1" smtClean="0"/>
          </a:p>
        </p:txBody>
      </p:sp>
      <p:sp>
        <p:nvSpPr>
          <p:cNvPr id="9830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830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830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A78E586-FE37-42D4-81CB-F8A839837E15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3314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Style Sheet Output</a:t>
            </a:r>
            <a:endParaRPr lang="el-GR" smtClean="0"/>
          </a:p>
        </p:txBody>
      </p:sp>
      <p:sp>
        <p:nvSpPr>
          <p:cNvPr id="993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&lt;html&gt;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&lt;head&gt;&lt;title&gt;An author&lt;/title&gt;&lt;/head&gt;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&lt;body bgcolor="white"&gt;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	</a:t>
            </a:r>
            <a:r>
              <a:rPr lang="fr-FR" sz="2400" b="1" smtClean="0"/>
              <a:t>&lt;b&gt;Grigoris Antoniou&lt;/b&gt;&lt;br&gt;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sz="2400" b="1" smtClean="0"/>
              <a:t>		</a:t>
            </a:r>
            <a:r>
              <a:rPr lang="en-US" sz="2400" b="1" smtClean="0"/>
              <a:t>University of Bremen&lt;br&gt;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	&lt;i&gt;ga@tzi.de&lt;/i&gt;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&lt;/body&gt;</a:t>
            </a:r>
            <a:endParaRPr lang="el-GR" sz="2400" smtClean="0"/>
          </a:p>
          <a:p>
            <a:pPr eaLnBrk="1" hangingPunct="1">
              <a:buFont typeface="Wingdings" pitchFamily="2" charset="2"/>
              <a:buNone/>
            </a:pPr>
            <a:r>
              <a:rPr lang="el-GR" sz="2400" b="1" smtClean="0"/>
              <a:t>&lt;/html&gt; </a:t>
            </a:r>
            <a:endParaRPr lang="en-US" sz="2400" b="1" smtClean="0"/>
          </a:p>
        </p:txBody>
      </p:sp>
      <p:sp>
        <p:nvSpPr>
          <p:cNvPr id="9933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9933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9933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95538C9-7013-42B9-98DC-D5FFC9E65A5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912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Observations About XSLT</a:t>
            </a:r>
            <a:endParaRPr lang="el-GR" smtClean="0"/>
          </a:p>
        </p:txBody>
      </p:sp>
      <p:sp>
        <p:nvSpPr>
          <p:cNvPr id="1003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smtClean="0"/>
              <a:t>XSLT documents are XML documents </a:t>
            </a:r>
            <a:endParaRPr lang="en-GB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XSLT resides on top of XML 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XSLT document defines a </a:t>
            </a:r>
            <a:r>
              <a:rPr lang="en-US" smtClean="0">
                <a:solidFill>
                  <a:schemeClr val="accent1"/>
                </a:solidFill>
              </a:rPr>
              <a:t>template</a:t>
            </a:r>
            <a:endParaRPr lang="en-GB" smtClean="0">
              <a:solidFill>
                <a:schemeClr val="accent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In this case an HTML document, with some placeholders for content to be inserted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xsl:value-of</a:t>
            </a:r>
            <a:r>
              <a:rPr lang="en-US" smtClean="0"/>
              <a:t> retrieves the value of an element and copies it into the output document</a:t>
            </a:r>
            <a:endParaRPr lang="el-GR" smtClean="0"/>
          </a:p>
          <a:p>
            <a:pPr lvl="1" eaLnBrk="1" hangingPunct="1">
              <a:lnSpc>
                <a:spcPct val="90000"/>
              </a:lnSpc>
            </a:pPr>
            <a:r>
              <a:rPr lang="el-GR" smtClean="0"/>
              <a:t>It places some content into the template </a:t>
            </a:r>
          </a:p>
        </p:txBody>
      </p:sp>
      <p:sp>
        <p:nvSpPr>
          <p:cNvPr id="10035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035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035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BAC1D6B-7171-4D53-B419-14A649A9999B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9558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Template</a:t>
            </a:r>
            <a:endParaRPr lang="el-GR" smtClean="0"/>
          </a:p>
        </p:txBody>
      </p:sp>
      <p:sp>
        <p:nvSpPr>
          <p:cNvPr id="1013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&lt;html&gt;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&lt;head&gt;&lt;title&gt;An author&lt;/title&gt;&lt;/head&gt;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&lt;body bgcolor="white"&gt;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	&lt;b&gt;...&lt;/b&gt;&lt;br&gt;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	...&lt;br&gt;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	&lt;i&gt;...&lt;/i&gt;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	&lt;/body&gt;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&lt;/html&gt;</a:t>
            </a:r>
            <a:endParaRPr lang="el-GR" sz="2400" b="1" smtClean="0"/>
          </a:p>
        </p:txBody>
      </p:sp>
      <p:sp>
        <p:nvSpPr>
          <p:cNvPr id="10137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137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138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BF473D5-A2DB-4FFC-B35D-F886D536E4BC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0732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Auxiliary Templates</a:t>
            </a:r>
            <a:endParaRPr lang="el-GR" smtClean="0"/>
          </a:p>
        </p:txBody>
      </p:sp>
      <p:sp>
        <p:nvSpPr>
          <p:cNvPr id="10240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54975" cy="3724275"/>
          </a:xfrm>
        </p:spPr>
        <p:txBody>
          <a:bodyPr/>
          <a:lstStyle/>
          <a:p>
            <a:pPr eaLnBrk="1" hangingPunct="1"/>
            <a:r>
              <a:rPr lang="en-US" smtClean="0"/>
              <a:t>We have an XML document with details of several authors</a:t>
            </a:r>
            <a:endParaRPr lang="en-GB" smtClean="0"/>
          </a:p>
          <a:p>
            <a:pPr eaLnBrk="1" hangingPunct="1"/>
            <a:r>
              <a:rPr lang="en-GB" smtClean="0"/>
              <a:t>It is a waste of effort to treat each </a:t>
            </a:r>
            <a:r>
              <a:rPr lang="en-GB" b="1" smtClean="0"/>
              <a:t>author</a:t>
            </a:r>
            <a:r>
              <a:rPr lang="en-GB" smtClean="0"/>
              <a:t> element separately</a:t>
            </a:r>
            <a:endParaRPr lang="en-US" smtClean="0"/>
          </a:p>
          <a:p>
            <a:pPr eaLnBrk="1" hangingPunct="1"/>
            <a:r>
              <a:rPr lang="en-US" smtClean="0"/>
              <a:t>In such cases, a special template is defined for </a:t>
            </a:r>
            <a:r>
              <a:rPr lang="en-US" b="1" smtClean="0"/>
              <a:t>author</a:t>
            </a:r>
            <a:r>
              <a:rPr lang="en-US" smtClean="0"/>
              <a:t> elements, which is used by the main template</a:t>
            </a:r>
            <a:endParaRPr lang="el-GR" smtClean="0"/>
          </a:p>
        </p:txBody>
      </p:sp>
      <p:sp>
        <p:nvSpPr>
          <p:cNvPr id="10240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240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240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50D20D0-6736-4F02-A8DB-1CB8DFE6C0F0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0997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an Auxiliary Template</a:t>
            </a:r>
            <a:endParaRPr lang="el-GR" smtClean="0"/>
          </a:p>
        </p:txBody>
      </p:sp>
      <p:sp>
        <p:nvSpPr>
          <p:cNvPr id="1034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&lt;authors&gt;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&lt;author&gt;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&lt;name&gt;Grigoris Antoniou&lt;/name&gt;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&lt;affiliation&gt;University of Bremen&lt;/affiliation&gt;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&lt;email&gt;ga@tzi.de&lt;/email&gt;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&lt;/author&gt;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&lt;author&gt;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&lt;name&gt;David Billington&lt;/name&gt;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&lt;affiliation&gt;Griffith University&lt;/affiliation&gt;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&lt;email&gt;david@gu.edu.net&lt;/email&gt;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&lt;/author&gt;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&lt;/authors&gt;</a:t>
            </a:r>
            <a:endParaRPr lang="el-GR" sz="2000" b="1" smtClean="0"/>
          </a:p>
        </p:txBody>
      </p:sp>
      <p:sp>
        <p:nvSpPr>
          <p:cNvPr id="10342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342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342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E0244A7-F95E-45AA-9196-9E24F7F6F6F7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48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9761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 of an Auxiliary Template (2)</a:t>
            </a:r>
            <a:endParaRPr lang="el-GR" sz="3200" smtClean="0"/>
          </a:p>
        </p:txBody>
      </p:sp>
      <p:sp>
        <p:nvSpPr>
          <p:cNvPr id="10445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54975" cy="3724275"/>
          </a:xfrm>
        </p:spPr>
        <p:txBody>
          <a:bodyPr/>
          <a:lstStyle/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&lt;xsl:template match="/"&gt;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&lt;html&gt;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&lt;head&gt;&lt;title&gt;Authors&lt;/title&gt;&lt;/head&gt;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&lt;body bgcolor="white"&gt;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	&lt;xsl:apply-templates select="authors"/&gt;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	&lt;!-- Apply templates for AUTHORS 			children --&gt;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&lt;/body&gt;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&lt;/html&gt;</a:t>
            </a:r>
          </a:p>
          <a:p>
            <a:pPr defTabSz="876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&lt;/xsl:template&gt;</a:t>
            </a:r>
            <a:endParaRPr lang="el-GR" sz="2400" b="1" smtClean="0"/>
          </a:p>
        </p:txBody>
      </p:sp>
      <p:sp>
        <p:nvSpPr>
          <p:cNvPr id="10445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445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445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E0C67A5F-830E-4730-8F33-77A2EB684402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38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Attribute Types</a:t>
            </a:r>
            <a:endParaRPr lang="el-GR" smtClean="0"/>
          </a:p>
        </p:txBody>
      </p:sp>
      <p:sp>
        <p:nvSpPr>
          <p:cNvPr id="56326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2349500"/>
            <a:ext cx="7777163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&lt;attribute name="id" type="ID“ use="required"/&gt;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&lt; attribute name="speaks" type="Language" </a:t>
            </a:r>
            <a:endParaRPr lang="el-GR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mtClean="0"/>
              <a:t>	</a:t>
            </a:r>
            <a:r>
              <a:rPr lang="el-GR" b="1" smtClean="0"/>
              <a:t>use="default" value="en"/&gt; </a:t>
            </a:r>
            <a:endParaRPr lang="en-US" b="1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el-GR" smtClean="0"/>
              <a:t>Existence:</a:t>
            </a:r>
            <a:r>
              <a:rPr lang="el-GR" b="1" smtClean="0"/>
              <a:t> use="x",</a:t>
            </a:r>
            <a:r>
              <a:rPr lang="el-GR" smtClean="0"/>
              <a:t> where</a:t>
            </a:r>
            <a:r>
              <a:rPr lang="el-GR" b="1" smtClean="0"/>
              <a:t> x </a:t>
            </a:r>
            <a:r>
              <a:rPr lang="el-GR" smtClean="0"/>
              <a:t>may be</a:t>
            </a:r>
            <a:r>
              <a:rPr lang="el-GR" b="1" smtClean="0"/>
              <a:t> optional </a:t>
            </a:r>
            <a:r>
              <a:rPr lang="el-GR" smtClean="0"/>
              <a:t>or</a:t>
            </a:r>
            <a:r>
              <a:rPr lang="el-GR" b="1" smtClean="0"/>
              <a:t> required</a:t>
            </a:r>
            <a:r>
              <a:rPr lang="el-GR" smtClean="0"/>
              <a:t> </a:t>
            </a:r>
            <a:endParaRPr lang="en-US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en-GB" smtClean="0"/>
              <a:t>Default value: </a:t>
            </a:r>
            <a:r>
              <a:rPr lang="en-GB" b="1" smtClean="0"/>
              <a:t>use="x" value="..."</a:t>
            </a:r>
            <a:r>
              <a:rPr lang="en-GB" smtClean="0"/>
              <a:t>, where </a:t>
            </a:r>
            <a:r>
              <a:rPr lang="en-GB" b="1" smtClean="0"/>
              <a:t>x</a:t>
            </a:r>
            <a:r>
              <a:rPr lang="en-GB" smtClean="0"/>
              <a:t> may be </a:t>
            </a:r>
            <a:r>
              <a:rPr lang="en-GB" b="1" smtClean="0"/>
              <a:t>default</a:t>
            </a:r>
            <a:r>
              <a:rPr lang="en-GB" smtClean="0"/>
              <a:t> or </a:t>
            </a:r>
            <a:r>
              <a:rPr lang="en-GB" b="1" smtClean="0"/>
              <a:t>fixed</a:t>
            </a:r>
            <a:endParaRPr lang="el-GR" b="1" smtClean="0"/>
          </a:p>
        </p:txBody>
      </p:sp>
      <p:sp>
        <p:nvSpPr>
          <p:cNvPr id="5632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632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632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599C55F-24E9-42E9-A3F5-C687DA7FD9A5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4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 of an Auxiliary Template (3)</a:t>
            </a:r>
            <a:endParaRPr lang="el-GR" sz="3200" smtClean="0"/>
          </a:p>
        </p:txBody>
      </p:sp>
      <p:sp>
        <p:nvSpPr>
          <p:cNvPr id="1054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&lt;xsl:template match="authors"&gt;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&lt;xsl:apply-templates select="author"/&gt;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&lt;/xsl:template&gt;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&lt;xsl:template match="author"&gt;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&lt;h2&gt;&lt;xsl:value-of select="name"/&gt;&lt;/h2&gt;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Affiliation:&lt;xsl:value-of 	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	select="affiliation"/&gt;&lt;br&gt;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Email: &lt;xsl:value-of select="email"/&gt;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	&lt;p&gt;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&lt;/xsl:template&gt;</a:t>
            </a:r>
            <a:endParaRPr lang="el-GR" sz="2400" b="1" smtClean="0"/>
          </a:p>
        </p:txBody>
      </p:sp>
      <p:sp>
        <p:nvSpPr>
          <p:cNvPr id="10547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547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547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B954AB3-32D9-4527-B294-E7D1A49C1D33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4913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Authors Output</a:t>
            </a:r>
            <a:endParaRPr lang="el-GR" smtClean="0"/>
          </a:p>
        </p:txBody>
      </p:sp>
      <p:sp>
        <p:nvSpPr>
          <p:cNvPr id="1065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&lt;html&gt;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&lt;head&gt;&lt;title&gt;Authors&lt;/title&gt;&lt;/head&gt;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&lt;body bgcolor="white"&gt;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&lt;h2&gt;Grigoris Antoniou&lt;/h2&gt;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Affiliation: University of Bremen&lt;br&gt;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Email: ga@tzi.de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&lt;p&gt;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&lt;h2&gt;David Billington&lt;/h2&gt;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Affiliation: Griffith University&lt;br&gt;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Email: david@gu.edu.net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	&lt;p&gt;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	&lt;/body&gt;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&lt;/html&gt;</a:t>
            </a:r>
            <a:endParaRPr lang="el-GR" sz="1800" b="1" smtClean="0"/>
          </a:p>
        </p:txBody>
      </p:sp>
      <p:sp>
        <p:nvSpPr>
          <p:cNvPr id="10649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649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650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AF81594-5C1A-4C0C-93D3-7859B0E8744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51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2907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Explanation of the Example</a:t>
            </a:r>
            <a:endParaRPr lang="el-GR" smtClean="0"/>
          </a:p>
        </p:txBody>
      </p:sp>
      <p:sp>
        <p:nvSpPr>
          <p:cNvPr id="1075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xsl:apply-templates</a:t>
            </a:r>
            <a:r>
              <a:rPr lang="en-US" sz="2400" smtClean="0"/>
              <a:t> element causes all children of the context node to be matched against the selected path expression</a:t>
            </a:r>
            <a:endParaRPr lang="en-GB" sz="24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E.g., if the current template applies to </a:t>
            </a:r>
            <a:r>
              <a:rPr lang="en-GB" sz="2000" b="1" smtClean="0"/>
              <a:t>/</a:t>
            </a:r>
            <a:r>
              <a:rPr lang="en-GB" sz="2000" smtClean="0"/>
              <a:t>, then the element </a:t>
            </a:r>
            <a:r>
              <a:rPr lang="en-GB" sz="2000" b="1" smtClean="0"/>
              <a:t>xsl:apply-templates</a:t>
            </a:r>
            <a:r>
              <a:rPr lang="en-GB" sz="2000" smtClean="0"/>
              <a:t> applies to the root element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I.e. the </a:t>
            </a:r>
            <a:r>
              <a:rPr lang="en-GB" sz="2000" b="1" smtClean="0"/>
              <a:t>authors</a:t>
            </a:r>
            <a:r>
              <a:rPr lang="en-GB" sz="2000" smtClean="0"/>
              <a:t> element (</a:t>
            </a:r>
            <a:r>
              <a:rPr lang="en-GB" sz="2000" b="1" smtClean="0"/>
              <a:t>/</a:t>
            </a:r>
            <a:r>
              <a:rPr lang="en-GB" sz="2000" smtClean="0"/>
              <a:t> is located above the root element)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If the current context node is the </a:t>
            </a:r>
            <a:r>
              <a:rPr lang="en-GB" sz="2000" b="1" smtClean="0"/>
              <a:t>authors</a:t>
            </a:r>
            <a:r>
              <a:rPr lang="en-GB" sz="2000" smtClean="0"/>
              <a:t> element, then the element </a:t>
            </a:r>
            <a:r>
              <a:rPr lang="en-GB" sz="2000" b="1" smtClean="0"/>
              <a:t>xsl:apply-templates select="author"</a:t>
            </a:r>
            <a:r>
              <a:rPr lang="en-GB" sz="2000" smtClean="0"/>
              <a:t> causes the template for the </a:t>
            </a:r>
            <a:r>
              <a:rPr lang="en-GB" sz="2000" b="1" smtClean="0"/>
              <a:t>author</a:t>
            </a:r>
            <a:r>
              <a:rPr lang="en-GB" sz="2000" smtClean="0"/>
              <a:t> elements to be applied to all </a:t>
            </a:r>
            <a:r>
              <a:rPr lang="en-GB" sz="2000" b="1" smtClean="0"/>
              <a:t>author</a:t>
            </a:r>
            <a:r>
              <a:rPr lang="en-GB" sz="2000" smtClean="0"/>
              <a:t> children of the </a:t>
            </a:r>
            <a:r>
              <a:rPr lang="en-GB" sz="2000" b="1" smtClean="0"/>
              <a:t>authors </a:t>
            </a:r>
            <a:r>
              <a:rPr lang="en-GB" sz="2000" smtClean="0"/>
              <a:t>element</a:t>
            </a:r>
            <a:endParaRPr lang="el-GR" sz="2000" smtClean="0"/>
          </a:p>
        </p:txBody>
      </p:sp>
      <p:sp>
        <p:nvSpPr>
          <p:cNvPr id="10752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752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752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9273070-15A3-4C71-A610-724BBB385D0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52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1812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Explanation of the Example (2)</a:t>
            </a:r>
            <a:endParaRPr lang="el-GR" smtClean="0"/>
          </a:p>
        </p:txBody>
      </p:sp>
      <p:sp>
        <p:nvSpPr>
          <p:cNvPr id="1085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It is good practice to define a template for each element type in the document</a:t>
            </a:r>
            <a:endParaRPr lang="en-GB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Even if no specific processing is applied to certain elements, the </a:t>
            </a:r>
            <a:r>
              <a:rPr lang="en-GB" b="1" smtClean="0"/>
              <a:t>xsl:apply-templates</a:t>
            </a:r>
            <a:r>
              <a:rPr lang="en-GB" smtClean="0"/>
              <a:t> element should be used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E.g. </a:t>
            </a:r>
            <a:r>
              <a:rPr lang="en-GB" b="1" smtClean="0"/>
              <a:t>authors</a:t>
            </a: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In this </a:t>
            </a:r>
            <a:r>
              <a:rPr lang="en-US" smtClean="0"/>
              <a:t>way, we work from the root to the leaves of the tree, and </a:t>
            </a:r>
            <a:r>
              <a:rPr lang="en-US" b="1" smtClean="0"/>
              <a:t>all</a:t>
            </a:r>
            <a:r>
              <a:rPr lang="en-US" smtClean="0"/>
              <a:t> templates are applied</a:t>
            </a:r>
            <a:endParaRPr lang="el-GR" smtClean="0"/>
          </a:p>
        </p:txBody>
      </p:sp>
      <p:sp>
        <p:nvSpPr>
          <p:cNvPr id="10854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854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854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8B079EF-1A22-49DB-8D87-D43792C97EE4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7497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Processing XML Attributes </a:t>
            </a:r>
            <a:endParaRPr lang="el-GR" smtClean="0"/>
          </a:p>
        </p:txBody>
      </p:sp>
      <p:sp>
        <p:nvSpPr>
          <p:cNvPr id="10957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defTabSz="825500" eaLnBrk="1" hangingPunct="1">
              <a:lnSpc>
                <a:spcPct val="80000"/>
              </a:lnSpc>
              <a:spcAft>
                <a:spcPct val="50000"/>
              </a:spcAft>
              <a:tabLst>
                <a:tab pos="1257300" algn="l"/>
                <a:tab pos="2870200" algn="l"/>
              </a:tabLst>
            </a:pPr>
            <a:r>
              <a:rPr lang="en-US" sz="2400" smtClean="0"/>
              <a:t>Suppose we wish to transform to itself the element:</a:t>
            </a:r>
          </a:p>
          <a:p>
            <a:pPr defTabSz="825500" eaLnBrk="1" hangingPunct="1">
              <a:lnSpc>
                <a:spcPct val="80000"/>
              </a:lnSpc>
              <a:buFont typeface="Wingdings" pitchFamily="2" charset="2"/>
              <a:buNone/>
              <a:tabLst>
                <a:tab pos="1257300" algn="l"/>
                <a:tab pos="2870200" algn="l"/>
              </a:tabLst>
            </a:pPr>
            <a:r>
              <a:rPr lang="en-US" sz="2400" b="1" smtClean="0"/>
              <a:t>&lt;person firstname="John" lastname="Woo"/&gt;</a:t>
            </a:r>
          </a:p>
          <a:p>
            <a:pPr defTabSz="825500" eaLnBrk="1" hangingPunct="1">
              <a:lnSpc>
                <a:spcPct val="80000"/>
              </a:lnSpc>
              <a:buFont typeface="Wingdings" pitchFamily="2" charset="2"/>
              <a:buNone/>
              <a:tabLst>
                <a:tab pos="1257300" algn="l"/>
                <a:tab pos="2870200" algn="l"/>
              </a:tabLst>
            </a:pPr>
            <a:endParaRPr lang="en-GB" sz="2400" b="1" smtClean="0"/>
          </a:p>
          <a:p>
            <a:pPr defTabSz="825500" eaLnBrk="1" hangingPunct="1">
              <a:lnSpc>
                <a:spcPct val="80000"/>
              </a:lnSpc>
              <a:spcAft>
                <a:spcPct val="50000"/>
              </a:spcAft>
              <a:tabLst>
                <a:tab pos="1257300" algn="l"/>
                <a:tab pos="2870200" algn="l"/>
              </a:tabLst>
            </a:pPr>
            <a:r>
              <a:rPr lang="en-US" sz="2400" smtClean="0">
                <a:solidFill>
                  <a:schemeClr val="accent1"/>
                </a:solidFill>
              </a:rPr>
              <a:t>Wrong solution</a:t>
            </a:r>
            <a:r>
              <a:rPr lang="en-US" sz="2400" smtClean="0"/>
              <a:t>:</a:t>
            </a:r>
          </a:p>
          <a:p>
            <a:pPr defTabSz="825500" eaLnBrk="1" hangingPunct="1">
              <a:lnSpc>
                <a:spcPct val="80000"/>
              </a:lnSpc>
              <a:buFont typeface="Wingdings" pitchFamily="2" charset="2"/>
              <a:buNone/>
              <a:tabLst>
                <a:tab pos="1257300" algn="l"/>
                <a:tab pos="2870200" algn="l"/>
              </a:tabLst>
            </a:pPr>
            <a:r>
              <a:rPr lang="en-US" sz="2400" b="1" smtClean="0"/>
              <a:t>&lt;xsl:template match="person"&gt;</a:t>
            </a:r>
          </a:p>
          <a:p>
            <a:pPr defTabSz="825500" eaLnBrk="1" hangingPunct="1">
              <a:lnSpc>
                <a:spcPct val="80000"/>
              </a:lnSpc>
              <a:buFont typeface="Wingdings" pitchFamily="2" charset="2"/>
              <a:buNone/>
              <a:tabLst>
                <a:tab pos="1257300" algn="l"/>
                <a:tab pos="2870200" algn="l"/>
              </a:tabLst>
            </a:pPr>
            <a:r>
              <a:rPr lang="en-US" sz="2400" b="1" smtClean="0"/>
              <a:t>	&lt;person firstname="&lt;xsl:value-of select="@firstname"&gt;"</a:t>
            </a:r>
          </a:p>
          <a:p>
            <a:pPr defTabSz="825500" eaLnBrk="1" hangingPunct="1">
              <a:lnSpc>
                <a:spcPct val="80000"/>
              </a:lnSpc>
              <a:buFont typeface="Wingdings" pitchFamily="2" charset="2"/>
              <a:buNone/>
              <a:tabLst>
                <a:tab pos="1257300" algn="l"/>
                <a:tab pos="2870200" algn="l"/>
              </a:tabLst>
            </a:pPr>
            <a:r>
              <a:rPr lang="en-US" sz="2400" b="1" smtClean="0"/>
              <a:t>	lastname="&lt;xsl:value-of select="@lastname"&gt;"/&gt;</a:t>
            </a:r>
          </a:p>
          <a:p>
            <a:pPr defTabSz="825500" eaLnBrk="1" hangingPunct="1">
              <a:lnSpc>
                <a:spcPct val="80000"/>
              </a:lnSpc>
              <a:buFont typeface="Wingdings" pitchFamily="2" charset="2"/>
              <a:buNone/>
              <a:tabLst>
                <a:tab pos="1257300" algn="l"/>
                <a:tab pos="2870200" algn="l"/>
              </a:tabLst>
            </a:pPr>
            <a:r>
              <a:rPr lang="en-US" sz="2400" b="1" smtClean="0"/>
              <a:t>&lt;/xsl:template&gt;</a:t>
            </a:r>
            <a:endParaRPr lang="el-GR" sz="2400" b="1" smtClean="0"/>
          </a:p>
        </p:txBody>
      </p:sp>
      <p:sp>
        <p:nvSpPr>
          <p:cNvPr id="10957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0957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0957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D8AB8C3-9F9B-44FE-AF41-180DB0544E1D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54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9908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Processing XML Attributes (2)</a:t>
            </a:r>
            <a:endParaRPr lang="el-GR" smtClean="0"/>
          </a:p>
        </p:txBody>
      </p:sp>
      <p:sp>
        <p:nvSpPr>
          <p:cNvPr id="11059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N</a:t>
            </a:r>
            <a:r>
              <a:rPr lang="en-GB" smtClean="0"/>
              <a:t>ot well-formed because tags are not allowed within the values of attributes </a:t>
            </a:r>
          </a:p>
          <a:p>
            <a:pPr marL="533400" indent="-533400" eaLnBrk="1" hangingPunct="1">
              <a:spcAft>
                <a:spcPct val="40000"/>
              </a:spcAft>
            </a:pPr>
            <a:r>
              <a:rPr lang="en-GB" smtClean="0"/>
              <a:t>We wish to add attribute values into template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b="1" smtClean="0"/>
              <a:t>&lt;xsl:template match="person"&gt;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b="1" smtClean="0"/>
              <a:t>		&lt;person		firstname="{@firstname}"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b="1" smtClean="0"/>
              <a:t>		lastname="{@lastname}"/&gt;</a:t>
            </a:r>
          </a:p>
          <a:p>
            <a:pPr marL="533400" indent="-533400" eaLnBrk="1" hangingPunct="1"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b="1" smtClean="0"/>
              <a:t>&lt;/xsl:template&gt;</a:t>
            </a:r>
            <a:r>
              <a:rPr lang="en-GB" smtClean="0"/>
              <a:t> </a:t>
            </a:r>
            <a:endParaRPr lang="el-GR" smtClean="0"/>
          </a:p>
        </p:txBody>
      </p:sp>
      <p:sp>
        <p:nvSpPr>
          <p:cNvPr id="11059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1059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1059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BEF86A7-CE4E-429B-AFC8-20EB0979C1F4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55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082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smtClean="0"/>
              <a:t>Transforming an XML Document to Another </a:t>
            </a:r>
          </a:p>
        </p:txBody>
      </p:sp>
      <p:sp>
        <p:nvSpPr>
          <p:cNvPr id="11161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1161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1162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985B61F-160D-4480-A5F2-2891757A31C3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56</a:t>
            </a:fld>
            <a:endParaRPr lang="el-GR">
              <a:solidFill>
                <a:srgbClr val="FFFFFF"/>
              </a:solidFill>
            </a:endParaRPr>
          </a:p>
        </p:txBody>
      </p:sp>
      <p:pic>
        <p:nvPicPr>
          <p:cNvPr id="11162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3143250"/>
            <a:ext cx="3500437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23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2357438"/>
            <a:ext cx="374332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4" name="AutoShape 5"/>
          <p:cNvSpPr>
            <a:spLocks noChangeArrowheads="1"/>
          </p:cNvSpPr>
          <p:nvPr/>
        </p:nvSpPr>
        <p:spPr bwMode="auto">
          <a:xfrm rot="-1316309">
            <a:off x="4095750" y="3860800"/>
            <a:ext cx="919163" cy="690563"/>
          </a:xfrm>
          <a:prstGeom prst="rightArrow">
            <a:avLst>
              <a:gd name="adj1" fmla="val 50000"/>
              <a:gd name="adj2" fmla="val 33276"/>
            </a:avLst>
          </a:prstGeom>
          <a:solidFill>
            <a:srgbClr val="33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6805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smtClean="0"/>
              <a:t>Transforming an XML Document to Another </a:t>
            </a:r>
            <a:r>
              <a:rPr lang="en-US" sz="3200" smtClean="0"/>
              <a:t>(2)</a:t>
            </a:r>
            <a:endParaRPr lang="el-GR" sz="3200" smtClean="0"/>
          </a:p>
        </p:txBody>
      </p:sp>
      <p:sp>
        <p:nvSpPr>
          <p:cNvPr id="11264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81950" cy="3724275"/>
          </a:xfrm>
        </p:spPr>
        <p:txBody>
          <a:bodyPr/>
          <a:lstStyle/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&lt;xsl:template match="/"&gt;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&lt;?xml version="1.0" encoding="UTF-16"?&gt;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&lt;authors&gt;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	&lt;xsl:apply-templates select="authors"/&gt;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&lt;/authors&gt;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&lt;/xsl:template&gt;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endParaRPr lang="en-US" sz="2000" b="1" smtClean="0"/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&lt;xsl:template match="authors"&gt;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&lt;author&gt;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	&lt;xsl:apply-templates select="author"/&gt;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	&lt;/author&gt;</a:t>
            </a:r>
          </a:p>
          <a:p>
            <a:pPr defTabSz="5207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968500" algn="l"/>
                <a:tab pos="2514600" algn="l"/>
              </a:tabLst>
            </a:pPr>
            <a:r>
              <a:rPr lang="en-US" sz="2000" b="1" smtClean="0"/>
              <a:t>&lt;/xsl:template&gt;</a:t>
            </a:r>
            <a:endParaRPr lang="el-GR" sz="2000" b="1" smtClean="0"/>
          </a:p>
        </p:txBody>
      </p:sp>
      <p:sp>
        <p:nvSpPr>
          <p:cNvPr id="112642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12643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1264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AF50E46-1D8C-4349-A136-985F39CE9C7A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57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3640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smtClean="0"/>
              <a:t>Transforming an XML Document to Another </a:t>
            </a:r>
            <a:r>
              <a:rPr lang="en-US" sz="3200" smtClean="0"/>
              <a:t>(3)</a:t>
            </a:r>
            <a:endParaRPr lang="el-GR" sz="3200" smtClean="0"/>
          </a:p>
        </p:txBody>
      </p:sp>
      <p:sp>
        <p:nvSpPr>
          <p:cNvPr id="11367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81950" cy="3724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&lt;xsl:template match="author"&gt;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&lt;name&gt;&lt;xsl:value-of select="name"/&gt;&lt;/name&gt;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&lt;contact&gt;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	&lt;institution&gt;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		&lt;xsl:value-of select="affiliation"/&gt;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	&lt;/institution&gt;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	&lt;email&gt;&lt;xsl:value-of select="email"/&gt;&lt;/email&gt;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	&lt;/contact&gt;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1079500" algn="l"/>
              </a:tabLst>
            </a:pPr>
            <a:r>
              <a:rPr lang="en-US" sz="2400" b="1" smtClean="0"/>
              <a:t>&lt;/xsl:template&gt;</a:t>
            </a:r>
            <a:endParaRPr lang="el-GR" sz="2400" b="1" smtClean="0"/>
          </a:p>
        </p:txBody>
      </p:sp>
      <p:sp>
        <p:nvSpPr>
          <p:cNvPr id="11366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1366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1366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F631CA7-8A98-47EB-8F99-F1AFF3B99DE0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58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479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  <a:endParaRPr lang="el-GR" smtClean="0"/>
          </a:p>
        </p:txBody>
      </p:sp>
      <p:sp>
        <p:nvSpPr>
          <p:cNvPr id="1146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XML is a metalanguage that allows users to define markup 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XML separates content and structure from formatting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XML is the de facto standard for the representation and exchange of structured information on the Web 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XML is supported by query languages </a:t>
            </a: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mtClean="0"/>
          </a:p>
        </p:txBody>
      </p:sp>
      <p:sp>
        <p:nvSpPr>
          <p:cNvPr id="11469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1469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1469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26EEC16-E573-460C-AAB2-69D2E0C79A63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59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47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Types</a:t>
            </a:r>
            <a:endParaRPr lang="el-GR" smtClean="0"/>
          </a:p>
        </p:txBody>
      </p:sp>
      <p:sp>
        <p:nvSpPr>
          <p:cNvPr id="5735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There is a variety of </a:t>
            </a:r>
            <a:r>
              <a:rPr lang="en-US" smtClean="0">
                <a:solidFill>
                  <a:schemeClr val="accent1"/>
                </a:solidFill>
              </a:rPr>
              <a:t>built-in data types</a:t>
            </a:r>
            <a:r>
              <a:rPr lang="en-US" smtClean="0"/>
              <a:t> </a:t>
            </a:r>
            <a:endParaRPr lang="en-GB" smtClean="0"/>
          </a:p>
          <a:p>
            <a:pPr marL="914400" lvl="1" indent="-457200" eaLnBrk="1" hangingPunct="1"/>
            <a:r>
              <a:rPr lang="en-GB" smtClean="0"/>
              <a:t>Numerical data types: </a:t>
            </a:r>
            <a:r>
              <a:rPr lang="en-GB" b="1" smtClean="0"/>
              <a:t>integer</a:t>
            </a:r>
            <a:r>
              <a:rPr lang="en-GB" smtClean="0"/>
              <a:t>, </a:t>
            </a:r>
            <a:r>
              <a:rPr lang="en-GB" b="1" smtClean="0"/>
              <a:t>Short</a:t>
            </a:r>
            <a:r>
              <a:rPr lang="en-GB" smtClean="0"/>
              <a:t> etc. </a:t>
            </a:r>
          </a:p>
          <a:p>
            <a:pPr marL="914400" lvl="1" indent="-457200" eaLnBrk="1" hangingPunct="1"/>
            <a:r>
              <a:rPr lang="en-GB" smtClean="0"/>
              <a:t>String types: </a:t>
            </a:r>
            <a:r>
              <a:rPr lang="en-GB" b="1" smtClean="0"/>
              <a:t>string</a:t>
            </a:r>
            <a:r>
              <a:rPr lang="en-GB" smtClean="0"/>
              <a:t>, </a:t>
            </a:r>
            <a:r>
              <a:rPr lang="en-GB" b="1" smtClean="0"/>
              <a:t>ID</a:t>
            </a:r>
            <a:r>
              <a:rPr lang="en-GB" smtClean="0"/>
              <a:t>, </a:t>
            </a:r>
            <a:r>
              <a:rPr lang="en-GB" b="1" smtClean="0"/>
              <a:t>IDREF</a:t>
            </a:r>
            <a:r>
              <a:rPr lang="en-GB" smtClean="0"/>
              <a:t>, </a:t>
            </a:r>
            <a:r>
              <a:rPr lang="en-GB" b="1" smtClean="0"/>
              <a:t>CDATA </a:t>
            </a:r>
            <a:r>
              <a:rPr lang="en-GB" smtClean="0"/>
              <a:t>etc.</a:t>
            </a:r>
          </a:p>
          <a:p>
            <a:pPr marL="914400" lvl="1" indent="-457200" eaLnBrk="1" hangingPunct="1"/>
            <a:r>
              <a:rPr lang="en-GB" smtClean="0"/>
              <a:t>Date and time data types: </a:t>
            </a:r>
            <a:r>
              <a:rPr lang="en-GB" b="1" smtClean="0"/>
              <a:t>time</a:t>
            </a:r>
            <a:r>
              <a:rPr lang="en-GB" smtClean="0"/>
              <a:t>, </a:t>
            </a:r>
            <a:r>
              <a:rPr lang="en-GB" b="1" smtClean="0"/>
              <a:t>Month</a:t>
            </a:r>
            <a:r>
              <a:rPr lang="en-GB" smtClean="0"/>
              <a:t> etc.</a:t>
            </a:r>
          </a:p>
          <a:p>
            <a:pPr marL="533400" indent="-533400" eaLnBrk="1" hangingPunct="1"/>
            <a:r>
              <a:rPr lang="el-GR" smtClean="0"/>
              <a:t>There are also </a:t>
            </a:r>
            <a:r>
              <a:rPr lang="el-GR" smtClean="0">
                <a:solidFill>
                  <a:schemeClr val="accent1"/>
                </a:solidFill>
              </a:rPr>
              <a:t>user-defined data types</a:t>
            </a:r>
            <a:r>
              <a:rPr lang="el-GR" smtClean="0"/>
              <a:t> </a:t>
            </a:r>
            <a:endParaRPr lang="en-US" smtClean="0"/>
          </a:p>
          <a:p>
            <a:pPr marL="914400" lvl="1" indent="-457200" eaLnBrk="1" hangingPunct="1"/>
            <a:r>
              <a:rPr lang="en-GB" smtClean="0">
                <a:solidFill>
                  <a:schemeClr val="accent1"/>
                </a:solidFill>
              </a:rPr>
              <a:t>simple data types</a:t>
            </a:r>
            <a:r>
              <a:rPr lang="en-GB" smtClean="0"/>
              <a:t>, which cannot use elements or attributes</a:t>
            </a:r>
            <a:endParaRPr lang="en-GB" i="1" smtClean="0"/>
          </a:p>
          <a:p>
            <a:pPr marL="914400" lvl="1" indent="-457200" eaLnBrk="1" hangingPunct="1"/>
            <a:r>
              <a:rPr lang="en-GB" smtClean="0">
                <a:solidFill>
                  <a:schemeClr val="accent1"/>
                </a:solidFill>
              </a:rPr>
              <a:t>complex data types</a:t>
            </a:r>
            <a:r>
              <a:rPr lang="en-GB" smtClean="0"/>
              <a:t>, which can use these</a:t>
            </a:r>
            <a:endParaRPr lang="el-GR" smtClean="0"/>
          </a:p>
        </p:txBody>
      </p:sp>
      <p:sp>
        <p:nvSpPr>
          <p:cNvPr id="57346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7347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734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DB3D082-8C9D-4BD9-8697-6C2DCFC66959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71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Points for Discussion in Subsequent Chapters</a:t>
            </a:r>
            <a:endParaRPr lang="el-GR" sz="3200" smtClean="0"/>
          </a:p>
        </p:txBody>
      </p:sp>
      <p:sp>
        <p:nvSpPr>
          <p:cNvPr id="1157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The nesting of tags does not have standard meaning</a:t>
            </a:r>
          </a:p>
          <a:p>
            <a:pPr eaLnBrk="1" hangingPunct="1"/>
            <a:r>
              <a:rPr lang="en-GB" sz="2400" smtClean="0"/>
              <a:t>The semantics of XML documents is not accessible to machines, only to people</a:t>
            </a:r>
          </a:p>
          <a:p>
            <a:pPr eaLnBrk="1" hangingPunct="1"/>
            <a:r>
              <a:rPr lang="en-GB" sz="2400" smtClean="0"/>
              <a:t>Collaboration and exchange are supported if there is underlying shared understanding of the vocabulary </a:t>
            </a:r>
          </a:p>
          <a:p>
            <a:pPr eaLnBrk="1" hangingPunct="1"/>
            <a:r>
              <a:rPr lang="en-GB" sz="2400" smtClean="0"/>
              <a:t>XML is well-suited for close collaboration, where domain- or community-based vocabularies are used </a:t>
            </a:r>
          </a:p>
          <a:p>
            <a:pPr lvl="1" eaLnBrk="1" hangingPunct="1"/>
            <a:r>
              <a:rPr lang="en-GB" sz="2000" smtClean="0"/>
              <a:t>It is not so well-suited for global communication.</a:t>
            </a:r>
            <a:endParaRPr lang="el-GR" sz="2000" smtClean="0"/>
          </a:p>
        </p:txBody>
      </p:sp>
      <p:sp>
        <p:nvSpPr>
          <p:cNvPr id="11571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11571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11571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C752763-9303-4CFD-A722-00967949A1D1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60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80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Types (2)</a:t>
            </a:r>
            <a:endParaRPr lang="el-GR" smtClean="0"/>
          </a:p>
        </p:txBody>
      </p:sp>
      <p:sp>
        <p:nvSpPr>
          <p:cNvPr id="5837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mtClean="0">
                <a:solidFill>
                  <a:schemeClr val="accent1"/>
                </a:solidFill>
              </a:rPr>
              <a:t>Complex data types</a:t>
            </a:r>
            <a:r>
              <a:rPr lang="en-US" smtClean="0"/>
              <a:t> are defined from already existing data types by defining some attributes (if any) and using:</a:t>
            </a:r>
            <a:endParaRPr lang="en-GB" b="1" smtClean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GB" b="1" smtClean="0"/>
              <a:t>sequence</a:t>
            </a:r>
            <a:r>
              <a:rPr lang="en-GB" smtClean="0"/>
              <a:t>, a sequence of existing data type elements (order is important)</a:t>
            </a:r>
            <a:endParaRPr lang="en-GB" b="1" smtClean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GB" b="1" smtClean="0"/>
              <a:t>all</a:t>
            </a:r>
            <a:r>
              <a:rPr lang="en-GB" smtClean="0"/>
              <a:t>, a collection of elements that must appear (order is not important)</a:t>
            </a:r>
            <a:endParaRPr lang="el-GR" b="1" smtClean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b="1" smtClean="0"/>
              <a:t>choice</a:t>
            </a:r>
            <a:r>
              <a:rPr lang="el-GR" smtClean="0"/>
              <a:t>, a collection of elements, of which one will be chosen </a:t>
            </a:r>
          </a:p>
        </p:txBody>
      </p:sp>
      <p:sp>
        <p:nvSpPr>
          <p:cNvPr id="58370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8371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837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2AABCEA-5E64-4218-B73F-04C8BFF194E4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4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Data Type Example</a:t>
            </a:r>
            <a:endParaRPr lang="el-GR" smtClean="0"/>
          </a:p>
        </p:txBody>
      </p:sp>
      <p:sp>
        <p:nvSpPr>
          <p:cNvPr id="5939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&lt;complexType name="lecturerType"&gt;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	&lt;sequence&gt;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		&lt;element name="firstname" type="string"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			minOccurs="0“	maxOccurs="unbounded"/&gt;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		&lt;element name="lastname" type="string"/&gt;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	&lt;/sequence&gt;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	&lt;attribute name="title" type="string" 	use="optional"/&gt;</a:t>
            </a:r>
          </a:p>
          <a:p>
            <a:pPr marL="533400" indent="-533400" defTabSz="495300" eaLnBrk="1" hangingPunct="1">
              <a:lnSpc>
                <a:spcPct val="80000"/>
              </a:lnSpc>
              <a:buFont typeface="Wingdings" pitchFamily="2" charset="2"/>
              <a:buNone/>
              <a:tabLst>
                <a:tab pos="1079500" algn="l"/>
                <a:tab pos="1612900" algn="l"/>
              </a:tabLst>
            </a:pPr>
            <a:r>
              <a:rPr lang="en-US" sz="2200" b="1" smtClean="0"/>
              <a:t>&lt;/complexType&gt;</a:t>
            </a:r>
            <a:endParaRPr lang="el-GR" sz="2200" b="1" smtClean="0"/>
          </a:p>
        </p:txBody>
      </p:sp>
      <p:sp>
        <p:nvSpPr>
          <p:cNvPr id="59394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59395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5939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1ED3DBB-CA80-4648-8E9D-0272C5EC53D9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81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Type Extension</a:t>
            </a:r>
            <a:endParaRPr lang="el-GR" smtClean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10513" cy="40195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Aft>
                <a:spcPct val="30000"/>
              </a:spcAft>
            </a:pPr>
            <a:r>
              <a:rPr lang="el-GR" sz="2600" smtClean="0"/>
              <a:t>Already existing data types can be extended by new elements or attributes</a:t>
            </a:r>
            <a:r>
              <a:rPr lang="en-US" sz="2600" smtClean="0"/>
              <a:t>. Example: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000" smtClean="0"/>
              <a:t> </a:t>
            </a:r>
            <a:r>
              <a:rPr lang="en-US" sz="2000" b="1" smtClean="0"/>
              <a:t>&lt;complexType name="extendedLecturerType"&gt;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&lt;extension base="lecturerType"&gt;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&lt;sequence&gt;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&lt;element name="email" type="string"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		minOccurs="0" maxOccurs="1"/&gt;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&lt;/sequence&gt;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	&lt;attribute name="rank" type="string" use="required"/&gt;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	&lt;/extension&gt;</a:t>
            </a:r>
            <a:endParaRPr lang="el-GR" sz="200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000" b="1" smtClean="0"/>
              <a:t>&lt;/complexType&gt;</a:t>
            </a:r>
            <a:r>
              <a:rPr lang="el-GR" sz="2000" smtClean="0"/>
              <a:t> </a:t>
            </a:r>
          </a:p>
        </p:txBody>
      </p:sp>
      <p:sp>
        <p:nvSpPr>
          <p:cNvPr id="60418" name="3 - Θέση ημερομηνίας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Chapter 2</a:t>
            </a:r>
          </a:p>
        </p:txBody>
      </p:sp>
      <p:sp>
        <p:nvSpPr>
          <p:cNvPr id="60419" name="4 - Θέση υποσέλιδου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>
                <a:solidFill>
                  <a:srgbClr val="292934"/>
                </a:solidFill>
              </a:rPr>
              <a:t>A Semantic Web Primer</a:t>
            </a:r>
          </a:p>
        </p:txBody>
      </p:sp>
      <p:sp>
        <p:nvSpPr>
          <p:cNvPr id="6042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E5C92B5B-74F6-4B65-94C8-32A1A18A78BF}" type="slidenum">
              <a:rPr lang="el-G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67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</TotalTime>
  <Words>2145</Words>
  <Application>Microsoft Office PowerPoint</Application>
  <PresentationFormat>On-screen Show (4:3)</PresentationFormat>
  <Paragraphs>614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Clarity</vt:lpstr>
      <vt:lpstr>                                        Semantic web  </vt:lpstr>
      <vt:lpstr>XML Schema</vt:lpstr>
      <vt:lpstr>XML Schema (2)</vt:lpstr>
      <vt:lpstr>Element Types</vt:lpstr>
      <vt:lpstr>Attribute Types</vt:lpstr>
      <vt:lpstr>Data Types</vt:lpstr>
      <vt:lpstr>Data Types (2)</vt:lpstr>
      <vt:lpstr>A Data Type Example</vt:lpstr>
      <vt:lpstr>Data Type Extension</vt:lpstr>
      <vt:lpstr>Resulting Data Type</vt:lpstr>
      <vt:lpstr>Data Type Extension (2)</vt:lpstr>
      <vt:lpstr>Data Type Restriction</vt:lpstr>
      <vt:lpstr>Example of Data Type Restriction</vt:lpstr>
      <vt:lpstr>Restriction of Simple Data Types</vt:lpstr>
      <vt:lpstr>Data Type Restriction: Enumeration</vt:lpstr>
      <vt:lpstr>XML Schema: The Email Example</vt:lpstr>
      <vt:lpstr>XML Schema: The Email Example (2)</vt:lpstr>
      <vt:lpstr>XML Schema: The Email Example (3)</vt:lpstr>
      <vt:lpstr>Namespaces</vt:lpstr>
      <vt:lpstr>An Example</vt:lpstr>
      <vt:lpstr>Namespace Declarations</vt:lpstr>
      <vt:lpstr>Addressing and Querying XML Documents </vt:lpstr>
      <vt:lpstr>XPath</vt:lpstr>
      <vt:lpstr>Types of Path Expressions</vt:lpstr>
      <vt:lpstr>An XML Example</vt:lpstr>
      <vt:lpstr>Tree Representation</vt:lpstr>
      <vt:lpstr>Examples of Path Expressions in XPath</vt:lpstr>
      <vt:lpstr>Examples of Path Expressions in XPath (2)</vt:lpstr>
      <vt:lpstr>Examples of Path Expressions in XPath (3)</vt:lpstr>
      <vt:lpstr>Examples of Path Expressions in XPath (4)</vt:lpstr>
      <vt:lpstr>Examples of Path Expressions in XPath (5)</vt:lpstr>
      <vt:lpstr>Tree Representation of Query 4</vt:lpstr>
      <vt:lpstr>Tree Representation of Query 5</vt:lpstr>
      <vt:lpstr>Examples of Path Expressions in XPath (6)</vt:lpstr>
      <vt:lpstr>General Form of Path Expressions</vt:lpstr>
      <vt:lpstr>General Form of Path Expressions (2)</vt:lpstr>
      <vt:lpstr>General Form of Path Expressions (3)</vt:lpstr>
      <vt:lpstr>General Form of Path Expressions (4)</vt:lpstr>
      <vt:lpstr>Displaying XML Documents</vt:lpstr>
      <vt:lpstr>Style Sheets</vt:lpstr>
      <vt:lpstr>XSL Transformations (XSLT) </vt:lpstr>
      <vt:lpstr>XSLT (2)</vt:lpstr>
      <vt:lpstr>XSLT Transformation into HTML </vt:lpstr>
      <vt:lpstr>Style Sheet Output</vt:lpstr>
      <vt:lpstr>Observations About XSLT</vt:lpstr>
      <vt:lpstr>A Template</vt:lpstr>
      <vt:lpstr>Auxiliary Templates</vt:lpstr>
      <vt:lpstr>Example of an Auxiliary Template</vt:lpstr>
      <vt:lpstr>Example of an Auxiliary Template (2)</vt:lpstr>
      <vt:lpstr>Example of an Auxiliary Template (3)</vt:lpstr>
      <vt:lpstr>Multiple Authors Output</vt:lpstr>
      <vt:lpstr>Explanation of the Example</vt:lpstr>
      <vt:lpstr>Explanation of the Example (2)</vt:lpstr>
      <vt:lpstr>Processing XML Attributes </vt:lpstr>
      <vt:lpstr>Processing XML Attributes (2)</vt:lpstr>
      <vt:lpstr>Transforming an XML Document to Another </vt:lpstr>
      <vt:lpstr>Transforming an XML Document to Another (2)</vt:lpstr>
      <vt:lpstr>Transforming an XML Document to Another (3)</vt:lpstr>
      <vt:lpstr>Summary</vt:lpstr>
      <vt:lpstr>Points for Discussion in Subsequent Chapters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 Chapter 2  contd..</dc:title>
  <dc:creator>office</dc:creator>
  <cp:lastModifiedBy>MUTHU</cp:lastModifiedBy>
  <cp:revision>3</cp:revision>
  <dcterms:created xsi:type="dcterms:W3CDTF">2019-01-29T09:24:00Z</dcterms:created>
  <dcterms:modified xsi:type="dcterms:W3CDTF">2019-02-02T15:46:51Z</dcterms:modified>
</cp:coreProperties>
</file>