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0"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D4D81C-AD6A-4499-A2B4-F8C48CFE64B6}"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E5A9B8-00E7-48F5-B544-46D897A1A08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D4D81C-AD6A-4499-A2B4-F8C48CFE64B6}"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E5A9B8-00E7-48F5-B544-46D897A1A08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D4D81C-AD6A-4499-A2B4-F8C48CFE64B6}"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E5A9B8-00E7-48F5-B544-46D897A1A08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D4D81C-AD6A-4499-A2B4-F8C48CFE64B6}"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E5A9B8-00E7-48F5-B544-46D897A1A08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D4D81C-AD6A-4499-A2B4-F8C48CFE64B6}"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E5A9B8-00E7-48F5-B544-46D897A1A08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D4D81C-AD6A-4499-A2B4-F8C48CFE64B6}" type="datetimeFigureOut">
              <a:rPr lang="en-US" smtClean="0"/>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E5A9B8-00E7-48F5-B544-46D897A1A08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D4D81C-AD6A-4499-A2B4-F8C48CFE64B6}" type="datetimeFigureOut">
              <a:rPr lang="en-US" smtClean="0"/>
              <a:t>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E5A9B8-00E7-48F5-B544-46D897A1A08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D4D81C-AD6A-4499-A2B4-F8C48CFE64B6}" type="datetimeFigureOut">
              <a:rPr lang="en-US" smtClean="0"/>
              <a:t>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E5A9B8-00E7-48F5-B544-46D897A1A08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D4D81C-AD6A-4499-A2B4-F8C48CFE64B6}" type="datetimeFigureOut">
              <a:rPr lang="en-US" smtClean="0"/>
              <a:t>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E5A9B8-00E7-48F5-B544-46D897A1A08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D4D81C-AD6A-4499-A2B4-F8C48CFE64B6}" type="datetimeFigureOut">
              <a:rPr lang="en-US" smtClean="0"/>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E5A9B8-00E7-48F5-B544-46D897A1A08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D4D81C-AD6A-4499-A2B4-F8C48CFE64B6}" type="datetimeFigureOut">
              <a:rPr lang="en-US" smtClean="0"/>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E5A9B8-00E7-48F5-B544-46D897A1A08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D4D81C-AD6A-4499-A2B4-F8C48CFE64B6}" type="datetimeFigureOut">
              <a:rPr lang="en-US" smtClean="0"/>
              <a:t>2/2/2019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E5A9B8-00E7-48F5-B544-46D897A1A08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PROGRAMMING LANGUAGES</a:t>
            </a:r>
          </a:p>
        </p:txBody>
      </p:sp>
      <p:sp>
        <p:nvSpPr>
          <p:cNvPr id="4" name="Rectangle 3"/>
          <p:cNvSpPr/>
          <p:nvPr/>
        </p:nvSpPr>
        <p:spPr>
          <a:xfrm>
            <a:off x="2628900" y="5406212"/>
            <a:ext cx="6096000" cy="1200329"/>
          </a:xfrm>
          <a:prstGeom prst="rect">
            <a:avLst/>
          </a:prstGeom>
        </p:spPr>
        <p:txBody>
          <a:bodyPr>
            <a:spAutoFit/>
          </a:bodyPr>
          <a:lstStyle/>
          <a:p>
            <a:pPr algn="r">
              <a:spcBef>
                <a:spcPts val="0"/>
              </a:spcBef>
            </a:pPr>
            <a:r>
              <a:rPr lang="en-US" dirty="0"/>
              <a:t>P. Sumathy</a:t>
            </a:r>
          </a:p>
          <a:p>
            <a:pPr algn="r">
              <a:spcBef>
                <a:spcPts val="0"/>
              </a:spcBef>
            </a:pPr>
            <a:r>
              <a:rPr lang="en-US" dirty="0"/>
              <a:t>Assistant Professor</a:t>
            </a:r>
          </a:p>
          <a:p>
            <a:pPr algn="r">
              <a:spcBef>
                <a:spcPts val="0"/>
              </a:spcBef>
            </a:pPr>
            <a:r>
              <a:rPr lang="en-US" dirty="0"/>
              <a:t>Department of Computer Science</a:t>
            </a:r>
          </a:p>
          <a:p>
            <a:pPr algn="r">
              <a:spcBef>
                <a:spcPts val="0"/>
              </a:spcBef>
            </a:pPr>
            <a:r>
              <a:rPr lang="en-US" dirty="0"/>
              <a:t>Bharathidasan University</a:t>
            </a:r>
          </a:p>
        </p:txBody>
      </p:sp>
    </p:spTree>
    <p:extLst>
      <p:ext uri="{BB962C8B-B14F-4D97-AF65-F5344CB8AC3E}">
        <p14:creationId xmlns:p14="http://schemas.microsoft.com/office/powerpoint/2010/main" val="2052591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DATA TYPES</a:t>
            </a:r>
            <a:endParaRPr lang="en-US" dirty="0"/>
          </a:p>
        </p:txBody>
      </p:sp>
      <p:sp>
        <p:nvSpPr>
          <p:cNvPr id="3" name="Content Placeholder 2"/>
          <p:cNvSpPr>
            <a:spLocks noGrp="1"/>
          </p:cNvSpPr>
          <p:nvPr>
            <p:ph idx="1"/>
          </p:nvPr>
        </p:nvSpPr>
        <p:spPr/>
        <p:txBody>
          <a:bodyPr>
            <a:normAutofit fontScale="92500" lnSpcReduction="20000"/>
          </a:bodyPr>
          <a:lstStyle/>
          <a:p>
            <a:r>
              <a:rPr lang="en-US" dirty="0"/>
              <a:t>A data-type in C programming is a set of values and is determined to act on those values. C provides various types of data-types which allow the programmer to select the appropriate type for the variable to set its </a:t>
            </a:r>
            <a:r>
              <a:rPr lang="en-US" dirty="0" smtClean="0"/>
              <a:t>value.</a:t>
            </a:r>
          </a:p>
          <a:p>
            <a:r>
              <a:rPr lang="en-US" dirty="0"/>
              <a:t>The data-type in a programming language is the collection of data with values having fixed meaning as well as characteristics. Some of them are an integer, floating point, character, etc. Usually, programming languages specify the range values for given data-type.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TYPES</a:t>
            </a:r>
            <a:endParaRPr lang="en-US" dirty="0"/>
          </a:p>
        </p:txBody>
      </p:sp>
      <p:sp>
        <p:nvSpPr>
          <p:cNvPr id="3" name="Content Placeholder 2"/>
          <p:cNvSpPr>
            <a:spLocks noGrp="1"/>
          </p:cNvSpPr>
          <p:nvPr>
            <p:ph idx="1"/>
          </p:nvPr>
        </p:nvSpPr>
        <p:spPr/>
        <p:txBody>
          <a:bodyPr>
            <a:normAutofit fontScale="70000" lnSpcReduction="20000"/>
          </a:bodyPr>
          <a:lstStyle/>
          <a:p>
            <a:pPr>
              <a:buNone/>
            </a:pPr>
            <a:endParaRPr lang="en-US" dirty="0"/>
          </a:p>
          <a:p>
            <a:r>
              <a:rPr lang="en-US" dirty="0"/>
              <a:t>Identify the type of a variable when it declared.</a:t>
            </a:r>
          </a:p>
          <a:p>
            <a:r>
              <a:rPr lang="en-US" dirty="0"/>
              <a:t>Identify the type of the return value of a function.</a:t>
            </a:r>
          </a:p>
          <a:p>
            <a:r>
              <a:rPr lang="en-US" dirty="0"/>
              <a:t>Identify the type of a parameter expected by a function.</a:t>
            </a:r>
          </a:p>
          <a:p>
            <a:r>
              <a:rPr lang="en-US" dirty="0"/>
              <a:t>ANSI C provides three types of data types:</a:t>
            </a:r>
          </a:p>
          <a:p>
            <a:endParaRPr lang="en-US" dirty="0" smtClean="0"/>
          </a:p>
          <a:p>
            <a:r>
              <a:rPr lang="en-US" dirty="0" smtClean="0"/>
              <a:t>Primary(Built-in</a:t>
            </a:r>
            <a:r>
              <a:rPr lang="en-US" dirty="0"/>
              <a:t>) Data Types:</a:t>
            </a:r>
            <a:br>
              <a:rPr lang="en-US" dirty="0"/>
            </a:br>
            <a:r>
              <a:rPr lang="en-US" dirty="0"/>
              <a:t>void, </a:t>
            </a:r>
            <a:r>
              <a:rPr lang="en-US" dirty="0" err="1"/>
              <a:t>int</a:t>
            </a:r>
            <a:r>
              <a:rPr lang="en-US" dirty="0"/>
              <a:t>, char, double and float.</a:t>
            </a:r>
          </a:p>
          <a:p>
            <a:endParaRPr lang="en-US" dirty="0" smtClean="0"/>
          </a:p>
          <a:p>
            <a:r>
              <a:rPr lang="en-US" dirty="0" smtClean="0"/>
              <a:t>Derived </a:t>
            </a:r>
            <a:r>
              <a:rPr lang="en-US" dirty="0"/>
              <a:t>Data Types:</a:t>
            </a:r>
            <a:br>
              <a:rPr lang="en-US" dirty="0"/>
            </a:br>
            <a:r>
              <a:rPr lang="en-US" dirty="0"/>
              <a:t>Array, References, and Pointers.</a:t>
            </a:r>
          </a:p>
          <a:p>
            <a:endParaRPr lang="en-US" dirty="0" smtClean="0"/>
          </a:p>
          <a:p>
            <a:r>
              <a:rPr lang="en-US" dirty="0" smtClean="0"/>
              <a:t>User </a:t>
            </a:r>
            <a:r>
              <a:rPr lang="en-US" dirty="0"/>
              <a:t>Defined Data Types:</a:t>
            </a:r>
            <a:br>
              <a:rPr lang="en-US" dirty="0"/>
            </a:br>
            <a:r>
              <a:rPr lang="en-US" dirty="0"/>
              <a:t>Structure, Union, and Enumeration.</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DATA TYPES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latin typeface="Times New Roman" pitchFamily="18" charset="0"/>
                <a:cs typeface="Times New Roman" pitchFamily="18" charset="0"/>
              </a:rPr>
              <a:t>Every</a:t>
            </a:r>
            <a:r>
              <a:rPr lang="en-US" dirty="0" smtClean="0"/>
              <a:t> </a:t>
            </a:r>
            <a:r>
              <a:rPr lang="en-US" dirty="0"/>
              <a:t>C compiler supports five primary data types:</a:t>
            </a:r>
          </a:p>
          <a:p>
            <a:r>
              <a:rPr lang="en-US" dirty="0" err="1"/>
              <a:t>voidAs</a:t>
            </a:r>
            <a:r>
              <a:rPr lang="en-US" dirty="0"/>
              <a:t> the name suggests it holds no value and is generally used for specifying the type of function or what it returns. If the function has a void type, it means that the function will not return any </a:t>
            </a:r>
            <a:r>
              <a:rPr lang="en-US" dirty="0" err="1"/>
              <a:t>value.intUsed</a:t>
            </a:r>
            <a:r>
              <a:rPr lang="en-US" dirty="0"/>
              <a:t> to denote an integer </a:t>
            </a:r>
            <a:r>
              <a:rPr lang="en-US" dirty="0" err="1"/>
              <a:t>type.charUsed</a:t>
            </a:r>
            <a:r>
              <a:rPr lang="en-US" dirty="0"/>
              <a:t> to denote a character </a:t>
            </a:r>
            <a:r>
              <a:rPr lang="en-US" dirty="0" err="1"/>
              <a:t>type.float</a:t>
            </a:r>
            <a:r>
              <a:rPr lang="en-US" dirty="0"/>
              <a:t>, </a:t>
            </a:r>
            <a:r>
              <a:rPr lang="en-US" dirty="0" err="1"/>
              <a:t>doubleUsed</a:t>
            </a:r>
            <a:r>
              <a:rPr lang="en-US" dirty="0"/>
              <a:t> to denote a floating point type.int *, float *, char *Used to denote a pointer </a:t>
            </a:r>
            <a:r>
              <a:rPr lang="en-US" dirty="0" err="1"/>
              <a:t>type.</a:t>
            </a:r>
            <a:r>
              <a:rPr lang="en-US" u="sng" dirty="0" err="1"/>
              <a:t>Three</a:t>
            </a:r>
            <a:r>
              <a:rPr lang="en-US" u="sng" dirty="0"/>
              <a:t> more data types have been added in C99:</a:t>
            </a:r>
            <a:endParaRPr lang="en-US" dirty="0"/>
          </a:p>
          <a:p>
            <a:r>
              <a:rPr lang="en-US" dirty="0"/>
              <a:t>_</a:t>
            </a:r>
            <a:r>
              <a:rPr lang="en-US" dirty="0" err="1"/>
              <a:t>Bool</a:t>
            </a:r>
            <a:endParaRPr lang="en-US" dirty="0"/>
          </a:p>
          <a:p>
            <a:r>
              <a:rPr lang="en-US" dirty="0"/>
              <a:t>_Complex</a:t>
            </a:r>
          </a:p>
          <a:p>
            <a:r>
              <a:rPr lang="en-US" dirty="0"/>
              <a:t>_Imaginary</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DERIVED DATA TYPES</a:t>
            </a:r>
            <a:endParaRPr lang="en-US" dirty="0"/>
          </a:p>
        </p:txBody>
      </p:sp>
      <p:sp>
        <p:nvSpPr>
          <p:cNvPr id="3" name="Content Placeholder 2"/>
          <p:cNvSpPr>
            <a:spLocks noGrp="1"/>
          </p:cNvSpPr>
          <p:nvPr>
            <p:ph idx="1"/>
          </p:nvPr>
        </p:nvSpPr>
        <p:spPr/>
        <p:txBody>
          <a:bodyPr>
            <a:normAutofit lnSpcReduction="10000"/>
          </a:bodyPr>
          <a:lstStyle/>
          <a:p>
            <a:r>
              <a:rPr lang="en-US" dirty="0"/>
              <a:t>C supports three derived data types:</a:t>
            </a:r>
          </a:p>
          <a:p>
            <a:r>
              <a:rPr lang="en-US" dirty="0" smtClean="0"/>
              <a:t>Data </a:t>
            </a:r>
            <a:r>
              <a:rPr lang="en-US" dirty="0" err="1" smtClean="0"/>
              <a:t>TypesDescription</a:t>
            </a:r>
            <a:r>
              <a:rPr lang="en-US" dirty="0" err="1"/>
              <a:t>ArraysArrays</a:t>
            </a:r>
            <a:r>
              <a:rPr lang="en-US" dirty="0"/>
              <a:t> are sequences of data items having homogeneous values. They have adjacent memory locations to store </a:t>
            </a:r>
            <a:r>
              <a:rPr lang="en-US" dirty="0" err="1"/>
              <a:t>values.ReferencesFunction</a:t>
            </a:r>
            <a:r>
              <a:rPr lang="en-US" dirty="0"/>
              <a:t> pointers allow referencing functions with a particular </a:t>
            </a:r>
            <a:r>
              <a:rPr lang="en-US" dirty="0" err="1"/>
              <a:t>signature.PointersThese</a:t>
            </a:r>
            <a:r>
              <a:rPr lang="en-US" dirty="0"/>
              <a:t> are powerful C features which are used to access the memory and deal with their addresses.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DEFINED DATA TYPES</a:t>
            </a:r>
            <a:endParaRPr lang="en-US" dirty="0"/>
          </a:p>
        </p:txBody>
      </p:sp>
      <p:graphicFrame>
        <p:nvGraphicFramePr>
          <p:cNvPr id="4" name="Content Placeholder 3"/>
          <p:cNvGraphicFramePr>
            <a:graphicFrameLocks noGrp="1"/>
          </p:cNvGraphicFramePr>
          <p:nvPr>
            <p:ph idx="1"/>
          </p:nvPr>
        </p:nvGraphicFramePr>
        <p:xfrm>
          <a:off x="1166812" y="1883886"/>
          <a:ext cx="6810375" cy="3958590"/>
        </p:xfrm>
        <a:graphic>
          <a:graphicData uri="http://schemas.openxmlformats.org/drawingml/2006/table">
            <a:tbl>
              <a:tblPr/>
              <a:tblGrid>
                <a:gridCol w="1428750"/>
                <a:gridCol w="5381625"/>
              </a:tblGrid>
              <a:tr h="0">
                <a:tc>
                  <a:txBody>
                    <a:bodyPr/>
                    <a:lstStyle/>
                    <a:p>
                      <a:pPr algn="l" fontAlgn="t"/>
                      <a:r>
                        <a:rPr lang="en-US" b="0" dirty="0">
                          <a:solidFill>
                            <a:srgbClr val="FFFFFF"/>
                          </a:solidFill>
                        </a:rPr>
                        <a:t>Data Types</a:t>
                      </a:r>
                    </a:p>
                  </a:txBody>
                  <a:tcPr marL="95250" marR="95250" marT="47625" marB="47625">
                    <a:lnL w="9525" cap="flat" cmpd="sng" algn="ctr">
                      <a:solidFill>
                        <a:srgbClr val="333333"/>
                      </a:solidFill>
                      <a:prstDash val="solid"/>
                      <a:round/>
                      <a:headEnd type="none" w="med" len="med"/>
                      <a:tailEnd type="none" w="med" len="med"/>
                    </a:lnL>
                    <a:lnR w="9525" cap="flat" cmpd="sng" algn="ctr">
                      <a:solidFill>
                        <a:srgbClr val="333333"/>
                      </a:solidFill>
                      <a:prstDash val="solid"/>
                      <a:round/>
                      <a:headEnd type="none" w="med" len="med"/>
                      <a:tailEnd type="none" w="med" len="med"/>
                    </a:lnR>
                    <a:lnT>
                      <a:noFill/>
                    </a:lnT>
                    <a:lnB w="9525" cap="flat" cmpd="sng" algn="ctr">
                      <a:solidFill>
                        <a:srgbClr val="D6D6D6"/>
                      </a:solidFill>
                      <a:prstDash val="solid"/>
                      <a:round/>
                      <a:headEnd type="none" w="med" len="med"/>
                      <a:tailEnd type="none" w="med" len="med"/>
                    </a:lnB>
                    <a:solidFill>
                      <a:srgbClr val="3D3D3D"/>
                    </a:solidFill>
                  </a:tcPr>
                </a:tc>
                <a:tc>
                  <a:txBody>
                    <a:bodyPr/>
                    <a:lstStyle/>
                    <a:p>
                      <a:pPr algn="l" fontAlgn="t"/>
                      <a:r>
                        <a:rPr lang="en-US" b="0" dirty="0" smtClean="0">
                          <a:solidFill>
                            <a:srgbClr val="FFFFFF"/>
                          </a:solidFill>
                        </a:rPr>
                        <a:t>                          Description</a:t>
                      </a:r>
                      <a:endParaRPr lang="en-US" b="0" dirty="0">
                        <a:solidFill>
                          <a:srgbClr val="FFFFFF"/>
                        </a:solidFill>
                      </a:endParaRPr>
                    </a:p>
                  </a:txBody>
                  <a:tcPr marL="95250" marR="95250" marT="47625" marB="47625">
                    <a:lnL w="9525" cap="flat" cmpd="sng" algn="ctr">
                      <a:solidFill>
                        <a:srgbClr val="333333"/>
                      </a:solidFill>
                      <a:prstDash val="solid"/>
                      <a:round/>
                      <a:headEnd type="none" w="med" len="med"/>
                      <a:tailEnd type="none" w="med" len="med"/>
                    </a:lnL>
                    <a:lnR w="9525" cap="flat" cmpd="sng" algn="ctr">
                      <a:solidFill>
                        <a:srgbClr val="333333"/>
                      </a:solidFill>
                      <a:prstDash val="solid"/>
                      <a:round/>
                      <a:headEnd type="none" w="med" len="med"/>
                      <a:tailEnd type="none" w="med" len="med"/>
                    </a:lnR>
                    <a:lnT>
                      <a:noFill/>
                    </a:lnT>
                    <a:lnB w="9525" cap="flat" cmpd="sng" algn="ctr">
                      <a:solidFill>
                        <a:srgbClr val="D6D6D6"/>
                      </a:solidFill>
                      <a:prstDash val="solid"/>
                      <a:round/>
                      <a:headEnd type="none" w="med" len="med"/>
                      <a:tailEnd type="none" w="med" len="med"/>
                    </a:lnB>
                    <a:solidFill>
                      <a:srgbClr val="3D3D3D"/>
                    </a:solidFill>
                  </a:tcPr>
                </a:tc>
              </a:tr>
              <a:tr h="0">
                <a:tc>
                  <a:txBody>
                    <a:bodyPr/>
                    <a:lstStyle/>
                    <a:p>
                      <a:pPr fontAlgn="t"/>
                      <a:r>
                        <a:rPr lang="en-US" dirty="0">
                          <a:solidFill>
                            <a:schemeClr val="tx1"/>
                          </a:solidFill>
                        </a:rPr>
                        <a:t>Structure</a:t>
                      </a:r>
                    </a:p>
                  </a:txBody>
                  <a:tcPr marL="95250" marR="95250" marT="95250" marB="95250">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solidFill>
                      <a:srgbClr val="FFFFFF"/>
                    </a:solidFill>
                  </a:tcPr>
                </a:tc>
                <a:tc>
                  <a:txBody>
                    <a:bodyPr/>
                    <a:lstStyle/>
                    <a:p>
                      <a:pPr fontAlgn="t"/>
                      <a:r>
                        <a:rPr lang="en-US" dirty="0">
                          <a:solidFill>
                            <a:schemeClr val="tx1"/>
                          </a:solidFill>
                        </a:rPr>
                        <a:t>It is a package of variables of different types under a single name. This is done to handle data efficiently. "</a:t>
                      </a:r>
                      <a:r>
                        <a:rPr lang="en-US" dirty="0" err="1">
                          <a:solidFill>
                            <a:schemeClr val="tx1"/>
                          </a:solidFill>
                        </a:rPr>
                        <a:t>struct</a:t>
                      </a:r>
                      <a:r>
                        <a:rPr lang="en-US" dirty="0">
                          <a:solidFill>
                            <a:schemeClr val="tx1"/>
                          </a:solidFill>
                        </a:rPr>
                        <a:t>" keyword is used to define a structure.</a:t>
                      </a:r>
                    </a:p>
                  </a:txBody>
                  <a:tcPr marL="95250" marR="95250" marT="95250" marB="95250">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solidFill>
                      <a:srgbClr val="FFFFFF"/>
                    </a:solidFill>
                  </a:tcPr>
                </a:tc>
              </a:tr>
              <a:tr h="0">
                <a:tc>
                  <a:txBody>
                    <a:bodyPr/>
                    <a:lstStyle/>
                    <a:p>
                      <a:pPr fontAlgn="t"/>
                      <a:r>
                        <a:rPr lang="en-US">
                          <a:solidFill>
                            <a:schemeClr val="tx1"/>
                          </a:solidFill>
                        </a:rPr>
                        <a:t>Union</a:t>
                      </a:r>
                    </a:p>
                  </a:txBody>
                  <a:tcPr marL="95250" marR="95250" marT="95250" marB="95250">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solidFill>
                      <a:srgbClr val="FFFFFF"/>
                    </a:solidFill>
                  </a:tcPr>
                </a:tc>
                <a:tc>
                  <a:txBody>
                    <a:bodyPr/>
                    <a:lstStyle/>
                    <a:p>
                      <a:pPr fontAlgn="t"/>
                      <a:r>
                        <a:rPr lang="en-US" dirty="0">
                          <a:solidFill>
                            <a:schemeClr val="tx1"/>
                          </a:solidFill>
                        </a:rPr>
                        <a:t>These allow storing various data types in the same memory location. Programmers can define a union with different members, but only a single member can contain a value at given time. It is used for</a:t>
                      </a:r>
                    </a:p>
                  </a:txBody>
                  <a:tcPr marL="95250" marR="95250" marT="95250" marB="95250">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solidFill>
                      <a:srgbClr val="FFFFFF"/>
                    </a:solidFill>
                  </a:tcPr>
                </a:tc>
              </a:tr>
              <a:tr h="0">
                <a:tc>
                  <a:txBody>
                    <a:bodyPr/>
                    <a:lstStyle/>
                    <a:p>
                      <a:pPr fontAlgn="t"/>
                      <a:r>
                        <a:rPr lang="en-US">
                          <a:solidFill>
                            <a:schemeClr val="tx1"/>
                          </a:solidFill>
                        </a:rPr>
                        <a:t>Enum</a:t>
                      </a:r>
                    </a:p>
                  </a:txBody>
                  <a:tcPr marL="95250" marR="95250" marT="95250" marB="95250">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solidFill>
                      <a:srgbClr val="FFFFFF"/>
                    </a:solidFill>
                  </a:tcPr>
                </a:tc>
                <a:tc>
                  <a:txBody>
                    <a:bodyPr/>
                    <a:lstStyle/>
                    <a:p>
                      <a:pPr fontAlgn="t"/>
                      <a:r>
                        <a:rPr lang="en-US" dirty="0">
                          <a:solidFill>
                            <a:schemeClr val="tx1"/>
                          </a:solidFill>
                        </a:rPr>
                        <a:t>Enumeration is a special data type that consists of integral constants, and each of them is assigned with a specific name. "</a:t>
                      </a:r>
                      <a:r>
                        <a:rPr lang="en-US" dirty="0" err="1">
                          <a:solidFill>
                            <a:schemeClr val="tx1"/>
                          </a:solidFill>
                        </a:rPr>
                        <a:t>enum</a:t>
                      </a:r>
                      <a:r>
                        <a:rPr lang="en-US" dirty="0">
                          <a:solidFill>
                            <a:schemeClr val="tx1"/>
                          </a:solidFill>
                        </a:rPr>
                        <a:t>" keyword is used to define the enumerated data type.</a:t>
                      </a:r>
                    </a:p>
                  </a:txBody>
                  <a:tcPr marL="95250" marR="95250" marT="95250" marB="95250">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solidFill>
                      <a:srgbClr val="FFFFFF"/>
                    </a:solidFill>
                  </a:tcPr>
                </a:tc>
              </a:tr>
            </a:tbl>
          </a:graphicData>
        </a:graphic>
      </p:graphicFrame>
      <p:sp>
        <p:nvSpPr>
          <p:cNvPr id="1025" name="Rectangle 1"/>
          <p:cNvSpPr>
            <a:spLocks noChangeArrowheads="1"/>
          </p:cNvSpPr>
          <p:nvPr/>
        </p:nvSpPr>
        <p:spPr bwMode="auto">
          <a:xfrm>
            <a:off x="0" y="0"/>
            <a:ext cx="9144000" cy="457200"/>
          </a:xfrm>
          <a:prstGeom prst="rect">
            <a:avLst/>
          </a:prstGeom>
          <a:solidFill>
            <a:srgbClr val="F9F9F9"/>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111111"/>
                </a:solidFill>
                <a:effectLst/>
                <a:latin typeface="Roboto"/>
                <a:cs typeface="Arial" pitchFamily="34" charset="0"/>
              </a:rPr>
              <a:t>C allows the feature called </a:t>
            </a:r>
            <a:r>
              <a:rPr kumimoji="0" lang="en-US" sz="1000" b="0" i="0" u="none" strike="noStrike" cap="none" normalizeH="0" baseline="0" smtClean="0">
                <a:ln>
                  <a:noFill/>
                </a:ln>
                <a:solidFill>
                  <a:srgbClr val="111111"/>
                </a:solidFill>
                <a:effectLst/>
                <a:latin typeface="Roboto"/>
                <a:cs typeface="Arial" pitchFamily="34" charset="0"/>
              </a:rPr>
              <a:t>type definition</a:t>
            </a:r>
            <a:r>
              <a:rPr kumimoji="0" lang="en-US" sz="1100" b="0" i="0" u="none" strike="noStrike" cap="none" normalizeH="0" baseline="0" smtClean="0">
                <a:ln>
                  <a:noFill/>
                </a:ln>
                <a:solidFill>
                  <a:srgbClr val="111111"/>
                </a:solidFill>
                <a:effectLst/>
                <a:latin typeface="Roboto"/>
                <a:cs typeface="Arial" pitchFamily="34" charset="0"/>
              </a:rPr>
              <a:t> which allows programmers to define their identifier that would represent an existing data type. There are three such types: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TYPRS AND VARIABLES DECLARATION IN C</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dirty="0" smtClean="0"/>
              <a:t>     EXAMPLE:</a:t>
            </a:r>
          </a:p>
          <a:p>
            <a:r>
              <a:rPr lang="en-US" dirty="0" smtClean="0"/>
              <a:t>#</a:t>
            </a:r>
            <a:r>
              <a:rPr lang="en-US" dirty="0"/>
              <a:t>include &lt;</a:t>
            </a:r>
            <a:r>
              <a:rPr lang="en-US" dirty="0" err="1"/>
              <a:t>stdio.h</a:t>
            </a:r>
            <a:r>
              <a:rPr lang="en-US" dirty="0" smtClean="0"/>
              <a:t>&gt;</a:t>
            </a:r>
          </a:p>
          <a:p>
            <a:r>
              <a:rPr lang="en-US" dirty="0" smtClean="0"/>
              <a:t> </a:t>
            </a:r>
            <a:r>
              <a:rPr lang="en-US" dirty="0" err="1"/>
              <a:t>int</a:t>
            </a:r>
            <a:r>
              <a:rPr lang="en-US" dirty="0"/>
              <a:t> main</a:t>
            </a:r>
            <a:r>
              <a:rPr lang="en-US" dirty="0" smtClean="0"/>
              <a:t>()</a:t>
            </a:r>
          </a:p>
          <a:p>
            <a:r>
              <a:rPr lang="en-US" dirty="0" smtClean="0"/>
              <a:t> </a:t>
            </a:r>
            <a:r>
              <a:rPr lang="en-US" dirty="0"/>
              <a:t>{ </a:t>
            </a:r>
            <a:endParaRPr lang="en-US" dirty="0" smtClean="0"/>
          </a:p>
          <a:p>
            <a:r>
              <a:rPr lang="en-US" dirty="0" err="1" smtClean="0"/>
              <a:t>int</a:t>
            </a:r>
            <a:r>
              <a:rPr lang="en-US" dirty="0" smtClean="0"/>
              <a:t> </a:t>
            </a:r>
            <a:r>
              <a:rPr lang="en-US" dirty="0"/>
              <a:t>a = 4000; // positive integer data type </a:t>
            </a:r>
            <a:endParaRPr lang="en-US" dirty="0" smtClean="0"/>
          </a:p>
          <a:p>
            <a:r>
              <a:rPr lang="en-US" dirty="0" smtClean="0"/>
              <a:t>float </a:t>
            </a:r>
            <a:r>
              <a:rPr lang="en-US" dirty="0"/>
              <a:t>b = 5.2324; // float data type char c = 'Z'; // char data </a:t>
            </a:r>
            <a:r>
              <a:rPr lang="en-US" dirty="0" smtClean="0"/>
              <a:t>type</a:t>
            </a:r>
          </a:p>
          <a:p>
            <a:r>
              <a:rPr lang="en-US" dirty="0" smtClean="0"/>
              <a:t> </a:t>
            </a:r>
            <a:r>
              <a:rPr lang="en-US" dirty="0"/>
              <a:t>long d = 41657; // long positive integer data </a:t>
            </a:r>
            <a:r>
              <a:rPr lang="en-US" dirty="0" smtClean="0"/>
              <a:t>type</a:t>
            </a:r>
          </a:p>
          <a:p>
            <a:r>
              <a:rPr lang="en-US" dirty="0" smtClean="0"/>
              <a:t> </a:t>
            </a:r>
            <a:r>
              <a:rPr lang="en-US" dirty="0"/>
              <a:t>long e = -21556; // long -</a:t>
            </a:r>
            <a:r>
              <a:rPr lang="en-US" dirty="0" err="1"/>
              <a:t>ve</a:t>
            </a:r>
            <a:r>
              <a:rPr lang="en-US" dirty="0"/>
              <a:t> integer data </a:t>
            </a:r>
            <a:r>
              <a:rPr lang="en-US" dirty="0" smtClean="0"/>
              <a:t>type</a:t>
            </a:r>
          </a:p>
          <a:p>
            <a:r>
              <a:rPr lang="en-US" dirty="0" smtClean="0"/>
              <a:t> </a:t>
            </a:r>
            <a:r>
              <a:rPr lang="en-US" dirty="0" err="1"/>
              <a:t>int</a:t>
            </a:r>
            <a:r>
              <a:rPr lang="en-US" dirty="0"/>
              <a:t> f = -185; // -</a:t>
            </a:r>
            <a:r>
              <a:rPr lang="en-US" dirty="0" err="1"/>
              <a:t>ve</a:t>
            </a:r>
            <a:r>
              <a:rPr lang="en-US" dirty="0"/>
              <a:t> integer data type </a:t>
            </a:r>
            <a:endParaRPr lang="en-US" dirty="0" smtClean="0"/>
          </a:p>
          <a:p>
            <a:r>
              <a:rPr lang="en-US" dirty="0" smtClean="0"/>
              <a:t>short </a:t>
            </a:r>
            <a:r>
              <a:rPr lang="en-US" dirty="0"/>
              <a:t>g = 130; // short +</a:t>
            </a:r>
            <a:r>
              <a:rPr lang="en-US" dirty="0" err="1"/>
              <a:t>ve</a:t>
            </a:r>
            <a:r>
              <a:rPr lang="en-US" dirty="0"/>
              <a:t> integer data type </a:t>
            </a:r>
            <a:endParaRPr lang="en-US" dirty="0" smtClean="0"/>
          </a:p>
          <a:p>
            <a:r>
              <a:rPr lang="en-US" dirty="0" smtClean="0"/>
              <a:t>short </a:t>
            </a:r>
            <a:r>
              <a:rPr lang="en-US" dirty="0"/>
              <a:t>h = -130; // short -</a:t>
            </a:r>
            <a:r>
              <a:rPr lang="en-US" dirty="0" err="1"/>
              <a:t>ve</a:t>
            </a:r>
            <a:r>
              <a:rPr lang="en-US" dirty="0"/>
              <a:t> integer data </a:t>
            </a:r>
            <a:r>
              <a:rPr lang="en-US" dirty="0" smtClean="0"/>
              <a:t>type</a:t>
            </a:r>
          </a:p>
          <a:p>
            <a:r>
              <a:rPr lang="en-US" dirty="0" smtClean="0"/>
              <a:t> </a:t>
            </a:r>
            <a:r>
              <a:rPr lang="en-US" dirty="0"/>
              <a:t>double </a:t>
            </a:r>
            <a:r>
              <a:rPr lang="en-US" dirty="0" err="1"/>
              <a:t>i</a:t>
            </a:r>
            <a:r>
              <a:rPr lang="en-US" dirty="0"/>
              <a:t> = 4.1234567890; // double float data </a:t>
            </a:r>
            <a:r>
              <a:rPr lang="en-US" dirty="0" smtClean="0"/>
              <a:t>type</a:t>
            </a:r>
          </a:p>
          <a:p>
            <a:r>
              <a:rPr lang="en-US" dirty="0" smtClean="0"/>
              <a:t> </a:t>
            </a:r>
            <a:r>
              <a:rPr lang="en-US" dirty="0"/>
              <a:t>float j = -3.55; // float data </a:t>
            </a:r>
            <a:r>
              <a:rPr lang="en-US" dirty="0" smtClean="0"/>
              <a:t>type</a:t>
            </a:r>
          </a:p>
          <a:p>
            <a:r>
              <a:rPr lang="en-US" dirty="0" smtClean="0"/>
              <a:t> </a:t>
            </a:r>
            <a:r>
              <a:rPr lang="en-US"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590800"/>
            <a:ext cx="8229600" cy="1143000"/>
          </a:xfrm>
        </p:spPr>
        <p:txBody>
          <a:bodyPr/>
          <a:lstStyle/>
          <a:p>
            <a:r>
              <a:rPr lang="en-US" dirty="0" smtClean="0"/>
              <a:t>Thank You</a:t>
            </a:r>
            <a:endParaRPr lang="en-US" dirty="0"/>
          </a:p>
        </p:txBody>
      </p:sp>
    </p:spTree>
    <p:extLst>
      <p:ext uri="{BB962C8B-B14F-4D97-AF65-F5344CB8AC3E}">
        <p14:creationId xmlns:p14="http://schemas.microsoft.com/office/powerpoint/2010/main" val="574721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685799"/>
          </a:xfrm>
        </p:spPr>
        <p:style>
          <a:lnRef idx="2">
            <a:schemeClr val="accent2"/>
          </a:lnRef>
          <a:fillRef idx="1">
            <a:schemeClr val="lt1"/>
          </a:fillRef>
          <a:effectRef idx="0">
            <a:schemeClr val="accent2"/>
          </a:effectRef>
          <a:fontRef idx="minor">
            <a:schemeClr val="dk1"/>
          </a:fontRef>
        </p:style>
        <p:txBody>
          <a:bodyPr>
            <a:normAutofit/>
          </a:bodyPr>
          <a:lstStyle/>
          <a:p>
            <a:r>
              <a:rPr lang="en-AU" sz="3200" dirty="0" smtClean="0"/>
              <a:t>Variables Constants and Data types</a:t>
            </a:r>
            <a:endParaRPr lang="en-US" sz="3200" dirty="0"/>
          </a:p>
        </p:txBody>
      </p:sp>
      <p:sp>
        <p:nvSpPr>
          <p:cNvPr id="3" name="Subtitle 2"/>
          <p:cNvSpPr>
            <a:spLocks noGrp="1"/>
          </p:cNvSpPr>
          <p:nvPr>
            <p:ph type="subTitle" idx="1"/>
          </p:nvPr>
        </p:nvSpPr>
        <p:spPr>
          <a:xfrm>
            <a:off x="685800" y="1295400"/>
            <a:ext cx="7696200" cy="4953000"/>
          </a:xfrm>
        </p:spPr>
        <p:txBody>
          <a:bodyPr>
            <a:normAutofit lnSpcReduction="10000"/>
          </a:bodyPr>
          <a:lstStyle/>
          <a:p>
            <a:pPr>
              <a:buFont typeface="Arial" pitchFamily="34" charset="0"/>
              <a:buChar char="•"/>
            </a:pPr>
            <a:r>
              <a:rPr lang="en-AU" dirty="0" smtClean="0">
                <a:solidFill>
                  <a:schemeClr val="tx1"/>
                </a:solidFill>
              </a:rPr>
              <a:t> Variables temporarily stores values                   during the execution of an application</a:t>
            </a:r>
          </a:p>
          <a:p>
            <a:pPr>
              <a:buFont typeface="Arial" pitchFamily="34" charset="0"/>
              <a:buChar char="•"/>
            </a:pPr>
            <a:endParaRPr lang="en-AU" dirty="0" smtClean="0">
              <a:solidFill>
                <a:schemeClr val="tx1"/>
              </a:solidFill>
            </a:endParaRPr>
          </a:p>
          <a:p>
            <a:pPr>
              <a:buFont typeface="Arial" pitchFamily="34" charset="0"/>
              <a:buChar char="•"/>
            </a:pPr>
            <a:r>
              <a:rPr lang="en-AU" dirty="0" smtClean="0">
                <a:solidFill>
                  <a:schemeClr val="tx1"/>
                </a:solidFill>
              </a:rPr>
              <a:t>Variables have a name and data type</a:t>
            </a:r>
          </a:p>
          <a:p>
            <a:r>
              <a:rPr lang="en-AU" dirty="0" smtClean="0">
                <a:solidFill>
                  <a:schemeClr val="tx1"/>
                </a:solidFill>
              </a:rPr>
              <a:t>         Declare a variable with a Dim statement</a:t>
            </a:r>
          </a:p>
          <a:p>
            <a:r>
              <a:rPr lang="en-AU" b="1" i="1" dirty="0" smtClean="0">
                <a:solidFill>
                  <a:schemeClr val="tx1"/>
                </a:solidFill>
              </a:rPr>
              <a:t>Dim </a:t>
            </a:r>
            <a:r>
              <a:rPr lang="en-AU" b="1" i="1" dirty="0" err="1" smtClean="0">
                <a:solidFill>
                  <a:schemeClr val="tx1"/>
                </a:solidFill>
              </a:rPr>
              <a:t>VariableName</a:t>
            </a:r>
            <a:r>
              <a:rPr lang="en-AU" b="1" i="1" dirty="0" smtClean="0">
                <a:solidFill>
                  <a:schemeClr val="tx1"/>
                </a:solidFill>
              </a:rPr>
              <a:t> [As </a:t>
            </a:r>
            <a:r>
              <a:rPr lang="en-AU" b="1" i="1" dirty="0" err="1" smtClean="0">
                <a:solidFill>
                  <a:schemeClr val="tx1"/>
                </a:solidFill>
              </a:rPr>
              <a:t>DataType</a:t>
            </a:r>
            <a:r>
              <a:rPr lang="en-AU" b="1" i="1" dirty="0" smtClean="0">
                <a:solidFill>
                  <a:schemeClr val="tx1"/>
                </a:solidFill>
              </a:rPr>
              <a:t> ]</a:t>
            </a:r>
          </a:p>
          <a:p>
            <a:pPr>
              <a:buFont typeface="Arial" pitchFamily="34" charset="0"/>
              <a:buChar char="•"/>
            </a:pPr>
            <a:r>
              <a:rPr lang="en-AU" dirty="0" smtClean="0">
                <a:solidFill>
                  <a:schemeClr val="tx1"/>
                </a:solidFill>
              </a:rPr>
              <a:t>Variable declared with the Dim statement within a procedure exists only as long as the procedure is executing</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Variables Constants and Data types</a:t>
            </a:r>
            <a:endParaRPr lang="en-US" dirty="0"/>
          </a:p>
        </p:txBody>
      </p:sp>
      <p:sp>
        <p:nvSpPr>
          <p:cNvPr id="3" name="Content Placeholder 2"/>
          <p:cNvSpPr>
            <a:spLocks noGrp="1"/>
          </p:cNvSpPr>
          <p:nvPr>
            <p:ph idx="1"/>
          </p:nvPr>
        </p:nvSpPr>
        <p:spPr/>
        <p:txBody>
          <a:bodyPr/>
          <a:lstStyle/>
          <a:p>
            <a:r>
              <a:rPr lang="en-AU" dirty="0" smtClean="0"/>
              <a:t>When the procedure is completed, the value of the variable disappears</a:t>
            </a:r>
          </a:p>
          <a:p>
            <a:r>
              <a:rPr lang="en-AU" dirty="0" smtClean="0"/>
              <a:t>The value of the variable in a procedure is </a:t>
            </a:r>
            <a:r>
              <a:rPr lang="en-AU" b="1" i="1" dirty="0" smtClean="0"/>
              <a:t>Local </a:t>
            </a:r>
            <a:r>
              <a:rPr lang="en-AU" dirty="0" smtClean="0"/>
              <a:t>to that procedure</a:t>
            </a:r>
          </a:p>
          <a:p>
            <a:r>
              <a:rPr lang="en-AU" dirty="0" smtClean="0"/>
              <a:t>A variable name </a:t>
            </a:r>
          </a:p>
          <a:p>
            <a:pPr lvl="1"/>
            <a:r>
              <a:rPr lang="en-AU" dirty="0" smtClean="0"/>
              <a:t>must begin with a letter</a:t>
            </a:r>
          </a:p>
          <a:p>
            <a:pPr lvl="1"/>
            <a:r>
              <a:rPr lang="en-AU" dirty="0" smtClean="0"/>
              <a:t>must not exceed 255 characters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TYPES</a:t>
            </a:r>
            <a:endParaRPr lang="en-US" dirty="0"/>
          </a:p>
        </p:txBody>
      </p:sp>
      <p:sp>
        <p:nvSpPr>
          <p:cNvPr id="3" name="Content Placeholder 2"/>
          <p:cNvSpPr>
            <a:spLocks noGrp="1"/>
          </p:cNvSpPr>
          <p:nvPr>
            <p:ph idx="1"/>
          </p:nvPr>
        </p:nvSpPr>
        <p:spPr/>
        <p:txBody>
          <a:bodyPr>
            <a:normAutofit lnSpcReduction="10000"/>
          </a:bodyPr>
          <a:lstStyle/>
          <a:p>
            <a:r>
              <a:rPr lang="en-AU" dirty="0" smtClean="0"/>
              <a:t>Data types are</a:t>
            </a:r>
          </a:p>
          <a:p>
            <a:pPr lvl="1"/>
            <a:r>
              <a:rPr lang="en-AU" dirty="0" smtClean="0"/>
              <a:t>Numeric data types</a:t>
            </a:r>
          </a:p>
          <a:p>
            <a:pPr lvl="2"/>
            <a:r>
              <a:rPr lang="en-AU" dirty="0" smtClean="0"/>
              <a:t>Integer	32767  -32768</a:t>
            </a:r>
          </a:p>
          <a:p>
            <a:pPr lvl="2"/>
            <a:r>
              <a:rPr lang="en-AU" dirty="0" smtClean="0"/>
              <a:t>Long		2,147,xxx,xxx</a:t>
            </a:r>
          </a:p>
          <a:p>
            <a:pPr lvl="2"/>
            <a:r>
              <a:rPr lang="en-AU" dirty="0" smtClean="0"/>
              <a:t>Single 	3.4*10**38</a:t>
            </a:r>
          </a:p>
          <a:p>
            <a:pPr lvl="2"/>
            <a:r>
              <a:rPr lang="en-AU" dirty="0" smtClean="0"/>
              <a:t>Double	1.8*10**308</a:t>
            </a:r>
          </a:p>
          <a:p>
            <a:pPr lvl="2"/>
            <a:r>
              <a:rPr lang="en-AU" dirty="0" smtClean="0"/>
              <a:t>Currency	999999999999999.9999</a:t>
            </a:r>
          </a:p>
          <a:p>
            <a:pPr lvl="1">
              <a:buFontTx/>
              <a:buNone/>
            </a:pPr>
            <a:r>
              <a:rPr lang="en-AU" dirty="0" smtClean="0"/>
              <a:t>Example</a:t>
            </a:r>
          </a:p>
          <a:p>
            <a:pPr lvl="1">
              <a:buFontTx/>
              <a:buNone/>
            </a:pPr>
            <a:r>
              <a:rPr lang="en-AU" b="1" i="1" dirty="0" smtClean="0"/>
              <a:t>Dim </a:t>
            </a:r>
            <a:r>
              <a:rPr lang="en-AU" b="1" i="1" dirty="0" err="1" smtClean="0"/>
              <a:t>Amnt</a:t>
            </a:r>
            <a:r>
              <a:rPr lang="en-AU" b="1" i="1" dirty="0" smtClean="0"/>
              <a:t> as Double, (</a:t>
            </a:r>
            <a:r>
              <a:rPr lang="en-AU" b="1" i="1" dirty="0" err="1" smtClean="0"/>
              <a:t>Prev,Temp</a:t>
            </a:r>
            <a:r>
              <a:rPr lang="en-AU" b="1" i="1" dirty="0" smtClean="0"/>
              <a:t>) as Integer</a:t>
            </a:r>
          </a:p>
          <a:p>
            <a:pPr lvl="1">
              <a:buFontTx/>
              <a:buNone/>
            </a:pPr>
            <a:r>
              <a:rPr lang="en-AU" b="1" i="1" dirty="0" smtClean="0"/>
              <a:t>Dim </a:t>
            </a:r>
            <a:r>
              <a:rPr lang="en-AU" b="1" i="1" dirty="0" err="1" smtClean="0"/>
              <a:t>NameAndLName</a:t>
            </a:r>
            <a:r>
              <a:rPr lang="en-AU" b="1" i="1" dirty="0" smtClean="0"/>
              <a:t> As String</a:t>
            </a:r>
            <a:r>
              <a:rPr lang="en-AU" dirty="0" smtClean="0"/>
              <a:t>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TYPES</a:t>
            </a:r>
            <a:endParaRPr lang="en-US" dirty="0"/>
          </a:p>
        </p:txBody>
      </p:sp>
      <p:sp>
        <p:nvSpPr>
          <p:cNvPr id="3" name="Content Placeholder 2"/>
          <p:cNvSpPr>
            <a:spLocks noGrp="1"/>
          </p:cNvSpPr>
          <p:nvPr>
            <p:ph idx="1"/>
          </p:nvPr>
        </p:nvSpPr>
        <p:spPr/>
        <p:txBody>
          <a:bodyPr/>
          <a:lstStyle/>
          <a:p>
            <a:r>
              <a:rPr lang="en-US" dirty="0" smtClean="0"/>
              <a:t>The String Data type</a:t>
            </a:r>
          </a:p>
          <a:p>
            <a:pPr lvl="1"/>
            <a:r>
              <a:rPr lang="en-US" dirty="0" smtClean="0"/>
              <a:t>String type data type can be declared as Max length of a string variable can 32767</a:t>
            </a:r>
          </a:p>
          <a:p>
            <a:pPr lvl="1">
              <a:buFontTx/>
              <a:buNone/>
            </a:pPr>
            <a:endParaRPr lang="en-US" dirty="0" smtClean="0"/>
          </a:p>
          <a:p>
            <a:pPr lvl="1">
              <a:buFontTx/>
              <a:buNone/>
            </a:pPr>
            <a:r>
              <a:rPr lang="en-US" b="1" i="1" dirty="0" smtClean="0"/>
              <a:t>Dim Name As string  * 24 ‘Fixed length’</a:t>
            </a:r>
          </a:p>
          <a:p>
            <a:pPr lvl="1">
              <a:buFontTx/>
              <a:buNone/>
            </a:pPr>
            <a:r>
              <a:rPr lang="en-US" b="1" i="1" dirty="0" smtClean="0"/>
              <a:t>Dim </a:t>
            </a:r>
            <a:r>
              <a:rPr lang="en-US" b="1" i="1" dirty="0" err="1" smtClean="0"/>
              <a:t>Adress</a:t>
            </a:r>
            <a:r>
              <a:rPr lang="en-US" b="1" i="1" dirty="0" smtClean="0"/>
              <a:t> As string  ‘Variable size’</a:t>
            </a: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TYPES</a:t>
            </a:r>
            <a:endParaRPr lang="en-US" dirty="0"/>
          </a:p>
        </p:txBody>
      </p:sp>
      <p:sp>
        <p:nvSpPr>
          <p:cNvPr id="3" name="Content Placeholder 2"/>
          <p:cNvSpPr>
            <a:spLocks noGrp="1"/>
          </p:cNvSpPr>
          <p:nvPr>
            <p:ph idx="1"/>
          </p:nvPr>
        </p:nvSpPr>
        <p:spPr/>
        <p:txBody>
          <a:bodyPr/>
          <a:lstStyle/>
          <a:p>
            <a:r>
              <a:rPr lang="en-US" dirty="0" smtClean="0"/>
              <a:t>The Object Data type</a:t>
            </a:r>
          </a:p>
          <a:p>
            <a:pPr>
              <a:buFontTx/>
              <a:buNone/>
            </a:pPr>
            <a:r>
              <a:rPr lang="en-US" dirty="0" smtClean="0"/>
              <a:t>	Object variables are stored as 32-bit addresses. A variable declared as Object is one that can be assigned(using the set Statement) to refer to any actual object.</a:t>
            </a:r>
          </a:p>
          <a:p>
            <a:pPr>
              <a:buFontTx/>
              <a:buNone/>
            </a:pPr>
            <a:r>
              <a:rPr lang="en-US" dirty="0" smtClean="0"/>
              <a:t>	</a:t>
            </a:r>
            <a:r>
              <a:rPr lang="en-US" b="1" i="1" dirty="0" smtClean="0"/>
              <a:t>Dim </a:t>
            </a:r>
            <a:r>
              <a:rPr lang="en-US" b="1" i="1" dirty="0" err="1" smtClean="0"/>
              <a:t>ObjDb</a:t>
            </a:r>
            <a:r>
              <a:rPr lang="en-US" b="1" i="1" dirty="0" smtClean="0"/>
              <a:t> As Object</a:t>
            </a:r>
          </a:p>
          <a:p>
            <a:pPr>
              <a:buFontTx/>
              <a:buNone/>
            </a:pPr>
            <a:r>
              <a:rPr lang="en-US" b="1" i="1" dirty="0" smtClean="0"/>
              <a:t>	</a:t>
            </a:r>
            <a:r>
              <a:rPr lang="en-US" sz="2800" b="1" i="1" dirty="0" smtClean="0"/>
              <a:t>Set </a:t>
            </a:r>
            <a:r>
              <a:rPr lang="en-US" sz="2800" b="1" i="1" dirty="0" err="1" smtClean="0"/>
              <a:t>ObjDb</a:t>
            </a:r>
            <a:r>
              <a:rPr lang="en-US" sz="2800" b="1" i="1" dirty="0" smtClean="0"/>
              <a:t> =</a:t>
            </a:r>
            <a:r>
              <a:rPr lang="en-US" sz="2800" b="1" i="1" dirty="0" err="1" smtClean="0"/>
              <a:t>OpenDatabase</a:t>
            </a:r>
            <a:r>
              <a:rPr lang="en-US" sz="2800" b="1" i="1" dirty="0" smtClean="0"/>
              <a:t>(“c:\vb5\Biblio.mdb”)</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Converting Data Types</a:t>
            </a:r>
          </a:p>
          <a:p>
            <a:pPr>
              <a:buFontTx/>
              <a:buNone/>
            </a:pPr>
            <a:r>
              <a:rPr lang="en-US" dirty="0" smtClean="0"/>
              <a:t>Visual Basic Provides several conversion functions</a:t>
            </a:r>
          </a:p>
          <a:p>
            <a:pPr>
              <a:buFontTx/>
              <a:buNone/>
            </a:pPr>
            <a:r>
              <a:rPr lang="en-US" dirty="0" smtClean="0"/>
              <a:t>you can use to convert values into a specified data type</a:t>
            </a:r>
          </a:p>
          <a:p>
            <a:pPr>
              <a:buFontTx/>
              <a:buNone/>
            </a:pPr>
            <a:r>
              <a:rPr lang="en-US" dirty="0" smtClean="0"/>
              <a:t>Conversion	Converts an	Conversion	Converts an</a:t>
            </a:r>
          </a:p>
          <a:p>
            <a:pPr>
              <a:buFontTx/>
              <a:buNone/>
            </a:pPr>
            <a:r>
              <a:rPr lang="en-US" u="sng" dirty="0" smtClean="0"/>
              <a:t>Function</a:t>
            </a:r>
            <a:r>
              <a:rPr lang="en-US" dirty="0" smtClean="0"/>
              <a:t>	</a:t>
            </a:r>
            <a:r>
              <a:rPr lang="en-US" u="sng" dirty="0" smtClean="0"/>
              <a:t>expression to</a:t>
            </a:r>
            <a:r>
              <a:rPr lang="en-US" dirty="0" smtClean="0"/>
              <a:t>	</a:t>
            </a:r>
            <a:r>
              <a:rPr lang="en-US" u="sng" dirty="0" smtClean="0"/>
              <a:t>Function</a:t>
            </a:r>
            <a:r>
              <a:rPr lang="en-US" dirty="0" smtClean="0"/>
              <a:t>	</a:t>
            </a:r>
            <a:r>
              <a:rPr lang="en-US" u="sng" dirty="0" smtClean="0"/>
              <a:t>Expression to</a:t>
            </a:r>
            <a:endParaRPr lang="en-US" dirty="0" smtClean="0"/>
          </a:p>
          <a:p>
            <a:pPr>
              <a:buFontTx/>
              <a:buNone/>
            </a:pPr>
            <a:r>
              <a:rPr lang="en-US" b="1" i="1" dirty="0" err="1" smtClean="0"/>
              <a:t>Cbool</a:t>
            </a:r>
            <a:r>
              <a:rPr lang="en-US" b="1" i="1" dirty="0" smtClean="0"/>
              <a:t>		Boolean	</a:t>
            </a:r>
            <a:r>
              <a:rPr lang="en-US" b="1" i="1" dirty="0" err="1" smtClean="0"/>
              <a:t>Cint</a:t>
            </a:r>
            <a:r>
              <a:rPr lang="en-US" b="1" i="1" dirty="0" smtClean="0"/>
              <a:t>		Integer	</a:t>
            </a:r>
          </a:p>
          <a:p>
            <a:pPr>
              <a:buFontTx/>
              <a:buNone/>
            </a:pPr>
            <a:r>
              <a:rPr lang="en-US" b="1" i="1" dirty="0" err="1" smtClean="0"/>
              <a:t>Cbyte</a:t>
            </a:r>
            <a:r>
              <a:rPr lang="en-US" b="1" i="1" dirty="0" smtClean="0"/>
              <a:t>		Byte		</a:t>
            </a:r>
            <a:r>
              <a:rPr lang="en-US" b="1" i="1" dirty="0" err="1" smtClean="0"/>
              <a:t>CLng</a:t>
            </a:r>
            <a:r>
              <a:rPr lang="en-US" b="1" i="1" dirty="0" smtClean="0"/>
              <a:t>		Long</a:t>
            </a:r>
          </a:p>
          <a:p>
            <a:pPr>
              <a:buFontTx/>
              <a:buNone/>
            </a:pPr>
            <a:r>
              <a:rPr lang="en-US" b="1" i="1" dirty="0" err="1" smtClean="0"/>
              <a:t>Ccur</a:t>
            </a:r>
            <a:r>
              <a:rPr lang="en-US" b="1" i="1" dirty="0" smtClean="0"/>
              <a:t>		Currency	</a:t>
            </a:r>
            <a:r>
              <a:rPr lang="en-US" b="1" i="1" dirty="0" err="1" smtClean="0"/>
              <a:t>CSng</a:t>
            </a:r>
            <a:r>
              <a:rPr lang="en-US" b="1" i="1" dirty="0" smtClean="0"/>
              <a:t>		Single</a:t>
            </a:r>
          </a:p>
          <a:p>
            <a:pPr>
              <a:buFontTx/>
              <a:buNone/>
            </a:pPr>
            <a:r>
              <a:rPr lang="en-US" b="1" i="1" dirty="0" err="1" smtClean="0"/>
              <a:t>Cdate</a:t>
            </a:r>
            <a:r>
              <a:rPr lang="en-US" b="1" i="1" dirty="0" smtClean="0"/>
              <a:t>		Date		</a:t>
            </a:r>
            <a:r>
              <a:rPr lang="en-US" b="1" i="1" dirty="0" err="1" smtClean="0"/>
              <a:t>CStr</a:t>
            </a:r>
            <a:r>
              <a:rPr lang="en-US" b="1" i="1" dirty="0" smtClean="0"/>
              <a:t>		String</a:t>
            </a:r>
          </a:p>
          <a:p>
            <a:pPr>
              <a:buFontTx/>
              <a:buNone/>
            </a:pPr>
            <a:r>
              <a:rPr lang="en-US" b="1" i="1" dirty="0" err="1" smtClean="0"/>
              <a:t>CDbl</a:t>
            </a:r>
            <a:r>
              <a:rPr lang="en-US" b="1" i="1" dirty="0" smtClean="0"/>
              <a:t>		Double	</a:t>
            </a:r>
            <a:r>
              <a:rPr lang="en-US" b="1" i="1" dirty="0" err="1" smtClean="0"/>
              <a:t>Cvar</a:t>
            </a:r>
            <a:r>
              <a:rPr lang="en-US" b="1" i="1" dirty="0" smtClean="0"/>
              <a:t>		Variant</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AU" dirty="0" smtClean="0"/>
              <a:t>There are other ways to declare variables</a:t>
            </a:r>
          </a:p>
          <a:p>
            <a:pPr lvl="1"/>
            <a:r>
              <a:rPr lang="en-AU" dirty="0" smtClean="0"/>
              <a:t>Declaring a variable in the declaration section of a Form, Standard module, or Class module, rather than within a procedure, makes the variable available to all the procedures in the module</a:t>
            </a:r>
          </a:p>
          <a:p>
            <a:pPr lvl="1"/>
            <a:r>
              <a:rPr lang="en-AU" dirty="0" smtClean="0"/>
              <a:t>Declaring a variable using </a:t>
            </a:r>
            <a:r>
              <a:rPr lang="en-AU" b="1" i="1" dirty="0" smtClean="0"/>
              <a:t>Public</a:t>
            </a:r>
            <a:r>
              <a:rPr lang="en-AU" dirty="0" smtClean="0"/>
              <a:t> keyword makes it available throughout your application</a:t>
            </a:r>
          </a:p>
          <a:p>
            <a:pPr lvl="1"/>
            <a:r>
              <a:rPr lang="en-AU" dirty="0" smtClean="0"/>
              <a:t>Declaring a variable using the </a:t>
            </a:r>
            <a:r>
              <a:rPr lang="en-AU" b="1" i="1" dirty="0" smtClean="0"/>
              <a:t>Static</a:t>
            </a:r>
            <a:r>
              <a:rPr lang="en-AU" dirty="0" smtClean="0"/>
              <a:t> keyword preserves its value even when a procedure ends.</a:t>
            </a:r>
          </a:p>
          <a:p>
            <a:pPr>
              <a:buNone/>
            </a:pPr>
            <a:endParaRPr lang="en-US"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TYPES</a:t>
            </a:r>
            <a:endParaRPr lang="en-US" dirty="0"/>
          </a:p>
        </p:txBody>
      </p:sp>
      <p:sp>
        <p:nvSpPr>
          <p:cNvPr id="3" name="Content Placeholder 2"/>
          <p:cNvSpPr>
            <a:spLocks noGrp="1"/>
          </p:cNvSpPr>
          <p:nvPr>
            <p:ph idx="1"/>
          </p:nvPr>
        </p:nvSpPr>
        <p:spPr/>
        <p:txBody>
          <a:bodyPr/>
          <a:lstStyle/>
          <a:p>
            <a:r>
              <a:rPr lang="en-AU" dirty="0" smtClean="0"/>
              <a:t>avoid the problem of misnaming variables place</a:t>
            </a:r>
          </a:p>
          <a:p>
            <a:pPr lvl="1">
              <a:buFontTx/>
              <a:buNone/>
            </a:pPr>
            <a:r>
              <a:rPr lang="en-AU" dirty="0" smtClean="0"/>
              <a:t>Option explicit</a:t>
            </a:r>
          </a:p>
          <a:p>
            <a:pPr lvl="1"/>
            <a:r>
              <a:rPr lang="en-AU" dirty="0" smtClean="0"/>
              <a:t>in the declaration section of a class, form, or standard module</a:t>
            </a:r>
          </a:p>
          <a:p>
            <a:pPr lvl="1"/>
            <a:r>
              <a:rPr lang="en-AU" dirty="0" err="1" smtClean="0"/>
              <a:t>ORTo</a:t>
            </a:r>
            <a:r>
              <a:rPr lang="en-AU" dirty="0" smtClean="0"/>
              <a:t> </a:t>
            </a:r>
          </a:p>
          <a:p>
            <a:pPr lvl="1"/>
            <a:r>
              <a:rPr lang="en-AU" dirty="0" smtClean="0"/>
              <a:t>From Tools(Options(Editor(</a:t>
            </a:r>
            <a:r>
              <a:rPr lang="en-AU" dirty="0" err="1" smtClean="0"/>
              <a:t>RequireVariableDeclaration</a:t>
            </a:r>
            <a:r>
              <a:rPr lang="en-AU" dirty="0" smtClean="0"/>
              <a:t>))</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TotalTime>
  <Words>790</Words>
  <Application>Microsoft Office PowerPoint</Application>
  <PresentationFormat>On-screen Show (4:3)</PresentationFormat>
  <Paragraphs>110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PROGRAMMING LANGUAGES</vt:lpstr>
      <vt:lpstr>Variables Constants and Data types</vt:lpstr>
      <vt:lpstr>Variables Constants and Data types</vt:lpstr>
      <vt:lpstr>DATA TYPES</vt:lpstr>
      <vt:lpstr>DATA TYPES</vt:lpstr>
      <vt:lpstr>DATA TYPES</vt:lpstr>
      <vt:lpstr>PowerPoint Presentation</vt:lpstr>
      <vt:lpstr>PowerPoint Presentation</vt:lpstr>
      <vt:lpstr>DATA TYPES</vt:lpstr>
      <vt:lpstr> DATA TYPES</vt:lpstr>
      <vt:lpstr>DATA TYPES</vt:lpstr>
      <vt:lpstr>PRIMARY DATA TYPES</vt:lpstr>
      <vt:lpstr>DERIVED DATA TYPES</vt:lpstr>
      <vt:lpstr>USER DEFINED DATA TYPES</vt:lpstr>
      <vt:lpstr>DATA TYPRS AND VARIABLES DECLARATION IN C</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Variables Constants and Data types</dc:title>
  <dc:creator>N.NAGARAJAN</dc:creator>
  <cp:lastModifiedBy>MUTHU</cp:lastModifiedBy>
  <cp:revision>10</cp:revision>
  <dcterms:created xsi:type="dcterms:W3CDTF">2019-01-31T20:47:58Z</dcterms:created>
  <dcterms:modified xsi:type="dcterms:W3CDTF">2019-02-02T15:22:09Z</dcterms:modified>
</cp:coreProperties>
</file>