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57" r:id="rId4"/>
    <p:sldId id="258" r:id="rId5"/>
    <p:sldId id="259" r:id="rId6"/>
    <p:sldId id="260" r:id="rId7"/>
    <p:sldId id="264" r:id="rId8"/>
    <p:sldId id="265" r:id="rId9"/>
    <p:sldId id="261" r:id="rId10"/>
    <p:sldId id="262" r:id="rId11"/>
    <p:sldId id="263"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83" d="100"/>
          <a:sy n="83" d="100"/>
        </p:scale>
        <p:origin x="-150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014478-12E2-4FC1-8766-584562B4AA8D}"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014478-12E2-4FC1-8766-584562B4AA8D}"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014478-12E2-4FC1-8766-584562B4AA8D}"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014478-12E2-4FC1-8766-584562B4AA8D}"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014478-12E2-4FC1-8766-584562B4AA8D}"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014478-12E2-4FC1-8766-584562B4AA8D}"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014478-12E2-4FC1-8766-584562B4AA8D}" type="datetimeFigureOut">
              <a:rPr lang="en-US" smtClean="0"/>
              <a:t>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014478-12E2-4FC1-8766-584562B4AA8D}" type="datetimeFigureOut">
              <a:rPr lang="en-US" smtClean="0"/>
              <a:t>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014478-12E2-4FC1-8766-584562B4AA8D}" type="datetimeFigureOut">
              <a:rPr lang="en-US" smtClean="0"/>
              <a:t>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014478-12E2-4FC1-8766-584562B4AA8D}"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014478-12E2-4FC1-8766-584562B4AA8D}"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09134-BE1A-471A-BACF-FB129F1EA78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014478-12E2-4FC1-8766-584562B4AA8D}" type="datetimeFigureOut">
              <a:rPr lang="en-US" smtClean="0"/>
              <a:t>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109134-BE1A-471A-BACF-FB129F1EA78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PROGRAMMING LANGUAGES</a:t>
            </a:r>
          </a:p>
        </p:txBody>
      </p:sp>
      <p:sp>
        <p:nvSpPr>
          <p:cNvPr id="4" name="Rectangle 3"/>
          <p:cNvSpPr/>
          <p:nvPr/>
        </p:nvSpPr>
        <p:spPr>
          <a:xfrm>
            <a:off x="2628900" y="5406212"/>
            <a:ext cx="6096000" cy="1200329"/>
          </a:xfrm>
          <a:prstGeom prst="rect">
            <a:avLst/>
          </a:prstGeom>
        </p:spPr>
        <p:txBody>
          <a:bodyPr>
            <a:spAutoFit/>
          </a:bodyPr>
          <a:lstStyle/>
          <a:p>
            <a:pPr algn="r">
              <a:spcBef>
                <a:spcPts val="0"/>
              </a:spcBef>
            </a:pPr>
            <a:r>
              <a:rPr lang="en-US" dirty="0"/>
              <a:t>P. Sumathy</a:t>
            </a:r>
          </a:p>
          <a:p>
            <a:pPr algn="r">
              <a:spcBef>
                <a:spcPts val="0"/>
              </a:spcBef>
            </a:pPr>
            <a:r>
              <a:rPr lang="en-US" dirty="0"/>
              <a:t>Assistant Professor</a:t>
            </a:r>
          </a:p>
          <a:p>
            <a:pPr algn="r">
              <a:spcBef>
                <a:spcPts val="0"/>
              </a:spcBef>
            </a:pPr>
            <a:r>
              <a:rPr lang="en-US" dirty="0"/>
              <a:t>Department of Computer Science</a:t>
            </a:r>
          </a:p>
          <a:p>
            <a:pPr algn="r">
              <a:spcBef>
                <a:spcPts val="0"/>
              </a:spcBef>
            </a:pPr>
            <a:r>
              <a:rPr lang="en-US" dirty="0"/>
              <a:t>Bharathidasan University</a:t>
            </a:r>
          </a:p>
        </p:txBody>
      </p:sp>
    </p:spTree>
    <p:extLst>
      <p:ext uri="{BB962C8B-B14F-4D97-AF65-F5344CB8AC3E}">
        <p14:creationId xmlns:p14="http://schemas.microsoft.com/office/powerpoint/2010/main" val="3057926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a:t>def </a:t>
            </a:r>
            <a:r>
              <a:rPr lang="en-US" dirty="0" err="1"/>
              <a:t>sumIntsToTailRecursive</a:t>
            </a:r>
            <a:r>
              <a:rPr lang="en-US" dirty="0"/>
              <a:t>(</a:t>
            </a:r>
            <a:r>
              <a:rPr lang="en-US" dirty="0" err="1"/>
              <a:t>i</a:t>
            </a:r>
            <a:r>
              <a:rPr lang="en-US" dirty="0"/>
              <a:t>: </a:t>
            </a:r>
            <a:r>
              <a:rPr lang="en-US" dirty="0" err="1"/>
              <a:t>Int</a:t>
            </a:r>
            <a:r>
              <a:rPr lang="en-US" dirty="0"/>
              <a:t>) : </a:t>
            </a:r>
            <a:r>
              <a:rPr lang="en-US" dirty="0" err="1"/>
              <a:t>Int</a:t>
            </a:r>
            <a:r>
              <a:rPr lang="en-US" dirty="0"/>
              <a:t> = {</a:t>
            </a:r>
          </a:p>
          <a:p>
            <a:pPr>
              <a:buNone/>
            </a:pPr>
            <a:r>
              <a:rPr lang="en-US" dirty="0"/>
              <a:t>@</a:t>
            </a:r>
            <a:r>
              <a:rPr lang="en-US" dirty="0" err="1"/>
              <a:t>tailrec</a:t>
            </a:r>
            <a:endParaRPr lang="en-US" dirty="0"/>
          </a:p>
          <a:p>
            <a:pPr>
              <a:buNone/>
            </a:pPr>
            <a:r>
              <a:rPr lang="en-US" dirty="0"/>
              <a:t>def go(</a:t>
            </a:r>
            <a:r>
              <a:rPr lang="en-US" dirty="0" err="1"/>
              <a:t>i</a:t>
            </a:r>
            <a:r>
              <a:rPr lang="en-US" dirty="0"/>
              <a:t>: </a:t>
            </a:r>
            <a:r>
              <a:rPr lang="en-US" dirty="0" err="1"/>
              <a:t>Int</a:t>
            </a:r>
            <a:r>
              <a:rPr lang="en-US" dirty="0"/>
              <a:t>, acc: </a:t>
            </a:r>
            <a:r>
              <a:rPr lang="en-US" dirty="0" err="1"/>
              <a:t>Int</a:t>
            </a:r>
            <a:r>
              <a:rPr lang="en-US" dirty="0"/>
              <a:t>): </a:t>
            </a:r>
            <a:r>
              <a:rPr lang="en-US" dirty="0" err="1"/>
              <a:t>Int</a:t>
            </a:r>
            <a:r>
              <a:rPr lang="en-US" dirty="0"/>
              <a:t> = {</a:t>
            </a:r>
          </a:p>
          <a:p>
            <a:pPr>
              <a:buNone/>
            </a:pPr>
            <a:r>
              <a:rPr lang="en-US" dirty="0"/>
              <a:t>if (</a:t>
            </a:r>
            <a:r>
              <a:rPr lang="en-US" dirty="0" err="1"/>
              <a:t>i</a:t>
            </a:r>
            <a:r>
              <a:rPr lang="en-US" dirty="0"/>
              <a:t> == 0) acc</a:t>
            </a:r>
          </a:p>
          <a:p>
            <a:pPr>
              <a:buNone/>
            </a:pPr>
            <a:r>
              <a:rPr lang="en-US" dirty="0"/>
              <a:t>else {</a:t>
            </a:r>
          </a:p>
          <a:p>
            <a:pPr>
              <a:buNone/>
            </a:pPr>
            <a:r>
              <a:rPr lang="en-US" dirty="0" err="1"/>
              <a:t>val</a:t>
            </a:r>
            <a:r>
              <a:rPr lang="en-US" dirty="0"/>
              <a:t> </a:t>
            </a:r>
            <a:r>
              <a:rPr lang="en-US" dirty="0" err="1"/>
              <a:t>nextI</a:t>
            </a:r>
            <a:r>
              <a:rPr lang="en-US" dirty="0"/>
              <a:t> = </a:t>
            </a:r>
            <a:r>
              <a:rPr lang="en-US" dirty="0" err="1"/>
              <a:t>i</a:t>
            </a:r>
            <a:r>
              <a:rPr lang="en-US" dirty="0"/>
              <a:t> - 1</a:t>
            </a:r>
          </a:p>
          <a:p>
            <a:pPr>
              <a:buNone/>
            </a:pPr>
            <a:r>
              <a:rPr lang="en-US" dirty="0" err="1"/>
              <a:t>val</a:t>
            </a:r>
            <a:r>
              <a:rPr lang="en-US" dirty="0"/>
              <a:t> </a:t>
            </a:r>
            <a:r>
              <a:rPr lang="en-US" dirty="0" err="1"/>
              <a:t>nextAcc</a:t>
            </a:r>
            <a:r>
              <a:rPr lang="en-US" dirty="0"/>
              <a:t> = acc + </a:t>
            </a:r>
            <a:r>
              <a:rPr lang="en-US" dirty="0" err="1"/>
              <a:t>i</a:t>
            </a:r>
            <a:endParaRPr lang="en-US" dirty="0"/>
          </a:p>
          <a:p>
            <a:pPr>
              <a:buNone/>
            </a:pPr>
            <a:r>
              <a:rPr lang="en-US" dirty="0"/>
              <a:t>go(</a:t>
            </a:r>
            <a:r>
              <a:rPr lang="en-US" dirty="0" err="1"/>
              <a:t>nextI</a:t>
            </a:r>
            <a:r>
              <a:rPr lang="en-US" dirty="0"/>
              <a:t>, </a:t>
            </a:r>
            <a:r>
              <a:rPr lang="en-US" dirty="0" err="1"/>
              <a:t>nextAcc</a:t>
            </a:r>
            <a:r>
              <a:rPr lang="en-US" dirty="0"/>
              <a:t>)</a:t>
            </a:r>
          </a:p>
          <a:p>
            <a:pPr>
              <a:buNone/>
            </a:pPr>
            <a:r>
              <a:rPr lang="en-US" dirty="0"/>
              <a:t>}</a:t>
            </a:r>
          </a:p>
          <a:p>
            <a:pPr>
              <a:buNone/>
            </a:pPr>
            <a:r>
              <a:rPr lang="en-US" dirty="0"/>
              <a:t>}</a:t>
            </a:r>
          </a:p>
          <a:p>
            <a:pPr>
              <a:buNone/>
            </a:pPr>
            <a:r>
              <a:rPr lang="en-US" dirty="0"/>
              <a:t>go(</a:t>
            </a:r>
            <a:r>
              <a:rPr lang="en-US" dirty="0" err="1"/>
              <a:t>i</a:t>
            </a:r>
            <a:r>
              <a:rPr lang="en-US" dirty="0"/>
              <a:t>, 0)</a:t>
            </a:r>
          </a:p>
          <a:p>
            <a:pPr>
              <a:buNone/>
            </a:pPr>
            <a:r>
              <a:rPr lang="en-US" dirty="0"/>
              <a:t>}</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 FOR EXAMPLE</a:t>
            </a:r>
            <a:endParaRPr lang="en-US" dirty="0"/>
          </a:p>
        </p:txBody>
      </p:sp>
      <p:sp>
        <p:nvSpPr>
          <p:cNvPr id="3" name="Content Placeholder 2"/>
          <p:cNvSpPr>
            <a:spLocks noGrp="1"/>
          </p:cNvSpPr>
          <p:nvPr>
            <p:ph idx="1"/>
          </p:nvPr>
        </p:nvSpPr>
        <p:spPr/>
        <p:txBody>
          <a:bodyPr>
            <a:normAutofit/>
          </a:bodyPr>
          <a:lstStyle/>
          <a:p>
            <a:r>
              <a:rPr lang="en-US" sz="2800" dirty="0"/>
              <a:t>As you could notice the last call in the method is the tail recursive call, we need to make the computations before invoking it</a:t>
            </a:r>
            <a:r>
              <a:rPr lang="en-US" sz="2800" dirty="0" smtClean="0"/>
              <a:t>.</a:t>
            </a:r>
          </a:p>
          <a:p>
            <a:r>
              <a:rPr lang="en-US" sz="2800" dirty="0"/>
              <a:t>As you could notice, we only have to hold the previous intermediate state, but not all the states previous to the current one. If we execute this function with the argument </a:t>
            </a:r>
            <a:r>
              <a:rPr lang="en-US" sz="2800" dirty="0" err="1" smtClean="0"/>
              <a:t>Integer.MAX_VALUE</a:t>
            </a:r>
            <a:r>
              <a:rPr lang="en-US" sz="2800" dirty="0"/>
              <a:t>, we will see that it completes just fine.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80928"/>
            <a:ext cx="8229600" cy="1143000"/>
          </a:xfrm>
        </p:spPr>
        <p:txBody>
          <a:bodyPr/>
          <a:lstStyle/>
          <a:p>
            <a:r>
              <a:rPr lang="en-US" dirty="0" smtClean="0"/>
              <a:t>Thank You</a:t>
            </a:r>
            <a:endParaRPr lang="en-US" dirty="0"/>
          </a:p>
        </p:txBody>
      </p:sp>
    </p:spTree>
    <p:extLst>
      <p:ext uri="{BB962C8B-B14F-4D97-AF65-F5344CB8AC3E}">
        <p14:creationId xmlns:p14="http://schemas.microsoft.com/office/powerpoint/2010/main" val="161854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7200" dirty="0" smtClean="0"/>
              <a:t>RECURSIVE FUNCTIONS</a:t>
            </a:r>
            <a:endParaRPr lang="en-US"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sz="2800" dirty="0"/>
              <a:t>A function that calls itself is known as a recursive function and this technique is known as recursion. A recursion instruction continues until another instruction prevents it</a:t>
            </a:r>
            <a:r>
              <a:rPr lang="en-US" sz="2800" dirty="0" smtClean="0"/>
              <a:t>.</a:t>
            </a:r>
          </a:p>
          <a:p>
            <a:r>
              <a:rPr lang="en-US" sz="2800" dirty="0" smtClean="0"/>
              <a:t>Recursion </a:t>
            </a:r>
            <a:r>
              <a:rPr lang="en-US" sz="2800" dirty="0"/>
              <a:t>is a technique that allows us to break down a problem into smaller pieces. This technique allows us to remove some local side </a:t>
            </a:r>
            <a:r>
              <a:rPr lang="en-US" sz="2800" dirty="0" smtClean="0"/>
              <a:t>effects</a:t>
            </a:r>
            <a:r>
              <a:rPr lang="en-US" sz="2800" dirty="0"/>
              <a:t> that we perform while writing looping structures and also makes our code more </a:t>
            </a:r>
            <a:r>
              <a:rPr lang="en-US" sz="2800" dirty="0" smtClean="0"/>
              <a:t>expressive </a:t>
            </a:r>
            <a:r>
              <a:rPr lang="en-US" sz="2800" dirty="0"/>
              <a:t>and readable</a:t>
            </a:r>
            <a:r>
              <a:rPr lang="en-US" sz="2800" dirty="0" smtClean="0"/>
              <a:t>.</a:t>
            </a:r>
          </a:p>
          <a:p>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LOOPS</a:t>
            </a:r>
            <a:endParaRPr lang="en-US" dirty="0"/>
          </a:p>
        </p:txBody>
      </p:sp>
      <p:sp>
        <p:nvSpPr>
          <p:cNvPr id="3" name="Content Placeholder 2"/>
          <p:cNvSpPr>
            <a:spLocks noGrp="1"/>
          </p:cNvSpPr>
          <p:nvPr>
            <p:ph idx="1"/>
          </p:nvPr>
        </p:nvSpPr>
        <p:spPr/>
        <p:txBody>
          <a:bodyPr/>
          <a:lstStyle/>
          <a:p>
            <a:pPr>
              <a:buNone/>
            </a:pPr>
            <a:r>
              <a:rPr lang="en-US" dirty="0" smtClean="0"/>
              <a:t>EXAMPLE :</a:t>
            </a:r>
          </a:p>
          <a:p>
            <a:pPr lvl="1">
              <a:buNone/>
            </a:pPr>
            <a:r>
              <a:rPr lang="en-US" dirty="0" smtClean="0"/>
              <a:t>def </a:t>
            </a:r>
            <a:r>
              <a:rPr lang="en-US" dirty="0" err="1"/>
              <a:t>sumIntsTo</a:t>
            </a:r>
            <a:r>
              <a:rPr lang="en-US" dirty="0"/>
              <a:t>(</a:t>
            </a:r>
            <a:r>
              <a:rPr lang="en-US" dirty="0" err="1"/>
              <a:t>i</a:t>
            </a:r>
            <a:r>
              <a:rPr lang="en-US" dirty="0"/>
              <a:t>: </a:t>
            </a:r>
            <a:r>
              <a:rPr lang="en-US" dirty="0" err="1"/>
              <a:t>Int</a:t>
            </a:r>
            <a:r>
              <a:rPr lang="en-US" dirty="0"/>
              <a:t>) = {</a:t>
            </a:r>
          </a:p>
          <a:p>
            <a:pPr lvl="1">
              <a:buNone/>
            </a:pPr>
            <a:r>
              <a:rPr lang="en-US" dirty="0" err="1"/>
              <a:t>var</a:t>
            </a:r>
            <a:r>
              <a:rPr lang="en-US" dirty="0"/>
              <a:t> result = 0</a:t>
            </a:r>
          </a:p>
          <a:p>
            <a:pPr lvl="1">
              <a:buNone/>
            </a:pPr>
            <a:r>
              <a:rPr lang="en-US" dirty="0"/>
              <a:t>0 to </a:t>
            </a:r>
            <a:r>
              <a:rPr lang="en-US" dirty="0" err="1"/>
              <a:t>i</a:t>
            </a:r>
            <a:r>
              <a:rPr lang="en-US" dirty="0"/>
              <a:t> </a:t>
            </a:r>
            <a:r>
              <a:rPr lang="en-US" dirty="0" err="1"/>
              <a:t>foreach</a:t>
            </a:r>
            <a:r>
              <a:rPr lang="en-US" dirty="0"/>
              <a:t>((</a:t>
            </a:r>
            <a:r>
              <a:rPr lang="en-US" dirty="0" err="1"/>
              <a:t>i</a:t>
            </a:r>
            <a:r>
              <a:rPr lang="en-US" dirty="0"/>
              <a:t>) =&gt; result = result + </a:t>
            </a:r>
            <a:r>
              <a:rPr lang="en-US" dirty="0" err="1"/>
              <a:t>i</a:t>
            </a:r>
            <a:r>
              <a:rPr lang="en-US" dirty="0"/>
              <a:t>)</a:t>
            </a:r>
          </a:p>
          <a:p>
            <a:pPr lvl="1">
              <a:buNone/>
            </a:pPr>
            <a:r>
              <a:rPr lang="en-US" dirty="0"/>
              <a:t>result</a:t>
            </a:r>
          </a:p>
          <a:p>
            <a:pPr lvl="1">
              <a:buNone/>
            </a:pPr>
            <a:r>
              <a:rPr lang="en-US" dirty="0" smtClean="0"/>
              <a:t>}</a:t>
            </a:r>
          </a:p>
          <a:p>
            <a:pPr lvl="1">
              <a:buNone/>
            </a:pP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EXPLATION FOR EXAMPLE</a:t>
            </a:r>
            <a:endParaRPr lang="en-US" dirty="0"/>
          </a:p>
        </p:txBody>
      </p:sp>
      <p:sp>
        <p:nvSpPr>
          <p:cNvPr id="3" name="Content Placeholder 2"/>
          <p:cNvSpPr>
            <a:spLocks noGrp="1"/>
          </p:cNvSpPr>
          <p:nvPr>
            <p:ph idx="1"/>
          </p:nvPr>
        </p:nvSpPr>
        <p:spPr/>
        <p:txBody>
          <a:bodyPr>
            <a:normAutofit lnSpcReduction="10000"/>
          </a:bodyPr>
          <a:lstStyle/>
          <a:p>
            <a:r>
              <a:rPr lang="en-US" sz="2800" dirty="0"/>
              <a:t>You could notice that there is a side effect in that imperative-like loop. We are assigning the result of the computation to an accumulator because </a:t>
            </a:r>
            <a:r>
              <a:rPr lang="en-US" sz="2800" dirty="0" err="1" smtClean="0"/>
              <a:t>foreach</a:t>
            </a:r>
            <a:r>
              <a:rPr lang="en-US" sz="2800" dirty="0"/>
              <a:t> is a function that returns Unit. Or in other words, it does not return anything, so we don't have any other choices</a:t>
            </a:r>
            <a:r>
              <a:rPr lang="en-US" sz="2800" dirty="0" smtClean="0"/>
              <a:t>.</a:t>
            </a:r>
          </a:p>
          <a:p>
            <a:r>
              <a:rPr lang="en-US" sz="2800" dirty="0" smtClean="0"/>
              <a:t> </a:t>
            </a:r>
            <a:r>
              <a:rPr lang="en-US" sz="2800" dirty="0"/>
              <a:t>That </a:t>
            </a:r>
            <a:r>
              <a:rPr lang="en-US" sz="2800" dirty="0" err="1"/>
              <a:t>foreach</a:t>
            </a:r>
            <a:r>
              <a:rPr lang="en-US" sz="2800" dirty="0"/>
              <a:t> method, therefore, is a statement. We say that a statement is a block of code that can be executed but not reduced. On the other hand, we say that a block of code that can be reduced is an expression.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HEAD RECURSION</a:t>
            </a:r>
            <a:endParaRPr lang="en-US" dirty="0"/>
          </a:p>
        </p:txBody>
      </p:sp>
      <p:sp>
        <p:nvSpPr>
          <p:cNvPr id="3" name="Content Placeholder 2"/>
          <p:cNvSpPr>
            <a:spLocks noGrp="1"/>
          </p:cNvSpPr>
          <p:nvPr>
            <p:ph idx="1"/>
          </p:nvPr>
        </p:nvSpPr>
        <p:spPr/>
        <p:txBody>
          <a:bodyPr>
            <a:normAutofit/>
          </a:bodyPr>
          <a:lstStyle/>
          <a:p>
            <a:r>
              <a:rPr lang="en-US" sz="2400" dirty="0"/>
              <a:t>The first technique that we are going to use is called head recursion. Let's translate the previous function to a head recursive </a:t>
            </a:r>
            <a:r>
              <a:rPr lang="en-US" sz="2400" dirty="0" smtClean="0"/>
              <a:t>function :</a:t>
            </a:r>
          </a:p>
          <a:p>
            <a:r>
              <a:rPr lang="en-US" sz="2400" dirty="0" smtClean="0"/>
              <a:t>EXAMPLE:</a:t>
            </a:r>
          </a:p>
          <a:p>
            <a:pPr lvl="2">
              <a:buNone/>
            </a:pPr>
            <a:r>
              <a:rPr lang="en-US" dirty="0" smtClean="0"/>
              <a:t>def </a:t>
            </a:r>
            <a:r>
              <a:rPr lang="en-US" dirty="0" err="1"/>
              <a:t>sumIntsToRecursive</a:t>
            </a:r>
            <a:r>
              <a:rPr lang="en-US" dirty="0"/>
              <a:t>(</a:t>
            </a:r>
            <a:r>
              <a:rPr lang="en-US" dirty="0" err="1"/>
              <a:t>i</a:t>
            </a:r>
            <a:r>
              <a:rPr lang="en-US" dirty="0"/>
              <a:t>: </a:t>
            </a:r>
            <a:r>
              <a:rPr lang="en-US" dirty="0" err="1"/>
              <a:t>Int</a:t>
            </a:r>
            <a:r>
              <a:rPr lang="en-US" dirty="0"/>
              <a:t>) : </a:t>
            </a:r>
            <a:r>
              <a:rPr lang="en-US" dirty="0" err="1"/>
              <a:t>Int</a:t>
            </a:r>
            <a:r>
              <a:rPr lang="en-US" dirty="0"/>
              <a:t> =</a:t>
            </a:r>
          </a:p>
          <a:p>
            <a:pPr lvl="2">
              <a:buNone/>
            </a:pPr>
            <a:r>
              <a:rPr lang="en-US" dirty="0"/>
              <a:t>if (</a:t>
            </a:r>
            <a:r>
              <a:rPr lang="en-US" dirty="0" err="1"/>
              <a:t>i</a:t>
            </a:r>
            <a:r>
              <a:rPr lang="en-US" dirty="0"/>
              <a:t> == 0) 0 else </a:t>
            </a:r>
            <a:r>
              <a:rPr lang="en-US" dirty="0" err="1"/>
              <a:t>i</a:t>
            </a:r>
            <a:r>
              <a:rPr lang="en-US" dirty="0"/>
              <a:t> + </a:t>
            </a:r>
            <a:r>
              <a:rPr lang="en-US" dirty="0" err="1"/>
              <a:t>sumIntsToRecursive</a:t>
            </a:r>
            <a:r>
              <a:rPr lang="en-US" dirty="0"/>
              <a:t>(</a:t>
            </a:r>
            <a:r>
              <a:rPr lang="en-US" dirty="0" err="1"/>
              <a:t>i</a:t>
            </a:r>
            <a:r>
              <a:rPr lang="en-US" dirty="0"/>
              <a:t> - 1</a:t>
            </a:r>
            <a:r>
              <a:rPr lang="en-US" dirty="0" smtClean="0"/>
              <a:t>)</a:t>
            </a:r>
          </a:p>
          <a:p>
            <a:r>
              <a:rPr lang="en-US" sz="2400" dirty="0"/>
              <a:t>This function does not have any side </a:t>
            </a:r>
            <a:r>
              <a:rPr lang="en-US" sz="2400" dirty="0" smtClean="0"/>
              <a:t>effects.  </a:t>
            </a:r>
            <a:r>
              <a:rPr lang="en-US" sz="2400" dirty="0"/>
              <a:t>Internally, it calculates a sum until we reach the base case, which is </a:t>
            </a:r>
            <a:r>
              <a:rPr lang="en-US" sz="2400" dirty="0" smtClean="0"/>
              <a:t>0.</a:t>
            </a:r>
            <a:endParaRPr lang="en-US"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a:bodyPr>
          <a:lstStyle/>
          <a:p>
            <a:r>
              <a:rPr lang="en-US" sz="2400" dirty="0"/>
              <a:t>Here is the stack trace for </a:t>
            </a:r>
            <a:r>
              <a:rPr lang="en-US" sz="2400" dirty="0" err="1" smtClean="0"/>
              <a:t>sumIntsToRecursive</a:t>
            </a:r>
            <a:r>
              <a:rPr lang="en-US" sz="2400" dirty="0" smtClean="0"/>
              <a:t>(5):</a:t>
            </a:r>
          </a:p>
          <a:p>
            <a:pPr>
              <a:buNone/>
            </a:pPr>
            <a:r>
              <a:rPr lang="en-US" sz="2400" dirty="0" smtClean="0"/>
              <a:t> </a:t>
            </a:r>
            <a:r>
              <a:rPr lang="en-US" sz="2400" dirty="0" err="1" smtClean="0"/>
              <a:t>sumIntsToRecursive</a:t>
            </a:r>
            <a:r>
              <a:rPr lang="en-US" sz="2400" dirty="0" smtClean="0"/>
              <a:t>(5) : </a:t>
            </a:r>
          </a:p>
          <a:p>
            <a:pPr lvl="1">
              <a:buNone/>
            </a:pPr>
            <a:r>
              <a:rPr lang="en-US" sz="2400" dirty="0" smtClean="0"/>
              <a:t> 5 + </a:t>
            </a:r>
            <a:r>
              <a:rPr lang="en-US" sz="2400" dirty="0" err="1" smtClean="0"/>
              <a:t>sumIntsToRecursive</a:t>
            </a:r>
            <a:r>
              <a:rPr lang="en-US" sz="2400" dirty="0" smtClean="0"/>
              <a:t>(4)</a:t>
            </a:r>
          </a:p>
          <a:p>
            <a:pPr lvl="1">
              <a:buNone/>
            </a:pPr>
            <a:r>
              <a:rPr lang="en-US" sz="2400" dirty="0" smtClean="0"/>
              <a:t> 5 + (4 + </a:t>
            </a:r>
            <a:r>
              <a:rPr lang="en-US" sz="2400" dirty="0" err="1" smtClean="0"/>
              <a:t>sumIntsToRecursive</a:t>
            </a:r>
            <a:r>
              <a:rPr lang="en-US" sz="2400" dirty="0" smtClean="0"/>
              <a:t>(3))</a:t>
            </a:r>
          </a:p>
          <a:p>
            <a:pPr lvl="1">
              <a:buNone/>
            </a:pPr>
            <a:r>
              <a:rPr lang="en-US" sz="2400" dirty="0" smtClean="0"/>
              <a:t> 5 + (4 + (3 + </a:t>
            </a:r>
            <a:r>
              <a:rPr lang="en-US" sz="2400" dirty="0" err="1" smtClean="0"/>
              <a:t>sumIntsToRecursive</a:t>
            </a:r>
            <a:r>
              <a:rPr lang="en-US" sz="2400" dirty="0" smtClean="0"/>
              <a:t>(2)))</a:t>
            </a:r>
          </a:p>
          <a:p>
            <a:pPr lvl="1">
              <a:buNone/>
            </a:pPr>
            <a:r>
              <a:rPr lang="en-US" sz="2400" dirty="0" smtClean="0"/>
              <a:t> 5 + (4 + (3 + (2 + </a:t>
            </a:r>
            <a:r>
              <a:rPr lang="en-US" sz="2400" dirty="0" err="1" smtClean="0"/>
              <a:t>sumIntsToRecursive</a:t>
            </a:r>
            <a:r>
              <a:rPr lang="en-US" sz="2400" dirty="0" smtClean="0"/>
              <a:t>(1))))</a:t>
            </a:r>
          </a:p>
          <a:p>
            <a:pPr lvl="1">
              <a:buNone/>
            </a:pPr>
            <a:r>
              <a:rPr lang="en-US" sz="2400" dirty="0" smtClean="0"/>
              <a:t> 5 + (4 + (3 + (2 + (1 + </a:t>
            </a:r>
            <a:r>
              <a:rPr lang="en-US" sz="2400" dirty="0" err="1" smtClean="0"/>
              <a:t>sumIntsToRecursive</a:t>
            </a:r>
            <a:r>
              <a:rPr lang="en-US" sz="2400" dirty="0" smtClean="0"/>
              <a:t>(0))))) </a:t>
            </a:r>
          </a:p>
          <a:p>
            <a:pPr lvl="1">
              <a:buNone/>
            </a:pPr>
            <a:r>
              <a:rPr lang="en-US" sz="2400" dirty="0" smtClean="0"/>
              <a:t>5 + (4 + (3 + (2 + (1 + 0)))) </a:t>
            </a:r>
          </a:p>
          <a:p>
            <a:pPr lvl="1">
              <a:buNone/>
            </a:pPr>
            <a:r>
              <a:rPr lang="en-US" sz="2400" dirty="0" smtClean="0"/>
              <a:t>&gt; 15</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 FOR EXAMPLE</a:t>
            </a:r>
            <a:endParaRPr lang="en-US" dirty="0"/>
          </a:p>
        </p:txBody>
      </p:sp>
      <p:sp>
        <p:nvSpPr>
          <p:cNvPr id="3" name="Content Placeholder 2"/>
          <p:cNvSpPr>
            <a:spLocks noGrp="1"/>
          </p:cNvSpPr>
          <p:nvPr>
            <p:ph idx="1"/>
          </p:nvPr>
        </p:nvSpPr>
        <p:spPr/>
        <p:txBody>
          <a:bodyPr>
            <a:normAutofit fontScale="92500" lnSpcReduction="10000"/>
          </a:bodyPr>
          <a:lstStyle/>
          <a:p>
            <a:r>
              <a:rPr lang="en-US" sz="2900" dirty="0"/>
              <a:t>We can say that the recursive calls </a:t>
            </a:r>
            <a:r>
              <a:rPr lang="en-US" sz="2900" dirty="0" err="1"/>
              <a:t>occours</a:t>
            </a:r>
            <a:r>
              <a:rPr lang="en-US" sz="2900" dirty="0"/>
              <a:t> before the computation, or at the head. That means that after the recursive call we can have other blocks to evaluate, or like in this case, we evaluate the first sum after all the consequent evaluations are </a:t>
            </a:r>
            <a:r>
              <a:rPr lang="en-US" sz="2900" dirty="0" err="1"/>
              <a:t>reducted</a:t>
            </a:r>
            <a:r>
              <a:rPr lang="en-US" sz="2900" dirty="0"/>
              <a:t>.</a:t>
            </a:r>
          </a:p>
          <a:p>
            <a:r>
              <a:rPr lang="en-US" sz="2900" dirty="0"/>
              <a:t>You could see as well that we have to keep the state of the current computation until we finish evaluating the stack, so in the last step we will end up holding: 5 + 4 + 3 + 2 + 1 and then we will evaluate the last case to finish up with the computation of all the values that we had in the intermediate steps.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TAIL RECURSION</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a:t>The only difference between head and tail recursion is that the recursive calls occur after the computation, or at the tail. </a:t>
            </a:r>
          </a:p>
          <a:p>
            <a:r>
              <a:rPr lang="en-US" sz="2800" dirty="0"/>
              <a:t>In modern languages like </a:t>
            </a:r>
            <a:r>
              <a:rPr lang="en-US" sz="2800" dirty="0" err="1"/>
              <a:t>Scala</a:t>
            </a:r>
            <a:r>
              <a:rPr lang="en-US" sz="2800" dirty="0"/>
              <a:t>, </a:t>
            </a:r>
            <a:r>
              <a:rPr lang="en-US" sz="2800" dirty="0" err="1"/>
              <a:t>Kotlin</a:t>
            </a:r>
            <a:r>
              <a:rPr lang="en-US" sz="2800" dirty="0"/>
              <a:t>, etc., tail recursive calls are converted to imperative loops at compile time to optimize the code</a:t>
            </a:r>
            <a:r>
              <a:rPr lang="en-US" sz="2800" dirty="0" smtClean="0"/>
              <a:t>.</a:t>
            </a:r>
          </a:p>
          <a:p>
            <a:r>
              <a:rPr lang="en-US" sz="2800" dirty="0" smtClean="0"/>
              <a:t> </a:t>
            </a:r>
            <a:r>
              <a:rPr lang="en-US" sz="2800" dirty="0"/>
              <a:t>In </a:t>
            </a:r>
            <a:r>
              <a:rPr lang="en-US" sz="2800" dirty="0" err="1"/>
              <a:t>Scala</a:t>
            </a:r>
            <a:r>
              <a:rPr lang="en-US" sz="2800" dirty="0"/>
              <a:t>, when we write a tail recursive function, we can annotate the recursive method with </a:t>
            </a:r>
            <a:r>
              <a:rPr lang="en-US" sz="2800" dirty="0" smtClean="0"/>
              <a:t>@</a:t>
            </a:r>
            <a:r>
              <a:rPr lang="en-US" sz="2800" dirty="0" err="1" smtClean="0"/>
              <a:t>tailrec</a:t>
            </a:r>
            <a:r>
              <a:rPr lang="en-US" sz="2800" dirty="0"/>
              <a:t>. If we do so, and the function is not tail recursive, we will have an error at compile time.</a:t>
            </a:r>
            <a:endParaRPr lang="en-US" sz="2800" dirty="0" smtClean="0"/>
          </a:p>
          <a:p>
            <a:pPr>
              <a:buNone/>
            </a:pPr>
            <a:endParaRPr lang="en-US" sz="2400" dirty="0" smtClean="0"/>
          </a:p>
          <a:p>
            <a:pPr lvl="2">
              <a:buNone/>
            </a:pPr>
            <a:r>
              <a:rPr lang="en-US" sz="1600" dirty="0" smtClean="0"/>
              <a:t/>
            </a:r>
            <a:br>
              <a:rPr lang="en-US" sz="1600" dirty="0" smtClean="0"/>
            </a:b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453</Words>
  <Application>Microsoft Office PowerPoint</Application>
  <PresentationFormat>On-screen Show (4:3)</PresentationFormat>
  <Paragraphs>61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PROGRAMMING LANGUAGES</vt:lpstr>
      <vt:lpstr>RECURSIVE FUNCTIONS</vt:lpstr>
      <vt:lpstr>INTRODUCTION</vt:lpstr>
      <vt:lpstr>FUNCTIONAL LOOPS</vt:lpstr>
      <vt:lpstr>EXPLATION FOR EXAMPLE</vt:lpstr>
      <vt:lpstr>HEAD RECURSION</vt:lpstr>
      <vt:lpstr>EXAMPLE</vt:lpstr>
      <vt:lpstr>EXPLANATION FOR EXAMPLE</vt:lpstr>
      <vt:lpstr>TAIL RECURSION</vt:lpstr>
      <vt:lpstr>EXAMPLE</vt:lpstr>
      <vt:lpstr>EXPLANATION FOR EXAMPLE</vt:lpstr>
      <vt:lpstr>Thank You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RECURSIVE FUNCTIONS</dc:title>
  <dc:creator>priya</dc:creator>
  <cp:lastModifiedBy>MUTHU</cp:lastModifiedBy>
  <cp:revision>6</cp:revision>
  <dcterms:created xsi:type="dcterms:W3CDTF">2019-01-31T07:07:46Z</dcterms:created>
  <dcterms:modified xsi:type="dcterms:W3CDTF">2019-02-02T15:25:16Z</dcterms:modified>
</cp:coreProperties>
</file>