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6" r:id="rId2"/>
    <p:sldId id="256" r:id="rId3"/>
    <p:sldId id="257" r:id="rId4"/>
    <p:sldId id="258" r:id="rId5"/>
    <p:sldId id="260" r:id="rId6"/>
    <p:sldId id="259" r:id="rId7"/>
    <p:sldId id="261" r:id="rId8"/>
    <p:sldId id="262" r:id="rId9"/>
    <p:sldId id="263" r:id="rId10"/>
    <p:sldId id="264" r:id="rId11"/>
    <p:sldId id="265" r:id="rId12"/>
    <p:sldId id="267" r:id="rId1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077" autoAdjust="0"/>
    <p:restoredTop sz="94660"/>
  </p:normalViewPr>
  <p:slideViewPr>
    <p:cSldViewPr>
      <p:cViewPr>
        <p:scale>
          <a:sx n="66" d="100"/>
          <a:sy n="66" d="100"/>
        </p:scale>
        <p:origin x="-1992" y="-47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ACA133B6-CBA1-4639-8AB4-6B4224BC84A1}" type="datetimeFigureOut">
              <a:rPr lang="en-US" smtClean="0"/>
              <a:t>2/2/2019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9D19C0-11B7-4030-AE2F-3E2519406F20}"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CA133B6-CBA1-4639-8AB4-6B4224BC84A1}" type="datetimeFigureOut">
              <a:rPr lang="en-US" smtClean="0"/>
              <a:t>2/2/2019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9D19C0-11B7-4030-AE2F-3E2519406F20}"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CA133B6-CBA1-4639-8AB4-6B4224BC84A1}" type="datetimeFigureOut">
              <a:rPr lang="en-US" smtClean="0"/>
              <a:t>2/2/2019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9D19C0-11B7-4030-AE2F-3E2519406F20}"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CA133B6-CBA1-4639-8AB4-6B4224BC84A1}" type="datetimeFigureOut">
              <a:rPr lang="en-US" smtClean="0"/>
              <a:t>2/2/2019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9D19C0-11B7-4030-AE2F-3E2519406F20}"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CA133B6-CBA1-4639-8AB4-6B4224BC84A1}" type="datetimeFigureOut">
              <a:rPr lang="en-US" smtClean="0"/>
              <a:t>2/2/2019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9D19C0-11B7-4030-AE2F-3E2519406F20}"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ACA133B6-CBA1-4639-8AB4-6B4224BC84A1}" type="datetimeFigureOut">
              <a:rPr lang="en-US" smtClean="0"/>
              <a:t>2/2/2019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9D19C0-11B7-4030-AE2F-3E2519406F20}"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ACA133B6-CBA1-4639-8AB4-6B4224BC84A1}" type="datetimeFigureOut">
              <a:rPr lang="en-US" smtClean="0"/>
              <a:t>2/2/2019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9D19C0-11B7-4030-AE2F-3E2519406F20}"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ACA133B6-CBA1-4639-8AB4-6B4224BC84A1}" type="datetimeFigureOut">
              <a:rPr lang="en-US" smtClean="0"/>
              <a:t>2/2/2019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9D19C0-11B7-4030-AE2F-3E2519406F20}"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CA133B6-CBA1-4639-8AB4-6B4224BC84A1}" type="datetimeFigureOut">
              <a:rPr lang="en-US" smtClean="0"/>
              <a:t>2/2/2019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9D19C0-11B7-4030-AE2F-3E2519406F20}"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CA133B6-CBA1-4639-8AB4-6B4224BC84A1}" type="datetimeFigureOut">
              <a:rPr lang="en-US" smtClean="0"/>
              <a:t>2/2/2019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9D19C0-11B7-4030-AE2F-3E2519406F20}"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CA133B6-CBA1-4639-8AB4-6B4224BC84A1}" type="datetimeFigureOut">
              <a:rPr lang="en-US" smtClean="0"/>
              <a:t>2/2/2019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9D19C0-11B7-4030-AE2F-3E2519406F20}"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CA133B6-CBA1-4639-8AB4-6B4224BC84A1}" type="datetimeFigureOut">
              <a:rPr lang="en-US" smtClean="0"/>
              <a:t>2/2/2019</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9D19C0-11B7-4030-AE2F-3E2519406F20}"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PROGRAMMING LANGUAGES</a:t>
            </a:r>
          </a:p>
        </p:txBody>
      </p:sp>
      <p:sp>
        <p:nvSpPr>
          <p:cNvPr id="4" name="Rectangle 3"/>
          <p:cNvSpPr/>
          <p:nvPr/>
        </p:nvSpPr>
        <p:spPr>
          <a:xfrm>
            <a:off x="2628900" y="5406212"/>
            <a:ext cx="6096000" cy="1200329"/>
          </a:xfrm>
          <a:prstGeom prst="rect">
            <a:avLst/>
          </a:prstGeom>
        </p:spPr>
        <p:txBody>
          <a:bodyPr>
            <a:spAutoFit/>
          </a:bodyPr>
          <a:lstStyle/>
          <a:p>
            <a:pPr algn="r">
              <a:spcBef>
                <a:spcPts val="0"/>
              </a:spcBef>
            </a:pPr>
            <a:r>
              <a:rPr lang="en-US" dirty="0"/>
              <a:t>P. Sumathy</a:t>
            </a:r>
          </a:p>
          <a:p>
            <a:pPr algn="r">
              <a:spcBef>
                <a:spcPts val="0"/>
              </a:spcBef>
            </a:pPr>
            <a:r>
              <a:rPr lang="en-US" dirty="0"/>
              <a:t>Assistant Professor</a:t>
            </a:r>
          </a:p>
          <a:p>
            <a:pPr algn="r">
              <a:spcBef>
                <a:spcPts val="0"/>
              </a:spcBef>
            </a:pPr>
            <a:r>
              <a:rPr lang="en-US" dirty="0"/>
              <a:t>Department of Computer Science</a:t>
            </a:r>
          </a:p>
          <a:p>
            <a:pPr algn="r">
              <a:spcBef>
                <a:spcPts val="0"/>
              </a:spcBef>
            </a:pPr>
            <a:r>
              <a:rPr lang="en-US" dirty="0"/>
              <a:t>Bharathidasan University</a:t>
            </a:r>
          </a:p>
        </p:txBody>
      </p:sp>
    </p:spTree>
    <p:extLst>
      <p:ext uri="{BB962C8B-B14F-4D97-AF65-F5344CB8AC3E}">
        <p14:creationId xmlns:p14="http://schemas.microsoft.com/office/powerpoint/2010/main" val="18100984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ADVANTAGES AND DISADVANTAGES</a:t>
            </a:r>
            <a:endParaRPr lang="en-US" dirty="0"/>
          </a:p>
        </p:txBody>
      </p:sp>
      <p:sp>
        <p:nvSpPr>
          <p:cNvPr id="3" name="Content Placeholder 2"/>
          <p:cNvSpPr>
            <a:spLocks noGrp="1"/>
          </p:cNvSpPr>
          <p:nvPr>
            <p:ph idx="1"/>
          </p:nvPr>
        </p:nvSpPr>
        <p:spPr/>
        <p:txBody>
          <a:bodyPr>
            <a:normAutofit fontScale="85000" lnSpcReduction="10000"/>
          </a:bodyPr>
          <a:lstStyle/>
          <a:p>
            <a:pPr fontAlgn="base"/>
            <a:r>
              <a:rPr lang="en-US" dirty="0"/>
              <a:t>Advantages :</a:t>
            </a:r>
            <a:br>
              <a:rPr lang="en-US" dirty="0"/>
            </a:br>
            <a:r>
              <a:rPr lang="en-US" dirty="0"/>
              <a:t>1. Easy to build </a:t>
            </a:r>
            <a:r>
              <a:rPr lang="en-US" dirty="0" err="1"/>
              <a:t>databse</a:t>
            </a:r>
            <a:r>
              <a:rPr lang="en-US" dirty="0"/>
              <a:t>. Doesn’t need a lot of programming effort.</a:t>
            </a:r>
            <a:br>
              <a:rPr lang="en-US" dirty="0"/>
            </a:br>
            <a:r>
              <a:rPr lang="en-US" dirty="0"/>
              <a:t>2. Pattern matching is easy. Search is recursion based.</a:t>
            </a:r>
            <a:br>
              <a:rPr lang="en-US" dirty="0"/>
            </a:br>
            <a:r>
              <a:rPr lang="en-US" dirty="0"/>
              <a:t>3. It has built in list handling. Makes it easier to play with any algorithm involving lists.</a:t>
            </a:r>
          </a:p>
          <a:p>
            <a:pPr fontAlgn="base"/>
            <a:r>
              <a:rPr lang="en-US" dirty="0"/>
              <a:t>Disadvantages :</a:t>
            </a:r>
            <a:br>
              <a:rPr lang="en-US" dirty="0"/>
            </a:br>
            <a:r>
              <a:rPr lang="en-US" dirty="0"/>
              <a:t>1. LISP (another logic programming language) dominates over prolog with respect to I/O features.</a:t>
            </a:r>
            <a:br>
              <a:rPr lang="en-US" dirty="0"/>
            </a:br>
            <a:r>
              <a:rPr lang="en-US" dirty="0"/>
              <a:t>2. Sometimes input and output is not easy.</a:t>
            </a:r>
          </a:p>
          <a:p>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PROLOG QUERY</a:t>
            </a:r>
            <a:endParaRPr lang="en-US" dirty="0"/>
          </a:p>
        </p:txBody>
      </p:sp>
      <p:sp>
        <p:nvSpPr>
          <p:cNvPr id="3" name="Content Placeholder 2"/>
          <p:cNvSpPr>
            <a:spLocks noGrp="1"/>
          </p:cNvSpPr>
          <p:nvPr>
            <p:ph idx="1"/>
          </p:nvPr>
        </p:nvSpPr>
        <p:spPr>
          <a:xfrm>
            <a:off x="457200" y="1285860"/>
            <a:ext cx="8229600" cy="4840303"/>
          </a:xfrm>
        </p:spPr>
        <p:txBody>
          <a:bodyPr>
            <a:normAutofit fontScale="85000" lnSpcReduction="20000"/>
          </a:bodyPr>
          <a:lstStyle/>
          <a:p>
            <a:r>
              <a:rPr lang="en-US" sz="3100" dirty="0" smtClean="0"/>
              <a:t>Query 1 : ?- singer(</a:t>
            </a:r>
            <a:r>
              <a:rPr lang="en-US" sz="3100" dirty="0" err="1" smtClean="0"/>
              <a:t>sonu</a:t>
            </a:r>
            <a:r>
              <a:rPr lang="en-US" sz="3100" dirty="0" smtClean="0"/>
              <a:t>). </a:t>
            </a:r>
          </a:p>
          <a:p>
            <a:pPr>
              <a:buNone/>
            </a:pPr>
            <a:r>
              <a:rPr lang="en-US" sz="3100" dirty="0" smtClean="0"/>
              <a:t>Output : Yes.</a:t>
            </a:r>
          </a:p>
          <a:p>
            <a:pPr>
              <a:buNone/>
            </a:pPr>
            <a:r>
              <a:rPr lang="en-US" sz="3100" dirty="0" smtClean="0"/>
              <a:t> Explanation : As our knowledge base contains the above fact, so output was 'Yes', otherwise </a:t>
            </a:r>
            <a:br>
              <a:rPr lang="en-US" sz="3100" dirty="0" smtClean="0"/>
            </a:br>
            <a:r>
              <a:rPr lang="en-US" sz="3100" dirty="0" smtClean="0"/>
              <a:t>it would have been 'No'.</a:t>
            </a:r>
          </a:p>
          <a:p>
            <a:r>
              <a:rPr lang="en-US" sz="3100" dirty="0" smtClean="0"/>
              <a:t>Query 2 : ?- </a:t>
            </a:r>
            <a:r>
              <a:rPr lang="en-US" sz="3100" dirty="0" err="1" smtClean="0"/>
              <a:t>odd_number</a:t>
            </a:r>
            <a:r>
              <a:rPr lang="en-US" sz="3100" dirty="0" smtClean="0"/>
              <a:t>(7).</a:t>
            </a:r>
          </a:p>
          <a:p>
            <a:pPr>
              <a:buNone/>
            </a:pPr>
            <a:r>
              <a:rPr lang="en-US" sz="3100" dirty="0" smtClean="0"/>
              <a:t> Output : No. </a:t>
            </a:r>
          </a:p>
          <a:p>
            <a:pPr>
              <a:buNone/>
            </a:pPr>
            <a:r>
              <a:rPr lang="en-US" sz="3100" dirty="0" smtClean="0"/>
              <a:t>Explanation : As our knowledge base does not contain the above fact, so output was 'No'.</a:t>
            </a:r>
          </a:p>
          <a:p>
            <a:r>
              <a:rPr lang="en-US" sz="3100" dirty="0" smtClean="0"/>
              <a:t>APPLICATIONS : </a:t>
            </a:r>
            <a:r>
              <a:rPr lang="en-US" sz="3100" dirty="0"/>
              <a:t>Prolog is highly used in artificial intelligence(AI). Prolog is also used for pattern matching over natural language parse trees.</a:t>
            </a:r>
            <a:endParaRPr lang="en-US" sz="3100" dirty="0" smtClean="0"/>
          </a:p>
          <a:p>
            <a:pPr>
              <a:buNone/>
            </a:pP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3568" y="2636912"/>
            <a:ext cx="8229600" cy="1143000"/>
          </a:xfrm>
        </p:spPr>
        <p:txBody>
          <a:bodyPr/>
          <a:lstStyle/>
          <a:p>
            <a:r>
              <a:rPr lang="en-US" dirty="0" smtClean="0"/>
              <a:t>Thank You</a:t>
            </a:r>
            <a:endParaRPr lang="en-US" dirty="0"/>
          </a:p>
        </p:txBody>
      </p:sp>
    </p:spTree>
    <p:extLst>
      <p:ext uri="{BB962C8B-B14F-4D97-AF65-F5344CB8AC3E}">
        <p14:creationId xmlns:p14="http://schemas.microsoft.com/office/powerpoint/2010/main" val="25197293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sz="7200" dirty="0" smtClean="0"/>
              <a:t>LOGIC PROGRAMMING</a:t>
            </a:r>
            <a:endParaRPr lang="en-US" sz="72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INTRODUCTION</a:t>
            </a:r>
            <a:endParaRPr lang="en-US" dirty="0"/>
          </a:p>
        </p:txBody>
      </p:sp>
      <p:sp>
        <p:nvSpPr>
          <p:cNvPr id="3" name="Content Placeholder 2"/>
          <p:cNvSpPr>
            <a:spLocks noGrp="1"/>
          </p:cNvSpPr>
          <p:nvPr>
            <p:ph idx="1"/>
          </p:nvPr>
        </p:nvSpPr>
        <p:spPr/>
        <p:txBody>
          <a:bodyPr>
            <a:normAutofit fontScale="92500"/>
          </a:bodyPr>
          <a:lstStyle/>
          <a:p>
            <a:r>
              <a:rPr lang="en-US" b="1" dirty="0"/>
              <a:t>Logic programming</a:t>
            </a:r>
            <a:r>
              <a:rPr lang="en-US" dirty="0"/>
              <a:t> is a computer </a:t>
            </a:r>
            <a:r>
              <a:rPr lang="en-US" dirty="0" smtClean="0"/>
              <a:t>programming paradigm </a:t>
            </a:r>
            <a:r>
              <a:rPr lang="en-US" dirty="0"/>
              <a:t>in which program statements express facts and rules about problems within a system of formal logic</a:t>
            </a:r>
            <a:r>
              <a:rPr lang="en-US" dirty="0" smtClean="0"/>
              <a:t>.</a:t>
            </a:r>
          </a:p>
          <a:p>
            <a:r>
              <a:rPr lang="en-US" dirty="0" smtClean="0"/>
              <a:t> </a:t>
            </a:r>
            <a:r>
              <a:rPr lang="en-US" dirty="0"/>
              <a:t>Rules are written as logical clauses with a head and a body; for instance, "H is true if B1, B2, and B3 are true</a:t>
            </a:r>
            <a:r>
              <a:rPr lang="en-US" dirty="0" smtClean="0"/>
              <a:t>.“</a:t>
            </a:r>
          </a:p>
          <a:p>
            <a:r>
              <a:rPr lang="en-US" dirty="0" smtClean="0"/>
              <a:t> </a:t>
            </a:r>
            <a:r>
              <a:rPr lang="en-US" dirty="0"/>
              <a:t>Facts are expressed similar to rules, but without a body; for instance, "H is true."</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457200" y="1214422"/>
            <a:ext cx="8229600" cy="4911741"/>
          </a:xfrm>
        </p:spPr>
        <p:txBody>
          <a:bodyPr>
            <a:normAutofit lnSpcReduction="10000"/>
          </a:bodyPr>
          <a:lstStyle/>
          <a:p>
            <a:r>
              <a:rPr lang="en-US" dirty="0"/>
              <a:t>Some logic programming languages such as </a:t>
            </a:r>
            <a:r>
              <a:rPr lang="en-US" dirty="0" err="1"/>
              <a:t>Datalog</a:t>
            </a:r>
            <a:r>
              <a:rPr lang="en-US" dirty="0"/>
              <a:t> and ASP (Answer Set Programming) are purely declarative — they allow for statements about what the program should accomplish, with no explicit step-by-step instructions about how to do so. </a:t>
            </a:r>
            <a:endParaRPr lang="en-US" dirty="0" smtClean="0"/>
          </a:p>
          <a:p>
            <a:r>
              <a:rPr lang="en-US" dirty="0" smtClean="0"/>
              <a:t>Others</a:t>
            </a:r>
            <a:r>
              <a:rPr lang="en-US" dirty="0"/>
              <a:t>, such as Prolog, are a combination of declarative and imperative — they may also include procedural statements such as "To solve H, solve B1, B2, and B3."</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Autofit/>
          </a:bodyPr>
          <a:lstStyle/>
          <a:p>
            <a:r>
              <a:rPr lang="en-US" sz="7200" dirty="0" smtClean="0"/>
              <a:t>PROGRAMMING IN LOGIC </a:t>
            </a:r>
            <a:br>
              <a:rPr lang="en-US" sz="7200" dirty="0" smtClean="0"/>
            </a:br>
            <a:r>
              <a:rPr lang="en-US" sz="7200" dirty="0" smtClean="0"/>
              <a:t>(PROLOG)</a:t>
            </a:r>
            <a:endParaRPr lang="en-US" sz="7200" dirty="0"/>
          </a:p>
        </p:txBody>
      </p:sp>
      <p:sp>
        <p:nvSpPr>
          <p:cNvPr id="3" name="Subtitle 2"/>
          <p:cNvSpPr>
            <a:spLocks noGrp="1"/>
          </p:cNvSpPr>
          <p:nvPr>
            <p:ph type="subTitle" idx="1"/>
          </p:nvPr>
        </p:nvSpPr>
        <p:spPr/>
        <p:txBody>
          <a:bodyPr/>
          <a:lstStyle/>
          <a:p>
            <a:endParaRPr lang="en-US"/>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INTRODUCTION</a:t>
            </a:r>
            <a:endParaRPr lang="en-US" dirty="0"/>
          </a:p>
        </p:txBody>
      </p:sp>
      <p:sp>
        <p:nvSpPr>
          <p:cNvPr id="3" name="Content Placeholder 2"/>
          <p:cNvSpPr>
            <a:spLocks noGrp="1"/>
          </p:cNvSpPr>
          <p:nvPr>
            <p:ph idx="1"/>
          </p:nvPr>
        </p:nvSpPr>
        <p:spPr/>
        <p:txBody>
          <a:bodyPr>
            <a:normAutofit fontScale="92500" lnSpcReduction="10000"/>
          </a:bodyPr>
          <a:lstStyle/>
          <a:p>
            <a:r>
              <a:rPr lang="en-US" sz="3000" dirty="0"/>
              <a:t>Prolog is a logic programming language. It has important role in artificial intelligence</a:t>
            </a:r>
            <a:r>
              <a:rPr lang="en-US" sz="3000" dirty="0" smtClean="0"/>
              <a:t>.</a:t>
            </a:r>
          </a:p>
          <a:p>
            <a:r>
              <a:rPr lang="en-US" sz="3000" dirty="0" smtClean="0"/>
              <a:t> </a:t>
            </a:r>
            <a:r>
              <a:rPr lang="en-US" sz="3000" dirty="0"/>
              <a:t>Unlike many other programming languages, Prolog is intended primarily as a declarative programming language. </a:t>
            </a:r>
            <a:endParaRPr lang="en-US" sz="3000" dirty="0" smtClean="0"/>
          </a:p>
          <a:p>
            <a:r>
              <a:rPr lang="en-US" sz="3000" dirty="0" smtClean="0"/>
              <a:t>In </a:t>
            </a:r>
            <a:r>
              <a:rPr lang="en-US" sz="3000" dirty="0"/>
              <a:t>prolog, logic is expressed as relations (called as Facts and Rules). Core heart of prolog lies at the </a:t>
            </a:r>
            <a:r>
              <a:rPr lang="en-US" sz="3000" b="1" dirty="0"/>
              <a:t>logic</a:t>
            </a:r>
            <a:r>
              <a:rPr lang="en-US" sz="3000" dirty="0"/>
              <a:t> being applied</a:t>
            </a:r>
            <a:r>
              <a:rPr lang="en-US" sz="3000" dirty="0" smtClean="0"/>
              <a:t>.</a:t>
            </a:r>
          </a:p>
          <a:p>
            <a:r>
              <a:rPr lang="en-US" sz="3000" dirty="0" smtClean="0"/>
              <a:t> </a:t>
            </a:r>
            <a:r>
              <a:rPr lang="en-US" sz="3000" dirty="0"/>
              <a:t>Formulation or Computation is carried out by running a query over these relations</a:t>
            </a:r>
            <a:r>
              <a:rPr lang="en-US" dirty="0"/>
              <a:t>.</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SYNTAX AND BASIC FIELDS</a:t>
            </a:r>
            <a:endParaRPr lang="en-US" dirty="0"/>
          </a:p>
        </p:txBody>
      </p:sp>
      <p:sp>
        <p:nvSpPr>
          <p:cNvPr id="3" name="Content Placeholder 2"/>
          <p:cNvSpPr>
            <a:spLocks noGrp="1"/>
          </p:cNvSpPr>
          <p:nvPr>
            <p:ph idx="1"/>
          </p:nvPr>
        </p:nvSpPr>
        <p:spPr>
          <a:xfrm>
            <a:off x="457200" y="1285860"/>
            <a:ext cx="8229600" cy="4840303"/>
          </a:xfrm>
        </p:spPr>
        <p:txBody>
          <a:bodyPr>
            <a:normAutofit fontScale="85000" lnSpcReduction="20000"/>
          </a:bodyPr>
          <a:lstStyle/>
          <a:p>
            <a:r>
              <a:rPr lang="en-US" dirty="0" smtClean="0"/>
              <a:t>In </a:t>
            </a:r>
            <a:r>
              <a:rPr lang="en-US" dirty="0"/>
              <a:t>prolog, We declare some facts. These facts constitute the Knowledge Base of the system. </a:t>
            </a:r>
            <a:endParaRPr lang="en-US" dirty="0" smtClean="0"/>
          </a:p>
          <a:p>
            <a:r>
              <a:rPr lang="en-US" dirty="0" smtClean="0"/>
              <a:t>We </a:t>
            </a:r>
            <a:r>
              <a:rPr lang="en-US" dirty="0"/>
              <a:t>can query against the Knowledge Base. We get output as affirmative if our query is already in the knowledge Base or it is implied by Knowledge Base, otherwise we get output as negative</a:t>
            </a:r>
            <a:r>
              <a:rPr lang="en-US" dirty="0" smtClean="0"/>
              <a:t>.</a:t>
            </a:r>
          </a:p>
          <a:p>
            <a:r>
              <a:rPr lang="en-US" dirty="0" smtClean="0"/>
              <a:t> </a:t>
            </a:r>
            <a:r>
              <a:rPr lang="en-US" dirty="0"/>
              <a:t>So, Knowledge Base can be considered similar to database, against which we can query</a:t>
            </a:r>
            <a:r>
              <a:rPr lang="en-US" dirty="0" smtClean="0"/>
              <a:t>.</a:t>
            </a:r>
          </a:p>
          <a:p>
            <a:r>
              <a:rPr lang="en-US" dirty="0" smtClean="0"/>
              <a:t> </a:t>
            </a:r>
            <a:r>
              <a:rPr lang="en-US" dirty="0"/>
              <a:t>Prolog facts are expressed in definite pattern. </a:t>
            </a:r>
            <a:r>
              <a:rPr lang="en-US" dirty="0" smtClean="0"/>
              <a:t>Facts </a:t>
            </a:r>
            <a:r>
              <a:rPr lang="en-US" dirty="0"/>
              <a:t>contain entities and their relation. Entities are written within the parenthesis separated by comma (, ). </a:t>
            </a:r>
            <a:endParaRPr lang="en-US" dirty="0" smtClean="0"/>
          </a:p>
          <a:p>
            <a:r>
              <a:rPr lang="en-US" dirty="0"/>
              <a:t>Their relation is expressed at the start and outside the parenthesis. Every fact/rule ends with a dot (.).</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457200" y="1142984"/>
            <a:ext cx="8229600" cy="4983179"/>
          </a:xfrm>
        </p:spPr>
        <p:txBody>
          <a:bodyPr>
            <a:noAutofit/>
          </a:bodyPr>
          <a:lstStyle/>
          <a:p>
            <a:r>
              <a:rPr lang="en-US" sz="2600" dirty="0" smtClean="0"/>
              <a:t>Format : relation(entity1, entity2, ....</a:t>
            </a:r>
            <a:r>
              <a:rPr lang="en-US" sz="2600" dirty="0" err="1" smtClean="0"/>
              <a:t>k'th</a:t>
            </a:r>
            <a:r>
              <a:rPr lang="en-US" sz="2600" dirty="0" smtClean="0"/>
              <a:t> entity). </a:t>
            </a:r>
          </a:p>
          <a:p>
            <a:r>
              <a:rPr lang="en-US" sz="2600" dirty="0" smtClean="0"/>
              <a:t>Example :</a:t>
            </a:r>
          </a:p>
          <a:p>
            <a:pPr lvl="1">
              <a:buNone/>
            </a:pPr>
            <a:r>
              <a:rPr lang="en-US" sz="2600" dirty="0" smtClean="0"/>
              <a:t> friends(</a:t>
            </a:r>
            <a:r>
              <a:rPr lang="en-US" sz="2600" dirty="0" err="1" smtClean="0"/>
              <a:t>raju</a:t>
            </a:r>
            <a:r>
              <a:rPr lang="en-US" sz="2600" dirty="0" smtClean="0"/>
              <a:t>, </a:t>
            </a:r>
            <a:r>
              <a:rPr lang="en-US" sz="2600" dirty="0" err="1" smtClean="0"/>
              <a:t>mahesh</a:t>
            </a:r>
            <a:r>
              <a:rPr lang="en-US" sz="2600" dirty="0" smtClean="0"/>
              <a:t>).</a:t>
            </a:r>
          </a:p>
          <a:p>
            <a:pPr lvl="1">
              <a:buNone/>
            </a:pPr>
            <a:r>
              <a:rPr lang="en-US" sz="2600" dirty="0" smtClean="0"/>
              <a:t> singer(</a:t>
            </a:r>
            <a:r>
              <a:rPr lang="en-US" sz="2600" dirty="0" err="1" smtClean="0"/>
              <a:t>sonu</a:t>
            </a:r>
            <a:r>
              <a:rPr lang="en-US" sz="2600" dirty="0" smtClean="0"/>
              <a:t>).</a:t>
            </a:r>
          </a:p>
          <a:p>
            <a:pPr lvl="1">
              <a:buNone/>
            </a:pPr>
            <a:r>
              <a:rPr lang="en-US" sz="2600" dirty="0" smtClean="0"/>
              <a:t> </a:t>
            </a:r>
            <a:r>
              <a:rPr lang="en-US" sz="2600" dirty="0" err="1" smtClean="0"/>
              <a:t>odd_number</a:t>
            </a:r>
            <a:r>
              <a:rPr lang="en-US" sz="2600" dirty="0" smtClean="0"/>
              <a:t>(5). </a:t>
            </a:r>
          </a:p>
          <a:p>
            <a:r>
              <a:rPr lang="en-US" sz="2600" dirty="0" smtClean="0"/>
              <a:t>Explanation : </a:t>
            </a:r>
          </a:p>
          <a:p>
            <a:pPr lvl="1">
              <a:buNone/>
            </a:pPr>
            <a:r>
              <a:rPr lang="en-US" sz="2600" dirty="0" smtClean="0"/>
              <a:t>These facts can be interpreted as :</a:t>
            </a:r>
          </a:p>
          <a:p>
            <a:pPr lvl="1">
              <a:buNone/>
            </a:pPr>
            <a:r>
              <a:rPr lang="en-US" sz="2600" dirty="0" smtClean="0"/>
              <a:t> </a:t>
            </a:r>
            <a:r>
              <a:rPr lang="en-US" sz="2600" dirty="0" err="1" smtClean="0"/>
              <a:t>raju</a:t>
            </a:r>
            <a:r>
              <a:rPr lang="en-US" sz="2600" dirty="0" smtClean="0"/>
              <a:t> and </a:t>
            </a:r>
            <a:r>
              <a:rPr lang="en-US" sz="2600" dirty="0" err="1" smtClean="0"/>
              <a:t>mahesh</a:t>
            </a:r>
            <a:r>
              <a:rPr lang="en-US" sz="2600" dirty="0" smtClean="0"/>
              <a:t> are friends. </a:t>
            </a:r>
          </a:p>
          <a:p>
            <a:pPr lvl="1">
              <a:buNone/>
            </a:pPr>
            <a:r>
              <a:rPr lang="en-US" sz="2600" dirty="0" err="1" smtClean="0"/>
              <a:t>sonu</a:t>
            </a:r>
            <a:r>
              <a:rPr lang="en-US" sz="2600" dirty="0" smtClean="0"/>
              <a:t> is a singer. </a:t>
            </a:r>
          </a:p>
          <a:p>
            <a:pPr lvl="1">
              <a:buNone/>
            </a:pPr>
            <a:r>
              <a:rPr lang="en-US" sz="2600" dirty="0" smtClean="0"/>
              <a:t>5 is an odd number.</a:t>
            </a:r>
            <a:br>
              <a:rPr lang="en-US" sz="2600" dirty="0" smtClean="0"/>
            </a:br>
            <a:r>
              <a:rPr lang="en-US" sz="2600" dirty="0" smtClean="0"/>
              <a:t/>
            </a:r>
            <a:br>
              <a:rPr lang="en-US" sz="2600" dirty="0" smtClean="0"/>
            </a:br>
            <a:endParaRPr lang="en-US" sz="26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KEY FEATURES</a:t>
            </a:r>
            <a:endParaRPr lang="en-US" dirty="0"/>
          </a:p>
        </p:txBody>
      </p:sp>
      <p:sp>
        <p:nvSpPr>
          <p:cNvPr id="3" name="Content Placeholder 2"/>
          <p:cNvSpPr>
            <a:spLocks noGrp="1"/>
          </p:cNvSpPr>
          <p:nvPr>
            <p:ph idx="1"/>
          </p:nvPr>
        </p:nvSpPr>
        <p:spPr/>
        <p:txBody>
          <a:bodyPr>
            <a:normAutofit/>
          </a:bodyPr>
          <a:lstStyle/>
          <a:p>
            <a:pPr marL="514350" indent="-514350">
              <a:buAutoNum type="arabicPeriod"/>
            </a:pPr>
            <a:r>
              <a:rPr lang="en-US" sz="2800" b="1" dirty="0" smtClean="0"/>
              <a:t>Unification </a:t>
            </a:r>
            <a:r>
              <a:rPr lang="en-US" sz="2800" b="1" dirty="0"/>
              <a:t>:</a:t>
            </a:r>
            <a:r>
              <a:rPr lang="en-US" sz="2800" dirty="0"/>
              <a:t> The basic idea is, can the given terms be made to represent the same </a:t>
            </a:r>
            <a:r>
              <a:rPr lang="en-US" sz="2800" dirty="0" smtClean="0"/>
              <a:t>structure.</a:t>
            </a:r>
            <a:endParaRPr lang="en-US" sz="2800" dirty="0"/>
          </a:p>
          <a:p>
            <a:pPr marL="514350" indent="-514350">
              <a:buAutoNum type="arabicPeriod" startAt="2"/>
            </a:pPr>
            <a:r>
              <a:rPr lang="en-US" sz="2800" b="1" dirty="0" smtClean="0"/>
              <a:t>Backtracking </a:t>
            </a:r>
            <a:r>
              <a:rPr lang="en-US" sz="2800" b="1" dirty="0"/>
              <a:t>:</a:t>
            </a:r>
            <a:r>
              <a:rPr lang="en-US" sz="2800" dirty="0"/>
              <a:t> When a task fails, prolog traces backwards and tries to satisfy previous task</a:t>
            </a:r>
            <a:r>
              <a:rPr lang="en-US" sz="2800" dirty="0" smtClean="0"/>
              <a:t>.</a:t>
            </a:r>
            <a:endParaRPr lang="en-US" sz="2800" dirty="0"/>
          </a:p>
          <a:p>
            <a:pPr marL="514350" indent="-514350">
              <a:buAutoNum type="arabicPeriod" startAt="2"/>
            </a:pPr>
            <a:r>
              <a:rPr lang="en-US" sz="2800" b="1" dirty="0" smtClean="0"/>
              <a:t> </a:t>
            </a:r>
            <a:r>
              <a:rPr lang="en-US" sz="2800" b="1" dirty="0"/>
              <a:t>Recursion :</a:t>
            </a:r>
            <a:r>
              <a:rPr lang="en-US" sz="2800" dirty="0"/>
              <a:t> Recursion is the basis for any search in program</a:t>
            </a:r>
            <a:r>
              <a:rPr lang="en-US" sz="2800" dirty="0" smtClean="0"/>
              <a:t>.</a:t>
            </a:r>
          </a:p>
          <a:p>
            <a:pPr fontAlgn="base"/>
            <a:r>
              <a:rPr lang="en-US" sz="2800" b="1" dirty="0"/>
              <a:t>Installation in Linux :</a:t>
            </a:r>
            <a:endParaRPr lang="en-US" sz="2800" dirty="0"/>
          </a:p>
          <a:p>
            <a:pPr fontAlgn="base"/>
            <a:r>
              <a:rPr lang="en-US" sz="2800" dirty="0"/>
              <a:t>Open a terminal </a:t>
            </a:r>
            <a:r>
              <a:rPr lang="en-US" sz="2800" b="1" dirty="0"/>
              <a:t>(</a:t>
            </a:r>
            <a:r>
              <a:rPr lang="en-US" sz="2800" b="1" dirty="0" err="1"/>
              <a:t>Ctrl+Alt+T</a:t>
            </a:r>
            <a:r>
              <a:rPr lang="en-US" sz="2800" b="1" dirty="0"/>
              <a:t>)</a:t>
            </a:r>
            <a:r>
              <a:rPr lang="en-US" sz="2800" dirty="0"/>
              <a:t> and type:</a:t>
            </a:r>
          </a:p>
          <a:p>
            <a:pPr>
              <a:buNone/>
            </a:pPr>
            <a:r>
              <a:rPr lang="en-US" sz="2800" b="1" dirty="0" smtClean="0"/>
              <a:t>    </a:t>
            </a:r>
            <a:r>
              <a:rPr lang="en-US" sz="2800" b="1" dirty="0" err="1" smtClean="0"/>
              <a:t>sudo</a:t>
            </a:r>
            <a:r>
              <a:rPr lang="en-US" sz="2800" b="1" dirty="0" smtClean="0"/>
              <a:t> apt-get install </a:t>
            </a:r>
            <a:r>
              <a:rPr lang="en-US" sz="2800" b="1" dirty="0" err="1" smtClean="0"/>
              <a:t>swi</a:t>
            </a:r>
            <a:r>
              <a:rPr lang="en-US" sz="2800" b="1" dirty="0" smtClean="0"/>
              <a:t>-prolog</a:t>
            </a:r>
            <a:endParaRPr lang="en-US" sz="2800" b="1"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21</TotalTime>
  <Words>245</Words>
  <Application>Microsoft Office PowerPoint</Application>
  <PresentationFormat>On-screen Show (4:3)</PresentationFormat>
  <Paragraphs>53</Paragraphs>
  <Slides>12</Slides>
  <Notes>0</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Office Theme</vt:lpstr>
      <vt:lpstr>PROGRAMMING LANGUAGES</vt:lpstr>
      <vt:lpstr>LOGIC PROGRAMMING</vt:lpstr>
      <vt:lpstr>INTRODUCTION</vt:lpstr>
      <vt:lpstr>PowerPoint Presentation</vt:lpstr>
      <vt:lpstr>PROGRAMMING IN LOGIC  (PROLOG)</vt:lpstr>
      <vt:lpstr>INTRODUCTION</vt:lpstr>
      <vt:lpstr>SYNTAX AND BASIC FIELDS</vt:lpstr>
      <vt:lpstr>PowerPoint Presentation</vt:lpstr>
      <vt:lpstr>KEY FEATURES</vt:lpstr>
      <vt:lpstr>ADVANTAGES AND DISADVANTAGES</vt:lpstr>
      <vt:lpstr>PROLOG QUERY</vt:lpstr>
      <vt:lpstr>Thank You</vt:lpstr>
    </vt:vector>
  </TitlesOfParts>
  <Company>Hewlett-Packard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LOGIC PROGRAMMING</dc:title>
  <dc:creator>priya</dc:creator>
  <cp:lastModifiedBy>MUTHU</cp:lastModifiedBy>
  <cp:revision>5</cp:revision>
  <dcterms:created xsi:type="dcterms:W3CDTF">2019-01-31T08:53:12Z</dcterms:created>
  <dcterms:modified xsi:type="dcterms:W3CDTF">2019-02-02T15:26:42Z</dcterms:modified>
</cp:coreProperties>
</file>