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doc" ContentType="application/msword"/>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2" r:id="rId6"/>
    <p:sldId id="263" r:id="rId7"/>
    <p:sldId id="264" r:id="rId8"/>
    <p:sldId id="265" r:id="rId9"/>
    <p:sldId id="266" r:id="rId10"/>
    <p:sldId id="268" r:id="rId11"/>
    <p:sldId id="269" r:id="rId12"/>
    <p:sldId id="270" r:id="rId13"/>
    <p:sldId id="271" r:id="rId14"/>
    <p:sldId id="272" r:id="rId15"/>
    <p:sldId id="273" r:id="rId16"/>
    <p:sldId id="274" r:id="rId17"/>
    <p:sldId id="275"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4F648FE-BF9D-4FA5-A4FA-5A36DE28B950}" type="datetimeFigureOut">
              <a:rPr lang="en-US"/>
              <a:pPr>
                <a:defRPr/>
              </a:pPr>
              <a:t>2/4/2019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809DFEF-6749-4390-B4AD-512867C780F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0D1FF07-CAFA-4E56-9C86-901504E9A079}" type="datetimeFigureOut">
              <a:rPr lang="en-US"/>
              <a:pPr>
                <a:defRPr/>
              </a:pPr>
              <a:t>2/4/2019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8599BD1-C7E6-4108-B32D-AC2B2AFB386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7014292-2BE1-4BF5-B6C6-C58194FAF340}" type="datetimeFigureOut">
              <a:rPr lang="en-US"/>
              <a:pPr>
                <a:defRPr/>
              </a:pPr>
              <a:t>2/4/2019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69C0B10-2292-4E5D-A9F8-9E60A18BE951}"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el, Text und Inhalt">
    <p:spTree>
      <p:nvGrpSpPr>
        <p:cNvPr id="1" name=""/>
        <p:cNvGrpSpPr/>
        <p:nvPr/>
      </p:nvGrpSpPr>
      <p:grpSpPr>
        <a:xfrm>
          <a:off x="0" y="0"/>
          <a:ext cx="0" cy="0"/>
          <a:chOff x="0" y="0"/>
          <a:chExt cx="0" cy="0"/>
        </a:xfrm>
      </p:grpSpPr>
      <p:sp>
        <p:nvSpPr>
          <p:cNvPr id="2" name="Titel 1"/>
          <p:cNvSpPr>
            <a:spLocks noGrp="1"/>
          </p:cNvSpPr>
          <p:nvPr>
            <p:ph type="title"/>
          </p:nvPr>
        </p:nvSpPr>
        <p:spPr>
          <a:xfrm>
            <a:off x="179388" y="0"/>
            <a:ext cx="6048375" cy="835025"/>
          </a:xfrm>
        </p:spPr>
        <p:txBody>
          <a:bodyPr/>
          <a:lstStyle/>
          <a:p>
            <a:r>
              <a:rPr lang="de-DE" smtClean="0"/>
              <a:t>Titelmasterformat durch Klicken bearbeiten</a:t>
            </a:r>
            <a:endParaRPr lang="en-US"/>
          </a:p>
        </p:txBody>
      </p:sp>
      <p:sp>
        <p:nvSpPr>
          <p:cNvPr id="3" name="Textplatzhalter 2"/>
          <p:cNvSpPr>
            <a:spLocks noGrp="1"/>
          </p:cNvSpPr>
          <p:nvPr>
            <p:ph type="body" sz="half" idx="1"/>
          </p:nvPr>
        </p:nvSpPr>
        <p:spPr>
          <a:xfrm>
            <a:off x="179388" y="981075"/>
            <a:ext cx="4316412" cy="5348288"/>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Inhaltsplatzhalter 3"/>
          <p:cNvSpPr>
            <a:spLocks noGrp="1"/>
          </p:cNvSpPr>
          <p:nvPr>
            <p:ph sz="half" idx="2"/>
          </p:nvPr>
        </p:nvSpPr>
        <p:spPr>
          <a:xfrm>
            <a:off x="4648200" y="981075"/>
            <a:ext cx="4316413" cy="5348288"/>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Rectangle 5"/>
          <p:cNvSpPr>
            <a:spLocks noGrp="1" noChangeArrowheads="1"/>
          </p:cNvSpPr>
          <p:nvPr>
            <p:ph type="ftr" sz="quarter" idx="10"/>
          </p:nvPr>
        </p:nvSpPr>
        <p:spPr/>
        <p:txBody>
          <a:bodyPr/>
          <a:lstStyle>
            <a:lvl1pPr>
              <a:defRPr/>
            </a:lvl1pPr>
          </a:lstStyle>
          <a:p>
            <a:pPr>
              <a:defRPr/>
            </a:pPr>
            <a:r>
              <a:rPr lang="en-US"/>
              <a:t>Prof. Dr.-Ing. Jochen H. Schiller    www.jochenschiller.de    MC - 2009</a:t>
            </a:r>
          </a:p>
        </p:txBody>
      </p:sp>
    </p:spTree>
  </p:cSld>
  <p:clrMapOvr>
    <a:masterClrMapping/>
  </p:clrMapOvr>
  <p:transition advClick="0"/>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295400" y="228600"/>
            <a:ext cx="7315200" cy="457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990600"/>
            <a:ext cx="7772400" cy="5105400"/>
          </a:xfrm>
        </p:spPr>
        <p:txBody>
          <a:bodyPr/>
          <a:lstStyle/>
          <a:p>
            <a:pPr lvl="0"/>
            <a:endParaRPr lang="en-US" noProof="0" smtClean="0"/>
          </a:p>
        </p:txBody>
      </p:sp>
      <p:sp>
        <p:nvSpPr>
          <p:cNvPr id="4" name="Rectangle 4"/>
          <p:cNvSpPr>
            <a:spLocks noGrp="1" noChangeArrowheads="1"/>
          </p:cNvSpPr>
          <p:nvPr>
            <p:ph type="ftr" sz="quarter" idx="10"/>
          </p:nvPr>
        </p:nvSpPr>
        <p:spPr/>
        <p:txBody>
          <a:bodyPr/>
          <a:lstStyle>
            <a:lvl1pPr>
              <a:defRPr/>
            </a:lvl1pPr>
          </a:lstStyle>
          <a:p>
            <a:pPr>
              <a:defRPr/>
            </a:pPr>
            <a:r>
              <a:rPr lang="de-DE"/>
              <a:t>Prof. Dr.-Ing. Jochen Schiller, http://www.jochenschiller.de/</a:t>
            </a:r>
            <a:r>
              <a:rPr lang="en-US"/>
              <a:t>	MC </a:t>
            </a:r>
            <a:r>
              <a:rPr lang="de-DE"/>
              <a:t>SS</a:t>
            </a:r>
            <a:r>
              <a:rPr lang="en-US"/>
              <a:t>05	</a:t>
            </a:r>
            <a:r>
              <a:rPr lang="de-DE"/>
              <a:t>9</a:t>
            </a:r>
            <a:r>
              <a:rPr lang="en-US"/>
              <a:t>.</a:t>
            </a:r>
            <a:fld id="{0213E800-0D7D-4B60-85D9-DA2663A16A90}" type="slidenum">
              <a:rPr lang="en-US"/>
              <a:pPr>
                <a:defRPr/>
              </a:pPr>
              <a:t>‹#›</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EAE9AD5-E2F4-48B6-AC25-BAA04D571FE1}" type="datetimeFigureOut">
              <a:rPr lang="en-US"/>
              <a:pPr>
                <a:defRPr/>
              </a:pPr>
              <a:t>2/4/2019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2660140-6DF9-4F8C-9FEA-CA939794699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567FE37-0088-4CD4-BD95-110FC4860B1E}" type="datetimeFigureOut">
              <a:rPr lang="en-US"/>
              <a:pPr>
                <a:defRPr/>
              </a:pPr>
              <a:t>2/4/2019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1146E6-D0B9-4595-AC6F-5968AA8A039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9941917-D86E-444F-B632-8C3B8765DF22}" type="datetimeFigureOut">
              <a:rPr lang="en-US"/>
              <a:pPr>
                <a:defRPr/>
              </a:pPr>
              <a:t>2/4/2019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2A7525E-F3B7-420A-B2DD-A33C4D939F9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08440BA-B886-4947-BC70-503AD0AE65C5}" type="datetimeFigureOut">
              <a:rPr lang="en-US"/>
              <a:pPr>
                <a:defRPr/>
              </a:pPr>
              <a:t>2/4/2019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50F76A7-AABA-4B45-AFB2-3A1B48E1AB9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9A694F2-3DE1-4D2A-AC76-2362F6830ACC}" type="datetimeFigureOut">
              <a:rPr lang="en-US"/>
              <a:pPr>
                <a:defRPr/>
              </a:pPr>
              <a:t>2/4/2019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5C39C18B-329E-4F11-809B-3A61F290D60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13EBC9F-6BFA-4FE6-BCD2-5480F815C2D8}" type="datetimeFigureOut">
              <a:rPr lang="en-US"/>
              <a:pPr>
                <a:defRPr/>
              </a:pPr>
              <a:t>2/4/2019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04D0C0F-801E-4D77-8A8E-4EAE47CF054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418C8D9-F32B-4B37-BA8D-79E9ECB82132}" type="datetimeFigureOut">
              <a:rPr lang="en-US"/>
              <a:pPr>
                <a:defRPr/>
              </a:pPr>
              <a:t>2/4/2019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0D49444-D62D-4E6C-9EE1-32606751F65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AD9F1BA-5A16-4339-8814-CBA3484A45A9}" type="datetimeFigureOut">
              <a:rPr lang="en-US"/>
              <a:pPr>
                <a:defRPr/>
              </a:pPr>
              <a:t>2/4/2019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7BB7BE1-8116-4492-9787-9CA09CBE2FC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4ABA8AFB-EDA7-447D-A281-4FBCFC08E4F8}" type="datetimeFigureOut">
              <a:rPr lang="en-US"/>
              <a:pPr>
                <a:defRPr/>
              </a:pPr>
              <a:t>2/4/2019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BC9CC4A8-F363-4D62-8CAF-7D2911BF91F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Microsoft_Office_Word_97_-_2003_Document1.doc"/><Relationship Id="rId2" Type="http://schemas.openxmlformats.org/officeDocument/2006/relationships/slideLayout" Target="../slideLayouts/slideLayout13.xml"/><Relationship Id="rId1" Type="http://schemas.openxmlformats.org/officeDocument/2006/relationships/vmlDrawing" Target="../drawings/vmlDrawing4.v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6.xml"/><Relationship Id="rId1" Type="http://schemas.openxmlformats.org/officeDocument/2006/relationships/vmlDrawing" Target="../drawings/vmlDrawing2.vml"/><Relationship Id="rId6" Type="http://schemas.openxmlformats.org/officeDocument/2006/relationships/image" Target="../media/image2.wmf"/><Relationship Id="rId5" Type="http://schemas.openxmlformats.org/officeDocument/2006/relationships/image" Target="../media/image3.wmf"/><Relationship Id="rId4" Type="http://schemas.openxmlformats.org/officeDocument/2006/relationships/oleObject" Target="../embeddings/oleObject3.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3.wmf"/><Relationship Id="rId4" Type="http://schemas.openxmlformats.org/officeDocument/2006/relationships/image" Target="../media/image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609600" y="228600"/>
            <a:ext cx="7772400" cy="1371600"/>
          </a:xfrm>
        </p:spPr>
        <p:txBody>
          <a:bodyPr/>
          <a:lstStyle/>
          <a:p>
            <a:pPr eaLnBrk="1" hangingPunct="1"/>
            <a:r>
              <a:rPr lang="en-US" b="1" smtClean="0">
                <a:solidFill>
                  <a:srgbClr val="C00000"/>
                </a:solidFill>
              </a:rPr>
              <a:t>UNIT - 4</a:t>
            </a:r>
          </a:p>
        </p:txBody>
      </p:sp>
      <p:sp>
        <p:nvSpPr>
          <p:cNvPr id="4099" name="Subtitle 2"/>
          <p:cNvSpPr>
            <a:spLocks noGrp="1"/>
          </p:cNvSpPr>
          <p:nvPr>
            <p:ph type="subTitle" idx="1"/>
          </p:nvPr>
        </p:nvSpPr>
        <p:spPr>
          <a:xfrm>
            <a:off x="1295400" y="1905000"/>
            <a:ext cx="6400800" cy="1752600"/>
          </a:xfrm>
        </p:spPr>
        <p:txBody>
          <a:bodyPr/>
          <a:lstStyle/>
          <a:p>
            <a:pPr eaLnBrk="1" hangingPunct="1"/>
            <a:r>
              <a:rPr lang="en-US" sz="5400" b="1" smtClean="0">
                <a:solidFill>
                  <a:srgbClr val="C00000"/>
                </a:solidFill>
              </a:rPr>
              <a:t>MOBILE TRANSPORT LAYER</a:t>
            </a:r>
          </a:p>
        </p:txBody>
      </p:sp>
      <p:sp>
        <p:nvSpPr>
          <p:cNvPr id="4" name="Subtitle 2"/>
          <p:cNvSpPr txBox="1">
            <a:spLocks/>
          </p:cNvSpPr>
          <p:nvPr/>
        </p:nvSpPr>
        <p:spPr bwMode="auto">
          <a:xfrm>
            <a:off x="4572000" y="4953000"/>
            <a:ext cx="4483100" cy="1752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a:lstStyle>
          <a:p>
            <a:pPr>
              <a:defRPr/>
            </a:pPr>
            <a:r>
              <a:rPr lang="en-US" sz="2000" b="1" dirty="0" smtClean="0">
                <a:solidFill>
                  <a:schemeClr val="accent3">
                    <a:lumMod val="75000"/>
                  </a:schemeClr>
                </a:solidFill>
              </a:rPr>
              <a:t>Mrs. M. </a:t>
            </a:r>
            <a:r>
              <a:rPr lang="en-US" sz="2000" b="1" dirty="0" err="1" smtClean="0">
                <a:solidFill>
                  <a:schemeClr val="accent3">
                    <a:lumMod val="75000"/>
                  </a:schemeClr>
                </a:solidFill>
              </a:rPr>
              <a:t>Lalli</a:t>
            </a:r>
            <a:endParaRPr lang="en-US" sz="2000" b="1" dirty="0" smtClean="0">
              <a:solidFill>
                <a:schemeClr val="accent3">
                  <a:lumMod val="75000"/>
                </a:schemeClr>
              </a:solidFill>
            </a:endParaRPr>
          </a:p>
          <a:p>
            <a:pPr>
              <a:spcBef>
                <a:spcPts val="0"/>
              </a:spcBef>
              <a:defRPr/>
            </a:pPr>
            <a:r>
              <a:rPr lang="en-US" sz="2000" b="1" dirty="0" smtClean="0">
                <a:solidFill>
                  <a:schemeClr val="accent3">
                    <a:lumMod val="75000"/>
                  </a:schemeClr>
                </a:solidFill>
              </a:rPr>
              <a:t>Assistant Professor</a:t>
            </a:r>
          </a:p>
          <a:p>
            <a:pPr>
              <a:defRPr/>
            </a:pPr>
            <a:r>
              <a:rPr lang="en-US" sz="2000" b="1" dirty="0" smtClean="0">
                <a:solidFill>
                  <a:schemeClr val="accent3">
                    <a:lumMod val="75000"/>
                  </a:schemeClr>
                </a:solidFill>
              </a:rPr>
              <a:t>Department of Computer Science</a:t>
            </a:r>
          </a:p>
          <a:p>
            <a:pPr>
              <a:defRPr/>
            </a:pPr>
            <a:r>
              <a:rPr lang="en-US" sz="2000" b="1" dirty="0" err="1" smtClean="0">
                <a:solidFill>
                  <a:schemeClr val="accent3">
                    <a:lumMod val="75000"/>
                  </a:schemeClr>
                </a:solidFill>
              </a:rPr>
              <a:t>Bharathidasan</a:t>
            </a:r>
            <a:r>
              <a:rPr lang="en-US" sz="2000" b="1" dirty="0" smtClean="0">
                <a:solidFill>
                  <a:schemeClr val="accent3">
                    <a:lumMod val="75000"/>
                  </a:schemeClr>
                </a:solidFill>
              </a:rPr>
              <a:t> University</a:t>
            </a:r>
          </a:p>
          <a:p>
            <a:pPr>
              <a:defRPr/>
            </a:pPr>
            <a:r>
              <a:rPr lang="en-US" sz="2000" b="1" dirty="0" err="1" smtClean="0">
                <a:solidFill>
                  <a:schemeClr val="accent3">
                    <a:lumMod val="75000"/>
                  </a:schemeClr>
                </a:solidFill>
              </a:rPr>
              <a:t>Trichy</a:t>
            </a:r>
            <a:endParaRPr lang="en-US" sz="2000" b="1" dirty="0" smtClean="0">
              <a:solidFill>
                <a:schemeClr val="accent3">
                  <a:lumMod val="75000"/>
                </a:schemeClr>
              </a:solidFill>
            </a:endParaRPr>
          </a:p>
          <a:p>
            <a:pPr>
              <a:defRPr/>
            </a:pPr>
            <a:endParaRPr lang="en-US" sz="4000" dirty="0" smtClean="0">
              <a:solidFill>
                <a:srgbClr val="FFC000"/>
              </a:solidFill>
            </a:endParaRPr>
          </a:p>
          <a:p>
            <a:pPr>
              <a:defRPr/>
            </a:pPr>
            <a:endParaRPr lang="en-US" sz="4000" dirty="0" smtClean="0">
              <a:solidFill>
                <a:srgbClr val="FFC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a:xfrm>
            <a:off x="457200" y="274638"/>
            <a:ext cx="8229600" cy="411162"/>
          </a:xfrm>
        </p:spPr>
        <p:txBody>
          <a:bodyPr/>
          <a:lstStyle/>
          <a:p>
            <a:pPr eaLnBrk="1" hangingPunct="1">
              <a:defRPr/>
            </a:pPr>
            <a:r>
              <a:rPr lang="en-US" b="1" dirty="0" smtClean="0">
                <a:solidFill>
                  <a:schemeClr val="accent2">
                    <a:lumMod val="75000"/>
                  </a:schemeClr>
                </a:solidFill>
              </a:rPr>
              <a:t>Snooping TCP II</a:t>
            </a:r>
          </a:p>
        </p:txBody>
      </p:sp>
      <p:sp>
        <p:nvSpPr>
          <p:cNvPr id="2" name="Rectangle 3"/>
          <p:cNvSpPr>
            <a:spLocks noGrp="1" noChangeArrowheads="1"/>
          </p:cNvSpPr>
          <p:nvPr>
            <p:ph type="body" idx="1"/>
          </p:nvPr>
        </p:nvSpPr>
        <p:spPr>
          <a:xfrm>
            <a:off x="457200" y="838200"/>
            <a:ext cx="8229600" cy="5287963"/>
          </a:xfrm>
        </p:spPr>
        <p:txBody>
          <a:bodyPr/>
          <a:lstStyle/>
          <a:p>
            <a:pPr eaLnBrk="1" hangingPunct="1">
              <a:buFont typeface="Wingdings" pitchFamily="2" charset="2"/>
              <a:buNone/>
            </a:pPr>
            <a:r>
              <a:rPr lang="en-US" sz="2000" smtClean="0">
                <a:latin typeface="Times New Roman" pitchFamily="18" charset="0"/>
                <a:cs typeface="Times New Roman" pitchFamily="18" charset="0"/>
              </a:rPr>
              <a:t>Data transfer to the mobile host</a:t>
            </a:r>
          </a:p>
          <a:p>
            <a:pPr lvl="1" eaLnBrk="1" hangingPunct="1"/>
            <a:r>
              <a:rPr lang="en-US" sz="2000" smtClean="0">
                <a:latin typeface="Times New Roman" pitchFamily="18" charset="0"/>
                <a:cs typeface="Times New Roman" pitchFamily="18" charset="0"/>
              </a:rPr>
              <a:t>FA buffers data until it receives ACK of the MH, FA detects packet loss via duplicated ACKs or time-out</a:t>
            </a:r>
          </a:p>
          <a:p>
            <a:pPr lvl="1" eaLnBrk="1" hangingPunct="1"/>
            <a:r>
              <a:rPr lang="en-US" sz="2000" smtClean="0">
                <a:latin typeface="Times New Roman" pitchFamily="18" charset="0"/>
                <a:cs typeface="Times New Roman" pitchFamily="18" charset="0"/>
              </a:rPr>
              <a:t>fast retransmission possible, transparent for the fixed network</a:t>
            </a:r>
          </a:p>
          <a:p>
            <a:pPr eaLnBrk="1" hangingPunct="1">
              <a:buFont typeface="Wingdings" pitchFamily="2" charset="2"/>
              <a:buNone/>
            </a:pPr>
            <a:r>
              <a:rPr lang="en-US" sz="2000" smtClean="0">
                <a:latin typeface="Times New Roman" pitchFamily="18" charset="0"/>
                <a:cs typeface="Times New Roman" pitchFamily="18" charset="0"/>
              </a:rPr>
              <a:t>Data transfer from the mobile host</a:t>
            </a:r>
          </a:p>
          <a:p>
            <a:pPr lvl="1" eaLnBrk="1" hangingPunct="1"/>
            <a:r>
              <a:rPr lang="en-US" sz="2000" smtClean="0">
                <a:latin typeface="Times New Roman" pitchFamily="18" charset="0"/>
                <a:cs typeface="Times New Roman" pitchFamily="18" charset="0"/>
              </a:rPr>
              <a:t>FA detects packet loss on the wireless link via sequence numbers, FA answers directly with a NACK to the MH</a:t>
            </a:r>
          </a:p>
          <a:p>
            <a:pPr lvl="1" eaLnBrk="1" hangingPunct="1"/>
            <a:r>
              <a:rPr lang="en-US" sz="2000" smtClean="0">
                <a:latin typeface="Times New Roman" pitchFamily="18" charset="0"/>
                <a:cs typeface="Times New Roman" pitchFamily="18" charset="0"/>
              </a:rPr>
              <a:t>MH can now retransmit data with only a very short delay</a:t>
            </a:r>
          </a:p>
          <a:p>
            <a:pPr eaLnBrk="1" hangingPunct="1">
              <a:buFont typeface="Wingdings" pitchFamily="2" charset="2"/>
              <a:buNone/>
            </a:pPr>
            <a:r>
              <a:rPr lang="en-US" sz="2000" smtClean="0">
                <a:latin typeface="Times New Roman" pitchFamily="18" charset="0"/>
                <a:cs typeface="Times New Roman" pitchFamily="18" charset="0"/>
              </a:rPr>
              <a:t>Integration of the MAC layer</a:t>
            </a:r>
          </a:p>
          <a:p>
            <a:pPr lvl="1" eaLnBrk="1" hangingPunct="1"/>
            <a:r>
              <a:rPr lang="en-US" sz="2000" smtClean="0">
                <a:latin typeface="Times New Roman" pitchFamily="18" charset="0"/>
                <a:cs typeface="Times New Roman" pitchFamily="18" charset="0"/>
              </a:rPr>
              <a:t>MAC layer often has similar mechanisms to those of TCP</a:t>
            </a:r>
          </a:p>
          <a:p>
            <a:pPr lvl="1" eaLnBrk="1" hangingPunct="1"/>
            <a:r>
              <a:rPr lang="en-US" sz="2000" smtClean="0">
                <a:latin typeface="Times New Roman" pitchFamily="18" charset="0"/>
                <a:cs typeface="Times New Roman" pitchFamily="18" charset="0"/>
              </a:rPr>
              <a:t>thus, the MAC layer can already detect duplicated packets due to retransmissions and discard them </a:t>
            </a:r>
          </a:p>
          <a:p>
            <a:pPr eaLnBrk="1" hangingPunct="1">
              <a:buFont typeface="Wingdings" pitchFamily="2" charset="2"/>
              <a:buNone/>
            </a:pPr>
            <a:r>
              <a:rPr lang="en-US" sz="2000" smtClean="0">
                <a:latin typeface="Times New Roman" pitchFamily="18" charset="0"/>
                <a:cs typeface="Times New Roman" pitchFamily="18" charset="0"/>
              </a:rPr>
              <a:t>Problems</a:t>
            </a:r>
          </a:p>
          <a:p>
            <a:pPr lvl="1" eaLnBrk="1" hangingPunct="1"/>
            <a:r>
              <a:rPr lang="en-US" sz="2000" smtClean="0">
                <a:latin typeface="Times New Roman" pitchFamily="18" charset="0"/>
                <a:cs typeface="Times New Roman" pitchFamily="18" charset="0"/>
              </a:rPr>
              <a:t>snooping TCP does not isolate the wireless link as good as I-TCP</a:t>
            </a:r>
          </a:p>
          <a:p>
            <a:pPr lvl="1" eaLnBrk="1" hangingPunct="1"/>
            <a:r>
              <a:rPr lang="en-US" sz="2000" smtClean="0">
                <a:latin typeface="Times New Roman" pitchFamily="18" charset="0"/>
                <a:cs typeface="Times New Roman" pitchFamily="18" charset="0"/>
              </a:rPr>
              <a:t>snooping might be useless depending on encryption schemes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274638"/>
            <a:ext cx="8229600" cy="334962"/>
          </a:xfrm>
        </p:spPr>
        <p:txBody>
          <a:bodyPr/>
          <a:lstStyle/>
          <a:p>
            <a:pPr eaLnBrk="1" hangingPunct="1">
              <a:defRPr/>
            </a:pPr>
            <a:r>
              <a:rPr lang="en-US" b="1" dirty="0" smtClean="0">
                <a:solidFill>
                  <a:schemeClr val="accent2">
                    <a:lumMod val="75000"/>
                  </a:schemeClr>
                </a:solidFill>
              </a:rPr>
              <a:t>Early approach: Mobile TCP</a:t>
            </a:r>
          </a:p>
        </p:txBody>
      </p:sp>
      <p:sp>
        <p:nvSpPr>
          <p:cNvPr id="14339" name="Rectangle 3"/>
          <p:cNvSpPr>
            <a:spLocks noGrp="1" noChangeArrowheads="1"/>
          </p:cNvSpPr>
          <p:nvPr>
            <p:ph type="body" idx="1"/>
          </p:nvPr>
        </p:nvSpPr>
        <p:spPr>
          <a:xfrm>
            <a:off x="0" y="685800"/>
            <a:ext cx="8915400" cy="6019800"/>
          </a:xfrm>
        </p:spPr>
        <p:txBody>
          <a:bodyPr/>
          <a:lstStyle/>
          <a:p>
            <a:pPr eaLnBrk="1" hangingPunct="1">
              <a:buFont typeface="Wingdings" pitchFamily="2" charset="2"/>
              <a:buNone/>
            </a:pPr>
            <a:r>
              <a:rPr lang="en-US" sz="2800" i="1" smtClean="0">
                <a:solidFill>
                  <a:srgbClr val="FF0000"/>
                </a:solidFill>
              </a:rPr>
              <a:t>Special handling of lengthy and/or frequent  Disconnections</a:t>
            </a:r>
          </a:p>
          <a:p>
            <a:pPr eaLnBrk="1" hangingPunct="1">
              <a:buFont typeface="Wingdings" pitchFamily="2" charset="2"/>
              <a:buNone/>
            </a:pPr>
            <a:r>
              <a:rPr lang="en-US" sz="2800" smtClean="0"/>
              <a:t>M-TCP splits as I-TCP does</a:t>
            </a:r>
          </a:p>
          <a:p>
            <a:pPr lvl="1" eaLnBrk="1" hangingPunct="1"/>
            <a:r>
              <a:rPr lang="en-US" sz="1600" smtClean="0"/>
              <a:t>unmodified TCP fixed network to supervisory host (SH)</a:t>
            </a:r>
          </a:p>
          <a:p>
            <a:pPr lvl="1" eaLnBrk="1" hangingPunct="1"/>
            <a:r>
              <a:rPr lang="en-US" sz="1600" smtClean="0"/>
              <a:t>optimized TCP SH to MH</a:t>
            </a:r>
          </a:p>
          <a:p>
            <a:pPr eaLnBrk="1" hangingPunct="1">
              <a:buFont typeface="Wingdings" pitchFamily="2" charset="2"/>
              <a:buNone/>
            </a:pPr>
            <a:r>
              <a:rPr lang="en-US" sz="2800" smtClean="0"/>
              <a:t>Supervisory host</a:t>
            </a:r>
          </a:p>
          <a:p>
            <a:pPr lvl="1" eaLnBrk="1" hangingPunct="1"/>
            <a:r>
              <a:rPr lang="en-US" sz="1600" smtClean="0"/>
              <a:t>no caching, no retransmission</a:t>
            </a:r>
          </a:p>
          <a:p>
            <a:pPr lvl="1" eaLnBrk="1" hangingPunct="1"/>
            <a:r>
              <a:rPr lang="en-US" sz="1600" smtClean="0"/>
              <a:t>monitors all packets, if disconnection detected</a:t>
            </a:r>
          </a:p>
          <a:p>
            <a:pPr lvl="2" eaLnBrk="1" hangingPunct="1"/>
            <a:r>
              <a:rPr lang="en-US" sz="2000" smtClean="0"/>
              <a:t>set sender window size to 0</a:t>
            </a:r>
          </a:p>
          <a:p>
            <a:pPr lvl="2" eaLnBrk="1" hangingPunct="1"/>
            <a:r>
              <a:rPr lang="en-US" sz="2000" smtClean="0"/>
              <a:t>sender automatically goes into persistent mode</a:t>
            </a:r>
          </a:p>
          <a:p>
            <a:pPr lvl="1" eaLnBrk="1" hangingPunct="1"/>
            <a:r>
              <a:rPr lang="en-US" sz="1600" smtClean="0"/>
              <a:t>old or new SH reopen the window</a:t>
            </a:r>
          </a:p>
          <a:p>
            <a:pPr eaLnBrk="1" hangingPunct="1">
              <a:buFont typeface="Wingdings" pitchFamily="2" charset="2"/>
              <a:buNone/>
            </a:pPr>
            <a:r>
              <a:rPr lang="en-US" sz="2800" smtClean="0"/>
              <a:t>Advantages</a:t>
            </a:r>
          </a:p>
          <a:p>
            <a:pPr lvl="1" eaLnBrk="1" hangingPunct="1"/>
            <a:r>
              <a:rPr lang="en-US" sz="1600" smtClean="0"/>
              <a:t>maintains semantics, supports disconnection, no buffer forwarding</a:t>
            </a:r>
          </a:p>
          <a:p>
            <a:pPr eaLnBrk="1" hangingPunct="1">
              <a:buFont typeface="Wingdings" pitchFamily="2" charset="2"/>
              <a:buNone/>
            </a:pPr>
            <a:r>
              <a:rPr lang="en-US" sz="2800" smtClean="0"/>
              <a:t>Disadvantages</a:t>
            </a:r>
          </a:p>
          <a:p>
            <a:pPr lvl="1" eaLnBrk="1" hangingPunct="1"/>
            <a:r>
              <a:rPr lang="en-US" sz="1600" smtClean="0"/>
              <a:t>loss on wireless link propagated into fixed network</a:t>
            </a:r>
          </a:p>
          <a:p>
            <a:pPr lvl="1" eaLnBrk="1" hangingPunct="1"/>
            <a:r>
              <a:rPr lang="en-US" sz="1600" smtClean="0"/>
              <a:t>adapted TCP on wireless link</a:t>
            </a:r>
          </a:p>
          <a:p>
            <a:pPr lvl="1" eaLnBrk="1" hangingPunct="1"/>
            <a:endParaRPr lang="en-US" sz="16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p:txBody>
          <a:bodyPr/>
          <a:lstStyle/>
          <a:p>
            <a:pPr eaLnBrk="1" hangingPunct="1">
              <a:defRPr/>
            </a:pPr>
            <a:r>
              <a:rPr lang="en-US" b="1" dirty="0" smtClean="0">
                <a:solidFill>
                  <a:schemeClr val="accent2">
                    <a:lumMod val="75000"/>
                  </a:schemeClr>
                </a:solidFill>
              </a:rPr>
              <a:t>Fast retransmit/fast recovery</a:t>
            </a:r>
          </a:p>
        </p:txBody>
      </p:sp>
      <p:sp>
        <p:nvSpPr>
          <p:cNvPr id="15363" name="Rectangle 3"/>
          <p:cNvSpPr>
            <a:spLocks noGrp="1" noChangeArrowheads="1"/>
          </p:cNvSpPr>
          <p:nvPr>
            <p:ph type="body" idx="1"/>
          </p:nvPr>
        </p:nvSpPr>
        <p:spPr>
          <a:xfrm>
            <a:off x="457200" y="1600200"/>
            <a:ext cx="8229600" cy="4267200"/>
          </a:xfrm>
        </p:spPr>
        <p:txBody>
          <a:bodyPr/>
          <a:lstStyle/>
          <a:p>
            <a:pPr eaLnBrk="1" hangingPunct="1">
              <a:buFont typeface="Wingdings" pitchFamily="2" charset="2"/>
              <a:buNone/>
            </a:pPr>
            <a:r>
              <a:rPr lang="en-US" sz="2800" smtClean="0"/>
              <a:t>Change of foreign agent often results in packet loss </a:t>
            </a:r>
          </a:p>
          <a:p>
            <a:pPr lvl="1" eaLnBrk="1" hangingPunct="1"/>
            <a:r>
              <a:rPr lang="en-US" sz="1600" smtClean="0"/>
              <a:t>TCP reacts with slow-start although there is no congestion</a:t>
            </a:r>
          </a:p>
          <a:p>
            <a:pPr eaLnBrk="1" hangingPunct="1">
              <a:buFont typeface="Wingdings" pitchFamily="2" charset="2"/>
              <a:buNone/>
            </a:pPr>
            <a:r>
              <a:rPr lang="en-US" sz="2800" smtClean="0"/>
              <a:t>Forced fast retransmit</a:t>
            </a:r>
          </a:p>
          <a:p>
            <a:pPr lvl="1" eaLnBrk="1" hangingPunct="1"/>
            <a:r>
              <a:rPr lang="en-US" sz="1600" smtClean="0"/>
              <a:t>as soon as the mobile host has registered with a new foreign agent, the MH sends duplicated acknowledgements on purpose</a:t>
            </a:r>
          </a:p>
          <a:p>
            <a:pPr lvl="1" eaLnBrk="1" hangingPunct="1"/>
            <a:r>
              <a:rPr lang="en-US" sz="1600" smtClean="0"/>
              <a:t>this forces the fast retransmit mode at the communication partners</a:t>
            </a:r>
          </a:p>
          <a:p>
            <a:pPr lvl="1" eaLnBrk="1" hangingPunct="1"/>
            <a:r>
              <a:rPr lang="en-US" sz="1600" smtClean="0"/>
              <a:t>additionally, the TCP on the MH is forced to continue sending with the actual window size and not to go into slow-start after registration</a:t>
            </a:r>
          </a:p>
          <a:p>
            <a:pPr eaLnBrk="1" hangingPunct="1">
              <a:buFont typeface="Wingdings" pitchFamily="2" charset="2"/>
              <a:buNone/>
            </a:pPr>
            <a:r>
              <a:rPr lang="en-US" sz="2800" smtClean="0"/>
              <a:t>Advantage</a:t>
            </a:r>
          </a:p>
          <a:p>
            <a:pPr lvl="1" eaLnBrk="1" hangingPunct="1"/>
            <a:r>
              <a:rPr lang="en-US" sz="1600" smtClean="0"/>
              <a:t>simple changes result in significant higher performance </a:t>
            </a:r>
          </a:p>
          <a:p>
            <a:pPr eaLnBrk="1" hangingPunct="1">
              <a:buFont typeface="Wingdings" pitchFamily="2" charset="2"/>
              <a:buNone/>
            </a:pPr>
            <a:r>
              <a:rPr lang="en-US" sz="2800" smtClean="0"/>
              <a:t>Disadvantage</a:t>
            </a:r>
          </a:p>
          <a:p>
            <a:pPr lvl="1" eaLnBrk="1" hangingPunct="1"/>
            <a:r>
              <a:rPr lang="en-US" sz="1600" smtClean="0"/>
              <a:t>further mix of IP and TCP, no transparent approach</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p:txBody>
          <a:bodyPr/>
          <a:lstStyle/>
          <a:p>
            <a:pPr eaLnBrk="1" hangingPunct="1">
              <a:defRPr/>
            </a:pPr>
            <a:r>
              <a:rPr lang="en-US" b="1" dirty="0" smtClean="0">
                <a:solidFill>
                  <a:schemeClr val="accent2">
                    <a:lumMod val="75000"/>
                  </a:schemeClr>
                </a:solidFill>
              </a:rPr>
              <a:t>Transmission/time-out freezing</a:t>
            </a:r>
          </a:p>
        </p:txBody>
      </p:sp>
      <p:sp>
        <p:nvSpPr>
          <p:cNvPr id="16387" name="Rectangle 3"/>
          <p:cNvSpPr>
            <a:spLocks noGrp="1" noChangeArrowheads="1"/>
          </p:cNvSpPr>
          <p:nvPr>
            <p:ph type="body" idx="1"/>
          </p:nvPr>
        </p:nvSpPr>
        <p:spPr/>
        <p:txBody>
          <a:bodyPr/>
          <a:lstStyle/>
          <a:p>
            <a:pPr eaLnBrk="1" hangingPunct="1">
              <a:buFont typeface="Wingdings" pitchFamily="2" charset="2"/>
              <a:buNone/>
            </a:pPr>
            <a:r>
              <a:rPr lang="en-US" sz="2800" smtClean="0"/>
              <a:t>Mobile hosts can be disconnected for a longer time</a:t>
            </a:r>
          </a:p>
          <a:p>
            <a:pPr lvl="1" eaLnBrk="1" hangingPunct="1"/>
            <a:r>
              <a:rPr lang="en-US" sz="1600" smtClean="0"/>
              <a:t>no packet exchange possible, e.g., in a tunnel, disconnection due to overloaded cells or mux. with higher priority traffic</a:t>
            </a:r>
          </a:p>
          <a:p>
            <a:pPr lvl="1" eaLnBrk="1" hangingPunct="1"/>
            <a:r>
              <a:rPr lang="en-US" sz="1600" smtClean="0"/>
              <a:t>TCP disconnects after time-out completely</a:t>
            </a:r>
          </a:p>
          <a:p>
            <a:pPr eaLnBrk="1" hangingPunct="1">
              <a:buFont typeface="Wingdings" pitchFamily="2" charset="2"/>
              <a:buNone/>
            </a:pPr>
            <a:r>
              <a:rPr lang="en-US" sz="2800" smtClean="0"/>
              <a:t>TCP freezing</a:t>
            </a:r>
          </a:p>
          <a:p>
            <a:pPr lvl="1" eaLnBrk="1" hangingPunct="1"/>
            <a:r>
              <a:rPr lang="en-US" sz="1600" smtClean="0"/>
              <a:t>MAC layer is often able to detect interruption in advance</a:t>
            </a:r>
          </a:p>
          <a:p>
            <a:pPr lvl="1" eaLnBrk="1" hangingPunct="1"/>
            <a:r>
              <a:rPr lang="en-US" sz="1600" smtClean="0"/>
              <a:t>MAC can inform TCP layer of upcoming loss of connection</a:t>
            </a:r>
          </a:p>
          <a:p>
            <a:pPr lvl="1" eaLnBrk="1" hangingPunct="1"/>
            <a:r>
              <a:rPr lang="en-US" sz="1600" smtClean="0"/>
              <a:t>TCP stops sending, but does now not assume a congested link </a:t>
            </a:r>
          </a:p>
          <a:p>
            <a:pPr lvl="1" eaLnBrk="1" hangingPunct="1"/>
            <a:r>
              <a:rPr lang="en-US" sz="1600" smtClean="0"/>
              <a:t>MAC layer signals again if reconnected </a:t>
            </a:r>
          </a:p>
          <a:p>
            <a:pPr eaLnBrk="1" hangingPunct="1">
              <a:buFont typeface="Wingdings" pitchFamily="2" charset="2"/>
              <a:buNone/>
            </a:pPr>
            <a:r>
              <a:rPr lang="en-US" sz="2800" smtClean="0"/>
              <a:t>Advantage</a:t>
            </a:r>
          </a:p>
          <a:p>
            <a:pPr lvl="1" eaLnBrk="1" hangingPunct="1"/>
            <a:r>
              <a:rPr lang="en-US" sz="1600" smtClean="0"/>
              <a:t>scheme is independent of data </a:t>
            </a:r>
          </a:p>
          <a:p>
            <a:pPr eaLnBrk="1" hangingPunct="1">
              <a:buFont typeface="Wingdings" pitchFamily="2" charset="2"/>
              <a:buNone/>
            </a:pPr>
            <a:r>
              <a:rPr lang="en-US" sz="2800" smtClean="0"/>
              <a:t>Disadvantage</a:t>
            </a:r>
          </a:p>
          <a:p>
            <a:pPr lvl="1" eaLnBrk="1" hangingPunct="1"/>
            <a:r>
              <a:rPr lang="en-US" sz="1600" smtClean="0"/>
              <a:t>TCP on mobile host has to be changed, mechanism depends on MAC layer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p:txBody>
          <a:bodyPr/>
          <a:lstStyle/>
          <a:p>
            <a:pPr eaLnBrk="1" hangingPunct="1">
              <a:defRPr/>
            </a:pPr>
            <a:r>
              <a:rPr lang="en-US" b="1" dirty="0" smtClean="0">
                <a:solidFill>
                  <a:schemeClr val="accent2">
                    <a:lumMod val="75000"/>
                  </a:schemeClr>
                </a:solidFill>
              </a:rPr>
              <a:t>Selective retransmission</a:t>
            </a:r>
          </a:p>
        </p:txBody>
      </p:sp>
      <p:sp>
        <p:nvSpPr>
          <p:cNvPr id="17411" name="Rectangle 3"/>
          <p:cNvSpPr>
            <a:spLocks noGrp="1" noChangeArrowheads="1"/>
          </p:cNvSpPr>
          <p:nvPr>
            <p:ph type="body" idx="1"/>
          </p:nvPr>
        </p:nvSpPr>
        <p:spPr/>
        <p:txBody>
          <a:bodyPr/>
          <a:lstStyle/>
          <a:p>
            <a:pPr eaLnBrk="1" hangingPunct="1">
              <a:buFont typeface="Wingdings" pitchFamily="2" charset="2"/>
              <a:buNone/>
            </a:pPr>
            <a:r>
              <a:rPr lang="en-US" smtClean="0"/>
              <a:t>TCP acknowledgements are often cumulative</a:t>
            </a:r>
          </a:p>
          <a:p>
            <a:pPr lvl="1" eaLnBrk="1" hangingPunct="1"/>
            <a:r>
              <a:rPr lang="en-US" sz="1800" smtClean="0"/>
              <a:t>ACK n acknowledges correct and in-sequence receipt of packets up to n</a:t>
            </a:r>
          </a:p>
          <a:p>
            <a:pPr lvl="1" eaLnBrk="1" hangingPunct="1"/>
            <a:r>
              <a:rPr lang="en-US" sz="1800" smtClean="0"/>
              <a:t>if single packets are missing quite often a whole packet sequence beginning at the gap has to be retransmitted (go-back-n), thus wasting bandwidth</a:t>
            </a:r>
          </a:p>
          <a:p>
            <a:pPr eaLnBrk="1" hangingPunct="1">
              <a:buFont typeface="Wingdings" pitchFamily="2" charset="2"/>
              <a:buNone/>
            </a:pPr>
            <a:r>
              <a:rPr lang="en-US" smtClean="0"/>
              <a:t>Selective retransmission as one solution</a:t>
            </a:r>
          </a:p>
          <a:p>
            <a:pPr lvl="1" eaLnBrk="1" hangingPunct="1"/>
            <a:r>
              <a:rPr lang="en-US" sz="1800" smtClean="0"/>
              <a:t>RFC2018 allows for acknowledgements of single packets, not only acknowledgements of in-sequence packet streams without gaps</a:t>
            </a:r>
          </a:p>
          <a:p>
            <a:pPr lvl="1" eaLnBrk="1" hangingPunct="1"/>
            <a:r>
              <a:rPr lang="en-US" sz="1800" smtClean="0"/>
              <a:t>sender can now retransmit only the missing packets</a:t>
            </a:r>
          </a:p>
          <a:p>
            <a:pPr eaLnBrk="1" hangingPunct="1">
              <a:buFont typeface="Wingdings" pitchFamily="2" charset="2"/>
              <a:buNone/>
            </a:pPr>
            <a:r>
              <a:rPr lang="en-US" smtClean="0"/>
              <a:t>Advantage</a:t>
            </a:r>
          </a:p>
          <a:p>
            <a:pPr lvl="1" eaLnBrk="1" hangingPunct="1"/>
            <a:r>
              <a:rPr lang="en-US" sz="1800" smtClean="0"/>
              <a:t>much higher efficiency</a:t>
            </a:r>
          </a:p>
          <a:p>
            <a:pPr eaLnBrk="1" hangingPunct="1">
              <a:buFont typeface="Wingdings" pitchFamily="2" charset="2"/>
              <a:buNone/>
            </a:pPr>
            <a:r>
              <a:rPr lang="en-US" smtClean="0"/>
              <a:t>Disadvantage</a:t>
            </a:r>
          </a:p>
          <a:p>
            <a:pPr lvl="1" eaLnBrk="1" hangingPunct="1"/>
            <a:r>
              <a:rPr lang="en-US" sz="1800" smtClean="0"/>
              <a:t>more complex software in a receiver, more buffer needed at the receiver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p:txBody>
          <a:bodyPr/>
          <a:lstStyle/>
          <a:p>
            <a:pPr eaLnBrk="1" hangingPunct="1">
              <a:defRPr/>
            </a:pPr>
            <a:r>
              <a:rPr lang="en-US" b="1" dirty="0" smtClean="0">
                <a:solidFill>
                  <a:schemeClr val="accent2">
                    <a:lumMod val="75000"/>
                  </a:schemeClr>
                </a:solidFill>
              </a:rPr>
              <a:t>Transaction oriented TCP</a:t>
            </a:r>
          </a:p>
        </p:txBody>
      </p:sp>
      <p:sp>
        <p:nvSpPr>
          <p:cNvPr id="18435" name="Rectangle 3"/>
          <p:cNvSpPr>
            <a:spLocks noGrp="1" noChangeArrowheads="1"/>
          </p:cNvSpPr>
          <p:nvPr>
            <p:ph type="body" idx="1"/>
          </p:nvPr>
        </p:nvSpPr>
        <p:spPr/>
        <p:txBody>
          <a:bodyPr/>
          <a:lstStyle/>
          <a:p>
            <a:pPr eaLnBrk="1" hangingPunct="1">
              <a:buFont typeface="Wingdings" pitchFamily="2" charset="2"/>
              <a:buNone/>
            </a:pPr>
            <a:r>
              <a:rPr lang="en-US" sz="2400" smtClean="0"/>
              <a:t>TCP phases</a:t>
            </a:r>
          </a:p>
          <a:p>
            <a:pPr lvl="1" eaLnBrk="1" hangingPunct="1"/>
            <a:r>
              <a:rPr lang="en-US" sz="1400" smtClean="0"/>
              <a:t>connection setup, data transmission, connection release </a:t>
            </a:r>
          </a:p>
          <a:p>
            <a:pPr lvl="1" eaLnBrk="1" hangingPunct="1"/>
            <a:r>
              <a:rPr lang="en-US" sz="1400" smtClean="0"/>
              <a:t>using 3-way-handshake needs 3 packets for setup and release, respectively</a:t>
            </a:r>
          </a:p>
          <a:p>
            <a:pPr lvl="1" eaLnBrk="1" hangingPunct="1"/>
            <a:r>
              <a:rPr lang="en-US" sz="1400" smtClean="0"/>
              <a:t>thus, even short messages need a minimum of 7 packets!</a:t>
            </a:r>
          </a:p>
          <a:p>
            <a:pPr eaLnBrk="1" hangingPunct="1">
              <a:buFont typeface="Wingdings" pitchFamily="2" charset="2"/>
              <a:buNone/>
            </a:pPr>
            <a:r>
              <a:rPr lang="en-US" sz="2400" smtClean="0"/>
              <a:t>Transaction oriented TCP</a:t>
            </a:r>
          </a:p>
          <a:p>
            <a:pPr lvl="1" eaLnBrk="1" hangingPunct="1"/>
            <a:r>
              <a:rPr lang="en-US" sz="1400" smtClean="0"/>
              <a:t>RFC1644, T-TCP, describes a TCP version to avoid this overhead</a:t>
            </a:r>
          </a:p>
          <a:p>
            <a:pPr lvl="1" eaLnBrk="1" hangingPunct="1"/>
            <a:r>
              <a:rPr lang="en-US" sz="1400" smtClean="0"/>
              <a:t>connection setup, data transfer and connection release can be combined</a:t>
            </a:r>
          </a:p>
          <a:p>
            <a:pPr lvl="1" eaLnBrk="1" hangingPunct="1"/>
            <a:r>
              <a:rPr lang="en-US" sz="1400" smtClean="0"/>
              <a:t>thus, only 2 or 3 packets are needed</a:t>
            </a:r>
          </a:p>
          <a:p>
            <a:pPr eaLnBrk="1" hangingPunct="1">
              <a:buFont typeface="Wingdings" pitchFamily="2" charset="2"/>
              <a:buNone/>
            </a:pPr>
            <a:r>
              <a:rPr lang="en-US" sz="2400" smtClean="0"/>
              <a:t>Advantage</a:t>
            </a:r>
          </a:p>
          <a:p>
            <a:pPr lvl="1" eaLnBrk="1" hangingPunct="1"/>
            <a:r>
              <a:rPr lang="en-US" sz="1400" smtClean="0"/>
              <a:t>efficiency</a:t>
            </a:r>
          </a:p>
          <a:p>
            <a:pPr eaLnBrk="1" hangingPunct="1">
              <a:buFont typeface="Wingdings" pitchFamily="2" charset="2"/>
              <a:buNone/>
            </a:pPr>
            <a:r>
              <a:rPr lang="en-US" sz="2400" smtClean="0"/>
              <a:t>Disadvantage</a:t>
            </a:r>
          </a:p>
          <a:p>
            <a:pPr lvl="1" eaLnBrk="1" hangingPunct="1"/>
            <a:r>
              <a:rPr lang="en-US" sz="1400" smtClean="0"/>
              <a:t>requires changed TCP</a:t>
            </a:r>
          </a:p>
          <a:p>
            <a:pPr lvl="1" eaLnBrk="1" hangingPunct="1"/>
            <a:r>
              <a:rPr lang="en-US" sz="1400" smtClean="0"/>
              <a:t>mobility not longer transparent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Grp="1" noChangeArrowheads="1"/>
          </p:cNvSpPr>
          <p:nvPr>
            <p:ph type="title"/>
          </p:nvPr>
        </p:nvSpPr>
        <p:spPr>
          <a:xfrm>
            <a:off x="990600" y="381000"/>
            <a:ext cx="7848600" cy="762000"/>
          </a:xfrm>
        </p:spPr>
        <p:txBody>
          <a:bodyPr/>
          <a:lstStyle/>
          <a:p>
            <a:pPr eaLnBrk="1" hangingPunct="1">
              <a:defRPr/>
            </a:pPr>
            <a:r>
              <a:rPr lang="en-US" b="1" dirty="0" smtClean="0">
                <a:solidFill>
                  <a:schemeClr val="accent2">
                    <a:lumMod val="75000"/>
                  </a:schemeClr>
                </a:solidFill>
              </a:rPr>
              <a:t>Comparison of different approaches for a “mobile” TCP</a:t>
            </a:r>
          </a:p>
        </p:txBody>
      </p:sp>
      <p:graphicFrame>
        <p:nvGraphicFramePr>
          <p:cNvPr id="19459" name="Object 3"/>
          <p:cNvGraphicFramePr>
            <a:graphicFrameLocks noChangeAspect="1"/>
          </p:cNvGraphicFramePr>
          <p:nvPr>
            <p:ph type="tbl" idx="1"/>
          </p:nvPr>
        </p:nvGraphicFramePr>
        <p:xfrm>
          <a:off x="304800" y="1447800"/>
          <a:ext cx="8445500" cy="5251450"/>
        </p:xfrm>
        <a:graphic>
          <a:graphicData uri="http://schemas.openxmlformats.org/presentationml/2006/ole">
            <p:oleObj spid="_x0000_s19459" name="Dokument" r:id="rId3" imgW="8444484" imgH="5250180" progId="Word.Document.8">
              <p:embed/>
            </p:oleObj>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3" y="2057400"/>
            <a:ext cx="7772400" cy="3711575"/>
          </a:xfrm>
        </p:spPr>
        <p:txBody>
          <a:bodyPr/>
          <a:lstStyle/>
          <a:p>
            <a:pPr eaLnBrk="1" hangingPunct="1">
              <a:defRPr/>
            </a:pPr>
            <a:r>
              <a:rPr lang="en-US" sz="6600" dirty="0" smtClean="0">
                <a:solidFill>
                  <a:srgbClr val="FF0000"/>
                </a:solidFill>
              </a:rPr>
              <a:t>Thank you!!!!!!!!!!!!</a:t>
            </a:r>
            <a:endParaRPr lang="en-US" sz="6600" dirty="0">
              <a:solidFill>
                <a:srgbClr val="FF0000"/>
              </a:solidFill>
            </a:endParaRPr>
          </a:p>
        </p:txBody>
      </p:sp>
      <p:sp>
        <p:nvSpPr>
          <p:cNvPr id="5" name="Text Placeholder 4"/>
          <p:cNvSpPr>
            <a:spLocks noGrp="1"/>
          </p:cNvSpPr>
          <p:nvPr>
            <p:ph type="body" idx="1"/>
          </p:nvPr>
        </p:nvSpPr>
        <p:spPr>
          <a:xfrm>
            <a:off x="722313" y="609600"/>
            <a:ext cx="7772400" cy="762000"/>
          </a:xfrm>
        </p:spPr>
        <p:txBody>
          <a:bodyPr/>
          <a:lstStyle/>
          <a:p>
            <a:pPr eaLnBrk="1" hangingPunct="1">
              <a:defRP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79388" y="0"/>
            <a:ext cx="8659812" cy="835025"/>
          </a:xfrm>
        </p:spPr>
        <p:txBody>
          <a:bodyPr/>
          <a:lstStyle/>
          <a:p>
            <a:pPr eaLnBrk="1" hangingPunct="1"/>
            <a:r>
              <a:rPr lang="en-US" b="1" smtClean="0">
                <a:solidFill>
                  <a:srgbClr val="C00000"/>
                </a:solidFill>
              </a:rPr>
              <a:t>Transport Layer</a:t>
            </a:r>
          </a:p>
        </p:txBody>
      </p:sp>
      <p:sp>
        <p:nvSpPr>
          <p:cNvPr id="5123" name="Rectangle 3"/>
          <p:cNvSpPr>
            <a:spLocks noGrp="1" noChangeArrowheads="1"/>
          </p:cNvSpPr>
          <p:nvPr>
            <p:ph type="body" sz="half" idx="1"/>
          </p:nvPr>
        </p:nvSpPr>
        <p:spPr>
          <a:xfrm>
            <a:off x="457200" y="762000"/>
            <a:ext cx="4800600" cy="5791200"/>
          </a:xfrm>
        </p:spPr>
        <p:txBody>
          <a:bodyPr/>
          <a:lstStyle/>
          <a:p>
            <a:pPr eaLnBrk="1" hangingPunct="1"/>
            <a:r>
              <a:rPr lang="en-US" sz="2000" smtClean="0">
                <a:latin typeface="Times New Roman" pitchFamily="18" charset="0"/>
                <a:cs typeface="Times New Roman" pitchFamily="18" charset="0"/>
              </a:rPr>
              <a:t>E.g. HTTP (used by web services) typically uses TCP</a:t>
            </a:r>
          </a:p>
          <a:p>
            <a:pPr lvl="1" eaLnBrk="1" hangingPunct="1"/>
            <a:r>
              <a:rPr lang="en-US" sz="2000" smtClean="0">
                <a:latin typeface="Times New Roman" pitchFamily="18" charset="0"/>
                <a:cs typeface="Times New Roman" pitchFamily="18" charset="0"/>
              </a:rPr>
              <a:t>Reliable transport between          client and server required</a:t>
            </a:r>
          </a:p>
          <a:p>
            <a:pPr eaLnBrk="1" hangingPunct="1"/>
            <a:r>
              <a:rPr lang="en-US" sz="2000" smtClean="0">
                <a:solidFill>
                  <a:srgbClr val="FF0000"/>
                </a:solidFill>
                <a:latin typeface="Times New Roman" pitchFamily="18" charset="0"/>
                <a:cs typeface="Times New Roman" pitchFamily="18" charset="0"/>
              </a:rPr>
              <a:t>TCP</a:t>
            </a:r>
          </a:p>
          <a:p>
            <a:pPr lvl="1" eaLnBrk="1" hangingPunct="1"/>
            <a:r>
              <a:rPr lang="en-US" sz="2000" smtClean="0">
                <a:latin typeface="Times New Roman" pitchFamily="18" charset="0"/>
                <a:cs typeface="Times New Roman" pitchFamily="18" charset="0"/>
              </a:rPr>
              <a:t>Steam oriented, not transaction oriented</a:t>
            </a:r>
          </a:p>
          <a:p>
            <a:pPr lvl="1" eaLnBrk="1" hangingPunct="1"/>
            <a:r>
              <a:rPr lang="en-US" sz="2000" smtClean="0">
                <a:latin typeface="Times New Roman" pitchFamily="18" charset="0"/>
                <a:cs typeface="Times New Roman" pitchFamily="18" charset="0"/>
              </a:rPr>
              <a:t>Network friendly: time-out </a:t>
            </a:r>
            <a:br>
              <a:rPr lang="en-US" sz="2000" smtClean="0">
                <a:latin typeface="Times New Roman" pitchFamily="18" charset="0"/>
                <a:cs typeface="Times New Roman" pitchFamily="18" charset="0"/>
              </a:rPr>
            </a:br>
            <a:r>
              <a:rPr lang="en-US" sz="2000" smtClean="0">
                <a:latin typeface="Times New Roman" pitchFamily="18" charset="0"/>
                <a:cs typeface="Times New Roman" pitchFamily="18" charset="0"/>
                <a:sym typeface="Wingdings" pitchFamily="2" charset="2"/>
              </a:rPr>
              <a:t></a:t>
            </a:r>
            <a:r>
              <a:rPr lang="en-US" sz="2000" smtClean="0">
                <a:latin typeface="Times New Roman" pitchFamily="18" charset="0"/>
                <a:cs typeface="Times New Roman" pitchFamily="18" charset="0"/>
              </a:rPr>
              <a:t> congestion </a:t>
            </a:r>
            <a:br>
              <a:rPr lang="en-US" sz="2000" smtClean="0">
                <a:latin typeface="Times New Roman" pitchFamily="18" charset="0"/>
                <a:cs typeface="Times New Roman" pitchFamily="18" charset="0"/>
              </a:rPr>
            </a:br>
            <a:r>
              <a:rPr lang="en-US" sz="2000" smtClean="0">
                <a:latin typeface="Times New Roman" pitchFamily="18" charset="0"/>
                <a:cs typeface="Times New Roman" pitchFamily="18" charset="0"/>
                <a:sym typeface="Wingdings" pitchFamily="2" charset="2"/>
              </a:rPr>
              <a:t></a:t>
            </a:r>
            <a:r>
              <a:rPr lang="en-US" sz="2000" smtClean="0">
                <a:latin typeface="Times New Roman" pitchFamily="18" charset="0"/>
                <a:cs typeface="Times New Roman" pitchFamily="18" charset="0"/>
              </a:rPr>
              <a:t> slow down transmission</a:t>
            </a:r>
          </a:p>
          <a:p>
            <a:pPr eaLnBrk="1" hangingPunct="1"/>
            <a:r>
              <a:rPr lang="en-US" sz="2000" smtClean="0">
                <a:latin typeface="Times New Roman" pitchFamily="18" charset="0"/>
                <a:cs typeface="Times New Roman" pitchFamily="18" charset="0"/>
              </a:rPr>
              <a:t>Well known – TCP guesses quite often wrong in wireless and mobile networks</a:t>
            </a:r>
          </a:p>
          <a:p>
            <a:pPr lvl="1" eaLnBrk="1" hangingPunct="1"/>
            <a:r>
              <a:rPr lang="en-US" sz="2000" smtClean="0">
                <a:latin typeface="Times New Roman" pitchFamily="18" charset="0"/>
                <a:cs typeface="Times New Roman" pitchFamily="18" charset="0"/>
              </a:rPr>
              <a:t>Packet loss due to transmission  errors</a:t>
            </a:r>
          </a:p>
          <a:p>
            <a:pPr lvl="1" eaLnBrk="1" hangingPunct="1"/>
            <a:r>
              <a:rPr lang="en-US" sz="2000" smtClean="0">
                <a:latin typeface="Times New Roman" pitchFamily="18" charset="0"/>
                <a:cs typeface="Times New Roman" pitchFamily="18" charset="0"/>
              </a:rPr>
              <a:t>Packet loss due to change of network</a:t>
            </a:r>
          </a:p>
          <a:p>
            <a:pPr eaLnBrk="1" hangingPunct="1"/>
            <a:r>
              <a:rPr lang="en-US" sz="2000" smtClean="0">
                <a:solidFill>
                  <a:srgbClr val="FF0000"/>
                </a:solidFill>
                <a:latin typeface="Times New Roman" pitchFamily="18" charset="0"/>
                <a:cs typeface="Times New Roman" pitchFamily="18" charset="0"/>
              </a:rPr>
              <a:t>Result</a:t>
            </a:r>
          </a:p>
          <a:p>
            <a:pPr lvl="1" eaLnBrk="1" hangingPunct="1"/>
            <a:r>
              <a:rPr lang="en-US" sz="2000" smtClean="0">
                <a:latin typeface="Times New Roman" pitchFamily="18" charset="0"/>
                <a:cs typeface="Times New Roman" pitchFamily="18" charset="0"/>
              </a:rPr>
              <a:t>Severe performance degradation</a:t>
            </a:r>
          </a:p>
        </p:txBody>
      </p:sp>
      <p:sp>
        <p:nvSpPr>
          <p:cNvPr id="5124" name="Text Box 4"/>
          <p:cNvSpPr txBox="1">
            <a:spLocks noChangeArrowheads="1"/>
          </p:cNvSpPr>
          <p:nvPr/>
        </p:nvSpPr>
        <p:spPr bwMode="auto">
          <a:xfrm>
            <a:off x="4484688" y="1338263"/>
            <a:ext cx="768350" cy="366712"/>
          </a:xfrm>
          <a:prstGeom prst="rect">
            <a:avLst/>
          </a:prstGeom>
          <a:noFill/>
          <a:ln w="25400">
            <a:noFill/>
            <a:miter lim="800000"/>
            <a:headEnd/>
            <a:tailEnd/>
          </a:ln>
        </p:spPr>
        <p:txBody>
          <a:bodyPr wrap="none">
            <a:spAutoFit/>
          </a:bodyPr>
          <a:lstStyle/>
          <a:p>
            <a:pPr eaLnBrk="0" hangingPunct="0"/>
            <a:r>
              <a:rPr lang="de-DE"/>
              <a:t>Client</a:t>
            </a:r>
            <a:endParaRPr lang="en-US"/>
          </a:p>
        </p:txBody>
      </p:sp>
      <p:sp>
        <p:nvSpPr>
          <p:cNvPr id="5125" name="Text Box 5"/>
          <p:cNvSpPr txBox="1">
            <a:spLocks noChangeArrowheads="1"/>
          </p:cNvSpPr>
          <p:nvPr/>
        </p:nvSpPr>
        <p:spPr bwMode="auto">
          <a:xfrm>
            <a:off x="7213600" y="1338263"/>
            <a:ext cx="855663" cy="366712"/>
          </a:xfrm>
          <a:prstGeom prst="rect">
            <a:avLst/>
          </a:prstGeom>
          <a:noFill/>
          <a:ln w="25400">
            <a:noFill/>
            <a:miter lim="800000"/>
            <a:headEnd/>
            <a:tailEnd/>
          </a:ln>
        </p:spPr>
        <p:txBody>
          <a:bodyPr wrap="none">
            <a:spAutoFit/>
          </a:bodyPr>
          <a:lstStyle/>
          <a:p>
            <a:pPr eaLnBrk="0" hangingPunct="0"/>
            <a:r>
              <a:rPr lang="de-DE"/>
              <a:t>Server</a:t>
            </a:r>
            <a:endParaRPr lang="en-US"/>
          </a:p>
        </p:txBody>
      </p:sp>
      <p:sp>
        <p:nvSpPr>
          <p:cNvPr id="5126" name="AutoShape 6"/>
          <p:cNvSpPr>
            <a:spLocks/>
          </p:cNvSpPr>
          <p:nvPr/>
        </p:nvSpPr>
        <p:spPr bwMode="auto">
          <a:xfrm>
            <a:off x="7694613" y="1771650"/>
            <a:ext cx="241300" cy="1223963"/>
          </a:xfrm>
          <a:prstGeom prst="rightBrace">
            <a:avLst>
              <a:gd name="adj1" fmla="val 42270"/>
              <a:gd name="adj2" fmla="val 50000"/>
            </a:avLst>
          </a:prstGeom>
          <a:noFill/>
          <a:ln w="25400">
            <a:solidFill>
              <a:schemeClr val="tx1"/>
            </a:solidFill>
            <a:round/>
            <a:headEnd/>
            <a:tailEnd/>
          </a:ln>
        </p:spPr>
        <p:txBody>
          <a:bodyPr wrap="none" anchor="ctr"/>
          <a:lstStyle/>
          <a:p>
            <a:endParaRPr lang="en-US">
              <a:latin typeface="Calibri" pitchFamily="34" charset="0"/>
            </a:endParaRPr>
          </a:p>
        </p:txBody>
      </p:sp>
      <p:sp>
        <p:nvSpPr>
          <p:cNvPr id="5127" name="Text Box 7"/>
          <p:cNvSpPr txBox="1">
            <a:spLocks noChangeArrowheads="1"/>
          </p:cNvSpPr>
          <p:nvPr/>
        </p:nvSpPr>
        <p:spPr bwMode="auto">
          <a:xfrm>
            <a:off x="7856538" y="2058988"/>
            <a:ext cx="1209675" cy="581025"/>
          </a:xfrm>
          <a:prstGeom prst="rect">
            <a:avLst/>
          </a:prstGeom>
          <a:noFill/>
          <a:ln w="25400">
            <a:noFill/>
            <a:miter lim="800000"/>
            <a:headEnd/>
            <a:tailEnd/>
          </a:ln>
        </p:spPr>
        <p:txBody>
          <a:bodyPr wrap="none">
            <a:spAutoFit/>
          </a:bodyPr>
          <a:lstStyle/>
          <a:p>
            <a:pPr eaLnBrk="0" hangingPunct="0"/>
            <a:r>
              <a:rPr lang="de-DE" sz="1600"/>
              <a:t>Connection</a:t>
            </a:r>
          </a:p>
          <a:p>
            <a:pPr eaLnBrk="0" hangingPunct="0"/>
            <a:r>
              <a:rPr lang="de-DE" sz="1600"/>
              <a:t>setup</a:t>
            </a:r>
            <a:endParaRPr lang="en-US" sz="1600"/>
          </a:p>
        </p:txBody>
      </p:sp>
      <p:sp>
        <p:nvSpPr>
          <p:cNvPr id="5128" name="AutoShape 8"/>
          <p:cNvSpPr>
            <a:spLocks/>
          </p:cNvSpPr>
          <p:nvPr/>
        </p:nvSpPr>
        <p:spPr bwMode="auto">
          <a:xfrm>
            <a:off x="7694613" y="3068638"/>
            <a:ext cx="241300" cy="935037"/>
          </a:xfrm>
          <a:prstGeom prst="rightBrace">
            <a:avLst>
              <a:gd name="adj1" fmla="val 32292"/>
              <a:gd name="adj2" fmla="val 50000"/>
            </a:avLst>
          </a:prstGeom>
          <a:noFill/>
          <a:ln w="25400">
            <a:solidFill>
              <a:schemeClr val="tx1"/>
            </a:solidFill>
            <a:round/>
            <a:headEnd/>
            <a:tailEnd/>
          </a:ln>
        </p:spPr>
        <p:txBody>
          <a:bodyPr wrap="none" anchor="ctr"/>
          <a:lstStyle/>
          <a:p>
            <a:endParaRPr lang="en-US">
              <a:latin typeface="Calibri" pitchFamily="34" charset="0"/>
            </a:endParaRPr>
          </a:p>
        </p:txBody>
      </p:sp>
      <p:sp>
        <p:nvSpPr>
          <p:cNvPr id="5129" name="Text Box 9"/>
          <p:cNvSpPr txBox="1">
            <a:spLocks noChangeArrowheads="1"/>
          </p:cNvSpPr>
          <p:nvPr/>
        </p:nvSpPr>
        <p:spPr bwMode="auto">
          <a:xfrm>
            <a:off x="7856538" y="3282950"/>
            <a:ext cx="1323975" cy="581025"/>
          </a:xfrm>
          <a:prstGeom prst="rect">
            <a:avLst/>
          </a:prstGeom>
          <a:noFill/>
          <a:ln w="25400">
            <a:noFill/>
            <a:miter lim="800000"/>
            <a:headEnd/>
            <a:tailEnd/>
          </a:ln>
        </p:spPr>
        <p:txBody>
          <a:bodyPr wrap="none">
            <a:spAutoFit/>
          </a:bodyPr>
          <a:lstStyle/>
          <a:p>
            <a:pPr eaLnBrk="0" hangingPunct="0"/>
            <a:r>
              <a:rPr lang="de-DE" sz="1600"/>
              <a:t>Data</a:t>
            </a:r>
          </a:p>
          <a:p>
            <a:pPr eaLnBrk="0" hangingPunct="0"/>
            <a:r>
              <a:rPr lang="de-DE" sz="1600"/>
              <a:t>transmission</a:t>
            </a:r>
            <a:endParaRPr lang="en-US" sz="1600"/>
          </a:p>
        </p:txBody>
      </p:sp>
      <p:sp>
        <p:nvSpPr>
          <p:cNvPr id="5130" name="Text Box 10"/>
          <p:cNvSpPr txBox="1">
            <a:spLocks noChangeArrowheads="1"/>
          </p:cNvSpPr>
          <p:nvPr/>
        </p:nvSpPr>
        <p:spPr bwMode="auto">
          <a:xfrm>
            <a:off x="7869238" y="4581525"/>
            <a:ext cx="1209675" cy="581025"/>
          </a:xfrm>
          <a:prstGeom prst="rect">
            <a:avLst/>
          </a:prstGeom>
          <a:noFill/>
          <a:ln w="25400">
            <a:noFill/>
            <a:miter lim="800000"/>
            <a:headEnd/>
            <a:tailEnd/>
          </a:ln>
        </p:spPr>
        <p:txBody>
          <a:bodyPr wrap="none">
            <a:spAutoFit/>
          </a:bodyPr>
          <a:lstStyle/>
          <a:p>
            <a:pPr eaLnBrk="0" hangingPunct="0"/>
            <a:r>
              <a:rPr lang="de-DE" sz="1600"/>
              <a:t>Connection</a:t>
            </a:r>
          </a:p>
          <a:p>
            <a:pPr eaLnBrk="0" hangingPunct="0"/>
            <a:r>
              <a:rPr lang="de-DE" sz="1600"/>
              <a:t>release</a:t>
            </a:r>
            <a:endParaRPr lang="en-US" sz="1600"/>
          </a:p>
        </p:txBody>
      </p:sp>
      <p:sp>
        <p:nvSpPr>
          <p:cNvPr id="5131" name="Line 11"/>
          <p:cNvSpPr>
            <a:spLocks noChangeShapeType="1"/>
          </p:cNvSpPr>
          <p:nvPr/>
        </p:nvSpPr>
        <p:spPr bwMode="auto">
          <a:xfrm>
            <a:off x="4827588" y="1771650"/>
            <a:ext cx="0" cy="3457575"/>
          </a:xfrm>
          <a:prstGeom prst="line">
            <a:avLst/>
          </a:prstGeom>
          <a:noFill/>
          <a:ln w="25400">
            <a:solidFill>
              <a:schemeClr val="tx1"/>
            </a:solidFill>
            <a:round/>
            <a:headEnd/>
            <a:tailEnd type="triangle" w="med" len="med"/>
          </a:ln>
        </p:spPr>
        <p:txBody>
          <a:bodyPr/>
          <a:lstStyle/>
          <a:p>
            <a:endParaRPr lang="en-IN"/>
          </a:p>
        </p:txBody>
      </p:sp>
      <p:sp>
        <p:nvSpPr>
          <p:cNvPr id="5132" name="Line 12"/>
          <p:cNvSpPr>
            <a:spLocks noChangeShapeType="1"/>
          </p:cNvSpPr>
          <p:nvPr/>
        </p:nvSpPr>
        <p:spPr bwMode="auto">
          <a:xfrm>
            <a:off x="7602538" y="1771650"/>
            <a:ext cx="0" cy="3457575"/>
          </a:xfrm>
          <a:prstGeom prst="line">
            <a:avLst/>
          </a:prstGeom>
          <a:noFill/>
          <a:ln w="25400">
            <a:solidFill>
              <a:schemeClr val="tx1"/>
            </a:solidFill>
            <a:round/>
            <a:headEnd/>
            <a:tailEnd type="triangle" w="med" len="med"/>
          </a:ln>
        </p:spPr>
        <p:txBody>
          <a:bodyPr/>
          <a:lstStyle/>
          <a:p>
            <a:endParaRPr lang="en-IN"/>
          </a:p>
        </p:txBody>
      </p:sp>
      <p:sp>
        <p:nvSpPr>
          <p:cNvPr id="5133" name="Line 13"/>
          <p:cNvSpPr>
            <a:spLocks noChangeShapeType="1"/>
          </p:cNvSpPr>
          <p:nvPr/>
        </p:nvSpPr>
        <p:spPr bwMode="auto">
          <a:xfrm>
            <a:off x="4827588" y="1844675"/>
            <a:ext cx="2774950" cy="71438"/>
          </a:xfrm>
          <a:prstGeom prst="line">
            <a:avLst/>
          </a:prstGeom>
          <a:noFill/>
          <a:ln w="25400">
            <a:solidFill>
              <a:schemeClr val="tx1"/>
            </a:solidFill>
            <a:round/>
            <a:headEnd/>
            <a:tailEnd type="triangle" w="med" len="med"/>
          </a:ln>
        </p:spPr>
        <p:txBody>
          <a:bodyPr/>
          <a:lstStyle/>
          <a:p>
            <a:endParaRPr lang="en-IN"/>
          </a:p>
        </p:txBody>
      </p:sp>
      <p:sp>
        <p:nvSpPr>
          <p:cNvPr id="5134" name="Line 14"/>
          <p:cNvSpPr>
            <a:spLocks noChangeShapeType="1"/>
          </p:cNvSpPr>
          <p:nvPr/>
        </p:nvSpPr>
        <p:spPr bwMode="auto">
          <a:xfrm flipH="1">
            <a:off x="4827588" y="2276475"/>
            <a:ext cx="2774950" cy="144463"/>
          </a:xfrm>
          <a:prstGeom prst="line">
            <a:avLst/>
          </a:prstGeom>
          <a:noFill/>
          <a:ln w="25400">
            <a:solidFill>
              <a:schemeClr val="tx1"/>
            </a:solidFill>
            <a:round/>
            <a:headEnd/>
            <a:tailEnd type="triangle" w="med" len="med"/>
          </a:ln>
        </p:spPr>
        <p:txBody>
          <a:bodyPr/>
          <a:lstStyle/>
          <a:p>
            <a:endParaRPr lang="en-IN"/>
          </a:p>
        </p:txBody>
      </p:sp>
      <p:sp>
        <p:nvSpPr>
          <p:cNvPr id="5135" name="Text Box 15"/>
          <p:cNvSpPr txBox="1">
            <a:spLocks noChangeArrowheads="1"/>
          </p:cNvSpPr>
          <p:nvPr/>
        </p:nvSpPr>
        <p:spPr bwMode="auto">
          <a:xfrm>
            <a:off x="5637213" y="1554163"/>
            <a:ext cx="1062037" cy="336550"/>
          </a:xfrm>
          <a:prstGeom prst="rect">
            <a:avLst/>
          </a:prstGeom>
          <a:noFill/>
          <a:ln w="25400">
            <a:noFill/>
            <a:miter lim="800000"/>
            <a:headEnd/>
            <a:tailEnd/>
          </a:ln>
        </p:spPr>
        <p:txBody>
          <a:bodyPr wrap="none">
            <a:spAutoFit/>
          </a:bodyPr>
          <a:lstStyle/>
          <a:p>
            <a:pPr eaLnBrk="0" hangingPunct="0"/>
            <a:r>
              <a:rPr lang="de-DE" sz="1600"/>
              <a:t>TCP SYN</a:t>
            </a:r>
            <a:endParaRPr lang="en-US" sz="1600"/>
          </a:p>
        </p:txBody>
      </p:sp>
      <p:sp>
        <p:nvSpPr>
          <p:cNvPr id="5136" name="Text Box 16"/>
          <p:cNvSpPr txBox="1">
            <a:spLocks noChangeArrowheads="1"/>
          </p:cNvSpPr>
          <p:nvPr/>
        </p:nvSpPr>
        <p:spPr bwMode="auto">
          <a:xfrm>
            <a:off x="5421313" y="1985963"/>
            <a:ext cx="1535112" cy="336550"/>
          </a:xfrm>
          <a:prstGeom prst="rect">
            <a:avLst/>
          </a:prstGeom>
          <a:noFill/>
          <a:ln w="25400">
            <a:noFill/>
            <a:miter lim="800000"/>
            <a:headEnd/>
            <a:tailEnd/>
          </a:ln>
        </p:spPr>
        <p:txBody>
          <a:bodyPr wrap="none">
            <a:spAutoFit/>
          </a:bodyPr>
          <a:lstStyle/>
          <a:p>
            <a:pPr eaLnBrk="0" hangingPunct="0"/>
            <a:r>
              <a:rPr lang="de-DE" sz="1600"/>
              <a:t>TCP SYN/ACK</a:t>
            </a:r>
            <a:endParaRPr lang="en-US" sz="1600"/>
          </a:p>
        </p:txBody>
      </p:sp>
      <p:sp>
        <p:nvSpPr>
          <p:cNvPr id="5137" name="Text Box 17"/>
          <p:cNvSpPr txBox="1">
            <a:spLocks noChangeArrowheads="1"/>
          </p:cNvSpPr>
          <p:nvPr/>
        </p:nvSpPr>
        <p:spPr bwMode="auto">
          <a:xfrm>
            <a:off x="5708650" y="2562225"/>
            <a:ext cx="1062038" cy="336550"/>
          </a:xfrm>
          <a:prstGeom prst="rect">
            <a:avLst/>
          </a:prstGeom>
          <a:noFill/>
          <a:ln w="25400">
            <a:noFill/>
            <a:miter lim="800000"/>
            <a:headEnd/>
            <a:tailEnd/>
          </a:ln>
        </p:spPr>
        <p:txBody>
          <a:bodyPr wrap="none">
            <a:spAutoFit/>
          </a:bodyPr>
          <a:lstStyle/>
          <a:p>
            <a:pPr eaLnBrk="0" hangingPunct="0"/>
            <a:r>
              <a:rPr lang="de-DE" sz="1600"/>
              <a:t>TCP ACK</a:t>
            </a:r>
            <a:endParaRPr lang="en-US" sz="1600"/>
          </a:p>
        </p:txBody>
      </p:sp>
      <p:sp>
        <p:nvSpPr>
          <p:cNvPr id="5138" name="Line 18"/>
          <p:cNvSpPr>
            <a:spLocks noChangeShapeType="1"/>
          </p:cNvSpPr>
          <p:nvPr/>
        </p:nvSpPr>
        <p:spPr bwMode="auto">
          <a:xfrm>
            <a:off x="4827588" y="2852738"/>
            <a:ext cx="2774950" cy="71437"/>
          </a:xfrm>
          <a:prstGeom prst="line">
            <a:avLst/>
          </a:prstGeom>
          <a:noFill/>
          <a:ln w="25400">
            <a:solidFill>
              <a:schemeClr val="tx1"/>
            </a:solidFill>
            <a:round/>
            <a:headEnd/>
            <a:tailEnd type="triangle" w="med" len="med"/>
          </a:ln>
        </p:spPr>
        <p:txBody>
          <a:bodyPr/>
          <a:lstStyle/>
          <a:p>
            <a:endParaRPr lang="en-IN"/>
          </a:p>
        </p:txBody>
      </p:sp>
      <p:sp>
        <p:nvSpPr>
          <p:cNvPr id="5139" name="Line 19"/>
          <p:cNvSpPr>
            <a:spLocks noChangeShapeType="1"/>
          </p:cNvSpPr>
          <p:nvPr/>
        </p:nvSpPr>
        <p:spPr bwMode="auto">
          <a:xfrm>
            <a:off x="4827588" y="3287713"/>
            <a:ext cx="2774950" cy="71437"/>
          </a:xfrm>
          <a:prstGeom prst="line">
            <a:avLst/>
          </a:prstGeom>
          <a:noFill/>
          <a:ln w="25400">
            <a:solidFill>
              <a:schemeClr val="tx1"/>
            </a:solidFill>
            <a:round/>
            <a:headEnd/>
            <a:tailEnd type="triangle" w="med" len="med"/>
          </a:ln>
        </p:spPr>
        <p:txBody>
          <a:bodyPr/>
          <a:lstStyle/>
          <a:p>
            <a:endParaRPr lang="en-IN"/>
          </a:p>
        </p:txBody>
      </p:sp>
      <p:sp>
        <p:nvSpPr>
          <p:cNvPr id="5140" name="Line 20"/>
          <p:cNvSpPr>
            <a:spLocks noChangeShapeType="1"/>
          </p:cNvSpPr>
          <p:nvPr/>
        </p:nvSpPr>
        <p:spPr bwMode="auto">
          <a:xfrm flipH="1">
            <a:off x="4827588" y="3719513"/>
            <a:ext cx="2774950" cy="144462"/>
          </a:xfrm>
          <a:prstGeom prst="line">
            <a:avLst/>
          </a:prstGeom>
          <a:noFill/>
          <a:ln w="25400">
            <a:solidFill>
              <a:schemeClr val="tx1"/>
            </a:solidFill>
            <a:round/>
            <a:headEnd/>
            <a:tailEnd type="triangle" w="med" len="med"/>
          </a:ln>
        </p:spPr>
        <p:txBody>
          <a:bodyPr/>
          <a:lstStyle/>
          <a:p>
            <a:endParaRPr lang="en-IN"/>
          </a:p>
        </p:txBody>
      </p:sp>
      <p:sp>
        <p:nvSpPr>
          <p:cNvPr id="5141" name="Text Box 21"/>
          <p:cNvSpPr txBox="1">
            <a:spLocks noChangeArrowheads="1"/>
          </p:cNvSpPr>
          <p:nvPr/>
        </p:nvSpPr>
        <p:spPr bwMode="auto">
          <a:xfrm>
            <a:off x="5492750" y="2925763"/>
            <a:ext cx="1447800" cy="336550"/>
          </a:xfrm>
          <a:prstGeom prst="rect">
            <a:avLst/>
          </a:prstGeom>
          <a:noFill/>
          <a:ln w="25400">
            <a:noFill/>
            <a:miter lim="800000"/>
            <a:headEnd/>
            <a:tailEnd/>
          </a:ln>
        </p:spPr>
        <p:txBody>
          <a:bodyPr wrap="none">
            <a:spAutoFit/>
          </a:bodyPr>
          <a:lstStyle/>
          <a:p>
            <a:pPr eaLnBrk="0" hangingPunct="0"/>
            <a:r>
              <a:rPr lang="de-DE" sz="1600"/>
              <a:t>HTTP request</a:t>
            </a:r>
            <a:endParaRPr lang="en-US" sz="1600"/>
          </a:p>
        </p:txBody>
      </p:sp>
      <p:sp>
        <p:nvSpPr>
          <p:cNvPr id="5142" name="Text Box 22"/>
          <p:cNvSpPr txBox="1">
            <a:spLocks noChangeArrowheads="1"/>
          </p:cNvSpPr>
          <p:nvPr/>
        </p:nvSpPr>
        <p:spPr bwMode="auto">
          <a:xfrm>
            <a:off x="5472113" y="3430588"/>
            <a:ext cx="1604962" cy="336550"/>
          </a:xfrm>
          <a:prstGeom prst="rect">
            <a:avLst/>
          </a:prstGeom>
          <a:noFill/>
          <a:ln w="25400">
            <a:noFill/>
            <a:miter lim="800000"/>
            <a:headEnd/>
            <a:tailEnd/>
          </a:ln>
        </p:spPr>
        <p:txBody>
          <a:bodyPr wrap="none">
            <a:spAutoFit/>
          </a:bodyPr>
          <a:lstStyle/>
          <a:p>
            <a:pPr eaLnBrk="0" hangingPunct="0"/>
            <a:r>
              <a:rPr lang="de-DE" sz="1600"/>
              <a:t>HTTP response</a:t>
            </a:r>
            <a:endParaRPr lang="en-US" sz="1600"/>
          </a:p>
        </p:txBody>
      </p:sp>
      <p:sp>
        <p:nvSpPr>
          <p:cNvPr id="5143" name="Rectangle 23"/>
          <p:cNvSpPr>
            <a:spLocks noChangeArrowheads="1"/>
          </p:cNvSpPr>
          <p:nvPr/>
        </p:nvSpPr>
        <p:spPr bwMode="auto">
          <a:xfrm>
            <a:off x="7439025" y="4148138"/>
            <a:ext cx="325438" cy="144462"/>
          </a:xfrm>
          <a:prstGeom prst="rect">
            <a:avLst/>
          </a:prstGeom>
          <a:solidFill>
            <a:schemeClr val="bg1"/>
          </a:solidFill>
          <a:ln w="12700">
            <a:solidFill>
              <a:schemeClr val="bg1"/>
            </a:solidFill>
            <a:miter lim="800000"/>
            <a:headEnd/>
            <a:tailEnd/>
          </a:ln>
        </p:spPr>
        <p:txBody>
          <a:bodyPr wrap="none" anchor="ctr"/>
          <a:lstStyle/>
          <a:p>
            <a:endParaRPr lang="en-US">
              <a:latin typeface="Calibri" pitchFamily="34" charset="0"/>
            </a:endParaRPr>
          </a:p>
        </p:txBody>
      </p:sp>
      <p:sp>
        <p:nvSpPr>
          <p:cNvPr id="5144" name="Line 24"/>
          <p:cNvSpPr>
            <a:spLocks noChangeShapeType="1"/>
          </p:cNvSpPr>
          <p:nvPr/>
        </p:nvSpPr>
        <p:spPr bwMode="auto">
          <a:xfrm flipV="1">
            <a:off x="7519988" y="4184650"/>
            <a:ext cx="163512" cy="36513"/>
          </a:xfrm>
          <a:prstGeom prst="line">
            <a:avLst/>
          </a:prstGeom>
          <a:noFill/>
          <a:ln w="12700">
            <a:solidFill>
              <a:schemeClr val="tx1"/>
            </a:solidFill>
            <a:round/>
            <a:headEnd/>
            <a:tailEnd/>
          </a:ln>
        </p:spPr>
        <p:txBody>
          <a:bodyPr/>
          <a:lstStyle/>
          <a:p>
            <a:endParaRPr lang="en-IN"/>
          </a:p>
        </p:txBody>
      </p:sp>
      <p:sp>
        <p:nvSpPr>
          <p:cNvPr id="5145" name="Line 25"/>
          <p:cNvSpPr>
            <a:spLocks noChangeShapeType="1"/>
          </p:cNvSpPr>
          <p:nvPr/>
        </p:nvSpPr>
        <p:spPr bwMode="auto">
          <a:xfrm flipV="1">
            <a:off x="7519988" y="4221163"/>
            <a:ext cx="163512" cy="34925"/>
          </a:xfrm>
          <a:prstGeom prst="line">
            <a:avLst/>
          </a:prstGeom>
          <a:noFill/>
          <a:ln w="12700">
            <a:solidFill>
              <a:schemeClr val="tx1"/>
            </a:solidFill>
            <a:round/>
            <a:headEnd/>
            <a:tailEnd/>
          </a:ln>
        </p:spPr>
        <p:txBody>
          <a:bodyPr/>
          <a:lstStyle/>
          <a:p>
            <a:endParaRPr lang="en-IN"/>
          </a:p>
        </p:txBody>
      </p:sp>
      <p:sp>
        <p:nvSpPr>
          <p:cNvPr id="5146" name="Rectangle 26"/>
          <p:cNvSpPr>
            <a:spLocks noChangeArrowheads="1"/>
          </p:cNvSpPr>
          <p:nvPr/>
        </p:nvSpPr>
        <p:spPr bwMode="auto">
          <a:xfrm>
            <a:off x="4665663" y="4148138"/>
            <a:ext cx="325437" cy="144462"/>
          </a:xfrm>
          <a:prstGeom prst="rect">
            <a:avLst/>
          </a:prstGeom>
          <a:solidFill>
            <a:schemeClr val="bg1"/>
          </a:solidFill>
          <a:ln w="12700">
            <a:solidFill>
              <a:schemeClr val="bg1"/>
            </a:solidFill>
            <a:miter lim="800000"/>
            <a:headEnd/>
            <a:tailEnd/>
          </a:ln>
        </p:spPr>
        <p:txBody>
          <a:bodyPr wrap="none" anchor="ctr"/>
          <a:lstStyle/>
          <a:p>
            <a:endParaRPr lang="en-US">
              <a:latin typeface="Calibri" pitchFamily="34" charset="0"/>
            </a:endParaRPr>
          </a:p>
        </p:txBody>
      </p:sp>
      <p:sp>
        <p:nvSpPr>
          <p:cNvPr id="5147" name="Line 27"/>
          <p:cNvSpPr>
            <a:spLocks noChangeShapeType="1"/>
          </p:cNvSpPr>
          <p:nvPr/>
        </p:nvSpPr>
        <p:spPr bwMode="auto">
          <a:xfrm flipV="1">
            <a:off x="4746625" y="4184650"/>
            <a:ext cx="163513" cy="36513"/>
          </a:xfrm>
          <a:prstGeom prst="line">
            <a:avLst/>
          </a:prstGeom>
          <a:noFill/>
          <a:ln w="12700">
            <a:solidFill>
              <a:schemeClr val="tx1"/>
            </a:solidFill>
            <a:round/>
            <a:headEnd/>
            <a:tailEnd/>
          </a:ln>
        </p:spPr>
        <p:txBody>
          <a:bodyPr/>
          <a:lstStyle/>
          <a:p>
            <a:endParaRPr lang="en-IN"/>
          </a:p>
        </p:txBody>
      </p:sp>
      <p:sp>
        <p:nvSpPr>
          <p:cNvPr id="5148" name="Line 28"/>
          <p:cNvSpPr>
            <a:spLocks noChangeShapeType="1"/>
          </p:cNvSpPr>
          <p:nvPr/>
        </p:nvSpPr>
        <p:spPr bwMode="auto">
          <a:xfrm flipV="1">
            <a:off x="4746625" y="4221163"/>
            <a:ext cx="163513" cy="34925"/>
          </a:xfrm>
          <a:prstGeom prst="line">
            <a:avLst/>
          </a:prstGeom>
          <a:noFill/>
          <a:ln w="12700">
            <a:solidFill>
              <a:schemeClr val="tx1"/>
            </a:solidFill>
            <a:round/>
            <a:headEnd/>
            <a:tailEnd/>
          </a:ln>
        </p:spPr>
        <p:txBody>
          <a:bodyPr/>
          <a:lstStyle/>
          <a:p>
            <a:endParaRPr lang="en-IN"/>
          </a:p>
        </p:txBody>
      </p:sp>
      <p:sp>
        <p:nvSpPr>
          <p:cNvPr id="5149" name="AutoShape 29"/>
          <p:cNvSpPr>
            <a:spLocks noChangeArrowheads="1"/>
          </p:cNvSpPr>
          <p:nvPr/>
        </p:nvSpPr>
        <p:spPr bwMode="auto">
          <a:xfrm>
            <a:off x="5205413" y="4510088"/>
            <a:ext cx="2016125" cy="503237"/>
          </a:xfrm>
          <a:prstGeom prst="leftRightArrow">
            <a:avLst>
              <a:gd name="adj1" fmla="val 50000"/>
              <a:gd name="adj2" fmla="val 80126"/>
            </a:avLst>
          </a:prstGeom>
          <a:solidFill>
            <a:srgbClr val="FF9900"/>
          </a:solidFill>
          <a:ln w="9525">
            <a:solidFill>
              <a:schemeClr val="tx1"/>
            </a:solidFill>
            <a:miter lim="800000"/>
            <a:headEnd/>
            <a:tailEnd/>
          </a:ln>
        </p:spPr>
        <p:txBody>
          <a:bodyPr wrap="none" anchor="ctr"/>
          <a:lstStyle/>
          <a:p>
            <a:pPr eaLnBrk="0" hangingPunct="0"/>
            <a:r>
              <a:rPr lang="en-US" sz="1600"/>
              <a:t>GPRS: 500ms!</a:t>
            </a:r>
          </a:p>
        </p:txBody>
      </p:sp>
      <p:sp>
        <p:nvSpPr>
          <p:cNvPr id="5150" name="Line 30"/>
          <p:cNvSpPr>
            <a:spLocks noChangeShapeType="1"/>
          </p:cNvSpPr>
          <p:nvPr/>
        </p:nvSpPr>
        <p:spPr bwMode="auto">
          <a:xfrm>
            <a:off x="8085138" y="4005263"/>
            <a:ext cx="0" cy="576262"/>
          </a:xfrm>
          <a:prstGeom prst="line">
            <a:avLst/>
          </a:prstGeom>
          <a:noFill/>
          <a:ln w="9525">
            <a:solidFill>
              <a:schemeClr val="tx1"/>
            </a:solidFill>
            <a:miter lim="800000"/>
            <a:headEnd/>
            <a:tailEnd type="triangle" w="med" len="med"/>
          </a:ln>
        </p:spPr>
        <p:txBody>
          <a:bodyPr wrap="none"/>
          <a:lstStyle/>
          <a:p>
            <a:endParaRPr lang="en-IN"/>
          </a:p>
        </p:txBody>
      </p:sp>
      <p:sp>
        <p:nvSpPr>
          <p:cNvPr id="5151" name="Text Box 31"/>
          <p:cNvSpPr txBox="1">
            <a:spLocks noChangeArrowheads="1"/>
          </p:cNvSpPr>
          <p:nvPr/>
        </p:nvSpPr>
        <p:spPr bwMode="auto">
          <a:xfrm>
            <a:off x="8085138" y="4005263"/>
            <a:ext cx="862012" cy="581025"/>
          </a:xfrm>
          <a:prstGeom prst="rect">
            <a:avLst/>
          </a:prstGeom>
          <a:noFill/>
          <a:ln w="9525">
            <a:noFill/>
            <a:miter lim="800000"/>
            <a:headEnd/>
            <a:tailEnd/>
          </a:ln>
        </p:spPr>
        <p:txBody>
          <a:bodyPr wrap="none">
            <a:spAutoFit/>
          </a:bodyPr>
          <a:lstStyle/>
          <a:p>
            <a:pPr eaLnBrk="0" hangingPunct="0"/>
            <a:r>
              <a:rPr lang="en-US" sz="1600"/>
              <a:t>&gt;15 s</a:t>
            </a:r>
          </a:p>
          <a:p>
            <a:pPr eaLnBrk="0" hangingPunct="0"/>
            <a:r>
              <a:rPr lang="en-US" sz="1600"/>
              <a:t>no data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457200" y="274638"/>
            <a:ext cx="8229600" cy="411162"/>
          </a:xfrm>
        </p:spPr>
        <p:txBody>
          <a:bodyPr rtlCol="0">
            <a:normAutofit fontScale="90000"/>
          </a:bodyPr>
          <a:lstStyle/>
          <a:p>
            <a:pPr eaLnBrk="1" fontAlgn="auto" hangingPunct="1">
              <a:spcAft>
                <a:spcPts val="0"/>
              </a:spcAft>
              <a:defRPr/>
            </a:pPr>
            <a:r>
              <a:rPr lang="en-US" b="1" dirty="0" smtClean="0">
                <a:solidFill>
                  <a:schemeClr val="accent2">
                    <a:lumMod val="75000"/>
                  </a:schemeClr>
                </a:solidFill>
              </a:rPr>
              <a:t>Motivation I - Traditional TCP</a:t>
            </a:r>
          </a:p>
        </p:txBody>
      </p:sp>
      <p:sp>
        <p:nvSpPr>
          <p:cNvPr id="6147" name="Rectangle 3"/>
          <p:cNvSpPr>
            <a:spLocks noGrp="1" noChangeArrowheads="1"/>
          </p:cNvSpPr>
          <p:nvPr>
            <p:ph type="body" idx="1"/>
          </p:nvPr>
        </p:nvSpPr>
        <p:spPr>
          <a:xfrm>
            <a:off x="457200" y="914400"/>
            <a:ext cx="8229600" cy="5715000"/>
          </a:xfrm>
        </p:spPr>
        <p:txBody>
          <a:bodyPr/>
          <a:lstStyle/>
          <a:p>
            <a:pPr eaLnBrk="1" hangingPunct="1"/>
            <a:r>
              <a:rPr lang="en-US" sz="2000" b="1" smtClean="0">
                <a:solidFill>
                  <a:srgbClr val="FF0000"/>
                </a:solidFill>
              </a:rPr>
              <a:t>Transport protocols typically designed for</a:t>
            </a:r>
          </a:p>
          <a:p>
            <a:pPr lvl="1" eaLnBrk="1" hangingPunct="1"/>
            <a:r>
              <a:rPr lang="en-US" sz="1800" smtClean="0"/>
              <a:t>Fixed end-systems</a:t>
            </a:r>
          </a:p>
          <a:p>
            <a:pPr lvl="1" eaLnBrk="1" hangingPunct="1"/>
            <a:r>
              <a:rPr lang="en-US" sz="1800" smtClean="0"/>
              <a:t>Fixed, wired networks</a:t>
            </a:r>
          </a:p>
          <a:p>
            <a:pPr lvl="1" eaLnBrk="1" hangingPunct="1">
              <a:buFont typeface="Arial" charset="0"/>
              <a:buNone/>
            </a:pPr>
            <a:endParaRPr lang="en-US" sz="1800" smtClean="0"/>
          </a:p>
          <a:p>
            <a:pPr eaLnBrk="1" hangingPunct="1"/>
            <a:r>
              <a:rPr lang="en-US" sz="2000" b="1" smtClean="0">
                <a:solidFill>
                  <a:srgbClr val="FF0000"/>
                </a:solidFill>
              </a:rPr>
              <a:t>Research activities</a:t>
            </a:r>
          </a:p>
          <a:p>
            <a:pPr lvl="1" eaLnBrk="1" hangingPunct="1"/>
            <a:r>
              <a:rPr lang="en-US" sz="1800" smtClean="0"/>
              <a:t>Performance</a:t>
            </a:r>
          </a:p>
          <a:p>
            <a:pPr lvl="1" eaLnBrk="1" hangingPunct="1"/>
            <a:r>
              <a:rPr lang="en-US" sz="1800" smtClean="0"/>
              <a:t>Congestion control</a:t>
            </a:r>
          </a:p>
          <a:p>
            <a:pPr lvl="1" eaLnBrk="1" hangingPunct="1"/>
            <a:r>
              <a:rPr lang="en-US" sz="1800" smtClean="0"/>
              <a:t>Efficient retransmissions</a:t>
            </a:r>
          </a:p>
          <a:p>
            <a:pPr lvl="1" eaLnBrk="1" hangingPunct="1"/>
            <a:endParaRPr lang="en-US" sz="1800" smtClean="0"/>
          </a:p>
          <a:p>
            <a:pPr eaLnBrk="1" hangingPunct="1"/>
            <a:r>
              <a:rPr lang="en-US" sz="2000" b="1" smtClean="0">
                <a:solidFill>
                  <a:srgbClr val="FF0000"/>
                </a:solidFill>
              </a:rPr>
              <a:t>TCP congestion control</a:t>
            </a:r>
          </a:p>
          <a:p>
            <a:pPr lvl="1" eaLnBrk="1" hangingPunct="1"/>
            <a:r>
              <a:rPr lang="en-US" sz="1800" smtClean="0"/>
              <a:t>packet loss in fixed networks typically due to (temporary) overload situations </a:t>
            </a:r>
          </a:p>
          <a:p>
            <a:pPr lvl="1" eaLnBrk="1" hangingPunct="1"/>
            <a:r>
              <a:rPr lang="en-US" sz="1800" smtClean="0"/>
              <a:t>router have to discard packets as soon as the buffers are full </a:t>
            </a:r>
          </a:p>
          <a:p>
            <a:pPr lvl="1" eaLnBrk="1" hangingPunct="1"/>
            <a:r>
              <a:rPr lang="en-US" sz="1800" smtClean="0"/>
              <a:t>TCP recognizes congestion only indirect via missing acknowledgements, retransmissions unwise, they would only contribute to the congestion and make it even worse</a:t>
            </a:r>
          </a:p>
          <a:p>
            <a:pPr lvl="1" eaLnBrk="1" hangingPunct="1"/>
            <a:r>
              <a:rPr lang="en-US" sz="1800" smtClean="0"/>
              <a:t>slow-start algorithm as reaction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457200" y="274638"/>
            <a:ext cx="8229600" cy="563562"/>
          </a:xfrm>
        </p:spPr>
        <p:txBody>
          <a:bodyPr rtlCol="0">
            <a:normAutofit fontScale="90000"/>
          </a:bodyPr>
          <a:lstStyle/>
          <a:p>
            <a:pPr eaLnBrk="1" fontAlgn="auto" hangingPunct="1">
              <a:spcAft>
                <a:spcPts val="0"/>
              </a:spcAft>
              <a:defRPr/>
            </a:pPr>
            <a:r>
              <a:rPr lang="en-US" b="1" dirty="0" smtClean="0">
                <a:solidFill>
                  <a:schemeClr val="accent2">
                    <a:lumMod val="75000"/>
                  </a:schemeClr>
                </a:solidFill>
              </a:rPr>
              <a:t>Motivation II  -  Traditional TCP</a:t>
            </a:r>
          </a:p>
        </p:txBody>
      </p:sp>
      <p:sp>
        <p:nvSpPr>
          <p:cNvPr id="7171" name="Rectangle 3"/>
          <p:cNvSpPr>
            <a:spLocks noGrp="1" noChangeArrowheads="1"/>
          </p:cNvSpPr>
          <p:nvPr>
            <p:ph type="body" idx="1"/>
          </p:nvPr>
        </p:nvSpPr>
        <p:spPr>
          <a:xfrm>
            <a:off x="457200" y="838200"/>
            <a:ext cx="8229600" cy="6019800"/>
          </a:xfrm>
        </p:spPr>
        <p:txBody>
          <a:bodyPr/>
          <a:lstStyle/>
          <a:p>
            <a:pPr eaLnBrk="1" hangingPunct="1"/>
            <a:r>
              <a:rPr lang="en-US" sz="2000" b="1" smtClean="0">
                <a:solidFill>
                  <a:srgbClr val="FF0000"/>
                </a:solidFill>
                <a:latin typeface="Times New Roman" pitchFamily="18" charset="0"/>
                <a:cs typeface="Times New Roman" pitchFamily="18" charset="0"/>
              </a:rPr>
              <a:t>TCP slow-start algorithm</a:t>
            </a:r>
          </a:p>
          <a:p>
            <a:pPr lvl="1" eaLnBrk="1" hangingPunct="1"/>
            <a:r>
              <a:rPr lang="en-US" sz="2000" smtClean="0">
                <a:latin typeface="Times New Roman" pitchFamily="18" charset="0"/>
                <a:cs typeface="Times New Roman" pitchFamily="18" charset="0"/>
              </a:rPr>
              <a:t>sender calculates a congestion window for a receiver</a:t>
            </a:r>
          </a:p>
          <a:p>
            <a:pPr lvl="1" eaLnBrk="1" hangingPunct="1"/>
            <a:r>
              <a:rPr lang="en-US" sz="2000" smtClean="0">
                <a:latin typeface="Times New Roman" pitchFamily="18" charset="0"/>
                <a:cs typeface="Times New Roman" pitchFamily="18" charset="0"/>
              </a:rPr>
              <a:t>start with a congestion window size equal to one segment</a:t>
            </a:r>
          </a:p>
          <a:p>
            <a:pPr lvl="1" eaLnBrk="1" hangingPunct="1"/>
            <a:r>
              <a:rPr lang="en-US" sz="2000" smtClean="0">
                <a:latin typeface="Times New Roman" pitchFamily="18" charset="0"/>
                <a:cs typeface="Times New Roman" pitchFamily="18" charset="0"/>
              </a:rPr>
              <a:t>exponential increase of the congestion window up to the congestion threshold, then linear increase</a:t>
            </a:r>
          </a:p>
          <a:p>
            <a:pPr lvl="1" eaLnBrk="1" hangingPunct="1"/>
            <a:r>
              <a:rPr lang="en-US" sz="2000" smtClean="0">
                <a:latin typeface="Times New Roman" pitchFamily="18" charset="0"/>
                <a:cs typeface="Times New Roman" pitchFamily="18" charset="0"/>
              </a:rPr>
              <a:t>missing acknowledgement causes the reduction of the congestion threshold to one half of the current congestion window </a:t>
            </a:r>
          </a:p>
          <a:p>
            <a:pPr lvl="1" eaLnBrk="1" hangingPunct="1"/>
            <a:r>
              <a:rPr lang="en-US" sz="2000" smtClean="0">
                <a:latin typeface="Times New Roman" pitchFamily="18" charset="0"/>
                <a:cs typeface="Times New Roman" pitchFamily="18" charset="0"/>
              </a:rPr>
              <a:t>congestion window starts again with one segment</a:t>
            </a:r>
          </a:p>
          <a:p>
            <a:pPr lvl="1" eaLnBrk="1" hangingPunct="1">
              <a:buFont typeface="Arial" charset="0"/>
              <a:buNone/>
            </a:pPr>
            <a:endParaRPr lang="en-US" sz="2000" smtClean="0">
              <a:latin typeface="Times New Roman" pitchFamily="18" charset="0"/>
              <a:cs typeface="Times New Roman" pitchFamily="18" charset="0"/>
            </a:endParaRPr>
          </a:p>
          <a:p>
            <a:pPr eaLnBrk="1" hangingPunct="1"/>
            <a:r>
              <a:rPr lang="en-US" sz="2000" b="1" smtClean="0">
                <a:solidFill>
                  <a:srgbClr val="FF0000"/>
                </a:solidFill>
                <a:latin typeface="Times New Roman" pitchFamily="18" charset="0"/>
                <a:cs typeface="Times New Roman" pitchFamily="18" charset="0"/>
              </a:rPr>
              <a:t>TCP fast retransmit/fast recovery</a:t>
            </a:r>
          </a:p>
          <a:p>
            <a:pPr lvl="1" eaLnBrk="1" hangingPunct="1"/>
            <a:r>
              <a:rPr lang="en-US" sz="2000" smtClean="0">
                <a:latin typeface="Times New Roman" pitchFamily="18" charset="0"/>
                <a:cs typeface="Times New Roman" pitchFamily="18" charset="0"/>
              </a:rPr>
              <a:t>TCP sends an acknowledgement only after receiving a packet</a:t>
            </a:r>
          </a:p>
          <a:p>
            <a:pPr lvl="1" eaLnBrk="1" hangingPunct="1"/>
            <a:r>
              <a:rPr lang="en-US" sz="2000" smtClean="0">
                <a:latin typeface="Times New Roman" pitchFamily="18" charset="0"/>
                <a:cs typeface="Times New Roman" pitchFamily="18" charset="0"/>
              </a:rPr>
              <a:t>if a sender receives several acknowledgements for the same packet, this is due to a gap in received packets at the receiver</a:t>
            </a:r>
          </a:p>
          <a:p>
            <a:pPr lvl="1" eaLnBrk="1" hangingPunct="1"/>
            <a:r>
              <a:rPr lang="en-US" sz="2000" smtClean="0">
                <a:latin typeface="Times New Roman" pitchFamily="18" charset="0"/>
                <a:cs typeface="Times New Roman" pitchFamily="18" charset="0"/>
              </a:rPr>
              <a:t>however, the receiver got all packets up to the gap and is actually receiving packets</a:t>
            </a:r>
          </a:p>
          <a:p>
            <a:pPr lvl="1" eaLnBrk="1" hangingPunct="1"/>
            <a:r>
              <a:rPr lang="en-US" sz="2000" smtClean="0">
                <a:latin typeface="Times New Roman" pitchFamily="18" charset="0"/>
                <a:cs typeface="Times New Roman" pitchFamily="18" charset="0"/>
              </a:rPr>
              <a:t>therefore, packet loss is not due to congestion, continue with current congestion window (do not use slow-start)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a:xfrm>
            <a:off x="457200" y="274638"/>
            <a:ext cx="8229600" cy="792162"/>
          </a:xfrm>
        </p:spPr>
        <p:txBody>
          <a:bodyPr rtlCol="0">
            <a:noAutofit/>
          </a:bodyPr>
          <a:lstStyle/>
          <a:p>
            <a:pPr eaLnBrk="1" fontAlgn="auto" hangingPunct="1">
              <a:spcAft>
                <a:spcPts val="0"/>
              </a:spcAft>
              <a:defRPr/>
            </a:pPr>
            <a:r>
              <a:rPr lang="en-US" sz="3600" b="1" dirty="0" smtClean="0">
                <a:solidFill>
                  <a:schemeClr val="accent2">
                    <a:lumMod val="75000"/>
                  </a:schemeClr>
                </a:solidFill>
              </a:rPr>
              <a:t>Influences of mobility on TCP-mechanisms</a:t>
            </a:r>
          </a:p>
        </p:txBody>
      </p:sp>
      <p:sp>
        <p:nvSpPr>
          <p:cNvPr id="13316" name="Rectangle 3"/>
          <p:cNvSpPr>
            <a:spLocks noGrp="1" noChangeArrowheads="1"/>
          </p:cNvSpPr>
          <p:nvPr>
            <p:ph type="body" idx="1"/>
          </p:nvPr>
        </p:nvSpPr>
        <p:spPr>
          <a:xfrm>
            <a:off x="457200" y="1219200"/>
            <a:ext cx="8229600" cy="4906963"/>
          </a:xfrm>
        </p:spPr>
        <p:txBody>
          <a:bodyPr rtlCol="0">
            <a:normAutofit fontScale="47500" lnSpcReduction="20000"/>
          </a:bodyPr>
          <a:lstStyle/>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r>
              <a:rPr lang="en-US" sz="4500" b="1" dirty="0" smtClean="0">
                <a:solidFill>
                  <a:srgbClr val="FF0000"/>
                </a:solidFill>
                <a:latin typeface="Times New Roman" pitchFamily="18" charset="0"/>
                <a:cs typeface="Times New Roman" pitchFamily="18" charset="0"/>
              </a:rPr>
              <a:t>TCP assumes congestion if packets are dropped</a:t>
            </a:r>
          </a:p>
          <a:p>
            <a:pPr eaLnBrk="1" fontAlgn="auto" hangingPunct="1">
              <a:spcAft>
                <a:spcPts val="0"/>
              </a:spcAft>
              <a:buFont typeface="Arial" pitchFamily="34" charset="0"/>
              <a:buNone/>
              <a:defRPr/>
            </a:pPr>
            <a:endParaRPr lang="en-US" sz="4500" dirty="0" smtClean="0">
              <a:latin typeface="Times New Roman" pitchFamily="18" charset="0"/>
              <a:cs typeface="Times New Roman" pitchFamily="18" charset="0"/>
            </a:endParaRPr>
          </a:p>
          <a:p>
            <a:pPr lvl="1" eaLnBrk="1" fontAlgn="auto" hangingPunct="1">
              <a:spcAft>
                <a:spcPts val="0"/>
              </a:spcAft>
              <a:buFont typeface="Arial" pitchFamily="34" charset="0"/>
              <a:buChar char="–"/>
              <a:defRPr/>
            </a:pPr>
            <a:r>
              <a:rPr lang="en-US" sz="4500" dirty="0" smtClean="0">
                <a:latin typeface="Times New Roman" pitchFamily="18" charset="0"/>
                <a:cs typeface="Times New Roman" pitchFamily="18" charset="0"/>
              </a:rPr>
              <a:t>typically wrong in wireless networks, here we often have packet loss due to </a:t>
            </a:r>
            <a:r>
              <a:rPr lang="en-US" sz="4500" i="1" dirty="0" smtClean="0">
                <a:latin typeface="Times New Roman" pitchFamily="18" charset="0"/>
                <a:cs typeface="Times New Roman" pitchFamily="18" charset="0"/>
              </a:rPr>
              <a:t>transmission errors</a:t>
            </a:r>
            <a:endParaRPr lang="en-US" sz="4500" dirty="0" smtClean="0">
              <a:latin typeface="Times New Roman" pitchFamily="18" charset="0"/>
              <a:cs typeface="Times New Roman" pitchFamily="18" charset="0"/>
            </a:endParaRPr>
          </a:p>
          <a:p>
            <a:pPr lvl="1" eaLnBrk="1" fontAlgn="auto" hangingPunct="1">
              <a:spcAft>
                <a:spcPts val="0"/>
              </a:spcAft>
              <a:buFont typeface="Arial" pitchFamily="34" charset="0"/>
              <a:buChar char="–"/>
              <a:defRPr/>
            </a:pPr>
            <a:r>
              <a:rPr lang="en-US" sz="4500" dirty="0" smtClean="0">
                <a:latin typeface="Times New Roman" pitchFamily="18" charset="0"/>
                <a:cs typeface="Times New Roman" pitchFamily="18" charset="0"/>
              </a:rPr>
              <a:t>furthermore, </a:t>
            </a:r>
            <a:r>
              <a:rPr lang="en-US" sz="4500" i="1" dirty="0" smtClean="0">
                <a:latin typeface="Times New Roman" pitchFamily="18" charset="0"/>
                <a:cs typeface="Times New Roman" pitchFamily="18" charset="0"/>
              </a:rPr>
              <a:t>mobility</a:t>
            </a:r>
            <a:r>
              <a:rPr lang="en-US" sz="4500" dirty="0" smtClean="0">
                <a:latin typeface="Times New Roman" pitchFamily="18" charset="0"/>
                <a:cs typeface="Times New Roman" pitchFamily="18" charset="0"/>
              </a:rPr>
              <a:t> itself can cause packet loss, if e.g. a mobile node roams from one access point (e.g. foreign agent in Mobile IP) to another while there are still packets in transit to the wrong access point and forwarding is not possible</a:t>
            </a:r>
          </a:p>
          <a:p>
            <a:pPr eaLnBrk="1" fontAlgn="auto" hangingPunct="1">
              <a:spcAft>
                <a:spcPts val="0"/>
              </a:spcAft>
              <a:buFont typeface="Arial" pitchFamily="34" charset="0"/>
              <a:buChar char="•"/>
              <a:defRPr/>
            </a:pPr>
            <a:endParaRPr lang="en-US" sz="4500" dirty="0" smtClean="0">
              <a:latin typeface="Times New Roman" pitchFamily="18" charset="0"/>
              <a:cs typeface="Times New Roman" pitchFamily="18" charset="0"/>
            </a:endParaRPr>
          </a:p>
          <a:p>
            <a:pPr eaLnBrk="1" fontAlgn="auto" hangingPunct="1">
              <a:spcAft>
                <a:spcPts val="0"/>
              </a:spcAft>
              <a:buFont typeface="Arial" pitchFamily="34" charset="0"/>
              <a:buChar char="•"/>
              <a:defRPr/>
            </a:pPr>
            <a:r>
              <a:rPr lang="en-US" sz="4500" b="1" dirty="0" smtClean="0">
                <a:solidFill>
                  <a:srgbClr val="FF0000"/>
                </a:solidFill>
                <a:latin typeface="Times New Roman" pitchFamily="18" charset="0"/>
                <a:cs typeface="Times New Roman" pitchFamily="18" charset="0"/>
              </a:rPr>
              <a:t>The performance of an unchanged TCP degrades severely</a:t>
            </a:r>
          </a:p>
          <a:p>
            <a:pPr eaLnBrk="1" fontAlgn="auto" hangingPunct="1">
              <a:spcAft>
                <a:spcPts val="0"/>
              </a:spcAft>
              <a:buFont typeface="Arial" pitchFamily="34" charset="0"/>
              <a:buNone/>
              <a:defRPr/>
            </a:pPr>
            <a:endParaRPr lang="en-US" sz="4500" dirty="0" smtClean="0">
              <a:latin typeface="Times New Roman" pitchFamily="18" charset="0"/>
              <a:cs typeface="Times New Roman" pitchFamily="18" charset="0"/>
            </a:endParaRPr>
          </a:p>
          <a:p>
            <a:pPr lvl="1" eaLnBrk="1" fontAlgn="auto" hangingPunct="1">
              <a:spcAft>
                <a:spcPts val="0"/>
              </a:spcAft>
              <a:buFont typeface="Arial" pitchFamily="34" charset="0"/>
              <a:buChar char="–"/>
              <a:defRPr/>
            </a:pPr>
            <a:r>
              <a:rPr lang="en-US" sz="4500" dirty="0" smtClean="0">
                <a:latin typeface="Times New Roman" pitchFamily="18" charset="0"/>
                <a:cs typeface="Times New Roman" pitchFamily="18" charset="0"/>
              </a:rPr>
              <a:t>however, TCP cannot be changed fundamentally due to the large base of installation in the fixed network, TCP for mobility has to remain compatible</a:t>
            </a:r>
          </a:p>
          <a:p>
            <a:pPr lvl="1" eaLnBrk="1" fontAlgn="auto" hangingPunct="1">
              <a:spcAft>
                <a:spcPts val="0"/>
              </a:spcAft>
              <a:buFont typeface="Arial" pitchFamily="34" charset="0"/>
              <a:buChar char="–"/>
              <a:defRPr/>
            </a:pPr>
            <a:r>
              <a:rPr lang="en-US" sz="4500" dirty="0" smtClean="0">
                <a:latin typeface="Times New Roman" pitchFamily="18" charset="0"/>
                <a:cs typeface="Times New Roman" pitchFamily="18" charset="0"/>
              </a:rPr>
              <a:t>the basic TCP mechanisms keep the whole Internet together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p:txBody>
          <a:bodyPr rtlCol="0">
            <a:normAutofit/>
          </a:bodyPr>
          <a:lstStyle/>
          <a:p>
            <a:pPr eaLnBrk="1" fontAlgn="auto" hangingPunct="1">
              <a:spcAft>
                <a:spcPts val="0"/>
              </a:spcAft>
              <a:defRPr/>
            </a:pPr>
            <a:r>
              <a:rPr lang="en-US" b="1" dirty="0" smtClean="0">
                <a:solidFill>
                  <a:schemeClr val="accent2">
                    <a:lumMod val="75000"/>
                  </a:schemeClr>
                </a:solidFill>
              </a:rPr>
              <a:t>Early approach: Indirect TCP  </a:t>
            </a:r>
          </a:p>
        </p:txBody>
      </p:sp>
      <p:sp>
        <p:nvSpPr>
          <p:cNvPr id="9219" name="Rectangle 3"/>
          <p:cNvSpPr>
            <a:spLocks noGrp="1" noChangeArrowheads="1"/>
          </p:cNvSpPr>
          <p:nvPr>
            <p:ph type="body" idx="1"/>
          </p:nvPr>
        </p:nvSpPr>
        <p:spPr/>
        <p:txBody>
          <a:bodyPr/>
          <a:lstStyle/>
          <a:p>
            <a:pPr eaLnBrk="1" hangingPunct="1"/>
            <a:r>
              <a:rPr lang="en-US" sz="2000" smtClean="0"/>
              <a:t>Indirect TCP or I-TCP segments the connection</a:t>
            </a:r>
          </a:p>
          <a:p>
            <a:pPr lvl="1" eaLnBrk="1" hangingPunct="1"/>
            <a:r>
              <a:rPr lang="en-US" sz="1800" smtClean="0"/>
              <a:t>no changes to the TCP protocol for hosts connected to the wired Internet, millions of computers use (variants of) this protocol</a:t>
            </a:r>
          </a:p>
          <a:p>
            <a:pPr lvl="1" eaLnBrk="1" hangingPunct="1"/>
            <a:r>
              <a:rPr lang="en-US" sz="1800" smtClean="0"/>
              <a:t>optimized TCP protocol for mobile hosts</a:t>
            </a:r>
          </a:p>
          <a:p>
            <a:pPr lvl="1" eaLnBrk="1" hangingPunct="1"/>
            <a:r>
              <a:rPr lang="en-US" sz="1800" smtClean="0"/>
              <a:t>splitting of the TCP connection at, e.g., the foreign agent into 2 TCP connections, no real end-to-end connection any longer</a:t>
            </a:r>
          </a:p>
          <a:p>
            <a:pPr lvl="1" eaLnBrk="1" hangingPunct="1"/>
            <a:r>
              <a:rPr lang="en-US" sz="1800" smtClean="0"/>
              <a:t>hosts in the fixed part of the net do not notice the characteristics of the wireless part</a:t>
            </a:r>
          </a:p>
        </p:txBody>
      </p:sp>
      <p:grpSp>
        <p:nvGrpSpPr>
          <p:cNvPr id="9220" name="Group 7"/>
          <p:cNvGrpSpPr>
            <a:grpSpLocks/>
          </p:cNvGrpSpPr>
          <p:nvPr/>
        </p:nvGrpSpPr>
        <p:grpSpPr bwMode="auto">
          <a:xfrm rot="1022352">
            <a:off x="2438400" y="5207000"/>
            <a:ext cx="1066800" cy="609600"/>
            <a:chOff x="1248" y="2736"/>
            <a:chExt cx="240" cy="192"/>
          </a:xfrm>
        </p:grpSpPr>
        <p:sp>
          <p:nvSpPr>
            <p:cNvPr id="9234" name="Line 8"/>
            <p:cNvSpPr>
              <a:spLocks noChangeShapeType="1"/>
            </p:cNvSpPr>
            <p:nvPr/>
          </p:nvSpPr>
          <p:spPr bwMode="auto">
            <a:xfrm flipV="1">
              <a:off x="1296" y="2736"/>
              <a:ext cx="192" cy="96"/>
            </a:xfrm>
            <a:prstGeom prst="line">
              <a:avLst/>
            </a:prstGeom>
            <a:noFill/>
            <a:ln w="38100">
              <a:solidFill>
                <a:schemeClr val="tx1"/>
              </a:solidFill>
              <a:round/>
              <a:headEnd/>
              <a:tailEnd type="triangle" w="med" len="med"/>
            </a:ln>
          </p:spPr>
          <p:txBody>
            <a:bodyPr wrap="none" anchor="ctr"/>
            <a:lstStyle/>
            <a:p>
              <a:endParaRPr lang="en-IN"/>
            </a:p>
          </p:txBody>
        </p:sp>
        <p:sp>
          <p:nvSpPr>
            <p:cNvPr id="9235" name="Line 9"/>
            <p:cNvSpPr>
              <a:spLocks noChangeShapeType="1"/>
            </p:cNvSpPr>
            <p:nvPr/>
          </p:nvSpPr>
          <p:spPr bwMode="auto">
            <a:xfrm flipH="1">
              <a:off x="1248" y="2832"/>
              <a:ext cx="192" cy="96"/>
            </a:xfrm>
            <a:prstGeom prst="line">
              <a:avLst/>
            </a:prstGeom>
            <a:noFill/>
            <a:ln w="38100">
              <a:solidFill>
                <a:schemeClr val="tx1"/>
              </a:solidFill>
              <a:round/>
              <a:headEnd/>
              <a:tailEnd type="triangle" w="med" len="med"/>
            </a:ln>
          </p:spPr>
          <p:txBody>
            <a:bodyPr wrap="none" anchor="ctr"/>
            <a:lstStyle/>
            <a:p>
              <a:endParaRPr lang="en-IN"/>
            </a:p>
          </p:txBody>
        </p:sp>
        <p:sp>
          <p:nvSpPr>
            <p:cNvPr id="9236" name="Line 10"/>
            <p:cNvSpPr>
              <a:spLocks noChangeShapeType="1"/>
            </p:cNvSpPr>
            <p:nvPr/>
          </p:nvSpPr>
          <p:spPr bwMode="auto">
            <a:xfrm>
              <a:off x="1296" y="2832"/>
              <a:ext cx="144" cy="0"/>
            </a:xfrm>
            <a:prstGeom prst="line">
              <a:avLst/>
            </a:prstGeom>
            <a:noFill/>
            <a:ln w="38100">
              <a:solidFill>
                <a:schemeClr val="tx1"/>
              </a:solidFill>
              <a:round/>
              <a:headEnd/>
              <a:tailEnd/>
            </a:ln>
          </p:spPr>
          <p:txBody>
            <a:bodyPr wrap="none" anchor="ctr"/>
            <a:lstStyle/>
            <a:p>
              <a:endParaRPr lang="en-IN"/>
            </a:p>
          </p:txBody>
        </p:sp>
      </p:grpSp>
      <p:graphicFrame>
        <p:nvGraphicFramePr>
          <p:cNvPr id="9221" name="Object 11"/>
          <p:cNvGraphicFramePr>
            <a:graphicFrameLocks noChangeAspect="1"/>
          </p:cNvGraphicFramePr>
          <p:nvPr/>
        </p:nvGraphicFramePr>
        <p:xfrm>
          <a:off x="3962400" y="5740400"/>
          <a:ext cx="979488" cy="368300"/>
        </p:xfrm>
        <a:graphic>
          <a:graphicData uri="http://schemas.openxmlformats.org/presentationml/2006/ole">
            <p:oleObj spid="_x0000_s9221" name="Clip" r:id="rId3" imgW="4395788" imgH="1652588" progId="">
              <p:embed/>
            </p:oleObj>
          </a:graphicData>
        </a:graphic>
      </p:graphicFrame>
      <p:sp>
        <p:nvSpPr>
          <p:cNvPr id="9222" name="Line 12"/>
          <p:cNvSpPr>
            <a:spLocks noChangeShapeType="1"/>
          </p:cNvSpPr>
          <p:nvPr/>
        </p:nvSpPr>
        <p:spPr bwMode="auto">
          <a:xfrm flipV="1">
            <a:off x="4114800" y="5207000"/>
            <a:ext cx="0" cy="533400"/>
          </a:xfrm>
          <a:prstGeom prst="line">
            <a:avLst/>
          </a:prstGeom>
          <a:noFill/>
          <a:ln w="19050">
            <a:solidFill>
              <a:schemeClr val="tx1"/>
            </a:solidFill>
            <a:round/>
            <a:headEnd/>
            <a:tailEnd/>
          </a:ln>
        </p:spPr>
        <p:txBody>
          <a:bodyPr wrap="none" anchor="ctr"/>
          <a:lstStyle/>
          <a:p>
            <a:endParaRPr lang="en-IN"/>
          </a:p>
        </p:txBody>
      </p:sp>
      <p:sp>
        <p:nvSpPr>
          <p:cNvPr id="9223" name="Line 14"/>
          <p:cNvSpPr>
            <a:spLocks noChangeShapeType="1"/>
          </p:cNvSpPr>
          <p:nvPr/>
        </p:nvSpPr>
        <p:spPr bwMode="auto">
          <a:xfrm flipV="1">
            <a:off x="4572000" y="5130800"/>
            <a:ext cx="457200" cy="609600"/>
          </a:xfrm>
          <a:prstGeom prst="line">
            <a:avLst/>
          </a:prstGeom>
          <a:noFill/>
          <a:ln w="9525">
            <a:solidFill>
              <a:schemeClr val="tx1"/>
            </a:solidFill>
            <a:round/>
            <a:headEnd/>
            <a:tailEnd/>
          </a:ln>
        </p:spPr>
        <p:txBody>
          <a:bodyPr wrap="none" anchor="ctr"/>
          <a:lstStyle/>
          <a:p>
            <a:endParaRPr lang="en-IN"/>
          </a:p>
        </p:txBody>
      </p:sp>
      <p:sp>
        <p:nvSpPr>
          <p:cNvPr id="9224" name="Line 16"/>
          <p:cNvSpPr>
            <a:spLocks noChangeShapeType="1"/>
          </p:cNvSpPr>
          <p:nvPr/>
        </p:nvSpPr>
        <p:spPr bwMode="auto">
          <a:xfrm flipV="1">
            <a:off x="7543800" y="4673600"/>
            <a:ext cx="762000" cy="304800"/>
          </a:xfrm>
          <a:prstGeom prst="line">
            <a:avLst/>
          </a:prstGeom>
          <a:noFill/>
          <a:ln w="9525">
            <a:solidFill>
              <a:schemeClr val="tx1"/>
            </a:solidFill>
            <a:round/>
            <a:headEnd/>
            <a:tailEnd/>
          </a:ln>
        </p:spPr>
        <p:txBody>
          <a:bodyPr wrap="none" anchor="ctr"/>
          <a:lstStyle/>
          <a:p>
            <a:endParaRPr lang="en-IN"/>
          </a:p>
        </p:txBody>
      </p:sp>
      <p:sp>
        <p:nvSpPr>
          <p:cNvPr id="9225" name="Text Box 575"/>
          <p:cNvSpPr txBox="1">
            <a:spLocks noChangeArrowheads="1"/>
          </p:cNvSpPr>
          <p:nvPr/>
        </p:nvSpPr>
        <p:spPr bwMode="auto">
          <a:xfrm>
            <a:off x="725488" y="4368800"/>
            <a:ext cx="1222375" cy="336550"/>
          </a:xfrm>
          <a:prstGeom prst="rect">
            <a:avLst/>
          </a:prstGeom>
          <a:noFill/>
          <a:ln w="9525">
            <a:noFill/>
            <a:miter lim="800000"/>
            <a:headEnd/>
            <a:tailEnd/>
          </a:ln>
        </p:spPr>
        <p:txBody>
          <a:bodyPr wrap="none">
            <a:spAutoFit/>
          </a:bodyPr>
          <a:lstStyle/>
          <a:p>
            <a:pPr eaLnBrk="0" hangingPunct="0"/>
            <a:r>
              <a:rPr lang="en-US" sz="1600"/>
              <a:t>mobile host</a:t>
            </a:r>
          </a:p>
        </p:txBody>
      </p:sp>
      <p:sp>
        <p:nvSpPr>
          <p:cNvPr id="9226" name="Text Box 576"/>
          <p:cNvSpPr txBox="1">
            <a:spLocks noChangeArrowheads="1"/>
          </p:cNvSpPr>
          <p:nvPr/>
        </p:nvSpPr>
        <p:spPr bwMode="auto">
          <a:xfrm>
            <a:off x="3505200" y="4597400"/>
            <a:ext cx="1506538" cy="581025"/>
          </a:xfrm>
          <a:prstGeom prst="rect">
            <a:avLst/>
          </a:prstGeom>
          <a:noFill/>
          <a:ln w="9525">
            <a:noFill/>
            <a:miter lim="800000"/>
            <a:headEnd/>
            <a:tailEnd/>
          </a:ln>
        </p:spPr>
        <p:txBody>
          <a:bodyPr wrap="none">
            <a:spAutoFit/>
          </a:bodyPr>
          <a:lstStyle/>
          <a:p>
            <a:pPr eaLnBrk="0" hangingPunct="0"/>
            <a:r>
              <a:rPr lang="en-US" sz="1600"/>
              <a:t>access point </a:t>
            </a:r>
          </a:p>
          <a:p>
            <a:pPr eaLnBrk="0" hangingPunct="0"/>
            <a:r>
              <a:rPr lang="en-US" sz="1600"/>
              <a:t>(foreign agent)</a:t>
            </a:r>
          </a:p>
        </p:txBody>
      </p:sp>
      <p:sp>
        <p:nvSpPr>
          <p:cNvPr id="9227" name="Oval 580"/>
          <p:cNvSpPr>
            <a:spLocks noChangeArrowheads="1"/>
          </p:cNvSpPr>
          <p:nvPr/>
        </p:nvSpPr>
        <p:spPr bwMode="auto">
          <a:xfrm>
            <a:off x="4953000" y="4521200"/>
            <a:ext cx="2590800" cy="914400"/>
          </a:xfrm>
          <a:prstGeom prst="ellipse">
            <a:avLst/>
          </a:prstGeom>
          <a:solidFill>
            <a:srgbClr val="DADAF6"/>
          </a:solidFill>
          <a:ln w="9525">
            <a:solidFill>
              <a:schemeClr val="tx1"/>
            </a:solidFill>
            <a:round/>
            <a:headEnd/>
            <a:tailEnd/>
          </a:ln>
        </p:spPr>
        <p:txBody>
          <a:bodyPr wrap="none" anchor="ctr"/>
          <a:lstStyle/>
          <a:p>
            <a:pPr eaLnBrk="0" hangingPunct="0"/>
            <a:r>
              <a:rPr lang="en-US" sz="1600"/>
              <a:t>„wired“ Internet</a:t>
            </a:r>
          </a:p>
        </p:txBody>
      </p:sp>
      <p:sp>
        <p:nvSpPr>
          <p:cNvPr id="9228" name="Line 581"/>
          <p:cNvSpPr>
            <a:spLocks noChangeShapeType="1"/>
          </p:cNvSpPr>
          <p:nvPr/>
        </p:nvSpPr>
        <p:spPr bwMode="auto">
          <a:xfrm flipV="1">
            <a:off x="2057400" y="5816600"/>
            <a:ext cx="1752600" cy="228600"/>
          </a:xfrm>
          <a:prstGeom prst="line">
            <a:avLst/>
          </a:prstGeom>
          <a:noFill/>
          <a:ln w="76200">
            <a:solidFill>
              <a:srgbClr val="FF0000"/>
            </a:solidFill>
            <a:round/>
            <a:headEnd type="triangle" w="med" len="med"/>
            <a:tailEnd type="triangle" w="med" len="med"/>
          </a:ln>
        </p:spPr>
        <p:txBody>
          <a:bodyPr wrap="none" anchor="ctr"/>
          <a:lstStyle/>
          <a:p>
            <a:endParaRPr lang="en-IN"/>
          </a:p>
        </p:txBody>
      </p:sp>
      <p:sp>
        <p:nvSpPr>
          <p:cNvPr id="9229" name="Text Box 582"/>
          <p:cNvSpPr txBox="1">
            <a:spLocks noChangeArrowheads="1"/>
          </p:cNvSpPr>
          <p:nvPr/>
        </p:nvSpPr>
        <p:spPr bwMode="auto">
          <a:xfrm>
            <a:off x="2209800" y="6045200"/>
            <a:ext cx="1652588" cy="336550"/>
          </a:xfrm>
          <a:prstGeom prst="rect">
            <a:avLst/>
          </a:prstGeom>
          <a:noFill/>
          <a:ln w="9525">
            <a:noFill/>
            <a:miter lim="800000"/>
            <a:headEnd/>
            <a:tailEnd/>
          </a:ln>
        </p:spPr>
        <p:txBody>
          <a:bodyPr wrap="none">
            <a:spAutoFit/>
          </a:bodyPr>
          <a:lstStyle/>
          <a:p>
            <a:pPr eaLnBrk="0" hangingPunct="0"/>
            <a:r>
              <a:rPr lang="en-US" sz="1600" b="1"/>
              <a:t>„wireless“ TCP</a:t>
            </a:r>
            <a:endParaRPr lang="en-US" sz="1600"/>
          </a:p>
        </p:txBody>
      </p:sp>
      <p:sp>
        <p:nvSpPr>
          <p:cNvPr id="9230" name="Freeform 583"/>
          <p:cNvSpPr>
            <a:spLocks/>
          </p:cNvSpPr>
          <p:nvPr/>
        </p:nvSpPr>
        <p:spPr bwMode="auto">
          <a:xfrm>
            <a:off x="5029200" y="4749800"/>
            <a:ext cx="3200400" cy="1333500"/>
          </a:xfrm>
          <a:custGeom>
            <a:avLst/>
            <a:gdLst>
              <a:gd name="T0" fmla="*/ 0 w 2016"/>
              <a:gd name="T1" fmla="*/ 2147483647 h 840"/>
              <a:gd name="T2" fmla="*/ 2147483647 w 2016"/>
              <a:gd name="T3" fmla="*/ 2147483647 h 840"/>
              <a:gd name="T4" fmla="*/ 2147483647 w 2016"/>
              <a:gd name="T5" fmla="*/ 0 h 840"/>
              <a:gd name="T6" fmla="*/ 0 60000 65536"/>
              <a:gd name="T7" fmla="*/ 0 60000 65536"/>
              <a:gd name="T8" fmla="*/ 0 60000 65536"/>
              <a:gd name="T9" fmla="*/ 0 w 2016"/>
              <a:gd name="T10" fmla="*/ 0 h 840"/>
              <a:gd name="T11" fmla="*/ 2016 w 2016"/>
              <a:gd name="T12" fmla="*/ 840 h 840"/>
            </a:gdLst>
            <a:ahLst/>
            <a:cxnLst>
              <a:cxn ang="T6">
                <a:pos x="T0" y="T1"/>
              </a:cxn>
              <a:cxn ang="T7">
                <a:pos x="T2" y="T3"/>
              </a:cxn>
              <a:cxn ang="T8">
                <a:pos x="T4" y="T5"/>
              </a:cxn>
            </a:cxnLst>
            <a:rect l="T9" t="T10" r="T11" b="T12"/>
            <a:pathLst>
              <a:path w="2016" h="840">
                <a:moveTo>
                  <a:pt x="0" y="720"/>
                </a:moveTo>
                <a:cubicBezTo>
                  <a:pt x="432" y="780"/>
                  <a:pt x="864" y="840"/>
                  <a:pt x="1200" y="720"/>
                </a:cubicBezTo>
                <a:cubicBezTo>
                  <a:pt x="1536" y="600"/>
                  <a:pt x="1880" y="120"/>
                  <a:pt x="2016" y="0"/>
                </a:cubicBezTo>
              </a:path>
            </a:pathLst>
          </a:custGeom>
          <a:noFill/>
          <a:ln w="57150">
            <a:solidFill>
              <a:srgbClr val="01FFBC"/>
            </a:solidFill>
            <a:round/>
            <a:headEnd type="triangle" w="med" len="med"/>
            <a:tailEnd type="triangle" w="med" len="med"/>
          </a:ln>
        </p:spPr>
        <p:txBody>
          <a:bodyPr wrap="none" anchor="ctr"/>
          <a:lstStyle/>
          <a:p>
            <a:endParaRPr lang="en-IN"/>
          </a:p>
        </p:txBody>
      </p:sp>
      <p:sp>
        <p:nvSpPr>
          <p:cNvPr id="9231" name="Text Box 584"/>
          <p:cNvSpPr txBox="1">
            <a:spLocks noChangeArrowheads="1"/>
          </p:cNvSpPr>
          <p:nvPr/>
        </p:nvSpPr>
        <p:spPr bwMode="auto">
          <a:xfrm>
            <a:off x="5562600" y="5969000"/>
            <a:ext cx="1503363" cy="336550"/>
          </a:xfrm>
          <a:prstGeom prst="rect">
            <a:avLst/>
          </a:prstGeom>
          <a:noFill/>
          <a:ln w="9525">
            <a:noFill/>
            <a:miter lim="800000"/>
            <a:headEnd/>
            <a:tailEnd/>
          </a:ln>
        </p:spPr>
        <p:txBody>
          <a:bodyPr wrap="none">
            <a:spAutoFit/>
          </a:bodyPr>
          <a:lstStyle/>
          <a:p>
            <a:pPr eaLnBrk="0" hangingPunct="0"/>
            <a:r>
              <a:rPr lang="en-US" sz="1600" b="1"/>
              <a:t>standard TCP</a:t>
            </a:r>
          </a:p>
        </p:txBody>
      </p:sp>
      <p:pic>
        <p:nvPicPr>
          <p:cNvPr id="9232" name="Picture 1143" descr="j0235962"/>
          <p:cNvPicPr>
            <a:picLocks noChangeAspect="1" noChangeArrowheads="1"/>
          </p:cNvPicPr>
          <p:nvPr/>
        </p:nvPicPr>
        <p:blipFill>
          <a:blip r:embed="rId4"/>
          <a:srcRect/>
          <a:stretch>
            <a:fillRect/>
          </a:stretch>
        </p:blipFill>
        <p:spPr bwMode="auto">
          <a:xfrm>
            <a:off x="914400" y="5207000"/>
            <a:ext cx="1071563" cy="1081088"/>
          </a:xfrm>
          <a:prstGeom prst="rect">
            <a:avLst/>
          </a:prstGeom>
          <a:noFill/>
          <a:ln w="9525">
            <a:noFill/>
            <a:miter lim="800000"/>
            <a:headEnd/>
            <a:tailEnd/>
          </a:ln>
        </p:spPr>
      </p:pic>
      <p:pic>
        <p:nvPicPr>
          <p:cNvPr id="9233" name="Picture 1144" descr="j0285750"/>
          <p:cNvPicPr>
            <a:picLocks noChangeAspect="1" noChangeArrowheads="1"/>
          </p:cNvPicPr>
          <p:nvPr/>
        </p:nvPicPr>
        <p:blipFill>
          <a:blip r:embed="rId5"/>
          <a:srcRect/>
          <a:stretch>
            <a:fillRect/>
          </a:stretch>
        </p:blipFill>
        <p:spPr bwMode="auto">
          <a:xfrm>
            <a:off x="7775575" y="3835400"/>
            <a:ext cx="1063625" cy="8397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de-DE" smtClean="0"/>
              <a:t>I-TCP socket and state migration</a:t>
            </a:r>
          </a:p>
        </p:txBody>
      </p:sp>
      <p:graphicFrame>
        <p:nvGraphicFramePr>
          <p:cNvPr id="10243" name="Object 11"/>
          <p:cNvGraphicFramePr>
            <a:graphicFrameLocks noChangeAspect="1"/>
          </p:cNvGraphicFramePr>
          <p:nvPr/>
        </p:nvGraphicFramePr>
        <p:xfrm>
          <a:off x="4038600" y="4267200"/>
          <a:ext cx="979488" cy="368300"/>
        </p:xfrm>
        <a:graphic>
          <a:graphicData uri="http://schemas.openxmlformats.org/presentationml/2006/ole">
            <p:oleObj spid="_x0000_s10243" name="Clip" r:id="rId3" imgW="4395788" imgH="1652588" progId="">
              <p:embed/>
            </p:oleObj>
          </a:graphicData>
        </a:graphic>
      </p:graphicFrame>
      <p:sp>
        <p:nvSpPr>
          <p:cNvPr id="10244" name="Line 12"/>
          <p:cNvSpPr>
            <a:spLocks noChangeShapeType="1"/>
          </p:cNvSpPr>
          <p:nvPr/>
        </p:nvSpPr>
        <p:spPr bwMode="auto">
          <a:xfrm flipV="1">
            <a:off x="4191000" y="3733800"/>
            <a:ext cx="0" cy="533400"/>
          </a:xfrm>
          <a:prstGeom prst="line">
            <a:avLst/>
          </a:prstGeom>
          <a:noFill/>
          <a:ln w="19050">
            <a:solidFill>
              <a:schemeClr val="tx1"/>
            </a:solidFill>
            <a:round/>
            <a:headEnd/>
            <a:tailEnd/>
          </a:ln>
        </p:spPr>
        <p:txBody>
          <a:bodyPr wrap="none" anchor="ctr"/>
          <a:lstStyle/>
          <a:p>
            <a:endParaRPr lang="en-IN"/>
          </a:p>
        </p:txBody>
      </p:sp>
      <p:sp>
        <p:nvSpPr>
          <p:cNvPr id="10245" name="Line 14"/>
          <p:cNvSpPr>
            <a:spLocks noChangeShapeType="1"/>
          </p:cNvSpPr>
          <p:nvPr/>
        </p:nvSpPr>
        <p:spPr bwMode="auto">
          <a:xfrm flipV="1">
            <a:off x="7315200" y="3276600"/>
            <a:ext cx="457200" cy="381000"/>
          </a:xfrm>
          <a:prstGeom prst="line">
            <a:avLst/>
          </a:prstGeom>
          <a:noFill/>
          <a:ln w="9525">
            <a:solidFill>
              <a:schemeClr val="tx1"/>
            </a:solidFill>
            <a:round/>
            <a:headEnd/>
            <a:tailEnd/>
          </a:ln>
        </p:spPr>
        <p:txBody>
          <a:bodyPr wrap="none" anchor="ctr"/>
          <a:lstStyle/>
          <a:p>
            <a:endParaRPr lang="en-IN"/>
          </a:p>
        </p:txBody>
      </p:sp>
      <p:sp>
        <p:nvSpPr>
          <p:cNvPr id="10246" name="Text Box 572"/>
          <p:cNvSpPr txBox="1">
            <a:spLocks noChangeArrowheads="1"/>
          </p:cNvSpPr>
          <p:nvPr/>
        </p:nvSpPr>
        <p:spPr bwMode="auto">
          <a:xfrm>
            <a:off x="533400" y="4953000"/>
            <a:ext cx="1222375" cy="336550"/>
          </a:xfrm>
          <a:prstGeom prst="rect">
            <a:avLst/>
          </a:prstGeom>
          <a:noFill/>
          <a:ln w="9525">
            <a:noFill/>
            <a:miter lim="800000"/>
            <a:headEnd/>
            <a:tailEnd/>
          </a:ln>
        </p:spPr>
        <p:txBody>
          <a:bodyPr wrap="none">
            <a:spAutoFit/>
          </a:bodyPr>
          <a:lstStyle/>
          <a:p>
            <a:pPr eaLnBrk="0" hangingPunct="0"/>
            <a:r>
              <a:rPr lang="en-US" sz="1600"/>
              <a:t>mobile host</a:t>
            </a:r>
          </a:p>
        </p:txBody>
      </p:sp>
      <p:sp>
        <p:nvSpPr>
          <p:cNvPr id="10247" name="Text Box 573"/>
          <p:cNvSpPr txBox="1">
            <a:spLocks noChangeArrowheads="1"/>
          </p:cNvSpPr>
          <p:nvPr/>
        </p:nvSpPr>
        <p:spPr bwMode="auto">
          <a:xfrm>
            <a:off x="3962400" y="4648200"/>
            <a:ext cx="1447800" cy="336550"/>
          </a:xfrm>
          <a:prstGeom prst="rect">
            <a:avLst/>
          </a:prstGeom>
          <a:noFill/>
          <a:ln w="9525">
            <a:noFill/>
            <a:miter lim="800000"/>
            <a:headEnd/>
            <a:tailEnd/>
          </a:ln>
        </p:spPr>
        <p:txBody>
          <a:bodyPr wrap="none">
            <a:spAutoFit/>
          </a:bodyPr>
          <a:lstStyle/>
          <a:p>
            <a:pPr eaLnBrk="0" hangingPunct="0"/>
            <a:r>
              <a:rPr lang="en-US" sz="1600"/>
              <a:t>access point</a:t>
            </a:r>
            <a:r>
              <a:rPr lang="en-US" sz="1600" baseline="-25000"/>
              <a:t>2</a:t>
            </a:r>
            <a:r>
              <a:rPr lang="en-US" sz="1600"/>
              <a:t> </a:t>
            </a:r>
          </a:p>
        </p:txBody>
      </p:sp>
      <p:sp>
        <p:nvSpPr>
          <p:cNvPr id="10248" name="Oval 574"/>
          <p:cNvSpPr>
            <a:spLocks noChangeArrowheads="1"/>
          </p:cNvSpPr>
          <p:nvPr/>
        </p:nvSpPr>
        <p:spPr bwMode="auto">
          <a:xfrm>
            <a:off x="4724400" y="3200400"/>
            <a:ext cx="2590800" cy="914400"/>
          </a:xfrm>
          <a:prstGeom prst="ellipse">
            <a:avLst/>
          </a:prstGeom>
          <a:solidFill>
            <a:srgbClr val="DADAF6"/>
          </a:solidFill>
          <a:ln w="9525">
            <a:solidFill>
              <a:schemeClr val="tx1"/>
            </a:solidFill>
            <a:round/>
            <a:headEnd/>
            <a:tailEnd/>
          </a:ln>
        </p:spPr>
        <p:txBody>
          <a:bodyPr wrap="none" anchor="ctr"/>
          <a:lstStyle/>
          <a:p>
            <a:pPr eaLnBrk="0" hangingPunct="0"/>
            <a:r>
              <a:rPr lang="en-US" sz="1600"/>
              <a:t>Internet</a:t>
            </a:r>
          </a:p>
        </p:txBody>
      </p:sp>
      <p:sp>
        <p:nvSpPr>
          <p:cNvPr id="10249" name="Line 575"/>
          <p:cNvSpPr>
            <a:spLocks noChangeShapeType="1"/>
          </p:cNvSpPr>
          <p:nvPr/>
        </p:nvSpPr>
        <p:spPr bwMode="auto">
          <a:xfrm flipV="1">
            <a:off x="1828800" y="4495800"/>
            <a:ext cx="2133600" cy="228600"/>
          </a:xfrm>
          <a:prstGeom prst="line">
            <a:avLst/>
          </a:prstGeom>
          <a:noFill/>
          <a:ln w="57150">
            <a:solidFill>
              <a:srgbClr val="FF0000"/>
            </a:solidFill>
            <a:round/>
            <a:headEnd type="triangle" w="med" len="med"/>
            <a:tailEnd type="triangle" w="med" len="med"/>
          </a:ln>
        </p:spPr>
        <p:txBody>
          <a:bodyPr wrap="none" anchor="ctr"/>
          <a:lstStyle/>
          <a:p>
            <a:endParaRPr lang="en-IN"/>
          </a:p>
        </p:txBody>
      </p:sp>
      <p:sp>
        <p:nvSpPr>
          <p:cNvPr id="10250" name="Freeform 577"/>
          <p:cNvSpPr>
            <a:spLocks/>
          </p:cNvSpPr>
          <p:nvPr/>
        </p:nvSpPr>
        <p:spPr bwMode="auto">
          <a:xfrm>
            <a:off x="5080000" y="3340100"/>
            <a:ext cx="2789238" cy="1160463"/>
          </a:xfrm>
          <a:custGeom>
            <a:avLst/>
            <a:gdLst>
              <a:gd name="T0" fmla="*/ 0 w 1757"/>
              <a:gd name="T1" fmla="*/ 2147483647 h 731"/>
              <a:gd name="T2" fmla="*/ 2147483647 w 1757"/>
              <a:gd name="T3" fmla="*/ 2147483647 h 731"/>
              <a:gd name="T4" fmla="*/ 2147483647 w 1757"/>
              <a:gd name="T5" fmla="*/ 0 h 731"/>
              <a:gd name="T6" fmla="*/ 0 60000 65536"/>
              <a:gd name="T7" fmla="*/ 0 60000 65536"/>
              <a:gd name="T8" fmla="*/ 0 60000 65536"/>
              <a:gd name="T9" fmla="*/ 0 w 1757"/>
              <a:gd name="T10" fmla="*/ 0 h 731"/>
              <a:gd name="T11" fmla="*/ 1757 w 1757"/>
              <a:gd name="T12" fmla="*/ 731 h 731"/>
            </a:gdLst>
            <a:ahLst/>
            <a:cxnLst>
              <a:cxn ang="T6">
                <a:pos x="T0" y="T1"/>
              </a:cxn>
              <a:cxn ang="T7">
                <a:pos x="T2" y="T3"/>
              </a:cxn>
              <a:cxn ang="T8">
                <a:pos x="T4" y="T5"/>
              </a:cxn>
            </a:cxnLst>
            <a:rect l="T9" t="T10" r="T11" b="T12"/>
            <a:pathLst>
              <a:path w="1757" h="731">
                <a:moveTo>
                  <a:pt x="0" y="731"/>
                </a:moveTo>
                <a:cubicBezTo>
                  <a:pt x="188" y="674"/>
                  <a:pt x="838" y="513"/>
                  <a:pt x="1131" y="391"/>
                </a:cubicBezTo>
                <a:cubicBezTo>
                  <a:pt x="1424" y="269"/>
                  <a:pt x="1627" y="82"/>
                  <a:pt x="1757" y="0"/>
                </a:cubicBezTo>
              </a:path>
            </a:pathLst>
          </a:custGeom>
          <a:noFill/>
          <a:ln w="57150">
            <a:solidFill>
              <a:srgbClr val="01FFBC"/>
            </a:solidFill>
            <a:round/>
            <a:headEnd type="triangle" w="med" len="med"/>
            <a:tailEnd type="triangle" w="med" len="med"/>
          </a:ln>
        </p:spPr>
        <p:txBody>
          <a:bodyPr wrap="none" anchor="ctr"/>
          <a:lstStyle/>
          <a:p>
            <a:endParaRPr lang="en-IN"/>
          </a:p>
        </p:txBody>
      </p:sp>
      <p:graphicFrame>
        <p:nvGraphicFramePr>
          <p:cNvPr id="10251" name="Object 579"/>
          <p:cNvGraphicFramePr>
            <a:graphicFrameLocks noChangeAspect="1"/>
          </p:cNvGraphicFramePr>
          <p:nvPr/>
        </p:nvGraphicFramePr>
        <p:xfrm>
          <a:off x="4267200" y="2667000"/>
          <a:ext cx="979488" cy="368300"/>
        </p:xfrm>
        <a:graphic>
          <a:graphicData uri="http://schemas.openxmlformats.org/presentationml/2006/ole">
            <p:oleObj spid="_x0000_s10251" name="Clip" r:id="rId4" imgW="4395788" imgH="1652588" progId="">
              <p:embed/>
            </p:oleObj>
          </a:graphicData>
        </a:graphic>
      </p:graphicFrame>
      <p:sp>
        <p:nvSpPr>
          <p:cNvPr id="10252" name="Line 580"/>
          <p:cNvSpPr>
            <a:spLocks noChangeShapeType="1"/>
          </p:cNvSpPr>
          <p:nvPr/>
        </p:nvSpPr>
        <p:spPr bwMode="auto">
          <a:xfrm flipV="1">
            <a:off x="4419600" y="2133600"/>
            <a:ext cx="0" cy="533400"/>
          </a:xfrm>
          <a:prstGeom prst="line">
            <a:avLst/>
          </a:prstGeom>
          <a:noFill/>
          <a:ln w="19050">
            <a:solidFill>
              <a:schemeClr val="tx1"/>
            </a:solidFill>
            <a:round/>
            <a:headEnd/>
            <a:tailEnd/>
          </a:ln>
        </p:spPr>
        <p:txBody>
          <a:bodyPr wrap="none" anchor="ctr"/>
          <a:lstStyle/>
          <a:p>
            <a:endParaRPr lang="en-IN"/>
          </a:p>
        </p:txBody>
      </p:sp>
      <p:sp>
        <p:nvSpPr>
          <p:cNvPr id="10253" name="Text Box 582"/>
          <p:cNvSpPr txBox="1">
            <a:spLocks noChangeArrowheads="1"/>
          </p:cNvSpPr>
          <p:nvPr/>
        </p:nvSpPr>
        <p:spPr bwMode="auto">
          <a:xfrm>
            <a:off x="4495800" y="2286000"/>
            <a:ext cx="1447800" cy="336550"/>
          </a:xfrm>
          <a:prstGeom prst="rect">
            <a:avLst/>
          </a:prstGeom>
          <a:noFill/>
          <a:ln w="9525">
            <a:noFill/>
            <a:miter lim="800000"/>
            <a:headEnd/>
            <a:tailEnd/>
          </a:ln>
        </p:spPr>
        <p:txBody>
          <a:bodyPr wrap="none">
            <a:spAutoFit/>
          </a:bodyPr>
          <a:lstStyle/>
          <a:p>
            <a:pPr eaLnBrk="0" hangingPunct="0"/>
            <a:r>
              <a:rPr lang="en-US" sz="1600"/>
              <a:t>access point</a:t>
            </a:r>
            <a:r>
              <a:rPr lang="en-US" sz="1600" baseline="-25000"/>
              <a:t>1</a:t>
            </a:r>
            <a:r>
              <a:rPr lang="en-US" sz="1600"/>
              <a:t> </a:t>
            </a:r>
          </a:p>
        </p:txBody>
      </p:sp>
      <p:sp>
        <p:nvSpPr>
          <p:cNvPr id="10254" name="Line 587"/>
          <p:cNvSpPr>
            <a:spLocks noChangeShapeType="1"/>
          </p:cNvSpPr>
          <p:nvPr/>
        </p:nvSpPr>
        <p:spPr bwMode="auto">
          <a:xfrm>
            <a:off x="1828800" y="2514600"/>
            <a:ext cx="2286000" cy="304800"/>
          </a:xfrm>
          <a:prstGeom prst="line">
            <a:avLst/>
          </a:prstGeom>
          <a:noFill/>
          <a:ln w="57150">
            <a:solidFill>
              <a:srgbClr val="FF0000"/>
            </a:solidFill>
            <a:round/>
            <a:headEnd type="triangle" w="med" len="med"/>
            <a:tailEnd type="triangle" w="med" len="med"/>
          </a:ln>
        </p:spPr>
        <p:txBody>
          <a:bodyPr wrap="none" anchor="ctr"/>
          <a:lstStyle/>
          <a:p>
            <a:endParaRPr lang="en-IN"/>
          </a:p>
        </p:txBody>
      </p:sp>
      <p:sp>
        <p:nvSpPr>
          <p:cNvPr id="10255" name="AutoShape 588"/>
          <p:cNvSpPr>
            <a:spLocks noChangeArrowheads="1"/>
          </p:cNvSpPr>
          <p:nvPr/>
        </p:nvSpPr>
        <p:spPr bwMode="auto">
          <a:xfrm>
            <a:off x="1219200" y="2895600"/>
            <a:ext cx="381000" cy="1066800"/>
          </a:xfrm>
          <a:prstGeom prst="upArrow">
            <a:avLst>
              <a:gd name="adj1" fmla="val 50000"/>
              <a:gd name="adj2" fmla="val 70000"/>
            </a:avLst>
          </a:prstGeom>
          <a:solidFill>
            <a:srgbClr val="DADAF6"/>
          </a:solidFill>
          <a:ln w="9525">
            <a:solidFill>
              <a:schemeClr val="tx1"/>
            </a:solidFill>
            <a:miter lim="800000"/>
            <a:headEnd/>
            <a:tailEnd/>
          </a:ln>
        </p:spPr>
        <p:txBody>
          <a:bodyPr wrap="none" anchor="ctr"/>
          <a:lstStyle/>
          <a:p>
            <a:endParaRPr lang="en-US">
              <a:latin typeface="Calibri" pitchFamily="34" charset="0"/>
            </a:endParaRPr>
          </a:p>
        </p:txBody>
      </p:sp>
      <p:sp>
        <p:nvSpPr>
          <p:cNvPr id="10256" name="Text Box 590"/>
          <p:cNvSpPr txBox="1">
            <a:spLocks noChangeArrowheads="1"/>
          </p:cNvSpPr>
          <p:nvPr/>
        </p:nvSpPr>
        <p:spPr bwMode="auto">
          <a:xfrm>
            <a:off x="2895600" y="3200400"/>
            <a:ext cx="1768475" cy="581025"/>
          </a:xfrm>
          <a:prstGeom prst="rect">
            <a:avLst/>
          </a:prstGeom>
          <a:noFill/>
          <a:ln w="9525">
            <a:noFill/>
            <a:miter lim="800000"/>
            <a:headEnd/>
            <a:tailEnd/>
          </a:ln>
        </p:spPr>
        <p:txBody>
          <a:bodyPr wrap="none">
            <a:spAutoFit/>
          </a:bodyPr>
          <a:lstStyle/>
          <a:p>
            <a:pPr eaLnBrk="0" hangingPunct="0"/>
            <a:r>
              <a:rPr lang="de-DE" sz="1600"/>
              <a:t>socket migration</a:t>
            </a:r>
          </a:p>
          <a:p>
            <a:pPr eaLnBrk="0" hangingPunct="0"/>
            <a:r>
              <a:rPr lang="de-DE" sz="1600"/>
              <a:t>and state transfer</a:t>
            </a:r>
          </a:p>
        </p:txBody>
      </p:sp>
      <p:cxnSp>
        <p:nvCxnSpPr>
          <p:cNvPr id="10257" name="AutoShape 591"/>
          <p:cNvCxnSpPr>
            <a:cxnSpLocks noChangeShapeType="1"/>
            <a:endCxn id="10248" idx="4"/>
          </p:cNvCxnSpPr>
          <p:nvPr/>
        </p:nvCxnSpPr>
        <p:spPr bwMode="auto">
          <a:xfrm flipV="1">
            <a:off x="5018088" y="4114800"/>
            <a:ext cx="1001712" cy="336550"/>
          </a:xfrm>
          <a:prstGeom prst="straightConnector1">
            <a:avLst/>
          </a:prstGeom>
          <a:noFill/>
          <a:ln w="9525">
            <a:solidFill>
              <a:schemeClr val="tx1"/>
            </a:solidFill>
            <a:round/>
            <a:headEnd/>
            <a:tailEnd/>
          </a:ln>
        </p:spPr>
      </p:cxnSp>
      <p:cxnSp>
        <p:nvCxnSpPr>
          <p:cNvPr id="10258" name="AutoShape 592"/>
          <p:cNvCxnSpPr>
            <a:cxnSpLocks noChangeShapeType="1"/>
            <a:endCxn id="10248" idx="0"/>
          </p:cNvCxnSpPr>
          <p:nvPr/>
        </p:nvCxnSpPr>
        <p:spPr bwMode="auto">
          <a:xfrm>
            <a:off x="5246688" y="2851150"/>
            <a:ext cx="773112" cy="349250"/>
          </a:xfrm>
          <a:prstGeom prst="straightConnector1">
            <a:avLst/>
          </a:prstGeom>
          <a:noFill/>
          <a:ln w="9525">
            <a:solidFill>
              <a:schemeClr val="tx1"/>
            </a:solidFill>
            <a:round/>
            <a:headEnd/>
            <a:tailEnd/>
          </a:ln>
        </p:spPr>
      </p:cxnSp>
      <p:sp>
        <p:nvSpPr>
          <p:cNvPr id="10259" name="Freeform 593"/>
          <p:cNvSpPr>
            <a:spLocks/>
          </p:cNvSpPr>
          <p:nvPr/>
        </p:nvSpPr>
        <p:spPr bwMode="auto">
          <a:xfrm>
            <a:off x="5029200" y="2971800"/>
            <a:ext cx="1104900" cy="1371600"/>
          </a:xfrm>
          <a:custGeom>
            <a:avLst/>
            <a:gdLst>
              <a:gd name="T0" fmla="*/ 0 w 696"/>
              <a:gd name="T1" fmla="*/ 2147483647 h 864"/>
              <a:gd name="T2" fmla="*/ 2147483647 w 696"/>
              <a:gd name="T3" fmla="*/ 2147483647 h 864"/>
              <a:gd name="T4" fmla="*/ 2147483647 w 696"/>
              <a:gd name="T5" fmla="*/ 0 h 864"/>
              <a:gd name="T6" fmla="*/ 0 60000 65536"/>
              <a:gd name="T7" fmla="*/ 0 60000 65536"/>
              <a:gd name="T8" fmla="*/ 0 60000 65536"/>
              <a:gd name="T9" fmla="*/ 0 w 696"/>
              <a:gd name="T10" fmla="*/ 0 h 864"/>
              <a:gd name="T11" fmla="*/ 696 w 696"/>
              <a:gd name="T12" fmla="*/ 864 h 864"/>
            </a:gdLst>
            <a:ahLst/>
            <a:cxnLst>
              <a:cxn ang="T6">
                <a:pos x="T0" y="T1"/>
              </a:cxn>
              <a:cxn ang="T7">
                <a:pos x="T2" y="T3"/>
              </a:cxn>
              <a:cxn ang="T8">
                <a:pos x="T4" y="T5"/>
              </a:cxn>
            </a:cxnLst>
            <a:rect l="T9" t="T10" r="T11" b="T12"/>
            <a:pathLst>
              <a:path w="696" h="864">
                <a:moveTo>
                  <a:pt x="0" y="864"/>
                </a:moveTo>
                <a:cubicBezTo>
                  <a:pt x="324" y="744"/>
                  <a:pt x="648" y="624"/>
                  <a:pt x="672" y="480"/>
                </a:cubicBezTo>
                <a:cubicBezTo>
                  <a:pt x="696" y="336"/>
                  <a:pt x="420" y="168"/>
                  <a:pt x="144" y="0"/>
                </a:cubicBezTo>
              </a:path>
            </a:pathLst>
          </a:custGeom>
          <a:noFill/>
          <a:ln w="38100">
            <a:solidFill>
              <a:schemeClr val="tx1"/>
            </a:solidFill>
            <a:round/>
            <a:headEnd/>
            <a:tailEnd type="triangle" w="med" len="med"/>
          </a:ln>
        </p:spPr>
        <p:txBody>
          <a:bodyPr wrap="none" anchor="ctr"/>
          <a:lstStyle/>
          <a:p>
            <a:endParaRPr lang="en-IN"/>
          </a:p>
        </p:txBody>
      </p:sp>
      <p:sp>
        <p:nvSpPr>
          <p:cNvPr id="10260" name="Freeform 594"/>
          <p:cNvSpPr>
            <a:spLocks/>
          </p:cNvSpPr>
          <p:nvPr/>
        </p:nvSpPr>
        <p:spPr bwMode="auto">
          <a:xfrm>
            <a:off x="5343525" y="2787650"/>
            <a:ext cx="2235200" cy="846138"/>
          </a:xfrm>
          <a:custGeom>
            <a:avLst/>
            <a:gdLst>
              <a:gd name="T0" fmla="*/ 0 w 1408"/>
              <a:gd name="T1" fmla="*/ 0 h 533"/>
              <a:gd name="T2" fmla="*/ 2147483647 w 1408"/>
              <a:gd name="T3" fmla="*/ 2147483647 h 533"/>
              <a:gd name="T4" fmla="*/ 2147483647 w 1408"/>
              <a:gd name="T5" fmla="*/ 2147483647 h 533"/>
              <a:gd name="T6" fmla="*/ 0 60000 65536"/>
              <a:gd name="T7" fmla="*/ 0 60000 65536"/>
              <a:gd name="T8" fmla="*/ 0 60000 65536"/>
              <a:gd name="T9" fmla="*/ 0 w 1408"/>
              <a:gd name="T10" fmla="*/ 0 h 533"/>
              <a:gd name="T11" fmla="*/ 1408 w 1408"/>
              <a:gd name="T12" fmla="*/ 533 h 533"/>
            </a:gdLst>
            <a:ahLst/>
            <a:cxnLst>
              <a:cxn ang="T6">
                <a:pos x="T0" y="T1"/>
              </a:cxn>
              <a:cxn ang="T7">
                <a:pos x="T2" y="T3"/>
              </a:cxn>
              <a:cxn ang="T8">
                <a:pos x="T4" y="T5"/>
              </a:cxn>
            </a:cxnLst>
            <a:rect l="T9" t="T10" r="T11" b="T12"/>
            <a:pathLst>
              <a:path w="1408" h="533">
                <a:moveTo>
                  <a:pt x="0" y="0"/>
                </a:moveTo>
                <a:cubicBezTo>
                  <a:pt x="175" y="80"/>
                  <a:pt x="817" y="425"/>
                  <a:pt x="1052" y="479"/>
                </a:cubicBezTo>
                <a:cubicBezTo>
                  <a:pt x="1287" y="533"/>
                  <a:pt x="1334" y="355"/>
                  <a:pt x="1408" y="322"/>
                </a:cubicBezTo>
              </a:path>
            </a:pathLst>
          </a:custGeom>
          <a:noFill/>
          <a:ln w="57150">
            <a:solidFill>
              <a:srgbClr val="01FFBC"/>
            </a:solidFill>
            <a:round/>
            <a:headEnd type="triangle" w="med" len="med"/>
            <a:tailEnd type="triangle" w="med" len="med"/>
          </a:ln>
        </p:spPr>
        <p:txBody>
          <a:bodyPr wrap="none" anchor="ctr"/>
          <a:lstStyle/>
          <a:p>
            <a:endParaRPr lang="en-IN"/>
          </a:p>
        </p:txBody>
      </p:sp>
      <p:pic>
        <p:nvPicPr>
          <p:cNvPr id="10261" name="Picture 596" descr="j0285750"/>
          <p:cNvPicPr>
            <a:picLocks noChangeAspect="1" noChangeArrowheads="1"/>
          </p:cNvPicPr>
          <p:nvPr/>
        </p:nvPicPr>
        <p:blipFill>
          <a:blip r:embed="rId5"/>
          <a:srcRect/>
          <a:stretch>
            <a:fillRect/>
          </a:stretch>
        </p:blipFill>
        <p:spPr bwMode="auto">
          <a:xfrm>
            <a:off x="7162800" y="2438400"/>
            <a:ext cx="1368425" cy="839788"/>
          </a:xfrm>
          <a:prstGeom prst="rect">
            <a:avLst/>
          </a:prstGeom>
          <a:noFill/>
          <a:ln w="9525">
            <a:noFill/>
            <a:miter lim="800000"/>
            <a:headEnd/>
            <a:tailEnd/>
          </a:ln>
        </p:spPr>
      </p:pic>
      <p:pic>
        <p:nvPicPr>
          <p:cNvPr id="10262" name="Picture 597" descr="j0235962"/>
          <p:cNvPicPr>
            <a:picLocks noChangeAspect="1" noChangeArrowheads="1"/>
          </p:cNvPicPr>
          <p:nvPr/>
        </p:nvPicPr>
        <p:blipFill>
          <a:blip r:embed="rId6"/>
          <a:srcRect/>
          <a:stretch>
            <a:fillRect/>
          </a:stretch>
        </p:blipFill>
        <p:spPr bwMode="auto">
          <a:xfrm>
            <a:off x="762000" y="3886200"/>
            <a:ext cx="1071563" cy="1081088"/>
          </a:xfrm>
          <a:prstGeom prst="rect">
            <a:avLst/>
          </a:prstGeom>
          <a:noFill/>
          <a:ln w="9525">
            <a:noFill/>
            <a:miter lim="800000"/>
            <a:headEnd/>
            <a:tailEnd/>
          </a:ln>
        </p:spPr>
      </p:pic>
      <p:pic>
        <p:nvPicPr>
          <p:cNvPr id="10263" name="Picture 598" descr="j0235962"/>
          <p:cNvPicPr>
            <a:picLocks noChangeAspect="1" noChangeArrowheads="1"/>
          </p:cNvPicPr>
          <p:nvPr/>
        </p:nvPicPr>
        <p:blipFill>
          <a:blip r:embed="rId6"/>
          <a:srcRect/>
          <a:stretch>
            <a:fillRect/>
          </a:stretch>
        </p:blipFill>
        <p:spPr bwMode="auto">
          <a:xfrm>
            <a:off x="685800" y="1752600"/>
            <a:ext cx="1071563" cy="10810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5"/>
          <p:cNvSpPr>
            <a:spLocks noGrp="1" noChangeArrowheads="1"/>
          </p:cNvSpPr>
          <p:nvPr>
            <p:ph type="title"/>
          </p:nvPr>
        </p:nvSpPr>
        <p:spPr/>
        <p:txBody>
          <a:bodyPr rtlCol="0">
            <a:normAutofit/>
          </a:bodyPr>
          <a:lstStyle/>
          <a:p>
            <a:pPr eaLnBrk="1" fontAlgn="auto" hangingPunct="1">
              <a:spcAft>
                <a:spcPts val="0"/>
              </a:spcAft>
              <a:defRPr/>
            </a:pPr>
            <a:r>
              <a:rPr lang="en-US" b="1" dirty="0" smtClean="0">
                <a:solidFill>
                  <a:schemeClr val="accent2">
                    <a:lumMod val="75000"/>
                  </a:schemeClr>
                </a:solidFill>
              </a:rPr>
              <a:t>Indirect TCP  (</a:t>
            </a:r>
            <a:r>
              <a:rPr lang="en-US" b="1" dirty="0" err="1" smtClean="0">
                <a:solidFill>
                  <a:schemeClr val="accent2">
                    <a:lumMod val="75000"/>
                  </a:schemeClr>
                </a:solidFill>
              </a:rPr>
              <a:t>Contin</a:t>
            </a:r>
            <a:r>
              <a:rPr lang="en-US" b="1" dirty="0" smtClean="0">
                <a:solidFill>
                  <a:schemeClr val="accent2">
                    <a:lumMod val="75000"/>
                  </a:schemeClr>
                </a:solidFill>
              </a:rPr>
              <a:t>….)</a:t>
            </a:r>
          </a:p>
        </p:txBody>
      </p:sp>
      <p:sp>
        <p:nvSpPr>
          <p:cNvPr id="14340" name="Rectangle 6"/>
          <p:cNvSpPr>
            <a:spLocks noGrp="1" noChangeArrowheads="1"/>
          </p:cNvSpPr>
          <p:nvPr>
            <p:ph type="body" idx="1"/>
          </p:nvPr>
        </p:nvSpPr>
        <p:spPr/>
        <p:txBody>
          <a:bodyPr rtlCol="0">
            <a:normAutofit fontScale="55000" lnSpcReduction="20000"/>
          </a:bodyPr>
          <a:lstStyle/>
          <a:p>
            <a:pPr eaLnBrk="1" fontAlgn="auto" hangingPunct="1">
              <a:lnSpc>
                <a:spcPct val="90000"/>
              </a:lnSpc>
              <a:spcAft>
                <a:spcPts val="0"/>
              </a:spcAft>
              <a:buFont typeface="Arial" pitchFamily="34" charset="0"/>
              <a:buChar char="•"/>
              <a:defRPr/>
            </a:pPr>
            <a:r>
              <a:rPr lang="en-US" b="1" dirty="0" smtClean="0">
                <a:solidFill>
                  <a:srgbClr val="FF0000"/>
                </a:solidFill>
              </a:rPr>
              <a:t>Advantages</a:t>
            </a:r>
          </a:p>
          <a:p>
            <a:pPr eaLnBrk="1" fontAlgn="auto" hangingPunct="1">
              <a:lnSpc>
                <a:spcPct val="90000"/>
              </a:lnSpc>
              <a:spcAft>
                <a:spcPts val="0"/>
              </a:spcAft>
              <a:buFont typeface="Arial" pitchFamily="34" charset="0"/>
              <a:buNone/>
              <a:defRPr/>
            </a:pPr>
            <a:endParaRPr lang="en-US" dirty="0" smtClean="0"/>
          </a:p>
          <a:p>
            <a:pPr lvl="1" eaLnBrk="1" fontAlgn="auto" hangingPunct="1">
              <a:lnSpc>
                <a:spcPct val="90000"/>
              </a:lnSpc>
              <a:spcAft>
                <a:spcPts val="0"/>
              </a:spcAft>
              <a:buFont typeface="Arial" pitchFamily="34" charset="0"/>
              <a:buChar char="–"/>
              <a:defRPr/>
            </a:pPr>
            <a:r>
              <a:rPr lang="en-US" sz="3600" dirty="0" smtClean="0">
                <a:latin typeface="Times New Roman" pitchFamily="18" charset="0"/>
                <a:cs typeface="Times New Roman" pitchFamily="18" charset="0"/>
              </a:rPr>
              <a:t>no changes in the fixed network necessary, no changes for the hosts (TCP protocol) necessary, all current optimizations to TCP still work</a:t>
            </a:r>
          </a:p>
          <a:p>
            <a:pPr lvl="1" eaLnBrk="1" fontAlgn="auto" hangingPunct="1">
              <a:lnSpc>
                <a:spcPct val="90000"/>
              </a:lnSpc>
              <a:spcAft>
                <a:spcPts val="0"/>
              </a:spcAft>
              <a:buFont typeface="Arial" pitchFamily="34" charset="0"/>
              <a:buChar char="–"/>
              <a:defRPr/>
            </a:pPr>
            <a:r>
              <a:rPr lang="en-US" sz="3600" dirty="0" smtClean="0">
                <a:latin typeface="Times New Roman" pitchFamily="18" charset="0"/>
                <a:cs typeface="Times New Roman" pitchFamily="18" charset="0"/>
              </a:rPr>
              <a:t>transmission errors on the wireless link do not propagate into the fixed network</a:t>
            </a:r>
          </a:p>
          <a:p>
            <a:pPr lvl="1" eaLnBrk="1" fontAlgn="auto" hangingPunct="1">
              <a:lnSpc>
                <a:spcPct val="90000"/>
              </a:lnSpc>
              <a:spcAft>
                <a:spcPts val="0"/>
              </a:spcAft>
              <a:buFont typeface="Arial" pitchFamily="34" charset="0"/>
              <a:buChar char="–"/>
              <a:defRPr/>
            </a:pPr>
            <a:r>
              <a:rPr lang="en-US" sz="3600" dirty="0" smtClean="0">
                <a:latin typeface="Times New Roman" pitchFamily="18" charset="0"/>
                <a:cs typeface="Times New Roman" pitchFamily="18" charset="0"/>
              </a:rPr>
              <a:t>simple to control, mobile TCP is used only for one hop between, e.g., a foreign agent and mobile host</a:t>
            </a:r>
          </a:p>
          <a:p>
            <a:pPr lvl="1" eaLnBrk="1" fontAlgn="auto" hangingPunct="1">
              <a:lnSpc>
                <a:spcPct val="90000"/>
              </a:lnSpc>
              <a:spcAft>
                <a:spcPts val="0"/>
              </a:spcAft>
              <a:buFont typeface="Arial" pitchFamily="34" charset="0"/>
              <a:buChar char="–"/>
              <a:defRPr/>
            </a:pPr>
            <a:r>
              <a:rPr lang="en-US" sz="3600" dirty="0" smtClean="0">
                <a:latin typeface="Times New Roman" pitchFamily="18" charset="0"/>
                <a:cs typeface="Times New Roman" pitchFamily="18" charset="0"/>
              </a:rPr>
              <a:t>therefore, a very fast retransmission of packets is possible, the short delay on the mobile hop is known</a:t>
            </a:r>
          </a:p>
          <a:p>
            <a:pPr lvl="1" eaLnBrk="1" fontAlgn="auto" hangingPunct="1">
              <a:lnSpc>
                <a:spcPct val="90000"/>
              </a:lnSpc>
              <a:spcAft>
                <a:spcPts val="0"/>
              </a:spcAft>
              <a:buFont typeface="Arial" pitchFamily="34" charset="0"/>
              <a:buNone/>
              <a:defRPr/>
            </a:pPr>
            <a:endParaRPr lang="en-US" sz="3600" dirty="0" smtClean="0">
              <a:latin typeface="Times New Roman" pitchFamily="18" charset="0"/>
              <a:cs typeface="Times New Roman" pitchFamily="18" charset="0"/>
            </a:endParaRPr>
          </a:p>
          <a:p>
            <a:pPr eaLnBrk="1" fontAlgn="auto" hangingPunct="1">
              <a:lnSpc>
                <a:spcPct val="90000"/>
              </a:lnSpc>
              <a:spcAft>
                <a:spcPts val="0"/>
              </a:spcAft>
              <a:buFont typeface="Arial" pitchFamily="34" charset="0"/>
              <a:buChar char="•"/>
              <a:defRPr/>
            </a:pPr>
            <a:r>
              <a:rPr lang="en-US" sz="3600" b="1" dirty="0" smtClean="0">
                <a:solidFill>
                  <a:srgbClr val="FF0000"/>
                </a:solidFill>
                <a:latin typeface="Times New Roman" pitchFamily="18" charset="0"/>
                <a:cs typeface="Times New Roman" pitchFamily="18" charset="0"/>
              </a:rPr>
              <a:t>Disadvantages</a:t>
            </a:r>
          </a:p>
          <a:p>
            <a:pPr eaLnBrk="1" fontAlgn="auto" hangingPunct="1">
              <a:lnSpc>
                <a:spcPct val="90000"/>
              </a:lnSpc>
              <a:spcAft>
                <a:spcPts val="0"/>
              </a:spcAft>
              <a:buFont typeface="Arial" pitchFamily="34" charset="0"/>
              <a:buNone/>
              <a:defRPr/>
            </a:pPr>
            <a:endParaRPr lang="en-US" sz="3600" dirty="0" smtClean="0">
              <a:latin typeface="Times New Roman" pitchFamily="18" charset="0"/>
              <a:cs typeface="Times New Roman" pitchFamily="18" charset="0"/>
            </a:endParaRPr>
          </a:p>
          <a:p>
            <a:pPr lvl="1" eaLnBrk="1" fontAlgn="auto" hangingPunct="1">
              <a:lnSpc>
                <a:spcPct val="90000"/>
              </a:lnSpc>
              <a:spcAft>
                <a:spcPts val="0"/>
              </a:spcAft>
              <a:buFont typeface="Arial" pitchFamily="34" charset="0"/>
              <a:buChar char="–"/>
              <a:defRPr/>
            </a:pPr>
            <a:r>
              <a:rPr lang="en-US" sz="3600" dirty="0" smtClean="0">
                <a:latin typeface="Times New Roman" pitchFamily="18" charset="0"/>
                <a:cs typeface="Times New Roman" pitchFamily="18" charset="0"/>
              </a:rPr>
              <a:t>loss of end-to-end semantics, an acknowledgement to a sender does now not any longer mean that a receiver really got a packet, foreign agents might crash</a:t>
            </a:r>
          </a:p>
          <a:p>
            <a:pPr lvl="1" eaLnBrk="1" fontAlgn="auto" hangingPunct="1">
              <a:lnSpc>
                <a:spcPct val="90000"/>
              </a:lnSpc>
              <a:spcAft>
                <a:spcPts val="0"/>
              </a:spcAft>
              <a:buFont typeface="Arial" pitchFamily="34" charset="0"/>
              <a:buChar char="–"/>
              <a:defRPr/>
            </a:pPr>
            <a:r>
              <a:rPr lang="en-US" sz="3600" dirty="0" smtClean="0">
                <a:latin typeface="Times New Roman" pitchFamily="18" charset="0"/>
                <a:cs typeface="Times New Roman" pitchFamily="18" charset="0"/>
              </a:rPr>
              <a:t>higher latency possible due to buffering of data within the foreign agent and forwarding to a new foreign agent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Early approach: Snooping TCP </a:t>
            </a:r>
          </a:p>
        </p:txBody>
      </p:sp>
      <p:sp>
        <p:nvSpPr>
          <p:cNvPr id="12291" name="Rectangle 3"/>
          <p:cNvSpPr>
            <a:spLocks noGrp="1" noChangeArrowheads="1"/>
          </p:cNvSpPr>
          <p:nvPr>
            <p:ph type="body" idx="1"/>
          </p:nvPr>
        </p:nvSpPr>
        <p:spPr/>
        <p:txBody>
          <a:bodyPr/>
          <a:lstStyle/>
          <a:p>
            <a:pPr eaLnBrk="1" hangingPunct="1"/>
            <a:r>
              <a:rPr lang="en-US" sz="2000" smtClean="0"/>
              <a:t>“Transparent” extension of TCP within the foreign agent</a:t>
            </a:r>
          </a:p>
          <a:p>
            <a:pPr lvl="1" eaLnBrk="1" hangingPunct="1"/>
            <a:r>
              <a:rPr lang="en-US" sz="1800" smtClean="0"/>
              <a:t>buffering of packets sent to the mobile host</a:t>
            </a:r>
          </a:p>
          <a:p>
            <a:pPr lvl="1" eaLnBrk="1" hangingPunct="1"/>
            <a:r>
              <a:rPr lang="en-US" sz="1800" smtClean="0"/>
              <a:t>lost packets on the wireless link (both directions!) will be retransmitted immediately by the mobile host or foreign agent, respectively (so called “local” retransmission)</a:t>
            </a:r>
          </a:p>
          <a:p>
            <a:pPr lvl="1" eaLnBrk="1" hangingPunct="1"/>
            <a:r>
              <a:rPr lang="en-US" sz="1800" smtClean="0"/>
              <a:t>the foreign agent therefore “snoops” the packet flow and recognizes acknowledgements in both directions, it also filters ACKs</a:t>
            </a:r>
          </a:p>
          <a:p>
            <a:pPr lvl="1" eaLnBrk="1" hangingPunct="1"/>
            <a:r>
              <a:rPr lang="en-US" sz="1800" smtClean="0"/>
              <a:t>changes of TCP only within the foreign agent</a:t>
            </a:r>
          </a:p>
        </p:txBody>
      </p:sp>
      <p:grpSp>
        <p:nvGrpSpPr>
          <p:cNvPr id="12292" name="Group 7"/>
          <p:cNvGrpSpPr>
            <a:grpSpLocks/>
          </p:cNvGrpSpPr>
          <p:nvPr/>
        </p:nvGrpSpPr>
        <p:grpSpPr bwMode="auto">
          <a:xfrm rot="1022352">
            <a:off x="2133600" y="4838700"/>
            <a:ext cx="1066800" cy="609600"/>
            <a:chOff x="1248" y="2736"/>
            <a:chExt cx="240" cy="192"/>
          </a:xfrm>
        </p:grpSpPr>
        <p:sp>
          <p:nvSpPr>
            <p:cNvPr id="12311" name="Line 8"/>
            <p:cNvSpPr>
              <a:spLocks noChangeShapeType="1"/>
            </p:cNvSpPr>
            <p:nvPr/>
          </p:nvSpPr>
          <p:spPr bwMode="auto">
            <a:xfrm flipV="1">
              <a:off x="1296" y="2736"/>
              <a:ext cx="192" cy="96"/>
            </a:xfrm>
            <a:prstGeom prst="line">
              <a:avLst/>
            </a:prstGeom>
            <a:noFill/>
            <a:ln w="38100">
              <a:solidFill>
                <a:schemeClr val="tx1"/>
              </a:solidFill>
              <a:round/>
              <a:headEnd/>
              <a:tailEnd type="triangle" w="med" len="med"/>
            </a:ln>
          </p:spPr>
          <p:txBody>
            <a:bodyPr wrap="none" anchor="ctr"/>
            <a:lstStyle/>
            <a:p>
              <a:endParaRPr lang="en-IN"/>
            </a:p>
          </p:txBody>
        </p:sp>
        <p:sp>
          <p:nvSpPr>
            <p:cNvPr id="12312" name="Line 9"/>
            <p:cNvSpPr>
              <a:spLocks noChangeShapeType="1"/>
            </p:cNvSpPr>
            <p:nvPr/>
          </p:nvSpPr>
          <p:spPr bwMode="auto">
            <a:xfrm flipH="1">
              <a:off x="1248" y="2832"/>
              <a:ext cx="192" cy="96"/>
            </a:xfrm>
            <a:prstGeom prst="line">
              <a:avLst/>
            </a:prstGeom>
            <a:noFill/>
            <a:ln w="38100">
              <a:solidFill>
                <a:schemeClr val="tx1"/>
              </a:solidFill>
              <a:round/>
              <a:headEnd/>
              <a:tailEnd type="triangle" w="med" len="med"/>
            </a:ln>
          </p:spPr>
          <p:txBody>
            <a:bodyPr wrap="none" anchor="ctr"/>
            <a:lstStyle/>
            <a:p>
              <a:endParaRPr lang="en-IN"/>
            </a:p>
          </p:txBody>
        </p:sp>
        <p:sp>
          <p:nvSpPr>
            <p:cNvPr id="12313" name="Line 10"/>
            <p:cNvSpPr>
              <a:spLocks noChangeShapeType="1"/>
            </p:cNvSpPr>
            <p:nvPr/>
          </p:nvSpPr>
          <p:spPr bwMode="auto">
            <a:xfrm>
              <a:off x="1296" y="2832"/>
              <a:ext cx="144" cy="0"/>
            </a:xfrm>
            <a:prstGeom prst="line">
              <a:avLst/>
            </a:prstGeom>
            <a:noFill/>
            <a:ln w="38100">
              <a:solidFill>
                <a:schemeClr val="tx1"/>
              </a:solidFill>
              <a:round/>
              <a:headEnd/>
              <a:tailEnd/>
            </a:ln>
          </p:spPr>
          <p:txBody>
            <a:bodyPr wrap="none" anchor="ctr"/>
            <a:lstStyle/>
            <a:p>
              <a:endParaRPr lang="en-IN"/>
            </a:p>
          </p:txBody>
        </p:sp>
      </p:grpSp>
      <p:graphicFrame>
        <p:nvGraphicFramePr>
          <p:cNvPr id="12293" name="Object 11"/>
          <p:cNvGraphicFramePr>
            <a:graphicFrameLocks noChangeAspect="1"/>
          </p:cNvGraphicFramePr>
          <p:nvPr/>
        </p:nvGraphicFramePr>
        <p:xfrm>
          <a:off x="3733800" y="5067300"/>
          <a:ext cx="979488" cy="368300"/>
        </p:xfrm>
        <a:graphic>
          <a:graphicData uri="http://schemas.openxmlformats.org/presentationml/2006/ole">
            <p:oleObj spid="_x0000_s12293" name="Clip" r:id="rId3" imgW="4395788" imgH="1652588" progId="">
              <p:embed/>
            </p:oleObj>
          </a:graphicData>
        </a:graphic>
      </p:graphicFrame>
      <p:sp>
        <p:nvSpPr>
          <p:cNvPr id="12294" name="Line 12"/>
          <p:cNvSpPr>
            <a:spLocks noChangeShapeType="1"/>
          </p:cNvSpPr>
          <p:nvPr/>
        </p:nvSpPr>
        <p:spPr bwMode="auto">
          <a:xfrm flipV="1">
            <a:off x="3886200" y="4533900"/>
            <a:ext cx="0" cy="533400"/>
          </a:xfrm>
          <a:prstGeom prst="line">
            <a:avLst/>
          </a:prstGeom>
          <a:noFill/>
          <a:ln w="19050">
            <a:solidFill>
              <a:schemeClr val="tx1"/>
            </a:solidFill>
            <a:round/>
            <a:headEnd/>
            <a:tailEnd/>
          </a:ln>
        </p:spPr>
        <p:txBody>
          <a:bodyPr wrap="none" anchor="ctr"/>
          <a:lstStyle/>
          <a:p>
            <a:endParaRPr lang="en-IN"/>
          </a:p>
        </p:txBody>
      </p:sp>
      <p:sp>
        <p:nvSpPr>
          <p:cNvPr id="12295" name="Line 13"/>
          <p:cNvSpPr>
            <a:spLocks noChangeShapeType="1"/>
          </p:cNvSpPr>
          <p:nvPr/>
        </p:nvSpPr>
        <p:spPr bwMode="auto">
          <a:xfrm flipV="1">
            <a:off x="4572000" y="5067300"/>
            <a:ext cx="457200" cy="0"/>
          </a:xfrm>
          <a:prstGeom prst="line">
            <a:avLst/>
          </a:prstGeom>
          <a:noFill/>
          <a:ln w="9525">
            <a:solidFill>
              <a:schemeClr val="tx1"/>
            </a:solidFill>
            <a:round/>
            <a:headEnd/>
            <a:tailEnd/>
          </a:ln>
        </p:spPr>
        <p:txBody>
          <a:bodyPr wrap="none" anchor="ctr"/>
          <a:lstStyle/>
          <a:p>
            <a:endParaRPr lang="en-IN"/>
          </a:p>
        </p:txBody>
      </p:sp>
      <p:sp>
        <p:nvSpPr>
          <p:cNvPr id="12296" name="Line 14"/>
          <p:cNvSpPr>
            <a:spLocks noChangeShapeType="1"/>
          </p:cNvSpPr>
          <p:nvPr/>
        </p:nvSpPr>
        <p:spPr bwMode="auto">
          <a:xfrm>
            <a:off x="7620000" y="5067300"/>
            <a:ext cx="533400" cy="152400"/>
          </a:xfrm>
          <a:prstGeom prst="line">
            <a:avLst/>
          </a:prstGeom>
          <a:noFill/>
          <a:ln w="9525">
            <a:solidFill>
              <a:schemeClr val="tx1"/>
            </a:solidFill>
            <a:round/>
            <a:headEnd/>
            <a:tailEnd/>
          </a:ln>
        </p:spPr>
        <p:txBody>
          <a:bodyPr wrap="none" anchor="ctr"/>
          <a:lstStyle/>
          <a:p>
            <a:endParaRPr lang="en-IN"/>
          </a:p>
        </p:txBody>
      </p:sp>
      <p:sp>
        <p:nvSpPr>
          <p:cNvPr id="12297" name="Oval 574"/>
          <p:cNvSpPr>
            <a:spLocks noChangeArrowheads="1"/>
          </p:cNvSpPr>
          <p:nvPr/>
        </p:nvSpPr>
        <p:spPr bwMode="auto">
          <a:xfrm>
            <a:off x="5029200" y="4610100"/>
            <a:ext cx="2590800" cy="914400"/>
          </a:xfrm>
          <a:prstGeom prst="ellipse">
            <a:avLst/>
          </a:prstGeom>
          <a:solidFill>
            <a:srgbClr val="DADAF6"/>
          </a:solidFill>
          <a:ln w="9525">
            <a:solidFill>
              <a:schemeClr val="tx1"/>
            </a:solidFill>
            <a:round/>
            <a:headEnd/>
            <a:tailEnd/>
          </a:ln>
        </p:spPr>
        <p:txBody>
          <a:bodyPr wrap="none" anchor="ctr"/>
          <a:lstStyle/>
          <a:p>
            <a:pPr eaLnBrk="0" hangingPunct="0"/>
            <a:r>
              <a:rPr lang="en-US" sz="1600"/>
              <a:t>„wired“ Internet</a:t>
            </a:r>
          </a:p>
        </p:txBody>
      </p:sp>
      <p:sp>
        <p:nvSpPr>
          <p:cNvPr id="12298" name="Line 575"/>
          <p:cNvSpPr>
            <a:spLocks noChangeShapeType="1"/>
          </p:cNvSpPr>
          <p:nvPr/>
        </p:nvSpPr>
        <p:spPr bwMode="auto">
          <a:xfrm flipV="1">
            <a:off x="1219200" y="6057900"/>
            <a:ext cx="6477000" cy="0"/>
          </a:xfrm>
          <a:prstGeom prst="line">
            <a:avLst/>
          </a:prstGeom>
          <a:noFill/>
          <a:ln w="76200">
            <a:solidFill>
              <a:srgbClr val="FF0000"/>
            </a:solidFill>
            <a:round/>
            <a:headEnd type="triangle" w="med" len="med"/>
            <a:tailEnd type="triangle" w="med" len="med"/>
          </a:ln>
        </p:spPr>
        <p:txBody>
          <a:bodyPr wrap="none" anchor="ctr"/>
          <a:lstStyle/>
          <a:p>
            <a:endParaRPr lang="en-IN"/>
          </a:p>
        </p:txBody>
      </p:sp>
      <p:sp>
        <p:nvSpPr>
          <p:cNvPr id="12299" name="Freeform 579"/>
          <p:cNvSpPr>
            <a:spLocks/>
          </p:cNvSpPr>
          <p:nvPr/>
        </p:nvSpPr>
        <p:spPr bwMode="auto">
          <a:xfrm>
            <a:off x="4114800" y="5524500"/>
            <a:ext cx="457200" cy="533400"/>
          </a:xfrm>
          <a:custGeom>
            <a:avLst/>
            <a:gdLst>
              <a:gd name="T0" fmla="*/ 2147483647 w 288"/>
              <a:gd name="T1" fmla="*/ 2147483647 h 336"/>
              <a:gd name="T2" fmla="*/ 2147483647 w 288"/>
              <a:gd name="T3" fmla="*/ 2147483647 h 336"/>
              <a:gd name="T4" fmla="*/ 0 w 288"/>
              <a:gd name="T5" fmla="*/ 0 h 336"/>
              <a:gd name="T6" fmla="*/ 0 60000 65536"/>
              <a:gd name="T7" fmla="*/ 0 60000 65536"/>
              <a:gd name="T8" fmla="*/ 0 60000 65536"/>
              <a:gd name="T9" fmla="*/ 0 w 288"/>
              <a:gd name="T10" fmla="*/ 0 h 336"/>
              <a:gd name="T11" fmla="*/ 288 w 288"/>
              <a:gd name="T12" fmla="*/ 336 h 336"/>
            </a:gdLst>
            <a:ahLst/>
            <a:cxnLst>
              <a:cxn ang="T6">
                <a:pos x="T0" y="T1"/>
              </a:cxn>
              <a:cxn ang="T7">
                <a:pos x="T2" y="T3"/>
              </a:cxn>
              <a:cxn ang="T8">
                <a:pos x="T4" y="T5"/>
              </a:cxn>
            </a:cxnLst>
            <a:rect l="T9" t="T10" r="T11" b="T12"/>
            <a:pathLst>
              <a:path w="288" h="336">
                <a:moveTo>
                  <a:pt x="288" y="336"/>
                </a:moveTo>
                <a:cubicBezTo>
                  <a:pt x="192" y="316"/>
                  <a:pt x="96" y="296"/>
                  <a:pt x="48" y="240"/>
                </a:cubicBezTo>
                <a:cubicBezTo>
                  <a:pt x="0" y="184"/>
                  <a:pt x="0" y="92"/>
                  <a:pt x="0" y="0"/>
                </a:cubicBezTo>
              </a:path>
            </a:pathLst>
          </a:custGeom>
          <a:noFill/>
          <a:ln w="76200">
            <a:solidFill>
              <a:srgbClr val="FF0000"/>
            </a:solidFill>
            <a:round/>
            <a:headEnd/>
            <a:tailEnd type="triangle" w="med" len="med"/>
          </a:ln>
        </p:spPr>
        <p:txBody>
          <a:bodyPr wrap="none" anchor="ctr"/>
          <a:lstStyle/>
          <a:p>
            <a:endParaRPr lang="en-IN"/>
          </a:p>
        </p:txBody>
      </p:sp>
      <p:sp>
        <p:nvSpPr>
          <p:cNvPr id="12300" name="Text Box 580"/>
          <p:cNvSpPr txBox="1">
            <a:spLocks noChangeArrowheads="1"/>
          </p:cNvSpPr>
          <p:nvPr/>
        </p:nvSpPr>
        <p:spPr bwMode="auto">
          <a:xfrm>
            <a:off x="4267200" y="5524500"/>
            <a:ext cx="1654175" cy="336550"/>
          </a:xfrm>
          <a:prstGeom prst="rect">
            <a:avLst/>
          </a:prstGeom>
          <a:noFill/>
          <a:ln w="9525">
            <a:noFill/>
            <a:miter lim="800000"/>
            <a:headEnd/>
            <a:tailEnd/>
          </a:ln>
        </p:spPr>
        <p:txBody>
          <a:bodyPr wrap="none">
            <a:spAutoFit/>
          </a:bodyPr>
          <a:lstStyle/>
          <a:p>
            <a:pPr eaLnBrk="0" hangingPunct="0"/>
            <a:r>
              <a:rPr lang="en-US" sz="1600"/>
              <a:t>buffering of data</a:t>
            </a:r>
          </a:p>
        </p:txBody>
      </p:sp>
      <p:sp>
        <p:nvSpPr>
          <p:cNvPr id="12301" name="Text Box 581"/>
          <p:cNvSpPr txBox="1">
            <a:spLocks noChangeArrowheads="1"/>
          </p:cNvSpPr>
          <p:nvPr/>
        </p:nvSpPr>
        <p:spPr bwMode="auto">
          <a:xfrm>
            <a:off x="3124200" y="6057900"/>
            <a:ext cx="2667000" cy="336550"/>
          </a:xfrm>
          <a:prstGeom prst="rect">
            <a:avLst/>
          </a:prstGeom>
          <a:noFill/>
          <a:ln w="9525">
            <a:noFill/>
            <a:miter lim="800000"/>
            <a:headEnd/>
            <a:tailEnd/>
          </a:ln>
        </p:spPr>
        <p:txBody>
          <a:bodyPr wrap="none">
            <a:spAutoFit/>
          </a:bodyPr>
          <a:lstStyle/>
          <a:p>
            <a:pPr eaLnBrk="0" hangingPunct="0"/>
            <a:r>
              <a:rPr lang="en-US" sz="1600"/>
              <a:t>end-to-end TCP connection</a:t>
            </a:r>
          </a:p>
        </p:txBody>
      </p:sp>
      <p:sp>
        <p:nvSpPr>
          <p:cNvPr id="12302" name="Line 582"/>
          <p:cNvSpPr>
            <a:spLocks noChangeShapeType="1"/>
          </p:cNvSpPr>
          <p:nvPr/>
        </p:nvSpPr>
        <p:spPr bwMode="auto">
          <a:xfrm flipH="1">
            <a:off x="2057400" y="4533900"/>
            <a:ext cx="1524000" cy="0"/>
          </a:xfrm>
          <a:prstGeom prst="line">
            <a:avLst/>
          </a:prstGeom>
          <a:noFill/>
          <a:ln w="57150">
            <a:solidFill>
              <a:srgbClr val="01FFBC"/>
            </a:solidFill>
            <a:round/>
            <a:headEnd/>
            <a:tailEnd type="triangle" w="med" len="med"/>
          </a:ln>
        </p:spPr>
        <p:txBody>
          <a:bodyPr wrap="none" anchor="ctr"/>
          <a:lstStyle/>
          <a:p>
            <a:endParaRPr lang="en-IN"/>
          </a:p>
        </p:txBody>
      </p:sp>
      <p:sp>
        <p:nvSpPr>
          <p:cNvPr id="12303" name="Text Box 583"/>
          <p:cNvSpPr txBox="1">
            <a:spLocks noChangeArrowheads="1"/>
          </p:cNvSpPr>
          <p:nvPr/>
        </p:nvSpPr>
        <p:spPr bwMode="auto">
          <a:xfrm>
            <a:off x="1828800" y="4152900"/>
            <a:ext cx="1978025" cy="336550"/>
          </a:xfrm>
          <a:prstGeom prst="rect">
            <a:avLst/>
          </a:prstGeom>
          <a:noFill/>
          <a:ln w="9525">
            <a:noFill/>
            <a:miter lim="800000"/>
            <a:headEnd/>
            <a:tailEnd/>
          </a:ln>
        </p:spPr>
        <p:txBody>
          <a:bodyPr wrap="none">
            <a:spAutoFit/>
          </a:bodyPr>
          <a:lstStyle/>
          <a:p>
            <a:pPr eaLnBrk="0" hangingPunct="0"/>
            <a:r>
              <a:rPr lang="en-US" sz="1600"/>
              <a:t>local retransmission</a:t>
            </a:r>
          </a:p>
        </p:txBody>
      </p:sp>
      <p:sp>
        <p:nvSpPr>
          <p:cNvPr id="12304" name="Text Box 585"/>
          <p:cNvSpPr txBox="1">
            <a:spLocks noChangeArrowheads="1"/>
          </p:cNvSpPr>
          <p:nvPr/>
        </p:nvSpPr>
        <p:spPr bwMode="auto">
          <a:xfrm>
            <a:off x="7543800" y="4076700"/>
            <a:ext cx="1482725" cy="581025"/>
          </a:xfrm>
          <a:prstGeom prst="rect">
            <a:avLst/>
          </a:prstGeom>
          <a:noFill/>
          <a:ln w="9525">
            <a:noFill/>
            <a:miter lim="800000"/>
            <a:headEnd/>
            <a:tailEnd/>
          </a:ln>
        </p:spPr>
        <p:txBody>
          <a:bodyPr wrap="none">
            <a:spAutoFit/>
          </a:bodyPr>
          <a:lstStyle/>
          <a:p>
            <a:pPr eaLnBrk="0" hangingPunct="0"/>
            <a:r>
              <a:rPr lang="en-US" sz="1600"/>
              <a:t>correspondent</a:t>
            </a:r>
          </a:p>
          <a:p>
            <a:pPr eaLnBrk="0" hangingPunct="0"/>
            <a:r>
              <a:rPr lang="en-US" sz="1600"/>
              <a:t>host</a:t>
            </a:r>
          </a:p>
        </p:txBody>
      </p:sp>
      <p:sp>
        <p:nvSpPr>
          <p:cNvPr id="12305" name="Text Box 586"/>
          <p:cNvSpPr txBox="1">
            <a:spLocks noChangeArrowheads="1"/>
          </p:cNvSpPr>
          <p:nvPr/>
        </p:nvSpPr>
        <p:spPr bwMode="auto">
          <a:xfrm>
            <a:off x="4038600" y="4305300"/>
            <a:ext cx="804863" cy="581025"/>
          </a:xfrm>
          <a:prstGeom prst="rect">
            <a:avLst/>
          </a:prstGeom>
          <a:noFill/>
          <a:ln w="9525">
            <a:noFill/>
            <a:miter lim="800000"/>
            <a:headEnd/>
            <a:tailEnd/>
          </a:ln>
        </p:spPr>
        <p:txBody>
          <a:bodyPr wrap="none">
            <a:spAutoFit/>
          </a:bodyPr>
          <a:lstStyle/>
          <a:p>
            <a:pPr eaLnBrk="0" hangingPunct="0"/>
            <a:r>
              <a:rPr lang="en-US" sz="1600"/>
              <a:t>foreign</a:t>
            </a:r>
          </a:p>
          <a:p>
            <a:pPr eaLnBrk="0" hangingPunct="0"/>
            <a:r>
              <a:rPr lang="en-US" sz="1600"/>
              <a:t>agent</a:t>
            </a:r>
          </a:p>
        </p:txBody>
      </p:sp>
      <p:sp>
        <p:nvSpPr>
          <p:cNvPr id="12306" name="Text Box 587"/>
          <p:cNvSpPr txBox="1">
            <a:spLocks noChangeArrowheads="1"/>
          </p:cNvSpPr>
          <p:nvPr/>
        </p:nvSpPr>
        <p:spPr bwMode="auto">
          <a:xfrm>
            <a:off x="533400" y="5676900"/>
            <a:ext cx="781050" cy="581025"/>
          </a:xfrm>
          <a:prstGeom prst="rect">
            <a:avLst/>
          </a:prstGeom>
          <a:noFill/>
          <a:ln w="9525">
            <a:noFill/>
            <a:miter lim="800000"/>
            <a:headEnd/>
            <a:tailEnd/>
          </a:ln>
        </p:spPr>
        <p:txBody>
          <a:bodyPr wrap="none">
            <a:spAutoFit/>
          </a:bodyPr>
          <a:lstStyle/>
          <a:p>
            <a:pPr eaLnBrk="0" hangingPunct="0"/>
            <a:r>
              <a:rPr lang="en-US" sz="1600"/>
              <a:t>mobile</a:t>
            </a:r>
          </a:p>
          <a:p>
            <a:pPr eaLnBrk="0" hangingPunct="0"/>
            <a:r>
              <a:rPr lang="en-US" sz="1600"/>
              <a:t>host</a:t>
            </a:r>
          </a:p>
        </p:txBody>
      </p:sp>
      <p:sp>
        <p:nvSpPr>
          <p:cNvPr id="12307" name="Freeform 588"/>
          <p:cNvSpPr>
            <a:spLocks/>
          </p:cNvSpPr>
          <p:nvPr/>
        </p:nvSpPr>
        <p:spPr bwMode="auto">
          <a:xfrm flipH="1">
            <a:off x="3657600" y="5524500"/>
            <a:ext cx="457200" cy="533400"/>
          </a:xfrm>
          <a:custGeom>
            <a:avLst/>
            <a:gdLst>
              <a:gd name="T0" fmla="*/ 2147483647 w 288"/>
              <a:gd name="T1" fmla="*/ 2147483647 h 336"/>
              <a:gd name="T2" fmla="*/ 2147483647 w 288"/>
              <a:gd name="T3" fmla="*/ 2147483647 h 336"/>
              <a:gd name="T4" fmla="*/ 0 w 288"/>
              <a:gd name="T5" fmla="*/ 0 h 336"/>
              <a:gd name="T6" fmla="*/ 0 60000 65536"/>
              <a:gd name="T7" fmla="*/ 0 60000 65536"/>
              <a:gd name="T8" fmla="*/ 0 60000 65536"/>
              <a:gd name="T9" fmla="*/ 0 w 288"/>
              <a:gd name="T10" fmla="*/ 0 h 336"/>
              <a:gd name="T11" fmla="*/ 288 w 288"/>
              <a:gd name="T12" fmla="*/ 336 h 336"/>
            </a:gdLst>
            <a:ahLst/>
            <a:cxnLst>
              <a:cxn ang="T6">
                <a:pos x="T0" y="T1"/>
              </a:cxn>
              <a:cxn ang="T7">
                <a:pos x="T2" y="T3"/>
              </a:cxn>
              <a:cxn ang="T8">
                <a:pos x="T4" y="T5"/>
              </a:cxn>
            </a:cxnLst>
            <a:rect l="T9" t="T10" r="T11" b="T12"/>
            <a:pathLst>
              <a:path w="288" h="336">
                <a:moveTo>
                  <a:pt x="288" y="336"/>
                </a:moveTo>
                <a:cubicBezTo>
                  <a:pt x="192" y="316"/>
                  <a:pt x="96" y="296"/>
                  <a:pt x="48" y="240"/>
                </a:cubicBezTo>
                <a:cubicBezTo>
                  <a:pt x="0" y="184"/>
                  <a:pt x="0" y="92"/>
                  <a:pt x="0" y="0"/>
                </a:cubicBezTo>
              </a:path>
            </a:pathLst>
          </a:custGeom>
          <a:noFill/>
          <a:ln w="76200">
            <a:solidFill>
              <a:srgbClr val="FF0000"/>
            </a:solidFill>
            <a:round/>
            <a:headEnd/>
            <a:tailEnd type="triangle" w="med" len="med"/>
          </a:ln>
        </p:spPr>
        <p:txBody>
          <a:bodyPr wrap="none" anchor="ctr"/>
          <a:lstStyle/>
          <a:p>
            <a:endParaRPr lang="en-IN"/>
          </a:p>
        </p:txBody>
      </p:sp>
      <p:sp>
        <p:nvSpPr>
          <p:cNvPr id="12308" name="Text Box 589"/>
          <p:cNvSpPr txBox="1">
            <a:spLocks noChangeArrowheads="1"/>
          </p:cNvSpPr>
          <p:nvPr/>
        </p:nvSpPr>
        <p:spPr bwMode="auto">
          <a:xfrm>
            <a:off x="2209800" y="5524500"/>
            <a:ext cx="1808163" cy="336550"/>
          </a:xfrm>
          <a:prstGeom prst="rect">
            <a:avLst/>
          </a:prstGeom>
          <a:noFill/>
          <a:ln w="9525">
            <a:noFill/>
            <a:miter lim="800000"/>
            <a:headEnd/>
            <a:tailEnd/>
          </a:ln>
        </p:spPr>
        <p:txBody>
          <a:bodyPr wrap="none">
            <a:spAutoFit/>
          </a:bodyPr>
          <a:lstStyle/>
          <a:p>
            <a:pPr eaLnBrk="0" hangingPunct="0"/>
            <a:r>
              <a:rPr lang="en-US" sz="1600"/>
              <a:t>snooping of ACKs</a:t>
            </a:r>
          </a:p>
        </p:txBody>
      </p:sp>
      <p:pic>
        <p:nvPicPr>
          <p:cNvPr id="12309" name="Picture 590" descr="j0235962"/>
          <p:cNvPicPr>
            <a:picLocks noChangeAspect="1" noChangeArrowheads="1"/>
          </p:cNvPicPr>
          <p:nvPr/>
        </p:nvPicPr>
        <p:blipFill>
          <a:blip r:embed="rId4"/>
          <a:srcRect/>
          <a:stretch>
            <a:fillRect/>
          </a:stretch>
        </p:blipFill>
        <p:spPr bwMode="auto">
          <a:xfrm>
            <a:off x="685800" y="4533900"/>
            <a:ext cx="1071563" cy="1081088"/>
          </a:xfrm>
          <a:prstGeom prst="rect">
            <a:avLst/>
          </a:prstGeom>
          <a:noFill/>
          <a:ln w="9525">
            <a:noFill/>
            <a:miter lim="800000"/>
            <a:headEnd/>
            <a:tailEnd/>
          </a:ln>
        </p:spPr>
      </p:pic>
      <p:pic>
        <p:nvPicPr>
          <p:cNvPr id="12310" name="Picture 591" descr="j0285750"/>
          <p:cNvPicPr>
            <a:picLocks noChangeAspect="1" noChangeArrowheads="1"/>
          </p:cNvPicPr>
          <p:nvPr/>
        </p:nvPicPr>
        <p:blipFill>
          <a:blip r:embed="rId5"/>
          <a:srcRect/>
          <a:stretch>
            <a:fillRect/>
          </a:stretch>
        </p:blipFill>
        <p:spPr bwMode="auto">
          <a:xfrm>
            <a:off x="7775575" y="4762500"/>
            <a:ext cx="1368425" cy="839788"/>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443</TotalTime>
  <Words>1373</Words>
  <Application>Microsoft Office PowerPoint</Application>
  <PresentationFormat>On-screen Show (4:3)</PresentationFormat>
  <Paragraphs>201</Paragraphs>
  <Slides>17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17</vt:i4>
      </vt:variant>
    </vt:vector>
  </HeadingPairs>
  <TitlesOfParts>
    <vt:vector size="24" baseType="lpstr">
      <vt:lpstr>Arial</vt:lpstr>
      <vt:lpstr>Calibri</vt:lpstr>
      <vt:lpstr>Times New Roman</vt:lpstr>
      <vt:lpstr>Wingdings</vt:lpstr>
      <vt:lpstr>Office Theme</vt:lpstr>
      <vt:lpstr>Clip</vt:lpstr>
      <vt:lpstr>Microsoft Word-Dokument</vt:lpstr>
      <vt:lpstr>UNIT - 4</vt:lpstr>
      <vt:lpstr>Transport Layer</vt:lpstr>
      <vt:lpstr>Motivation I - Traditional TCP</vt:lpstr>
      <vt:lpstr>Motivation II  -  Traditional TCP</vt:lpstr>
      <vt:lpstr>Influences of mobility on TCP-mechanisms</vt:lpstr>
      <vt:lpstr>Early approach: Indirect TCP  </vt:lpstr>
      <vt:lpstr>I-TCP socket and state migration</vt:lpstr>
      <vt:lpstr>Indirect TCP  (Contin….)</vt:lpstr>
      <vt:lpstr>Early approach: Snooping TCP </vt:lpstr>
      <vt:lpstr>Snooping TCP II</vt:lpstr>
      <vt:lpstr>Early approach: Mobile TCP</vt:lpstr>
      <vt:lpstr>Fast retransmit/fast recovery</vt:lpstr>
      <vt:lpstr>Transmission/time-out freezing</vt:lpstr>
      <vt:lpstr>Selective retransmission</vt:lpstr>
      <vt:lpstr>Transaction oriented TCP</vt:lpstr>
      <vt:lpstr>Comparison of different approaches for a “mobile” TCP</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- 4</dc:title>
  <dc:creator>CSBDU</dc:creator>
  <cp:lastModifiedBy>mrl</cp:lastModifiedBy>
  <cp:revision>39</cp:revision>
  <dcterms:created xsi:type="dcterms:W3CDTF">2012-02-15T05:57:25Z</dcterms:created>
  <dcterms:modified xsi:type="dcterms:W3CDTF">2019-02-04T02:35:41Z</dcterms:modified>
</cp:coreProperties>
</file>