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5" r:id="rId27"/>
    <p:sldId id="286" r:id="rId28"/>
    <p:sldId id="287" r:id="rId29"/>
    <p:sldId id="288" r:id="rId30"/>
    <p:sldId id="289" r:id="rId31"/>
    <p:sldId id="290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302" r:id="rId43"/>
    <p:sldId id="303" r:id="rId44"/>
    <p:sldId id="304" r:id="rId45"/>
    <p:sldId id="305" r:id="rId46"/>
    <p:sldId id="306" r:id="rId47"/>
    <p:sldId id="307" r:id="rId48"/>
    <p:sldId id="308" r:id="rId49"/>
    <p:sldId id="309" r:id="rId50"/>
    <p:sldId id="310" r:id="rId51"/>
    <p:sldId id="311" r:id="rId5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62D302-5DA6-418C-8103-0B64BE0B77EA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55AEB0-9F08-407B-BFA4-CF2A4920B5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5474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3" Type="http://schemas.openxmlformats.org/officeDocument/2006/relationships/image" Target="../media/image4.wmf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3" Type="http://schemas.openxmlformats.org/officeDocument/2006/relationships/image" Target="../media/image4.wmf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3" Type="http://schemas.openxmlformats.org/officeDocument/2006/relationships/image" Target="../media/image4.wmf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3" Type="http://schemas.openxmlformats.org/officeDocument/2006/relationships/image" Target="../media/image4.wmf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UNIT - 3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524000"/>
            <a:ext cx="6400800" cy="1752600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</a:rPr>
              <a:t>MOBILE NETWORK LAYER</a:t>
            </a:r>
            <a:endParaRPr lang="en-US" sz="4400" b="1" dirty="0">
              <a:solidFill>
                <a:srgbClr val="C00000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 bwMode="auto">
          <a:xfrm>
            <a:off x="4419600" y="4953000"/>
            <a:ext cx="44831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</a:rPr>
              <a:t>Mrs. M. </a:t>
            </a:r>
            <a:r>
              <a:rPr lang="en-US" sz="2000" b="1" dirty="0" err="1" smtClean="0">
                <a:solidFill>
                  <a:schemeClr val="accent3">
                    <a:lumMod val="75000"/>
                  </a:schemeClr>
                </a:solidFill>
              </a:rPr>
              <a:t>Lalli</a:t>
            </a:r>
            <a:endParaRPr lang="en-US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eaLnBrk="1" hangingPunct="1">
              <a:spcBef>
                <a:spcPts val="0"/>
              </a:spcBef>
            </a:pP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</a:rPr>
              <a:t>Assistant Professor</a:t>
            </a:r>
          </a:p>
          <a:p>
            <a:pPr eaLnBrk="1" hangingPunct="1"/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</a:rPr>
              <a:t>Department of Computer Science</a:t>
            </a:r>
          </a:p>
          <a:p>
            <a:pPr eaLnBrk="1" hangingPunct="1"/>
            <a:r>
              <a:rPr lang="en-US" sz="2000" b="1" dirty="0" err="1" smtClean="0">
                <a:solidFill>
                  <a:schemeClr val="accent3">
                    <a:lumMod val="75000"/>
                  </a:schemeClr>
                </a:solidFill>
              </a:rPr>
              <a:t>Bharathidasan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</a:rPr>
              <a:t> University</a:t>
            </a:r>
          </a:p>
          <a:p>
            <a:pPr eaLnBrk="1" hangingPunct="1"/>
            <a:r>
              <a:rPr lang="en-US" sz="2000" b="1" dirty="0" err="1" smtClean="0">
                <a:solidFill>
                  <a:schemeClr val="accent3">
                    <a:lumMod val="75000"/>
                  </a:schemeClr>
                </a:solidFill>
              </a:rPr>
              <a:t>Trichy</a:t>
            </a:r>
            <a:endParaRPr lang="en-US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eaLnBrk="1" hangingPunct="1"/>
            <a:endParaRPr lang="en-US" sz="4000" dirty="0" smtClean="0">
              <a:solidFill>
                <a:srgbClr val="FFC000"/>
              </a:solidFill>
            </a:endParaRPr>
          </a:p>
          <a:p>
            <a:pPr eaLnBrk="1" hangingPunct="1"/>
            <a:endParaRPr lang="en-US" sz="4000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59"/>
          <p:cNvSpPr txBox="1">
            <a:spLocks noChangeArrowheads="1"/>
          </p:cNvSpPr>
          <p:nvPr/>
        </p:nvSpPr>
        <p:spPr bwMode="auto">
          <a:xfrm>
            <a:off x="250825" y="3213100"/>
            <a:ext cx="4722813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type = 16</a:t>
            </a:r>
          </a:p>
          <a:p>
            <a:r>
              <a:rPr lang="de-DE"/>
              <a:t>length = 6 + 4 * #COAs</a:t>
            </a:r>
          </a:p>
          <a:p>
            <a:r>
              <a:rPr lang="de-DE"/>
              <a:t>R: registration required</a:t>
            </a:r>
          </a:p>
          <a:p>
            <a:r>
              <a:rPr lang="de-DE"/>
              <a:t>B: busy, no more registrations</a:t>
            </a:r>
          </a:p>
          <a:p>
            <a:r>
              <a:rPr lang="de-DE"/>
              <a:t>H: home agent</a:t>
            </a:r>
          </a:p>
          <a:p>
            <a:r>
              <a:rPr lang="de-DE"/>
              <a:t>F: foreign agent</a:t>
            </a:r>
          </a:p>
          <a:p>
            <a:r>
              <a:rPr lang="de-DE"/>
              <a:t>M: minimal encapsulation</a:t>
            </a:r>
          </a:p>
          <a:p>
            <a:r>
              <a:rPr lang="de-DE"/>
              <a:t>G: GRE encapsulation</a:t>
            </a:r>
          </a:p>
          <a:p>
            <a:r>
              <a:rPr lang="de-DE"/>
              <a:t>r: =0, ignored (former Van Jacobson compression)</a:t>
            </a:r>
          </a:p>
          <a:p>
            <a:r>
              <a:rPr lang="de-DE"/>
              <a:t>T: FA supports reverse tunneling</a:t>
            </a:r>
          </a:p>
          <a:p>
            <a:r>
              <a:rPr lang="de-DE"/>
              <a:t>reserved: =0, ignored</a:t>
            </a: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Agent advertisement</a:t>
            </a:r>
          </a:p>
        </p:txBody>
      </p:sp>
      <p:sp>
        <p:nvSpPr>
          <p:cNvPr id="12293" name="Rectangle 3"/>
          <p:cNvSpPr>
            <a:spLocks noChangeArrowheads="1"/>
          </p:cNvSpPr>
          <p:nvPr/>
        </p:nvSpPr>
        <p:spPr bwMode="auto">
          <a:xfrm>
            <a:off x="3509963" y="2132013"/>
            <a:ext cx="48768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preference level 1</a:t>
            </a:r>
          </a:p>
        </p:txBody>
      </p:sp>
      <p:sp>
        <p:nvSpPr>
          <p:cNvPr id="12294" name="Rectangle 4"/>
          <p:cNvSpPr>
            <a:spLocks noChangeArrowheads="1"/>
          </p:cNvSpPr>
          <p:nvPr/>
        </p:nvSpPr>
        <p:spPr bwMode="auto">
          <a:xfrm>
            <a:off x="3509963" y="1903413"/>
            <a:ext cx="48768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router address 1</a:t>
            </a:r>
          </a:p>
        </p:txBody>
      </p:sp>
      <p:sp>
        <p:nvSpPr>
          <p:cNvPr id="12295" name="Rectangle 5"/>
          <p:cNvSpPr>
            <a:spLocks noChangeArrowheads="1"/>
          </p:cNvSpPr>
          <p:nvPr/>
        </p:nvSpPr>
        <p:spPr bwMode="auto">
          <a:xfrm>
            <a:off x="3509963" y="1674813"/>
            <a:ext cx="12192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#addresses</a:t>
            </a:r>
          </a:p>
        </p:txBody>
      </p:sp>
      <p:sp>
        <p:nvSpPr>
          <p:cNvPr id="12296" name="Rectangle 6"/>
          <p:cNvSpPr>
            <a:spLocks noChangeArrowheads="1"/>
          </p:cNvSpPr>
          <p:nvPr/>
        </p:nvSpPr>
        <p:spPr bwMode="auto">
          <a:xfrm>
            <a:off x="3509963" y="1446213"/>
            <a:ext cx="12192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type</a:t>
            </a:r>
          </a:p>
        </p:txBody>
      </p:sp>
      <p:sp>
        <p:nvSpPr>
          <p:cNvPr id="12297" name="Rectangle 7"/>
          <p:cNvSpPr>
            <a:spLocks noChangeArrowheads="1"/>
          </p:cNvSpPr>
          <p:nvPr/>
        </p:nvSpPr>
        <p:spPr bwMode="auto">
          <a:xfrm>
            <a:off x="4729163" y="1674813"/>
            <a:ext cx="12192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addr. size</a:t>
            </a:r>
          </a:p>
        </p:txBody>
      </p:sp>
      <p:sp>
        <p:nvSpPr>
          <p:cNvPr id="12298" name="Rectangle 8"/>
          <p:cNvSpPr>
            <a:spLocks noChangeArrowheads="1"/>
          </p:cNvSpPr>
          <p:nvPr/>
        </p:nvSpPr>
        <p:spPr bwMode="auto">
          <a:xfrm>
            <a:off x="5948363" y="1674813"/>
            <a:ext cx="24384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lifetime</a:t>
            </a:r>
          </a:p>
        </p:txBody>
      </p:sp>
      <p:sp>
        <p:nvSpPr>
          <p:cNvPr id="12299" name="Rectangle 10"/>
          <p:cNvSpPr>
            <a:spLocks noChangeArrowheads="1"/>
          </p:cNvSpPr>
          <p:nvPr/>
        </p:nvSpPr>
        <p:spPr bwMode="auto">
          <a:xfrm>
            <a:off x="5948363" y="1446213"/>
            <a:ext cx="24384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checksum</a:t>
            </a:r>
          </a:p>
        </p:txBody>
      </p:sp>
      <p:sp>
        <p:nvSpPr>
          <p:cNvPr id="12300" name="Rectangle 15"/>
          <p:cNvSpPr>
            <a:spLocks noChangeArrowheads="1"/>
          </p:cNvSpPr>
          <p:nvPr/>
        </p:nvSpPr>
        <p:spPr bwMode="auto">
          <a:xfrm>
            <a:off x="3509963" y="3960813"/>
            <a:ext cx="4876800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COA 1</a:t>
            </a:r>
          </a:p>
        </p:txBody>
      </p:sp>
      <p:sp>
        <p:nvSpPr>
          <p:cNvPr id="12301" name="Rectangle 16"/>
          <p:cNvSpPr>
            <a:spLocks noChangeArrowheads="1"/>
          </p:cNvSpPr>
          <p:nvPr/>
        </p:nvSpPr>
        <p:spPr bwMode="auto">
          <a:xfrm>
            <a:off x="3509963" y="4189413"/>
            <a:ext cx="4876800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COA 2</a:t>
            </a:r>
          </a:p>
        </p:txBody>
      </p:sp>
      <p:sp>
        <p:nvSpPr>
          <p:cNvPr id="12302" name="Rectangle 18"/>
          <p:cNvSpPr>
            <a:spLocks noChangeArrowheads="1"/>
          </p:cNvSpPr>
          <p:nvPr/>
        </p:nvSpPr>
        <p:spPr bwMode="auto">
          <a:xfrm>
            <a:off x="3509963" y="3503613"/>
            <a:ext cx="1219200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type = 16</a:t>
            </a:r>
          </a:p>
        </p:txBody>
      </p:sp>
      <p:sp>
        <p:nvSpPr>
          <p:cNvPr id="12303" name="Rectangle 19"/>
          <p:cNvSpPr>
            <a:spLocks noChangeArrowheads="1"/>
          </p:cNvSpPr>
          <p:nvPr/>
        </p:nvSpPr>
        <p:spPr bwMode="auto">
          <a:xfrm>
            <a:off x="5948363" y="3503613"/>
            <a:ext cx="2438400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sequence number</a:t>
            </a:r>
          </a:p>
        </p:txBody>
      </p:sp>
      <p:sp>
        <p:nvSpPr>
          <p:cNvPr id="12304" name="Rectangle 21"/>
          <p:cNvSpPr>
            <a:spLocks noChangeArrowheads="1"/>
          </p:cNvSpPr>
          <p:nvPr/>
        </p:nvSpPr>
        <p:spPr bwMode="auto">
          <a:xfrm>
            <a:off x="4729163" y="3503613"/>
            <a:ext cx="1219200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length</a:t>
            </a:r>
          </a:p>
        </p:txBody>
      </p:sp>
      <p:sp>
        <p:nvSpPr>
          <p:cNvPr id="12305" name="Line 22"/>
          <p:cNvSpPr>
            <a:spLocks noChangeShapeType="1"/>
          </p:cNvSpPr>
          <p:nvPr/>
        </p:nvSpPr>
        <p:spPr bwMode="auto">
          <a:xfrm flipV="1">
            <a:off x="3509963" y="12176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23"/>
          <p:cNvSpPr>
            <a:spLocks noChangeShapeType="1"/>
          </p:cNvSpPr>
          <p:nvPr/>
        </p:nvSpPr>
        <p:spPr bwMode="auto">
          <a:xfrm flipV="1">
            <a:off x="4729163" y="12176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Line 24"/>
          <p:cNvSpPr>
            <a:spLocks noChangeShapeType="1"/>
          </p:cNvSpPr>
          <p:nvPr/>
        </p:nvSpPr>
        <p:spPr bwMode="auto">
          <a:xfrm flipV="1">
            <a:off x="5948363" y="12176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Line 25"/>
          <p:cNvSpPr>
            <a:spLocks noChangeShapeType="1"/>
          </p:cNvSpPr>
          <p:nvPr/>
        </p:nvSpPr>
        <p:spPr bwMode="auto">
          <a:xfrm flipV="1">
            <a:off x="7167563" y="12176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Line 26"/>
          <p:cNvSpPr>
            <a:spLocks noChangeShapeType="1"/>
          </p:cNvSpPr>
          <p:nvPr/>
        </p:nvSpPr>
        <p:spPr bwMode="auto">
          <a:xfrm flipV="1">
            <a:off x="8386763" y="12176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0" name="Text Box 27"/>
          <p:cNvSpPr txBox="1">
            <a:spLocks noChangeArrowheads="1"/>
          </p:cNvSpPr>
          <p:nvPr/>
        </p:nvSpPr>
        <p:spPr bwMode="auto">
          <a:xfrm>
            <a:off x="3494088" y="1125538"/>
            <a:ext cx="296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2311" name="Text Box 28"/>
          <p:cNvSpPr txBox="1">
            <a:spLocks noChangeArrowheads="1"/>
          </p:cNvSpPr>
          <p:nvPr/>
        </p:nvSpPr>
        <p:spPr bwMode="auto">
          <a:xfrm>
            <a:off x="4473575" y="1141413"/>
            <a:ext cx="296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12312" name="Text Box 29"/>
          <p:cNvSpPr txBox="1">
            <a:spLocks noChangeArrowheads="1"/>
          </p:cNvSpPr>
          <p:nvPr/>
        </p:nvSpPr>
        <p:spPr bwMode="auto">
          <a:xfrm>
            <a:off x="4729163" y="1141413"/>
            <a:ext cx="296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8</a:t>
            </a:r>
          </a:p>
        </p:txBody>
      </p:sp>
      <p:sp>
        <p:nvSpPr>
          <p:cNvPr id="12313" name="Text Box 30"/>
          <p:cNvSpPr txBox="1">
            <a:spLocks noChangeArrowheads="1"/>
          </p:cNvSpPr>
          <p:nvPr/>
        </p:nvSpPr>
        <p:spPr bwMode="auto">
          <a:xfrm>
            <a:off x="5580063" y="1141413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15</a:t>
            </a:r>
          </a:p>
        </p:txBody>
      </p:sp>
      <p:sp>
        <p:nvSpPr>
          <p:cNvPr id="12314" name="Text Box 31"/>
          <p:cNvSpPr txBox="1">
            <a:spLocks noChangeArrowheads="1"/>
          </p:cNvSpPr>
          <p:nvPr/>
        </p:nvSpPr>
        <p:spPr bwMode="auto">
          <a:xfrm>
            <a:off x="5948363" y="1141413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16</a:t>
            </a:r>
          </a:p>
        </p:txBody>
      </p:sp>
      <p:sp>
        <p:nvSpPr>
          <p:cNvPr id="12315" name="Text Box 32"/>
          <p:cNvSpPr txBox="1">
            <a:spLocks noChangeArrowheads="1"/>
          </p:cNvSpPr>
          <p:nvPr/>
        </p:nvSpPr>
        <p:spPr bwMode="auto">
          <a:xfrm>
            <a:off x="8050213" y="1141413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31</a:t>
            </a:r>
          </a:p>
        </p:txBody>
      </p:sp>
      <p:sp>
        <p:nvSpPr>
          <p:cNvPr id="12316" name="Text Box 33"/>
          <p:cNvSpPr txBox="1">
            <a:spLocks noChangeArrowheads="1"/>
          </p:cNvSpPr>
          <p:nvPr/>
        </p:nvSpPr>
        <p:spPr bwMode="auto">
          <a:xfrm>
            <a:off x="7167563" y="1141413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24</a:t>
            </a:r>
          </a:p>
        </p:txBody>
      </p:sp>
      <p:sp>
        <p:nvSpPr>
          <p:cNvPr id="12317" name="Text Box 34"/>
          <p:cNvSpPr txBox="1">
            <a:spLocks noChangeArrowheads="1"/>
          </p:cNvSpPr>
          <p:nvPr/>
        </p:nvSpPr>
        <p:spPr bwMode="auto">
          <a:xfrm>
            <a:off x="6786563" y="1141413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23</a:t>
            </a:r>
          </a:p>
        </p:txBody>
      </p:sp>
      <p:sp>
        <p:nvSpPr>
          <p:cNvPr id="12318" name="Rectangle 35"/>
          <p:cNvSpPr>
            <a:spLocks noChangeArrowheads="1"/>
          </p:cNvSpPr>
          <p:nvPr/>
        </p:nvSpPr>
        <p:spPr bwMode="auto">
          <a:xfrm>
            <a:off x="4729163" y="1446213"/>
            <a:ext cx="12192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code</a:t>
            </a:r>
          </a:p>
        </p:txBody>
      </p:sp>
      <p:sp>
        <p:nvSpPr>
          <p:cNvPr id="12319" name="Rectangle 36"/>
          <p:cNvSpPr>
            <a:spLocks noChangeArrowheads="1"/>
          </p:cNvSpPr>
          <p:nvPr/>
        </p:nvSpPr>
        <p:spPr bwMode="auto">
          <a:xfrm>
            <a:off x="3509963" y="2589213"/>
            <a:ext cx="48768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preference level 2</a:t>
            </a:r>
          </a:p>
        </p:txBody>
      </p:sp>
      <p:sp>
        <p:nvSpPr>
          <p:cNvPr id="12320" name="Rectangle 37"/>
          <p:cNvSpPr>
            <a:spLocks noChangeArrowheads="1"/>
          </p:cNvSpPr>
          <p:nvPr/>
        </p:nvSpPr>
        <p:spPr bwMode="auto">
          <a:xfrm>
            <a:off x="3509963" y="2360613"/>
            <a:ext cx="48768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router address 2</a:t>
            </a:r>
          </a:p>
        </p:txBody>
      </p:sp>
      <p:sp>
        <p:nvSpPr>
          <p:cNvPr id="12321" name="Line 38"/>
          <p:cNvSpPr>
            <a:spLocks noChangeShapeType="1"/>
          </p:cNvSpPr>
          <p:nvPr/>
        </p:nvSpPr>
        <p:spPr bwMode="auto">
          <a:xfrm>
            <a:off x="3509963" y="28178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22" name="Line 39"/>
          <p:cNvSpPr>
            <a:spLocks noChangeShapeType="1"/>
          </p:cNvSpPr>
          <p:nvPr/>
        </p:nvSpPr>
        <p:spPr bwMode="auto">
          <a:xfrm>
            <a:off x="8386763" y="28178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23" name="Line 40"/>
          <p:cNvSpPr>
            <a:spLocks noChangeShapeType="1"/>
          </p:cNvSpPr>
          <p:nvPr/>
        </p:nvSpPr>
        <p:spPr bwMode="auto">
          <a:xfrm>
            <a:off x="3509963" y="32750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24" name="Line 41"/>
          <p:cNvSpPr>
            <a:spLocks noChangeShapeType="1"/>
          </p:cNvSpPr>
          <p:nvPr/>
        </p:nvSpPr>
        <p:spPr bwMode="auto">
          <a:xfrm>
            <a:off x="8386763" y="32750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25" name="Text Box 42"/>
          <p:cNvSpPr txBox="1">
            <a:spLocks noChangeArrowheads="1"/>
          </p:cNvSpPr>
          <p:nvPr/>
        </p:nvSpPr>
        <p:spPr bwMode="auto">
          <a:xfrm>
            <a:off x="5551488" y="2878138"/>
            <a:ext cx="527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. . . </a:t>
            </a:r>
          </a:p>
        </p:txBody>
      </p:sp>
      <p:sp>
        <p:nvSpPr>
          <p:cNvPr id="12326" name="Rectangle 43"/>
          <p:cNvSpPr>
            <a:spLocks noChangeArrowheads="1"/>
          </p:cNvSpPr>
          <p:nvPr/>
        </p:nvSpPr>
        <p:spPr bwMode="auto">
          <a:xfrm>
            <a:off x="3509963" y="3732213"/>
            <a:ext cx="2438400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registration lifetime</a:t>
            </a:r>
          </a:p>
        </p:txBody>
      </p:sp>
      <p:sp>
        <p:nvSpPr>
          <p:cNvPr id="12327" name="Line 44"/>
          <p:cNvSpPr>
            <a:spLocks noChangeShapeType="1"/>
          </p:cNvSpPr>
          <p:nvPr/>
        </p:nvSpPr>
        <p:spPr bwMode="auto">
          <a:xfrm>
            <a:off x="3509963" y="44180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28" name="Line 45"/>
          <p:cNvSpPr>
            <a:spLocks noChangeShapeType="1"/>
          </p:cNvSpPr>
          <p:nvPr/>
        </p:nvSpPr>
        <p:spPr bwMode="auto">
          <a:xfrm>
            <a:off x="8386763" y="44180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29" name="Text Box 46"/>
          <p:cNvSpPr txBox="1">
            <a:spLocks noChangeArrowheads="1"/>
          </p:cNvSpPr>
          <p:nvPr/>
        </p:nvSpPr>
        <p:spPr bwMode="auto">
          <a:xfrm>
            <a:off x="5567363" y="4494213"/>
            <a:ext cx="527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. . . </a:t>
            </a:r>
          </a:p>
        </p:txBody>
      </p:sp>
      <p:sp>
        <p:nvSpPr>
          <p:cNvPr id="12330" name="Rectangle 47"/>
          <p:cNvSpPr>
            <a:spLocks noChangeArrowheads="1"/>
          </p:cNvSpPr>
          <p:nvPr/>
        </p:nvSpPr>
        <p:spPr bwMode="auto">
          <a:xfrm>
            <a:off x="5948363" y="3732213"/>
            <a:ext cx="174625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R</a:t>
            </a:r>
          </a:p>
        </p:txBody>
      </p:sp>
      <p:sp>
        <p:nvSpPr>
          <p:cNvPr id="12331" name="Rectangle 48"/>
          <p:cNvSpPr>
            <a:spLocks noChangeArrowheads="1"/>
          </p:cNvSpPr>
          <p:nvPr/>
        </p:nvSpPr>
        <p:spPr bwMode="auto">
          <a:xfrm>
            <a:off x="6122988" y="3732213"/>
            <a:ext cx="173037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B</a:t>
            </a:r>
          </a:p>
        </p:txBody>
      </p:sp>
      <p:sp>
        <p:nvSpPr>
          <p:cNvPr id="12332" name="Rectangle 49"/>
          <p:cNvSpPr>
            <a:spLocks noChangeArrowheads="1"/>
          </p:cNvSpPr>
          <p:nvPr/>
        </p:nvSpPr>
        <p:spPr bwMode="auto">
          <a:xfrm>
            <a:off x="6296025" y="3732213"/>
            <a:ext cx="174625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H</a:t>
            </a:r>
          </a:p>
        </p:txBody>
      </p:sp>
      <p:sp>
        <p:nvSpPr>
          <p:cNvPr id="12333" name="Rectangle 50"/>
          <p:cNvSpPr>
            <a:spLocks noChangeArrowheads="1"/>
          </p:cNvSpPr>
          <p:nvPr/>
        </p:nvSpPr>
        <p:spPr bwMode="auto">
          <a:xfrm>
            <a:off x="6470650" y="3732213"/>
            <a:ext cx="174625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F</a:t>
            </a:r>
          </a:p>
        </p:txBody>
      </p:sp>
      <p:sp>
        <p:nvSpPr>
          <p:cNvPr id="12334" name="Rectangle 51"/>
          <p:cNvSpPr>
            <a:spLocks noChangeArrowheads="1"/>
          </p:cNvSpPr>
          <p:nvPr/>
        </p:nvSpPr>
        <p:spPr bwMode="auto">
          <a:xfrm>
            <a:off x="6645275" y="3732213"/>
            <a:ext cx="174625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M</a:t>
            </a:r>
          </a:p>
        </p:txBody>
      </p:sp>
      <p:sp>
        <p:nvSpPr>
          <p:cNvPr id="12335" name="Rectangle 52"/>
          <p:cNvSpPr>
            <a:spLocks noChangeArrowheads="1"/>
          </p:cNvSpPr>
          <p:nvPr/>
        </p:nvSpPr>
        <p:spPr bwMode="auto">
          <a:xfrm>
            <a:off x="6819900" y="3732213"/>
            <a:ext cx="173038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G</a:t>
            </a:r>
          </a:p>
        </p:txBody>
      </p:sp>
      <p:sp>
        <p:nvSpPr>
          <p:cNvPr id="12336" name="Rectangle 53"/>
          <p:cNvSpPr>
            <a:spLocks noChangeArrowheads="1"/>
          </p:cNvSpPr>
          <p:nvPr/>
        </p:nvSpPr>
        <p:spPr bwMode="auto">
          <a:xfrm>
            <a:off x="6992938" y="3732213"/>
            <a:ext cx="174625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r</a:t>
            </a:r>
          </a:p>
        </p:txBody>
      </p:sp>
      <p:sp>
        <p:nvSpPr>
          <p:cNvPr id="12337" name="Rectangle 54"/>
          <p:cNvSpPr>
            <a:spLocks noChangeArrowheads="1"/>
          </p:cNvSpPr>
          <p:nvPr/>
        </p:nvSpPr>
        <p:spPr bwMode="auto">
          <a:xfrm>
            <a:off x="7319963" y="3732213"/>
            <a:ext cx="1066800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 reserved</a:t>
            </a:r>
          </a:p>
        </p:txBody>
      </p:sp>
      <p:sp>
        <p:nvSpPr>
          <p:cNvPr id="12338" name="Rectangle 57"/>
          <p:cNvSpPr>
            <a:spLocks noChangeArrowheads="1"/>
          </p:cNvSpPr>
          <p:nvPr/>
        </p:nvSpPr>
        <p:spPr bwMode="auto">
          <a:xfrm>
            <a:off x="7165975" y="3730625"/>
            <a:ext cx="174625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Registration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999038" y="3200400"/>
            <a:ext cx="241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5059363" y="1223963"/>
            <a:ext cx="5000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MN</a:t>
            </a:r>
          </a:p>
        </p:txBody>
      </p:sp>
      <p:sp>
        <p:nvSpPr>
          <p:cNvPr id="13318" name="Text Box 8"/>
          <p:cNvSpPr txBox="1">
            <a:spLocks noChangeArrowheads="1"/>
          </p:cNvSpPr>
          <p:nvPr/>
        </p:nvSpPr>
        <p:spPr bwMode="auto">
          <a:xfrm>
            <a:off x="6370638" y="1239838"/>
            <a:ext cx="4651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HA</a:t>
            </a: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5303838" y="1544638"/>
            <a:ext cx="1311275" cy="2036762"/>
            <a:chOff x="3341" y="973"/>
            <a:chExt cx="826" cy="2016"/>
          </a:xfrm>
        </p:grpSpPr>
        <p:sp>
          <p:nvSpPr>
            <p:cNvPr id="13339" name="Line 3"/>
            <p:cNvSpPr>
              <a:spLocks noChangeShapeType="1"/>
            </p:cNvSpPr>
            <p:nvPr/>
          </p:nvSpPr>
          <p:spPr bwMode="auto">
            <a:xfrm>
              <a:off x="3341" y="973"/>
              <a:ext cx="0" cy="20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0" name="Line 6"/>
            <p:cNvSpPr>
              <a:spLocks noChangeShapeType="1"/>
            </p:cNvSpPr>
            <p:nvPr/>
          </p:nvSpPr>
          <p:spPr bwMode="auto">
            <a:xfrm>
              <a:off x="4167" y="982"/>
              <a:ext cx="0" cy="20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20" name="Text Box 13"/>
          <p:cNvSpPr txBox="1">
            <a:spLocks noChangeArrowheads="1"/>
          </p:cNvSpPr>
          <p:nvPr/>
        </p:nvSpPr>
        <p:spPr bwMode="auto">
          <a:xfrm rot="1147394">
            <a:off x="5461000" y="1474788"/>
            <a:ext cx="10604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registration</a:t>
            </a:r>
          </a:p>
          <a:p>
            <a:r>
              <a:rPr lang="en-US" sz="1400"/>
              <a:t>request</a:t>
            </a:r>
          </a:p>
        </p:txBody>
      </p:sp>
      <p:sp>
        <p:nvSpPr>
          <p:cNvPr id="13321" name="Line 14"/>
          <p:cNvSpPr>
            <a:spLocks noChangeShapeType="1"/>
          </p:cNvSpPr>
          <p:nvPr/>
        </p:nvSpPr>
        <p:spPr bwMode="auto">
          <a:xfrm>
            <a:off x="5303838" y="1773238"/>
            <a:ext cx="1311275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Text Box 19"/>
          <p:cNvSpPr txBox="1">
            <a:spLocks noChangeArrowheads="1"/>
          </p:cNvSpPr>
          <p:nvPr/>
        </p:nvSpPr>
        <p:spPr bwMode="auto">
          <a:xfrm rot="20452606" flipH="1">
            <a:off x="5456238" y="2438400"/>
            <a:ext cx="10604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registration</a:t>
            </a:r>
          </a:p>
          <a:p>
            <a:r>
              <a:rPr lang="en-US" sz="1400"/>
              <a:t>reply</a:t>
            </a:r>
          </a:p>
        </p:txBody>
      </p:sp>
      <p:sp>
        <p:nvSpPr>
          <p:cNvPr id="13323" name="Line 20"/>
          <p:cNvSpPr>
            <a:spLocks noChangeShapeType="1"/>
          </p:cNvSpPr>
          <p:nvPr/>
        </p:nvSpPr>
        <p:spPr bwMode="auto">
          <a:xfrm flipH="1">
            <a:off x="5299075" y="2733675"/>
            <a:ext cx="1311275" cy="460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Text Box 22"/>
          <p:cNvSpPr txBox="1">
            <a:spLocks noChangeArrowheads="1"/>
          </p:cNvSpPr>
          <p:nvPr/>
        </p:nvSpPr>
        <p:spPr bwMode="auto">
          <a:xfrm>
            <a:off x="1127125" y="4329113"/>
            <a:ext cx="241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</a:t>
            </a:r>
          </a:p>
        </p:txBody>
      </p:sp>
      <p:sp>
        <p:nvSpPr>
          <p:cNvPr id="13325" name="Text Box 23"/>
          <p:cNvSpPr txBox="1">
            <a:spLocks noChangeArrowheads="1"/>
          </p:cNvSpPr>
          <p:nvPr/>
        </p:nvSpPr>
        <p:spPr bwMode="auto">
          <a:xfrm>
            <a:off x="1187450" y="1189038"/>
            <a:ext cx="5000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MN</a:t>
            </a:r>
          </a:p>
        </p:txBody>
      </p:sp>
      <p:sp>
        <p:nvSpPr>
          <p:cNvPr id="13326" name="Text Box 24"/>
          <p:cNvSpPr txBox="1">
            <a:spLocks noChangeArrowheads="1"/>
          </p:cNvSpPr>
          <p:nvPr/>
        </p:nvSpPr>
        <p:spPr bwMode="auto">
          <a:xfrm>
            <a:off x="2498725" y="1204913"/>
            <a:ext cx="442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FA</a:t>
            </a:r>
          </a:p>
        </p:txBody>
      </p:sp>
      <p:sp>
        <p:nvSpPr>
          <p:cNvPr id="13327" name="Line 25"/>
          <p:cNvSpPr>
            <a:spLocks noChangeShapeType="1"/>
          </p:cNvSpPr>
          <p:nvPr/>
        </p:nvSpPr>
        <p:spPr bwMode="auto">
          <a:xfrm>
            <a:off x="1431925" y="1509713"/>
            <a:ext cx="0" cy="3186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26"/>
          <p:cNvSpPr>
            <a:spLocks noChangeShapeType="1"/>
          </p:cNvSpPr>
          <p:nvPr/>
        </p:nvSpPr>
        <p:spPr bwMode="auto">
          <a:xfrm>
            <a:off x="2743200" y="1524000"/>
            <a:ext cx="0" cy="3186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27"/>
          <p:cNvSpPr>
            <a:spLocks noChangeShapeType="1"/>
          </p:cNvSpPr>
          <p:nvPr/>
        </p:nvSpPr>
        <p:spPr bwMode="auto">
          <a:xfrm>
            <a:off x="4038600" y="1524000"/>
            <a:ext cx="0" cy="3186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Text Box 28"/>
          <p:cNvSpPr txBox="1">
            <a:spLocks noChangeArrowheads="1"/>
          </p:cNvSpPr>
          <p:nvPr/>
        </p:nvSpPr>
        <p:spPr bwMode="auto">
          <a:xfrm>
            <a:off x="3794125" y="1204913"/>
            <a:ext cx="4651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HA</a:t>
            </a:r>
          </a:p>
        </p:txBody>
      </p:sp>
      <p:sp>
        <p:nvSpPr>
          <p:cNvPr id="13331" name="Text Box 29"/>
          <p:cNvSpPr txBox="1">
            <a:spLocks noChangeArrowheads="1"/>
          </p:cNvSpPr>
          <p:nvPr/>
        </p:nvSpPr>
        <p:spPr bwMode="auto">
          <a:xfrm rot="1147394">
            <a:off x="1589088" y="1439863"/>
            <a:ext cx="10604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registration</a:t>
            </a:r>
          </a:p>
          <a:p>
            <a:r>
              <a:rPr lang="en-US" sz="1400"/>
              <a:t>request</a:t>
            </a:r>
          </a:p>
        </p:txBody>
      </p:sp>
      <p:sp>
        <p:nvSpPr>
          <p:cNvPr id="13332" name="Line 30"/>
          <p:cNvSpPr>
            <a:spLocks noChangeShapeType="1"/>
          </p:cNvSpPr>
          <p:nvPr/>
        </p:nvSpPr>
        <p:spPr bwMode="auto">
          <a:xfrm>
            <a:off x="1431925" y="1738313"/>
            <a:ext cx="1311275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3" name="Text Box 31"/>
          <p:cNvSpPr txBox="1">
            <a:spLocks noChangeArrowheads="1"/>
          </p:cNvSpPr>
          <p:nvPr/>
        </p:nvSpPr>
        <p:spPr bwMode="auto">
          <a:xfrm rot="1147394">
            <a:off x="2879725" y="2043113"/>
            <a:ext cx="10604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registration</a:t>
            </a:r>
          </a:p>
          <a:p>
            <a:r>
              <a:rPr lang="en-US" sz="1400"/>
              <a:t>request</a:t>
            </a:r>
          </a:p>
        </p:txBody>
      </p:sp>
      <p:sp>
        <p:nvSpPr>
          <p:cNvPr id="13334" name="Line 32"/>
          <p:cNvSpPr>
            <a:spLocks noChangeShapeType="1"/>
          </p:cNvSpPr>
          <p:nvPr/>
        </p:nvSpPr>
        <p:spPr bwMode="auto">
          <a:xfrm>
            <a:off x="2741613" y="2341563"/>
            <a:ext cx="1298575" cy="460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5" name="Text Box 33"/>
          <p:cNvSpPr txBox="1">
            <a:spLocks noChangeArrowheads="1"/>
          </p:cNvSpPr>
          <p:nvPr/>
        </p:nvSpPr>
        <p:spPr bwMode="auto">
          <a:xfrm rot="20452606" flipH="1">
            <a:off x="2879725" y="2957513"/>
            <a:ext cx="10604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registration</a:t>
            </a:r>
          </a:p>
          <a:p>
            <a:r>
              <a:rPr lang="en-US" sz="1400"/>
              <a:t>reply</a:t>
            </a:r>
          </a:p>
        </p:txBody>
      </p:sp>
      <p:sp>
        <p:nvSpPr>
          <p:cNvPr id="13336" name="Line 34"/>
          <p:cNvSpPr>
            <a:spLocks noChangeShapeType="1"/>
          </p:cNvSpPr>
          <p:nvPr/>
        </p:nvSpPr>
        <p:spPr bwMode="auto">
          <a:xfrm flipH="1">
            <a:off x="2738438" y="3246438"/>
            <a:ext cx="1304925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7" name="Text Box 35"/>
          <p:cNvSpPr txBox="1">
            <a:spLocks noChangeArrowheads="1"/>
          </p:cNvSpPr>
          <p:nvPr/>
        </p:nvSpPr>
        <p:spPr bwMode="auto">
          <a:xfrm rot="20452606" flipH="1">
            <a:off x="1584325" y="3567113"/>
            <a:ext cx="10604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registration</a:t>
            </a:r>
          </a:p>
          <a:p>
            <a:r>
              <a:rPr lang="en-US" sz="1400"/>
              <a:t>reply</a:t>
            </a:r>
          </a:p>
        </p:txBody>
      </p:sp>
      <p:sp>
        <p:nvSpPr>
          <p:cNvPr id="13338" name="Line 36"/>
          <p:cNvSpPr>
            <a:spLocks noChangeShapeType="1"/>
          </p:cNvSpPr>
          <p:nvPr/>
        </p:nvSpPr>
        <p:spPr bwMode="auto">
          <a:xfrm flipH="1">
            <a:off x="1427163" y="3862388"/>
            <a:ext cx="1311275" cy="460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Mobile IP registration request</a:t>
            </a: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2057400" y="2209800"/>
            <a:ext cx="48768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home agent</a:t>
            </a:r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2057400" y="1981200"/>
            <a:ext cx="48768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home address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2057400" y="1752600"/>
            <a:ext cx="12192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type = 1</a:t>
            </a:r>
          </a:p>
        </p:txBody>
      </p:sp>
      <p:sp>
        <p:nvSpPr>
          <p:cNvPr id="14343" name="Rectangle 9"/>
          <p:cNvSpPr>
            <a:spLocks noChangeArrowheads="1"/>
          </p:cNvSpPr>
          <p:nvPr/>
        </p:nvSpPr>
        <p:spPr bwMode="auto">
          <a:xfrm>
            <a:off x="4495800" y="1752600"/>
            <a:ext cx="24384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lifetime</a:t>
            </a:r>
          </a:p>
        </p:txBody>
      </p:sp>
      <p:sp>
        <p:nvSpPr>
          <p:cNvPr id="14344" name="Line 10"/>
          <p:cNvSpPr>
            <a:spLocks noChangeShapeType="1"/>
          </p:cNvSpPr>
          <p:nvPr/>
        </p:nvSpPr>
        <p:spPr bwMode="auto">
          <a:xfrm flipV="1">
            <a:off x="2057400" y="1524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Line 11"/>
          <p:cNvSpPr>
            <a:spLocks noChangeShapeType="1"/>
          </p:cNvSpPr>
          <p:nvPr/>
        </p:nvSpPr>
        <p:spPr bwMode="auto">
          <a:xfrm flipV="1">
            <a:off x="3276600" y="1524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Line 12"/>
          <p:cNvSpPr>
            <a:spLocks noChangeShapeType="1"/>
          </p:cNvSpPr>
          <p:nvPr/>
        </p:nvSpPr>
        <p:spPr bwMode="auto">
          <a:xfrm flipV="1">
            <a:off x="4495800" y="1524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Line 13"/>
          <p:cNvSpPr>
            <a:spLocks noChangeShapeType="1"/>
          </p:cNvSpPr>
          <p:nvPr/>
        </p:nvSpPr>
        <p:spPr bwMode="auto">
          <a:xfrm flipV="1">
            <a:off x="5715000" y="1524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8" name="Line 14"/>
          <p:cNvSpPr>
            <a:spLocks noChangeShapeType="1"/>
          </p:cNvSpPr>
          <p:nvPr/>
        </p:nvSpPr>
        <p:spPr bwMode="auto">
          <a:xfrm flipV="1">
            <a:off x="6934200" y="1524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9" name="Text Box 15"/>
          <p:cNvSpPr txBox="1">
            <a:spLocks noChangeArrowheads="1"/>
          </p:cNvSpPr>
          <p:nvPr/>
        </p:nvSpPr>
        <p:spPr bwMode="auto">
          <a:xfrm>
            <a:off x="2041525" y="1431925"/>
            <a:ext cx="296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4350" name="Text Box 16"/>
          <p:cNvSpPr txBox="1">
            <a:spLocks noChangeArrowheads="1"/>
          </p:cNvSpPr>
          <p:nvPr/>
        </p:nvSpPr>
        <p:spPr bwMode="auto">
          <a:xfrm>
            <a:off x="3021013" y="1447800"/>
            <a:ext cx="296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14351" name="Text Box 17"/>
          <p:cNvSpPr txBox="1">
            <a:spLocks noChangeArrowheads="1"/>
          </p:cNvSpPr>
          <p:nvPr/>
        </p:nvSpPr>
        <p:spPr bwMode="auto">
          <a:xfrm>
            <a:off x="3276600" y="1447800"/>
            <a:ext cx="296863" cy="336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8</a:t>
            </a:r>
          </a:p>
        </p:txBody>
      </p:sp>
      <p:sp>
        <p:nvSpPr>
          <p:cNvPr id="14352" name="Text Box 18"/>
          <p:cNvSpPr txBox="1">
            <a:spLocks noChangeArrowheads="1"/>
          </p:cNvSpPr>
          <p:nvPr/>
        </p:nvSpPr>
        <p:spPr bwMode="auto">
          <a:xfrm>
            <a:off x="4127500" y="14478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15</a:t>
            </a:r>
          </a:p>
        </p:txBody>
      </p:sp>
      <p:sp>
        <p:nvSpPr>
          <p:cNvPr id="14353" name="Text Box 19"/>
          <p:cNvSpPr txBox="1">
            <a:spLocks noChangeArrowheads="1"/>
          </p:cNvSpPr>
          <p:nvPr/>
        </p:nvSpPr>
        <p:spPr bwMode="auto">
          <a:xfrm>
            <a:off x="4495800" y="14478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16</a:t>
            </a:r>
          </a:p>
        </p:txBody>
      </p:sp>
      <p:sp>
        <p:nvSpPr>
          <p:cNvPr id="14354" name="Text Box 20"/>
          <p:cNvSpPr txBox="1">
            <a:spLocks noChangeArrowheads="1"/>
          </p:cNvSpPr>
          <p:nvPr/>
        </p:nvSpPr>
        <p:spPr bwMode="auto">
          <a:xfrm>
            <a:off x="6597650" y="14478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31</a:t>
            </a:r>
          </a:p>
        </p:txBody>
      </p:sp>
      <p:sp>
        <p:nvSpPr>
          <p:cNvPr id="14355" name="Text Box 21"/>
          <p:cNvSpPr txBox="1">
            <a:spLocks noChangeArrowheads="1"/>
          </p:cNvSpPr>
          <p:nvPr/>
        </p:nvSpPr>
        <p:spPr bwMode="auto">
          <a:xfrm>
            <a:off x="5715000" y="14478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24</a:t>
            </a:r>
          </a:p>
        </p:txBody>
      </p:sp>
      <p:sp>
        <p:nvSpPr>
          <p:cNvPr id="14356" name="Text Box 22"/>
          <p:cNvSpPr txBox="1">
            <a:spLocks noChangeArrowheads="1"/>
          </p:cNvSpPr>
          <p:nvPr/>
        </p:nvSpPr>
        <p:spPr bwMode="auto">
          <a:xfrm>
            <a:off x="5334000" y="14478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23</a:t>
            </a:r>
          </a:p>
        </p:txBody>
      </p:sp>
      <p:sp>
        <p:nvSpPr>
          <p:cNvPr id="14357" name="Rectangle 23"/>
          <p:cNvSpPr>
            <a:spLocks noChangeArrowheads="1"/>
          </p:cNvSpPr>
          <p:nvPr/>
        </p:nvSpPr>
        <p:spPr bwMode="auto">
          <a:xfrm>
            <a:off x="4191000" y="1752600"/>
            <a:ext cx="3048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 x</a:t>
            </a:r>
          </a:p>
        </p:txBody>
      </p:sp>
      <p:sp>
        <p:nvSpPr>
          <p:cNvPr id="14358" name="Rectangle 24"/>
          <p:cNvSpPr>
            <a:spLocks noChangeArrowheads="1"/>
          </p:cNvSpPr>
          <p:nvPr/>
        </p:nvSpPr>
        <p:spPr bwMode="auto">
          <a:xfrm>
            <a:off x="2057400" y="2667000"/>
            <a:ext cx="4876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identification</a:t>
            </a:r>
          </a:p>
        </p:txBody>
      </p:sp>
      <p:sp>
        <p:nvSpPr>
          <p:cNvPr id="14359" name="Rectangle 25"/>
          <p:cNvSpPr>
            <a:spLocks noChangeArrowheads="1"/>
          </p:cNvSpPr>
          <p:nvPr/>
        </p:nvSpPr>
        <p:spPr bwMode="auto">
          <a:xfrm>
            <a:off x="2057400" y="2438400"/>
            <a:ext cx="48768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COA</a:t>
            </a:r>
          </a:p>
        </p:txBody>
      </p:sp>
      <p:sp>
        <p:nvSpPr>
          <p:cNvPr id="14360" name="Line 26"/>
          <p:cNvSpPr>
            <a:spLocks noChangeShapeType="1"/>
          </p:cNvSpPr>
          <p:nvPr/>
        </p:nvSpPr>
        <p:spPr bwMode="auto">
          <a:xfrm>
            <a:off x="2057400" y="3124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Line 27"/>
          <p:cNvSpPr>
            <a:spLocks noChangeShapeType="1"/>
          </p:cNvSpPr>
          <p:nvPr/>
        </p:nvSpPr>
        <p:spPr bwMode="auto">
          <a:xfrm>
            <a:off x="6934200" y="3124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Text Box 28"/>
          <p:cNvSpPr txBox="1">
            <a:spLocks noChangeArrowheads="1"/>
          </p:cNvSpPr>
          <p:nvPr/>
        </p:nvSpPr>
        <p:spPr bwMode="auto">
          <a:xfrm>
            <a:off x="3810000" y="3200400"/>
            <a:ext cx="1554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extensions . . . </a:t>
            </a:r>
          </a:p>
        </p:txBody>
      </p:sp>
      <p:grpSp>
        <p:nvGrpSpPr>
          <p:cNvPr id="2" name="Group 57"/>
          <p:cNvGrpSpPr>
            <a:grpSpLocks/>
          </p:cNvGrpSpPr>
          <p:nvPr/>
        </p:nvGrpSpPr>
        <p:grpSpPr bwMode="auto">
          <a:xfrm>
            <a:off x="3276600" y="1752600"/>
            <a:ext cx="914400" cy="228600"/>
            <a:chOff x="2064" y="720"/>
            <a:chExt cx="658" cy="144"/>
          </a:xfrm>
        </p:grpSpPr>
        <p:sp>
          <p:nvSpPr>
            <p:cNvPr id="14367" name="Rectangle 50"/>
            <p:cNvSpPr>
              <a:spLocks noChangeArrowheads="1"/>
            </p:cNvSpPr>
            <p:nvPr/>
          </p:nvSpPr>
          <p:spPr bwMode="auto">
            <a:xfrm>
              <a:off x="2064" y="720"/>
              <a:ext cx="11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/>
                <a:t>S</a:t>
              </a:r>
            </a:p>
          </p:txBody>
        </p:sp>
        <p:sp>
          <p:nvSpPr>
            <p:cNvPr id="14368" name="Rectangle 51"/>
            <p:cNvSpPr>
              <a:spLocks noChangeArrowheads="1"/>
            </p:cNvSpPr>
            <p:nvPr/>
          </p:nvSpPr>
          <p:spPr bwMode="auto">
            <a:xfrm>
              <a:off x="2174" y="720"/>
              <a:ext cx="10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/>
                <a:t>B</a:t>
              </a:r>
            </a:p>
          </p:txBody>
        </p:sp>
        <p:sp>
          <p:nvSpPr>
            <p:cNvPr id="14369" name="Rectangle 52"/>
            <p:cNvSpPr>
              <a:spLocks noChangeArrowheads="1"/>
            </p:cNvSpPr>
            <p:nvPr/>
          </p:nvSpPr>
          <p:spPr bwMode="auto">
            <a:xfrm>
              <a:off x="2283" y="720"/>
              <a:ext cx="11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/>
                <a:t>D</a:t>
              </a:r>
            </a:p>
          </p:txBody>
        </p:sp>
        <p:sp>
          <p:nvSpPr>
            <p:cNvPr id="14370" name="Rectangle 53"/>
            <p:cNvSpPr>
              <a:spLocks noChangeArrowheads="1"/>
            </p:cNvSpPr>
            <p:nvPr/>
          </p:nvSpPr>
          <p:spPr bwMode="auto">
            <a:xfrm>
              <a:off x="2393" y="720"/>
              <a:ext cx="11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/>
                <a:t>M</a:t>
              </a:r>
            </a:p>
          </p:txBody>
        </p:sp>
        <p:sp>
          <p:nvSpPr>
            <p:cNvPr id="14371" name="Rectangle 54"/>
            <p:cNvSpPr>
              <a:spLocks noChangeArrowheads="1"/>
            </p:cNvSpPr>
            <p:nvPr/>
          </p:nvSpPr>
          <p:spPr bwMode="auto">
            <a:xfrm>
              <a:off x="2503" y="720"/>
              <a:ext cx="110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/>
                <a:t>G</a:t>
              </a:r>
            </a:p>
          </p:txBody>
        </p:sp>
        <p:sp>
          <p:nvSpPr>
            <p:cNvPr id="14372" name="Rectangle 55"/>
            <p:cNvSpPr>
              <a:spLocks noChangeArrowheads="1"/>
            </p:cNvSpPr>
            <p:nvPr/>
          </p:nvSpPr>
          <p:spPr bwMode="auto">
            <a:xfrm>
              <a:off x="2613" y="720"/>
              <a:ext cx="109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/>
                <a:t>r</a:t>
              </a:r>
            </a:p>
          </p:txBody>
        </p:sp>
      </p:grpSp>
      <p:sp>
        <p:nvSpPr>
          <p:cNvPr id="14364" name="Line 58"/>
          <p:cNvSpPr>
            <a:spLocks noChangeShapeType="1"/>
          </p:cNvSpPr>
          <p:nvPr/>
        </p:nvSpPr>
        <p:spPr bwMode="auto">
          <a:xfrm flipV="1">
            <a:off x="3276600" y="1524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5" name="Text Box 60"/>
          <p:cNvSpPr txBox="1">
            <a:spLocks noChangeArrowheads="1"/>
          </p:cNvSpPr>
          <p:nvPr/>
        </p:nvSpPr>
        <p:spPr bwMode="auto">
          <a:xfrm>
            <a:off x="592138" y="3976688"/>
            <a:ext cx="294005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S: simultaneous bindings</a:t>
            </a:r>
          </a:p>
          <a:p>
            <a:r>
              <a:rPr lang="de-DE"/>
              <a:t>B: broadcast datagrams</a:t>
            </a:r>
          </a:p>
          <a:p>
            <a:r>
              <a:rPr lang="de-DE"/>
              <a:t>D: decapsulation by MN</a:t>
            </a:r>
          </a:p>
          <a:p>
            <a:r>
              <a:rPr lang="de-DE"/>
              <a:t>M mininal encapsulation</a:t>
            </a:r>
          </a:p>
          <a:p>
            <a:r>
              <a:rPr lang="de-DE"/>
              <a:t>G: GRE encapsulation</a:t>
            </a:r>
          </a:p>
          <a:p>
            <a:r>
              <a:rPr lang="de-DE"/>
              <a:t>r: =0, ignored</a:t>
            </a:r>
          </a:p>
          <a:p>
            <a:r>
              <a:rPr lang="de-DE"/>
              <a:t>T: reverse tunneling requested</a:t>
            </a:r>
          </a:p>
          <a:p>
            <a:r>
              <a:rPr lang="de-DE"/>
              <a:t>x: =0, ignored</a:t>
            </a:r>
          </a:p>
        </p:txBody>
      </p:sp>
      <p:sp>
        <p:nvSpPr>
          <p:cNvPr id="14366" name="Line 61"/>
          <p:cNvSpPr>
            <a:spLocks noChangeShapeType="1"/>
          </p:cNvSpPr>
          <p:nvPr/>
        </p:nvSpPr>
        <p:spPr bwMode="auto">
          <a:xfrm flipV="1">
            <a:off x="4343400" y="17557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Mobile IP registration reply</a:t>
            </a:r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3736975" y="1692275"/>
            <a:ext cx="48768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home agent</a:t>
            </a:r>
          </a:p>
        </p:txBody>
      </p:sp>
      <p:sp>
        <p:nvSpPr>
          <p:cNvPr id="15365" name="Rectangle 4"/>
          <p:cNvSpPr>
            <a:spLocks noChangeArrowheads="1"/>
          </p:cNvSpPr>
          <p:nvPr/>
        </p:nvSpPr>
        <p:spPr bwMode="auto">
          <a:xfrm>
            <a:off x="3736975" y="1463675"/>
            <a:ext cx="48768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home address</a:t>
            </a:r>
          </a:p>
        </p:txBody>
      </p:sp>
      <p:sp>
        <p:nvSpPr>
          <p:cNvPr id="15366" name="Rectangle 5"/>
          <p:cNvSpPr>
            <a:spLocks noChangeArrowheads="1"/>
          </p:cNvSpPr>
          <p:nvPr/>
        </p:nvSpPr>
        <p:spPr bwMode="auto">
          <a:xfrm>
            <a:off x="3736975" y="1235075"/>
            <a:ext cx="12192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type = 3</a:t>
            </a:r>
          </a:p>
        </p:txBody>
      </p:sp>
      <p:sp>
        <p:nvSpPr>
          <p:cNvPr id="15367" name="Rectangle 6"/>
          <p:cNvSpPr>
            <a:spLocks noChangeArrowheads="1"/>
          </p:cNvSpPr>
          <p:nvPr/>
        </p:nvSpPr>
        <p:spPr bwMode="auto">
          <a:xfrm>
            <a:off x="6175375" y="1235075"/>
            <a:ext cx="24384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lifetime</a:t>
            </a:r>
          </a:p>
        </p:txBody>
      </p:sp>
      <p:sp>
        <p:nvSpPr>
          <p:cNvPr id="15368" name="Line 7"/>
          <p:cNvSpPr>
            <a:spLocks noChangeShapeType="1"/>
          </p:cNvSpPr>
          <p:nvPr/>
        </p:nvSpPr>
        <p:spPr bwMode="auto">
          <a:xfrm flipV="1">
            <a:off x="3736975" y="10064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Line 8"/>
          <p:cNvSpPr>
            <a:spLocks noChangeShapeType="1"/>
          </p:cNvSpPr>
          <p:nvPr/>
        </p:nvSpPr>
        <p:spPr bwMode="auto">
          <a:xfrm flipV="1">
            <a:off x="4956175" y="10064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Line 9"/>
          <p:cNvSpPr>
            <a:spLocks noChangeShapeType="1"/>
          </p:cNvSpPr>
          <p:nvPr/>
        </p:nvSpPr>
        <p:spPr bwMode="auto">
          <a:xfrm flipV="1">
            <a:off x="6175375" y="10064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flipV="1">
            <a:off x="8613775" y="10064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3721100" y="914400"/>
            <a:ext cx="296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4700588" y="930275"/>
            <a:ext cx="296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4956175" y="930275"/>
            <a:ext cx="296863" cy="336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8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5807075" y="930275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15</a:t>
            </a: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6175375" y="930275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16</a:t>
            </a:r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8277225" y="930275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31</a:t>
            </a:r>
          </a:p>
        </p:txBody>
      </p:sp>
      <p:sp>
        <p:nvSpPr>
          <p:cNvPr id="15378" name="Rectangle 20"/>
          <p:cNvSpPr>
            <a:spLocks noChangeArrowheads="1"/>
          </p:cNvSpPr>
          <p:nvPr/>
        </p:nvSpPr>
        <p:spPr bwMode="auto">
          <a:xfrm>
            <a:off x="4956175" y="1235075"/>
            <a:ext cx="12192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code</a:t>
            </a:r>
          </a:p>
        </p:txBody>
      </p:sp>
      <p:sp>
        <p:nvSpPr>
          <p:cNvPr id="15379" name="Rectangle 22"/>
          <p:cNvSpPr>
            <a:spLocks noChangeArrowheads="1"/>
          </p:cNvSpPr>
          <p:nvPr/>
        </p:nvSpPr>
        <p:spPr bwMode="auto">
          <a:xfrm>
            <a:off x="3736975" y="1920875"/>
            <a:ext cx="4876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identification</a:t>
            </a:r>
          </a:p>
        </p:txBody>
      </p:sp>
      <p:sp>
        <p:nvSpPr>
          <p:cNvPr id="15380" name="Line 23"/>
          <p:cNvSpPr>
            <a:spLocks noChangeShapeType="1"/>
          </p:cNvSpPr>
          <p:nvPr/>
        </p:nvSpPr>
        <p:spPr bwMode="auto">
          <a:xfrm>
            <a:off x="3736975" y="23780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81" name="Line 24"/>
          <p:cNvSpPr>
            <a:spLocks noChangeShapeType="1"/>
          </p:cNvSpPr>
          <p:nvPr/>
        </p:nvSpPr>
        <p:spPr bwMode="auto">
          <a:xfrm>
            <a:off x="8613775" y="23780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82" name="Text Box 25"/>
          <p:cNvSpPr txBox="1">
            <a:spLocks noChangeArrowheads="1"/>
          </p:cNvSpPr>
          <p:nvPr/>
        </p:nvSpPr>
        <p:spPr bwMode="auto">
          <a:xfrm>
            <a:off x="5489575" y="2378075"/>
            <a:ext cx="1554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extensions . . . </a:t>
            </a:r>
          </a:p>
        </p:txBody>
      </p:sp>
      <p:sp>
        <p:nvSpPr>
          <p:cNvPr id="15383" name="Line 33"/>
          <p:cNvSpPr>
            <a:spLocks noChangeShapeType="1"/>
          </p:cNvSpPr>
          <p:nvPr/>
        </p:nvSpPr>
        <p:spPr bwMode="auto">
          <a:xfrm flipV="1">
            <a:off x="4956175" y="10064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84" name="Text Box 35"/>
          <p:cNvSpPr txBox="1">
            <a:spLocks noChangeArrowheads="1"/>
          </p:cNvSpPr>
          <p:nvPr/>
        </p:nvSpPr>
        <p:spPr bwMode="auto">
          <a:xfrm>
            <a:off x="381000" y="2362200"/>
            <a:ext cx="8124825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dirty="0"/>
              <a:t>Example codes:</a:t>
            </a:r>
          </a:p>
          <a:p>
            <a:r>
              <a:rPr lang="en-US" sz="1600" dirty="0"/>
              <a:t>registration successful</a:t>
            </a:r>
          </a:p>
          <a:p>
            <a:r>
              <a:rPr lang="en-US" sz="1600" dirty="0"/>
              <a:t>	0 registration accepted</a:t>
            </a:r>
          </a:p>
          <a:p>
            <a:r>
              <a:rPr lang="en-US" sz="1600" dirty="0"/>
              <a:t>	1 registration accepted, but simultaneous mobility bindings unsupported</a:t>
            </a:r>
          </a:p>
          <a:p>
            <a:r>
              <a:rPr lang="en-US" sz="1600" dirty="0"/>
              <a:t>registration denied by FA</a:t>
            </a:r>
          </a:p>
          <a:p>
            <a:r>
              <a:rPr lang="en-US" sz="1600" dirty="0"/>
              <a:t>	65 administratively prohibited</a:t>
            </a:r>
          </a:p>
          <a:p>
            <a:r>
              <a:rPr lang="en-US" sz="1600" dirty="0"/>
              <a:t>	66 insufficient resources</a:t>
            </a:r>
          </a:p>
          <a:p>
            <a:r>
              <a:rPr lang="en-US" sz="1600" dirty="0"/>
              <a:t>	67 mobile node failed authentication</a:t>
            </a:r>
          </a:p>
          <a:p>
            <a:r>
              <a:rPr lang="en-US" sz="1600" dirty="0"/>
              <a:t>	68 home agent failed authentication</a:t>
            </a:r>
          </a:p>
          <a:p>
            <a:r>
              <a:rPr lang="en-US" sz="1600" dirty="0"/>
              <a:t>	69 requested Lifetime too long</a:t>
            </a:r>
          </a:p>
          <a:p>
            <a:r>
              <a:rPr lang="en-US" sz="1600" dirty="0"/>
              <a:t>registration denied by HA</a:t>
            </a:r>
          </a:p>
          <a:p>
            <a:r>
              <a:rPr lang="en-US" sz="1600" dirty="0"/>
              <a:t>	129 administratively prohibited</a:t>
            </a:r>
          </a:p>
          <a:p>
            <a:r>
              <a:rPr lang="en-US" sz="1600" dirty="0"/>
              <a:t>	131 mobile node failed authentication</a:t>
            </a:r>
          </a:p>
          <a:p>
            <a:r>
              <a:rPr lang="en-US" sz="1600" dirty="0"/>
              <a:t>	133 registration Identification mismatch</a:t>
            </a:r>
          </a:p>
          <a:p>
            <a:r>
              <a:rPr lang="en-US" sz="1600" dirty="0"/>
              <a:t>	135 too many simultaneous mobility bindings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Encapsulation</a:t>
            </a: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3352800" y="1905000"/>
            <a:ext cx="1752600" cy="4572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original IP header</a:t>
            </a:r>
          </a:p>
        </p:txBody>
      </p:sp>
      <p:sp>
        <p:nvSpPr>
          <p:cNvPr id="16389" name="Rectangle 4"/>
          <p:cNvSpPr>
            <a:spLocks noChangeArrowheads="1"/>
          </p:cNvSpPr>
          <p:nvPr/>
        </p:nvSpPr>
        <p:spPr bwMode="auto">
          <a:xfrm>
            <a:off x="5105400" y="1905000"/>
            <a:ext cx="1752600" cy="4572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original data</a:t>
            </a:r>
          </a:p>
        </p:txBody>
      </p:sp>
      <p:sp>
        <p:nvSpPr>
          <p:cNvPr id="16390" name="Rectangle 5"/>
          <p:cNvSpPr>
            <a:spLocks noChangeArrowheads="1"/>
          </p:cNvSpPr>
          <p:nvPr/>
        </p:nvSpPr>
        <p:spPr bwMode="auto">
          <a:xfrm>
            <a:off x="3352800" y="2667000"/>
            <a:ext cx="3505200" cy="4572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new data</a:t>
            </a:r>
          </a:p>
        </p:txBody>
      </p:sp>
      <p:sp>
        <p:nvSpPr>
          <p:cNvPr id="16391" name="Rectangle 6"/>
          <p:cNvSpPr>
            <a:spLocks noChangeArrowheads="1"/>
          </p:cNvSpPr>
          <p:nvPr/>
        </p:nvSpPr>
        <p:spPr bwMode="auto">
          <a:xfrm>
            <a:off x="1828800" y="2667000"/>
            <a:ext cx="1524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new IP header</a:t>
            </a:r>
          </a:p>
        </p:txBody>
      </p:sp>
      <p:sp>
        <p:nvSpPr>
          <p:cNvPr id="16392" name="Line 7"/>
          <p:cNvSpPr>
            <a:spLocks noChangeShapeType="1"/>
          </p:cNvSpPr>
          <p:nvPr/>
        </p:nvSpPr>
        <p:spPr bwMode="auto">
          <a:xfrm>
            <a:off x="3352800" y="2362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3" name="Line 8"/>
          <p:cNvSpPr>
            <a:spLocks noChangeShapeType="1"/>
          </p:cNvSpPr>
          <p:nvPr/>
        </p:nvSpPr>
        <p:spPr bwMode="auto">
          <a:xfrm>
            <a:off x="6858000" y="2362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Rectangle 9"/>
          <p:cNvSpPr>
            <a:spLocks noChangeArrowheads="1"/>
          </p:cNvSpPr>
          <p:nvPr/>
        </p:nvSpPr>
        <p:spPr bwMode="auto">
          <a:xfrm>
            <a:off x="1828800" y="3352800"/>
            <a:ext cx="1524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outer header</a:t>
            </a:r>
          </a:p>
        </p:txBody>
      </p:sp>
      <p:sp>
        <p:nvSpPr>
          <p:cNvPr id="16395" name="Rectangle 10"/>
          <p:cNvSpPr>
            <a:spLocks noChangeArrowheads="1"/>
          </p:cNvSpPr>
          <p:nvPr/>
        </p:nvSpPr>
        <p:spPr bwMode="auto">
          <a:xfrm>
            <a:off x="3352800" y="3352800"/>
            <a:ext cx="1752600" cy="4572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inner header</a:t>
            </a:r>
          </a:p>
        </p:txBody>
      </p:sp>
      <p:sp>
        <p:nvSpPr>
          <p:cNvPr id="16396" name="Rectangle 11"/>
          <p:cNvSpPr>
            <a:spLocks noChangeArrowheads="1"/>
          </p:cNvSpPr>
          <p:nvPr/>
        </p:nvSpPr>
        <p:spPr bwMode="auto">
          <a:xfrm>
            <a:off x="5105400" y="3352800"/>
            <a:ext cx="1752600" cy="4572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original data</a:t>
            </a:r>
          </a:p>
        </p:txBody>
      </p:sp>
      <p:sp>
        <p:nvSpPr>
          <p:cNvPr id="16397" name="Line 12"/>
          <p:cNvSpPr>
            <a:spLocks noChangeShapeType="1"/>
          </p:cNvSpPr>
          <p:nvPr/>
        </p:nvSpPr>
        <p:spPr bwMode="auto">
          <a:xfrm>
            <a:off x="1828800" y="3124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3"/>
          <p:cNvSpPr>
            <a:spLocks noChangeShapeType="1"/>
          </p:cNvSpPr>
          <p:nvPr/>
        </p:nvSpPr>
        <p:spPr bwMode="auto">
          <a:xfrm>
            <a:off x="6858000" y="3124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Encapsulation I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17526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None/>
            </a:pPr>
            <a:r>
              <a:rPr lang="en-US" smtClean="0"/>
              <a:t>Encapsulation of one packet into another as payload</a:t>
            </a:r>
          </a:p>
          <a:p>
            <a:pPr marL="819150" lvl="1"/>
            <a:r>
              <a:rPr lang="en-US" sz="1800" smtClean="0"/>
              <a:t>e.g. IPv6 in IPv4 (6Bone), Multicast in Unicast (Mbone)</a:t>
            </a:r>
          </a:p>
          <a:p>
            <a:pPr marL="819150" lvl="1"/>
            <a:r>
              <a:rPr lang="en-US" sz="1800" smtClean="0"/>
              <a:t>here: e.g. IP-in-IP-encapsulation, minimal encapsulation or GRE (Generic Record Encapsulation)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IP-in-IP-encapsulation (mandatory, RFC 2003)</a:t>
            </a:r>
          </a:p>
          <a:p>
            <a:pPr marL="819150" lvl="1"/>
            <a:r>
              <a:rPr lang="en-US" sz="1800" smtClean="0"/>
              <a:t>tunnel between HA and COA</a:t>
            </a:r>
          </a:p>
        </p:txBody>
      </p:sp>
      <p:sp>
        <p:nvSpPr>
          <p:cNvPr id="17413" name="Rectangle 6"/>
          <p:cNvSpPr>
            <a:spLocks noChangeArrowheads="1"/>
          </p:cNvSpPr>
          <p:nvPr/>
        </p:nvSpPr>
        <p:spPr bwMode="auto">
          <a:xfrm>
            <a:off x="2057400" y="3962400"/>
            <a:ext cx="4876800" cy="2286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Care-of address COA</a:t>
            </a:r>
            <a:endParaRPr lang="en-US"/>
          </a:p>
        </p:txBody>
      </p:sp>
      <p:sp>
        <p:nvSpPr>
          <p:cNvPr id="17414" name="Rectangle 7"/>
          <p:cNvSpPr>
            <a:spLocks noChangeArrowheads="1"/>
          </p:cNvSpPr>
          <p:nvPr/>
        </p:nvSpPr>
        <p:spPr bwMode="auto">
          <a:xfrm>
            <a:off x="2057400" y="3733800"/>
            <a:ext cx="4876800" cy="2286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IP address of HA</a:t>
            </a:r>
            <a:endParaRPr lang="en-US"/>
          </a:p>
        </p:txBody>
      </p:sp>
      <p:sp>
        <p:nvSpPr>
          <p:cNvPr id="17415" name="Rectangle 8"/>
          <p:cNvSpPr>
            <a:spLocks noChangeArrowheads="1"/>
          </p:cNvSpPr>
          <p:nvPr/>
        </p:nvSpPr>
        <p:spPr bwMode="auto">
          <a:xfrm>
            <a:off x="2057400" y="3505200"/>
            <a:ext cx="1219200" cy="2286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TTL</a:t>
            </a:r>
          </a:p>
        </p:txBody>
      </p:sp>
      <p:sp>
        <p:nvSpPr>
          <p:cNvPr id="17416" name="Rectangle 9"/>
          <p:cNvSpPr>
            <a:spLocks noChangeArrowheads="1"/>
          </p:cNvSpPr>
          <p:nvPr/>
        </p:nvSpPr>
        <p:spPr bwMode="auto">
          <a:xfrm>
            <a:off x="2057400" y="3276600"/>
            <a:ext cx="2438400" cy="2286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IP identification</a:t>
            </a:r>
          </a:p>
        </p:txBody>
      </p:sp>
      <p:sp>
        <p:nvSpPr>
          <p:cNvPr id="17417" name="Rectangle 10"/>
          <p:cNvSpPr>
            <a:spLocks noChangeArrowheads="1"/>
          </p:cNvSpPr>
          <p:nvPr/>
        </p:nvSpPr>
        <p:spPr bwMode="auto">
          <a:xfrm>
            <a:off x="3276600" y="3505200"/>
            <a:ext cx="1219200" cy="2286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i="1"/>
              <a:t>IP-in-IP</a:t>
            </a:r>
          </a:p>
        </p:txBody>
      </p:sp>
      <p:sp>
        <p:nvSpPr>
          <p:cNvPr id="17418" name="Rectangle 11"/>
          <p:cNvSpPr>
            <a:spLocks noChangeArrowheads="1"/>
          </p:cNvSpPr>
          <p:nvPr/>
        </p:nvSpPr>
        <p:spPr bwMode="auto">
          <a:xfrm>
            <a:off x="4495800" y="3505200"/>
            <a:ext cx="2438400" cy="2286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IP checksum</a:t>
            </a:r>
          </a:p>
        </p:txBody>
      </p:sp>
      <p:sp>
        <p:nvSpPr>
          <p:cNvPr id="17419" name="Rectangle 12"/>
          <p:cNvSpPr>
            <a:spLocks noChangeArrowheads="1"/>
          </p:cNvSpPr>
          <p:nvPr/>
        </p:nvSpPr>
        <p:spPr bwMode="auto">
          <a:xfrm>
            <a:off x="4495800" y="3276600"/>
            <a:ext cx="533400" cy="2286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flags</a:t>
            </a:r>
          </a:p>
        </p:txBody>
      </p:sp>
      <p:sp>
        <p:nvSpPr>
          <p:cNvPr id="17420" name="Rectangle 13"/>
          <p:cNvSpPr>
            <a:spLocks noChangeArrowheads="1"/>
          </p:cNvSpPr>
          <p:nvPr/>
        </p:nvSpPr>
        <p:spPr bwMode="auto">
          <a:xfrm>
            <a:off x="5029200" y="3276600"/>
            <a:ext cx="1905000" cy="2286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fragment offset</a:t>
            </a:r>
          </a:p>
        </p:txBody>
      </p:sp>
      <p:sp>
        <p:nvSpPr>
          <p:cNvPr id="17421" name="Rectangle 14"/>
          <p:cNvSpPr>
            <a:spLocks noChangeArrowheads="1"/>
          </p:cNvSpPr>
          <p:nvPr/>
        </p:nvSpPr>
        <p:spPr bwMode="auto">
          <a:xfrm>
            <a:off x="4495800" y="3048000"/>
            <a:ext cx="2438400" cy="2286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length</a:t>
            </a:r>
          </a:p>
        </p:txBody>
      </p:sp>
      <p:sp>
        <p:nvSpPr>
          <p:cNvPr id="17422" name="Rectangle 15"/>
          <p:cNvSpPr>
            <a:spLocks noChangeArrowheads="1"/>
          </p:cNvSpPr>
          <p:nvPr/>
        </p:nvSpPr>
        <p:spPr bwMode="auto">
          <a:xfrm>
            <a:off x="3276600" y="3048000"/>
            <a:ext cx="1219200" cy="2286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DS (TOS)</a:t>
            </a:r>
          </a:p>
        </p:txBody>
      </p:sp>
      <p:sp>
        <p:nvSpPr>
          <p:cNvPr id="17423" name="Rectangle 16"/>
          <p:cNvSpPr>
            <a:spLocks noChangeArrowheads="1"/>
          </p:cNvSpPr>
          <p:nvPr/>
        </p:nvSpPr>
        <p:spPr bwMode="auto">
          <a:xfrm>
            <a:off x="2057400" y="3048000"/>
            <a:ext cx="609600" cy="2286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ver.</a:t>
            </a:r>
          </a:p>
        </p:txBody>
      </p:sp>
      <p:sp>
        <p:nvSpPr>
          <p:cNvPr id="17424" name="Rectangle 17"/>
          <p:cNvSpPr>
            <a:spLocks noChangeArrowheads="1"/>
          </p:cNvSpPr>
          <p:nvPr/>
        </p:nvSpPr>
        <p:spPr bwMode="auto">
          <a:xfrm>
            <a:off x="2667000" y="3048000"/>
            <a:ext cx="609600" cy="2286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IHL</a:t>
            </a:r>
          </a:p>
        </p:txBody>
      </p:sp>
      <p:sp>
        <p:nvSpPr>
          <p:cNvPr id="17425" name="Rectangle 18"/>
          <p:cNvSpPr>
            <a:spLocks noChangeArrowheads="1"/>
          </p:cNvSpPr>
          <p:nvPr/>
        </p:nvSpPr>
        <p:spPr bwMode="auto">
          <a:xfrm>
            <a:off x="2057400" y="5105400"/>
            <a:ext cx="4876800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IP address of MN</a:t>
            </a:r>
            <a:endParaRPr lang="en-US"/>
          </a:p>
        </p:txBody>
      </p:sp>
      <p:sp>
        <p:nvSpPr>
          <p:cNvPr id="17426" name="Rectangle 19"/>
          <p:cNvSpPr>
            <a:spLocks noChangeArrowheads="1"/>
          </p:cNvSpPr>
          <p:nvPr/>
        </p:nvSpPr>
        <p:spPr bwMode="auto">
          <a:xfrm>
            <a:off x="2057400" y="4876800"/>
            <a:ext cx="4876800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IP address of CN</a:t>
            </a:r>
            <a:endParaRPr lang="en-US"/>
          </a:p>
        </p:txBody>
      </p:sp>
      <p:sp>
        <p:nvSpPr>
          <p:cNvPr id="17427" name="Rectangle 20"/>
          <p:cNvSpPr>
            <a:spLocks noChangeArrowheads="1"/>
          </p:cNvSpPr>
          <p:nvPr/>
        </p:nvSpPr>
        <p:spPr bwMode="auto">
          <a:xfrm>
            <a:off x="2057400" y="4648200"/>
            <a:ext cx="1219200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TTL</a:t>
            </a:r>
          </a:p>
        </p:txBody>
      </p:sp>
      <p:sp>
        <p:nvSpPr>
          <p:cNvPr id="17428" name="Rectangle 21"/>
          <p:cNvSpPr>
            <a:spLocks noChangeArrowheads="1"/>
          </p:cNvSpPr>
          <p:nvPr/>
        </p:nvSpPr>
        <p:spPr bwMode="auto">
          <a:xfrm>
            <a:off x="2057400" y="4419600"/>
            <a:ext cx="2438400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IP identification</a:t>
            </a:r>
          </a:p>
        </p:txBody>
      </p:sp>
      <p:sp>
        <p:nvSpPr>
          <p:cNvPr id="17429" name="Rectangle 22"/>
          <p:cNvSpPr>
            <a:spLocks noChangeArrowheads="1"/>
          </p:cNvSpPr>
          <p:nvPr/>
        </p:nvSpPr>
        <p:spPr bwMode="auto">
          <a:xfrm>
            <a:off x="3276600" y="4648200"/>
            <a:ext cx="1219200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lay. 4 prot.</a:t>
            </a:r>
          </a:p>
        </p:txBody>
      </p:sp>
      <p:sp>
        <p:nvSpPr>
          <p:cNvPr id="17430" name="Rectangle 23"/>
          <p:cNvSpPr>
            <a:spLocks noChangeArrowheads="1"/>
          </p:cNvSpPr>
          <p:nvPr/>
        </p:nvSpPr>
        <p:spPr bwMode="auto">
          <a:xfrm>
            <a:off x="4495800" y="4648200"/>
            <a:ext cx="2438400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IP checksum</a:t>
            </a:r>
          </a:p>
        </p:txBody>
      </p:sp>
      <p:sp>
        <p:nvSpPr>
          <p:cNvPr id="17431" name="Rectangle 24"/>
          <p:cNvSpPr>
            <a:spLocks noChangeArrowheads="1"/>
          </p:cNvSpPr>
          <p:nvPr/>
        </p:nvSpPr>
        <p:spPr bwMode="auto">
          <a:xfrm>
            <a:off x="4495800" y="4419600"/>
            <a:ext cx="533400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flags</a:t>
            </a:r>
          </a:p>
        </p:txBody>
      </p:sp>
      <p:sp>
        <p:nvSpPr>
          <p:cNvPr id="17432" name="Rectangle 25"/>
          <p:cNvSpPr>
            <a:spLocks noChangeArrowheads="1"/>
          </p:cNvSpPr>
          <p:nvPr/>
        </p:nvSpPr>
        <p:spPr bwMode="auto">
          <a:xfrm>
            <a:off x="5029200" y="4419600"/>
            <a:ext cx="1905000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fragment offset</a:t>
            </a:r>
          </a:p>
        </p:txBody>
      </p:sp>
      <p:sp>
        <p:nvSpPr>
          <p:cNvPr id="17433" name="Rectangle 26"/>
          <p:cNvSpPr>
            <a:spLocks noChangeArrowheads="1"/>
          </p:cNvSpPr>
          <p:nvPr/>
        </p:nvSpPr>
        <p:spPr bwMode="auto">
          <a:xfrm>
            <a:off x="4495800" y="4191000"/>
            <a:ext cx="2438400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length</a:t>
            </a:r>
          </a:p>
        </p:txBody>
      </p:sp>
      <p:sp>
        <p:nvSpPr>
          <p:cNvPr id="17434" name="Rectangle 27"/>
          <p:cNvSpPr>
            <a:spLocks noChangeArrowheads="1"/>
          </p:cNvSpPr>
          <p:nvPr/>
        </p:nvSpPr>
        <p:spPr bwMode="auto">
          <a:xfrm>
            <a:off x="3276600" y="4191000"/>
            <a:ext cx="1219200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DS (TOS)</a:t>
            </a:r>
          </a:p>
        </p:txBody>
      </p:sp>
      <p:sp>
        <p:nvSpPr>
          <p:cNvPr id="17435" name="Rectangle 28"/>
          <p:cNvSpPr>
            <a:spLocks noChangeArrowheads="1"/>
          </p:cNvSpPr>
          <p:nvPr/>
        </p:nvSpPr>
        <p:spPr bwMode="auto">
          <a:xfrm>
            <a:off x="2057400" y="4191000"/>
            <a:ext cx="609600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ver.</a:t>
            </a:r>
          </a:p>
        </p:txBody>
      </p:sp>
      <p:sp>
        <p:nvSpPr>
          <p:cNvPr id="17436" name="Rectangle 29"/>
          <p:cNvSpPr>
            <a:spLocks noChangeArrowheads="1"/>
          </p:cNvSpPr>
          <p:nvPr/>
        </p:nvSpPr>
        <p:spPr bwMode="auto">
          <a:xfrm>
            <a:off x="2667000" y="4191000"/>
            <a:ext cx="609600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IHL</a:t>
            </a:r>
          </a:p>
        </p:txBody>
      </p:sp>
      <p:sp>
        <p:nvSpPr>
          <p:cNvPr id="17437" name="Rectangle 30"/>
          <p:cNvSpPr>
            <a:spLocks noChangeArrowheads="1"/>
          </p:cNvSpPr>
          <p:nvPr/>
        </p:nvSpPr>
        <p:spPr bwMode="auto">
          <a:xfrm>
            <a:off x="2057400" y="5334000"/>
            <a:ext cx="48768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TCP/UDP/ ... payload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Encapsulation II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17526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smtClean="0"/>
              <a:t>Minimal encapsulation (optional)</a:t>
            </a:r>
          </a:p>
          <a:p>
            <a:pPr lvl="1"/>
            <a:r>
              <a:rPr lang="en-US" sz="1800" smtClean="0"/>
              <a:t>avoids repetition of identical fields</a:t>
            </a:r>
          </a:p>
          <a:p>
            <a:pPr lvl="1"/>
            <a:r>
              <a:rPr lang="en-US" sz="1800" smtClean="0"/>
              <a:t>e.g. TTL, IHL, version, DS (RFC 2474, old: TOS)</a:t>
            </a:r>
          </a:p>
          <a:p>
            <a:pPr lvl="1"/>
            <a:r>
              <a:rPr lang="en-US" sz="1800" smtClean="0"/>
              <a:t>only applicable for unfragmented packets, no space left for fragment identification</a:t>
            </a:r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2057400" y="3962400"/>
            <a:ext cx="4876800" cy="2286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care-of address COA</a:t>
            </a:r>
            <a:endParaRPr lang="en-US"/>
          </a:p>
        </p:txBody>
      </p:sp>
      <p:sp>
        <p:nvSpPr>
          <p:cNvPr id="18438" name="Rectangle 5"/>
          <p:cNvSpPr>
            <a:spLocks noChangeArrowheads="1"/>
          </p:cNvSpPr>
          <p:nvPr/>
        </p:nvSpPr>
        <p:spPr bwMode="auto">
          <a:xfrm>
            <a:off x="2057400" y="3733800"/>
            <a:ext cx="4876800" cy="2286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IP address of HA</a:t>
            </a:r>
            <a:endParaRPr lang="en-US"/>
          </a:p>
        </p:txBody>
      </p:sp>
      <p:sp>
        <p:nvSpPr>
          <p:cNvPr id="18439" name="Rectangle 6"/>
          <p:cNvSpPr>
            <a:spLocks noChangeArrowheads="1"/>
          </p:cNvSpPr>
          <p:nvPr/>
        </p:nvSpPr>
        <p:spPr bwMode="auto">
          <a:xfrm>
            <a:off x="2057400" y="3505200"/>
            <a:ext cx="1219200" cy="2286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TTL</a:t>
            </a:r>
          </a:p>
        </p:txBody>
      </p:sp>
      <p:sp>
        <p:nvSpPr>
          <p:cNvPr id="18440" name="Rectangle 7"/>
          <p:cNvSpPr>
            <a:spLocks noChangeArrowheads="1"/>
          </p:cNvSpPr>
          <p:nvPr/>
        </p:nvSpPr>
        <p:spPr bwMode="auto">
          <a:xfrm>
            <a:off x="2057400" y="3276600"/>
            <a:ext cx="2438400" cy="2286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IP identification</a:t>
            </a:r>
          </a:p>
        </p:txBody>
      </p:sp>
      <p:sp>
        <p:nvSpPr>
          <p:cNvPr id="18441" name="Rectangle 8"/>
          <p:cNvSpPr>
            <a:spLocks noChangeArrowheads="1"/>
          </p:cNvSpPr>
          <p:nvPr/>
        </p:nvSpPr>
        <p:spPr bwMode="auto">
          <a:xfrm>
            <a:off x="3276600" y="3505200"/>
            <a:ext cx="1219200" cy="2286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i="1"/>
              <a:t>min. encap.</a:t>
            </a:r>
          </a:p>
        </p:txBody>
      </p:sp>
      <p:sp>
        <p:nvSpPr>
          <p:cNvPr id="18442" name="Rectangle 9"/>
          <p:cNvSpPr>
            <a:spLocks noChangeArrowheads="1"/>
          </p:cNvSpPr>
          <p:nvPr/>
        </p:nvSpPr>
        <p:spPr bwMode="auto">
          <a:xfrm>
            <a:off x="4495800" y="3505200"/>
            <a:ext cx="2438400" cy="2286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IP checksum</a:t>
            </a:r>
          </a:p>
        </p:txBody>
      </p:sp>
      <p:sp>
        <p:nvSpPr>
          <p:cNvPr id="18443" name="Rectangle 10"/>
          <p:cNvSpPr>
            <a:spLocks noChangeArrowheads="1"/>
          </p:cNvSpPr>
          <p:nvPr/>
        </p:nvSpPr>
        <p:spPr bwMode="auto">
          <a:xfrm>
            <a:off x="4495800" y="3276600"/>
            <a:ext cx="533400" cy="2286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flags</a:t>
            </a:r>
          </a:p>
        </p:txBody>
      </p:sp>
      <p:sp>
        <p:nvSpPr>
          <p:cNvPr id="18444" name="Rectangle 11"/>
          <p:cNvSpPr>
            <a:spLocks noChangeArrowheads="1"/>
          </p:cNvSpPr>
          <p:nvPr/>
        </p:nvSpPr>
        <p:spPr bwMode="auto">
          <a:xfrm>
            <a:off x="5029200" y="3276600"/>
            <a:ext cx="1905000" cy="2286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fragment offset</a:t>
            </a:r>
          </a:p>
        </p:txBody>
      </p:sp>
      <p:sp>
        <p:nvSpPr>
          <p:cNvPr id="18445" name="Rectangle 12"/>
          <p:cNvSpPr>
            <a:spLocks noChangeArrowheads="1"/>
          </p:cNvSpPr>
          <p:nvPr/>
        </p:nvSpPr>
        <p:spPr bwMode="auto">
          <a:xfrm>
            <a:off x="4495800" y="3048000"/>
            <a:ext cx="2438400" cy="2286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length</a:t>
            </a:r>
          </a:p>
        </p:txBody>
      </p:sp>
      <p:sp>
        <p:nvSpPr>
          <p:cNvPr id="18446" name="Rectangle 13"/>
          <p:cNvSpPr>
            <a:spLocks noChangeArrowheads="1"/>
          </p:cNvSpPr>
          <p:nvPr/>
        </p:nvSpPr>
        <p:spPr bwMode="auto">
          <a:xfrm>
            <a:off x="3276600" y="3048000"/>
            <a:ext cx="1219200" cy="2286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DS (TOS)</a:t>
            </a:r>
          </a:p>
        </p:txBody>
      </p:sp>
      <p:sp>
        <p:nvSpPr>
          <p:cNvPr id="18447" name="Rectangle 14"/>
          <p:cNvSpPr>
            <a:spLocks noChangeArrowheads="1"/>
          </p:cNvSpPr>
          <p:nvPr/>
        </p:nvSpPr>
        <p:spPr bwMode="auto">
          <a:xfrm>
            <a:off x="2057400" y="3048000"/>
            <a:ext cx="609600" cy="2286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ver.</a:t>
            </a:r>
          </a:p>
        </p:txBody>
      </p:sp>
      <p:sp>
        <p:nvSpPr>
          <p:cNvPr id="18448" name="Rectangle 15"/>
          <p:cNvSpPr>
            <a:spLocks noChangeArrowheads="1"/>
          </p:cNvSpPr>
          <p:nvPr/>
        </p:nvSpPr>
        <p:spPr bwMode="auto">
          <a:xfrm>
            <a:off x="2667000" y="3048000"/>
            <a:ext cx="609600" cy="2286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IHL</a:t>
            </a:r>
          </a:p>
        </p:txBody>
      </p:sp>
      <p:sp>
        <p:nvSpPr>
          <p:cNvPr id="18449" name="Rectangle 16"/>
          <p:cNvSpPr>
            <a:spLocks noChangeArrowheads="1"/>
          </p:cNvSpPr>
          <p:nvPr/>
        </p:nvSpPr>
        <p:spPr bwMode="auto">
          <a:xfrm>
            <a:off x="2057400" y="4419600"/>
            <a:ext cx="4876800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IP address of MN</a:t>
            </a:r>
            <a:endParaRPr lang="en-US"/>
          </a:p>
        </p:txBody>
      </p:sp>
      <p:sp>
        <p:nvSpPr>
          <p:cNvPr id="18450" name="Rectangle 17"/>
          <p:cNvSpPr>
            <a:spLocks noChangeArrowheads="1"/>
          </p:cNvSpPr>
          <p:nvPr/>
        </p:nvSpPr>
        <p:spPr bwMode="auto">
          <a:xfrm>
            <a:off x="2057400" y="4648200"/>
            <a:ext cx="4876800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original sender IP address </a:t>
            </a:r>
            <a:r>
              <a:rPr lang="en-US"/>
              <a:t>(if S=1)</a:t>
            </a:r>
          </a:p>
        </p:txBody>
      </p:sp>
      <p:sp>
        <p:nvSpPr>
          <p:cNvPr id="18451" name="Rectangle 18"/>
          <p:cNvSpPr>
            <a:spLocks noChangeArrowheads="1"/>
          </p:cNvSpPr>
          <p:nvPr/>
        </p:nvSpPr>
        <p:spPr bwMode="auto">
          <a:xfrm>
            <a:off x="3276600" y="4191000"/>
            <a:ext cx="228600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2057400" y="4191000"/>
            <a:ext cx="1219200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lay. 4 protoc.</a:t>
            </a:r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4495800" y="4191000"/>
            <a:ext cx="2438400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IP checksum</a:t>
            </a:r>
          </a:p>
        </p:txBody>
      </p:sp>
      <p:sp>
        <p:nvSpPr>
          <p:cNvPr id="18454" name="Rectangle 28"/>
          <p:cNvSpPr>
            <a:spLocks noChangeArrowheads="1"/>
          </p:cNvSpPr>
          <p:nvPr/>
        </p:nvSpPr>
        <p:spPr bwMode="auto">
          <a:xfrm>
            <a:off x="2057400" y="4876800"/>
            <a:ext cx="48768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TCP/UDP/ ... payload</a:t>
            </a:r>
          </a:p>
        </p:txBody>
      </p:sp>
      <p:sp>
        <p:nvSpPr>
          <p:cNvPr id="18455" name="Rectangle 29"/>
          <p:cNvSpPr>
            <a:spLocks noChangeArrowheads="1"/>
          </p:cNvSpPr>
          <p:nvPr/>
        </p:nvSpPr>
        <p:spPr bwMode="auto">
          <a:xfrm>
            <a:off x="3505200" y="4191000"/>
            <a:ext cx="990600" cy="228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reserved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Generic Routing Encapsulation</a:t>
            </a: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4495800" y="1066800"/>
            <a:ext cx="4191000" cy="1524000"/>
            <a:chOff x="2352" y="624"/>
            <a:chExt cx="3168" cy="1248"/>
          </a:xfrm>
        </p:grpSpPr>
        <p:sp>
          <p:nvSpPr>
            <p:cNvPr id="19508" name="Rectangle 3"/>
            <p:cNvSpPr>
              <a:spLocks noChangeArrowheads="1"/>
            </p:cNvSpPr>
            <p:nvPr/>
          </p:nvSpPr>
          <p:spPr bwMode="auto">
            <a:xfrm>
              <a:off x="3984" y="624"/>
              <a:ext cx="624" cy="288"/>
            </a:xfrm>
            <a:prstGeom prst="rect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/>
                <a:t>original</a:t>
              </a:r>
            </a:p>
            <a:p>
              <a:pPr algn="ctr"/>
              <a:r>
                <a:rPr lang="en-US" sz="1200"/>
                <a:t>header</a:t>
              </a:r>
            </a:p>
          </p:txBody>
        </p:sp>
        <p:sp>
          <p:nvSpPr>
            <p:cNvPr id="19509" name="Rectangle 4"/>
            <p:cNvSpPr>
              <a:spLocks noChangeArrowheads="1"/>
            </p:cNvSpPr>
            <p:nvPr/>
          </p:nvSpPr>
          <p:spPr bwMode="auto">
            <a:xfrm>
              <a:off x="4608" y="624"/>
              <a:ext cx="912" cy="288"/>
            </a:xfrm>
            <a:prstGeom prst="rect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/>
                <a:t>original data</a:t>
              </a:r>
            </a:p>
          </p:txBody>
        </p:sp>
        <p:sp>
          <p:nvSpPr>
            <p:cNvPr id="19510" name="Rectangle 5"/>
            <p:cNvSpPr>
              <a:spLocks noChangeArrowheads="1"/>
            </p:cNvSpPr>
            <p:nvPr/>
          </p:nvSpPr>
          <p:spPr bwMode="auto">
            <a:xfrm>
              <a:off x="3312" y="1584"/>
              <a:ext cx="2208" cy="288"/>
            </a:xfrm>
            <a:prstGeom prst="rect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/>
                <a:t>new data</a:t>
              </a:r>
            </a:p>
          </p:txBody>
        </p:sp>
        <p:sp>
          <p:nvSpPr>
            <p:cNvPr id="19511" name="Rectangle 6"/>
            <p:cNvSpPr>
              <a:spLocks noChangeArrowheads="1"/>
            </p:cNvSpPr>
            <p:nvPr/>
          </p:nvSpPr>
          <p:spPr bwMode="auto">
            <a:xfrm>
              <a:off x="2352" y="1584"/>
              <a:ext cx="960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/>
                <a:t>new header</a:t>
              </a:r>
            </a:p>
          </p:txBody>
        </p:sp>
        <p:sp>
          <p:nvSpPr>
            <p:cNvPr id="19512" name="Line 7"/>
            <p:cNvSpPr>
              <a:spLocks noChangeShapeType="1"/>
            </p:cNvSpPr>
            <p:nvPr/>
          </p:nvSpPr>
          <p:spPr bwMode="auto">
            <a:xfrm>
              <a:off x="3984" y="91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13" name="Line 8"/>
            <p:cNvSpPr>
              <a:spLocks noChangeShapeType="1"/>
            </p:cNvSpPr>
            <p:nvPr/>
          </p:nvSpPr>
          <p:spPr bwMode="auto">
            <a:xfrm>
              <a:off x="5520" y="91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14" name="Rectangle 9"/>
            <p:cNvSpPr>
              <a:spLocks noChangeArrowheads="1"/>
            </p:cNvSpPr>
            <p:nvPr/>
          </p:nvSpPr>
          <p:spPr bwMode="auto">
            <a:xfrm>
              <a:off x="2352" y="1104"/>
              <a:ext cx="960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/>
                <a:t>outer header</a:t>
              </a:r>
            </a:p>
          </p:txBody>
        </p:sp>
        <p:sp>
          <p:nvSpPr>
            <p:cNvPr id="19515" name="Rectangle 10"/>
            <p:cNvSpPr>
              <a:spLocks noChangeArrowheads="1"/>
            </p:cNvSpPr>
            <p:nvPr/>
          </p:nvSpPr>
          <p:spPr bwMode="auto">
            <a:xfrm>
              <a:off x="3312" y="1104"/>
              <a:ext cx="672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/>
                <a:t>GRE </a:t>
              </a:r>
              <a:br>
                <a:rPr lang="en-US" sz="1200"/>
              </a:br>
              <a:r>
                <a:rPr lang="en-US" sz="1200"/>
                <a:t>header</a:t>
              </a:r>
            </a:p>
          </p:txBody>
        </p:sp>
        <p:sp>
          <p:nvSpPr>
            <p:cNvPr id="19516" name="Rectangle 11"/>
            <p:cNvSpPr>
              <a:spLocks noChangeArrowheads="1"/>
            </p:cNvSpPr>
            <p:nvPr/>
          </p:nvSpPr>
          <p:spPr bwMode="auto">
            <a:xfrm>
              <a:off x="4608" y="1104"/>
              <a:ext cx="912" cy="288"/>
            </a:xfrm>
            <a:prstGeom prst="rect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/>
                <a:t>original data</a:t>
              </a:r>
            </a:p>
          </p:txBody>
        </p:sp>
        <p:sp>
          <p:nvSpPr>
            <p:cNvPr id="19517" name="Line 12"/>
            <p:cNvSpPr>
              <a:spLocks noChangeShapeType="1"/>
            </p:cNvSpPr>
            <p:nvPr/>
          </p:nvSpPr>
          <p:spPr bwMode="auto">
            <a:xfrm>
              <a:off x="2352" y="139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18" name="Line 13"/>
            <p:cNvSpPr>
              <a:spLocks noChangeShapeType="1"/>
            </p:cNvSpPr>
            <p:nvPr/>
          </p:nvSpPr>
          <p:spPr bwMode="auto">
            <a:xfrm>
              <a:off x="5520" y="139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19" name="Rectangle 33"/>
            <p:cNvSpPr>
              <a:spLocks noChangeArrowheads="1"/>
            </p:cNvSpPr>
            <p:nvPr/>
          </p:nvSpPr>
          <p:spPr bwMode="auto">
            <a:xfrm>
              <a:off x="3984" y="1104"/>
              <a:ext cx="624" cy="288"/>
            </a:xfrm>
            <a:prstGeom prst="rect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/>
                <a:t>original</a:t>
              </a:r>
              <a:br>
                <a:rPr lang="en-US" sz="1200"/>
              </a:br>
              <a:r>
                <a:rPr lang="en-US" sz="1200"/>
                <a:t>header</a:t>
              </a:r>
            </a:p>
          </p:txBody>
        </p:sp>
      </p:grpSp>
      <p:sp>
        <p:nvSpPr>
          <p:cNvPr id="19461" name="Rectangle 35"/>
          <p:cNvSpPr>
            <a:spLocks noChangeArrowheads="1"/>
          </p:cNvSpPr>
          <p:nvPr/>
        </p:nvSpPr>
        <p:spPr bwMode="auto">
          <a:xfrm>
            <a:off x="304800" y="3481388"/>
            <a:ext cx="4038600" cy="185737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/>
              <a:t>Care-of address COA</a:t>
            </a:r>
            <a:endParaRPr lang="en-US" sz="1200"/>
          </a:p>
        </p:txBody>
      </p:sp>
      <p:sp>
        <p:nvSpPr>
          <p:cNvPr id="19462" name="Rectangle 36"/>
          <p:cNvSpPr>
            <a:spLocks noChangeArrowheads="1"/>
          </p:cNvSpPr>
          <p:nvPr/>
        </p:nvSpPr>
        <p:spPr bwMode="auto">
          <a:xfrm>
            <a:off x="304800" y="3297238"/>
            <a:ext cx="4038600" cy="18415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/>
              <a:t>IP address of HA</a:t>
            </a:r>
            <a:endParaRPr lang="en-US" sz="1200"/>
          </a:p>
        </p:txBody>
      </p:sp>
      <p:sp>
        <p:nvSpPr>
          <p:cNvPr id="19463" name="Rectangle 37"/>
          <p:cNvSpPr>
            <a:spLocks noChangeArrowheads="1"/>
          </p:cNvSpPr>
          <p:nvPr/>
        </p:nvSpPr>
        <p:spPr bwMode="auto">
          <a:xfrm>
            <a:off x="304800" y="3113088"/>
            <a:ext cx="1009650" cy="18415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TTL</a:t>
            </a:r>
          </a:p>
        </p:txBody>
      </p:sp>
      <p:sp>
        <p:nvSpPr>
          <p:cNvPr id="19464" name="Rectangle 38"/>
          <p:cNvSpPr>
            <a:spLocks noChangeArrowheads="1"/>
          </p:cNvSpPr>
          <p:nvPr/>
        </p:nvSpPr>
        <p:spPr bwMode="auto">
          <a:xfrm>
            <a:off x="304800" y="2927350"/>
            <a:ext cx="2019300" cy="185738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IP identification</a:t>
            </a:r>
          </a:p>
        </p:txBody>
      </p:sp>
      <p:sp>
        <p:nvSpPr>
          <p:cNvPr id="19465" name="Rectangle 39"/>
          <p:cNvSpPr>
            <a:spLocks noChangeArrowheads="1"/>
          </p:cNvSpPr>
          <p:nvPr/>
        </p:nvSpPr>
        <p:spPr bwMode="auto">
          <a:xfrm>
            <a:off x="1314450" y="3113088"/>
            <a:ext cx="1009650" cy="18415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i="1"/>
              <a:t>GRE</a:t>
            </a:r>
          </a:p>
        </p:txBody>
      </p:sp>
      <p:sp>
        <p:nvSpPr>
          <p:cNvPr id="19466" name="Rectangle 40"/>
          <p:cNvSpPr>
            <a:spLocks noChangeArrowheads="1"/>
          </p:cNvSpPr>
          <p:nvPr/>
        </p:nvSpPr>
        <p:spPr bwMode="auto">
          <a:xfrm>
            <a:off x="2324100" y="3113088"/>
            <a:ext cx="2019300" cy="18415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IP checksum</a:t>
            </a:r>
          </a:p>
        </p:txBody>
      </p:sp>
      <p:sp>
        <p:nvSpPr>
          <p:cNvPr id="19467" name="Rectangle 41"/>
          <p:cNvSpPr>
            <a:spLocks noChangeArrowheads="1"/>
          </p:cNvSpPr>
          <p:nvPr/>
        </p:nvSpPr>
        <p:spPr bwMode="auto">
          <a:xfrm>
            <a:off x="2324100" y="2927350"/>
            <a:ext cx="441325" cy="185738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flags</a:t>
            </a:r>
          </a:p>
        </p:txBody>
      </p:sp>
      <p:sp>
        <p:nvSpPr>
          <p:cNvPr id="19468" name="Rectangle 42"/>
          <p:cNvSpPr>
            <a:spLocks noChangeArrowheads="1"/>
          </p:cNvSpPr>
          <p:nvPr/>
        </p:nvSpPr>
        <p:spPr bwMode="auto">
          <a:xfrm>
            <a:off x="2765425" y="2927350"/>
            <a:ext cx="1577975" cy="185738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fragment offset</a:t>
            </a:r>
          </a:p>
        </p:txBody>
      </p:sp>
      <p:sp>
        <p:nvSpPr>
          <p:cNvPr id="19469" name="Rectangle 43"/>
          <p:cNvSpPr>
            <a:spLocks noChangeArrowheads="1"/>
          </p:cNvSpPr>
          <p:nvPr/>
        </p:nvSpPr>
        <p:spPr bwMode="auto">
          <a:xfrm>
            <a:off x="2324100" y="2743200"/>
            <a:ext cx="2019300" cy="18415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length</a:t>
            </a:r>
          </a:p>
        </p:txBody>
      </p:sp>
      <p:sp>
        <p:nvSpPr>
          <p:cNvPr id="19470" name="Rectangle 44"/>
          <p:cNvSpPr>
            <a:spLocks noChangeArrowheads="1"/>
          </p:cNvSpPr>
          <p:nvPr/>
        </p:nvSpPr>
        <p:spPr bwMode="auto">
          <a:xfrm>
            <a:off x="1314450" y="2743200"/>
            <a:ext cx="1009650" cy="18415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DS (TOS)</a:t>
            </a:r>
          </a:p>
        </p:txBody>
      </p:sp>
      <p:sp>
        <p:nvSpPr>
          <p:cNvPr id="19471" name="Rectangle 45"/>
          <p:cNvSpPr>
            <a:spLocks noChangeArrowheads="1"/>
          </p:cNvSpPr>
          <p:nvPr/>
        </p:nvSpPr>
        <p:spPr bwMode="auto">
          <a:xfrm>
            <a:off x="304800" y="2743200"/>
            <a:ext cx="504825" cy="18415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ver.</a:t>
            </a:r>
          </a:p>
        </p:txBody>
      </p:sp>
      <p:sp>
        <p:nvSpPr>
          <p:cNvPr id="19472" name="Rectangle 46"/>
          <p:cNvSpPr>
            <a:spLocks noChangeArrowheads="1"/>
          </p:cNvSpPr>
          <p:nvPr/>
        </p:nvSpPr>
        <p:spPr bwMode="auto">
          <a:xfrm>
            <a:off x="809625" y="2743200"/>
            <a:ext cx="504825" cy="18415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IHL</a:t>
            </a:r>
          </a:p>
        </p:txBody>
      </p:sp>
      <p:sp>
        <p:nvSpPr>
          <p:cNvPr id="19473" name="Rectangle 47"/>
          <p:cNvSpPr>
            <a:spLocks noChangeArrowheads="1"/>
          </p:cNvSpPr>
          <p:nvPr/>
        </p:nvSpPr>
        <p:spPr bwMode="auto">
          <a:xfrm>
            <a:off x="304800" y="5327650"/>
            <a:ext cx="4038600" cy="185738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/>
              <a:t>IP address of MN</a:t>
            </a:r>
            <a:endParaRPr lang="en-US" sz="1200"/>
          </a:p>
        </p:txBody>
      </p:sp>
      <p:sp>
        <p:nvSpPr>
          <p:cNvPr id="19474" name="Rectangle 48"/>
          <p:cNvSpPr>
            <a:spLocks noChangeArrowheads="1"/>
          </p:cNvSpPr>
          <p:nvPr/>
        </p:nvSpPr>
        <p:spPr bwMode="auto">
          <a:xfrm>
            <a:off x="304800" y="5143500"/>
            <a:ext cx="4038600" cy="18415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/>
              <a:t>IP address of CN</a:t>
            </a:r>
            <a:endParaRPr lang="en-US" sz="1200"/>
          </a:p>
        </p:txBody>
      </p:sp>
      <p:sp>
        <p:nvSpPr>
          <p:cNvPr id="19475" name="Rectangle 49"/>
          <p:cNvSpPr>
            <a:spLocks noChangeArrowheads="1"/>
          </p:cNvSpPr>
          <p:nvPr/>
        </p:nvSpPr>
        <p:spPr bwMode="auto">
          <a:xfrm>
            <a:off x="304800" y="4959350"/>
            <a:ext cx="1009650" cy="18415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TTL</a:t>
            </a:r>
          </a:p>
        </p:txBody>
      </p:sp>
      <p:sp>
        <p:nvSpPr>
          <p:cNvPr id="19476" name="Rectangle 50"/>
          <p:cNvSpPr>
            <a:spLocks noChangeArrowheads="1"/>
          </p:cNvSpPr>
          <p:nvPr/>
        </p:nvSpPr>
        <p:spPr bwMode="auto">
          <a:xfrm>
            <a:off x="304800" y="4773613"/>
            <a:ext cx="2019300" cy="18573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IP identification</a:t>
            </a:r>
          </a:p>
        </p:txBody>
      </p:sp>
      <p:sp>
        <p:nvSpPr>
          <p:cNvPr id="19477" name="Rectangle 51"/>
          <p:cNvSpPr>
            <a:spLocks noChangeArrowheads="1"/>
          </p:cNvSpPr>
          <p:nvPr/>
        </p:nvSpPr>
        <p:spPr bwMode="auto">
          <a:xfrm>
            <a:off x="1314450" y="4959350"/>
            <a:ext cx="1009650" cy="18415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lay. 4 prot.</a:t>
            </a:r>
          </a:p>
        </p:txBody>
      </p:sp>
      <p:sp>
        <p:nvSpPr>
          <p:cNvPr id="19478" name="Rectangle 52"/>
          <p:cNvSpPr>
            <a:spLocks noChangeArrowheads="1"/>
          </p:cNvSpPr>
          <p:nvPr/>
        </p:nvSpPr>
        <p:spPr bwMode="auto">
          <a:xfrm>
            <a:off x="2324100" y="4959350"/>
            <a:ext cx="2019300" cy="18415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IP checksum</a:t>
            </a:r>
          </a:p>
        </p:txBody>
      </p:sp>
      <p:sp>
        <p:nvSpPr>
          <p:cNvPr id="19479" name="Rectangle 53"/>
          <p:cNvSpPr>
            <a:spLocks noChangeArrowheads="1"/>
          </p:cNvSpPr>
          <p:nvPr/>
        </p:nvSpPr>
        <p:spPr bwMode="auto">
          <a:xfrm>
            <a:off x="2324100" y="4773613"/>
            <a:ext cx="441325" cy="18573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flags</a:t>
            </a:r>
          </a:p>
        </p:txBody>
      </p:sp>
      <p:sp>
        <p:nvSpPr>
          <p:cNvPr id="19480" name="Rectangle 54"/>
          <p:cNvSpPr>
            <a:spLocks noChangeArrowheads="1"/>
          </p:cNvSpPr>
          <p:nvPr/>
        </p:nvSpPr>
        <p:spPr bwMode="auto">
          <a:xfrm>
            <a:off x="2765425" y="4773613"/>
            <a:ext cx="1577975" cy="185737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fragment offset</a:t>
            </a:r>
          </a:p>
        </p:txBody>
      </p:sp>
      <p:sp>
        <p:nvSpPr>
          <p:cNvPr id="19481" name="Rectangle 55"/>
          <p:cNvSpPr>
            <a:spLocks noChangeArrowheads="1"/>
          </p:cNvSpPr>
          <p:nvPr/>
        </p:nvSpPr>
        <p:spPr bwMode="auto">
          <a:xfrm>
            <a:off x="2324100" y="4589463"/>
            <a:ext cx="2019300" cy="18415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length</a:t>
            </a:r>
          </a:p>
        </p:txBody>
      </p:sp>
      <p:sp>
        <p:nvSpPr>
          <p:cNvPr id="19482" name="Rectangle 56"/>
          <p:cNvSpPr>
            <a:spLocks noChangeArrowheads="1"/>
          </p:cNvSpPr>
          <p:nvPr/>
        </p:nvSpPr>
        <p:spPr bwMode="auto">
          <a:xfrm>
            <a:off x="1314450" y="4589463"/>
            <a:ext cx="1009650" cy="18415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DS (TOS)</a:t>
            </a:r>
          </a:p>
        </p:txBody>
      </p:sp>
      <p:sp>
        <p:nvSpPr>
          <p:cNvPr id="19483" name="Rectangle 57"/>
          <p:cNvSpPr>
            <a:spLocks noChangeArrowheads="1"/>
          </p:cNvSpPr>
          <p:nvPr/>
        </p:nvSpPr>
        <p:spPr bwMode="auto">
          <a:xfrm>
            <a:off x="304800" y="4589463"/>
            <a:ext cx="504825" cy="18415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ver.</a:t>
            </a:r>
          </a:p>
        </p:txBody>
      </p:sp>
      <p:sp>
        <p:nvSpPr>
          <p:cNvPr id="19484" name="Rectangle 58"/>
          <p:cNvSpPr>
            <a:spLocks noChangeArrowheads="1"/>
          </p:cNvSpPr>
          <p:nvPr/>
        </p:nvSpPr>
        <p:spPr bwMode="auto">
          <a:xfrm>
            <a:off x="809625" y="4589463"/>
            <a:ext cx="504825" cy="18415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IHL</a:t>
            </a:r>
          </a:p>
        </p:txBody>
      </p:sp>
      <p:sp>
        <p:nvSpPr>
          <p:cNvPr id="19485" name="Rectangle 59"/>
          <p:cNvSpPr>
            <a:spLocks noChangeArrowheads="1"/>
          </p:cNvSpPr>
          <p:nvPr/>
        </p:nvSpPr>
        <p:spPr bwMode="auto">
          <a:xfrm>
            <a:off x="304800" y="5513388"/>
            <a:ext cx="4038600" cy="430212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TCP/UDP/ ... payload</a:t>
            </a:r>
          </a:p>
        </p:txBody>
      </p:sp>
      <p:sp>
        <p:nvSpPr>
          <p:cNvPr id="19486" name="Rectangle 60"/>
          <p:cNvSpPr>
            <a:spLocks noChangeArrowheads="1"/>
          </p:cNvSpPr>
          <p:nvPr/>
        </p:nvSpPr>
        <p:spPr bwMode="auto">
          <a:xfrm>
            <a:off x="304800" y="4405313"/>
            <a:ext cx="4038600" cy="1841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routing (optional)</a:t>
            </a:r>
          </a:p>
        </p:txBody>
      </p:sp>
      <p:sp>
        <p:nvSpPr>
          <p:cNvPr id="19487" name="Rectangle 61"/>
          <p:cNvSpPr>
            <a:spLocks noChangeArrowheads="1"/>
          </p:cNvSpPr>
          <p:nvPr/>
        </p:nvSpPr>
        <p:spPr bwMode="auto">
          <a:xfrm>
            <a:off x="304800" y="4219575"/>
            <a:ext cx="4038600" cy="18573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sequence number (optional)</a:t>
            </a:r>
          </a:p>
        </p:txBody>
      </p:sp>
      <p:sp>
        <p:nvSpPr>
          <p:cNvPr id="19488" name="Rectangle 62"/>
          <p:cNvSpPr>
            <a:spLocks noChangeArrowheads="1"/>
          </p:cNvSpPr>
          <p:nvPr/>
        </p:nvSpPr>
        <p:spPr bwMode="auto">
          <a:xfrm>
            <a:off x="304800" y="4035425"/>
            <a:ext cx="4038600" cy="1841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key (optional)</a:t>
            </a:r>
          </a:p>
        </p:txBody>
      </p:sp>
      <p:sp>
        <p:nvSpPr>
          <p:cNvPr id="19489" name="Rectangle 64"/>
          <p:cNvSpPr>
            <a:spLocks noChangeArrowheads="1"/>
          </p:cNvSpPr>
          <p:nvPr/>
        </p:nvSpPr>
        <p:spPr bwMode="auto">
          <a:xfrm>
            <a:off x="2324100" y="3851275"/>
            <a:ext cx="2019300" cy="1841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offset (optional)</a:t>
            </a:r>
          </a:p>
        </p:txBody>
      </p:sp>
      <p:sp>
        <p:nvSpPr>
          <p:cNvPr id="19490" name="Rectangle 65"/>
          <p:cNvSpPr>
            <a:spLocks noChangeArrowheads="1"/>
          </p:cNvSpPr>
          <p:nvPr/>
        </p:nvSpPr>
        <p:spPr bwMode="auto">
          <a:xfrm>
            <a:off x="304800" y="3851275"/>
            <a:ext cx="2019300" cy="1841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checksum (optional)</a:t>
            </a:r>
          </a:p>
        </p:txBody>
      </p:sp>
      <p:sp>
        <p:nvSpPr>
          <p:cNvPr id="19491" name="Rectangle 66"/>
          <p:cNvSpPr>
            <a:spLocks noChangeArrowheads="1"/>
          </p:cNvSpPr>
          <p:nvPr/>
        </p:nvSpPr>
        <p:spPr bwMode="auto">
          <a:xfrm>
            <a:off x="2324100" y="3667125"/>
            <a:ext cx="2019300" cy="1841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protocol</a:t>
            </a:r>
          </a:p>
        </p:txBody>
      </p:sp>
      <p:sp>
        <p:nvSpPr>
          <p:cNvPr id="19492" name="Rectangle 68"/>
          <p:cNvSpPr>
            <a:spLocks noChangeArrowheads="1"/>
          </p:cNvSpPr>
          <p:nvPr/>
        </p:nvSpPr>
        <p:spPr bwMode="auto">
          <a:xfrm>
            <a:off x="936625" y="3667125"/>
            <a:ext cx="377825" cy="1841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rec.</a:t>
            </a:r>
          </a:p>
        </p:txBody>
      </p:sp>
      <p:sp>
        <p:nvSpPr>
          <p:cNvPr id="19493" name="Rectangle 69"/>
          <p:cNvSpPr>
            <a:spLocks noChangeArrowheads="1"/>
          </p:cNvSpPr>
          <p:nvPr/>
        </p:nvSpPr>
        <p:spPr bwMode="auto">
          <a:xfrm>
            <a:off x="1314450" y="3667125"/>
            <a:ext cx="631825" cy="1841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rsv.</a:t>
            </a:r>
          </a:p>
        </p:txBody>
      </p:sp>
      <p:sp>
        <p:nvSpPr>
          <p:cNvPr id="19494" name="Rectangle 70"/>
          <p:cNvSpPr>
            <a:spLocks noChangeArrowheads="1"/>
          </p:cNvSpPr>
          <p:nvPr/>
        </p:nvSpPr>
        <p:spPr bwMode="auto">
          <a:xfrm>
            <a:off x="1946275" y="3667125"/>
            <a:ext cx="377825" cy="1841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ver.</a:t>
            </a:r>
          </a:p>
        </p:txBody>
      </p:sp>
      <p:sp>
        <p:nvSpPr>
          <p:cNvPr id="19495" name="Rectangle 73"/>
          <p:cNvSpPr>
            <a:spLocks noChangeArrowheads="1"/>
          </p:cNvSpPr>
          <p:nvPr/>
        </p:nvSpPr>
        <p:spPr bwMode="auto">
          <a:xfrm>
            <a:off x="304800" y="3667125"/>
            <a:ext cx="127000" cy="1841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C</a:t>
            </a:r>
          </a:p>
        </p:txBody>
      </p:sp>
      <p:sp>
        <p:nvSpPr>
          <p:cNvPr id="19496" name="Rectangle 74"/>
          <p:cNvSpPr>
            <a:spLocks noChangeArrowheads="1"/>
          </p:cNvSpPr>
          <p:nvPr/>
        </p:nvSpPr>
        <p:spPr bwMode="auto">
          <a:xfrm>
            <a:off x="431800" y="3667125"/>
            <a:ext cx="125413" cy="1841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R</a:t>
            </a:r>
          </a:p>
        </p:txBody>
      </p:sp>
      <p:sp>
        <p:nvSpPr>
          <p:cNvPr id="19497" name="Rectangle 75"/>
          <p:cNvSpPr>
            <a:spLocks noChangeArrowheads="1"/>
          </p:cNvSpPr>
          <p:nvPr/>
        </p:nvSpPr>
        <p:spPr bwMode="auto">
          <a:xfrm>
            <a:off x="557213" y="3667125"/>
            <a:ext cx="127000" cy="1841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K</a:t>
            </a:r>
          </a:p>
        </p:txBody>
      </p:sp>
      <p:sp>
        <p:nvSpPr>
          <p:cNvPr id="19498" name="Rectangle 76"/>
          <p:cNvSpPr>
            <a:spLocks noChangeArrowheads="1"/>
          </p:cNvSpPr>
          <p:nvPr/>
        </p:nvSpPr>
        <p:spPr bwMode="auto">
          <a:xfrm>
            <a:off x="684213" y="3667125"/>
            <a:ext cx="125412" cy="1841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S</a:t>
            </a:r>
          </a:p>
        </p:txBody>
      </p:sp>
      <p:sp>
        <p:nvSpPr>
          <p:cNvPr id="19499" name="Rectangle 77"/>
          <p:cNvSpPr>
            <a:spLocks noChangeArrowheads="1"/>
          </p:cNvSpPr>
          <p:nvPr/>
        </p:nvSpPr>
        <p:spPr bwMode="auto">
          <a:xfrm>
            <a:off x="809625" y="3667125"/>
            <a:ext cx="127000" cy="1841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s</a:t>
            </a:r>
          </a:p>
        </p:txBody>
      </p:sp>
      <p:sp>
        <p:nvSpPr>
          <p:cNvPr id="19500" name="Text Box 80"/>
          <p:cNvSpPr txBox="1">
            <a:spLocks noChangeArrowheads="1"/>
          </p:cNvSpPr>
          <p:nvPr/>
        </p:nvSpPr>
        <p:spPr bwMode="auto">
          <a:xfrm>
            <a:off x="1476375" y="2276475"/>
            <a:ext cx="11080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RFC 1701</a:t>
            </a:r>
          </a:p>
        </p:txBody>
      </p:sp>
      <p:sp>
        <p:nvSpPr>
          <p:cNvPr id="19501" name="Text Box 81"/>
          <p:cNvSpPr txBox="1">
            <a:spLocks noChangeArrowheads="1"/>
          </p:cNvSpPr>
          <p:nvPr/>
        </p:nvSpPr>
        <p:spPr bwMode="auto">
          <a:xfrm>
            <a:off x="5940425" y="3213100"/>
            <a:ext cx="11080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RFC 2784</a:t>
            </a:r>
          </a:p>
        </p:txBody>
      </p:sp>
      <p:sp>
        <p:nvSpPr>
          <p:cNvPr id="19502" name="Rectangle 85"/>
          <p:cNvSpPr>
            <a:spLocks noChangeArrowheads="1"/>
          </p:cNvSpPr>
          <p:nvPr/>
        </p:nvSpPr>
        <p:spPr bwMode="auto">
          <a:xfrm>
            <a:off x="6591300" y="3883025"/>
            <a:ext cx="2019300" cy="1841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reserved1 (=0)</a:t>
            </a:r>
          </a:p>
        </p:txBody>
      </p:sp>
      <p:sp>
        <p:nvSpPr>
          <p:cNvPr id="19503" name="Rectangle 86"/>
          <p:cNvSpPr>
            <a:spLocks noChangeArrowheads="1"/>
          </p:cNvSpPr>
          <p:nvPr/>
        </p:nvSpPr>
        <p:spPr bwMode="auto">
          <a:xfrm>
            <a:off x="4572000" y="3883025"/>
            <a:ext cx="2019300" cy="1841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checksum (optional)</a:t>
            </a:r>
          </a:p>
        </p:txBody>
      </p:sp>
      <p:sp>
        <p:nvSpPr>
          <p:cNvPr id="19504" name="Rectangle 87"/>
          <p:cNvSpPr>
            <a:spLocks noChangeArrowheads="1"/>
          </p:cNvSpPr>
          <p:nvPr/>
        </p:nvSpPr>
        <p:spPr bwMode="auto">
          <a:xfrm>
            <a:off x="6591300" y="3698875"/>
            <a:ext cx="2019300" cy="1841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protocol</a:t>
            </a:r>
          </a:p>
        </p:txBody>
      </p:sp>
      <p:sp>
        <p:nvSpPr>
          <p:cNvPr id="19505" name="Rectangle 89"/>
          <p:cNvSpPr>
            <a:spLocks noChangeArrowheads="1"/>
          </p:cNvSpPr>
          <p:nvPr/>
        </p:nvSpPr>
        <p:spPr bwMode="auto">
          <a:xfrm>
            <a:off x="4716463" y="3698875"/>
            <a:ext cx="1497012" cy="1841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reserved0</a:t>
            </a:r>
          </a:p>
        </p:txBody>
      </p:sp>
      <p:sp>
        <p:nvSpPr>
          <p:cNvPr id="19506" name="Rectangle 90"/>
          <p:cNvSpPr>
            <a:spLocks noChangeArrowheads="1"/>
          </p:cNvSpPr>
          <p:nvPr/>
        </p:nvSpPr>
        <p:spPr bwMode="auto">
          <a:xfrm>
            <a:off x="6213475" y="3698875"/>
            <a:ext cx="377825" cy="1841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ver.</a:t>
            </a:r>
          </a:p>
        </p:txBody>
      </p:sp>
      <p:sp>
        <p:nvSpPr>
          <p:cNvPr id="19507" name="Rectangle 91"/>
          <p:cNvSpPr>
            <a:spLocks noChangeArrowheads="1"/>
          </p:cNvSpPr>
          <p:nvPr/>
        </p:nvSpPr>
        <p:spPr bwMode="auto">
          <a:xfrm>
            <a:off x="4572000" y="3698875"/>
            <a:ext cx="144463" cy="1841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/>
              <a:t>C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Optimization of packet forwarding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smtClean="0"/>
              <a:t>Triangular Routing</a:t>
            </a:r>
          </a:p>
          <a:p>
            <a:pPr lvl="1"/>
            <a:r>
              <a:rPr lang="en-US" sz="1800" smtClean="0"/>
              <a:t>sender sends all packets via HA to MN</a:t>
            </a:r>
          </a:p>
          <a:p>
            <a:pPr lvl="1"/>
            <a:r>
              <a:rPr lang="en-US" sz="1800" smtClean="0"/>
              <a:t>higher latency and network load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“Solutions”</a:t>
            </a:r>
          </a:p>
          <a:p>
            <a:pPr lvl="1"/>
            <a:r>
              <a:rPr lang="en-US" sz="1800" smtClean="0"/>
              <a:t>sender learns the current location of MN</a:t>
            </a:r>
          </a:p>
          <a:p>
            <a:pPr lvl="1"/>
            <a:r>
              <a:rPr lang="en-US" sz="1800" smtClean="0"/>
              <a:t>direct tunneling to this location</a:t>
            </a:r>
          </a:p>
          <a:p>
            <a:pPr lvl="1"/>
            <a:r>
              <a:rPr lang="en-US" sz="1800" smtClean="0"/>
              <a:t>HA informs a sender about the location of MN</a:t>
            </a:r>
          </a:p>
          <a:p>
            <a:pPr lvl="1"/>
            <a:r>
              <a:rPr lang="en-US" sz="1800" smtClean="0"/>
              <a:t>big security problems!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Change of FA</a:t>
            </a:r>
          </a:p>
          <a:p>
            <a:pPr lvl="1"/>
            <a:r>
              <a:rPr lang="en-US" sz="1800" smtClean="0"/>
              <a:t>packets on-the-fly during the change can be lost</a:t>
            </a:r>
          </a:p>
          <a:p>
            <a:pPr lvl="1"/>
            <a:r>
              <a:rPr lang="en-US" sz="1800" smtClean="0"/>
              <a:t>new FA informs old FA to avoid packet loss, old FA now forwards remaining packets to new FA</a:t>
            </a:r>
          </a:p>
          <a:p>
            <a:pPr lvl="1"/>
            <a:r>
              <a:rPr lang="en-US" sz="1800" smtClean="0"/>
              <a:t>this information also enables the old FA to release resources for the MN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Change of foreign agent </a:t>
            </a:r>
          </a:p>
        </p:txBody>
      </p:sp>
      <p:sp>
        <p:nvSpPr>
          <p:cNvPr id="21508" name="Text Box 13"/>
          <p:cNvSpPr txBox="1">
            <a:spLocks noChangeArrowheads="1"/>
          </p:cNvSpPr>
          <p:nvPr/>
        </p:nvSpPr>
        <p:spPr bwMode="auto">
          <a:xfrm>
            <a:off x="685800" y="931863"/>
            <a:ext cx="4762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CN</a:t>
            </a:r>
          </a:p>
        </p:txBody>
      </p:sp>
      <p:sp>
        <p:nvSpPr>
          <p:cNvPr id="21509" name="Text Box 14"/>
          <p:cNvSpPr txBox="1">
            <a:spLocks noChangeArrowheads="1"/>
          </p:cNvSpPr>
          <p:nvPr/>
        </p:nvSpPr>
        <p:spPr bwMode="auto">
          <a:xfrm>
            <a:off x="2362200" y="931863"/>
            <a:ext cx="4651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HA</a:t>
            </a:r>
          </a:p>
        </p:txBody>
      </p:sp>
      <p:sp>
        <p:nvSpPr>
          <p:cNvPr id="21510" name="Text Box 15"/>
          <p:cNvSpPr txBox="1">
            <a:spLocks noChangeArrowheads="1"/>
          </p:cNvSpPr>
          <p:nvPr/>
        </p:nvSpPr>
        <p:spPr bwMode="auto">
          <a:xfrm>
            <a:off x="3962400" y="931863"/>
            <a:ext cx="6302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FA</a:t>
            </a:r>
            <a:r>
              <a:rPr lang="en-US" baseline="-25000"/>
              <a:t>old</a:t>
            </a:r>
            <a:endParaRPr lang="en-US"/>
          </a:p>
        </p:txBody>
      </p:sp>
      <p:sp>
        <p:nvSpPr>
          <p:cNvPr id="21511" name="Text Box 16"/>
          <p:cNvSpPr txBox="1">
            <a:spLocks noChangeArrowheads="1"/>
          </p:cNvSpPr>
          <p:nvPr/>
        </p:nvSpPr>
        <p:spPr bwMode="auto">
          <a:xfrm>
            <a:off x="5486400" y="931863"/>
            <a:ext cx="7000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FA</a:t>
            </a:r>
            <a:r>
              <a:rPr lang="en-US" baseline="-25000"/>
              <a:t>new</a:t>
            </a:r>
            <a:endParaRPr lang="en-US"/>
          </a:p>
        </p:txBody>
      </p:sp>
      <p:sp>
        <p:nvSpPr>
          <p:cNvPr id="21512" name="Text Box 17"/>
          <p:cNvSpPr txBox="1">
            <a:spLocks noChangeArrowheads="1"/>
          </p:cNvSpPr>
          <p:nvPr/>
        </p:nvSpPr>
        <p:spPr bwMode="auto">
          <a:xfrm>
            <a:off x="7162800" y="931863"/>
            <a:ext cx="5000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MN</a:t>
            </a:r>
          </a:p>
        </p:txBody>
      </p:sp>
      <p:sp>
        <p:nvSpPr>
          <p:cNvPr id="21513" name="Text Box 42"/>
          <p:cNvSpPr txBox="1">
            <a:spLocks noChangeArrowheads="1"/>
          </p:cNvSpPr>
          <p:nvPr/>
        </p:nvSpPr>
        <p:spPr bwMode="auto">
          <a:xfrm>
            <a:off x="7596188" y="2636838"/>
            <a:ext cx="13239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MN changes</a:t>
            </a:r>
            <a:br>
              <a:rPr lang="en-US"/>
            </a:br>
            <a:r>
              <a:rPr lang="en-US"/>
              <a:t>location</a:t>
            </a:r>
          </a:p>
        </p:txBody>
      </p:sp>
      <p:sp>
        <p:nvSpPr>
          <p:cNvPr id="21514" name="Line 71"/>
          <p:cNvSpPr>
            <a:spLocks noChangeShapeType="1"/>
          </p:cNvSpPr>
          <p:nvPr/>
        </p:nvSpPr>
        <p:spPr bwMode="auto">
          <a:xfrm>
            <a:off x="990600" y="1425575"/>
            <a:ext cx="0" cy="4519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Line 72"/>
          <p:cNvSpPr>
            <a:spLocks noChangeShapeType="1"/>
          </p:cNvSpPr>
          <p:nvPr/>
        </p:nvSpPr>
        <p:spPr bwMode="auto">
          <a:xfrm>
            <a:off x="7391400" y="1425575"/>
            <a:ext cx="0" cy="4519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Line 73"/>
          <p:cNvSpPr>
            <a:spLocks noChangeShapeType="1"/>
          </p:cNvSpPr>
          <p:nvPr/>
        </p:nvSpPr>
        <p:spPr bwMode="auto">
          <a:xfrm>
            <a:off x="2590800" y="1425575"/>
            <a:ext cx="0" cy="1004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Line 74"/>
          <p:cNvSpPr>
            <a:spLocks noChangeShapeType="1"/>
          </p:cNvSpPr>
          <p:nvPr/>
        </p:nvSpPr>
        <p:spPr bwMode="auto">
          <a:xfrm>
            <a:off x="2590800" y="4438650"/>
            <a:ext cx="0" cy="1004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8" name="Line 75"/>
          <p:cNvSpPr>
            <a:spLocks noChangeShapeType="1"/>
          </p:cNvSpPr>
          <p:nvPr/>
        </p:nvSpPr>
        <p:spPr bwMode="auto">
          <a:xfrm>
            <a:off x="4191000" y="1425575"/>
            <a:ext cx="0" cy="3228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Line 76"/>
          <p:cNvSpPr>
            <a:spLocks noChangeShapeType="1"/>
          </p:cNvSpPr>
          <p:nvPr/>
        </p:nvSpPr>
        <p:spPr bwMode="auto">
          <a:xfrm>
            <a:off x="5791200" y="3148013"/>
            <a:ext cx="0" cy="2797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0" name="Text Box 77"/>
          <p:cNvSpPr txBox="1">
            <a:spLocks noChangeArrowheads="1"/>
          </p:cNvSpPr>
          <p:nvPr/>
        </p:nvSpPr>
        <p:spPr bwMode="auto">
          <a:xfrm>
            <a:off x="7467600" y="5657850"/>
            <a:ext cx="241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t</a:t>
            </a:r>
          </a:p>
        </p:txBody>
      </p:sp>
      <p:sp>
        <p:nvSpPr>
          <p:cNvPr id="21521" name="Line 78"/>
          <p:cNvSpPr>
            <a:spLocks noChangeShapeType="1"/>
          </p:cNvSpPr>
          <p:nvPr/>
        </p:nvSpPr>
        <p:spPr bwMode="auto">
          <a:xfrm>
            <a:off x="990600" y="1568450"/>
            <a:ext cx="1600200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Line 79"/>
          <p:cNvSpPr>
            <a:spLocks noChangeShapeType="1"/>
          </p:cNvSpPr>
          <p:nvPr/>
        </p:nvSpPr>
        <p:spPr bwMode="auto">
          <a:xfrm>
            <a:off x="2590800" y="1641475"/>
            <a:ext cx="1600200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3" name="Line 80"/>
          <p:cNvSpPr>
            <a:spLocks noChangeShapeType="1"/>
          </p:cNvSpPr>
          <p:nvPr/>
        </p:nvSpPr>
        <p:spPr bwMode="auto">
          <a:xfrm>
            <a:off x="4191000" y="1712913"/>
            <a:ext cx="320040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4" name="Text Box 81"/>
          <p:cNvSpPr txBox="1">
            <a:spLocks noChangeArrowheads="1"/>
          </p:cNvSpPr>
          <p:nvPr/>
        </p:nvSpPr>
        <p:spPr bwMode="auto">
          <a:xfrm>
            <a:off x="1447800" y="1354138"/>
            <a:ext cx="6127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Data</a:t>
            </a:r>
          </a:p>
        </p:txBody>
      </p:sp>
      <p:sp>
        <p:nvSpPr>
          <p:cNvPr id="21525" name="Text Box 82"/>
          <p:cNvSpPr txBox="1">
            <a:spLocks noChangeArrowheads="1"/>
          </p:cNvSpPr>
          <p:nvPr/>
        </p:nvSpPr>
        <p:spPr bwMode="auto">
          <a:xfrm>
            <a:off x="3124200" y="1425575"/>
            <a:ext cx="6127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Data</a:t>
            </a:r>
          </a:p>
        </p:txBody>
      </p:sp>
      <p:sp>
        <p:nvSpPr>
          <p:cNvPr id="21526" name="Text Box 83"/>
          <p:cNvSpPr txBox="1">
            <a:spLocks noChangeArrowheads="1"/>
          </p:cNvSpPr>
          <p:nvPr/>
        </p:nvSpPr>
        <p:spPr bwMode="auto">
          <a:xfrm>
            <a:off x="5486400" y="1497013"/>
            <a:ext cx="6127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Data</a:t>
            </a:r>
          </a:p>
        </p:txBody>
      </p:sp>
      <p:sp>
        <p:nvSpPr>
          <p:cNvPr id="21527" name="Line 84"/>
          <p:cNvSpPr>
            <a:spLocks noChangeShapeType="1"/>
          </p:cNvSpPr>
          <p:nvPr/>
        </p:nvSpPr>
        <p:spPr bwMode="auto">
          <a:xfrm flipV="1">
            <a:off x="990600" y="1855788"/>
            <a:ext cx="1600200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8" name="Line 85"/>
          <p:cNvSpPr>
            <a:spLocks noChangeShapeType="1"/>
          </p:cNvSpPr>
          <p:nvPr/>
        </p:nvSpPr>
        <p:spPr bwMode="auto">
          <a:xfrm>
            <a:off x="990600" y="2143125"/>
            <a:ext cx="1600200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9" name="Text Box 86"/>
          <p:cNvSpPr txBox="1">
            <a:spLocks noChangeArrowheads="1"/>
          </p:cNvSpPr>
          <p:nvPr/>
        </p:nvSpPr>
        <p:spPr bwMode="auto">
          <a:xfrm>
            <a:off x="1143000" y="1641475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Update</a:t>
            </a:r>
          </a:p>
        </p:txBody>
      </p:sp>
      <p:sp>
        <p:nvSpPr>
          <p:cNvPr id="21530" name="Text Box 87"/>
          <p:cNvSpPr txBox="1">
            <a:spLocks noChangeArrowheads="1"/>
          </p:cNvSpPr>
          <p:nvPr/>
        </p:nvSpPr>
        <p:spPr bwMode="auto">
          <a:xfrm>
            <a:off x="1905000" y="1927225"/>
            <a:ext cx="6000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ACK</a:t>
            </a:r>
          </a:p>
        </p:txBody>
      </p:sp>
      <p:sp>
        <p:nvSpPr>
          <p:cNvPr id="21531" name="Line 88"/>
          <p:cNvSpPr>
            <a:spLocks noChangeShapeType="1"/>
          </p:cNvSpPr>
          <p:nvPr/>
        </p:nvSpPr>
        <p:spPr bwMode="auto">
          <a:xfrm>
            <a:off x="990600" y="2501900"/>
            <a:ext cx="320040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32" name="Text Box 89"/>
          <p:cNvSpPr txBox="1">
            <a:spLocks noChangeArrowheads="1"/>
          </p:cNvSpPr>
          <p:nvPr/>
        </p:nvSpPr>
        <p:spPr bwMode="auto">
          <a:xfrm>
            <a:off x="2971800" y="2355850"/>
            <a:ext cx="6127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Data</a:t>
            </a:r>
          </a:p>
        </p:txBody>
      </p:sp>
      <p:sp>
        <p:nvSpPr>
          <p:cNvPr id="21533" name="Line 90"/>
          <p:cNvSpPr>
            <a:spLocks noChangeShapeType="1"/>
          </p:cNvSpPr>
          <p:nvPr/>
        </p:nvSpPr>
        <p:spPr bwMode="auto">
          <a:xfrm>
            <a:off x="4191000" y="2644775"/>
            <a:ext cx="320040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34" name="Text Box 91"/>
          <p:cNvSpPr txBox="1">
            <a:spLocks noChangeArrowheads="1"/>
          </p:cNvSpPr>
          <p:nvPr/>
        </p:nvSpPr>
        <p:spPr bwMode="auto">
          <a:xfrm>
            <a:off x="5486400" y="2430463"/>
            <a:ext cx="6127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Data</a:t>
            </a:r>
          </a:p>
        </p:txBody>
      </p:sp>
      <p:sp>
        <p:nvSpPr>
          <p:cNvPr id="21535" name="Line 92"/>
          <p:cNvSpPr>
            <a:spLocks noChangeShapeType="1"/>
          </p:cNvSpPr>
          <p:nvPr/>
        </p:nvSpPr>
        <p:spPr bwMode="auto">
          <a:xfrm>
            <a:off x="609600" y="2932113"/>
            <a:ext cx="7239000" cy="0"/>
          </a:xfrm>
          <a:prstGeom prst="line">
            <a:avLst/>
          </a:prstGeom>
          <a:noFill/>
          <a:ln w="57150">
            <a:solidFill>
              <a:srgbClr val="E8004D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36" name="Line 93"/>
          <p:cNvSpPr>
            <a:spLocks noChangeShapeType="1"/>
          </p:cNvSpPr>
          <p:nvPr/>
        </p:nvSpPr>
        <p:spPr bwMode="auto">
          <a:xfrm flipV="1">
            <a:off x="4191000" y="3362325"/>
            <a:ext cx="1600200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37" name="Line 94"/>
          <p:cNvSpPr>
            <a:spLocks noChangeShapeType="1"/>
          </p:cNvSpPr>
          <p:nvPr/>
        </p:nvSpPr>
        <p:spPr bwMode="auto">
          <a:xfrm flipV="1">
            <a:off x="5791200" y="3290888"/>
            <a:ext cx="1600200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38" name="Text Box 95"/>
          <p:cNvSpPr txBox="1">
            <a:spLocks noChangeArrowheads="1"/>
          </p:cNvSpPr>
          <p:nvPr/>
        </p:nvSpPr>
        <p:spPr bwMode="auto">
          <a:xfrm>
            <a:off x="6019800" y="3074988"/>
            <a:ext cx="1266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Registration</a:t>
            </a:r>
          </a:p>
        </p:txBody>
      </p:sp>
      <p:sp>
        <p:nvSpPr>
          <p:cNvPr id="21539" name="Text Box 96"/>
          <p:cNvSpPr txBox="1">
            <a:spLocks noChangeArrowheads="1"/>
          </p:cNvSpPr>
          <p:nvPr/>
        </p:nvSpPr>
        <p:spPr bwMode="auto">
          <a:xfrm>
            <a:off x="4495800" y="3148013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Update</a:t>
            </a:r>
          </a:p>
        </p:txBody>
      </p:sp>
      <p:sp>
        <p:nvSpPr>
          <p:cNvPr id="21540" name="Line 97"/>
          <p:cNvSpPr>
            <a:spLocks noChangeShapeType="1"/>
          </p:cNvSpPr>
          <p:nvPr/>
        </p:nvSpPr>
        <p:spPr bwMode="auto">
          <a:xfrm>
            <a:off x="4191000" y="3649663"/>
            <a:ext cx="1600200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41" name="Text Box 98"/>
          <p:cNvSpPr txBox="1">
            <a:spLocks noChangeArrowheads="1"/>
          </p:cNvSpPr>
          <p:nvPr/>
        </p:nvSpPr>
        <p:spPr bwMode="auto">
          <a:xfrm>
            <a:off x="5105400" y="3433763"/>
            <a:ext cx="6000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ACK</a:t>
            </a:r>
          </a:p>
        </p:txBody>
      </p:sp>
      <p:sp>
        <p:nvSpPr>
          <p:cNvPr id="21542" name="Line 99"/>
          <p:cNvSpPr>
            <a:spLocks noChangeShapeType="1"/>
          </p:cNvSpPr>
          <p:nvPr/>
        </p:nvSpPr>
        <p:spPr bwMode="auto">
          <a:xfrm>
            <a:off x="990600" y="3863975"/>
            <a:ext cx="320040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43" name="Text Box 100"/>
          <p:cNvSpPr txBox="1">
            <a:spLocks noChangeArrowheads="1"/>
          </p:cNvSpPr>
          <p:nvPr/>
        </p:nvSpPr>
        <p:spPr bwMode="auto">
          <a:xfrm>
            <a:off x="2209800" y="3649663"/>
            <a:ext cx="6127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Data</a:t>
            </a:r>
          </a:p>
        </p:txBody>
      </p:sp>
      <p:sp>
        <p:nvSpPr>
          <p:cNvPr id="21544" name="Line 101"/>
          <p:cNvSpPr>
            <a:spLocks noChangeShapeType="1"/>
          </p:cNvSpPr>
          <p:nvPr/>
        </p:nvSpPr>
        <p:spPr bwMode="auto">
          <a:xfrm>
            <a:off x="4191000" y="4008438"/>
            <a:ext cx="1600200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45" name="Line 102"/>
          <p:cNvSpPr>
            <a:spLocks noChangeShapeType="1"/>
          </p:cNvSpPr>
          <p:nvPr/>
        </p:nvSpPr>
        <p:spPr bwMode="auto">
          <a:xfrm>
            <a:off x="5791200" y="4079875"/>
            <a:ext cx="1600200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46" name="Text Box 103"/>
          <p:cNvSpPr txBox="1">
            <a:spLocks noChangeArrowheads="1"/>
          </p:cNvSpPr>
          <p:nvPr/>
        </p:nvSpPr>
        <p:spPr bwMode="auto">
          <a:xfrm>
            <a:off x="4648200" y="3792538"/>
            <a:ext cx="6127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Data</a:t>
            </a:r>
          </a:p>
        </p:txBody>
      </p:sp>
      <p:sp>
        <p:nvSpPr>
          <p:cNvPr id="21547" name="Text Box 104"/>
          <p:cNvSpPr txBox="1">
            <a:spLocks noChangeArrowheads="1"/>
          </p:cNvSpPr>
          <p:nvPr/>
        </p:nvSpPr>
        <p:spPr bwMode="auto">
          <a:xfrm>
            <a:off x="6324600" y="3863975"/>
            <a:ext cx="6127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Data</a:t>
            </a:r>
          </a:p>
        </p:txBody>
      </p:sp>
      <p:sp>
        <p:nvSpPr>
          <p:cNvPr id="21548" name="Line 105"/>
          <p:cNvSpPr>
            <a:spLocks noChangeShapeType="1"/>
          </p:cNvSpPr>
          <p:nvPr/>
        </p:nvSpPr>
        <p:spPr bwMode="auto">
          <a:xfrm flipV="1">
            <a:off x="990600" y="4222750"/>
            <a:ext cx="320040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49" name="Text Box 106"/>
          <p:cNvSpPr txBox="1">
            <a:spLocks noChangeArrowheads="1"/>
          </p:cNvSpPr>
          <p:nvPr/>
        </p:nvSpPr>
        <p:spPr bwMode="auto">
          <a:xfrm>
            <a:off x="1447800" y="4008438"/>
            <a:ext cx="939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Warning</a:t>
            </a:r>
          </a:p>
        </p:txBody>
      </p:sp>
      <p:sp>
        <p:nvSpPr>
          <p:cNvPr id="21550" name="Line 107"/>
          <p:cNvSpPr>
            <a:spLocks noChangeShapeType="1"/>
          </p:cNvSpPr>
          <p:nvPr/>
        </p:nvSpPr>
        <p:spPr bwMode="auto">
          <a:xfrm>
            <a:off x="990600" y="4581525"/>
            <a:ext cx="1600200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51" name="Text Box 108"/>
          <p:cNvSpPr txBox="1">
            <a:spLocks noChangeArrowheads="1"/>
          </p:cNvSpPr>
          <p:nvPr/>
        </p:nvSpPr>
        <p:spPr bwMode="auto">
          <a:xfrm>
            <a:off x="1447800" y="4367213"/>
            <a:ext cx="939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Request</a:t>
            </a:r>
          </a:p>
        </p:txBody>
      </p:sp>
      <p:sp>
        <p:nvSpPr>
          <p:cNvPr id="21552" name="Line 109"/>
          <p:cNvSpPr>
            <a:spLocks noChangeShapeType="1"/>
          </p:cNvSpPr>
          <p:nvPr/>
        </p:nvSpPr>
        <p:spPr bwMode="auto">
          <a:xfrm flipV="1">
            <a:off x="990600" y="4868863"/>
            <a:ext cx="1600200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53" name="Line 110"/>
          <p:cNvSpPr>
            <a:spLocks noChangeShapeType="1"/>
          </p:cNvSpPr>
          <p:nvPr/>
        </p:nvSpPr>
        <p:spPr bwMode="auto">
          <a:xfrm>
            <a:off x="990600" y="5156200"/>
            <a:ext cx="1600200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54" name="Text Box 111"/>
          <p:cNvSpPr txBox="1">
            <a:spLocks noChangeArrowheads="1"/>
          </p:cNvSpPr>
          <p:nvPr/>
        </p:nvSpPr>
        <p:spPr bwMode="auto">
          <a:xfrm>
            <a:off x="1143000" y="465455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Update</a:t>
            </a:r>
          </a:p>
        </p:txBody>
      </p:sp>
      <p:sp>
        <p:nvSpPr>
          <p:cNvPr id="21555" name="Text Box 112"/>
          <p:cNvSpPr txBox="1">
            <a:spLocks noChangeArrowheads="1"/>
          </p:cNvSpPr>
          <p:nvPr/>
        </p:nvSpPr>
        <p:spPr bwMode="auto">
          <a:xfrm>
            <a:off x="1905000" y="4940300"/>
            <a:ext cx="6000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ACK</a:t>
            </a:r>
          </a:p>
        </p:txBody>
      </p:sp>
      <p:sp>
        <p:nvSpPr>
          <p:cNvPr id="21556" name="Line 113"/>
          <p:cNvSpPr>
            <a:spLocks noChangeShapeType="1"/>
          </p:cNvSpPr>
          <p:nvPr/>
        </p:nvSpPr>
        <p:spPr bwMode="auto">
          <a:xfrm>
            <a:off x="990600" y="5443538"/>
            <a:ext cx="4800600" cy="214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57" name="Text Box 114"/>
          <p:cNvSpPr txBox="1">
            <a:spLocks noChangeArrowheads="1"/>
          </p:cNvSpPr>
          <p:nvPr/>
        </p:nvSpPr>
        <p:spPr bwMode="auto">
          <a:xfrm>
            <a:off x="2971800" y="5299075"/>
            <a:ext cx="6127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Data</a:t>
            </a:r>
          </a:p>
        </p:txBody>
      </p:sp>
      <p:sp>
        <p:nvSpPr>
          <p:cNvPr id="21558" name="Line 115"/>
          <p:cNvSpPr>
            <a:spLocks noChangeShapeType="1"/>
          </p:cNvSpPr>
          <p:nvPr/>
        </p:nvSpPr>
        <p:spPr bwMode="auto">
          <a:xfrm>
            <a:off x="5791200" y="5657850"/>
            <a:ext cx="1600200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59" name="Text Box 116"/>
          <p:cNvSpPr txBox="1">
            <a:spLocks noChangeArrowheads="1"/>
          </p:cNvSpPr>
          <p:nvPr/>
        </p:nvSpPr>
        <p:spPr bwMode="auto">
          <a:xfrm>
            <a:off x="6248400" y="5443538"/>
            <a:ext cx="612775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Data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Motivation for Mobile IP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smtClean="0"/>
              <a:t>Routing</a:t>
            </a:r>
          </a:p>
          <a:p>
            <a:pPr lvl="1"/>
            <a:r>
              <a:rPr lang="en-US" sz="1800" smtClean="0"/>
              <a:t>based on IP destination address, network prefix (e.g. 129.13.42) determines physical subnet</a:t>
            </a:r>
          </a:p>
          <a:p>
            <a:pPr lvl="1"/>
            <a:r>
              <a:rPr lang="en-US" sz="1800" smtClean="0"/>
              <a:t>change of physical subnet implies change of IP address to have a topological correct address (standard IP) or needs special entries in the routing tables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Specific routes to end-systems?</a:t>
            </a:r>
          </a:p>
          <a:p>
            <a:pPr lvl="1"/>
            <a:r>
              <a:rPr lang="en-US" sz="1800" smtClean="0"/>
              <a:t>change of all routing table entries to forward packets to the right destination</a:t>
            </a:r>
          </a:p>
          <a:p>
            <a:pPr lvl="1"/>
            <a:r>
              <a:rPr lang="en-US" sz="1800" smtClean="0"/>
              <a:t>does not scale with the number of mobile hosts and frequent changes in the location, security problems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Changing the IP-address?</a:t>
            </a:r>
          </a:p>
          <a:p>
            <a:pPr lvl="1"/>
            <a:r>
              <a:rPr lang="en-US" sz="1800" smtClean="0"/>
              <a:t>adjust the host IP address depending on the current location</a:t>
            </a:r>
          </a:p>
          <a:p>
            <a:pPr lvl="1"/>
            <a:r>
              <a:rPr lang="en-US" sz="1800" smtClean="0"/>
              <a:t>almost impossible to find a mobile system, DNS updates take to long time</a:t>
            </a:r>
          </a:p>
          <a:p>
            <a:pPr lvl="1"/>
            <a:r>
              <a:rPr lang="en-US" sz="1800" smtClean="0"/>
              <a:t>TCP connections break, security problems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7" name="Picture 605" descr="j028575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87450" y="4941888"/>
            <a:ext cx="1368425" cy="839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Reverse tunneling (RFC 3024, was: 2344)</a:t>
            </a:r>
          </a:p>
        </p:txBody>
      </p:sp>
      <p:sp>
        <p:nvSpPr>
          <p:cNvPr id="5129" name="Freeform 4"/>
          <p:cNvSpPr>
            <a:spLocks/>
          </p:cNvSpPr>
          <p:nvPr/>
        </p:nvSpPr>
        <p:spPr bwMode="auto">
          <a:xfrm>
            <a:off x="5480050" y="919163"/>
            <a:ext cx="2916238" cy="3551237"/>
          </a:xfrm>
          <a:custGeom>
            <a:avLst/>
            <a:gdLst>
              <a:gd name="T0" fmla="*/ 580 w 1837"/>
              <a:gd name="T1" fmla="*/ 45 h 2237"/>
              <a:gd name="T2" fmla="*/ 148 w 1837"/>
              <a:gd name="T3" fmla="*/ 237 h 2237"/>
              <a:gd name="T4" fmla="*/ 52 w 1837"/>
              <a:gd name="T5" fmla="*/ 1149 h 2237"/>
              <a:gd name="T6" fmla="*/ 459 w 1837"/>
              <a:gd name="T7" fmla="*/ 1769 h 2237"/>
              <a:gd name="T8" fmla="*/ 896 w 1837"/>
              <a:gd name="T9" fmla="*/ 2184 h 2237"/>
              <a:gd name="T10" fmla="*/ 1629 w 1837"/>
              <a:gd name="T11" fmla="*/ 2088 h 2237"/>
              <a:gd name="T12" fmla="*/ 1822 w 1837"/>
              <a:gd name="T13" fmla="*/ 1466 h 2237"/>
              <a:gd name="T14" fmla="*/ 1540 w 1837"/>
              <a:gd name="T15" fmla="*/ 237 h 2237"/>
              <a:gd name="T16" fmla="*/ 580 w 1837"/>
              <a:gd name="T17" fmla="*/ 45 h 223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837"/>
              <a:gd name="T28" fmla="*/ 0 h 2237"/>
              <a:gd name="T29" fmla="*/ 1837 w 1837"/>
              <a:gd name="T30" fmla="*/ 2237 h 223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837" h="2237">
                <a:moveTo>
                  <a:pt x="580" y="45"/>
                </a:moveTo>
                <a:cubicBezTo>
                  <a:pt x="348" y="45"/>
                  <a:pt x="236" y="53"/>
                  <a:pt x="148" y="237"/>
                </a:cubicBezTo>
                <a:cubicBezTo>
                  <a:pt x="60" y="421"/>
                  <a:pt x="0" y="894"/>
                  <a:pt x="52" y="1149"/>
                </a:cubicBezTo>
                <a:cubicBezTo>
                  <a:pt x="104" y="1404"/>
                  <a:pt x="318" y="1597"/>
                  <a:pt x="459" y="1769"/>
                </a:cubicBezTo>
                <a:cubicBezTo>
                  <a:pt x="600" y="1941"/>
                  <a:pt x="701" y="2131"/>
                  <a:pt x="896" y="2184"/>
                </a:cubicBezTo>
                <a:cubicBezTo>
                  <a:pt x="1091" y="2237"/>
                  <a:pt x="1475" y="2208"/>
                  <a:pt x="1629" y="2088"/>
                </a:cubicBezTo>
                <a:cubicBezTo>
                  <a:pt x="1783" y="1968"/>
                  <a:pt x="1837" y="1774"/>
                  <a:pt x="1822" y="1466"/>
                </a:cubicBezTo>
                <a:cubicBezTo>
                  <a:pt x="1807" y="1158"/>
                  <a:pt x="1747" y="474"/>
                  <a:pt x="1540" y="237"/>
                </a:cubicBezTo>
                <a:cubicBezTo>
                  <a:pt x="1333" y="0"/>
                  <a:pt x="812" y="45"/>
                  <a:pt x="580" y="45"/>
                </a:cubicBezTo>
                <a:close/>
              </a:path>
            </a:pathLst>
          </a:custGeom>
          <a:solidFill>
            <a:srgbClr val="F4EE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Freeform 5"/>
          <p:cNvSpPr>
            <a:spLocks/>
          </p:cNvSpPr>
          <p:nvPr/>
        </p:nvSpPr>
        <p:spPr bwMode="auto">
          <a:xfrm>
            <a:off x="241300" y="774700"/>
            <a:ext cx="2043113" cy="2797175"/>
          </a:xfrm>
          <a:custGeom>
            <a:avLst/>
            <a:gdLst>
              <a:gd name="T0" fmla="*/ 232 w 1287"/>
              <a:gd name="T1" fmla="*/ 136 h 1762"/>
              <a:gd name="T2" fmla="*/ 1085 w 1287"/>
              <a:gd name="T3" fmla="*/ 134 h 1762"/>
              <a:gd name="T4" fmla="*/ 1278 w 1287"/>
              <a:gd name="T5" fmla="*/ 771 h 1762"/>
              <a:gd name="T6" fmla="*/ 1137 w 1287"/>
              <a:gd name="T7" fmla="*/ 1490 h 1762"/>
              <a:gd name="T8" fmla="*/ 472 w 1287"/>
              <a:gd name="T9" fmla="*/ 1672 h 1762"/>
              <a:gd name="T10" fmla="*/ 40 w 1287"/>
              <a:gd name="T11" fmla="*/ 952 h 1762"/>
              <a:gd name="T12" fmla="*/ 232 w 1287"/>
              <a:gd name="T13" fmla="*/ 136 h 176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87"/>
              <a:gd name="T22" fmla="*/ 0 h 1762"/>
              <a:gd name="T23" fmla="*/ 1287 w 1287"/>
              <a:gd name="T24" fmla="*/ 1762 h 176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87" h="1762">
                <a:moveTo>
                  <a:pt x="232" y="136"/>
                </a:moveTo>
                <a:cubicBezTo>
                  <a:pt x="406" y="0"/>
                  <a:pt x="911" y="28"/>
                  <a:pt x="1085" y="134"/>
                </a:cubicBezTo>
                <a:cubicBezTo>
                  <a:pt x="1259" y="240"/>
                  <a:pt x="1269" y="545"/>
                  <a:pt x="1278" y="771"/>
                </a:cubicBezTo>
                <a:cubicBezTo>
                  <a:pt x="1287" y="997"/>
                  <a:pt x="1271" y="1340"/>
                  <a:pt x="1137" y="1490"/>
                </a:cubicBezTo>
                <a:cubicBezTo>
                  <a:pt x="1003" y="1640"/>
                  <a:pt x="655" y="1762"/>
                  <a:pt x="472" y="1672"/>
                </a:cubicBezTo>
                <a:cubicBezTo>
                  <a:pt x="289" y="1582"/>
                  <a:pt x="80" y="1208"/>
                  <a:pt x="40" y="952"/>
                </a:cubicBezTo>
                <a:cubicBezTo>
                  <a:pt x="0" y="696"/>
                  <a:pt x="0" y="272"/>
                  <a:pt x="232" y="136"/>
                </a:cubicBezTo>
                <a:close/>
              </a:path>
            </a:pathLst>
          </a:cu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AutoShape 9"/>
          <p:cNvSpPr>
            <a:spLocks noChangeArrowheads="1"/>
          </p:cNvSpPr>
          <p:nvPr/>
        </p:nvSpPr>
        <p:spPr bwMode="auto">
          <a:xfrm>
            <a:off x="2590800" y="2209800"/>
            <a:ext cx="2590800" cy="2057400"/>
          </a:xfrm>
          <a:prstGeom prst="irregularSeal2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Internet</a:t>
            </a:r>
          </a:p>
        </p:txBody>
      </p:sp>
      <p:cxnSp>
        <p:nvCxnSpPr>
          <p:cNvPr id="5132" name="AutoShape 10"/>
          <p:cNvCxnSpPr>
            <a:cxnSpLocks noChangeShapeType="1"/>
            <a:endCxn id="5131" idx="2"/>
          </p:cNvCxnSpPr>
          <p:nvPr/>
        </p:nvCxnSpPr>
        <p:spPr bwMode="auto">
          <a:xfrm flipV="1">
            <a:off x="3944938" y="4005263"/>
            <a:ext cx="38100" cy="7953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33" name="AutoShape 11"/>
          <p:cNvCxnSpPr>
            <a:cxnSpLocks noChangeShapeType="1"/>
            <a:endCxn id="5131" idx="0"/>
          </p:cNvCxnSpPr>
          <p:nvPr/>
        </p:nvCxnSpPr>
        <p:spPr bwMode="auto">
          <a:xfrm>
            <a:off x="2632075" y="1981200"/>
            <a:ext cx="1125538" cy="4079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34" name="AutoShape 12"/>
          <p:cNvCxnSpPr>
            <a:cxnSpLocks noChangeShapeType="1"/>
            <a:stCxn id="5131" idx="3"/>
          </p:cNvCxnSpPr>
          <p:nvPr/>
        </p:nvCxnSpPr>
        <p:spPr bwMode="auto">
          <a:xfrm>
            <a:off x="5181600" y="2843213"/>
            <a:ext cx="533400" cy="890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5135" name="Line 13"/>
          <p:cNvSpPr>
            <a:spLocks noChangeShapeType="1"/>
          </p:cNvSpPr>
          <p:nvPr/>
        </p:nvSpPr>
        <p:spPr bwMode="auto">
          <a:xfrm>
            <a:off x="2743200" y="4572000"/>
            <a:ext cx="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Line 14"/>
          <p:cNvSpPr>
            <a:spLocks noChangeShapeType="1"/>
          </p:cNvSpPr>
          <p:nvPr/>
        </p:nvSpPr>
        <p:spPr bwMode="auto">
          <a:xfrm>
            <a:off x="2057400" y="5410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Line 15"/>
          <p:cNvSpPr>
            <a:spLocks noChangeShapeType="1"/>
          </p:cNvSpPr>
          <p:nvPr/>
        </p:nvSpPr>
        <p:spPr bwMode="auto">
          <a:xfrm flipH="1">
            <a:off x="2743200" y="5257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 flipH="1">
            <a:off x="6629400" y="1295400"/>
            <a:ext cx="1066800" cy="609600"/>
            <a:chOff x="1248" y="2736"/>
            <a:chExt cx="240" cy="192"/>
          </a:xfrm>
        </p:grpSpPr>
        <p:sp>
          <p:nvSpPr>
            <p:cNvPr id="5164" name="Line 17"/>
            <p:cNvSpPr>
              <a:spLocks noChangeShapeType="1"/>
            </p:cNvSpPr>
            <p:nvPr/>
          </p:nvSpPr>
          <p:spPr bwMode="auto">
            <a:xfrm flipV="1">
              <a:off x="1296" y="2736"/>
              <a:ext cx="192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5" name="Line 18"/>
            <p:cNvSpPr>
              <a:spLocks noChangeShapeType="1"/>
            </p:cNvSpPr>
            <p:nvPr/>
          </p:nvSpPr>
          <p:spPr bwMode="auto">
            <a:xfrm flipH="1">
              <a:off x="1248" y="2832"/>
              <a:ext cx="192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6" name="Line 19"/>
            <p:cNvSpPr>
              <a:spLocks noChangeShapeType="1"/>
            </p:cNvSpPr>
            <p:nvPr/>
          </p:nvSpPr>
          <p:spPr bwMode="auto">
            <a:xfrm>
              <a:off x="1296" y="2832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6096000" y="1371600"/>
            <a:ext cx="979488" cy="901700"/>
            <a:chOff x="2491" y="1440"/>
            <a:chExt cx="617" cy="568"/>
          </a:xfrm>
        </p:grpSpPr>
        <p:graphicFrame>
          <p:nvGraphicFramePr>
            <p:cNvPr id="5125" name="Object 21"/>
            <p:cNvGraphicFramePr>
              <a:graphicFrameLocks noChangeAspect="1"/>
            </p:cNvGraphicFramePr>
            <p:nvPr/>
          </p:nvGraphicFramePr>
          <p:xfrm>
            <a:off x="2491" y="1776"/>
            <a:ext cx="617" cy="232"/>
          </p:xfrm>
          <a:graphic>
            <a:graphicData uri="http://schemas.openxmlformats.org/presentationml/2006/ole">
              <p:oleObj spid="_x0000_s4114" name="Clip" r:id="rId4" imgW="4395788" imgH="1652588" progId="">
                <p:embed/>
              </p:oleObj>
            </a:graphicData>
          </a:graphic>
        </p:graphicFrame>
        <p:sp>
          <p:nvSpPr>
            <p:cNvPr id="5163" name="Line 22"/>
            <p:cNvSpPr>
              <a:spLocks noChangeShapeType="1"/>
            </p:cNvSpPr>
            <p:nvPr/>
          </p:nvSpPr>
          <p:spPr bwMode="auto">
            <a:xfrm flipV="1">
              <a:off x="2587" y="1440"/>
              <a:ext cx="0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5122" name="Object 580"/>
          <p:cNvGraphicFramePr>
            <a:graphicFrameLocks noChangeAspect="1"/>
          </p:cNvGraphicFramePr>
          <p:nvPr/>
        </p:nvGraphicFramePr>
        <p:xfrm>
          <a:off x="5715000" y="3276600"/>
          <a:ext cx="879475" cy="914400"/>
        </p:xfrm>
        <a:graphic>
          <a:graphicData uri="http://schemas.openxmlformats.org/presentationml/2006/ole">
            <p:oleObj spid="_x0000_s4115" name="Clip" r:id="rId5" imgW="3986213" imgH="4144963" progId="">
              <p:embed/>
            </p:oleObj>
          </a:graphicData>
        </a:graphic>
      </p:graphicFrame>
      <p:graphicFrame>
        <p:nvGraphicFramePr>
          <p:cNvPr id="5123" name="Object 581"/>
          <p:cNvGraphicFramePr>
            <a:graphicFrameLocks noChangeAspect="1"/>
          </p:cNvGraphicFramePr>
          <p:nvPr/>
        </p:nvGraphicFramePr>
        <p:xfrm>
          <a:off x="3505200" y="4800600"/>
          <a:ext cx="879475" cy="914400"/>
        </p:xfrm>
        <a:graphic>
          <a:graphicData uri="http://schemas.openxmlformats.org/presentationml/2006/ole">
            <p:oleObj spid="_x0000_s4116" name="Clip" r:id="rId6" imgW="3986213" imgH="4144963" progId="">
              <p:embed/>
            </p:oleObj>
          </a:graphicData>
        </a:graphic>
      </p:graphicFrame>
      <p:sp>
        <p:nvSpPr>
          <p:cNvPr id="5140" name="Line 582"/>
          <p:cNvSpPr>
            <a:spLocks noChangeShapeType="1"/>
          </p:cNvSpPr>
          <p:nvPr/>
        </p:nvSpPr>
        <p:spPr bwMode="auto">
          <a:xfrm>
            <a:off x="5943600" y="27432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41" name="Line 583"/>
          <p:cNvSpPr>
            <a:spLocks noChangeShapeType="1"/>
          </p:cNvSpPr>
          <p:nvPr/>
        </p:nvSpPr>
        <p:spPr bwMode="auto">
          <a:xfrm flipV="1">
            <a:off x="6248400" y="2743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42" name="Line 584"/>
          <p:cNvSpPr>
            <a:spLocks noChangeShapeType="1"/>
          </p:cNvSpPr>
          <p:nvPr/>
        </p:nvSpPr>
        <p:spPr bwMode="auto">
          <a:xfrm flipV="1">
            <a:off x="6553200" y="2209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124" name="Object 585"/>
          <p:cNvGraphicFramePr>
            <a:graphicFrameLocks noChangeAspect="1"/>
          </p:cNvGraphicFramePr>
          <p:nvPr/>
        </p:nvGraphicFramePr>
        <p:xfrm>
          <a:off x="1752600" y="1524000"/>
          <a:ext cx="879475" cy="914400"/>
        </p:xfrm>
        <a:graphic>
          <a:graphicData uri="http://schemas.openxmlformats.org/presentationml/2006/ole">
            <p:oleObj spid="_x0000_s4117" name="Clip" r:id="rId7" imgW="3986213" imgH="4144963" progId="">
              <p:embed/>
            </p:oleObj>
          </a:graphicData>
        </a:graphic>
      </p:graphicFrame>
      <p:sp>
        <p:nvSpPr>
          <p:cNvPr id="5143" name="Line 586"/>
          <p:cNvSpPr>
            <a:spLocks noChangeShapeType="1"/>
          </p:cNvSpPr>
          <p:nvPr/>
        </p:nvSpPr>
        <p:spPr bwMode="auto">
          <a:xfrm>
            <a:off x="838200" y="1219200"/>
            <a:ext cx="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44" name="Line 587"/>
          <p:cNvSpPr>
            <a:spLocks noChangeShapeType="1"/>
          </p:cNvSpPr>
          <p:nvPr/>
        </p:nvSpPr>
        <p:spPr bwMode="auto">
          <a:xfrm flipH="1">
            <a:off x="838200" y="1905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45" name="Text Box 588"/>
          <p:cNvSpPr txBox="1">
            <a:spLocks noChangeArrowheads="1"/>
          </p:cNvSpPr>
          <p:nvPr/>
        </p:nvSpPr>
        <p:spPr bwMode="auto">
          <a:xfrm>
            <a:off x="1219200" y="5715000"/>
            <a:ext cx="9064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receiver</a:t>
            </a:r>
          </a:p>
        </p:txBody>
      </p:sp>
      <p:sp>
        <p:nvSpPr>
          <p:cNvPr id="5146" name="Text Box 589"/>
          <p:cNvSpPr txBox="1">
            <a:spLocks noChangeArrowheads="1"/>
          </p:cNvSpPr>
          <p:nvPr/>
        </p:nvSpPr>
        <p:spPr bwMode="auto">
          <a:xfrm>
            <a:off x="6689725" y="3516313"/>
            <a:ext cx="523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FA</a:t>
            </a:r>
          </a:p>
        </p:txBody>
      </p:sp>
      <p:sp>
        <p:nvSpPr>
          <p:cNvPr id="5147" name="Text Box 590"/>
          <p:cNvSpPr txBox="1">
            <a:spLocks noChangeArrowheads="1"/>
          </p:cNvSpPr>
          <p:nvPr/>
        </p:nvSpPr>
        <p:spPr bwMode="auto">
          <a:xfrm>
            <a:off x="1905000" y="1066800"/>
            <a:ext cx="552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HA</a:t>
            </a:r>
          </a:p>
        </p:txBody>
      </p:sp>
      <p:sp>
        <p:nvSpPr>
          <p:cNvPr id="5148" name="Text Box 591"/>
          <p:cNvSpPr txBox="1">
            <a:spLocks noChangeArrowheads="1"/>
          </p:cNvSpPr>
          <p:nvPr/>
        </p:nvSpPr>
        <p:spPr bwMode="auto">
          <a:xfrm>
            <a:off x="8229600" y="1524000"/>
            <a:ext cx="579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MN</a:t>
            </a:r>
          </a:p>
        </p:txBody>
      </p:sp>
      <p:sp>
        <p:nvSpPr>
          <p:cNvPr id="5149" name="Text Box 592"/>
          <p:cNvSpPr txBox="1">
            <a:spLocks noChangeArrowheads="1"/>
          </p:cNvSpPr>
          <p:nvPr/>
        </p:nvSpPr>
        <p:spPr bwMode="auto">
          <a:xfrm>
            <a:off x="609600" y="2743200"/>
            <a:ext cx="1562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home network</a:t>
            </a:r>
          </a:p>
        </p:txBody>
      </p:sp>
      <p:sp>
        <p:nvSpPr>
          <p:cNvPr id="5150" name="Text Box 593"/>
          <p:cNvSpPr txBox="1">
            <a:spLocks noChangeArrowheads="1"/>
          </p:cNvSpPr>
          <p:nvPr/>
        </p:nvSpPr>
        <p:spPr bwMode="auto">
          <a:xfrm>
            <a:off x="7239000" y="3581400"/>
            <a:ext cx="96361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foreign</a:t>
            </a:r>
            <a:br>
              <a:rPr lang="en-US" b="1"/>
            </a:br>
            <a:r>
              <a:rPr lang="en-US" b="1"/>
              <a:t>network</a:t>
            </a:r>
          </a:p>
        </p:txBody>
      </p:sp>
      <p:sp>
        <p:nvSpPr>
          <p:cNvPr id="5151" name="Freeform 594"/>
          <p:cNvSpPr>
            <a:spLocks/>
          </p:cNvSpPr>
          <p:nvPr/>
        </p:nvSpPr>
        <p:spPr bwMode="auto">
          <a:xfrm>
            <a:off x="2133600" y="2133600"/>
            <a:ext cx="1765300" cy="3073400"/>
          </a:xfrm>
          <a:custGeom>
            <a:avLst/>
            <a:gdLst>
              <a:gd name="T0" fmla="*/ 0 w 1112"/>
              <a:gd name="T1" fmla="*/ 1920 h 1936"/>
              <a:gd name="T2" fmla="*/ 720 w 1112"/>
              <a:gd name="T3" fmla="*/ 1824 h 1936"/>
              <a:gd name="T4" fmla="*/ 1056 w 1112"/>
              <a:gd name="T5" fmla="*/ 1248 h 1936"/>
              <a:gd name="T6" fmla="*/ 1056 w 1112"/>
              <a:gd name="T7" fmla="*/ 624 h 1936"/>
              <a:gd name="T8" fmla="*/ 864 w 1112"/>
              <a:gd name="T9" fmla="*/ 192 h 1936"/>
              <a:gd name="T10" fmla="*/ 96 w 1112"/>
              <a:gd name="T11" fmla="*/ 0 h 193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12"/>
              <a:gd name="T19" fmla="*/ 0 h 1936"/>
              <a:gd name="T20" fmla="*/ 1112 w 1112"/>
              <a:gd name="T21" fmla="*/ 1936 h 19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12" h="1936">
                <a:moveTo>
                  <a:pt x="0" y="1920"/>
                </a:moveTo>
                <a:cubicBezTo>
                  <a:pt x="272" y="1928"/>
                  <a:pt x="544" y="1936"/>
                  <a:pt x="720" y="1824"/>
                </a:cubicBezTo>
                <a:cubicBezTo>
                  <a:pt x="896" y="1712"/>
                  <a:pt x="1000" y="1448"/>
                  <a:pt x="1056" y="1248"/>
                </a:cubicBezTo>
                <a:cubicBezTo>
                  <a:pt x="1112" y="1048"/>
                  <a:pt x="1088" y="800"/>
                  <a:pt x="1056" y="624"/>
                </a:cubicBezTo>
                <a:cubicBezTo>
                  <a:pt x="1024" y="448"/>
                  <a:pt x="1024" y="296"/>
                  <a:pt x="864" y="192"/>
                </a:cubicBezTo>
                <a:cubicBezTo>
                  <a:pt x="704" y="88"/>
                  <a:pt x="400" y="44"/>
                  <a:pt x="96" y="0"/>
                </a:cubicBezTo>
              </a:path>
            </a:pathLst>
          </a:custGeom>
          <a:noFill/>
          <a:ln w="76200">
            <a:solidFill>
              <a:schemeClr val="accent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52" name="Freeform 595"/>
          <p:cNvSpPr>
            <a:spLocks/>
          </p:cNvSpPr>
          <p:nvPr/>
        </p:nvSpPr>
        <p:spPr bwMode="auto">
          <a:xfrm>
            <a:off x="6121400" y="1600200"/>
            <a:ext cx="1651000" cy="2133600"/>
          </a:xfrm>
          <a:custGeom>
            <a:avLst/>
            <a:gdLst>
              <a:gd name="T0" fmla="*/ 32 w 1040"/>
              <a:gd name="T1" fmla="*/ 1344 h 1344"/>
              <a:gd name="T2" fmla="*/ 32 w 1040"/>
              <a:gd name="T3" fmla="*/ 720 h 1344"/>
              <a:gd name="T4" fmla="*/ 224 w 1040"/>
              <a:gd name="T5" fmla="*/ 672 h 1344"/>
              <a:gd name="T6" fmla="*/ 224 w 1040"/>
              <a:gd name="T7" fmla="*/ 288 h 1344"/>
              <a:gd name="T8" fmla="*/ 224 w 1040"/>
              <a:gd name="T9" fmla="*/ 0 h 1344"/>
              <a:gd name="T10" fmla="*/ 1040 w 1040"/>
              <a:gd name="T11" fmla="*/ 288 h 13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40"/>
              <a:gd name="T19" fmla="*/ 0 h 1344"/>
              <a:gd name="T20" fmla="*/ 1040 w 1040"/>
              <a:gd name="T21" fmla="*/ 1344 h 134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40" h="1344">
                <a:moveTo>
                  <a:pt x="32" y="1344"/>
                </a:moveTo>
                <a:cubicBezTo>
                  <a:pt x="16" y="1088"/>
                  <a:pt x="0" y="832"/>
                  <a:pt x="32" y="720"/>
                </a:cubicBezTo>
                <a:cubicBezTo>
                  <a:pt x="64" y="608"/>
                  <a:pt x="192" y="744"/>
                  <a:pt x="224" y="672"/>
                </a:cubicBezTo>
                <a:cubicBezTo>
                  <a:pt x="256" y="600"/>
                  <a:pt x="224" y="400"/>
                  <a:pt x="224" y="288"/>
                </a:cubicBezTo>
                <a:cubicBezTo>
                  <a:pt x="224" y="176"/>
                  <a:pt x="88" y="0"/>
                  <a:pt x="224" y="0"/>
                </a:cubicBezTo>
                <a:cubicBezTo>
                  <a:pt x="360" y="0"/>
                  <a:pt x="700" y="144"/>
                  <a:pt x="1040" y="288"/>
                </a:cubicBezTo>
              </a:path>
            </a:pathLst>
          </a:custGeom>
          <a:noFill/>
          <a:ln w="76200">
            <a:solidFill>
              <a:schemeClr val="accent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53" name="Text Box 596"/>
          <p:cNvSpPr txBox="1">
            <a:spLocks noChangeArrowheads="1"/>
          </p:cNvSpPr>
          <p:nvPr/>
        </p:nvSpPr>
        <p:spPr bwMode="auto">
          <a:xfrm>
            <a:off x="7620000" y="2819400"/>
            <a:ext cx="804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sender</a:t>
            </a:r>
          </a:p>
        </p:txBody>
      </p:sp>
      <p:sp>
        <p:nvSpPr>
          <p:cNvPr id="5154" name="Freeform 597"/>
          <p:cNvSpPr>
            <a:spLocks/>
          </p:cNvSpPr>
          <p:nvPr/>
        </p:nvSpPr>
        <p:spPr bwMode="auto">
          <a:xfrm>
            <a:off x="2514600" y="1676400"/>
            <a:ext cx="3505200" cy="2057400"/>
          </a:xfrm>
          <a:custGeom>
            <a:avLst/>
            <a:gdLst>
              <a:gd name="T0" fmla="*/ 0 w 2208"/>
              <a:gd name="T1" fmla="*/ 0 h 1296"/>
              <a:gd name="T2" fmla="*/ 864 w 2208"/>
              <a:gd name="T3" fmla="*/ 336 h 1296"/>
              <a:gd name="T4" fmla="*/ 1008 w 2208"/>
              <a:gd name="T5" fmla="*/ 768 h 1296"/>
              <a:gd name="T6" fmla="*/ 1680 w 2208"/>
              <a:gd name="T7" fmla="*/ 768 h 1296"/>
              <a:gd name="T8" fmla="*/ 2208 w 2208"/>
              <a:gd name="T9" fmla="*/ 1296 h 12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08"/>
              <a:gd name="T16" fmla="*/ 0 h 1296"/>
              <a:gd name="T17" fmla="*/ 2208 w 2208"/>
              <a:gd name="T18" fmla="*/ 1296 h 12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08" h="1296">
                <a:moveTo>
                  <a:pt x="0" y="0"/>
                </a:moveTo>
                <a:cubicBezTo>
                  <a:pt x="348" y="104"/>
                  <a:pt x="696" y="208"/>
                  <a:pt x="864" y="336"/>
                </a:cubicBezTo>
                <a:cubicBezTo>
                  <a:pt x="1032" y="464"/>
                  <a:pt x="872" y="696"/>
                  <a:pt x="1008" y="768"/>
                </a:cubicBezTo>
                <a:cubicBezTo>
                  <a:pt x="1144" y="840"/>
                  <a:pt x="1480" y="680"/>
                  <a:pt x="1680" y="768"/>
                </a:cubicBezTo>
                <a:cubicBezTo>
                  <a:pt x="1880" y="856"/>
                  <a:pt x="2044" y="1076"/>
                  <a:pt x="2208" y="1296"/>
                </a:cubicBez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55" name="Freeform 598"/>
          <p:cNvSpPr>
            <a:spLocks/>
          </p:cNvSpPr>
          <p:nvPr/>
        </p:nvSpPr>
        <p:spPr bwMode="auto">
          <a:xfrm>
            <a:off x="2362200" y="1828800"/>
            <a:ext cx="3505200" cy="2057400"/>
          </a:xfrm>
          <a:custGeom>
            <a:avLst/>
            <a:gdLst>
              <a:gd name="T0" fmla="*/ 0 w 2208"/>
              <a:gd name="T1" fmla="*/ 0 h 1296"/>
              <a:gd name="T2" fmla="*/ 864 w 2208"/>
              <a:gd name="T3" fmla="*/ 336 h 1296"/>
              <a:gd name="T4" fmla="*/ 1008 w 2208"/>
              <a:gd name="T5" fmla="*/ 768 h 1296"/>
              <a:gd name="T6" fmla="*/ 1680 w 2208"/>
              <a:gd name="T7" fmla="*/ 768 h 1296"/>
              <a:gd name="T8" fmla="*/ 2208 w 2208"/>
              <a:gd name="T9" fmla="*/ 1296 h 12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08"/>
              <a:gd name="T16" fmla="*/ 0 h 1296"/>
              <a:gd name="T17" fmla="*/ 2208 w 2208"/>
              <a:gd name="T18" fmla="*/ 1296 h 12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08" h="1296">
                <a:moveTo>
                  <a:pt x="0" y="0"/>
                </a:moveTo>
                <a:cubicBezTo>
                  <a:pt x="348" y="104"/>
                  <a:pt x="696" y="208"/>
                  <a:pt x="864" y="336"/>
                </a:cubicBezTo>
                <a:cubicBezTo>
                  <a:pt x="1032" y="464"/>
                  <a:pt x="872" y="696"/>
                  <a:pt x="1008" y="768"/>
                </a:cubicBezTo>
                <a:cubicBezTo>
                  <a:pt x="1144" y="840"/>
                  <a:pt x="1480" y="680"/>
                  <a:pt x="1680" y="768"/>
                </a:cubicBezTo>
                <a:cubicBezTo>
                  <a:pt x="1880" y="856"/>
                  <a:pt x="2044" y="1076"/>
                  <a:pt x="2208" y="1296"/>
                </a:cubicBez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56" name="Freeform 599"/>
          <p:cNvSpPr>
            <a:spLocks/>
          </p:cNvSpPr>
          <p:nvPr/>
        </p:nvSpPr>
        <p:spPr bwMode="auto">
          <a:xfrm>
            <a:off x="2438400" y="1752600"/>
            <a:ext cx="3505200" cy="2057400"/>
          </a:xfrm>
          <a:custGeom>
            <a:avLst/>
            <a:gdLst>
              <a:gd name="T0" fmla="*/ 0 w 2208"/>
              <a:gd name="T1" fmla="*/ 0 h 1296"/>
              <a:gd name="T2" fmla="*/ 864 w 2208"/>
              <a:gd name="T3" fmla="*/ 336 h 1296"/>
              <a:gd name="T4" fmla="*/ 1008 w 2208"/>
              <a:gd name="T5" fmla="*/ 768 h 1296"/>
              <a:gd name="T6" fmla="*/ 1680 w 2208"/>
              <a:gd name="T7" fmla="*/ 768 h 1296"/>
              <a:gd name="T8" fmla="*/ 2208 w 2208"/>
              <a:gd name="T9" fmla="*/ 1296 h 12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08"/>
              <a:gd name="T16" fmla="*/ 0 h 1296"/>
              <a:gd name="T17" fmla="*/ 2208 w 2208"/>
              <a:gd name="T18" fmla="*/ 1296 h 12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08" h="1296">
                <a:moveTo>
                  <a:pt x="0" y="0"/>
                </a:moveTo>
                <a:cubicBezTo>
                  <a:pt x="348" y="104"/>
                  <a:pt x="696" y="208"/>
                  <a:pt x="864" y="336"/>
                </a:cubicBezTo>
                <a:cubicBezTo>
                  <a:pt x="1032" y="464"/>
                  <a:pt x="872" y="696"/>
                  <a:pt x="1008" y="768"/>
                </a:cubicBezTo>
                <a:cubicBezTo>
                  <a:pt x="1144" y="840"/>
                  <a:pt x="1480" y="680"/>
                  <a:pt x="1680" y="768"/>
                </a:cubicBezTo>
                <a:cubicBezTo>
                  <a:pt x="1880" y="856"/>
                  <a:pt x="2044" y="1076"/>
                  <a:pt x="2208" y="1296"/>
                </a:cubicBezTo>
              </a:path>
            </a:pathLst>
          </a:custGeom>
          <a:noFill/>
          <a:ln w="76200">
            <a:solidFill>
              <a:schemeClr val="accent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57" name="Text Box 600"/>
          <p:cNvSpPr txBox="1">
            <a:spLocks noChangeArrowheads="1"/>
          </p:cNvSpPr>
          <p:nvPr/>
        </p:nvSpPr>
        <p:spPr bwMode="auto">
          <a:xfrm>
            <a:off x="2193925" y="4687888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5158" name="Text Box 601"/>
          <p:cNvSpPr txBox="1">
            <a:spLocks noChangeArrowheads="1"/>
          </p:cNvSpPr>
          <p:nvPr/>
        </p:nvSpPr>
        <p:spPr bwMode="auto">
          <a:xfrm>
            <a:off x="2667000" y="12954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5159" name="Text Box 602"/>
          <p:cNvSpPr txBox="1">
            <a:spLocks noChangeArrowheads="1"/>
          </p:cNvSpPr>
          <p:nvPr/>
        </p:nvSpPr>
        <p:spPr bwMode="auto">
          <a:xfrm>
            <a:off x="5791200" y="28194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5160" name="Text Box 603"/>
          <p:cNvSpPr txBox="1">
            <a:spLocks noChangeArrowheads="1"/>
          </p:cNvSpPr>
          <p:nvPr/>
        </p:nvSpPr>
        <p:spPr bwMode="auto">
          <a:xfrm>
            <a:off x="4572000" y="4419600"/>
            <a:ext cx="344805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1. MN sends to FA</a:t>
            </a:r>
          </a:p>
          <a:p>
            <a:r>
              <a:rPr lang="en-US" sz="1800"/>
              <a:t>2. FA tunnels packets to HA </a:t>
            </a:r>
          </a:p>
          <a:p>
            <a:r>
              <a:rPr lang="en-US" sz="1800"/>
              <a:t>    by encapsulation</a:t>
            </a:r>
          </a:p>
          <a:p>
            <a:r>
              <a:rPr lang="en-US" sz="1800"/>
              <a:t>3. HA forwards the packet to the</a:t>
            </a:r>
          </a:p>
          <a:p>
            <a:r>
              <a:rPr lang="en-US" sz="1800"/>
              <a:t>    receiver (standard case)</a:t>
            </a:r>
          </a:p>
        </p:txBody>
      </p:sp>
      <p:sp>
        <p:nvSpPr>
          <p:cNvPr id="5161" name="Text Box 604"/>
          <p:cNvSpPr txBox="1">
            <a:spLocks noChangeArrowheads="1"/>
          </p:cNvSpPr>
          <p:nvPr/>
        </p:nvSpPr>
        <p:spPr bwMode="auto">
          <a:xfrm>
            <a:off x="762000" y="4953000"/>
            <a:ext cx="552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CN</a:t>
            </a:r>
          </a:p>
        </p:txBody>
      </p:sp>
      <p:pic>
        <p:nvPicPr>
          <p:cNvPr id="5162" name="Picture 606" descr="j023596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380288" y="1773238"/>
            <a:ext cx="1071562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3048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Mobile IP with reverse tunneling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61722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None/>
            </a:pPr>
            <a:r>
              <a:rPr lang="en-US" sz="3600" dirty="0" smtClean="0"/>
              <a:t>Router accept often only “topological correct“ addresses (firewall!)</a:t>
            </a:r>
          </a:p>
          <a:p>
            <a:pPr lvl="1"/>
            <a:r>
              <a:rPr lang="en-US" sz="2000" dirty="0" smtClean="0"/>
              <a:t>a packet from the MN encapsulated by the FA is now topological correct</a:t>
            </a:r>
          </a:p>
          <a:p>
            <a:pPr lvl="1"/>
            <a:r>
              <a:rPr lang="en-US" sz="2000" dirty="0" smtClean="0"/>
              <a:t>furthermore multicast and TTL problems solved (TTL in the home network correct, but MN is to far away from the receiver)</a:t>
            </a:r>
          </a:p>
          <a:p>
            <a:pPr>
              <a:buFont typeface="Wingdings" pitchFamily="2" charset="2"/>
              <a:buNone/>
            </a:pPr>
            <a:r>
              <a:rPr lang="en-US" sz="3600" dirty="0" smtClean="0"/>
              <a:t>Reverse tunneling does not solve</a:t>
            </a:r>
          </a:p>
          <a:p>
            <a:pPr lvl="1"/>
            <a:r>
              <a:rPr lang="en-US" sz="2000" dirty="0" smtClean="0"/>
              <a:t>problems with </a:t>
            </a:r>
            <a:r>
              <a:rPr lang="en-US" sz="2000" i="1" dirty="0" smtClean="0"/>
              <a:t>firewalls</a:t>
            </a:r>
            <a:r>
              <a:rPr lang="en-US" sz="2000" dirty="0" smtClean="0"/>
              <a:t>, the reverse tunnel can be abused to circumvent security mechanisms (tunnel hijacking)</a:t>
            </a:r>
          </a:p>
          <a:p>
            <a:pPr lvl="1"/>
            <a:r>
              <a:rPr lang="en-US" sz="2000" dirty="0" smtClean="0"/>
              <a:t>optimization of data paths, i.e. packets will be forwarded through the tunnel via the HA to a sender (double triangular routing)</a:t>
            </a:r>
          </a:p>
          <a:p>
            <a:pPr>
              <a:buFont typeface="Wingdings" pitchFamily="2" charset="2"/>
              <a:buNone/>
            </a:pPr>
            <a:r>
              <a:rPr lang="en-US" sz="3600" dirty="0" smtClean="0"/>
              <a:t>The standard is backwards compatible</a:t>
            </a:r>
          </a:p>
          <a:p>
            <a:pPr lvl="1"/>
            <a:r>
              <a:rPr lang="en-US" sz="2000" dirty="0" smtClean="0"/>
              <a:t>the extensions can be implemented easily and cooperate with current implementations without these extensions </a:t>
            </a:r>
          </a:p>
          <a:p>
            <a:pPr lvl="1"/>
            <a:r>
              <a:rPr lang="en-US" sz="2000" dirty="0" smtClean="0"/>
              <a:t>Agent Advertisements can carry requests for reverse tunneling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Mobile IP and IPv6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smtClean="0"/>
              <a:t>Mobile IP was developed for IPv4, but IPv6 simplifies the protocols</a:t>
            </a:r>
          </a:p>
          <a:p>
            <a:pPr lvl="1"/>
            <a:r>
              <a:rPr lang="en-US" sz="1800" smtClean="0"/>
              <a:t>security is integrated and not an add-on, authentication of registration is included</a:t>
            </a:r>
          </a:p>
          <a:p>
            <a:pPr lvl="1"/>
            <a:r>
              <a:rPr lang="en-US" sz="1800" smtClean="0"/>
              <a:t>COA can be assigned via auto-configuration (DHCPv6 is one candidate), every node has address autoconfiguration</a:t>
            </a:r>
          </a:p>
          <a:p>
            <a:pPr lvl="1"/>
            <a:r>
              <a:rPr lang="en-US" sz="1800" smtClean="0"/>
              <a:t>no need for a separate FA, </a:t>
            </a:r>
            <a:r>
              <a:rPr lang="en-US" sz="1800" b="1" smtClean="0"/>
              <a:t>all</a:t>
            </a:r>
            <a:r>
              <a:rPr lang="en-US" sz="1800" smtClean="0"/>
              <a:t> routers perform router advertisement which can be used instead of the special agent advertisement; addresses are always co-located</a:t>
            </a:r>
          </a:p>
          <a:p>
            <a:pPr lvl="1"/>
            <a:r>
              <a:rPr lang="en-US" sz="1800" smtClean="0"/>
              <a:t>MN can signal a sender directly the COA, sending via HA not needed in this case (automatic path optimization)</a:t>
            </a:r>
          </a:p>
          <a:p>
            <a:pPr lvl="1"/>
            <a:r>
              <a:rPr lang="en-US" sz="1800" smtClean="0"/>
              <a:t>„soft“ hand-over, i.e. without packet loss, between two subnets is supported</a:t>
            </a:r>
          </a:p>
          <a:p>
            <a:pPr lvl="2"/>
            <a:r>
              <a:rPr lang="en-US" smtClean="0"/>
              <a:t>MN sends the new COA to its old router</a:t>
            </a:r>
          </a:p>
          <a:p>
            <a:pPr lvl="2"/>
            <a:r>
              <a:rPr lang="en-US" smtClean="0"/>
              <a:t>the old router encapsulates all incoming packets for the MN and forwards them to the new COA</a:t>
            </a:r>
          </a:p>
          <a:p>
            <a:pPr lvl="2"/>
            <a:r>
              <a:rPr lang="en-US" smtClean="0"/>
              <a:t>authentication is always granted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Problems with mobile IP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smtClean="0"/>
              <a:t>Security</a:t>
            </a:r>
          </a:p>
          <a:p>
            <a:pPr lvl="1"/>
            <a:r>
              <a:rPr lang="en-US" sz="1800" smtClean="0"/>
              <a:t>authentication with FA problematic, for the FA typically belongs to another organization </a:t>
            </a:r>
          </a:p>
          <a:p>
            <a:pPr lvl="1"/>
            <a:r>
              <a:rPr lang="en-US" sz="1800" smtClean="0"/>
              <a:t>no protocol for key management and key distribution has been standardized in the Internet</a:t>
            </a:r>
          </a:p>
          <a:p>
            <a:pPr lvl="1"/>
            <a:r>
              <a:rPr lang="en-US" sz="1800" smtClean="0"/>
              <a:t>patent and export restrictions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Firewalls</a:t>
            </a:r>
          </a:p>
          <a:p>
            <a:pPr lvl="1"/>
            <a:r>
              <a:rPr lang="en-US" sz="1800" smtClean="0"/>
              <a:t>typically mobile IP cannot be used together with firewalls, special set-ups are needed (such as reverse tunneling)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QoS</a:t>
            </a:r>
          </a:p>
          <a:p>
            <a:pPr lvl="1"/>
            <a:r>
              <a:rPr lang="en-US" sz="1800" smtClean="0"/>
              <a:t>many new reservations in case of RSVP</a:t>
            </a:r>
          </a:p>
          <a:p>
            <a:pPr lvl="1"/>
            <a:r>
              <a:rPr lang="en-US" sz="1800" smtClean="0"/>
              <a:t>tunneling makes it hard to give a flow of packets a special treatment needed for the QoS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Security, firewalls, QoS etc. are topics of current research and discussions!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Security in Mobile IP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smtClean="0"/>
              <a:t>Security requirements (Security Architecture for the Internet Protocol, RFC 1825)</a:t>
            </a:r>
          </a:p>
          <a:p>
            <a:pPr lvl="1"/>
            <a:r>
              <a:rPr lang="en-US" sz="1800" smtClean="0"/>
              <a:t>Integrity</a:t>
            </a:r>
            <a:br>
              <a:rPr lang="en-US" sz="1800" smtClean="0"/>
            </a:br>
            <a:r>
              <a:rPr lang="en-US" sz="1800" smtClean="0"/>
              <a:t>any changes to data between sender and receiver can be detected by the receiver</a:t>
            </a:r>
          </a:p>
          <a:p>
            <a:pPr lvl="1"/>
            <a:r>
              <a:rPr lang="en-US" sz="1800" smtClean="0"/>
              <a:t>Authentication</a:t>
            </a:r>
            <a:br>
              <a:rPr lang="en-US" sz="1800" smtClean="0"/>
            </a:br>
            <a:r>
              <a:rPr lang="en-US" sz="1800" smtClean="0"/>
              <a:t>sender address is really the address of the sender and all data received is really data sent by this sender</a:t>
            </a:r>
          </a:p>
          <a:p>
            <a:pPr lvl="1"/>
            <a:r>
              <a:rPr lang="en-US" sz="1800" smtClean="0"/>
              <a:t>Confidentiality</a:t>
            </a:r>
            <a:br>
              <a:rPr lang="en-US" sz="1800" smtClean="0"/>
            </a:br>
            <a:r>
              <a:rPr lang="en-US" sz="1800" smtClean="0"/>
              <a:t>only sender and receiver can read the data</a:t>
            </a:r>
          </a:p>
          <a:p>
            <a:pPr lvl="1"/>
            <a:r>
              <a:rPr lang="en-US" sz="1800" smtClean="0"/>
              <a:t>Non-Repudiation</a:t>
            </a:r>
            <a:br>
              <a:rPr lang="en-US" sz="1800" smtClean="0"/>
            </a:br>
            <a:r>
              <a:rPr lang="en-US" sz="1800" smtClean="0"/>
              <a:t>sender cannot deny sending of data</a:t>
            </a:r>
          </a:p>
          <a:p>
            <a:pPr lvl="1"/>
            <a:r>
              <a:rPr lang="en-US" sz="1800" smtClean="0"/>
              <a:t>Traffic Analysis</a:t>
            </a:r>
            <a:br>
              <a:rPr lang="en-US" sz="1800" smtClean="0"/>
            </a:br>
            <a:r>
              <a:rPr lang="en-US" sz="1800" smtClean="0"/>
              <a:t>creation of traffic and user profiles should not be possible</a:t>
            </a:r>
          </a:p>
          <a:p>
            <a:pPr lvl="1"/>
            <a:r>
              <a:rPr lang="en-US" sz="1800" smtClean="0"/>
              <a:t>Replay Protection</a:t>
            </a:r>
            <a:br>
              <a:rPr lang="en-US" sz="1800" smtClean="0"/>
            </a:br>
            <a:r>
              <a:rPr lang="en-US" sz="1800" smtClean="0"/>
              <a:t>receivers can detect replay of messages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524000" y="5257800"/>
            <a:ext cx="2895600" cy="274638"/>
            <a:chOff x="816" y="3312"/>
            <a:chExt cx="1824" cy="173"/>
          </a:xfrm>
        </p:grpSpPr>
        <p:sp>
          <p:nvSpPr>
            <p:cNvPr id="26643" name="Line 3"/>
            <p:cNvSpPr>
              <a:spLocks noChangeShapeType="1"/>
            </p:cNvSpPr>
            <p:nvPr/>
          </p:nvSpPr>
          <p:spPr bwMode="auto">
            <a:xfrm>
              <a:off x="816" y="3408"/>
              <a:ext cx="18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4" name="Text Box 4"/>
            <p:cNvSpPr txBox="1">
              <a:spLocks noChangeArrowheads="1"/>
            </p:cNvSpPr>
            <p:nvPr/>
          </p:nvSpPr>
          <p:spPr bwMode="auto">
            <a:xfrm>
              <a:off x="1208" y="3312"/>
              <a:ext cx="696" cy="17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 sz="1200"/>
                <a:t>not encrypted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4495800" y="5257800"/>
            <a:ext cx="3276600" cy="274638"/>
            <a:chOff x="2688" y="3312"/>
            <a:chExt cx="2064" cy="173"/>
          </a:xfrm>
        </p:grpSpPr>
        <p:sp>
          <p:nvSpPr>
            <p:cNvPr id="26641" name="Line 6"/>
            <p:cNvSpPr>
              <a:spLocks noChangeShapeType="1"/>
            </p:cNvSpPr>
            <p:nvPr/>
          </p:nvSpPr>
          <p:spPr bwMode="auto">
            <a:xfrm>
              <a:off x="2688" y="3408"/>
              <a:ext cx="20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2" name="Text Box 7"/>
            <p:cNvSpPr txBox="1">
              <a:spLocks noChangeArrowheads="1"/>
            </p:cNvSpPr>
            <p:nvPr/>
          </p:nvSpPr>
          <p:spPr bwMode="auto">
            <a:xfrm>
              <a:off x="3252" y="3312"/>
              <a:ext cx="536" cy="17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 sz="1200"/>
                <a:t>encrypted</a:t>
              </a:r>
            </a:p>
          </p:txBody>
        </p:sp>
      </p:grpSp>
      <p:sp>
        <p:nvSpPr>
          <p:cNvPr id="26629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IP security architecture I</a:t>
            </a:r>
          </a:p>
        </p:txBody>
      </p:sp>
      <p:sp>
        <p:nvSpPr>
          <p:cNvPr id="26630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en-US" sz="1800" b="1" dirty="0" smtClean="0"/>
              <a:t>Two or more partners have to negotiate security mechanisms to setup a security association</a:t>
            </a:r>
          </a:p>
          <a:p>
            <a:pPr lvl="1"/>
            <a:r>
              <a:rPr lang="en-US" sz="1800" b="1" dirty="0" smtClean="0"/>
              <a:t>typically, all partners choose the same parameters and mechanisms</a:t>
            </a:r>
          </a:p>
          <a:p>
            <a:pPr>
              <a:buFont typeface="Wingdings" pitchFamily="2" charset="2"/>
              <a:buChar char="q"/>
            </a:pPr>
            <a:r>
              <a:rPr lang="en-US" sz="1800" b="1" dirty="0" smtClean="0"/>
              <a:t>Two headers have been defined for securing IP packets:</a:t>
            </a:r>
          </a:p>
          <a:p>
            <a:pPr lvl="1"/>
            <a:r>
              <a:rPr lang="en-US" sz="1400" b="1" dirty="0" smtClean="0"/>
              <a:t>Authentication-Header</a:t>
            </a:r>
          </a:p>
          <a:p>
            <a:pPr lvl="2"/>
            <a:r>
              <a:rPr lang="en-US" sz="1800" b="1" dirty="0" smtClean="0"/>
              <a:t>guarantees integrity and authenticity of IP packets</a:t>
            </a:r>
          </a:p>
          <a:p>
            <a:pPr lvl="2"/>
            <a:r>
              <a:rPr lang="en-US" sz="1800" b="1" dirty="0" smtClean="0"/>
              <a:t>if asymmetric encryption schemes are used, non-repudiation can also be guaranteed</a:t>
            </a:r>
          </a:p>
          <a:p>
            <a:pPr lvl="1"/>
            <a:r>
              <a:rPr lang="en-US" sz="1400" b="1" dirty="0" smtClean="0"/>
              <a:t>Encapsulation Security Payload</a:t>
            </a:r>
          </a:p>
          <a:p>
            <a:pPr lvl="2" algn="ctr"/>
            <a:r>
              <a:rPr lang="en-US" sz="1800" b="1" dirty="0" smtClean="0"/>
              <a:t>protects confidentiality between communication partners</a:t>
            </a:r>
          </a:p>
        </p:txBody>
      </p: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524000" y="3886200"/>
            <a:ext cx="6248400" cy="381000"/>
            <a:chOff x="960" y="2688"/>
            <a:chExt cx="3936" cy="240"/>
          </a:xfrm>
        </p:grpSpPr>
        <p:sp>
          <p:nvSpPr>
            <p:cNvPr id="26635" name="Rectangle 11"/>
            <p:cNvSpPr>
              <a:spLocks noChangeArrowheads="1"/>
            </p:cNvSpPr>
            <p:nvPr/>
          </p:nvSpPr>
          <p:spPr bwMode="auto">
            <a:xfrm>
              <a:off x="1968" y="2688"/>
              <a:ext cx="1536" cy="240"/>
            </a:xfrm>
            <a:prstGeom prst="rect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/>
                <a:t>Authentification-Header</a:t>
              </a:r>
            </a:p>
          </p:txBody>
        </p:sp>
        <p:sp>
          <p:nvSpPr>
            <p:cNvPr id="26636" name="Rectangle 12"/>
            <p:cNvSpPr>
              <a:spLocks noChangeArrowheads="1"/>
            </p:cNvSpPr>
            <p:nvPr/>
          </p:nvSpPr>
          <p:spPr bwMode="auto">
            <a:xfrm>
              <a:off x="960" y="2688"/>
              <a:ext cx="1008" cy="240"/>
            </a:xfrm>
            <a:prstGeom prst="rect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/>
                <a:t>IP-Header</a:t>
              </a:r>
            </a:p>
          </p:txBody>
        </p:sp>
        <p:sp>
          <p:nvSpPr>
            <p:cNvPr id="26637" name="Rectangle 13"/>
            <p:cNvSpPr>
              <a:spLocks noChangeArrowheads="1"/>
            </p:cNvSpPr>
            <p:nvPr/>
          </p:nvSpPr>
          <p:spPr bwMode="auto">
            <a:xfrm>
              <a:off x="3504" y="2688"/>
              <a:ext cx="1008" cy="240"/>
            </a:xfrm>
            <a:prstGeom prst="rect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/>
                <a:t>UDP/TCP-Paket</a:t>
              </a:r>
            </a:p>
          </p:txBody>
        </p:sp>
        <p:sp>
          <p:nvSpPr>
            <p:cNvPr id="26638" name="Rectangle 14"/>
            <p:cNvSpPr>
              <a:spLocks noChangeArrowheads="1"/>
            </p:cNvSpPr>
            <p:nvPr/>
          </p:nvSpPr>
          <p:spPr bwMode="auto">
            <a:xfrm>
              <a:off x="1968" y="2688"/>
              <a:ext cx="1536" cy="240"/>
            </a:xfrm>
            <a:prstGeom prst="rect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/>
                <a:t>authentication header</a:t>
              </a:r>
            </a:p>
          </p:txBody>
        </p:sp>
        <p:sp>
          <p:nvSpPr>
            <p:cNvPr id="26639" name="Rectangle 15"/>
            <p:cNvSpPr>
              <a:spLocks noChangeArrowheads="1"/>
            </p:cNvSpPr>
            <p:nvPr/>
          </p:nvSpPr>
          <p:spPr bwMode="auto">
            <a:xfrm>
              <a:off x="960" y="2688"/>
              <a:ext cx="1008" cy="240"/>
            </a:xfrm>
            <a:prstGeom prst="rect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/>
                <a:t>IP header</a:t>
              </a:r>
            </a:p>
          </p:txBody>
        </p:sp>
        <p:sp>
          <p:nvSpPr>
            <p:cNvPr id="26640" name="Rectangle 16"/>
            <p:cNvSpPr>
              <a:spLocks noChangeArrowheads="1"/>
            </p:cNvSpPr>
            <p:nvPr/>
          </p:nvSpPr>
          <p:spPr bwMode="auto">
            <a:xfrm>
              <a:off x="3504" y="2688"/>
              <a:ext cx="1392" cy="240"/>
            </a:xfrm>
            <a:prstGeom prst="rect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/>
                <a:t>UDP/TCP data</a:t>
              </a:r>
            </a:p>
          </p:txBody>
        </p:sp>
      </p:grpSp>
      <p:sp>
        <p:nvSpPr>
          <p:cNvPr id="26632" name="Rectangle 17"/>
          <p:cNvSpPr>
            <a:spLocks noChangeArrowheads="1"/>
          </p:cNvSpPr>
          <p:nvPr/>
        </p:nvSpPr>
        <p:spPr bwMode="auto">
          <a:xfrm>
            <a:off x="3124200" y="5486400"/>
            <a:ext cx="2438400" cy="3810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ESP header</a:t>
            </a:r>
          </a:p>
        </p:txBody>
      </p:sp>
      <p:sp>
        <p:nvSpPr>
          <p:cNvPr id="26633" name="Rectangle 18"/>
          <p:cNvSpPr>
            <a:spLocks noChangeArrowheads="1"/>
          </p:cNvSpPr>
          <p:nvPr/>
        </p:nvSpPr>
        <p:spPr bwMode="auto">
          <a:xfrm>
            <a:off x="1524000" y="5486400"/>
            <a:ext cx="1600200" cy="3810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IP header</a:t>
            </a:r>
          </a:p>
        </p:txBody>
      </p:sp>
      <p:sp>
        <p:nvSpPr>
          <p:cNvPr id="26634" name="Rectangle 19"/>
          <p:cNvSpPr>
            <a:spLocks noChangeArrowheads="1"/>
          </p:cNvSpPr>
          <p:nvPr/>
        </p:nvSpPr>
        <p:spPr bwMode="auto">
          <a:xfrm>
            <a:off x="5562600" y="5486400"/>
            <a:ext cx="2209800" cy="3810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encrypted data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IP Micro-mobility support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57912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Micro-mobility support:</a:t>
            </a:r>
          </a:p>
          <a:p>
            <a:pPr lvl="1"/>
            <a:r>
              <a:rPr lang="en-US" sz="2600" dirty="0" smtClean="0"/>
              <a:t>Efficient local handover inside a foreign domain</a:t>
            </a:r>
            <a:br>
              <a:rPr lang="en-US" sz="2600" dirty="0" smtClean="0"/>
            </a:br>
            <a:r>
              <a:rPr lang="en-US" sz="2600" dirty="0" smtClean="0"/>
              <a:t>without involving a home agent</a:t>
            </a:r>
          </a:p>
          <a:p>
            <a:pPr lvl="1"/>
            <a:r>
              <a:rPr lang="en-US" sz="2600" dirty="0" smtClean="0"/>
              <a:t>Reduces control traffic on backbone</a:t>
            </a:r>
          </a:p>
          <a:p>
            <a:pPr lvl="1"/>
            <a:r>
              <a:rPr lang="en-US" sz="2600" dirty="0" smtClean="0"/>
              <a:t>Especially needed in case of route optimization</a:t>
            </a:r>
            <a:endParaRPr lang="en-US" sz="1800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Example approaches:</a:t>
            </a:r>
          </a:p>
          <a:p>
            <a:pPr lvl="1"/>
            <a:r>
              <a:rPr lang="en-US" sz="2400" dirty="0" smtClean="0"/>
              <a:t>Cellular IP</a:t>
            </a:r>
          </a:p>
          <a:p>
            <a:pPr lvl="1"/>
            <a:r>
              <a:rPr lang="en-US" sz="2400" dirty="0" smtClean="0"/>
              <a:t>HAWAII</a:t>
            </a:r>
          </a:p>
          <a:p>
            <a:pPr lvl="1"/>
            <a:r>
              <a:rPr lang="en-US" sz="2400" dirty="0" smtClean="0"/>
              <a:t>Hierarchical Mobile IP (HMIP)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Important criteria:</a:t>
            </a:r>
            <a:br>
              <a:rPr lang="en-US" dirty="0" smtClean="0"/>
            </a:br>
            <a:r>
              <a:rPr lang="en-US" dirty="0" smtClean="0"/>
              <a:t> Security Efficiency, Scalability, Transparency, Manageability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Cellular IP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0225" y="1143000"/>
            <a:ext cx="4346575" cy="5105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Operation:</a:t>
            </a:r>
          </a:p>
          <a:p>
            <a:pPr lvl="1"/>
            <a:r>
              <a:rPr lang="en-US" sz="1800" dirty="0" smtClean="0"/>
              <a:t>„CIP Nodes“ maintain routing entries (soft state) for MNs</a:t>
            </a:r>
          </a:p>
          <a:p>
            <a:pPr lvl="1"/>
            <a:r>
              <a:rPr lang="en-US" sz="1800" dirty="0" smtClean="0"/>
              <a:t>Multiple entries possible</a:t>
            </a:r>
          </a:p>
          <a:p>
            <a:pPr lvl="1"/>
            <a:r>
              <a:rPr lang="en-US" sz="1800" dirty="0" smtClean="0"/>
              <a:t>Routing entries updated based on packets sent by MN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CIP Gateway:</a:t>
            </a:r>
          </a:p>
          <a:p>
            <a:pPr lvl="1"/>
            <a:r>
              <a:rPr lang="en-US" sz="1800" dirty="0" smtClean="0"/>
              <a:t>Mobile IP tunnel endpoint</a:t>
            </a:r>
          </a:p>
          <a:p>
            <a:pPr lvl="1"/>
            <a:r>
              <a:rPr lang="en-US" sz="1800" dirty="0" smtClean="0"/>
              <a:t>Initial registration processing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Security provisions:</a:t>
            </a:r>
          </a:p>
          <a:p>
            <a:pPr lvl="1"/>
            <a:r>
              <a:rPr lang="en-US" sz="1800" dirty="0" smtClean="0"/>
              <a:t>all CIP Nodes share „network key“</a:t>
            </a:r>
          </a:p>
          <a:p>
            <a:pPr lvl="1"/>
            <a:r>
              <a:rPr lang="en-US" sz="1800" dirty="0" smtClean="0"/>
              <a:t>MN key: MD5(net key, IP </a:t>
            </a:r>
            <a:r>
              <a:rPr lang="en-US" sz="1800" dirty="0" err="1" smtClean="0"/>
              <a:t>addr</a:t>
            </a:r>
            <a:r>
              <a:rPr lang="en-US" sz="1800" dirty="0" smtClean="0"/>
              <a:t>)</a:t>
            </a:r>
          </a:p>
          <a:p>
            <a:pPr lvl="1"/>
            <a:r>
              <a:rPr lang="en-US" sz="1800" dirty="0" smtClean="0"/>
              <a:t>MN gets key upon registration</a:t>
            </a:r>
          </a:p>
          <a:p>
            <a:pPr lvl="1"/>
            <a:endParaRPr lang="en-US" sz="1800" dirty="0" smtClean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800600" y="1219200"/>
            <a:ext cx="4117975" cy="4343400"/>
            <a:chOff x="3024" y="768"/>
            <a:chExt cx="2594" cy="2736"/>
          </a:xfrm>
        </p:grpSpPr>
        <p:sp>
          <p:nvSpPr>
            <p:cNvPr id="30726" name="Rectangle 5"/>
            <p:cNvSpPr>
              <a:spLocks noChangeArrowheads="1"/>
            </p:cNvSpPr>
            <p:nvPr/>
          </p:nvSpPr>
          <p:spPr bwMode="auto">
            <a:xfrm>
              <a:off x="4080" y="1584"/>
              <a:ext cx="912" cy="33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800"/>
                <a:t>CIP Gateway</a:t>
              </a: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3936" y="768"/>
              <a:ext cx="1173" cy="582"/>
              <a:chOff x="3744" y="672"/>
              <a:chExt cx="1173" cy="582"/>
            </a:xfrm>
          </p:grpSpPr>
          <p:sp>
            <p:nvSpPr>
              <p:cNvPr id="30754" name="Freeform 7"/>
              <p:cNvSpPr>
                <a:spLocks/>
              </p:cNvSpPr>
              <p:nvPr/>
            </p:nvSpPr>
            <p:spPr bwMode="auto">
              <a:xfrm>
                <a:off x="3744" y="672"/>
                <a:ext cx="1173" cy="582"/>
              </a:xfrm>
              <a:custGeom>
                <a:avLst/>
                <a:gdLst>
                  <a:gd name="T0" fmla="*/ 317 w 1173"/>
                  <a:gd name="T1" fmla="*/ 78 h 582"/>
                  <a:gd name="T2" fmla="*/ 49 w 1173"/>
                  <a:gd name="T3" fmla="*/ 226 h 582"/>
                  <a:gd name="T4" fmla="*/ 21 w 1173"/>
                  <a:gd name="T5" fmla="*/ 399 h 582"/>
                  <a:gd name="T6" fmla="*/ 145 w 1173"/>
                  <a:gd name="T7" fmla="*/ 562 h 582"/>
                  <a:gd name="T8" fmla="*/ 646 w 1173"/>
                  <a:gd name="T9" fmla="*/ 489 h 582"/>
                  <a:gd name="T10" fmla="*/ 1057 w 1173"/>
                  <a:gd name="T11" fmla="*/ 514 h 582"/>
                  <a:gd name="T12" fmla="*/ 1105 w 1173"/>
                  <a:gd name="T13" fmla="*/ 82 h 582"/>
                  <a:gd name="T14" fmla="*/ 646 w 1173"/>
                  <a:gd name="T15" fmla="*/ 21 h 582"/>
                  <a:gd name="T16" fmla="*/ 317 w 1173"/>
                  <a:gd name="T17" fmla="*/ 78 h 58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73"/>
                  <a:gd name="T28" fmla="*/ 0 h 582"/>
                  <a:gd name="T29" fmla="*/ 1173 w 1173"/>
                  <a:gd name="T30" fmla="*/ 582 h 58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73" h="582">
                    <a:moveTo>
                      <a:pt x="317" y="78"/>
                    </a:moveTo>
                    <a:cubicBezTo>
                      <a:pt x="218" y="112"/>
                      <a:pt x="98" y="172"/>
                      <a:pt x="49" y="226"/>
                    </a:cubicBezTo>
                    <a:cubicBezTo>
                      <a:pt x="0" y="280"/>
                      <a:pt x="5" y="343"/>
                      <a:pt x="21" y="399"/>
                    </a:cubicBezTo>
                    <a:cubicBezTo>
                      <a:pt x="37" y="455"/>
                      <a:pt x="41" y="547"/>
                      <a:pt x="145" y="562"/>
                    </a:cubicBezTo>
                    <a:cubicBezTo>
                      <a:pt x="249" y="577"/>
                      <a:pt x="494" y="497"/>
                      <a:pt x="646" y="489"/>
                    </a:cubicBezTo>
                    <a:cubicBezTo>
                      <a:pt x="798" y="481"/>
                      <a:pt x="980" y="582"/>
                      <a:pt x="1057" y="514"/>
                    </a:cubicBezTo>
                    <a:cubicBezTo>
                      <a:pt x="1134" y="446"/>
                      <a:pt x="1173" y="164"/>
                      <a:pt x="1105" y="82"/>
                    </a:cubicBezTo>
                    <a:cubicBezTo>
                      <a:pt x="1037" y="0"/>
                      <a:pt x="777" y="22"/>
                      <a:pt x="646" y="21"/>
                    </a:cubicBezTo>
                    <a:cubicBezTo>
                      <a:pt x="515" y="20"/>
                      <a:pt x="416" y="44"/>
                      <a:pt x="317" y="78"/>
                    </a:cubicBezTo>
                    <a:close/>
                  </a:path>
                </a:pathLst>
              </a:cu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lIns="90488" tIns="44450" rIns="90488" bIns="44450" anchor="ctr"/>
              <a:lstStyle/>
              <a:p>
                <a:endParaRPr lang="en-US"/>
              </a:p>
            </p:txBody>
          </p:sp>
          <p:sp>
            <p:nvSpPr>
              <p:cNvPr id="30755" name="Text Box 8"/>
              <p:cNvSpPr txBox="1">
                <a:spLocks noChangeArrowheads="1"/>
              </p:cNvSpPr>
              <p:nvPr/>
            </p:nvSpPr>
            <p:spPr bwMode="auto">
              <a:xfrm>
                <a:off x="4030" y="849"/>
                <a:ext cx="602" cy="229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 anchor="ctr">
                <a:spAutoFit/>
              </a:bodyPr>
              <a:lstStyle/>
              <a:p>
                <a:pPr algn="ctr"/>
                <a:r>
                  <a:rPr lang="en-US" sz="1800"/>
                  <a:t>Internet</a:t>
                </a:r>
              </a:p>
            </p:txBody>
          </p:sp>
        </p:grpSp>
        <p:sp>
          <p:nvSpPr>
            <p:cNvPr id="30728" name="Line 9"/>
            <p:cNvSpPr>
              <a:spLocks noChangeShapeType="1"/>
            </p:cNvSpPr>
            <p:nvPr/>
          </p:nvSpPr>
          <p:spPr bwMode="auto">
            <a:xfrm>
              <a:off x="4560" y="1248"/>
              <a:ext cx="0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30729" name="Rectangle 10"/>
            <p:cNvSpPr>
              <a:spLocks noChangeArrowheads="1"/>
            </p:cNvSpPr>
            <p:nvPr/>
          </p:nvSpPr>
          <p:spPr bwMode="auto">
            <a:xfrm>
              <a:off x="4800" y="2160"/>
              <a:ext cx="240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30730" name="Rectangle 11"/>
            <p:cNvSpPr>
              <a:spLocks noChangeArrowheads="1"/>
            </p:cNvSpPr>
            <p:nvPr/>
          </p:nvSpPr>
          <p:spPr bwMode="auto">
            <a:xfrm>
              <a:off x="3984" y="2688"/>
              <a:ext cx="240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800"/>
                <a:t>BS</a:t>
              </a:r>
            </a:p>
          </p:txBody>
        </p:sp>
        <p:sp>
          <p:nvSpPr>
            <p:cNvPr id="30731" name="Oval 12"/>
            <p:cNvSpPr>
              <a:spLocks noChangeArrowheads="1"/>
            </p:cNvSpPr>
            <p:nvPr/>
          </p:nvSpPr>
          <p:spPr bwMode="auto">
            <a:xfrm>
              <a:off x="3600" y="3216"/>
              <a:ext cx="384" cy="28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800"/>
                <a:t>MN1</a:t>
              </a:r>
            </a:p>
          </p:txBody>
        </p:sp>
        <p:cxnSp>
          <p:nvCxnSpPr>
            <p:cNvPr id="30732" name="AutoShape 13"/>
            <p:cNvCxnSpPr>
              <a:cxnSpLocks noChangeShapeType="1"/>
              <a:stCxn id="30726" idx="2"/>
              <a:endCxn id="30729" idx="0"/>
            </p:cNvCxnSpPr>
            <p:nvPr/>
          </p:nvCxnSpPr>
          <p:spPr bwMode="auto">
            <a:xfrm>
              <a:off x="4536" y="1926"/>
              <a:ext cx="384" cy="228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0733" name="AutoShape 14"/>
            <p:cNvCxnSpPr>
              <a:cxnSpLocks noChangeShapeType="1"/>
              <a:stCxn id="30729" idx="2"/>
            </p:cNvCxnSpPr>
            <p:nvPr/>
          </p:nvCxnSpPr>
          <p:spPr bwMode="auto">
            <a:xfrm flipH="1">
              <a:off x="4848" y="2406"/>
              <a:ext cx="72" cy="138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0734" name="AutoShape 15"/>
            <p:cNvCxnSpPr>
              <a:cxnSpLocks noChangeShapeType="1"/>
              <a:stCxn id="30746" idx="2"/>
              <a:endCxn id="30730" idx="0"/>
            </p:cNvCxnSpPr>
            <p:nvPr/>
          </p:nvCxnSpPr>
          <p:spPr bwMode="auto">
            <a:xfrm>
              <a:off x="4056" y="2406"/>
              <a:ext cx="48" cy="27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0735" name="AutoShape 16"/>
            <p:cNvCxnSpPr>
              <a:cxnSpLocks noChangeShapeType="1"/>
              <a:stCxn id="30745" idx="2"/>
              <a:endCxn id="30731" idx="0"/>
            </p:cNvCxnSpPr>
            <p:nvPr/>
          </p:nvCxnSpPr>
          <p:spPr bwMode="auto">
            <a:xfrm>
              <a:off x="3624" y="2934"/>
              <a:ext cx="168" cy="27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0736" name="Freeform 17"/>
            <p:cNvSpPr>
              <a:spLocks/>
            </p:cNvSpPr>
            <p:nvPr/>
          </p:nvSpPr>
          <p:spPr bwMode="auto">
            <a:xfrm>
              <a:off x="3328" y="1776"/>
              <a:ext cx="656" cy="1488"/>
            </a:xfrm>
            <a:custGeom>
              <a:avLst/>
              <a:gdLst>
                <a:gd name="T0" fmla="*/ 272 w 656"/>
                <a:gd name="T1" fmla="*/ 1488 h 1488"/>
                <a:gd name="T2" fmla="*/ 32 w 656"/>
                <a:gd name="T3" fmla="*/ 960 h 1488"/>
                <a:gd name="T4" fmla="*/ 464 w 656"/>
                <a:gd name="T5" fmla="*/ 528 h 1488"/>
                <a:gd name="T6" fmla="*/ 656 w 656"/>
                <a:gd name="T7" fmla="*/ 0 h 14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56"/>
                <a:gd name="T13" fmla="*/ 0 h 1488"/>
                <a:gd name="T14" fmla="*/ 656 w 656"/>
                <a:gd name="T15" fmla="*/ 1488 h 14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56" h="1488">
                  <a:moveTo>
                    <a:pt x="272" y="1488"/>
                  </a:moveTo>
                  <a:cubicBezTo>
                    <a:pt x="136" y="1304"/>
                    <a:pt x="0" y="1120"/>
                    <a:pt x="32" y="960"/>
                  </a:cubicBezTo>
                  <a:cubicBezTo>
                    <a:pt x="64" y="800"/>
                    <a:pt x="360" y="688"/>
                    <a:pt x="464" y="528"/>
                  </a:cubicBezTo>
                  <a:cubicBezTo>
                    <a:pt x="568" y="368"/>
                    <a:pt x="612" y="184"/>
                    <a:pt x="656" y="0"/>
                  </a:cubicBezTo>
                </a:path>
              </a:pathLst>
            </a:cu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30737" name="Text Box 18"/>
            <p:cNvSpPr txBox="1">
              <a:spLocks noChangeArrowheads="1"/>
            </p:cNvSpPr>
            <p:nvPr/>
          </p:nvSpPr>
          <p:spPr bwMode="auto">
            <a:xfrm>
              <a:off x="3024" y="1776"/>
              <a:ext cx="866" cy="5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/>
            <a:p>
              <a:pPr algn="ctr"/>
              <a:r>
                <a:rPr lang="en-US" sz="1800">
                  <a:solidFill>
                    <a:schemeClr val="accent2"/>
                  </a:solidFill>
                </a:rPr>
                <a:t>data/control</a:t>
              </a:r>
            </a:p>
            <a:p>
              <a:pPr algn="ctr"/>
              <a:r>
                <a:rPr lang="en-US" sz="1800">
                  <a:solidFill>
                    <a:schemeClr val="accent2"/>
                  </a:solidFill>
                </a:rPr>
                <a:t>packets</a:t>
              </a:r>
            </a:p>
            <a:p>
              <a:pPr algn="ctr"/>
              <a:r>
                <a:rPr lang="en-US" sz="1800">
                  <a:solidFill>
                    <a:schemeClr val="accent2"/>
                  </a:solidFill>
                </a:rPr>
                <a:t>from MN 1</a:t>
              </a:r>
            </a:p>
          </p:txBody>
        </p:sp>
        <p:sp>
          <p:nvSpPr>
            <p:cNvPr id="30738" name="Line 19"/>
            <p:cNvSpPr>
              <a:spLocks noChangeShapeType="1"/>
            </p:cNvSpPr>
            <p:nvPr/>
          </p:nvSpPr>
          <p:spPr bwMode="auto">
            <a:xfrm>
              <a:off x="4656" y="1296"/>
              <a:ext cx="0" cy="24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 type="triangle" w="med" len="med"/>
              <a:tailEnd type="triangle" w="med" len="med"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30739" name="Text Box 20"/>
            <p:cNvSpPr txBox="1">
              <a:spLocks noChangeArrowheads="1"/>
            </p:cNvSpPr>
            <p:nvPr/>
          </p:nvSpPr>
          <p:spPr bwMode="auto">
            <a:xfrm>
              <a:off x="4656" y="1296"/>
              <a:ext cx="714" cy="22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/>
            <a:p>
              <a:r>
                <a:rPr lang="en-US" sz="1800">
                  <a:solidFill>
                    <a:schemeClr val="accent2"/>
                  </a:solidFill>
                </a:rPr>
                <a:t>Mobile IP</a:t>
              </a:r>
            </a:p>
          </p:txBody>
        </p:sp>
        <p:cxnSp>
          <p:nvCxnSpPr>
            <p:cNvPr id="30740" name="AutoShape 21"/>
            <p:cNvCxnSpPr>
              <a:cxnSpLocks noChangeShapeType="1"/>
              <a:stCxn id="30730" idx="2"/>
              <a:endCxn id="30731" idx="0"/>
            </p:cNvCxnSpPr>
            <p:nvPr/>
          </p:nvCxnSpPr>
          <p:spPr bwMode="auto">
            <a:xfrm flipH="1">
              <a:off x="3792" y="2934"/>
              <a:ext cx="312" cy="27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sp>
          <p:nvSpPr>
            <p:cNvPr id="30741" name="Rectangle 22"/>
            <p:cNvSpPr>
              <a:spLocks noChangeArrowheads="1"/>
            </p:cNvSpPr>
            <p:nvPr/>
          </p:nvSpPr>
          <p:spPr bwMode="auto">
            <a:xfrm>
              <a:off x="4368" y="2688"/>
              <a:ext cx="240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800"/>
                <a:t>BS</a:t>
              </a:r>
            </a:p>
          </p:txBody>
        </p:sp>
        <p:cxnSp>
          <p:nvCxnSpPr>
            <p:cNvPr id="30742" name="AutoShape 23"/>
            <p:cNvCxnSpPr>
              <a:cxnSpLocks noChangeShapeType="1"/>
              <a:stCxn id="30729" idx="2"/>
            </p:cNvCxnSpPr>
            <p:nvPr/>
          </p:nvCxnSpPr>
          <p:spPr bwMode="auto">
            <a:xfrm>
              <a:off x="4920" y="2406"/>
              <a:ext cx="72" cy="138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0743" name="AutoShape 24"/>
            <p:cNvCxnSpPr>
              <a:cxnSpLocks noChangeShapeType="1"/>
              <a:stCxn id="30746" idx="2"/>
              <a:endCxn id="30741" idx="0"/>
            </p:cNvCxnSpPr>
            <p:nvPr/>
          </p:nvCxnSpPr>
          <p:spPr bwMode="auto">
            <a:xfrm>
              <a:off x="4056" y="2406"/>
              <a:ext cx="432" cy="27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0744" name="AutoShape 25"/>
            <p:cNvCxnSpPr>
              <a:cxnSpLocks noChangeShapeType="1"/>
              <a:stCxn id="30746" idx="2"/>
              <a:endCxn id="30745" idx="0"/>
            </p:cNvCxnSpPr>
            <p:nvPr/>
          </p:nvCxnSpPr>
          <p:spPr bwMode="auto">
            <a:xfrm flipH="1">
              <a:off x="3624" y="2406"/>
              <a:ext cx="432" cy="27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0745" name="Rectangle 26"/>
            <p:cNvSpPr>
              <a:spLocks noChangeArrowheads="1"/>
            </p:cNvSpPr>
            <p:nvPr/>
          </p:nvSpPr>
          <p:spPr bwMode="auto">
            <a:xfrm>
              <a:off x="3504" y="2688"/>
              <a:ext cx="240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800"/>
                <a:t>BS</a:t>
              </a:r>
            </a:p>
          </p:txBody>
        </p:sp>
        <p:sp>
          <p:nvSpPr>
            <p:cNvPr id="30746" name="Rectangle 27"/>
            <p:cNvSpPr>
              <a:spLocks noChangeArrowheads="1"/>
            </p:cNvSpPr>
            <p:nvPr/>
          </p:nvSpPr>
          <p:spPr bwMode="auto">
            <a:xfrm>
              <a:off x="3936" y="2160"/>
              <a:ext cx="240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cxnSp>
          <p:nvCxnSpPr>
            <p:cNvPr id="30747" name="AutoShape 28"/>
            <p:cNvCxnSpPr>
              <a:cxnSpLocks noChangeShapeType="1"/>
              <a:stCxn id="30726" idx="2"/>
              <a:endCxn id="30746" idx="0"/>
            </p:cNvCxnSpPr>
            <p:nvPr/>
          </p:nvCxnSpPr>
          <p:spPr bwMode="auto">
            <a:xfrm flipH="1">
              <a:off x="4056" y="1926"/>
              <a:ext cx="480" cy="228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0748" name="Oval 29"/>
            <p:cNvSpPr>
              <a:spLocks noChangeArrowheads="1"/>
            </p:cNvSpPr>
            <p:nvPr/>
          </p:nvSpPr>
          <p:spPr bwMode="auto">
            <a:xfrm>
              <a:off x="4320" y="3216"/>
              <a:ext cx="384" cy="28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800"/>
                <a:t>MN2</a:t>
              </a:r>
            </a:p>
          </p:txBody>
        </p:sp>
        <p:cxnSp>
          <p:nvCxnSpPr>
            <p:cNvPr id="30749" name="AutoShape 30"/>
            <p:cNvCxnSpPr>
              <a:cxnSpLocks noChangeShapeType="1"/>
              <a:stCxn id="30741" idx="2"/>
              <a:endCxn id="30748" idx="0"/>
            </p:cNvCxnSpPr>
            <p:nvPr/>
          </p:nvCxnSpPr>
          <p:spPr bwMode="auto">
            <a:xfrm>
              <a:off x="4488" y="2934"/>
              <a:ext cx="24" cy="27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0750" name="Freeform 31"/>
            <p:cNvSpPr>
              <a:spLocks/>
            </p:cNvSpPr>
            <p:nvPr/>
          </p:nvSpPr>
          <p:spPr bwMode="auto">
            <a:xfrm>
              <a:off x="3543" y="2352"/>
              <a:ext cx="1045" cy="872"/>
            </a:xfrm>
            <a:custGeom>
              <a:avLst/>
              <a:gdLst>
                <a:gd name="T0" fmla="*/ 993 w 1045"/>
                <a:gd name="T1" fmla="*/ 864 h 872"/>
                <a:gd name="T2" fmla="*/ 969 w 1045"/>
                <a:gd name="T3" fmla="*/ 288 h 872"/>
                <a:gd name="T4" fmla="*/ 537 w 1045"/>
                <a:gd name="T5" fmla="*/ 0 h 872"/>
                <a:gd name="T6" fmla="*/ 57 w 1045"/>
                <a:gd name="T7" fmla="*/ 288 h 872"/>
                <a:gd name="T8" fmla="*/ 193 w 1045"/>
                <a:gd name="T9" fmla="*/ 872 h 8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45"/>
                <a:gd name="T16" fmla="*/ 0 h 872"/>
                <a:gd name="T17" fmla="*/ 1045 w 1045"/>
                <a:gd name="T18" fmla="*/ 872 h 8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45" h="872">
                  <a:moveTo>
                    <a:pt x="993" y="864"/>
                  </a:moveTo>
                  <a:cubicBezTo>
                    <a:pt x="989" y="769"/>
                    <a:pt x="1045" y="432"/>
                    <a:pt x="969" y="288"/>
                  </a:cubicBezTo>
                  <a:cubicBezTo>
                    <a:pt x="893" y="144"/>
                    <a:pt x="689" y="0"/>
                    <a:pt x="537" y="0"/>
                  </a:cubicBezTo>
                  <a:cubicBezTo>
                    <a:pt x="385" y="0"/>
                    <a:pt x="114" y="143"/>
                    <a:pt x="57" y="288"/>
                  </a:cubicBezTo>
                  <a:cubicBezTo>
                    <a:pt x="0" y="433"/>
                    <a:pt x="165" y="750"/>
                    <a:pt x="193" y="872"/>
                  </a:cubicBezTo>
                </a:path>
              </a:pathLst>
            </a:cu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30751" name="Freeform 32"/>
            <p:cNvSpPr>
              <a:spLocks/>
            </p:cNvSpPr>
            <p:nvPr/>
          </p:nvSpPr>
          <p:spPr bwMode="auto">
            <a:xfrm>
              <a:off x="3896" y="2353"/>
              <a:ext cx="248" cy="871"/>
            </a:xfrm>
            <a:custGeom>
              <a:avLst/>
              <a:gdLst>
                <a:gd name="T0" fmla="*/ 248 w 248"/>
                <a:gd name="T1" fmla="*/ 7 h 871"/>
                <a:gd name="T2" fmla="*/ 120 w 248"/>
                <a:gd name="T3" fmla="*/ 23 h 871"/>
                <a:gd name="T4" fmla="*/ 88 w 248"/>
                <a:gd name="T5" fmla="*/ 143 h 871"/>
                <a:gd name="T6" fmla="*/ 184 w 248"/>
                <a:gd name="T7" fmla="*/ 479 h 871"/>
                <a:gd name="T8" fmla="*/ 0 w 248"/>
                <a:gd name="T9" fmla="*/ 871 h 8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8"/>
                <a:gd name="T16" fmla="*/ 0 h 871"/>
                <a:gd name="T17" fmla="*/ 248 w 248"/>
                <a:gd name="T18" fmla="*/ 871 h 8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8" h="871">
                  <a:moveTo>
                    <a:pt x="248" y="7"/>
                  </a:moveTo>
                  <a:cubicBezTo>
                    <a:pt x="227" y="10"/>
                    <a:pt x="147" y="0"/>
                    <a:pt x="120" y="23"/>
                  </a:cubicBezTo>
                  <a:cubicBezTo>
                    <a:pt x="93" y="46"/>
                    <a:pt x="77" y="67"/>
                    <a:pt x="88" y="143"/>
                  </a:cubicBezTo>
                  <a:cubicBezTo>
                    <a:pt x="99" y="219"/>
                    <a:pt x="199" y="358"/>
                    <a:pt x="184" y="479"/>
                  </a:cubicBezTo>
                  <a:cubicBezTo>
                    <a:pt x="169" y="600"/>
                    <a:pt x="38" y="789"/>
                    <a:pt x="0" y="871"/>
                  </a:cubicBezTo>
                </a:path>
              </a:pathLst>
            </a:custGeom>
            <a:noFill/>
            <a:ln w="28575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30752" name="Text Box 33"/>
            <p:cNvSpPr txBox="1">
              <a:spLocks noChangeArrowheads="1"/>
            </p:cNvSpPr>
            <p:nvPr/>
          </p:nvSpPr>
          <p:spPr bwMode="auto">
            <a:xfrm>
              <a:off x="4656" y="2784"/>
              <a:ext cx="962" cy="40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/>
            <a:p>
              <a:pPr algn="ctr"/>
              <a:r>
                <a:rPr lang="en-US" sz="1800">
                  <a:solidFill>
                    <a:schemeClr val="accent2"/>
                  </a:solidFill>
                </a:rPr>
                <a:t>packets from</a:t>
              </a:r>
            </a:p>
            <a:p>
              <a:pPr algn="ctr"/>
              <a:r>
                <a:rPr lang="en-US" sz="1800">
                  <a:solidFill>
                    <a:schemeClr val="accent2"/>
                  </a:solidFill>
                </a:rPr>
                <a:t>MN2 to MN 1</a:t>
              </a:r>
            </a:p>
          </p:txBody>
        </p:sp>
        <p:sp>
          <p:nvSpPr>
            <p:cNvPr id="30753" name="Line 34"/>
            <p:cNvSpPr>
              <a:spLocks noChangeShapeType="1"/>
            </p:cNvSpPr>
            <p:nvPr/>
          </p:nvSpPr>
          <p:spPr bwMode="auto">
            <a:xfrm>
              <a:off x="4560" y="2976"/>
              <a:ext cx="144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Cellular IP: Security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smtClean="0"/>
              <a:t>Advantages:</a:t>
            </a:r>
          </a:p>
          <a:p>
            <a:pPr lvl="1"/>
            <a:r>
              <a:rPr lang="en-US" sz="1800" smtClean="0"/>
              <a:t>Initial registration involves authentication of MNs</a:t>
            </a:r>
            <a:br>
              <a:rPr lang="en-US" sz="1800" smtClean="0"/>
            </a:br>
            <a:r>
              <a:rPr lang="en-US" sz="1800" smtClean="0"/>
              <a:t>and is processed centrally by CIP Gateway</a:t>
            </a:r>
          </a:p>
          <a:p>
            <a:pPr lvl="1"/>
            <a:r>
              <a:rPr lang="en-US" sz="1800" smtClean="0"/>
              <a:t>All control messages by MNs are authenticated</a:t>
            </a:r>
          </a:p>
          <a:p>
            <a:pPr lvl="1"/>
            <a:r>
              <a:rPr lang="en-US" sz="1800" smtClean="0"/>
              <a:t>Replay-protection (using timestamps)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  <a:p>
            <a:pPr>
              <a:buFont typeface="Wingdings" pitchFamily="2" charset="2"/>
              <a:buNone/>
            </a:pPr>
            <a:r>
              <a:rPr lang="en-US" smtClean="0"/>
              <a:t>Potential problems:</a:t>
            </a:r>
          </a:p>
          <a:p>
            <a:pPr lvl="1"/>
            <a:r>
              <a:rPr lang="en-US" sz="1800" smtClean="0"/>
              <a:t>MNs can directly influence routing entries</a:t>
            </a:r>
          </a:p>
          <a:p>
            <a:pPr lvl="1"/>
            <a:r>
              <a:rPr lang="en-US" sz="1800" smtClean="0"/>
              <a:t>Network key known to many entities</a:t>
            </a:r>
            <a:br>
              <a:rPr lang="en-US" sz="1800" smtClean="0"/>
            </a:br>
            <a:r>
              <a:rPr lang="en-US" sz="1800" smtClean="0"/>
              <a:t>(increases risk of compromise)</a:t>
            </a:r>
          </a:p>
          <a:p>
            <a:pPr lvl="1"/>
            <a:r>
              <a:rPr lang="en-US" sz="1800" smtClean="0"/>
              <a:t>No re-keying mechanisms for network key</a:t>
            </a:r>
          </a:p>
          <a:p>
            <a:pPr lvl="1"/>
            <a:r>
              <a:rPr lang="en-US" sz="1800" smtClean="0"/>
              <a:t>No choice of algorithm (always MD5, prefix+suffix mode)</a:t>
            </a:r>
          </a:p>
          <a:p>
            <a:pPr lvl="1"/>
            <a:r>
              <a:rPr lang="en-US" sz="1800" smtClean="0"/>
              <a:t>Proprietary mechanisms (not, e.g., IPSec AH)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Cellular IP: Other issues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ct val="20000"/>
              </a:spcAft>
              <a:buFont typeface="Wingdings" pitchFamily="2" charset="2"/>
              <a:buNone/>
            </a:pPr>
            <a:r>
              <a:rPr lang="en-US" smtClean="0"/>
              <a:t>Advantages:</a:t>
            </a:r>
          </a:p>
          <a:p>
            <a:pPr lvl="1">
              <a:spcAft>
                <a:spcPct val="20000"/>
              </a:spcAft>
            </a:pPr>
            <a:r>
              <a:rPr lang="en-US" sz="1800" smtClean="0"/>
              <a:t>Simple and elegant architecture</a:t>
            </a:r>
          </a:p>
          <a:p>
            <a:pPr lvl="1">
              <a:spcAft>
                <a:spcPct val="20000"/>
              </a:spcAft>
            </a:pPr>
            <a:r>
              <a:rPr lang="en-US" sz="1800" smtClean="0"/>
              <a:t>Mostly self-configuring (little management needed)</a:t>
            </a:r>
          </a:p>
          <a:p>
            <a:pPr lvl="1">
              <a:spcAft>
                <a:spcPct val="20000"/>
              </a:spcAft>
            </a:pPr>
            <a:r>
              <a:rPr lang="en-US" sz="1800" smtClean="0"/>
              <a:t>Integration with firewalls / private address support possible</a:t>
            </a:r>
          </a:p>
          <a:p>
            <a:pPr>
              <a:spcAft>
                <a:spcPct val="20000"/>
              </a:spcAft>
              <a:buFont typeface="Wingdings" pitchFamily="2" charset="2"/>
              <a:buNone/>
            </a:pPr>
            <a:endParaRPr lang="en-US" smtClean="0"/>
          </a:p>
          <a:p>
            <a:pPr>
              <a:spcAft>
                <a:spcPct val="20000"/>
              </a:spcAft>
              <a:buFont typeface="Wingdings" pitchFamily="2" charset="2"/>
              <a:buNone/>
            </a:pPr>
            <a:r>
              <a:rPr lang="en-US" smtClean="0"/>
              <a:t>Potential problems:</a:t>
            </a:r>
          </a:p>
          <a:p>
            <a:pPr lvl="1">
              <a:spcAft>
                <a:spcPct val="20000"/>
              </a:spcAft>
            </a:pPr>
            <a:r>
              <a:rPr lang="en-US" sz="1800" smtClean="0"/>
              <a:t>Not transparent to MNs (additional control messages)</a:t>
            </a:r>
          </a:p>
          <a:p>
            <a:pPr lvl="1">
              <a:spcAft>
                <a:spcPct val="20000"/>
              </a:spcAft>
            </a:pPr>
            <a:r>
              <a:rPr lang="en-US" sz="1800" smtClean="0"/>
              <a:t>Public-key encryption of MN keys may be a problem</a:t>
            </a:r>
            <a:br>
              <a:rPr lang="en-US" sz="1800" smtClean="0"/>
            </a:br>
            <a:r>
              <a:rPr lang="en-US" sz="1800" smtClean="0"/>
              <a:t>for resource-constrained MNs</a:t>
            </a:r>
          </a:p>
          <a:p>
            <a:pPr lvl="1">
              <a:spcAft>
                <a:spcPct val="20000"/>
              </a:spcAft>
            </a:pPr>
            <a:r>
              <a:rPr lang="en-US" sz="1800" smtClean="0"/>
              <a:t>Multiple-path forwarding may cause inefficient use of available bandwidth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Requirements to Mobile IP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Transparency</a:t>
            </a:r>
          </a:p>
          <a:p>
            <a:pPr lvl="1"/>
            <a:r>
              <a:rPr lang="en-US" sz="1900" dirty="0" smtClean="0"/>
              <a:t>mobile end-systems keep their IP address</a:t>
            </a:r>
          </a:p>
          <a:p>
            <a:pPr lvl="1"/>
            <a:r>
              <a:rPr lang="en-US" sz="1900" dirty="0" smtClean="0"/>
              <a:t>continuation of communication after interruption of link possible</a:t>
            </a:r>
          </a:p>
          <a:p>
            <a:pPr lvl="1"/>
            <a:r>
              <a:rPr lang="en-US" sz="1900" dirty="0" smtClean="0"/>
              <a:t>point of connection to the fixed network can be changed</a:t>
            </a:r>
          </a:p>
          <a:p>
            <a:pPr>
              <a:buFont typeface="Wingdings" pitchFamily="2" charset="2"/>
              <a:buNone/>
            </a:pPr>
            <a:r>
              <a:rPr lang="en-US" sz="3500" dirty="0" smtClean="0"/>
              <a:t>Compatibility</a:t>
            </a:r>
          </a:p>
          <a:p>
            <a:pPr lvl="1"/>
            <a:r>
              <a:rPr lang="en-US" sz="1900" dirty="0" smtClean="0"/>
              <a:t>support of the same layer 2 protocols as IP</a:t>
            </a:r>
          </a:p>
          <a:p>
            <a:pPr lvl="1"/>
            <a:r>
              <a:rPr lang="en-US" sz="1900" dirty="0" smtClean="0"/>
              <a:t>no changes to current end-systems and routers required</a:t>
            </a:r>
          </a:p>
          <a:p>
            <a:pPr lvl="1"/>
            <a:r>
              <a:rPr lang="en-US" sz="1900" dirty="0" smtClean="0"/>
              <a:t>mobile end-systems can communicate with fixed systems</a:t>
            </a:r>
          </a:p>
          <a:p>
            <a:pPr>
              <a:buFont typeface="Wingdings" pitchFamily="2" charset="2"/>
              <a:buNone/>
            </a:pPr>
            <a:r>
              <a:rPr lang="en-US" sz="3500" dirty="0" smtClean="0"/>
              <a:t>Security</a:t>
            </a:r>
          </a:p>
          <a:p>
            <a:pPr lvl="1"/>
            <a:r>
              <a:rPr lang="en-US" sz="1900" dirty="0" smtClean="0"/>
              <a:t>authentication of all registration messages</a:t>
            </a:r>
          </a:p>
          <a:p>
            <a:pPr>
              <a:buFont typeface="Wingdings" pitchFamily="2" charset="2"/>
              <a:buNone/>
            </a:pPr>
            <a:r>
              <a:rPr lang="en-US" sz="3500" dirty="0" smtClean="0"/>
              <a:t>Efficiency and scalability</a:t>
            </a:r>
          </a:p>
          <a:p>
            <a:pPr lvl="1"/>
            <a:r>
              <a:rPr lang="en-US" sz="1900" dirty="0" smtClean="0"/>
              <a:t>only little additional messages to the mobile system required (connection typically via a low bandwidth radio link)</a:t>
            </a:r>
          </a:p>
          <a:p>
            <a:pPr lvl="1"/>
            <a:r>
              <a:rPr lang="en-US" sz="1900" dirty="0" smtClean="0"/>
              <a:t>world-wide support of a large number of mobile systems in the whole Internet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>HAWAII (Handoff-aware wireless access internet infrastructure)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4498975" cy="5105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Operation:</a:t>
            </a:r>
          </a:p>
          <a:p>
            <a:pPr lvl="1"/>
            <a:r>
              <a:rPr lang="en-US" sz="1800" dirty="0" smtClean="0"/>
              <a:t>MN obtains co-located COA</a:t>
            </a:r>
            <a:br>
              <a:rPr lang="en-US" sz="1800" dirty="0" smtClean="0"/>
            </a:br>
            <a:r>
              <a:rPr lang="en-US" sz="1800" dirty="0" smtClean="0"/>
              <a:t>and registers with HA</a:t>
            </a:r>
          </a:p>
          <a:p>
            <a:pPr lvl="1"/>
            <a:r>
              <a:rPr lang="en-US" sz="1800" dirty="0" smtClean="0"/>
              <a:t>Handover: MN keeps COA,</a:t>
            </a:r>
            <a:br>
              <a:rPr lang="en-US" sz="1800" dirty="0" smtClean="0"/>
            </a:br>
            <a:r>
              <a:rPr lang="en-US" sz="1800" dirty="0" smtClean="0"/>
              <a:t>new BS answers Reg. Request</a:t>
            </a:r>
            <a:br>
              <a:rPr lang="en-US" sz="1800" dirty="0" smtClean="0"/>
            </a:br>
            <a:r>
              <a:rPr lang="en-US" sz="1800" dirty="0" smtClean="0"/>
              <a:t>and updates routers</a:t>
            </a:r>
          </a:p>
          <a:p>
            <a:pPr lvl="1"/>
            <a:r>
              <a:rPr lang="en-US" sz="1800" dirty="0" smtClean="0"/>
              <a:t>MN views BS as foreign agent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Security provisions:</a:t>
            </a:r>
          </a:p>
          <a:p>
            <a:pPr lvl="1"/>
            <a:r>
              <a:rPr lang="en-US" sz="1800" dirty="0" smtClean="0"/>
              <a:t>MN-FA authentication mandatory</a:t>
            </a:r>
          </a:p>
          <a:p>
            <a:pPr lvl="1"/>
            <a:r>
              <a:rPr lang="en-US" sz="1800" dirty="0" smtClean="0"/>
              <a:t>Challenge/Response Extensions mandatory</a:t>
            </a:r>
            <a:br>
              <a:rPr lang="en-US" sz="1800" dirty="0" smtClean="0"/>
            </a:br>
            <a:endParaRPr lang="en-US" sz="1800" dirty="0" smtClean="0"/>
          </a:p>
        </p:txBody>
      </p:sp>
      <p:cxnSp>
        <p:nvCxnSpPr>
          <p:cNvPr id="33797" name="AutoShape 4"/>
          <p:cNvCxnSpPr>
            <a:cxnSpLocks noChangeShapeType="1"/>
            <a:stCxn id="33801" idx="2"/>
            <a:endCxn id="33812" idx="0"/>
          </p:cNvCxnSpPr>
          <p:nvPr/>
        </p:nvCxnSpPr>
        <p:spPr bwMode="auto">
          <a:xfrm>
            <a:off x="6134100" y="4429125"/>
            <a:ext cx="304800" cy="2095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3798" name="AutoShape 5"/>
          <p:cNvCxnSpPr>
            <a:cxnSpLocks noChangeShapeType="1"/>
            <a:stCxn id="33812" idx="2"/>
            <a:endCxn id="33813" idx="0"/>
          </p:cNvCxnSpPr>
          <p:nvPr/>
        </p:nvCxnSpPr>
        <p:spPr bwMode="auto">
          <a:xfrm flipH="1">
            <a:off x="6248400" y="5038725"/>
            <a:ext cx="190500" cy="361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3799" name="AutoShape 6"/>
          <p:cNvCxnSpPr>
            <a:cxnSpLocks noChangeShapeType="1"/>
            <a:stCxn id="33801" idx="2"/>
            <a:endCxn id="33800" idx="0"/>
          </p:cNvCxnSpPr>
          <p:nvPr/>
        </p:nvCxnSpPr>
        <p:spPr bwMode="auto">
          <a:xfrm flipH="1">
            <a:off x="5829300" y="4429125"/>
            <a:ext cx="304800" cy="2095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</p:cxnSp>
      <p:sp>
        <p:nvSpPr>
          <p:cNvPr id="33800" name="Rectangle 7"/>
          <p:cNvSpPr>
            <a:spLocks noChangeArrowheads="1"/>
          </p:cNvSpPr>
          <p:nvPr/>
        </p:nvSpPr>
        <p:spPr bwMode="auto">
          <a:xfrm>
            <a:off x="5638800" y="4648200"/>
            <a:ext cx="3810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/>
              <a:t>BS</a:t>
            </a:r>
          </a:p>
        </p:txBody>
      </p:sp>
      <p:sp>
        <p:nvSpPr>
          <p:cNvPr id="33801" name="Rectangle 8"/>
          <p:cNvSpPr>
            <a:spLocks noChangeArrowheads="1"/>
          </p:cNvSpPr>
          <p:nvPr/>
        </p:nvSpPr>
        <p:spPr bwMode="auto">
          <a:xfrm>
            <a:off x="5943600" y="4038600"/>
            <a:ext cx="3810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33802" name="Line 9"/>
          <p:cNvSpPr>
            <a:spLocks noChangeShapeType="1"/>
          </p:cNvSpPr>
          <p:nvPr/>
        </p:nvSpPr>
        <p:spPr bwMode="auto">
          <a:xfrm flipV="1">
            <a:off x="6172200" y="5029200"/>
            <a:ext cx="228600" cy="381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33805" name="Oval 12"/>
          <p:cNvSpPr>
            <a:spLocks noChangeArrowheads="1"/>
          </p:cNvSpPr>
          <p:nvPr/>
        </p:nvSpPr>
        <p:spPr bwMode="auto">
          <a:xfrm>
            <a:off x="5638800" y="5334000"/>
            <a:ext cx="228600" cy="2286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2"/>
            </a:solidFill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 b="1">
                <a:solidFill>
                  <a:schemeClr val="accent2"/>
                </a:solidFill>
              </a:rPr>
              <a:t>3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5181600" y="1219200"/>
            <a:ext cx="3571875" cy="4648200"/>
            <a:chOff x="3264" y="768"/>
            <a:chExt cx="2250" cy="2928"/>
          </a:xfrm>
        </p:grpSpPr>
        <p:sp>
          <p:nvSpPr>
            <p:cNvPr id="33809" name="Rectangle 14"/>
            <p:cNvSpPr>
              <a:spLocks noChangeArrowheads="1"/>
            </p:cNvSpPr>
            <p:nvPr/>
          </p:nvSpPr>
          <p:spPr bwMode="auto">
            <a:xfrm>
              <a:off x="4080" y="1488"/>
              <a:ext cx="912" cy="33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800"/>
                <a:t>Backbone</a:t>
              </a:r>
            </a:p>
            <a:p>
              <a:pPr algn="ctr"/>
              <a:r>
                <a:rPr lang="en-US" sz="1800"/>
                <a:t>Router</a:t>
              </a:r>
            </a:p>
          </p:txBody>
        </p:sp>
        <p:grpSp>
          <p:nvGrpSpPr>
            <p:cNvPr id="3" name="Group 15"/>
            <p:cNvGrpSpPr>
              <a:grpSpLocks/>
            </p:cNvGrpSpPr>
            <p:nvPr/>
          </p:nvGrpSpPr>
          <p:grpSpPr bwMode="auto">
            <a:xfrm>
              <a:off x="3936" y="768"/>
              <a:ext cx="1173" cy="582"/>
              <a:chOff x="3744" y="672"/>
              <a:chExt cx="1173" cy="582"/>
            </a:xfrm>
          </p:grpSpPr>
          <p:sp>
            <p:nvSpPr>
              <p:cNvPr id="33835" name="Freeform 16"/>
              <p:cNvSpPr>
                <a:spLocks/>
              </p:cNvSpPr>
              <p:nvPr/>
            </p:nvSpPr>
            <p:spPr bwMode="auto">
              <a:xfrm>
                <a:off x="3744" y="672"/>
                <a:ext cx="1173" cy="582"/>
              </a:xfrm>
              <a:custGeom>
                <a:avLst/>
                <a:gdLst>
                  <a:gd name="T0" fmla="*/ 317 w 1173"/>
                  <a:gd name="T1" fmla="*/ 78 h 582"/>
                  <a:gd name="T2" fmla="*/ 49 w 1173"/>
                  <a:gd name="T3" fmla="*/ 226 h 582"/>
                  <a:gd name="T4" fmla="*/ 21 w 1173"/>
                  <a:gd name="T5" fmla="*/ 399 h 582"/>
                  <a:gd name="T6" fmla="*/ 145 w 1173"/>
                  <a:gd name="T7" fmla="*/ 562 h 582"/>
                  <a:gd name="T8" fmla="*/ 646 w 1173"/>
                  <a:gd name="T9" fmla="*/ 489 h 582"/>
                  <a:gd name="T10" fmla="*/ 1057 w 1173"/>
                  <a:gd name="T11" fmla="*/ 514 h 582"/>
                  <a:gd name="T12" fmla="*/ 1105 w 1173"/>
                  <a:gd name="T13" fmla="*/ 82 h 582"/>
                  <a:gd name="T14" fmla="*/ 646 w 1173"/>
                  <a:gd name="T15" fmla="*/ 21 h 582"/>
                  <a:gd name="T16" fmla="*/ 317 w 1173"/>
                  <a:gd name="T17" fmla="*/ 78 h 58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173"/>
                  <a:gd name="T28" fmla="*/ 0 h 582"/>
                  <a:gd name="T29" fmla="*/ 1173 w 1173"/>
                  <a:gd name="T30" fmla="*/ 582 h 58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173" h="582">
                    <a:moveTo>
                      <a:pt x="317" y="78"/>
                    </a:moveTo>
                    <a:cubicBezTo>
                      <a:pt x="218" y="112"/>
                      <a:pt x="98" y="172"/>
                      <a:pt x="49" y="226"/>
                    </a:cubicBezTo>
                    <a:cubicBezTo>
                      <a:pt x="0" y="280"/>
                      <a:pt x="5" y="343"/>
                      <a:pt x="21" y="399"/>
                    </a:cubicBezTo>
                    <a:cubicBezTo>
                      <a:pt x="37" y="455"/>
                      <a:pt x="41" y="547"/>
                      <a:pt x="145" y="562"/>
                    </a:cubicBezTo>
                    <a:cubicBezTo>
                      <a:pt x="249" y="577"/>
                      <a:pt x="494" y="497"/>
                      <a:pt x="646" y="489"/>
                    </a:cubicBezTo>
                    <a:cubicBezTo>
                      <a:pt x="798" y="481"/>
                      <a:pt x="980" y="582"/>
                      <a:pt x="1057" y="514"/>
                    </a:cubicBezTo>
                    <a:cubicBezTo>
                      <a:pt x="1134" y="446"/>
                      <a:pt x="1173" y="164"/>
                      <a:pt x="1105" y="82"/>
                    </a:cubicBezTo>
                    <a:cubicBezTo>
                      <a:pt x="1037" y="0"/>
                      <a:pt x="777" y="22"/>
                      <a:pt x="646" y="21"/>
                    </a:cubicBezTo>
                    <a:cubicBezTo>
                      <a:pt x="515" y="20"/>
                      <a:pt x="416" y="44"/>
                      <a:pt x="317" y="78"/>
                    </a:cubicBezTo>
                    <a:close/>
                  </a:path>
                </a:pathLst>
              </a:cu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lIns="90488" tIns="44450" rIns="90488" bIns="44450" anchor="ctr"/>
              <a:lstStyle/>
              <a:p>
                <a:endParaRPr lang="en-US"/>
              </a:p>
            </p:txBody>
          </p:sp>
          <p:sp>
            <p:nvSpPr>
              <p:cNvPr id="33836" name="Text Box 17"/>
              <p:cNvSpPr txBox="1">
                <a:spLocks noChangeArrowheads="1"/>
              </p:cNvSpPr>
              <p:nvPr/>
            </p:nvSpPr>
            <p:spPr bwMode="auto">
              <a:xfrm>
                <a:off x="4030" y="849"/>
                <a:ext cx="602" cy="229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 anchor="ctr">
                <a:spAutoFit/>
              </a:bodyPr>
              <a:lstStyle/>
              <a:p>
                <a:pPr algn="ctr"/>
                <a:r>
                  <a:rPr lang="en-US" sz="1800"/>
                  <a:t>Internet</a:t>
                </a:r>
              </a:p>
            </p:txBody>
          </p:sp>
        </p:grpSp>
        <p:sp>
          <p:nvSpPr>
            <p:cNvPr id="33811" name="Line 18"/>
            <p:cNvSpPr>
              <a:spLocks noChangeShapeType="1"/>
            </p:cNvSpPr>
            <p:nvPr/>
          </p:nvSpPr>
          <p:spPr bwMode="auto">
            <a:xfrm>
              <a:off x="4560" y="1248"/>
              <a:ext cx="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33812" name="Rectangle 19"/>
            <p:cNvSpPr>
              <a:spLocks noChangeArrowheads="1"/>
            </p:cNvSpPr>
            <p:nvPr/>
          </p:nvSpPr>
          <p:spPr bwMode="auto">
            <a:xfrm>
              <a:off x="3936" y="2928"/>
              <a:ext cx="240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800"/>
                <a:t>BS</a:t>
              </a:r>
            </a:p>
          </p:txBody>
        </p:sp>
        <p:sp>
          <p:nvSpPr>
            <p:cNvPr id="33813" name="Oval 20"/>
            <p:cNvSpPr>
              <a:spLocks noChangeArrowheads="1"/>
            </p:cNvSpPr>
            <p:nvPr/>
          </p:nvSpPr>
          <p:spPr bwMode="auto">
            <a:xfrm>
              <a:off x="3744" y="3408"/>
              <a:ext cx="384" cy="28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800"/>
                <a:t>MN</a:t>
              </a:r>
            </a:p>
          </p:txBody>
        </p:sp>
        <p:cxnSp>
          <p:nvCxnSpPr>
            <p:cNvPr id="33814" name="AutoShape 21"/>
            <p:cNvCxnSpPr>
              <a:cxnSpLocks noChangeShapeType="1"/>
              <a:stCxn id="33809" idx="2"/>
            </p:cNvCxnSpPr>
            <p:nvPr/>
          </p:nvCxnSpPr>
          <p:spPr bwMode="auto">
            <a:xfrm>
              <a:off x="4536" y="1830"/>
              <a:ext cx="216" cy="18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3815" name="AutoShape 22"/>
            <p:cNvCxnSpPr>
              <a:cxnSpLocks noChangeShapeType="1"/>
              <a:stCxn id="33816" idx="2"/>
              <a:endCxn id="33819" idx="0"/>
            </p:cNvCxnSpPr>
            <p:nvPr/>
          </p:nvCxnSpPr>
          <p:spPr bwMode="auto">
            <a:xfrm>
              <a:off x="4488" y="3174"/>
              <a:ext cx="72" cy="228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sp>
          <p:nvSpPr>
            <p:cNvPr id="33816" name="Rectangle 23"/>
            <p:cNvSpPr>
              <a:spLocks noChangeArrowheads="1"/>
            </p:cNvSpPr>
            <p:nvPr/>
          </p:nvSpPr>
          <p:spPr bwMode="auto">
            <a:xfrm>
              <a:off x="4368" y="2928"/>
              <a:ext cx="240" cy="2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800"/>
                <a:t>BS</a:t>
              </a:r>
            </a:p>
          </p:txBody>
        </p:sp>
        <p:cxnSp>
          <p:nvCxnSpPr>
            <p:cNvPr id="33817" name="AutoShape 24"/>
            <p:cNvCxnSpPr>
              <a:cxnSpLocks noChangeShapeType="1"/>
              <a:stCxn id="33820" idx="2"/>
              <a:endCxn id="33816" idx="0"/>
            </p:cNvCxnSpPr>
            <p:nvPr/>
          </p:nvCxnSpPr>
          <p:spPr bwMode="auto">
            <a:xfrm>
              <a:off x="4152" y="2358"/>
              <a:ext cx="336" cy="564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3818" name="AutoShape 25"/>
            <p:cNvCxnSpPr>
              <a:cxnSpLocks noChangeShapeType="1"/>
              <a:stCxn id="33809" idx="2"/>
              <a:endCxn id="33820" idx="0"/>
            </p:cNvCxnSpPr>
            <p:nvPr/>
          </p:nvCxnSpPr>
          <p:spPr bwMode="auto">
            <a:xfrm flipH="1">
              <a:off x="4152" y="1830"/>
              <a:ext cx="384" cy="18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3819" name="Oval 26"/>
            <p:cNvSpPr>
              <a:spLocks noChangeArrowheads="1"/>
            </p:cNvSpPr>
            <p:nvPr/>
          </p:nvSpPr>
          <p:spPr bwMode="auto">
            <a:xfrm>
              <a:off x="4368" y="3408"/>
              <a:ext cx="384" cy="28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800"/>
                <a:t>MN</a:t>
              </a:r>
            </a:p>
          </p:txBody>
        </p:sp>
        <p:sp>
          <p:nvSpPr>
            <p:cNvPr id="33820" name="Rectangle 27"/>
            <p:cNvSpPr>
              <a:spLocks noChangeArrowheads="1"/>
            </p:cNvSpPr>
            <p:nvPr/>
          </p:nvSpPr>
          <p:spPr bwMode="auto">
            <a:xfrm>
              <a:off x="3792" y="2016"/>
              <a:ext cx="720" cy="33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800"/>
                <a:t>Crossover</a:t>
              </a:r>
            </a:p>
            <a:p>
              <a:pPr algn="ctr"/>
              <a:r>
                <a:rPr lang="en-US" sz="1800"/>
                <a:t>Router</a:t>
              </a:r>
            </a:p>
          </p:txBody>
        </p:sp>
        <p:cxnSp>
          <p:nvCxnSpPr>
            <p:cNvPr id="33821" name="AutoShape 28"/>
            <p:cNvCxnSpPr>
              <a:cxnSpLocks noChangeShapeType="1"/>
              <a:stCxn id="33820" idx="2"/>
              <a:endCxn id="33801" idx="0"/>
            </p:cNvCxnSpPr>
            <p:nvPr/>
          </p:nvCxnSpPr>
          <p:spPr bwMode="auto">
            <a:xfrm flipH="1">
              <a:off x="3864" y="2358"/>
              <a:ext cx="288" cy="18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3822" name="Rectangle 29"/>
            <p:cNvSpPr>
              <a:spLocks noChangeArrowheads="1"/>
            </p:cNvSpPr>
            <p:nvPr/>
          </p:nvSpPr>
          <p:spPr bwMode="auto">
            <a:xfrm>
              <a:off x="4944" y="2928"/>
              <a:ext cx="528" cy="33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800"/>
                <a:t>DHCP</a:t>
              </a:r>
            </a:p>
            <a:p>
              <a:pPr algn="ctr"/>
              <a:r>
                <a:rPr lang="en-US" sz="1800"/>
                <a:t>Server</a:t>
              </a:r>
            </a:p>
          </p:txBody>
        </p:sp>
        <p:cxnSp>
          <p:nvCxnSpPr>
            <p:cNvPr id="33823" name="AutoShape 30"/>
            <p:cNvCxnSpPr>
              <a:cxnSpLocks noChangeShapeType="1"/>
              <a:stCxn id="33819" idx="6"/>
              <a:endCxn id="33822" idx="2"/>
            </p:cNvCxnSpPr>
            <p:nvPr/>
          </p:nvCxnSpPr>
          <p:spPr bwMode="auto">
            <a:xfrm flipV="1">
              <a:off x="4758" y="3270"/>
              <a:ext cx="450" cy="282"/>
            </a:xfrm>
            <a:prstGeom prst="curvedConnector2">
              <a:avLst/>
            </a:prstGeom>
            <a:noFill/>
            <a:ln w="28575">
              <a:solidFill>
                <a:srgbClr val="008000"/>
              </a:solidFill>
              <a:round/>
              <a:headEnd type="triangle" w="med" len="med"/>
              <a:tailEnd type="triangle" w="med" len="med"/>
            </a:ln>
          </p:spPr>
        </p:cxnSp>
        <p:sp>
          <p:nvSpPr>
            <p:cNvPr id="33824" name="Freeform 31"/>
            <p:cNvSpPr>
              <a:spLocks/>
            </p:cNvSpPr>
            <p:nvPr/>
          </p:nvSpPr>
          <p:spPr bwMode="auto">
            <a:xfrm>
              <a:off x="4128" y="3648"/>
              <a:ext cx="240" cy="48"/>
            </a:xfrm>
            <a:custGeom>
              <a:avLst/>
              <a:gdLst>
                <a:gd name="T0" fmla="*/ 240 w 240"/>
                <a:gd name="T1" fmla="*/ 0 h 48"/>
                <a:gd name="T2" fmla="*/ 144 w 240"/>
                <a:gd name="T3" fmla="*/ 48 h 48"/>
                <a:gd name="T4" fmla="*/ 0 w 240"/>
                <a:gd name="T5" fmla="*/ 0 h 48"/>
                <a:gd name="T6" fmla="*/ 0 60000 65536"/>
                <a:gd name="T7" fmla="*/ 0 60000 65536"/>
                <a:gd name="T8" fmla="*/ 0 60000 65536"/>
                <a:gd name="T9" fmla="*/ 0 w 240"/>
                <a:gd name="T10" fmla="*/ 0 h 48"/>
                <a:gd name="T11" fmla="*/ 240 w 240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48">
                  <a:moveTo>
                    <a:pt x="240" y="0"/>
                  </a:moveTo>
                  <a:cubicBezTo>
                    <a:pt x="212" y="24"/>
                    <a:pt x="184" y="48"/>
                    <a:pt x="144" y="48"/>
                  </a:cubicBezTo>
                  <a:cubicBezTo>
                    <a:pt x="104" y="48"/>
                    <a:pt x="52" y="24"/>
                    <a:pt x="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33825" name="Freeform 32"/>
            <p:cNvSpPr>
              <a:spLocks/>
            </p:cNvSpPr>
            <p:nvPr/>
          </p:nvSpPr>
          <p:spPr bwMode="auto">
            <a:xfrm>
              <a:off x="4159" y="1200"/>
              <a:ext cx="527" cy="2208"/>
            </a:xfrm>
            <a:custGeom>
              <a:avLst/>
              <a:gdLst>
                <a:gd name="T0" fmla="*/ 449 w 527"/>
                <a:gd name="T1" fmla="*/ 2208 h 2208"/>
                <a:gd name="T2" fmla="*/ 347 w 527"/>
                <a:gd name="T3" fmla="*/ 1638 h 2208"/>
                <a:gd name="T4" fmla="*/ 65 w 527"/>
                <a:gd name="T5" fmla="*/ 1200 h 2208"/>
                <a:gd name="T6" fmla="*/ 65 w 527"/>
                <a:gd name="T7" fmla="*/ 864 h 2208"/>
                <a:gd name="T8" fmla="*/ 455 w 527"/>
                <a:gd name="T9" fmla="*/ 612 h 2208"/>
                <a:gd name="T10" fmla="*/ 497 w 527"/>
                <a:gd name="T11" fmla="*/ 0 h 220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27"/>
                <a:gd name="T19" fmla="*/ 0 h 2208"/>
                <a:gd name="T20" fmla="*/ 527 w 527"/>
                <a:gd name="T21" fmla="*/ 2208 h 220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27" h="2208">
                  <a:moveTo>
                    <a:pt x="449" y="2208"/>
                  </a:moveTo>
                  <a:cubicBezTo>
                    <a:pt x="432" y="2113"/>
                    <a:pt x="411" y="1806"/>
                    <a:pt x="347" y="1638"/>
                  </a:cubicBezTo>
                  <a:cubicBezTo>
                    <a:pt x="283" y="1470"/>
                    <a:pt x="112" y="1329"/>
                    <a:pt x="65" y="1200"/>
                  </a:cubicBezTo>
                  <a:cubicBezTo>
                    <a:pt x="18" y="1071"/>
                    <a:pt x="0" y="962"/>
                    <a:pt x="65" y="864"/>
                  </a:cubicBezTo>
                  <a:cubicBezTo>
                    <a:pt x="130" y="766"/>
                    <a:pt x="383" y="756"/>
                    <a:pt x="455" y="612"/>
                  </a:cubicBezTo>
                  <a:cubicBezTo>
                    <a:pt x="527" y="468"/>
                    <a:pt x="488" y="128"/>
                    <a:pt x="497" y="0"/>
                  </a:cubicBezTo>
                </a:path>
              </a:pathLst>
            </a:custGeom>
            <a:noFill/>
            <a:ln w="28575">
              <a:solidFill>
                <a:srgbClr val="008000"/>
              </a:solidFill>
              <a:round/>
              <a:headEnd type="triangle" w="med" len="med"/>
              <a:tailEnd type="triangle" w="med" len="med"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33826" name="Freeform 33"/>
            <p:cNvSpPr>
              <a:spLocks/>
            </p:cNvSpPr>
            <p:nvPr/>
          </p:nvSpPr>
          <p:spPr bwMode="auto">
            <a:xfrm>
              <a:off x="3920" y="2352"/>
              <a:ext cx="256" cy="576"/>
            </a:xfrm>
            <a:custGeom>
              <a:avLst/>
              <a:gdLst>
                <a:gd name="T0" fmla="*/ 160 w 256"/>
                <a:gd name="T1" fmla="*/ 576 h 576"/>
                <a:gd name="T2" fmla="*/ 16 w 256"/>
                <a:gd name="T3" fmla="*/ 288 h 576"/>
                <a:gd name="T4" fmla="*/ 256 w 256"/>
                <a:gd name="T5" fmla="*/ 0 h 576"/>
                <a:gd name="T6" fmla="*/ 0 60000 65536"/>
                <a:gd name="T7" fmla="*/ 0 60000 65536"/>
                <a:gd name="T8" fmla="*/ 0 60000 65536"/>
                <a:gd name="T9" fmla="*/ 0 w 256"/>
                <a:gd name="T10" fmla="*/ 0 h 576"/>
                <a:gd name="T11" fmla="*/ 256 w 256"/>
                <a:gd name="T12" fmla="*/ 576 h 5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6" h="576">
                  <a:moveTo>
                    <a:pt x="160" y="576"/>
                  </a:moveTo>
                  <a:cubicBezTo>
                    <a:pt x="80" y="480"/>
                    <a:pt x="0" y="384"/>
                    <a:pt x="16" y="288"/>
                  </a:cubicBezTo>
                  <a:cubicBezTo>
                    <a:pt x="32" y="192"/>
                    <a:pt x="144" y="96"/>
                    <a:pt x="256" y="0"/>
                  </a:cubicBezTo>
                </a:path>
              </a:pathLst>
            </a:cu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33827" name="Freeform 34"/>
            <p:cNvSpPr>
              <a:spLocks/>
            </p:cNvSpPr>
            <p:nvPr/>
          </p:nvSpPr>
          <p:spPr bwMode="auto">
            <a:xfrm>
              <a:off x="4080" y="2832"/>
              <a:ext cx="384" cy="96"/>
            </a:xfrm>
            <a:custGeom>
              <a:avLst/>
              <a:gdLst>
                <a:gd name="T0" fmla="*/ 0 w 384"/>
                <a:gd name="T1" fmla="*/ 96 h 96"/>
                <a:gd name="T2" fmla="*/ 192 w 384"/>
                <a:gd name="T3" fmla="*/ 0 h 96"/>
                <a:gd name="T4" fmla="*/ 384 w 384"/>
                <a:gd name="T5" fmla="*/ 96 h 96"/>
                <a:gd name="T6" fmla="*/ 0 60000 65536"/>
                <a:gd name="T7" fmla="*/ 0 60000 65536"/>
                <a:gd name="T8" fmla="*/ 0 60000 65536"/>
                <a:gd name="T9" fmla="*/ 0 w 384"/>
                <a:gd name="T10" fmla="*/ 0 h 96"/>
                <a:gd name="T11" fmla="*/ 384 w 384"/>
                <a:gd name="T12" fmla="*/ 96 h 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33828" name="Text Box 35"/>
            <p:cNvSpPr txBox="1">
              <a:spLocks noChangeArrowheads="1"/>
            </p:cNvSpPr>
            <p:nvPr/>
          </p:nvSpPr>
          <p:spPr bwMode="auto">
            <a:xfrm>
              <a:off x="4645" y="1095"/>
              <a:ext cx="314" cy="22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/>
            <a:p>
              <a:pPr algn="ctr"/>
              <a:r>
                <a:rPr lang="en-US" sz="1800">
                  <a:solidFill>
                    <a:srgbClr val="008000"/>
                  </a:solidFill>
                </a:rPr>
                <a:t>HA</a:t>
              </a:r>
            </a:p>
          </p:txBody>
        </p:sp>
        <p:sp>
          <p:nvSpPr>
            <p:cNvPr id="33829" name="Text Box 36"/>
            <p:cNvSpPr txBox="1">
              <a:spLocks noChangeArrowheads="1"/>
            </p:cNvSpPr>
            <p:nvPr/>
          </p:nvSpPr>
          <p:spPr bwMode="auto">
            <a:xfrm>
              <a:off x="4992" y="3408"/>
              <a:ext cx="522" cy="22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/>
            <a:p>
              <a:pPr algn="ctr"/>
              <a:r>
                <a:rPr lang="en-US" sz="1800">
                  <a:solidFill>
                    <a:srgbClr val="008000"/>
                  </a:solidFill>
                </a:rPr>
                <a:t>DHCP</a:t>
              </a:r>
            </a:p>
          </p:txBody>
        </p:sp>
        <p:sp>
          <p:nvSpPr>
            <p:cNvPr id="33830" name="Text Box 37"/>
            <p:cNvSpPr txBox="1">
              <a:spLocks noChangeArrowheads="1"/>
            </p:cNvSpPr>
            <p:nvPr/>
          </p:nvSpPr>
          <p:spPr bwMode="auto">
            <a:xfrm>
              <a:off x="4416" y="2592"/>
              <a:ext cx="714" cy="22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/>
            <a:p>
              <a:pPr algn="ctr"/>
              <a:r>
                <a:rPr lang="en-US" sz="1800">
                  <a:solidFill>
                    <a:srgbClr val="008000"/>
                  </a:solidFill>
                </a:rPr>
                <a:t>Mobile IP</a:t>
              </a:r>
            </a:p>
          </p:txBody>
        </p:sp>
        <p:sp>
          <p:nvSpPr>
            <p:cNvPr id="33831" name="Text Box 38"/>
            <p:cNvSpPr txBox="1">
              <a:spLocks noChangeArrowheads="1"/>
            </p:cNvSpPr>
            <p:nvPr/>
          </p:nvSpPr>
          <p:spPr bwMode="auto">
            <a:xfrm>
              <a:off x="3264" y="3168"/>
              <a:ext cx="714" cy="22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/>
            <a:p>
              <a:pPr algn="ctr"/>
              <a:r>
                <a:rPr lang="en-US" sz="1800">
                  <a:solidFill>
                    <a:schemeClr val="accent2"/>
                  </a:solidFill>
                </a:rPr>
                <a:t>Mobile IP</a:t>
              </a:r>
            </a:p>
          </p:txBody>
        </p:sp>
        <p:sp>
          <p:nvSpPr>
            <p:cNvPr id="33832" name="Oval 39"/>
            <p:cNvSpPr>
              <a:spLocks noChangeArrowheads="1"/>
            </p:cNvSpPr>
            <p:nvPr/>
          </p:nvSpPr>
          <p:spPr bwMode="auto">
            <a:xfrm>
              <a:off x="4896" y="3552"/>
              <a:ext cx="144" cy="14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8000"/>
              </a:solidFill>
              <a:round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800" b="1">
                  <a:solidFill>
                    <a:srgbClr val="008000"/>
                  </a:solidFill>
                </a:rPr>
                <a:t>1</a:t>
              </a:r>
            </a:p>
          </p:txBody>
        </p:sp>
        <p:sp>
          <p:nvSpPr>
            <p:cNvPr id="33833" name="Oval 40"/>
            <p:cNvSpPr>
              <a:spLocks noChangeArrowheads="1"/>
            </p:cNvSpPr>
            <p:nvPr/>
          </p:nvSpPr>
          <p:spPr bwMode="auto">
            <a:xfrm>
              <a:off x="4368" y="2448"/>
              <a:ext cx="144" cy="14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8000"/>
              </a:solidFill>
              <a:round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800" b="1">
                  <a:solidFill>
                    <a:srgbClr val="008000"/>
                  </a:solidFill>
                </a:rPr>
                <a:t>2</a:t>
              </a:r>
            </a:p>
          </p:txBody>
        </p:sp>
        <p:sp>
          <p:nvSpPr>
            <p:cNvPr id="33834" name="Oval 41"/>
            <p:cNvSpPr>
              <a:spLocks noChangeArrowheads="1"/>
            </p:cNvSpPr>
            <p:nvPr/>
          </p:nvSpPr>
          <p:spPr bwMode="auto">
            <a:xfrm>
              <a:off x="4032" y="2640"/>
              <a:ext cx="144" cy="14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800" b="1">
                  <a:solidFill>
                    <a:schemeClr val="accent2"/>
                  </a:solidFill>
                </a:rPr>
                <a:t>4</a:t>
              </a:r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HAWAII: Security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smtClean="0"/>
              <a:t>Advantages:</a:t>
            </a:r>
          </a:p>
          <a:p>
            <a:pPr lvl="1"/>
            <a:r>
              <a:rPr lang="en-US" sz="1800" smtClean="0"/>
              <a:t>Mutual authentication and C/R extensions mandatory</a:t>
            </a:r>
          </a:p>
          <a:p>
            <a:pPr lvl="1"/>
            <a:r>
              <a:rPr lang="en-US" sz="1800" smtClean="0"/>
              <a:t>Only infrastructure components can influence routing entries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  <a:p>
            <a:pPr>
              <a:buFont typeface="Wingdings" pitchFamily="2" charset="2"/>
              <a:buNone/>
            </a:pPr>
            <a:r>
              <a:rPr lang="en-US" smtClean="0"/>
              <a:t>Potential problems:</a:t>
            </a:r>
          </a:p>
          <a:p>
            <a:pPr lvl="1"/>
            <a:r>
              <a:rPr lang="en-US" sz="1800" smtClean="0"/>
              <a:t>Co-located COA raises DHCP security issues</a:t>
            </a:r>
            <a:br>
              <a:rPr lang="en-US" sz="1800" smtClean="0"/>
            </a:br>
            <a:r>
              <a:rPr lang="en-US" sz="1800" smtClean="0"/>
              <a:t>(DHCP has no strong authentication)</a:t>
            </a:r>
          </a:p>
          <a:p>
            <a:pPr lvl="1"/>
            <a:r>
              <a:rPr lang="en-US" sz="1800" smtClean="0"/>
              <a:t>Decentralized security-critical functionality</a:t>
            </a:r>
            <a:br>
              <a:rPr lang="en-US" sz="1800" smtClean="0"/>
            </a:br>
            <a:r>
              <a:rPr lang="en-US" sz="1800" smtClean="0"/>
              <a:t>(Mobile IP registration processing during handover)</a:t>
            </a:r>
            <a:br>
              <a:rPr lang="en-US" sz="1800" smtClean="0"/>
            </a:br>
            <a:r>
              <a:rPr lang="en-US" sz="1800" smtClean="0"/>
              <a:t>in base stations</a:t>
            </a:r>
          </a:p>
          <a:p>
            <a:pPr lvl="1"/>
            <a:r>
              <a:rPr lang="en-US" sz="1800" smtClean="0"/>
              <a:t>Authentication of HAWAII protocol messages unspecified</a:t>
            </a:r>
            <a:br>
              <a:rPr lang="en-US" sz="1800" smtClean="0"/>
            </a:br>
            <a:r>
              <a:rPr lang="en-US" sz="1800" smtClean="0"/>
              <a:t>(potential attackers: stationary nodes in foreign network)</a:t>
            </a:r>
          </a:p>
          <a:p>
            <a:pPr lvl="1"/>
            <a:r>
              <a:rPr lang="en-US" sz="1800" smtClean="0"/>
              <a:t>MN authentication requires PKI or AAA infrastructure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Hierarchical Mobile IPv6 (HMIPv6)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5108575" cy="51054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smtClean="0"/>
              <a:t>Operation:</a:t>
            </a:r>
          </a:p>
          <a:p>
            <a:pPr lvl="1"/>
            <a:r>
              <a:rPr lang="en-US" sz="1800" smtClean="0"/>
              <a:t>Network contains mobility anchor point (MAP)</a:t>
            </a:r>
          </a:p>
          <a:p>
            <a:pPr lvl="2"/>
            <a:r>
              <a:rPr lang="en-US" smtClean="0"/>
              <a:t>mapping of regional COA (RCOA) to link COA (LCOA)</a:t>
            </a:r>
          </a:p>
          <a:p>
            <a:pPr lvl="1"/>
            <a:r>
              <a:rPr lang="en-US" sz="1800" smtClean="0"/>
              <a:t>Upon handover, MN informs</a:t>
            </a:r>
            <a:br>
              <a:rPr lang="en-US" sz="1800" smtClean="0"/>
            </a:br>
            <a:r>
              <a:rPr lang="en-US" sz="1800" smtClean="0"/>
              <a:t>MAP only</a:t>
            </a:r>
          </a:p>
          <a:p>
            <a:pPr lvl="2"/>
            <a:r>
              <a:rPr lang="en-US" smtClean="0"/>
              <a:t>gets new LCOA, keeps RCOA</a:t>
            </a:r>
          </a:p>
          <a:p>
            <a:pPr lvl="1"/>
            <a:r>
              <a:rPr lang="en-US" sz="1800" smtClean="0"/>
              <a:t>HA is only contacted if MAP</a:t>
            </a:r>
            <a:br>
              <a:rPr lang="en-US" sz="1800" smtClean="0"/>
            </a:br>
            <a:r>
              <a:rPr lang="en-US" sz="1800" smtClean="0"/>
              <a:t>changes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  <a:p>
            <a:pPr>
              <a:buFont typeface="Wingdings" pitchFamily="2" charset="2"/>
              <a:buNone/>
            </a:pPr>
            <a:r>
              <a:rPr lang="en-US" smtClean="0"/>
              <a:t>Security provisions:</a:t>
            </a:r>
          </a:p>
          <a:p>
            <a:pPr lvl="1"/>
            <a:r>
              <a:rPr lang="en-US" sz="1800" smtClean="0"/>
              <a:t>no HMIP-specific</a:t>
            </a:r>
            <a:br>
              <a:rPr lang="en-US" sz="1800" smtClean="0"/>
            </a:br>
            <a:r>
              <a:rPr lang="en-US" sz="1800" smtClean="0"/>
              <a:t>security provisions</a:t>
            </a:r>
          </a:p>
          <a:p>
            <a:pPr lvl="1"/>
            <a:r>
              <a:rPr lang="en-US" sz="1800" smtClean="0"/>
              <a:t>binding updates should be </a:t>
            </a:r>
            <a:br>
              <a:rPr lang="en-US" sz="1800" smtClean="0"/>
            </a:br>
            <a:r>
              <a:rPr lang="en-US" sz="1800" smtClean="0"/>
              <a:t>authenticated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6705600" y="2590800"/>
            <a:ext cx="1143000" cy="5334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/>
              <a:t>MAP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477000" y="1295400"/>
            <a:ext cx="1862138" cy="923925"/>
            <a:chOff x="3744" y="672"/>
            <a:chExt cx="1173" cy="582"/>
          </a:xfrm>
        </p:grpSpPr>
        <p:sp>
          <p:nvSpPr>
            <p:cNvPr id="36890" name="Freeform 7"/>
            <p:cNvSpPr>
              <a:spLocks/>
            </p:cNvSpPr>
            <p:nvPr/>
          </p:nvSpPr>
          <p:spPr bwMode="auto">
            <a:xfrm>
              <a:off x="3744" y="672"/>
              <a:ext cx="1173" cy="582"/>
            </a:xfrm>
            <a:custGeom>
              <a:avLst/>
              <a:gdLst>
                <a:gd name="T0" fmla="*/ 317 w 1173"/>
                <a:gd name="T1" fmla="*/ 78 h 582"/>
                <a:gd name="T2" fmla="*/ 49 w 1173"/>
                <a:gd name="T3" fmla="*/ 226 h 582"/>
                <a:gd name="T4" fmla="*/ 21 w 1173"/>
                <a:gd name="T5" fmla="*/ 399 h 582"/>
                <a:gd name="T6" fmla="*/ 145 w 1173"/>
                <a:gd name="T7" fmla="*/ 562 h 582"/>
                <a:gd name="T8" fmla="*/ 646 w 1173"/>
                <a:gd name="T9" fmla="*/ 489 h 582"/>
                <a:gd name="T10" fmla="*/ 1057 w 1173"/>
                <a:gd name="T11" fmla="*/ 514 h 582"/>
                <a:gd name="T12" fmla="*/ 1105 w 1173"/>
                <a:gd name="T13" fmla="*/ 82 h 582"/>
                <a:gd name="T14" fmla="*/ 646 w 1173"/>
                <a:gd name="T15" fmla="*/ 21 h 582"/>
                <a:gd name="T16" fmla="*/ 317 w 1173"/>
                <a:gd name="T17" fmla="*/ 78 h 5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73"/>
                <a:gd name="T28" fmla="*/ 0 h 582"/>
                <a:gd name="T29" fmla="*/ 1173 w 1173"/>
                <a:gd name="T30" fmla="*/ 582 h 58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73" h="582">
                  <a:moveTo>
                    <a:pt x="317" y="78"/>
                  </a:moveTo>
                  <a:cubicBezTo>
                    <a:pt x="218" y="112"/>
                    <a:pt x="98" y="172"/>
                    <a:pt x="49" y="226"/>
                  </a:cubicBezTo>
                  <a:cubicBezTo>
                    <a:pt x="0" y="280"/>
                    <a:pt x="5" y="343"/>
                    <a:pt x="21" y="399"/>
                  </a:cubicBezTo>
                  <a:cubicBezTo>
                    <a:pt x="37" y="455"/>
                    <a:pt x="41" y="547"/>
                    <a:pt x="145" y="562"/>
                  </a:cubicBezTo>
                  <a:cubicBezTo>
                    <a:pt x="249" y="577"/>
                    <a:pt x="494" y="497"/>
                    <a:pt x="646" y="489"/>
                  </a:cubicBezTo>
                  <a:cubicBezTo>
                    <a:pt x="798" y="481"/>
                    <a:pt x="980" y="582"/>
                    <a:pt x="1057" y="514"/>
                  </a:cubicBezTo>
                  <a:cubicBezTo>
                    <a:pt x="1134" y="446"/>
                    <a:pt x="1173" y="164"/>
                    <a:pt x="1105" y="82"/>
                  </a:cubicBezTo>
                  <a:cubicBezTo>
                    <a:pt x="1037" y="0"/>
                    <a:pt x="777" y="22"/>
                    <a:pt x="646" y="21"/>
                  </a:cubicBezTo>
                  <a:cubicBezTo>
                    <a:pt x="515" y="20"/>
                    <a:pt x="416" y="44"/>
                    <a:pt x="317" y="78"/>
                  </a:cubicBezTo>
                  <a:close/>
                </a:path>
              </a:pathLst>
            </a:cu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36891" name="Text Box 8"/>
            <p:cNvSpPr txBox="1">
              <a:spLocks noChangeArrowheads="1"/>
            </p:cNvSpPr>
            <p:nvPr/>
          </p:nvSpPr>
          <p:spPr bwMode="auto">
            <a:xfrm>
              <a:off x="4030" y="849"/>
              <a:ext cx="602" cy="22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/>
            <a:p>
              <a:pPr algn="ctr"/>
              <a:r>
                <a:rPr lang="en-US" sz="1800"/>
                <a:t>Internet</a:t>
              </a:r>
            </a:p>
          </p:txBody>
        </p:sp>
      </p:grpSp>
      <p:sp>
        <p:nvSpPr>
          <p:cNvPr id="36871" name="Line 9"/>
          <p:cNvSpPr>
            <a:spLocks noChangeShapeType="1"/>
          </p:cNvSpPr>
          <p:nvPr/>
        </p:nvSpPr>
        <p:spPr bwMode="auto">
          <a:xfrm>
            <a:off x="7467600" y="20574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36872" name="Rectangle 10"/>
          <p:cNvSpPr>
            <a:spLocks noChangeArrowheads="1"/>
          </p:cNvSpPr>
          <p:nvPr/>
        </p:nvSpPr>
        <p:spPr bwMode="auto">
          <a:xfrm>
            <a:off x="6732588" y="3573463"/>
            <a:ext cx="3810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/>
              <a:t>AR</a:t>
            </a:r>
          </a:p>
        </p:txBody>
      </p:sp>
      <p:sp>
        <p:nvSpPr>
          <p:cNvPr id="36873" name="Oval 11"/>
          <p:cNvSpPr>
            <a:spLocks noChangeArrowheads="1"/>
          </p:cNvSpPr>
          <p:nvPr/>
        </p:nvSpPr>
        <p:spPr bwMode="auto">
          <a:xfrm>
            <a:off x="6516688" y="4597400"/>
            <a:ext cx="609600" cy="457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/>
              <a:t>MN</a:t>
            </a:r>
          </a:p>
        </p:txBody>
      </p:sp>
      <p:cxnSp>
        <p:nvCxnSpPr>
          <p:cNvPr id="36874" name="AutoShape 12"/>
          <p:cNvCxnSpPr>
            <a:cxnSpLocks noChangeShapeType="1"/>
            <a:stCxn id="36869" idx="2"/>
            <a:endCxn id="36876" idx="0"/>
          </p:cNvCxnSpPr>
          <p:nvPr/>
        </p:nvCxnSpPr>
        <p:spPr bwMode="auto">
          <a:xfrm>
            <a:off x="7277100" y="3133725"/>
            <a:ext cx="438150" cy="4302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6875" name="AutoShape 13"/>
          <p:cNvCxnSpPr>
            <a:cxnSpLocks noChangeShapeType="1"/>
            <a:stCxn id="36876" idx="2"/>
            <a:endCxn id="36878" idx="0"/>
          </p:cNvCxnSpPr>
          <p:nvPr/>
        </p:nvCxnSpPr>
        <p:spPr bwMode="auto">
          <a:xfrm>
            <a:off x="7715250" y="3963988"/>
            <a:ext cx="296863" cy="623887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36876" name="Rectangle 14"/>
          <p:cNvSpPr>
            <a:spLocks noChangeArrowheads="1"/>
          </p:cNvSpPr>
          <p:nvPr/>
        </p:nvSpPr>
        <p:spPr bwMode="auto">
          <a:xfrm>
            <a:off x="7524750" y="3573463"/>
            <a:ext cx="381000" cy="381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/>
              <a:t>AR</a:t>
            </a:r>
          </a:p>
        </p:txBody>
      </p:sp>
      <p:cxnSp>
        <p:nvCxnSpPr>
          <p:cNvPr id="36877" name="AutoShape 16"/>
          <p:cNvCxnSpPr>
            <a:cxnSpLocks noChangeShapeType="1"/>
            <a:stCxn id="36869" idx="2"/>
            <a:endCxn id="36872" idx="0"/>
          </p:cNvCxnSpPr>
          <p:nvPr/>
        </p:nvCxnSpPr>
        <p:spPr bwMode="auto">
          <a:xfrm flipH="1">
            <a:off x="6923088" y="3133725"/>
            <a:ext cx="354012" cy="4302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</p:cxnSp>
      <p:sp>
        <p:nvSpPr>
          <p:cNvPr id="36878" name="Oval 17"/>
          <p:cNvSpPr>
            <a:spLocks noChangeArrowheads="1"/>
          </p:cNvSpPr>
          <p:nvPr/>
        </p:nvSpPr>
        <p:spPr bwMode="auto">
          <a:xfrm>
            <a:off x="7707313" y="4597400"/>
            <a:ext cx="609600" cy="457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/>
              <a:t>MN</a:t>
            </a:r>
          </a:p>
        </p:txBody>
      </p:sp>
      <p:sp>
        <p:nvSpPr>
          <p:cNvPr id="36879" name="Freeform 20"/>
          <p:cNvSpPr>
            <a:spLocks/>
          </p:cNvSpPr>
          <p:nvPr/>
        </p:nvSpPr>
        <p:spPr bwMode="auto">
          <a:xfrm>
            <a:off x="7092950" y="4978400"/>
            <a:ext cx="614363" cy="69850"/>
          </a:xfrm>
          <a:custGeom>
            <a:avLst/>
            <a:gdLst>
              <a:gd name="T0" fmla="*/ 240 w 240"/>
              <a:gd name="T1" fmla="*/ 0 h 48"/>
              <a:gd name="T2" fmla="*/ 144 w 240"/>
              <a:gd name="T3" fmla="*/ 48 h 48"/>
              <a:gd name="T4" fmla="*/ 0 w 240"/>
              <a:gd name="T5" fmla="*/ 0 h 48"/>
              <a:gd name="T6" fmla="*/ 0 60000 65536"/>
              <a:gd name="T7" fmla="*/ 0 60000 65536"/>
              <a:gd name="T8" fmla="*/ 0 60000 65536"/>
              <a:gd name="T9" fmla="*/ 0 w 240"/>
              <a:gd name="T10" fmla="*/ 0 h 48"/>
              <a:gd name="T11" fmla="*/ 240 w 240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0" h="48">
                <a:moveTo>
                  <a:pt x="240" y="0"/>
                </a:moveTo>
                <a:cubicBezTo>
                  <a:pt x="212" y="24"/>
                  <a:pt x="184" y="48"/>
                  <a:pt x="144" y="48"/>
                </a:cubicBezTo>
                <a:cubicBezTo>
                  <a:pt x="104" y="48"/>
                  <a:pt x="52" y="24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36880" name="Text Box 21"/>
          <p:cNvSpPr txBox="1">
            <a:spLocks noChangeArrowheads="1"/>
          </p:cNvSpPr>
          <p:nvPr/>
        </p:nvSpPr>
        <p:spPr bwMode="auto">
          <a:xfrm>
            <a:off x="7740650" y="1773238"/>
            <a:ext cx="498475" cy="36353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pPr algn="ctr"/>
            <a:r>
              <a:rPr lang="en-US" sz="1800"/>
              <a:t>HA</a:t>
            </a:r>
          </a:p>
        </p:txBody>
      </p:sp>
      <p:sp>
        <p:nvSpPr>
          <p:cNvPr id="36881" name="Text Box 22"/>
          <p:cNvSpPr txBox="1">
            <a:spLocks noChangeArrowheads="1"/>
          </p:cNvSpPr>
          <p:nvPr/>
        </p:nvSpPr>
        <p:spPr bwMode="auto">
          <a:xfrm>
            <a:off x="5364163" y="3500438"/>
            <a:ext cx="917575" cy="6381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pPr algn="ctr"/>
            <a:r>
              <a:rPr lang="en-US" sz="1800">
                <a:solidFill>
                  <a:schemeClr val="accent2"/>
                </a:solidFill>
              </a:rPr>
              <a:t>binding</a:t>
            </a:r>
          </a:p>
          <a:p>
            <a:pPr algn="ctr"/>
            <a:r>
              <a:rPr lang="en-US" sz="1800">
                <a:solidFill>
                  <a:schemeClr val="accent2"/>
                </a:solidFill>
              </a:rPr>
              <a:t>update</a:t>
            </a:r>
          </a:p>
        </p:txBody>
      </p:sp>
      <p:sp>
        <p:nvSpPr>
          <p:cNvPr id="36882" name="Text Box 24"/>
          <p:cNvSpPr txBox="1">
            <a:spLocks noChangeArrowheads="1"/>
          </p:cNvSpPr>
          <p:nvPr/>
        </p:nvSpPr>
        <p:spPr bwMode="auto">
          <a:xfrm>
            <a:off x="6565900" y="2286000"/>
            <a:ext cx="841375" cy="3635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pPr algn="ctr"/>
            <a:r>
              <a:rPr lang="en-US" sz="1800">
                <a:solidFill>
                  <a:srgbClr val="008000"/>
                </a:solidFill>
              </a:rPr>
              <a:t>RCOA</a:t>
            </a:r>
          </a:p>
        </p:txBody>
      </p:sp>
      <p:sp>
        <p:nvSpPr>
          <p:cNvPr id="36883" name="Oval 25"/>
          <p:cNvSpPr>
            <a:spLocks noChangeArrowheads="1"/>
          </p:cNvSpPr>
          <p:nvPr/>
        </p:nvSpPr>
        <p:spPr bwMode="auto">
          <a:xfrm>
            <a:off x="7391400" y="2514600"/>
            <a:ext cx="152400" cy="152400"/>
          </a:xfrm>
          <a:prstGeom prst="ellipse">
            <a:avLst/>
          </a:prstGeom>
          <a:solidFill>
            <a:srgbClr val="0080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endParaRPr lang="en-US"/>
          </a:p>
        </p:txBody>
      </p:sp>
      <p:cxnSp>
        <p:nvCxnSpPr>
          <p:cNvPr id="36884" name="AutoShape 28"/>
          <p:cNvCxnSpPr>
            <a:cxnSpLocks noChangeShapeType="1"/>
            <a:stCxn id="36872" idx="2"/>
            <a:endCxn id="36873" idx="0"/>
          </p:cNvCxnSpPr>
          <p:nvPr/>
        </p:nvCxnSpPr>
        <p:spPr bwMode="auto">
          <a:xfrm flipH="1">
            <a:off x="6821488" y="3963988"/>
            <a:ext cx="101600" cy="6238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</p:cxnSp>
      <p:sp>
        <p:nvSpPr>
          <p:cNvPr id="36885" name="Oval 31"/>
          <p:cNvSpPr>
            <a:spLocks noChangeArrowheads="1"/>
          </p:cNvSpPr>
          <p:nvPr/>
        </p:nvSpPr>
        <p:spPr bwMode="auto">
          <a:xfrm>
            <a:off x="6748463" y="4437063"/>
            <a:ext cx="152400" cy="152400"/>
          </a:xfrm>
          <a:prstGeom prst="ellipse">
            <a:avLst/>
          </a:prstGeom>
          <a:solidFill>
            <a:srgbClr val="0080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endParaRPr lang="en-US"/>
          </a:p>
        </p:txBody>
      </p:sp>
      <p:cxnSp>
        <p:nvCxnSpPr>
          <p:cNvPr id="36886" name="AutoShape 34"/>
          <p:cNvCxnSpPr>
            <a:cxnSpLocks noChangeShapeType="1"/>
            <a:stCxn id="36873" idx="2"/>
            <a:endCxn id="36869" idx="1"/>
          </p:cNvCxnSpPr>
          <p:nvPr/>
        </p:nvCxnSpPr>
        <p:spPr bwMode="auto">
          <a:xfrm rot="10800000" flipH="1">
            <a:off x="6507163" y="2857500"/>
            <a:ext cx="188912" cy="1968500"/>
          </a:xfrm>
          <a:prstGeom prst="curvedConnector3">
            <a:avLst>
              <a:gd name="adj1" fmla="val -115968"/>
            </a:avLst>
          </a:prstGeom>
          <a:noFill/>
          <a:ln w="19050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36887" name="Text Box 35"/>
          <p:cNvSpPr txBox="1">
            <a:spLocks noChangeArrowheads="1"/>
          </p:cNvSpPr>
          <p:nvPr/>
        </p:nvSpPr>
        <p:spPr bwMode="auto">
          <a:xfrm>
            <a:off x="7885113" y="4076700"/>
            <a:ext cx="1004887" cy="3635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pPr algn="ctr"/>
            <a:r>
              <a:rPr lang="en-US" sz="1800">
                <a:solidFill>
                  <a:srgbClr val="008000"/>
                </a:solidFill>
              </a:rPr>
              <a:t>LCOA</a:t>
            </a:r>
            <a:r>
              <a:rPr lang="en-US" sz="1800" baseline="-25000">
                <a:solidFill>
                  <a:srgbClr val="008000"/>
                </a:solidFill>
              </a:rPr>
              <a:t>old</a:t>
            </a:r>
            <a:endParaRPr lang="en-US" sz="1800">
              <a:solidFill>
                <a:srgbClr val="008000"/>
              </a:solidFill>
            </a:endParaRPr>
          </a:p>
        </p:txBody>
      </p:sp>
      <p:sp>
        <p:nvSpPr>
          <p:cNvPr id="36888" name="Text Box 36"/>
          <p:cNvSpPr txBox="1">
            <a:spLocks noChangeArrowheads="1"/>
          </p:cNvSpPr>
          <p:nvPr/>
        </p:nvSpPr>
        <p:spPr bwMode="auto">
          <a:xfrm>
            <a:off x="6804025" y="4149725"/>
            <a:ext cx="1081088" cy="3635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pPr algn="ctr"/>
            <a:r>
              <a:rPr lang="en-US" sz="1800">
                <a:solidFill>
                  <a:srgbClr val="008000"/>
                </a:solidFill>
              </a:rPr>
              <a:t>LCOA</a:t>
            </a:r>
            <a:r>
              <a:rPr lang="en-US" sz="1800" baseline="-25000">
                <a:solidFill>
                  <a:srgbClr val="008000"/>
                </a:solidFill>
              </a:rPr>
              <a:t>new</a:t>
            </a:r>
            <a:endParaRPr lang="en-US" sz="1800">
              <a:solidFill>
                <a:srgbClr val="008000"/>
              </a:solidFill>
            </a:endParaRPr>
          </a:p>
        </p:txBody>
      </p:sp>
      <p:sp>
        <p:nvSpPr>
          <p:cNvPr id="36889" name="Oval 37"/>
          <p:cNvSpPr>
            <a:spLocks noChangeArrowheads="1"/>
          </p:cNvSpPr>
          <p:nvPr/>
        </p:nvSpPr>
        <p:spPr bwMode="auto">
          <a:xfrm>
            <a:off x="7885113" y="4437063"/>
            <a:ext cx="152400" cy="152400"/>
          </a:xfrm>
          <a:prstGeom prst="ellipse">
            <a:avLst/>
          </a:prstGeom>
          <a:solidFill>
            <a:srgbClr val="0080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Hierarchical Mobile IP: Security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ct val="20000"/>
              </a:spcAft>
              <a:buFont typeface="Wingdings" pitchFamily="2" charset="2"/>
              <a:buNone/>
            </a:pPr>
            <a:r>
              <a:rPr lang="en-US" smtClean="0"/>
              <a:t>Advantages:</a:t>
            </a:r>
          </a:p>
          <a:p>
            <a:pPr lvl="1">
              <a:spcAft>
                <a:spcPct val="20000"/>
              </a:spcAft>
            </a:pPr>
            <a:r>
              <a:rPr lang="en-US" sz="1800" smtClean="0"/>
              <a:t>Local COAs can be hidden,</a:t>
            </a:r>
            <a:br>
              <a:rPr lang="en-US" sz="1800" smtClean="0"/>
            </a:br>
            <a:r>
              <a:rPr lang="en-US" sz="1800" smtClean="0"/>
              <a:t>which provides some location privacy</a:t>
            </a:r>
          </a:p>
          <a:p>
            <a:pPr lvl="1">
              <a:spcAft>
                <a:spcPct val="20000"/>
              </a:spcAft>
            </a:pPr>
            <a:r>
              <a:rPr lang="en-US" sz="1800" smtClean="0"/>
              <a:t>Direct routing between CNs sharing the same link is possible (but might be dangerous)</a:t>
            </a:r>
          </a:p>
          <a:p>
            <a:pPr>
              <a:spcAft>
                <a:spcPct val="20000"/>
              </a:spcAft>
              <a:buFont typeface="Wingdings" pitchFamily="2" charset="2"/>
              <a:buNone/>
            </a:pPr>
            <a:endParaRPr lang="en-US" smtClean="0"/>
          </a:p>
          <a:p>
            <a:pPr>
              <a:spcAft>
                <a:spcPct val="20000"/>
              </a:spcAft>
              <a:buFont typeface="Wingdings" pitchFamily="2" charset="2"/>
              <a:buNone/>
            </a:pPr>
            <a:r>
              <a:rPr lang="en-US" smtClean="0"/>
              <a:t>Potential problems:</a:t>
            </a:r>
          </a:p>
          <a:p>
            <a:pPr lvl="1">
              <a:spcAft>
                <a:spcPct val="20000"/>
              </a:spcAft>
            </a:pPr>
            <a:r>
              <a:rPr lang="en-US" sz="1800" smtClean="0"/>
              <a:t>Decentralized security-critical functionality</a:t>
            </a:r>
            <a:br>
              <a:rPr lang="en-US" sz="1800" smtClean="0"/>
            </a:br>
            <a:r>
              <a:rPr lang="en-US" sz="1800" smtClean="0"/>
              <a:t>(handover processing) in mobility anchor points</a:t>
            </a:r>
          </a:p>
          <a:p>
            <a:pPr lvl="1">
              <a:spcAft>
                <a:spcPct val="20000"/>
              </a:spcAft>
            </a:pPr>
            <a:r>
              <a:rPr lang="en-US" sz="1800" smtClean="0"/>
              <a:t>MNs can (must!) directly influence routing entries via binding updates (authentication necessary)</a:t>
            </a:r>
          </a:p>
          <a:p>
            <a:pPr lvl="1">
              <a:spcAft>
                <a:spcPct val="20000"/>
              </a:spcAft>
            </a:pPr>
            <a:endParaRPr lang="en-US" sz="1800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Hierarchical Mobile IP: Other issues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ct val="30000"/>
              </a:spcAft>
              <a:buFont typeface="Wingdings" pitchFamily="2" charset="2"/>
              <a:buNone/>
            </a:pPr>
            <a:r>
              <a:rPr lang="en-US" smtClean="0"/>
              <a:t>Advantages:</a:t>
            </a:r>
          </a:p>
          <a:p>
            <a:pPr lvl="1">
              <a:spcAft>
                <a:spcPct val="30000"/>
              </a:spcAft>
            </a:pPr>
            <a:r>
              <a:rPr lang="en-US" sz="1800" smtClean="0"/>
              <a:t>Handover requires minimum number</a:t>
            </a:r>
            <a:br>
              <a:rPr lang="en-US" sz="1800" smtClean="0"/>
            </a:br>
            <a:r>
              <a:rPr lang="en-US" sz="1800" smtClean="0"/>
              <a:t>of overall changes to routing tables</a:t>
            </a:r>
          </a:p>
          <a:p>
            <a:pPr lvl="1">
              <a:spcAft>
                <a:spcPct val="30000"/>
              </a:spcAft>
            </a:pPr>
            <a:r>
              <a:rPr lang="en-US" sz="1800" smtClean="0"/>
              <a:t>Integration with firewalls / private address support possible</a:t>
            </a:r>
          </a:p>
          <a:p>
            <a:pPr>
              <a:spcAft>
                <a:spcPct val="30000"/>
              </a:spcAft>
              <a:buFont typeface="Wingdings" pitchFamily="2" charset="2"/>
              <a:buNone/>
            </a:pPr>
            <a:endParaRPr lang="en-US" smtClean="0"/>
          </a:p>
          <a:p>
            <a:pPr>
              <a:spcAft>
                <a:spcPct val="30000"/>
              </a:spcAft>
              <a:buFont typeface="Wingdings" pitchFamily="2" charset="2"/>
              <a:buNone/>
            </a:pPr>
            <a:r>
              <a:rPr lang="en-US" smtClean="0"/>
              <a:t>Potential problems:</a:t>
            </a:r>
          </a:p>
          <a:p>
            <a:pPr lvl="1">
              <a:spcAft>
                <a:spcPct val="30000"/>
              </a:spcAft>
            </a:pPr>
            <a:r>
              <a:rPr lang="en-US" sz="1800" smtClean="0"/>
              <a:t>Not transparent to MNs</a:t>
            </a:r>
          </a:p>
          <a:p>
            <a:pPr lvl="1">
              <a:spcAft>
                <a:spcPct val="30000"/>
              </a:spcAft>
            </a:pPr>
            <a:r>
              <a:rPr lang="en-US" sz="1800" smtClean="0"/>
              <a:t>Handover efficiency in wireless mobile scenarios:</a:t>
            </a:r>
          </a:p>
          <a:p>
            <a:pPr lvl="2">
              <a:spcAft>
                <a:spcPct val="30000"/>
              </a:spcAft>
            </a:pPr>
            <a:r>
              <a:rPr lang="en-US" smtClean="0"/>
              <a:t>Complex MN operations</a:t>
            </a:r>
          </a:p>
          <a:p>
            <a:pPr lvl="2">
              <a:spcAft>
                <a:spcPct val="30000"/>
              </a:spcAft>
            </a:pPr>
            <a:r>
              <a:rPr lang="en-US" smtClean="0"/>
              <a:t>All routing reconfiguration messages</a:t>
            </a:r>
            <a:br>
              <a:rPr lang="en-US" smtClean="0"/>
            </a:br>
            <a:r>
              <a:rPr lang="en-US" smtClean="0"/>
              <a:t>sent over wireless link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DHCP: Dynamic Host Configuration Protocol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Application</a:t>
            </a:r>
          </a:p>
          <a:p>
            <a:pPr lvl="1"/>
            <a:r>
              <a:rPr lang="en-US" sz="1800" dirty="0" smtClean="0"/>
              <a:t>simplification of installation and maintenance of networked computers</a:t>
            </a:r>
          </a:p>
          <a:p>
            <a:pPr lvl="1"/>
            <a:r>
              <a:rPr lang="en-US" sz="1800" dirty="0" smtClean="0"/>
              <a:t>supplies systems with all necessary information, such as IP address, DNS server address, domain name, subnet mask, default router etc.</a:t>
            </a:r>
          </a:p>
          <a:p>
            <a:pPr lvl="1"/>
            <a:r>
              <a:rPr lang="en-US" sz="1800" dirty="0" smtClean="0"/>
              <a:t>enables automatic integration of systems into an Intranet or the Internet, can be used to acquire a COA for Mobile IP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Client/Server-Model</a:t>
            </a:r>
          </a:p>
          <a:p>
            <a:pPr lvl="1"/>
            <a:r>
              <a:rPr lang="en-US" sz="1800" dirty="0" smtClean="0"/>
              <a:t>the client sends via a MAC broadcast a request to the DHCP server (might be via a DHCP relay)</a:t>
            </a:r>
          </a:p>
        </p:txBody>
      </p:sp>
      <p:sp>
        <p:nvSpPr>
          <p:cNvPr id="39941" name="Oval 4"/>
          <p:cNvSpPr>
            <a:spLocks noChangeArrowheads="1"/>
          </p:cNvSpPr>
          <p:nvPr/>
        </p:nvSpPr>
        <p:spPr bwMode="auto">
          <a:xfrm>
            <a:off x="762000" y="5486400"/>
            <a:ext cx="1143000" cy="4572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client</a:t>
            </a:r>
          </a:p>
        </p:txBody>
      </p:sp>
      <p:sp>
        <p:nvSpPr>
          <p:cNvPr id="39942" name="Line 5"/>
          <p:cNvSpPr>
            <a:spLocks noChangeShapeType="1"/>
          </p:cNvSpPr>
          <p:nvPr/>
        </p:nvSpPr>
        <p:spPr bwMode="auto">
          <a:xfrm>
            <a:off x="990600" y="5181600"/>
            <a:ext cx="2819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 flipV="1">
            <a:off x="1371600" y="5181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4" name="Line 8"/>
          <p:cNvSpPr>
            <a:spLocks noChangeShapeType="1"/>
          </p:cNvSpPr>
          <p:nvPr/>
        </p:nvSpPr>
        <p:spPr bwMode="auto">
          <a:xfrm>
            <a:off x="4267200" y="4648200"/>
            <a:ext cx="3200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5" name="Rectangle 9"/>
          <p:cNvSpPr>
            <a:spLocks noChangeArrowheads="1"/>
          </p:cNvSpPr>
          <p:nvPr/>
        </p:nvSpPr>
        <p:spPr bwMode="auto">
          <a:xfrm>
            <a:off x="3352800" y="5486400"/>
            <a:ext cx="1371600" cy="4572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relay</a:t>
            </a:r>
          </a:p>
        </p:txBody>
      </p:sp>
      <p:sp>
        <p:nvSpPr>
          <p:cNvPr id="39946" name="Line 10"/>
          <p:cNvSpPr>
            <a:spLocks noChangeShapeType="1"/>
          </p:cNvSpPr>
          <p:nvPr/>
        </p:nvSpPr>
        <p:spPr bwMode="auto">
          <a:xfrm>
            <a:off x="3581400" y="5181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 flipV="1">
            <a:off x="4495800" y="4648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8" name="Oval 12"/>
          <p:cNvSpPr>
            <a:spLocks noChangeArrowheads="1"/>
          </p:cNvSpPr>
          <p:nvPr/>
        </p:nvSpPr>
        <p:spPr bwMode="auto">
          <a:xfrm>
            <a:off x="6477000" y="4953000"/>
            <a:ext cx="1143000" cy="4572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client</a:t>
            </a:r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 flipV="1">
            <a:off x="7086600" y="4648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0" name="Oval 14"/>
          <p:cNvSpPr>
            <a:spLocks noChangeArrowheads="1"/>
          </p:cNvSpPr>
          <p:nvPr/>
        </p:nvSpPr>
        <p:spPr bwMode="auto">
          <a:xfrm>
            <a:off x="4876800" y="4953000"/>
            <a:ext cx="1143000" cy="457200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server</a:t>
            </a:r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 flipV="1">
            <a:off x="5486400" y="4648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>
            <a:off x="1098550" y="5029200"/>
            <a:ext cx="1752600" cy="0"/>
          </a:xfrm>
          <a:prstGeom prst="line">
            <a:avLst/>
          </a:prstGeom>
          <a:noFill/>
          <a:ln w="57150">
            <a:solidFill>
              <a:srgbClr val="01FFBC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3" name="Text Box 17"/>
          <p:cNvSpPr txBox="1">
            <a:spLocks noChangeArrowheads="1"/>
          </p:cNvSpPr>
          <p:nvPr/>
        </p:nvSpPr>
        <p:spPr bwMode="auto">
          <a:xfrm>
            <a:off x="1066800" y="4648200"/>
            <a:ext cx="1816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DHCPDISCOVER</a:t>
            </a:r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>
            <a:off x="5638800" y="4495800"/>
            <a:ext cx="1752600" cy="0"/>
          </a:xfrm>
          <a:prstGeom prst="line">
            <a:avLst/>
          </a:prstGeom>
          <a:noFill/>
          <a:ln w="57150">
            <a:solidFill>
              <a:srgbClr val="01FFBC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5" name="Text Box 19"/>
          <p:cNvSpPr txBox="1">
            <a:spLocks noChangeArrowheads="1"/>
          </p:cNvSpPr>
          <p:nvPr/>
        </p:nvSpPr>
        <p:spPr bwMode="auto">
          <a:xfrm>
            <a:off x="5638800" y="4114800"/>
            <a:ext cx="1816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DHCPDISCOVER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DHCP - protocol mechanisms</a:t>
            </a:r>
          </a:p>
        </p:txBody>
      </p:sp>
      <p:sp>
        <p:nvSpPr>
          <p:cNvPr id="40964" name="Line 3"/>
          <p:cNvSpPr>
            <a:spLocks noChangeShapeType="1"/>
          </p:cNvSpPr>
          <p:nvPr/>
        </p:nvSpPr>
        <p:spPr bwMode="auto">
          <a:xfrm>
            <a:off x="685800" y="23622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Line 4"/>
          <p:cNvSpPr>
            <a:spLocks noChangeShapeType="1"/>
          </p:cNvSpPr>
          <p:nvPr/>
        </p:nvSpPr>
        <p:spPr bwMode="auto">
          <a:xfrm>
            <a:off x="2057400" y="5105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Line 5"/>
          <p:cNvSpPr>
            <a:spLocks noChangeShapeType="1"/>
          </p:cNvSpPr>
          <p:nvPr/>
        </p:nvSpPr>
        <p:spPr bwMode="auto">
          <a:xfrm flipV="1">
            <a:off x="2057400" y="4648200"/>
            <a:ext cx="0" cy="457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Line 6"/>
          <p:cNvSpPr>
            <a:spLocks noChangeShapeType="1"/>
          </p:cNvSpPr>
          <p:nvPr/>
        </p:nvSpPr>
        <p:spPr bwMode="auto">
          <a:xfrm flipV="1">
            <a:off x="2057400" y="914400"/>
            <a:ext cx="0" cy="3733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8" name="Line 7"/>
          <p:cNvSpPr>
            <a:spLocks noChangeShapeType="1"/>
          </p:cNvSpPr>
          <p:nvPr/>
        </p:nvSpPr>
        <p:spPr bwMode="auto">
          <a:xfrm>
            <a:off x="4191000" y="5257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9" name="Line 8"/>
          <p:cNvSpPr>
            <a:spLocks noChangeShapeType="1"/>
          </p:cNvSpPr>
          <p:nvPr/>
        </p:nvSpPr>
        <p:spPr bwMode="auto">
          <a:xfrm flipV="1">
            <a:off x="4191000" y="4648200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9"/>
          <p:cNvSpPr>
            <a:spLocks noChangeShapeType="1"/>
          </p:cNvSpPr>
          <p:nvPr/>
        </p:nvSpPr>
        <p:spPr bwMode="auto">
          <a:xfrm flipV="1">
            <a:off x="4191000" y="914400"/>
            <a:ext cx="0" cy="3733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0"/>
          <p:cNvSpPr>
            <a:spLocks noChangeShapeType="1"/>
          </p:cNvSpPr>
          <p:nvPr/>
        </p:nvSpPr>
        <p:spPr bwMode="auto">
          <a:xfrm>
            <a:off x="6400800" y="5105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1"/>
          <p:cNvSpPr>
            <a:spLocks noChangeShapeType="1"/>
          </p:cNvSpPr>
          <p:nvPr/>
        </p:nvSpPr>
        <p:spPr bwMode="auto">
          <a:xfrm flipV="1">
            <a:off x="6400800" y="4648200"/>
            <a:ext cx="0" cy="457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2"/>
          <p:cNvSpPr>
            <a:spLocks noChangeShapeType="1"/>
          </p:cNvSpPr>
          <p:nvPr/>
        </p:nvSpPr>
        <p:spPr bwMode="auto">
          <a:xfrm flipV="1">
            <a:off x="6400800" y="914400"/>
            <a:ext cx="0" cy="3733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3"/>
          <p:cNvSpPr>
            <a:spLocks noChangeShapeType="1"/>
          </p:cNvSpPr>
          <p:nvPr/>
        </p:nvSpPr>
        <p:spPr bwMode="auto">
          <a:xfrm>
            <a:off x="4191000" y="5257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4"/>
          <p:cNvSpPr>
            <a:spLocks noChangeShapeType="1"/>
          </p:cNvSpPr>
          <p:nvPr/>
        </p:nvSpPr>
        <p:spPr bwMode="auto">
          <a:xfrm flipH="1">
            <a:off x="4191000" y="3962400"/>
            <a:ext cx="2209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5"/>
          <p:cNvSpPr>
            <a:spLocks noChangeShapeType="1"/>
          </p:cNvSpPr>
          <p:nvPr/>
        </p:nvSpPr>
        <p:spPr bwMode="auto">
          <a:xfrm>
            <a:off x="4191000" y="3352800"/>
            <a:ext cx="2209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6"/>
          <p:cNvSpPr>
            <a:spLocks noChangeShapeType="1"/>
          </p:cNvSpPr>
          <p:nvPr/>
        </p:nvSpPr>
        <p:spPr bwMode="auto">
          <a:xfrm flipH="1">
            <a:off x="2057400" y="3352800"/>
            <a:ext cx="2133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7"/>
          <p:cNvSpPr>
            <a:spLocks noChangeShapeType="1"/>
          </p:cNvSpPr>
          <p:nvPr/>
        </p:nvSpPr>
        <p:spPr bwMode="auto">
          <a:xfrm>
            <a:off x="2057400" y="2057400"/>
            <a:ext cx="2133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Line 18"/>
          <p:cNvSpPr>
            <a:spLocks noChangeShapeType="1"/>
          </p:cNvSpPr>
          <p:nvPr/>
        </p:nvSpPr>
        <p:spPr bwMode="auto">
          <a:xfrm flipH="1">
            <a:off x="4191000" y="2057400"/>
            <a:ext cx="2209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0" name="Line 19"/>
          <p:cNvSpPr>
            <a:spLocks noChangeShapeType="1"/>
          </p:cNvSpPr>
          <p:nvPr/>
        </p:nvSpPr>
        <p:spPr bwMode="auto">
          <a:xfrm flipH="1">
            <a:off x="2057400" y="1447800"/>
            <a:ext cx="2133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1" name="Line 20"/>
          <p:cNvSpPr>
            <a:spLocks noChangeShapeType="1"/>
          </p:cNvSpPr>
          <p:nvPr/>
        </p:nvSpPr>
        <p:spPr bwMode="auto">
          <a:xfrm>
            <a:off x="4191000" y="1447800"/>
            <a:ext cx="2209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2" name="Text Box 21"/>
          <p:cNvSpPr txBox="1">
            <a:spLocks noChangeArrowheads="1"/>
          </p:cNvSpPr>
          <p:nvPr/>
        </p:nvSpPr>
        <p:spPr bwMode="auto">
          <a:xfrm rot="5344233">
            <a:off x="563562" y="3117851"/>
            <a:ext cx="5683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/>
              <a:t>time</a:t>
            </a:r>
          </a:p>
        </p:txBody>
      </p:sp>
      <p:sp>
        <p:nvSpPr>
          <p:cNvPr id="40983" name="Text Box 22"/>
          <p:cNvSpPr txBox="1">
            <a:spLocks noChangeArrowheads="1"/>
          </p:cNvSpPr>
          <p:nvPr/>
        </p:nvSpPr>
        <p:spPr bwMode="auto">
          <a:xfrm>
            <a:off x="514350" y="914400"/>
            <a:ext cx="14160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i="1"/>
              <a:t>server</a:t>
            </a:r>
          </a:p>
          <a:p>
            <a:pPr algn="ctr"/>
            <a:r>
              <a:rPr lang="en-US" i="1"/>
              <a:t>(not selected)</a:t>
            </a:r>
          </a:p>
        </p:txBody>
      </p:sp>
      <p:sp>
        <p:nvSpPr>
          <p:cNvPr id="40984" name="Text Box 23"/>
          <p:cNvSpPr txBox="1">
            <a:spLocks noChangeArrowheads="1"/>
          </p:cNvSpPr>
          <p:nvPr/>
        </p:nvSpPr>
        <p:spPr bwMode="auto">
          <a:xfrm>
            <a:off x="4213225" y="838200"/>
            <a:ext cx="657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i="1"/>
              <a:t>client</a:t>
            </a:r>
          </a:p>
        </p:txBody>
      </p:sp>
      <p:sp>
        <p:nvSpPr>
          <p:cNvPr id="40985" name="Text Box 24"/>
          <p:cNvSpPr txBox="1">
            <a:spLocks noChangeArrowheads="1"/>
          </p:cNvSpPr>
          <p:nvPr/>
        </p:nvSpPr>
        <p:spPr bwMode="auto">
          <a:xfrm>
            <a:off x="6537325" y="914400"/>
            <a:ext cx="10763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i="1"/>
              <a:t>server</a:t>
            </a:r>
          </a:p>
          <a:p>
            <a:pPr algn="ctr"/>
            <a:r>
              <a:rPr lang="en-US" i="1"/>
              <a:t>(selected)</a:t>
            </a:r>
          </a:p>
        </p:txBody>
      </p:sp>
      <p:sp>
        <p:nvSpPr>
          <p:cNvPr id="40986" name="Text Box 25"/>
          <p:cNvSpPr txBox="1">
            <a:spLocks noChangeArrowheads="1"/>
          </p:cNvSpPr>
          <p:nvPr/>
        </p:nvSpPr>
        <p:spPr bwMode="auto">
          <a:xfrm>
            <a:off x="3613150" y="1066800"/>
            <a:ext cx="12303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/>
              <a:t>initialization</a:t>
            </a:r>
          </a:p>
        </p:txBody>
      </p:sp>
      <p:sp>
        <p:nvSpPr>
          <p:cNvPr id="40987" name="Text Box 26"/>
          <p:cNvSpPr txBox="1">
            <a:spLocks noChangeArrowheads="1"/>
          </p:cNvSpPr>
          <p:nvPr/>
        </p:nvSpPr>
        <p:spPr bwMode="auto">
          <a:xfrm>
            <a:off x="3290888" y="2590800"/>
            <a:ext cx="19097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/>
              <a:t>collection of replies</a:t>
            </a:r>
          </a:p>
        </p:txBody>
      </p:sp>
      <p:sp>
        <p:nvSpPr>
          <p:cNvPr id="40988" name="Text Box 27"/>
          <p:cNvSpPr txBox="1">
            <a:spLocks noChangeArrowheads="1"/>
          </p:cNvSpPr>
          <p:nvPr/>
        </p:nvSpPr>
        <p:spPr bwMode="auto">
          <a:xfrm>
            <a:off x="3040063" y="3048000"/>
            <a:ext cx="24304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/>
              <a:t>selection of configuration</a:t>
            </a:r>
          </a:p>
        </p:txBody>
      </p:sp>
      <p:sp>
        <p:nvSpPr>
          <p:cNvPr id="40989" name="Text Box 28"/>
          <p:cNvSpPr txBox="1">
            <a:spLocks noChangeArrowheads="1"/>
          </p:cNvSpPr>
          <p:nvPr/>
        </p:nvSpPr>
        <p:spPr bwMode="auto">
          <a:xfrm>
            <a:off x="2967038" y="4572000"/>
            <a:ext cx="22240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/>
              <a:t>initialization completed</a:t>
            </a:r>
          </a:p>
        </p:txBody>
      </p:sp>
      <p:sp>
        <p:nvSpPr>
          <p:cNvPr id="40990" name="Text Box 29"/>
          <p:cNvSpPr txBox="1">
            <a:spLocks noChangeArrowheads="1"/>
          </p:cNvSpPr>
          <p:nvPr/>
        </p:nvSpPr>
        <p:spPr bwMode="auto">
          <a:xfrm>
            <a:off x="3808413" y="5029200"/>
            <a:ext cx="8493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/>
              <a:t>release</a:t>
            </a:r>
          </a:p>
        </p:txBody>
      </p:sp>
      <p:sp>
        <p:nvSpPr>
          <p:cNvPr id="40991" name="Text Box 30"/>
          <p:cNvSpPr txBox="1">
            <a:spLocks noChangeArrowheads="1"/>
          </p:cNvSpPr>
          <p:nvPr/>
        </p:nvSpPr>
        <p:spPr bwMode="auto">
          <a:xfrm>
            <a:off x="6400800" y="3581400"/>
            <a:ext cx="15176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confirmation of</a:t>
            </a:r>
          </a:p>
          <a:p>
            <a:r>
              <a:rPr lang="en-US"/>
              <a:t>configuration</a:t>
            </a:r>
          </a:p>
        </p:txBody>
      </p:sp>
      <p:sp>
        <p:nvSpPr>
          <p:cNvPr id="40992" name="Text Box 32"/>
          <p:cNvSpPr txBox="1">
            <a:spLocks noChangeArrowheads="1"/>
          </p:cNvSpPr>
          <p:nvPr/>
        </p:nvSpPr>
        <p:spPr bwMode="auto">
          <a:xfrm>
            <a:off x="6400800" y="5334000"/>
            <a:ext cx="1449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delete context</a:t>
            </a:r>
          </a:p>
        </p:txBody>
      </p:sp>
      <p:sp>
        <p:nvSpPr>
          <p:cNvPr id="40993" name="Text Box 33"/>
          <p:cNvSpPr txBox="1">
            <a:spLocks noChangeArrowheads="1"/>
          </p:cNvSpPr>
          <p:nvPr/>
        </p:nvSpPr>
        <p:spPr bwMode="auto">
          <a:xfrm>
            <a:off x="6400800" y="1676400"/>
            <a:ext cx="14271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determine the</a:t>
            </a:r>
          </a:p>
          <a:p>
            <a:r>
              <a:rPr lang="en-US"/>
              <a:t>configuration</a:t>
            </a:r>
          </a:p>
        </p:txBody>
      </p:sp>
      <p:sp>
        <p:nvSpPr>
          <p:cNvPr id="40994" name="Text Box 34"/>
          <p:cNvSpPr txBox="1">
            <a:spLocks noChangeArrowheads="1"/>
          </p:cNvSpPr>
          <p:nvPr/>
        </p:nvSpPr>
        <p:spPr bwMode="auto">
          <a:xfrm>
            <a:off x="2246313" y="1524000"/>
            <a:ext cx="1816100" cy="3365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/>
              <a:t>DHCPDISCOVER</a:t>
            </a:r>
          </a:p>
        </p:txBody>
      </p:sp>
      <p:sp>
        <p:nvSpPr>
          <p:cNvPr id="40995" name="Text Box 35"/>
          <p:cNvSpPr txBox="1">
            <a:spLocks noChangeArrowheads="1"/>
          </p:cNvSpPr>
          <p:nvPr/>
        </p:nvSpPr>
        <p:spPr bwMode="auto">
          <a:xfrm>
            <a:off x="2241550" y="2286000"/>
            <a:ext cx="1444625" cy="3365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/>
              <a:t>DHCPOFFER</a:t>
            </a:r>
          </a:p>
        </p:txBody>
      </p:sp>
      <p:sp>
        <p:nvSpPr>
          <p:cNvPr id="40996" name="Text Box 36"/>
          <p:cNvSpPr txBox="1">
            <a:spLocks noChangeArrowheads="1"/>
          </p:cNvSpPr>
          <p:nvPr/>
        </p:nvSpPr>
        <p:spPr bwMode="auto">
          <a:xfrm>
            <a:off x="2209800" y="3429000"/>
            <a:ext cx="1736725" cy="5810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/>
              <a:t>DHCPREQUEST</a:t>
            </a:r>
            <a:br>
              <a:rPr lang="en-US"/>
            </a:br>
            <a:r>
              <a:rPr lang="en-US"/>
              <a:t>(reject)</a:t>
            </a:r>
          </a:p>
        </p:txBody>
      </p:sp>
      <p:sp>
        <p:nvSpPr>
          <p:cNvPr id="40997" name="Text Box 37"/>
          <p:cNvSpPr txBox="1">
            <a:spLocks noChangeArrowheads="1"/>
          </p:cNvSpPr>
          <p:nvPr/>
        </p:nvSpPr>
        <p:spPr bwMode="auto">
          <a:xfrm>
            <a:off x="4616450" y="4191000"/>
            <a:ext cx="1173163" cy="3365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/>
              <a:t>DHCPACK</a:t>
            </a:r>
          </a:p>
        </p:txBody>
      </p:sp>
      <p:sp>
        <p:nvSpPr>
          <p:cNvPr id="40998" name="Text Box 38"/>
          <p:cNvSpPr txBox="1">
            <a:spLocks noChangeArrowheads="1"/>
          </p:cNvSpPr>
          <p:nvPr/>
        </p:nvSpPr>
        <p:spPr bwMode="auto">
          <a:xfrm>
            <a:off x="4457700" y="5334000"/>
            <a:ext cx="1690688" cy="3365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/>
              <a:t>DHCPRELEASE</a:t>
            </a:r>
          </a:p>
        </p:txBody>
      </p:sp>
      <p:sp>
        <p:nvSpPr>
          <p:cNvPr id="40999" name="Text Box 39"/>
          <p:cNvSpPr txBox="1">
            <a:spLocks noChangeArrowheads="1"/>
          </p:cNvSpPr>
          <p:nvPr/>
        </p:nvSpPr>
        <p:spPr bwMode="auto">
          <a:xfrm>
            <a:off x="4456113" y="1524000"/>
            <a:ext cx="1816100" cy="3365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/>
              <a:t>DHCPDISCOVER</a:t>
            </a:r>
          </a:p>
        </p:txBody>
      </p:sp>
      <p:sp>
        <p:nvSpPr>
          <p:cNvPr id="41000" name="Text Box 40"/>
          <p:cNvSpPr txBox="1">
            <a:spLocks noChangeArrowheads="1"/>
          </p:cNvSpPr>
          <p:nvPr/>
        </p:nvSpPr>
        <p:spPr bwMode="auto">
          <a:xfrm>
            <a:off x="4451350" y="2286000"/>
            <a:ext cx="1444625" cy="3365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/>
              <a:t>DHCPOFFER</a:t>
            </a:r>
          </a:p>
        </p:txBody>
      </p:sp>
      <p:sp>
        <p:nvSpPr>
          <p:cNvPr id="41001" name="Text Box 41"/>
          <p:cNvSpPr txBox="1">
            <a:spLocks noChangeArrowheads="1"/>
          </p:cNvSpPr>
          <p:nvPr/>
        </p:nvSpPr>
        <p:spPr bwMode="auto">
          <a:xfrm>
            <a:off x="4419600" y="3429000"/>
            <a:ext cx="1736725" cy="5810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/>
              <a:t>DHCPREQUEST</a:t>
            </a:r>
            <a:br>
              <a:rPr lang="en-US"/>
            </a:br>
            <a:r>
              <a:rPr lang="en-US"/>
              <a:t>(options)</a:t>
            </a:r>
          </a:p>
        </p:txBody>
      </p:sp>
      <p:sp>
        <p:nvSpPr>
          <p:cNvPr id="41002" name="Text Box 42"/>
          <p:cNvSpPr txBox="1">
            <a:spLocks noChangeArrowheads="1"/>
          </p:cNvSpPr>
          <p:nvPr/>
        </p:nvSpPr>
        <p:spPr bwMode="auto">
          <a:xfrm>
            <a:off x="381000" y="1676400"/>
            <a:ext cx="14271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determine the</a:t>
            </a:r>
          </a:p>
          <a:p>
            <a:r>
              <a:rPr lang="en-US"/>
              <a:t>configuration</a:t>
            </a:r>
          </a:p>
        </p:txBody>
      </p:sp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1981200" y="4800600"/>
            <a:ext cx="152400" cy="228600"/>
            <a:chOff x="1248" y="3024"/>
            <a:chExt cx="96" cy="144"/>
          </a:xfrm>
        </p:grpSpPr>
        <p:sp>
          <p:nvSpPr>
            <p:cNvPr id="41010" name="Line 43"/>
            <p:cNvSpPr>
              <a:spLocks noChangeShapeType="1"/>
            </p:cNvSpPr>
            <p:nvPr/>
          </p:nvSpPr>
          <p:spPr bwMode="auto">
            <a:xfrm flipV="1">
              <a:off x="1248" y="30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11" name="Line 44"/>
            <p:cNvSpPr>
              <a:spLocks noChangeShapeType="1"/>
            </p:cNvSpPr>
            <p:nvPr/>
          </p:nvSpPr>
          <p:spPr bwMode="auto">
            <a:xfrm flipV="1">
              <a:off x="1248" y="3072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46"/>
          <p:cNvGrpSpPr>
            <a:grpSpLocks/>
          </p:cNvGrpSpPr>
          <p:nvPr/>
        </p:nvGrpSpPr>
        <p:grpSpPr bwMode="auto">
          <a:xfrm>
            <a:off x="4114800" y="4800600"/>
            <a:ext cx="152400" cy="228600"/>
            <a:chOff x="1248" y="3024"/>
            <a:chExt cx="96" cy="144"/>
          </a:xfrm>
        </p:grpSpPr>
        <p:sp>
          <p:nvSpPr>
            <p:cNvPr id="41008" name="Line 47"/>
            <p:cNvSpPr>
              <a:spLocks noChangeShapeType="1"/>
            </p:cNvSpPr>
            <p:nvPr/>
          </p:nvSpPr>
          <p:spPr bwMode="auto">
            <a:xfrm flipV="1">
              <a:off x="1248" y="30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09" name="Line 48"/>
            <p:cNvSpPr>
              <a:spLocks noChangeShapeType="1"/>
            </p:cNvSpPr>
            <p:nvPr/>
          </p:nvSpPr>
          <p:spPr bwMode="auto">
            <a:xfrm flipV="1">
              <a:off x="1248" y="3072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49"/>
          <p:cNvGrpSpPr>
            <a:grpSpLocks/>
          </p:cNvGrpSpPr>
          <p:nvPr/>
        </p:nvGrpSpPr>
        <p:grpSpPr bwMode="auto">
          <a:xfrm>
            <a:off x="6324600" y="4800600"/>
            <a:ext cx="152400" cy="228600"/>
            <a:chOff x="1248" y="3024"/>
            <a:chExt cx="96" cy="144"/>
          </a:xfrm>
        </p:grpSpPr>
        <p:sp>
          <p:nvSpPr>
            <p:cNvPr id="41006" name="Line 50"/>
            <p:cNvSpPr>
              <a:spLocks noChangeShapeType="1"/>
            </p:cNvSpPr>
            <p:nvPr/>
          </p:nvSpPr>
          <p:spPr bwMode="auto">
            <a:xfrm flipV="1">
              <a:off x="1248" y="302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07" name="Line 51"/>
            <p:cNvSpPr>
              <a:spLocks noChangeShapeType="1"/>
            </p:cNvSpPr>
            <p:nvPr/>
          </p:nvSpPr>
          <p:spPr bwMode="auto">
            <a:xfrm flipV="1">
              <a:off x="1248" y="3072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DHCP characteristics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smtClean="0"/>
              <a:t>Server</a:t>
            </a:r>
          </a:p>
          <a:p>
            <a:pPr lvl="1"/>
            <a:r>
              <a:rPr lang="en-US" sz="1800" smtClean="0"/>
              <a:t>several servers can be configured for DHCP, coordination not yet standardized (i.e., manual configuration)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Renewal of configurations</a:t>
            </a:r>
          </a:p>
          <a:p>
            <a:pPr lvl="1"/>
            <a:r>
              <a:rPr lang="en-US" sz="1800" smtClean="0"/>
              <a:t>IP addresses have to be requested periodically, simplified protocol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Options</a:t>
            </a:r>
          </a:p>
          <a:p>
            <a:pPr lvl="1"/>
            <a:r>
              <a:rPr lang="en-US" sz="1800" smtClean="0"/>
              <a:t>available for routers, subnet mask, NTP (network time protocol) timeserver, SLP (service location protocol) directory, </a:t>
            </a:r>
            <a:br>
              <a:rPr lang="en-US" sz="1800" smtClean="0"/>
            </a:br>
            <a:r>
              <a:rPr lang="en-US" sz="1800" smtClean="0"/>
              <a:t>DNS (domain name system)</a:t>
            </a:r>
          </a:p>
          <a:p>
            <a:pPr lvl="1"/>
            <a:endParaRPr lang="en-US" sz="1800" smtClean="0"/>
          </a:p>
          <a:p>
            <a:pPr>
              <a:buFont typeface="Wingdings" pitchFamily="2" charset="2"/>
              <a:buNone/>
            </a:pPr>
            <a:r>
              <a:rPr lang="en-US" smtClean="0"/>
              <a:t>Big security problems!</a:t>
            </a:r>
          </a:p>
          <a:p>
            <a:pPr lvl="1"/>
            <a:r>
              <a:rPr lang="en-US" sz="1800" smtClean="0"/>
              <a:t>no authentication of DHCP information specified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Mobile ad hoc networks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31242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Standard Mobile IP needs an infrastructure</a:t>
            </a:r>
          </a:p>
          <a:p>
            <a:pPr lvl="1"/>
            <a:r>
              <a:rPr lang="en-US" sz="1800" dirty="0" smtClean="0"/>
              <a:t>Home Agent/Foreign Agent in the fixed network</a:t>
            </a:r>
          </a:p>
          <a:p>
            <a:pPr lvl="1"/>
            <a:r>
              <a:rPr lang="en-US" sz="1800" dirty="0" smtClean="0"/>
              <a:t>DNS, routing etc. are not designed for mobility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Sometimes there is no infrastructure!</a:t>
            </a:r>
          </a:p>
          <a:p>
            <a:pPr lvl="1"/>
            <a:r>
              <a:rPr lang="en-US" sz="1800" dirty="0" smtClean="0"/>
              <a:t>remote areas, ad-hoc meetings, disaster areas</a:t>
            </a:r>
          </a:p>
          <a:p>
            <a:pPr lvl="1"/>
            <a:r>
              <a:rPr lang="en-US" sz="1800" dirty="0" smtClean="0"/>
              <a:t>cost can also be an argument against an infrastructure!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Main topic: routing</a:t>
            </a:r>
          </a:p>
          <a:p>
            <a:pPr lvl="1"/>
            <a:r>
              <a:rPr lang="en-US" sz="1800" dirty="0" smtClean="0"/>
              <a:t>no default router available</a:t>
            </a:r>
          </a:p>
          <a:p>
            <a:pPr lvl="1"/>
            <a:r>
              <a:rPr lang="en-US" sz="1800" dirty="0" smtClean="0"/>
              <a:t>every node should be able to forward</a:t>
            </a:r>
          </a:p>
        </p:txBody>
      </p:sp>
      <p:sp>
        <p:nvSpPr>
          <p:cNvPr id="43013" name="Text Box 13"/>
          <p:cNvSpPr txBox="1">
            <a:spLocks noChangeArrowheads="1"/>
          </p:cNvSpPr>
          <p:nvPr/>
        </p:nvSpPr>
        <p:spPr bwMode="auto">
          <a:xfrm>
            <a:off x="3200400" y="5715000"/>
            <a:ext cx="3190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43014" name="Text Box 14"/>
          <p:cNvSpPr txBox="1">
            <a:spLocks noChangeArrowheads="1"/>
          </p:cNvSpPr>
          <p:nvPr/>
        </p:nvSpPr>
        <p:spPr bwMode="auto">
          <a:xfrm>
            <a:off x="4495800" y="5715000"/>
            <a:ext cx="3190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3015" name="Text Box 15"/>
          <p:cNvSpPr txBox="1">
            <a:spLocks noChangeArrowheads="1"/>
          </p:cNvSpPr>
          <p:nvPr/>
        </p:nvSpPr>
        <p:spPr bwMode="auto">
          <a:xfrm>
            <a:off x="5638800" y="5715000"/>
            <a:ext cx="33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/>
              <a:t>C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048000" y="4343400"/>
            <a:ext cx="3200400" cy="762000"/>
            <a:chOff x="2208" y="1632"/>
            <a:chExt cx="2016" cy="480"/>
          </a:xfrm>
        </p:grpSpPr>
        <p:sp>
          <p:nvSpPr>
            <p:cNvPr id="43034" name="Oval 19"/>
            <p:cNvSpPr>
              <a:spLocks noChangeArrowheads="1"/>
            </p:cNvSpPr>
            <p:nvPr/>
          </p:nvSpPr>
          <p:spPr bwMode="auto">
            <a:xfrm>
              <a:off x="2592" y="1728"/>
              <a:ext cx="1248" cy="288"/>
            </a:xfrm>
            <a:prstGeom prst="ellipse">
              <a:avLst/>
            </a:prstGeom>
            <a:noFill/>
            <a:ln w="38100">
              <a:solidFill>
                <a:srgbClr val="FF0D0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5" name="Oval 20"/>
            <p:cNvSpPr>
              <a:spLocks noChangeArrowheads="1"/>
            </p:cNvSpPr>
            <p:nvPr/>
          </p:nvSpPr>
          <p:spPr bwMode="auto">
            <a:xfrm>
              <a:off x="2352" y="1680"/>
              <a:ext cx="1728" cy="384"/>
            </a:xfrm>
            <a:prstGeom prst="ellipse">
              <a:avLst/>
            </a:prstGeom>
            <a:noFill/>
            <a:ln w="28575">
              <a:solidFill>
                <a:srgbClr val="FF0D0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6" name="Oval 21"/>
            <p:cNvSpPr>
              <a:spLocks noChangeArrowheads="1"/>
            </p:cNvSpPr>
            <p:nvPr/>
          </p:nvSpPr>
          <p:spPr bwMode="auto">
            <a:xfrm>
              <a:off x="2208" y="1632"/>
              <a:ext cx="2016" cy="480"/>
            </a:xfrm>
            <a:prstGeom prst="ellipse">
              <a:avLst/>
            </a:prstGeom>
            <a:noFill/>
            <a:ln w="19050">
              <a:solidFill>
                <a:srgbClr val="FF0D0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7" name="Oval 22"/>
            <p:cNvSpPr>
              <a:spLocks noChangeArrowheads="1"/>
            </p:cNvSpPr>
            <p:nvPr/>
          </p:nvSpPr>
          <p:spPr bwMode="auto">
            <a:xfrm>
              <a:off x="2784" y="1776"/>
              <a:ext cx="864" cy="192"/>
            </a:xfrm>
            <a:prstGeom prst="ellipse">
              <a:avLst/>
            </a:prstGeom>
            <a:noFill/>
            <a:ln w="57150">
              <a:solidFill>
                <a:srgbClr val="FF0D0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8" name="Oval 23"/>
            <p:cNvSpPr>
              <a:spLocks noChangeArrowheads="1"/>
            </p:cNvSpPr>
            <p:nvPr/>
          </p:nvSpPr>
          <p:spPr bwMode="auto">
            <a:xfrm>
              <a:off x="3004" y="1824"/>
              <a:ext cx="424" cy="96"/>
            </a:xfrm>
            <a:prstGeom prst="ellipse">
              <a:avLst/>
            </a:prstGeom>
            <a:noFill/>
            <a:ln w="76200">
              <a:solidFill>
                <a:srgbClr val="FF0D0D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4191000" y="4343400"/>
            <a:ext cx="3200400" cy="762000"/>
            <a:chOff x="2208" y="1632"/>
            <a:chExt cx="2016" cy="480"/>
          </a:xfrm>
        </p:grpSpPr>
        <p:sp>
          <p:nvSpPr>
            <p:cNvPr id="43029" name="Oval 25"/>
            <p:cNvSpPr>
              <a:spLocks noChangeArrowheads="1"/>
            </p:cNvSpPr>
            <p:nvPr/>
          </p:nvSpPr>
          <p:spPr bwMode="auto">
            <a:xfrm>
              <a:off x="2592" y="1728"/>
              <a:ext cx="1248" cy="288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0" name="Oval 26"/>
            <p:cNvSpPr>
              <a:spLocks noChangeArrowheads="1"/>
            </p:cNvSpPr>
            <p:nvPr/>
          </p:nvSpPr>
          <p:spPr bwMode="auto">
            <a:xfrm>
              <a:off x="2352" y="1680"/>
              <a:ext cx="1728" cy="384"/>
            </a:xfrm>
            <a:prstGeom prst="ellips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1" name="Oval 27"/>
            <p:cNvSpPr>
              <a:spLocks noChangeArrowheads="1"/>
            </p:cNvSpPr>
            <p:nvPr/>
          </p:nvSpPr>
          <p:spPr bwMode="auto">
            <a:xfrm>
              <a:off x="2208" y="1632"/>
              <a:ext cx="2016" cy="480"/>
            </a:xfrm>
            <a:prstGeom prst="ellips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2" name="Oval 28"/>
            <p:cNvSpPr>
              <a:spLocks noChangeArrowheads="1"/>
            </p:cNvSpPr>
            <p:nvPr/>
          </p:nvSpPr>
          <p:spPr bwMode="auto">
            <a:xfrm>
              <a:off x="2784" y="1776"/>
              <a:ext cx="864" cy="192"/>
            </a:xfrm>
            <a:prstGeom prst="ellips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3" name="Oval 29"/>
            <p:cNvSpPr>
              <a:spLocks noChangeArrowheads="1"/>
            </p:cNvSpPr>
            <p:nvPr/>
          </p:nvSpPr>
          <p:spPr bwMode="auto">
            <a:xfrm>
              <a:off x="3004" y="1824"/>
              <a:ext cx="424" cy="96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1828800" y="4343400"/>
            <a:ext cx="3200400" cy="762000"/>
            <a:chOff x="2208" y="1632"/>
            <a:chExt cx="2016" cy="480"/>
          </a:xfrm>
        </p:grpSpPr>
        <p:sp>
          <p:nvSpPr>
            <p:cNvPr id="43024" name="Oval 31"/>
            <p:cNvSpPr>
              <a:spLocks noChangeArrowheads="1"/>
            </p:cNvSpPr>
            <p:nvPr/>
          </p:nvSpPr>
          <p:spPr bwMode="auto">
            <a:xfrm>
              <a:off x="2592" y="1728"/>
              <a:ext cx="1248" cy="288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5" name="Oval 32"/>
            <p:cNvSpPr>
              <a:spLocks noChangeArrowheads="1"/>
            </p:cNvSpPr>
            <p:nvPr/>
          </p:nvSpPr>
          <p:spPr bwMode="auto">
            <a:xfrm>
              <a:off x="2352" y="1680"/>
              <a:ext cx="1728" cy="384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6" name="Oval 33"/>
            <p:cNvSpPr>
              <a:spLocks noChangeArrowheads="1"/>
            </p:cNvSpPr>
            <p:nvPr/>
          </p:nvSpPr>
          <p:spPr bwMode="auto">
            <a:xfrm>
              <a:off x="2208" y="1632"/>
              <a:ext cx="2016" cy="480"/>
            </a:xfrm>
            <a:prstGeom prst="ellips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7" name="Oval 34"/>
            <p:cNvSpPr>
              <a:spLocks noChangeArrowheads="1"/>
            </p:cNvSpPr>
            <p:nvPr/>
          </p:nvSpPr>
          <p:spPr bwMode="auto">
            <a:xfrm>
              <a:off x="2784" y="1776"/>
              <a:ext cx="864" cy="192"/>
            </a:xfrm>
            <a:prstGeom prst="ellips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8" name="Oval 35"/>
            <p:cNvSpPr>
              <a:spLocks noChangeArrowheads="1"/>
            </p:cNvSpPr>
            <p:nvPr/>
          </p:nvSpPr>
          <p:spPr bwMode="auto">
            <a:xfrm>
              <a:off x="3004" y="1824"/>
              <a:ext cx="424" cy="96"/>
            </a:xfrm>
            <a:prstGeom prst="ellips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3019" name="Freeform 16"/>
          <p:cNvSpPr>
            <a:spLocks/>
          </p:cNvSpPr>
          <p:nvPr/>
        </p:nvSpPr>
        <p:spPr bwMode="auto">
          <a:xfrm>
            <a:off x="3429000" y="4114800"/>
            <a:ext cx="1295400" cy="609600"/>
          </a:xfrm>
          <a:custGeom>
            <a:avLst/>
            <a:gdLst>
              <a:gd name="T0" fmla="*/ 0 w 576"/>
              <a:gd name="T1" fmla="*/ 288 h 288"/>
              <a:gd name="T2" fmla="*/ 288 w 576"/>
              <a:gd name="T3" fmla="*/ 0 h 288"/>
              <a:gd name="T4" fmla="*/ 576 w 576"/>
              <a:gd name="T5" fmla="*/ 288 h 288"/>
              <a:gd name="T6" fmla="*/ 0 60000 65536"/>
              <a:gd name="T7" fmla="*/ 0 60000 65536"/>
              <a:gd name="T8" fmla="*/ 0 60000 65536"/>
              <a:gd name="T9" fmla="*/ 0 w 576"/>
              <a:gd name="T10" fmla="*/ 0 h 288"/>
              <a:gd name="T11" fmla="*/ 576 w 576"/>
              <a:gd name="T12" fmla="*/ 288 h 2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6" h="288">
                <a:moveTo>
                  <a:pt x="0" y="288"/>
                </a:moveTo>
                <a:cubicBezTo>
                  <a:pt x="96" y="144"/>
                  <a:pt x="192" y="0"/>
                  <a:pt x="288" y="0"/>
                </a:cubicBezTo>
                <a:cubicBezTo>
                  <a:pt x="384" y="0"/>
                  <a:pt x="528" y="240"/>
                  <a:pt x="576" y="288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0" name="Freeform 17"/>
          <p:cNvSpPr>
            <a:spLocks/>
          </p:cNvSpPr>
          <p:nvPr/>
        </p:nvSpPr>
        <p:spPr bwMode="auto">
          <a:xfrm>
            <a:off x="4724400" y="4114800"/>
            <a:ext cx="1143000" cy="609600"/>
          </a:xfrm>
          <a:custGeom>
            <a:avLst/>
            <a:gdLst>
              <a:gd name="T0" fmla="*/ 0 w 576"/>
              <a:gd name="T1" fmla="*/ 288 h 288"/>
              <a:gd name="T2" fmla="*/ 288 w 576"/>
              <a:gd name="T3" fmla="*/ 0 h 288"/>
              <a:gd name="T4" fmla="*/ 576 w 576"/>
              <a:gd name="T5" fmla="*/ 288 h 288"/>
              <a:gd name="T6" fmla="*/ 0 60000 65536"/>
              <a:gd name="T7" fmla="*/ 0 60000 65536"/>
              <a:gd name="T8" fmla="*/ 0 60000 65536"/>
              <a:gd name="T9" fmla="*/ 0 w 576"/>
              <a:gd name="T10" fmla="*/ 0 h 288"/>
              <a:gd name="T11" fmla="*/ 576 w 576"/>
              <a:gd name="T12" fmla="*/ 288 h 2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76" h="288">
                <a:moveTo>
                  <a:pt x="0" y="288"/>
                </a:moveTo>
                <a:cubicBezTo>
                  <a:pt x="96" y="144"/>
                  <a:pt x="192" y="0"/>
                  <a:pt x="288" y="0"/>
                </a:cubicBezTo>
                <a:cubicBezTo>
                  <a:pt x="384" y="0"/>
                  <a:pt x="528" y="240"/>
                  <a:pt x="576" y="288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3021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4724400"/>
            <a:ext cx="27622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22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4724400"/>
            <a:ext cx="27622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23" name="Picture 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4724400"/>
            <a:ext cx="27622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>
                <a:solidFill>
                  <a:schemeClr val="accent2">
                    <a:lumMod val="75000"/>
                  </a:schemeClr>
                </a:solidFill>
              </a:rPr>
              <a:t>Manet: Mobile Ad-hoc Networking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33400" y="1273175"/>
            <a:ext cx="8313738" cy="4170363"/>
            <a:chOff x="720" y="735"/>
            <a:chExt cx="2773" cy="1392"/>
          </a:xfrm>
        </p:grpSpPr>
        <p:sp>
          <p:nvSpPr>
            <p:cNvPr id="44037" name="Oval 6"/>
            <p:cNvSpPr>
              <a:spLocks noChangeArrowheads="1"/>
            </p:cNvSpPr>
            <p:nvPr/>
          </p:nvSpPr>
          <p:spPr bwMode="auto">
            <a:xfrm>
              <a:off x="1062" y="1717"/>
              <a:ext cx="1923" cy="226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38" name="Oval 7"/>
            <p:cNvSpPr>
              <a:spLocks noChangeArrowheads="1"/>
            </p:cNvSpPr>
            <p:nvPr/>
          </p:nvSpPr>
          <p:spPr bwMode="auto">
            <a:xfrm>
              <a:off x="1062" y="1242"/>
              <a:ext cx="1923" cy="226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39" name="Oval 8"/>
            <p:cNvSpPr>
              <a:spLocks noChangeArrowheads="1"/>
            </p:cNvSpPr>
            <p:nvPr/>
          </p:nvSpPr>
          <p:spPr bwMode="auto">
            <a:xfrm>
              <a:off x="1062" y="768"/>
              <a:ext cx="1923" cy="226"/>
            </a:xfrm>
            <a:prstGeom prst="ellipse">
              <a:avLst/>
            </a:prstGeom>
            <a:solidFill>
              <a:srgbClr val="DADAF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0" name="Text Box 9"/>
            <p:cNvSpPr txBox="1">
              <a:spLocks noChangeArrowheads="1"/>
            </p:cNvSpPr>
            <p:nvPr/>
          </p:nvSpPr>
          <p:spPr bwMode="auto">
            <a:xfrm>
              <a:off x="720" y="1695"/>
              <a:ext cx="341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 sz="1800"/>
                <a:t>Fixed</a:t>
              </a:r>
            </a:p>
            <a:p>
              <a:r>
                <a:rPr lang="de-DE" sz="1800"/>
                <a:t>Network</a:t>
              </a:r>
              <a:endParaRPr lang="en-US" sz="1800"/>
            </a:p>
          </p:txBody>
        </p:sp>
        <p:sp>
          <p:nvSpPr>
            <p:cNvPr id="44041" name="Text Box 10"/>
            <p:cNvSpPr txBox="1">
              <a:spLocks noChangeArrowheads="1"/>
            </p:cNvSpPr>
            <p:nvPr/>
          </p:nvSpPr>
          <p:spPr bwMode="auto">
            <a:xfrm>
              <a:off x="720" y="1167"/>
              <a:ext cx="333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 sz="1800"/>
                <a:t>Mobile</a:t>
              </a:r>
            </a:p>
            <a:p>
              <a:r>
                <a:rPr lang="de-DE" sz="1800"/>
                <a:t>Devices</a:t>
              </a:r>
              <a:endParaRPr lang="en-US" sz="1800"/>
            </a:p>
          </p:txBody>
        </p:sp>
        <p:sp>
          <p:nvSpPr>
            <p:cNvPr id="44042" name="Text Box 11"/>
            <p:cNvSpPr txBox="1">
              <a:spLocks noChangeArrowheads="1"/>
            </p:cNvSpPr>
            <p:nvPr/>
          </p:nvSpPr>
          <p:spPr bwMode="auto">
            <a:xfrm>
              <a:off x="720" y="735"/>
              <a:ext cx="290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 sz="1800"/>
                <a:t>Mobile</a:t>
              </a:r>
            </a:p>
            <a:p>
              <a:r>
                <a:rPr lang="de-DE" sz="1800"/>
                <a:t>Router</a:t>
              </a:r>
              <a:endParaRPr lang="en-US" sz="1800"/>
            </a:p>
          </p:txBody>
        </p:sp>
        <p:sp>
          <p:nvSpPr>
            <p:cNvPr id="44043" name="AutoShape 12"/>
            <p:cNvSpPr>
              <a:spLocks/>
            </p:cNvSpPr>
            <p:nvPr/>
          </p:nvSpPr>
          <p:spPr bwMode="auto">
            <a:xfrm>
              <a:off x="2985" y="881"/>
              <a:ext cx="91" cy="474"/>
            </a:xfrm>
            <a:prstGeom prst="rightBrace">
              <a:avLst>
                <a:gd name="adj1" fmla="val 4340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4" name="AutoShape 13"/>
            <p:cNvSpPr>
              <a:spLocks/>
            </p:cNvSpPr>
            <p:nvPr/>
          </p:nvSpPr>
          <p:spPr bwMode="auto">
            <a:xfrm>
              <a:off x="2985" y="1355"/>
              <a:ext cx="91" cy="475"/>
            </a:xfrm>
            <a:prstGeom prst="rightBrace">
              <a:avLst>
                <a:gd name="adj1" fmla="val 43498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5" name="Text Box 14"/>
            <p:cNvSpPr txBox="1">
              <a:spLocks noChangeArrowheads="1"/>
            </p:cNvSpPr>
            <p:nvPr/>
          </p:nvSpPr>
          <p:spPr bwMode="auto">
            <a:xfrm>
              <a:off x="3071" y="1005"/>
              <a:ext cx="273" cy="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 sz="1800"/>
                <a:t>Manet</a:t>
              </a:r>
              <a:endParaRPr lang="en-US" sz="1800"/>
            </a:p>
          </p:txBody>
        </p:sp>
        <p:sp>
          <p:nvSpPr>
            <p:cNvPr id="44046" name="Text Box 15"/>
            <p:cNvSpPr txBox="1">
              <a:spLocks noChangeArrowheads="1"/>
            </p:cNvSpPr>
            <p:nvPr/>
          </p:nvSpPr>
          <p:spPr bwMode="auto">
            <a:xfrm>
              <a:off x="3071" y="1443"/>
              <a:ext cx="42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 sz="1800"/>
                <a:t>Mobile IP, </a:t>
              </a:r>
            </a:p>
            <a:p>
              <a:r>
                <a:rPr lang="de-DE" sz="1800"/>
                <a:t>DHCP</a:t>
              </a:r>
              <a:endParaRPr lang="en-US" sz="1800"/>
            </a:p>
          </p:txBody>
        </p:sp>
        <p:sp>
          <p:nvSpPr>
            <p:cNvPr id="44047" name="Oval 16"/>
            <p:cNvSpPr>
              <a:spLocks noChangeArrowheads="1"/>
            </p:cNvSpPr>
            <p:nvPr/>
          </p:nvSpPr>
          <p:spPr bwMode="auto">
            <a:xfrm>
              <a:off x="1266" y="1310"/>
              <a:ext cx="68" cy="6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8" name="Rectangle 17"/>
            <p:cNvSpPr>
              <a:spLocks noChangeArrowheads="1"/>
            </p:cNvSpPr>
            <p:nvPr/>
          </p:nvSpPr>
          <p:spPr bwMode="auto">
            <a:xfrm>
              <a:off x="1447" y="836"/>
              <a:ext cx="68" cy="68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9" name="Rectangle 18"/>
            <p:cNvSpPr>
              <a:spLocks noChangeArrowheads="1"/>
            </p:cNvSpPr>
            <p:nvPr/>
          </p:nvSpPr>
          <p:spPr bwMode="auto">
            <a:xfrm>
              <a:off x="1967" y="813"/>
              <a:ext cx="68" cy="68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0" name="Rectangle 19"/>
            <p:cNvSpPr>
              <a:spLocks noChangeArrowheads="1"/>
            </p:cNvSpPr>
            <p:nvPr/>
          </p:nvSpPr>
          <p:spPr bwMode="auto">
            <a:xfrm>
              <a:off x="2533" y="858"/>
              <a:ext cx="68" cy="68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1" name="Oval 20"/>
            <p:cNvSpPr>
              <a:spLocks noChangeArrowheads="1"/>
            </p:cNvSpPr>
            <p:nvPr/>
          </p:nvSpPr>
          <p:spPr bwMode="auto">
            <a:xfrm>
              <a:off x="1628" y="1288"/>
              <a:ext cx="68" cy="67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2" name="Oval 21"/>
            <p:cNvSpPr>
              <a:spLocks noChangeArrowheads="1"/>
            </p:cNvSpPr>
            <p:nvPr/>
          </p:nvSpPr>
          <p:spPr bwMode="auto">
            <a:xfrm>
              <a:off x="2035" y="1355"/>
              <a:ext cx="68" cy="6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3" name="Oval 22"/>
            <p:cNvSpPr>
              <a:spLocks noChangeArrowheads="1"/>
            </p:cNvSpPr>
            <p:nvPr/>
          </p:nvSpPr>
          <p:spPr bwMode="auto">
            <a:xfrm>
              <a:off x="2510" y="1288"/>
              <a:ext cx="68" cy="67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4" name="Rectangle 23"/>
            <p:cNvSpPr>
              <a:spLocks noChangeArrowheads="1"/>
            </p:cNvSpPr>
            <p:nvPr/>
          </p:nvSpPr>
          <p:spPr bwMode="auto">
            <a:xfrm>
              <a:off x="1537" y="1807"/>
              <a:ext cx="68" cy="68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5" name="Rectangle 24"/>
            <p:cNvSpPr>
              <a:spLocks noChangeArrowheads="1"/>
            </p:cNvSpPr>
            <p:nvPr/>
          </p:nvSpPr>
          <p:spPr bwMode="auto">
            <a:xfrm>
              <a:off x="2012" y="1785"/>
              <a:ext cx="68" cy="6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6" name="Rectangle 25"/>
            <p:cNvSpPr>
              <a:spLocks noChangeArrowheads="1"/>
            </p:cNvSpPr>
            <p:nvPr/>
          </p:nvSpPr>
          <p:spPr bwMode="auto">
            <a:xfrm>
              <a:off x="2352" y="1785"/>
              <a:ext cx="68" cy="67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7" name="Rectangle 26"/>
            <p:cNvSpPr>
              <a:spLocks noChangeArrowheads="1"/>
            </p:cNvSpPr>
            <p:nvPr/>
          </p:nvSpPr>
          <p:spPr bwMode="auto">
            <a:xfrm>
              <a:off x="2759" y="1807"/>
              <a:ext cx="68" cy="68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8" name="Oval 27"/>
            <p:cNvSpPr>
              <a:spLocks noChangeArrowheads="1"/>
            </p:cNvSpPr>
            <p:nvPr/>
          </p:nvSpPr>
          <p:spPr bwMode="auto">
            <a:xfrm>
              <a:off x="1243" y="1785"/>
              <a:ext cx="68" cy="67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9" name="Oval 28"/>
            <p:cNvSpPr>
              <a:spLocks noChangeArrowheads="1"/>
            </p:cNvSpPr>
            <p:nvPr/>
          </p:nvSpPr>
          <p:spPr bwMode="auto">
            <a:xfrm>
              <a:off x="1696" y="1739"/>
              <a:ext cx="68" cy="6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60" name="Oval 29"/>
            <p:cNvSpPr>
              <a:spLocks noChangeArrowheads="1"/>
            </p:cNvSpPr>
            <p:nvPr/>
          </p:nvSpPr>
          <p:spPr bwMode="auto">
            <a:xfrm>
              <a:off x="1899" y="1852"/>
              <a:ext cx="68" cy="6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61" name="Oval 30"/>
            <p:cNvSpPr>
              <a:spLocks noChangeArrowheads="1"/>
            </p:cNvSpPr>
            <p:nvPr/>
          </p:nvSpPr>
          <p:spPr bwMode="auto">
            <a:xfrm>
              <a:off x="2171" y="1739"/>
              <a:ext cx="68" cy="6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62" name="Oval 31"/>
            <p:cNvSpPr>
              <a:spLocks noChangeArrowheads="1"/>
            </p:cNvSpPr>
            <p:nvPr/>
          </p:nvSpPr>
          <p:spPr bwMode="auto">
            <a:xfrm>
              <a:off x="2578" y="1762"/>
              <a:ext cx="68" cy="6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44063" name="AutoShape 32"/>
            <p:cNvCxnSpPr>
              <a:cxnSpLocks noChangeShapeType="1"/>
              <a:stCxn id="44047" idx="0"/>
              <a:endCxn id="44048" idx="2"/>
            </p:cNvCxnSpPr>
            <p:nvPr/>
          </p:nvCxnSpPr>
          <p:spPr bwMode="auto">
            <a:xfrm flipV="1">
              <a:off x="1300" y="904"/>
              <a:ext cx="181" cy="40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4064" name="AutoShape 33"/>
            <p:cNvCxnSpPr>
              <a:cxnSpLocks noChangeShapeType="1"/>
              <a:stCxn id="44048" idx="3"/>
              <a:endCxn id="44049" idx="1"/>
            </p:cNvCxnSpPr>
            <p:nvPr/>
          </p:nvCxnSpPr>
          <p:spPr bwMode="auto">
            <a:xfrm flipV="1">
              <a:off x="1515" y="847"/>
              <a:ext cx="452" cy="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4065" name="AutoShape 34"/>
            <p:cNvCxnSpPr>
              <a:cxnSpLocks noChangeShapeType="1"/>
              <a:stCxn id="44049" idx="3"/>
              <a:endCxn id="44050" idx="1"/>
            </p:cNvCxnSpPr>
            <p:nvPr/>
          </p:nvCxnSpPr>
          <p:spPr bwMode="auto">
            <a:xfrm>
              <a:off x="2035" y="847"/>
              <a:ext cx="498" cy="4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4066" name="AutoShape 35"/>
            <p:cNvCxnSpPr>
              <a:cxnSpLocks noChangeShapeType="1"/>
              <a:stCxn id="44054" idx="0"/>
              <a:endCxn id="44051" idx="4"/>
            </p:cNvCxnSpPr>
            <p:nvPr/>
          </p:nvCxnSpPr>
          <p:spPr bwMode="auto">
            <a:xfrm flipV="1">
              <a:off x="1571" y="1355"/>
              <a:ext cx="91" cy="45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4067" name="AutoShape 36"/>
            <p:cNvCxnSpPr>
              <a:cxnSpLocks noChangeShapeType="1"/>
              <a:stCxn id="44058" idx="6"/>
              <a:endCxn id="44054" idx="1"/>
            </p:cNvCxnSpPr>
            <p:nvPr/>
          </p:nvCxnSpPr>
          <p:spPr bwMode="auto">
            <a:xfrm>
              <a:off x="1311" y="1819"/>
              <a:ext cx="226" cy="2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4068" name="AutoShape 37"/>
            <p:cNvCxnSpPr>
              <a:cxnSpLocks noChangeShapeType="1"/>
              <a:stCxn id="44052" idx="0"/>
              <a:endCxn id="44049" idx="2"/>
            </p:cNvCxnSpPr>
            <p:nvPr/>
          </p:nvCxnSpPr>
          <p:spPr bwMode="auto">
            <a:xfrm flipH="1" flipV="1">
              <a:off x="2001" y="881"/>
              <a:ext cx="68" cy="47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4069" name="AutoShape 38"/>
            <p:cNvCxnSpPr>
              <a:cxnSpLocks noChangeShapeType="1"/>
              <a:stCxn id="44071" idx="1"/>
              <a:endCxn id="44049" idx="2"/>
            </p:cNvCxnSpPr>
            <p:nvPr/>
          </p:nvCxnSpPr>
          <p:spPr bwMode="auto">
            <a:xfrm flipH="1" flipV="1">
              <a:off x="2001" y="881"/>
              <a:ext cx="248" cy="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4070" name="AutoShape 39"/>
            <p:cNvCxnSpPr>
              <a:cxnSpLocks noChangeShapeType="1"/>
              <a:stCxn id="44053" idx="4"/>
              <a:endCxn id="44056" idx="0"/>
            </p:cNvCxnSpPr>
            <p:nvPr/>
          </p:nvCxnSpPr>
          <p:spPr bwMode="auto">
            <a:xfrm flipH="1">
              <a:off x="2386" y="1355"/>
              <a:ext cx="158" cy="43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44071" name="Oval 40"/>
            <p:cNvSpPr>
              <a:spLocks noChangeArrowheads="1"/>
            </p:cNvSpPr>
            <p:nvPr/>
          </p:nvSpPr>
          <p:spPr bwMode="auto">
            <a:xfrm>
              <a:off x="2239" y="1333"/>
              <a:ext cx="68" cy="6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44072" name="AutoShape 41"/>
            <p:cNvCxnSpPr>
              <a:cxnSpLocks noChangeShapeType="1"/>
              <a:stCxn id="44054" idx="0"/>
              <a:endCxn id="44048" idx="2"/>
            </p:cNvCxnSpPr>
            <p:nvPr/>
          </p:nvCxnSpPr>
          <p:spPr bwMode="auto">
            <a:xfrm flipH="1" flipV="1">
              <a:off x="1481" y="904"/>
              <a:ext cx="90" cy="90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44073" name="Oval 42"/>
            <p:cNvSpPr>
              <a:spLocks noChangeArrowheads="1"/>
            </p:cNvSpPr>
            <p:nvPr/>
          </p:nvSpPr>
          <p:spPr bwMode="auto">
            <a:xfrm>
              <a:off x="1831" y="1310"/>
              <a:ext cx="68" cy="6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74" name="Oval 43"/>
            <p:cNvSpPr>
              <a:spLocks noChangeArrowheads="1"/>
            </p:cNvSpPr>
            <p:nvPr/>
          </p:nvSpPr>
          <p:spPr bwMode="auto">
            <a:xfrm>
              <a:off x="2782" y="1333"/>
              <a:ext cx="68" cy="6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44075" name="AutoShape 44"/>
            <p:cNvCxnSpPr>
              <a:cxnSpLocks noChangeShapeType="1"/>
              <a:stCxn id="44055" idx="0"/>
              <a:endCxn id="44073" idx="4"/>
            </p:cNvCxnSpPr>
            <p:nvPr/>
          </p:nvCxnSpPr>
          <p:spPr bwMode="auto">
            <a:xfrm flipH="1" flipV="1">
              <a:off x="1865" y="1378"/>
              <a:ext cx="181" cy="40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4076" name="AutoShape 45"/>
            <p:cNvCxnSpPr>
              <a:cxnSpLocks noChangeShapeType="1"/>
              <a:stCxn id="44074" idx="0"/>
              <a:endCxn id="44050" idx="2"/>
            </p:cNvCxnSpPr>
            <p:nvPr/>
          </p:nvCxnSpPr>
          <p:spPr bwMode="auto">
            <a:xfrm flipH="1" flipV="1">
              <a:off x="2567" y="926"/>
              <a:ext cx="249" cy="40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4077" name="AutoShape 46"/>
            <p:cNvCxnSpPr>
              <a:cxnSpLocks noChangeShapeType="1"/>
              <a:stCxn id="44054" idx="3"/>
              <a:endCxn id="44059" idx="3"/>
            </p:cNvCxnSpPr>
            <p:nvPr/>
          </p:nvCxnSpPr>
          <p:spPr bwMode="auto">
            <a:xfrm flipV="1">
              <a:off x="1605" y="1797"/>
              <a:ext cx="101" cy="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4078" name="AutoShape 47"/>
            <p:cNvCxnSpPr>
              <a:cxnSpLocks noChangeShapeType="1"/>
              <a:stCxn id="44054" idx="3"/>
              <a:endCxn id="44055" idx="1"/>
            </p:cNvCxnSpPr>
            <p:nvPr/>
          </p:nvCxnSpPr>
          <p:spPr bwMode="auto">
            <a:xfrm flipV="1">
              <a:off x="1605" y="1819"/>
              <a:ext cx="407" cy="2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4079" name="AutoShape 48"/>
            <p:cNvCxnSpPr>
              <a:cxnSpLocks noChangeShapeType="1"/>
              <a:stCxn id="44060" idx="6"/>
              <a:endCxn id="44055" idx="2"/>
            </p:cNvCxnSpPr>
            <p:nvPr/>
          </p:nvCxnSpPr>
          <p:spPr bwMode="auto">
            <a:xfrm flipV="1">
              <a:off x="1967" y="1852"/>
              <a:ext cx="79" cy="3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4080" name="AutoShape 49"/>
            <p:cNvCxnSpPr>
              <a:cxnSpLocks noChangeShapeType="1"/>
              <a:stCxn id="44056" idx="1"/>
              <a:endCxn id="44055" idx="3"/>
            </p:cNvCxnSpPr>
            <p:nvPr/>
          </p:nvCxnSpPr>
          <p:spPr bwMode="auto">
            <a:xfrm flipH="1">
              <a:off x="2080" y="1819"/>
              <a:ext cx="27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4081" name="AutoShape 50"/>
            <p:cNvCxnSpPr>
              <a:cxnSpLocks noChangeShapeType="1"/>
              <a:stCxn id="44061" idx="6"/>
              <a:endCxn id="44056" idx="1"/>
            </p:cNvCxnSpPr>
            <p:nvPr/>
          </p:nvCxnSpPr>
          <p:spPr bwMode="auto">
            <a:xfrm>
              <a:off x="2239" y="1773"/>
              <a:ext cx="113" cy="4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4082" name="AutoShape 51"/>
            <p:cNvCxnSpPr>
              <a:cxnSpLocks noChangeShapeType="1"/>
              <a:stCxn id="44056" idx="3"/>
              <a:endCxn id="44062" idx="2"/>
            </p:cNvCxnSpPr>
            <p:nvPr/>
          </p:nvCxnSpPr>
          <p:spPr bwMode="auto">
            <a:xfrm flipV="1">
              <a:off x="2420" y="1796"/>
              <a:ext cx="158" cy="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4083" name="AutoShape 52"/>
            <p:cNvCxnSpPr>
              <a:cxnSpLocks noChangeShapeType="1"/>
              <a:stCxn id="44056" idx="3"/>
              <a:endCxn id="44057" idx="1"/>
            </p:cNvCxnSpPr>
            <p:nvPr/>
          </p:nvCxnSpPr>
          <p:spPr bwMode="auto">
            <a:xfrm>
              <a:off x="2420" y="1819"/>
              <a:ext cx="339" cy="2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4084" name="AutoShape 53"/>
            <p:cNvCxnSpPr>
              <a:cxnSpLocks noChangeShapeType="1"/>
              <a:stCxn id="44056" idx="0"/>
              <a:endCxn id="44050" idx="1"/>
            </p:cNvCxnSpPr>
            <p:nvPr/>
          </p:nvCxnSpPr>
          <p:spPr bwMode="auto">
            <a:xfrm flipV="1">
              <a:off x="2386" y="892"/>
              <a:ext cx="147" cy="89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44085" name="Rectangle 54"/>
            <p:cNvSpPr>
              <a:spLocks noChangeArrowheads="1"/>
            </p:cNvSpPr>
            <p:nvPr/>
          </p:nvSpPr>
          <p:spPr bwMode="auto">
            <a:xfrm>
              <a:off x="1488" y="2059"/>
              <a:ext cx="68" cy="68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86" name="Oval 55"/>
            <p:cNvSpPr>
              <a:spLocks noChangeArrowheads="1"/>
            </p:cNvSpPr>
            <p:nvPr/>
          </p:nvSpPr>
          <p:spPr bwMode="auto">
            <a:xfrm>
              <a:off x="2112" y="2060"/>
              <a:ext cx="68" cy="67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87" name="Text Box 56"/>
            <p:cNvSpPr txBox="1">
              <a:spLocks noChangeArrowheads="1"/>
            </p:cNvSpPr>
            <p:nvPr/>
          </p:nvSpPr>
          <p:spPr bwMode="auto">
            <a:xfrm>
              <a:off x="1574" y="1982"/>
              <a:ext cx="290" cy="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de-DE" sz="1800">
                  <a:latin typeface="Helvetica" pitchFamily="34" charset="0"/>
                </a:rPr>
                <a:t>Router</a:t>
              </a:r>
              <a:endParaRPr lang="en-US" sz="1800">
                <a:latin typeface="Helvetica" pitchFamily="34" charset="0"/>
              </a:endParaRPr>
            </a:p>
          </p:txBody>
        </p:sp>
        <p:sp>
          <p:nvSpPr>
            <p:cNvPr id="44088" name="Text Box 57"/>
            <p:cNvSpPr txBox="1">
              <a:spLocks noChangeArrowheads="1"/>
            </p:cNvSpPr>
            <p:nvPr/>
          </p:nvSpPr>
          <p:spPr bwMode="auto">
            <a:xfrm>
              <a:off x="2207" y="1982"/>
              <a:ext cx="458" cy="1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de-DE" sz="1800">
                  <a:latin typeface="Helvetica" pitchFamily="34" charset="0"/>
                </a:rPr>
                <a:t>End system</a:t>
              </a:r>
              <a:endParaRPr lang="en-US" sz="1800">
                <a:latin typeface="Helvetica" pitchFamily="34" charset="0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Terminology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8768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None/>
            </a:pPr>
            <a:r>
              <a:rPr lang="en-US" sz="2400" dirty="0" smtClean="0"/>
              <a:t>Mobile Node (MN)</a:t>
            </a:r>
          </a:p>
          <a:p>
            <a:pPr marL="819150" lvl="1"/>
            <a:r>
              <a:rPr lang="en-US" sz="1400" dirty="0" smtClean="0"/>
              <a:t>system (node) that can change the point of connection </a:t>
            </a:r>
            <a:br>
              <a:rPr lang="en-US" sz="1400" dirty="0" smtClean="0"/>
            </a:br>
            <a:r>
              <a:rPr lang="en-US" sz="1400" dirty="0" smtClean="0"/>
              <a:t>to the network without changing its IP address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Home Agent (HA)</a:t>
            </a:r>
          </a:p>
          <a:p>
            <a:pPr marL="819150" lvl="1"/>
            <a:r>
              <a:rPr lang="en-US" sz="1400" dirty="0" smtClean="0"/>
              <a:t>system in the home network of the MN, typically a router</a:t>
            </a:r>
          </a:p>
          <a:p>
            <a:pPr marL="819150" lvl="1"/>
            <a:r>
              <a:rPr lang="en-US" sz="1400" dirty="0" smtClean="0"/>
              <a:t>registers the location of the MN, tunnels IP </a:t>
            </a:r>
            <a:r>
              <a:rPr lang="en-US" sz="1400" dirty="0" err="1" smtClean="0"/>
              <a:t>datagrams</a:t>
            </a:r>
            <a:r>
              <a:rPr lang="en-US" sz="1400" dirty="0" smtClean="0"/>
              <a:t> to the COA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Foreign Agent (FA)</a:t>
            </a:r>
          </a:p>
          <a:p>
            <a:pPr marL="819150" lvl="1"/>
            <a:r>
              <a:rPr lang="en-US" sz="1400" dirty="0" smtClean="0"/>
              <a:t>system in the current foreign network of the MN, typically a router</a:t>
            </a:r>
          </a:p>
          <a:p>
            <a:pPr marL="819150" lvl="1"/>
            <a:r>
              <a:rPr lang="en-US" sz="1400" dirty="0" smtClean="0"/>
              <a:t>forwards the tunneled </a:t>
            </a:r>
            <a:r>
              <a:rPr lang="en-US" sz="1400" dirty="0" err="1" smtClean="0"/>
              <a:t>datagrams</a:t>
            </a:r>
            <a:r>
              <a:rPr lang="en-US" sz="1400" dirty="0" smtClean="0"/>
              <a:t> to the MN, typically also the default router for the MN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Care-of Address (COA)</a:t>
            </a:r>
          </a:p>
          <a:p>
            <a:pPr marL="819150" lvl="1"/>
            <a:r>
              <a:rPr lang="en-US" sz="1400" dirty="0" smtClean="0"/>
              <a:t>address of the current tunnel end-point for the MN (at FA or MN)</a:t>
            </a:r>
          </a:p>
          <a:p>
            <a:pPr marL="819150" lvl="1"/>
            <a:r>
              <a:rPr lang="en-US" sz="1400" dirty="0" smtClean="0"/>
              <a:t>actual location of the MN from an IP point of view</a:t>
            </a:r>
          </a:p>
          <a:p>
            <a:pPr marL="819150" lvl="1"/>
            <a:r>
              <a:rPr lang="en-US" sz="1400" dirty="0" smtClean="0"/>
              <a:t>can be chosen, e.g., via DHCP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Correspondent Node (CN)</a:t>
            </a:r>
          </a:p>
          <a:p>
            <a:pPr marL="819150" lvl="1"/>
            <a:r>
              <a:rPr lang="en-US" sz="1400" dirty="0" smtClean="0"/>
              <a:t>communication partner</a:t>
            </a:r>
          </a:p>
        </p:txBody>
      </p:sp>
      <p:pic>
        <p:nvPicPr>
          <p:cNvPr id="9221" name="Picture 8" descr="j023596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6188" y="1052513"/>
            <a:ext cx="1071562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Routing examples for an ad-hoc network</a:t>
            </a:r>
          </a:p>
        </p:txBody>
      </p:sp>
      <p:sp>
        <p:nvSpPr>
          <p:cNvPr id="45060" name="Oval 3"/>
          <p:cNvSpPr>
            <a:spLocks noChangeArrowheads="1"/>
          </p:cNvSpPr>
          <p:nvPr/>
        </p:nvSpPr>
        <p:spPr bwMode="auto">
          <a:xfrm>
            <a:off x="914400" y="2209800"/>
            <a:ext cx="381000" cy="3810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45061" name="Oval 4"/>
          <p:cNvSpPr>
            <a:spLocks noChangeArrowheads="1"/>
          </p:cNvSpPr>
          <p:nvPr/>
        </p:nvSpPr>
        <p:spPr bwMode="auto">
          <a:xfrm>
            <a:off x="1524000" y="3429000"/>
            <a:ext cx="381000" cy="3810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4</a:t>
            </a:r>
            <a:endParaRPr lang="en-US"/>
          </a:p>
        </p:txBody>
      </p:sp>
      <p:sp>
        <p:nvSpPr>
          <p:cNvPr id="45062" name="Oval 5"/>
          <p:cNvSpPr>
            <a:spLocks noChangeArrowheads="1"/>
          </p:cNvSpPr>
          <p:nvPr/>
        </p:nvSpPr>
        <p:spPr bwMode="auto">
          <a:xfrm>
            <a:off x="2590800" y="2438400"/>
            <a:ext cx="381000" cy="3810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45063" name="Oval 6"/>
          <p:cNvSpPr>
            <a:spLocks noChangeArrowheads="1"/>
          </p:cNvSpPr>
          <p:nvPr/>
        </p:nvSpPr>
        <p:spPr bwMode="auto">
          <a:xfrm>
            <a:off x="2895600" y="3581400"/>
            <a:ext cx="381000" cy="3810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5</a:t>
            </a:r>
            <a:endParaRPr lang="en-US"/>
          </a:p>
        </p:txBody>
      </p:sp>
      <p:sp>
        <p:nvSpPr>
          <p:cNvPr id="45064" name="Oval 7"/>
          <p:cNvSpPr>
            <a:spLocks noChangeArrowheads="1"/>
          </p:cNvSpPr>
          <p:nvPr/>
        </p:nvSpPr>
        <p:spPr bwMode="auto">
          <a:xfrm>
            <a:off x="3657600" y="2743200"/>
            <a:ext cx="381000" cy="3810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</a:t>
            </a:r>
            <a:endParaRPr lang="en-US"/>
          </a:p>
        </p:txBody>
      </p:sp>
      <p:cxnSp>
        <p:nvCxnSpPr>
          <p:cNvPr id="45065" name="AutoShape 8"/>
          <p:cNvCxnSpPr>
            <a:cxnSpLocks noChangeShapeType="1"/>
            <a:stCxn id="45060" idx="6"/>
            <a:endCxn id="45062" idx="2"/>
          </p:cNvCxnSpPr>
          <p:nvPr/>
        </p:nvCxnSpPr>
        <p:spPr bwMode="auto">
          <a:xfrm>
            <a:off x="1295400" y="2400300"/>
            <a:ext cx="1295400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5066" name="AutoShape 9"/>
          <p:cNvCxnSpPr>
            <a:cxnSpLocks noChangeShapeType="1"/>
            <a:stCxn id="45061" idx="7"/>
            <a:endCxn id="45062" idx="3"/>
          </p:cNvCxnSpPr>
          <p:nvPr/>
        </p:nvCxnSpPr>
        <p:spPr bwMode="auto">
          <a:xfrm flipV="1">
            <a:off x="1849438" y="2763838"/>
            <a:ext cx="796925" cy="720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5067" name="AutoShape 10"/>
          <p:cNvCxnSpPr>
            <a:cxnSpLocks noChangeShapeType="1"/>
            <a:stCxn id="45063" idx="1"/>
            <a:endCxn id="45061" idx="6"/>
          </p:cNvCxnSpPr>
          <p:nvPr/>
        </p:nvCxnSpPr>
        <p:spPr bwMode="auto">
          <a:xfrm flipH="1" flipV="1">
            <a:off x="1905000" y="3619500"/>
            <a:ext cx="1046163" cy="174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5068" name="AutoShape 11"/>
          <p:cNvCxnSpPr>
            <a:cxnSpLocks noChangeShapeType="1"/>
            <a:stCxn id="45061" idx="5"/>
            <a:endCxn id="45063" idx="2"/>
          </p:cNvCxnSpPr>
          <p:nvPr/>
        </p:nvCxnSpPr>
        <p:spPr bwMode="auto">
          <a:xfrm>
            <a:off x="1849438" y="3754438"/>
            <a:ext cx="1046162" cy="1746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5069" name="AutoShape 12"/>
          <p:cNvCxnSpPr>
            <a:cxnSpLocks noChangeShapeType="1"/>
            <a:stCxn id="45061" idx="0"/>
            <a:endCxn id="45060" idx="5"/>
          </p:cNvCxnSpPr>
          <p:nvPr/>
        </p:nvCxnSpPr>
        <p:spPr bwMode="auto">
          <a:xfrm flipH="1" flipV="1">
            <a:off x="1239838" y="2535238"/>
            <a:ext cx="474662" cy="893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5070" name="AutoShape 13"/>
          <p:cNvCxnSpPr>
            <a:cxnSpLocks noChangeShapeType="1"/>
            <a:stCxn id="45060" idx="4"/>
            <a:endCxn id="45061" idx="1"/>
          </p:cNvCxnSpPr>
          <p:nvPr/>
        </p:nvCxnSpPr>
        <p:spPr bwMode="auto">
          <a:xfrm>
            <a:off x="1104900" y="2590800"/>
            <a:ext cx="474663" cy="8937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5071" name="AutoShape 14"/>
          <p:cNvCxnSpPr>
            <a:cxnSpLocks noChangeShapeType="1"/>
            <a:stCxn id="45062" idx="6"/>
            <a:endCxn id="45064" idx="1"/>
          </p:cNvCxnSpPr>
          <p:nvPr/>
        </p:nvCxnSpPr>
        <p:spPr bwMode="auto">
          <a:xfrm>
            <a:off x="2971800" y="2628900"/>
            <a:ext cx="741363" cy="1698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5072" name="AutoShape 15"/>
          <p:cNvCxnSpPr>
            <a:cxnSpLocks noChangeShapeType="1"/>
            <a:stCxn id="45064" idx="3"/>
            <a:endCxn id="45063" idx="7"/>
          </p:cNvCxnSpPr>
          <p:nvPr/>
        </p:nvCxnSpPr>
        <p:spPr bwMode="auto">
          <a:xfrm flipH="1">
            <a:off x="3221038" y="3068638"/>
            <a:ext cx="492125" cy="56832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5073" name="AutoShape 16"/>
          <p:cNvCxnSpPr>
            <a:cxnSpLocks noChangeShapeType="1"/>
            <a:stCxn id="45063" idx="6"/>
            <a:endCxn id="45064" idx="4"/>
          </p:cNvCxnSpPr>
          <p:nvPr/>
        </p:nvCxnSpPr>
        <p:spPr bwMode="auto">
          <a:xfrm flipV="1">
            <a:off x="3276600" y="3124200"/>
            <a:ext cx="571500" cy="647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5074" name="AutoShape 17"/>
          <p:cNvCxnSpPr>
            <a:cxnSpLocks noChangeShapeType="1"/>
            <a:stCxn id="45062" idx="4"/>
            <a:endCxn id="45063" idx="0"/>
          </p:cNvCxnSpPr>
          <p:nvPr/>
        </p:nvCxnSpPr>
        <p:spPr bwMode="auto">
          <a:xfrm>
            <a:off x="2781300" y="2819400"/>
            <a:ext cx="30480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5075" name="Oval 18"/>
          <p:cNvSpPr>
            <a:spLocks noChangeArrowheads="1"/>
          </p:cNvSpPr>
          <p:nvPr/>
        </p:nvSpPr>
        <p:spPr bwMode="auto">
          <a:xfrm>
            <a:off x="5181600" y="2286000"/>
            <a:ext cx="381000" cy="3810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45076" name="Oval 19"/>
          <p:cNvSpPr>
            <a:spLocks noChangeArrowheads="1"/>
          </p:cNvSpPr>
          <p:nvPr/>
        </p:nvSpPr>
        <p:spPr bwMode="auto">
          <a:xfrm>
            <a:off x="5181600" y="3429000"/>
            <a:ext cx="381000" cy="3810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4</a:t>
            </a:r>
            <a:endParaRPr lang="en-US"/>
          </a:p>
        </p:txBody>
      </p:sp>
      <p:sp>
        <p:nvSpPr>
          <p:cNvPr id="45077" name="Oval 20"/>
          <p:cNvSpPr>
            <a:spLocks noChangeArrowheads="1"/>
          </p:cNvSpPr>
          <p:nvPr/>
        </p:nvSpPr>
        <p:spPr bwMode="auto">
          <a:xfrm>
            <a:off x="6172200" y="2667000"/>
            <a:ext cx="381000" cy="3810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45078" name="Oval 21"/>
          <p:cNvSpPr>
            <a:spLocks noChangeArrowheads="1"/>
          </p:cNvSpPr>
          <p:nvPr/>
        </p:nvSpPr>
        <p:spPr bwMode="auto">
          <a:xfrm>
            <a:off x="6684963" y="3560763"/>
            <a:ext cx="381000" cy="3810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5</a:t>
            </a:r>
            <a:endParaRPr lang="en-US"/>
          </a:p>
        </p:txBody>
      </p:sp>
      <p:sp>
        <p:nvSpPr>
          <p:cNvPr id="45079" name="Oval 22"/>
          <p:cNvSpPr>
            <a:spLocks noChangeArrowheads="1"/>
          </p:cNvSpPr>
          <p:nvPr/>
        </p:nvSpPr>
        <p:spPr bwMode="auto">
          <a:xfrm>
            <a:off x="7391400" y="2514600"/>
            <a:ext cx="381000" cy="3810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</a:t>
            </a:r>
            <a:endParaRPr lang="en-US"/>
          </a:p>
        </p:txBody>
      </p:sp>
      <p:cxnSp>
        <p:nvCxnSpPr>
          <p:cNvPr id="45080" name="AutoShape 23"/>
          <p:cNvCxnSpPr>
            <a:cxnSpLocks noChangeShapeType="1"/>
            <a:stCxn id="45075" idx="6"/>
            <a:endCxn id="45077" idx="2"/>
          </p:cNvCxnSpPr>
          <p:nvPr/>
        </p:nvCxnSpPr>
        <p:spPr bwMode="auto">
          <a:xfrm>
            <a:off x="5562600" y="2476500"/>
            <a:ext cx="609600" cy="3810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5081" name="AutoShape 24"/>
          <p:cNvCxnSpPr>
            <a:cxnSpLocks noChangeShapeType="1"/>
            <a:stCxn id="45076" idx="7"/>
            <a:endCxn id="45077" idx="3"/>
          </p:cNvCxnSpPr>
          <p:nvPr/>
        </p:nvCxnSpPr>
        <p:spPr bwMode="auto">
          <a:xfrm flipV="1">
            <a:off x="5507038" y="2992438"/>
            <a:ext cx="720725" cy="492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5082" name="AutoShape 25"/>
          <p:cNvCxnSpPr>
            <a:cxnSpLocks noChangeShapeType="1"/>
            <a:stCxn id="45078" idx="1"/>
            <a:endCxn id="45076" idx="6"/>
          </p:cNvCxnSpPr>
          <p:nvPr/>
        </p:nvCxnSpPr>
        <p:spPr bwMode="auto">
          <a:xfrm flipH="1">
            <a:off x="5562600" y="3616325"/>
            <a:ext cx="117792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5083" name="AutoShape 26"/>
          <p:cNvCxnSpPr>
            <a:cxnSpLocks noChangeShapeType="1"/>
            <a:stCxn id="45076" idx="5"/>
            <a:endCxn id="45078" idx="2"/>
          </p:cNvCxnSpPr>
          <p:nvPr/>
        </p:nvCxnSpPr>
        <p:spPr bwMode="auto">
          <a:xfrm flipV="1">
            <a:off x="5507038" y="3751263"/>
            <a:ext cx="1177925" cy="31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5084" name="AutoShape 28"/>
          <p:cNvCxnSpPr>
            <a:cxnSpLocks noChangeShapeType="1"/>
            <a:stCxn id="45075" idx="4"/>
            <a:endCxn id="45076" idx="1"/>
          </p:cNvCxnSpPr>
          <p:nvPr/>
        </p:nvCxnSpPr>
        <p:spPr bwMode="auto">
          <a:xfrm flipH="1">
            <a:off x="5237163" y="2667000"/>
            <a:ext cx="134937" cy="817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5085" name="AutoShape 29"/>
          <p:cNvCxnSpPr>
            <a:cxnSpLocks noChangeShapeType="1"/>
            <a:stCxn id="45077" idx="7"/>
            <a:endCxn id="45079" idx="1"/>
          </p:cNvCxnSpPr>
          <p:nvPr/>
        </p:nvCxnSpPr>
        <p:spPr bwMode="auto">
          <a:xfrm flipV="1">
            <a:off x="6497638" y="2570163"/>
            <a:ext cx="949325" cy="1524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5086" name="AutoShape 30"/>
          <p:cNvCxnSpPr>
            <a:cxnSpLocks noChangeShapeType="1"/>
            <a:stCxn id="45079" idx="3"/>
            <a:endCxn id="45078" idx="7"/>
          </p:cNvCxnSpPr>
          <p:nvPr/>
        </p:nvCxnSpPr>
        <p:spPr bwMode="auto">
          <a:xfrm flipH="1">
            <a:off x="7010400" y="2840038"/>
            <a:ext cx="436563" cy="77628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5087" name="AutoShape 31"/>
          <p:cNvCxnSpPr>
            <a:cxnSpLocks noChangeShapeType="1"/>
            <a:stCxn id="45078" idx="6"/>
            <a:endCxn id="45079" idx="4"/>
          </p:cNvCxnSpPr>
          <p:nvPr/>
        </p:nvCxnSpPr>
        <p:spPr bwMode="auto">
          <a:xfrm flipV="1">
            <a:off x="7065963" y="2895600"/>
            <a:ext cx="515937" cy="8556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5088" name="AutoShape 32"/>
          <p:cNvCxnSpPr>
            <a:cxnSpLocks noChangeShapeType="1"/>
            <a:stCxn id="45077" idx="4"/>
            <a:endCxn id="45078" idx="0"/>
          </p:cNvCxnSpPr>
          <p:nvPr/>
        </p:nvCxnSpPr>
        <p:spPr bwMode="auto">
          <a:xfrm>
            <a:off x="6362700" y="3048000"/>
            <a:ext cx="512763" cy="5127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5089" name="AutoShape 33"/>
          <p:cNvCxnSpPr>
            <a:cxnSpLocks noChangeShapeType="1"/>
            <a:stCxn id="45077" idx="1"/>
            <a:endCxn id="45075" idx="7"/>
          </p:cNvCxnSpPr>
          <p:nvPr/>
        </p:nvCxnSpPr>
        <p:spPr bwMode="auto">
          <a:xfrm flipH="1" flipV="1">
            <a:off x="5507038" y="2341563"/>
            <a:ext cx="720725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5090" name="AutoShape 34"/>
          <p:cNvCxnSpPr>
            <a:cxnSpLocks noChangeShapeType="1"/>
            <a:stCxn id="45079" idx="2"/>
            <a:endCxn id="45077" idx="6"/>
          </p:cNvCxnSpPr>
          <p:nvPr/>
        </p:nvCxnSpPr>
        <p:spPr bwMode="auto">
          <a:xfrm flipH="1">
            <a:off x="6553200" y="2705100"/>
            <a:ext cx="838200" cy="152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5091" name="AutoShape 35"/>
          <p:cNvCxnSpPr>
            <a:cxnSpLocks noChangeShapeType="1"/>
          </p:cNvCxnSpPr>
          <p:nvPr/>
        </p:nvCxnSpPr>
        <p:spPr bwMode="auto">
          <a:xfrm>
            <a:off x="3216275" y="4283075"/>
            <a:ext cx="53340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5092" name="AutoShape 36"/>
          <p:cNvCxnSpPr>
            <a:cxnSpLocks noChangeShapeType="1"/>
          </p:cNvCxnSpPr>
          <p:nvPr/>
        </p:nvCxnSpPr>
        <p:spPr bwMode="auto">
          <a:xfrm>
            <a:off x="3216275" y="4511675"/>
            <a:ext cx="533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5093" name="Text Box 37"/>
          <p:cNvSpPr txBox="1">
            <a:spLocks noChangeArrowheads="1"/>
          </p:cNvSpPr>
          <p:nvPr/>
        </p:nvSpPr>
        <p:spPr bwMode="auto">
          <a:xfrm>
            <a:off x="3886200" y="4114800"/>
            <a:ext cx="10175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good link</a:t>
            </a:r>
          </a:p>
          <a:p>
            <a:r>
              <a:rPr lang="en-US"/>
              <a:t>weak link</a:t>
            </a:r>
          </a:p>
        </p:txBody>
      </p:sp>
      <p:sp>
        <p:nvSpPr>
          <p:cNvPr id="45094" name="Text Box 41"/>
          <p:cNvSpPr txBox="1">
            <a:spLocks noChangeArrowheads="1"/>
          </p:cNvSpPr>
          <p:nvPr/>
        </p:nvSpPr>
        <p:spPr bwMode="auto">
          <a:xfrm>
            <a:off x="1600200" y="4191000"/>
            <a:ext cx="9366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time = t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45095" name="Text Box 42"/>
          <p:cNvSpPr txBox="1">
            <a:spLocks noChangeArrowheads="1"/>
          </p:cNvSpPr>
          <p:nvPr/>
        </p:nvSpPr>
        <p:spPr bwMode="auto">
          <a:xfrm>
            <a:off x="5638800" y="4191000"/>
            <a:ext cx="9366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time = t</a:t>
            </a:r>
            <a:r>
              <a:rPr lang="en-US" baseline="-25000"/>
              <a:t>2</a:t>
            </a:r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Traditional routing algorithms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smtClean="0"/>
              <a:t>Distance Vector</a:t>
            </a:r>
          </a:p>
          <a:p>
            <a:pPr lvl="1"/>
            <a:r>
              <a:rPr lang="en-US" sz="1800" smtClean="0"/>
              <a:t>periodic exchange of messages with all physical neighbors that contain information about who can be reached at what distance</a:t>
            </a:r>
          </a:p>
          <a:p>
            <a:pPr lvl="1"/>
            <a:r>
              <a:rPr lang="en-US" sz="1800" smtClean="0"/>
              <a:t>selection of the shortest path if several paths available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Link State</a:t>
            </a:r>
          </a:p>
          <a:p>
            <a:pPr lvl="1"/>
            <a:r>
              <a:rPr lang="en-US" sz="1800" smtClean="0"/>
              <a:t>periodic notification of all routers about the current state of all physical links </a:t>
            </a:r>
          </a:p>
          <a:p>
            <a:pPr lvl="1"/>
            <a:r>
              <a:rPr lang="en-US" sz="1800" smtClean="0"/>
              <a:t>router get a complete picture of the network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Example</a:t>
            </a:r>
          </a:p>
          <a:p>
            <a:pPr lvl="1"/>
            <a:r>
              <a:rPr lang="en-US" sz="1800" smtClean="0"/>
              <a:t>ARPA packet radio network (1973), DV-Routing</a:t>
            </a:r>
          </a:p>
          <a:p>
            <a:pPr lvl="1"/>
            <a:r>
              <a:rPr lang="en-US" sz="1800" smtClean="0"/>
              <a:t>every 7.5s exchange of routing tables including link quality</a:t>
            </a:r>
          </a:p>
          <a:p>
            <a:pPr lvl="1"/>
            <a:r>
              <a:rPr lang="en-US" sz="1800" smtClean="0"/>
              <a:t>updating of tables also by reception of packets</a:t>
            </a:r>
          </a:p>
          <a:p>
            <a:pPr lvl="1"/>
            <a:r>
              <a:rPr lang="en-US" sz="1800" smtClean="0"/>
              <a:t>routing problems solved with limited flooding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Problems of traditional routing algorithms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None/>
            </a:pPr>
            <a:r>
              <a:rPr lang="en-US" smtClean="0"/>
              <a:t>Dynamic of the topology</a:t>
            </a:r>
          </a:p>
          <a:p>
            <a:pPr lvl="1"/>
            <a:r>
              <a:rPr lang="en-US" sz="1800" smtClean="0"/>
              <a:t>frequent changes of connections, connection quality, participants 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  <a:p>
            <a:pPr>
              <a:buFont typeface="Wingdings" pitchFamily="2" charset="2"/>
              <a:buNone/>
            </a:pPr>
            <a:r>
              <a:rPr lang="en-US" smtClean="0"/>
              <a:t>Limited performance of mobile systems</a:t>
            </a:r>
          </a:p>
          <a:p>
            <a:pPr lvl="1"/>
            <a:r>
              <a:rPr lang="en-US" sz="1800" smtClean="0"/>
              <a:t>periodic updates of routing tables need energy without contributing to the transmission of user data, sleep modes difficult to realize</a:t>
            </a:r>
          </a:p>
          <a:p>
            <a:pPr lvl="1"/>
            <a:r>
              <a:rPr lang="en-US" sz="1800" smtClean="0"/>
              <a:t>limited bandwidth of the system is reduced even more due to the exchange of routing information</a:t>
            </a:r>
          </a:p>
          <a:p>
            <a:pPr lvl="1"/>
            <a:r>
              <a:rPr lang="en-US" sz="1800" smtClean="0"/>
              <a:t>links can be asymmetric, i.e., they can have a direction dependent transmission quality</a:t>
            </a:r>
          </a:p>
          <a:p>
            <a:pPr lvl="1"/>
            <a:endParaRPr lang="en-US" sz="1800" smtClean="0"/>
          </a:p>
          <a:p>
            <a:pPr>
              <a:buFont typeface="Wingdings" pitchFamily="2" charset="2"/>
              <a:buNone/>
            </a:pPr>
            <a:r>
              <a:rPr lang="en-US" smtClean="0"/>
              <a:t>Problem</a:t>
            </a:r>
          </a:p>
          <a:p>
            <a:pPr lvl="1"/>
            <a:r>
              <a:rPr lang="en-US" sz="1800" smtClean="0"/>
              <a:t>protocols have been designed for fixed networks with infrequent changes and typically assume symmetric links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DSDV (Destination Sequenced Distance Vector)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Early work</a:t>
            </a:r>
          </a:p>
          <a:p>
            <a:pPr lvl="1"/>
            <a:r>
              <a:rPr lang="en-US" sz="1800" dirty="0" smtClean="0"/>
              <a:t>on demand version: AODV</a:t>
            </a:r>
          </a:p>
          <a:p>
            <a:pPr lvl="1"/>
            <a:endParaRPr lang="en-US" sz="1800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Expansion of distance vector routing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Sequence numbers for all routing updates</a:t>
            </a:r>
          </a:p>
          <a:p>
            <a:pPr lvl="1"/>
            <a:r>
              <a:rPr lang="en-US" sz="1800" dirty="0" smtClean="0"/>
              <a:t>assures in-order execution of all updates</a:t>
            </a:r>
          </a:p>
          <a:p>
            <a:pPr lvl="1"/>
            <a:r>
              <a:rPr lang="en-US" sz="1800" dirty="0" smtClean="0"/>
              <a:t>avoids loops and inconsistencies 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Decrease of update frequency</a:t>
            </a:r>
          </a:p>
          <a:p>
            <a:pPr lvl="1"/>
            <a:r>
              <a:rPr lang="en-US" sz="1800" dirty="0" smtClean="0"/>
              <a:t>store time between first and best announcement of a path </a:t>
            </a:r>
          </a:p>
          <a:p>
            <a:pPr lvl="1"/>
            <a:r>
              <a:rPr lang="en-US" sz="1800" dirty="0" smtClean="0"/>
              <a:t>inhibit update if it seems to be unstable (based on the stored time values)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Dynamic source routing I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None/>
            </a:pPr>
            <a:r>
              <a:rPr lang="en-US" smtClean="0"/>
              <a:t>Split routing into discovering a path and maintaining a path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  <a:p>
            <a:pPr>
              <a:buFont typeface="Wingdings" pitchFamily="2" charset="2"/>
              <a:buNone/>
            </a:pPr>
            <a:r>
              <a:rPr lang="en-US" smtClean="0"/>
              <a:t>Discover a path</a:t>
            </a:r>
          </a:p>
          <a:p>
            <a:pPr lvl="1"/>
            <a:r>
              <a:rPr lang="en-US" sz="1800" smtClean="0"/>
              <a:t>only if a path for sending packets to a certain destination is needed and no path is currently available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  <a:p>
            <a:pPr>
              <a:buFont typeface="Wingdings" pitchFamily="2" charset="2"/>
              <a:buNone/>
            </a:pPr>
            <a:r>
              <a:rPr lang="en-US" smtClean="0"/>
              <a:t>Maintaining a path</a:t>
            </a:r>
          </a:p>
          <a:p>
            <a:pPr lvl="1"/>
            <a:r>
              <a:rPr lang="en-US" sz="1800" smtClean="0"/>
              <a:t>only while the path is in use one has to make sure that it can be used continuously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  <a:p>
            <a:pPr>
              <a:buFont typeface="Wingdings" pitchFamily="2" charset="2"/>
              <a:buNone/>
            </a:pPr>
            <a:r>
              <a:rPr lang="en-US" smtClean="0"/>
              <a:t>No periodic updates needed!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Dynamic source routing II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None/>
            </a:pPr>
            <a:r>
              <a:rPr lang="en-US" smtClean="0"/>
              <a:t>Path discovery</a:t>
            </a:r>
          </a:p>
          <a:p>
            <a:pPr lvl="1"/>
            <a:r>
              <a:rPr lang="en-US" sz="1800" smtClean="0"/>
              <a:t>broadcast a packet with destination address and unique ID</a:t>
            </a:r>
          </a:p>
          <a:p>
            <a:pPr lvl="1"/>
            <a:r>
              <a:rPr lang="en-US" sz="1800" smtClean="0"/>
              <a:t>if a station receives a broadcast packet</a:t>
            </a:r>
          </a:p>
          <a:p>
            <a:pPr lvl="2"/>
            <a:r>
              <a:rPr lang="en-US" smtClean="0"/>
              <a:t>if the station is the receiver (i.e., has the correct destination address) then return the packet to the sender (path was collected in the packet)</a:t>
            </a:r>
          </a:p>
          <a:p>
            <a:pPr lvl="2"/>
            <a:r>
              <a:rPr lang="en-US" smtClean="0"/>
              <a:t>if the packet has already been received earlier (identified via ID) then discard the packet</a:t>
            </a:r>
          </a:p>
          <a:p>
            <a:pPr lvl="2"/>
            <a:r>
              <a:rPr lang="en-US" smtClean="0"/>
              <a:t>otherwise, append own address and broadcast packet </a:t>
            </a:r>
          </a:p>
          <a:p>
            <a:pPr lvl="1"/>
            <a:r>
              <a:rPr lang="en-US" sz="1800" smtClean="0"/>
              <a:t>sender receives packet with the current path (address list)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  <a:p>
            <a:pPr>
              <a:buFont typeface="Wingdings" pitchFamily="2" charset="2"/>
              <a:buNone/>
            </a:pPr>
            <a:r>
              <a:rPr lang="en-US" smtClean="0"/>
              <a:t>Optimizations</a:t>
            </a:r>
          </a:p>
          <a:p>
            <a:pPr lvl="1"/>
            <a:r>
              <a:rPr lang="en-US" sz="1800" smtClean="0"/>
              <a:t>limit broadcasting if maximum diameter of the network is known</a:t>
            </a:r>
          </a:p>
          <a:p>
            <a:pPr lvl="1"/>
            <a:r>
              <a:rPr lang="en-US" sz="1800" smtClean="0"/>
              <a:t>caching of address lists (i.e. paths) with help of passing packets</a:t>
            </a:r>
          </a:p>
          <a:p>
            <a:pPr lvl="2"/>
            <a:r>
              <a:rPr lang="en-US" smtClean="0"/>
              <a:t>stations can use the cached information for path discovery (own paths or paths for other hosts)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Dynamic Source Routing III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Maintaining paths</a:t>
            </a:r>
          </a:p>
          <a:p>
            <a:pPr lvl="1"/>
            <a:r>
              <a:rPr lang="en-US" sz="1800" smtClean="0"/>
              <a:t>after sending a packet</a:t>
            </a:r>
          </a:p>
          <a:p>
            <a:pPr lvl="2"/>
            <a:r>
              <a:rPr lang="en-US" smtClean="0"/>
              <a:t>wait for a layer 2 acknowledgement (if applicable)</a:t>
            </a:r>
          </a:p>
          <a:p>
            <a:pPr lvl="2"/>
            <a:r>
              <a:rPr lang="en-US" smtClean="0"/>
              <a:t>listen into the medium to detect if other stations forward the packet (if possible)</a:t>
            </a:r>
          </a:p>
          <a:p>
            <a:pPr lvl="2"/>
            <a:r>
              <a:rPr lang="en-US" smtClean="0"/>
              <a:t>request an explicit acknowledgement</a:t>
            </a:r>
          </a:p>
          <a:p>
            <a:pPr lvl="1"/>
            <a:r>
              <a:rPr lang="en-US" sz="1800" smtClean="0"/>
              <a:t>if a station encounters problems it can inform the sender of a packet or look-up a new path locally</a:t>
            </a:r>
          </a:p>
          <a:p>
            <a:pPr lvl="2"/>
            <a:endParaRPr lang="en-US" smtClean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AutoShape 56"/>
          <p:cNvSpPr>
            <a:spLocks noChangeArrowheads="1"/>
          </p:cNvSpPr>
          <p:nvPr/>
        </p:nvSpPr>
        <p:spPr bwMode="auto">
          <a:xfrm rot="3662509">
            <a:off x="5600700" y="3543300"/>
            <a:ext cx="381000" cy="762000"/>
          </a:xfrm>
          <a:prstGeom prst="upDown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28" name="AutoShape 51"/>
          <p:cNvSpPr>
            <a:spLocks noChangeArrowheads="1"/>
          </p:cNvSpPr>
          <p:nvPr/>
        </p:nvSpPr>
        <p:spPr bwMode="auto">
          <a:xfrm rot="1747729">
            <a:off x="3390900" y="3262313"/>
            <a:ext cx="381000" cy="842962"/>
          </a:xfrm>
          <a:prstGeom prst="upDownArrow">
            <a:avLst>
              <a:gd name="adj1" fmla="val 38880"/>
              <a:gd name="adj2" fmla="val 63753"/>
            </a:avLst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AutoShape 52"/>
          <p:cNvSpPr>
            <a:spLocks noChangeArrowheads="1"/>
          </p:cNvSpPr>
          <p:nvPr/>
        </p:nvSpPr>
        <p:spPr bwMode="auto">
          <a:xfrm rot="-3027158">
            <a:off x="4325938" y="3073400"/>
            <a:ext cx="381000" cy="1279525"/>
          </a:xfrm>
          <a:prstGeom prst="upDownArrow">
            <a:avLst>
              <a:gd name="adj1" fmla="val 50000"/>
              <a:gd name="adj2" fmla="val 67167"/>
            </a:avLst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0" name="AutoShape 53"/>
          <p:cNvSpPr>
            <a:spLocks noChangeArrowheads="1"/>
          </p:cNvSpPr>
          <p:nvPr/>
        </p:nvSpPr>
        <p:spPr bwMode="auto">
          <a:xfrm rot="-3602072">
            <a:off x="6716713" y="3484563"/>
            <a:ext cx="381000" cy="914400"/>
          </a:xfrm>
          <a:prstGeom prst="upDownArrow">
            <a:avLst>
              <a:gd name="adj1" fmla="val 50000"/>
              <a:gd name="adj2" fmla="val 48000"/>
            </a:avLst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1" name="AutoShape 54"/>
          <p:cNvSpPr>
            <a:spLocks noChangeArrowheads="1"/>
          </p:cNvSpPr>
          <p:nvPr/>
        </p:nvSpPr>
        <p:spPr bwMode="auto">
          <a:xfrm rot="5400000">
            <a:off x="7086600" y="609600"/>
            <a:ext cx="381000" cy="1752600"/>
          </a:xfrm>
          <a:prstGeom prst="upDownArrow">
            <a:avLst>
              <a:gd name="adj1" fmla="val 50000"/>
              <a:gd name="adj2" fmla="val 92000"/>
            </a:avLst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Interference-based routing</a:t>
            </a:r>
          </a:p>
        </p:txBody>
      </p:sp>
      <p:sp>
        <p:nvSpPr>
          <p:cNvPr id="522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Routing based on assumptions about interference between signals</a:t>
            </a:r>
          </a:p>
        </p:txBody>
      </p:sp>
      <p:sp>
        <p:nvSpPr>
          <p:cNvPr id="52234" name="Oval 4"/>
          <p:cNvSpPr>
            <a:spLocks noChangeArrowheads="1"/>
          </p:cNvSpPr>
          <p:nvPr/>
        </p:nvSpPr>
        <p:spPr bwMode="auto">
          <a:xfrm>
            <a:off x="1143000" y="2819400"/>
            <a:ext cx="533400" cy="533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52235" name="Oval 5"/>
          <p:cNvSpPr>
            <a:spLocks noChangeArrowheads="1"/>
          </p:cNvSpPr>
          <p:nvPr/>
        </p:nvSpPr>
        <p:spPr bwMode="auto">
          <a:xfrm>
            <a:off x="3124200" y="4038600"/>
            <a:ext cx="533400" cy="533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5</a:t>
            </a:r>
            <a:endParaRPr lang="en-US"/>
          </a:p>
        </p:txBody>
      </p:sp>
      <p:sp>
        <p:nvSpPr>
          <p:cNvPr id="52236" name="Oval 6"/>
          <p:cNvSpPr>
            <a:spLocks noChangeArrowheads="1"/>
          </p:cNvSpPr>
          <p:nvPr/>
        </p:nvSpPr>
        <p:spPr bwMode="auto">
          <a:xfrm>
            <a:off x="3505200" y="2819400"/>
            <a:ext cx="533400" cy="533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3</a:t>
            </a:r>
            <a:endParaRPr lang="en-US"/>
          </a:p>
        </p:txBody>
      </p:sp>
      <p:sp>
        <p:nvSpPr>
          <p:cNvPr id="52237" name="Oval 7"/>
          <p:cNvSpPr>
            <a:spLocks noChangeArrowheads="1"/>
          </p:cNvSpPr>
          <p:nvPr/>
        </p:nvSpPr>
        <p:spPr bwMode="auto">
          <a:xfrm>
            <a:off x="6019800" y="3276600"/>
            <a:ext cx="533400" cy="533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4</a:t>
            </a:r>
            <a:endParaRPr lang="en-US"/>
          </a:p>
        </p:txBody>
      </p:sp>
      <p:sp>
        <p:nvSpPr>
          <p:cNvPr id="52238" name="Oval 8"/>
          <p:cNvSpPr>
            <a:spLocks noChangeArrowheads="1"/>
          </p:cNvSpPr>
          <p:nvPr/>
        </p:nvSpPr>
        <p:spPr bwMode="auto">
          <a:xfrm>
            <a:off x="3200400" y="1828800"/>
            <a:ext cx="533400" cy="533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N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52239" name="Oval 9"/>
          <p:cNvSpPr>
            <a:spLocks noChangeArrowheads="1"/>
          </p:cNvSpPr>
          <p:nvPr/>
        </p:nvSpPr>
        <p:spPr bwMode="auto">
          <a:xfrm>
            <a:off x="5410200" y="1981200"/>
            <a:ext cx="533400" cy="533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52240" name="Oval 11"/>
          <p:cNvSpPr>
            <a:spLocks noChangeArrowheads="1"/>
          </p:cNvSpPr>
          <p:nvPr/>
        </p:nvSpPr>
        <p:spPr bwMode="auto">
          <a:xfrm>
            <a:off x="7315200" y="2438400"/>
            <a:ext cx="533400" cy="533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52241" name="Oval 12"/>
          <p:cNvSpPr>
            <a:spLocks noChangeArrowheads="1"/>
          </p:cNvSpPr>
          <p:nvPr/>
        </p:nvSpPr>
        <p:spPr bwMode="auto">
          <a:xfrm>
            <a:off x="7162800" y="4038600"/>
            <a:ext cx="533400" cy="533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52242" name="Oval 13"/>
          <p:cNvSpPr>
            <a:spLocks noChangeArrowheads="1"/>
          </p:cNvSpPr>
          <p:nvPr/>
        </p:nvSpPr>
        <p:spPr bwMode="auto">
          <a:xfrm>
            <a:off x="4953000" y="4038600"/>
            <a:ext cx="533400" cy="533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6</a:t>
            </a:r>
            <a:endParaRPr lang="en-US"/>
          </a:p>
        </p:txBody>
      </p:sp>
      <p:sp>
        <p:nvSpPr>
          <p:cNvPr id="52243" name="Oval 14"/>
          <p:cNvSpPr>
            <a:spLocks noChangeArrowheads="1"/>
          </p:cNvSpPr>
          <p:nvPr/>
        </p:nvSpPr>
        <p:spPr bwMode="auto">
          <a:xfrm>
            <a:off x="4495800" y="5105400"/>
            <a:ext cx="533400" cy="533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8</a:t>
            </a:r>
            <a:endParaRPr lang="en-US"/>
          </a:p>
        </p:txBody>
      </p:sp>
      <p:sp>
        <p:nvSpPr>
          <p:cNvPr id="52244" name="Oval 15"/>
          <p:cNvSpPr>
            <a:spLocks noChangeArrowheads="1"/>
          </p:cNvSpPr>
          <p:nvPr/>
        </p:nvSpPr>
        <p:spPr bwMode="auto">
          <a:xfrm>
            <a:off x="1295400" y="4267200"/>
            <a:ext cx="533400" cy="533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52245" name="Oval 16"/>
          <p:cNvSpPr>
            <a:spLocks noChangeArrowheads="1"/>
          </p:cNvSpPr>
          <p:nvPr/>
        </p:nvSpPr>
        <p:spPr bwMode="auto">
          <a:xfrm>
            <a:off x="6096000" y="5029200"/>
            <a:ext cx="533400" cy="533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9</a:t>
            </a:r>
            <a:endParaRPr lang="en-US"/>
          </a:p>
        </p:txBody>
      </p:sp>
      <p:sp>
        <p:nvSpPr>
          <p:cNvPr id="52246" name="Oval 17"/>
          <p:cNvSpPr>
            <a:spLocks noChangeArrowheads="1"/>
          </p:cNvSpPr>
          <p:nvPr/>
        </p:nvSpPr>
        <p:spPr bwMode="auto">
          <a:xfrm>
            <a:off x="2971800" y="5257800"/>
            <a:ext cx="533400" cy="533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</a:t>
            </a:r>
            <a:r>
              <a:rPr lang="en-US" baseline="-25000"/>
              <a:t>7</a:t>
            </a:r>
            <a:endParaRPr lang="en-US"/>
          </a:p>
        </p:txBody>
      </p:sp>
      <p:cxnSp>
        <p:nvCxnSpPr>
          <p:cNvPr id="52247" name="AutoShape 18"/>
          <p:cNvCxnSpPr>
            <a:cxnSpLocks noChangeShapeType="1"/>
            <a:stCxn id="52234" idx="6"/>
            <a:endCxn id="52236" idx="2"/>
          </p:cNvCxnSpPr>
          <p:nvPr/>
        </p:nvCxnSpPr>
        <p:spPr bwMode="auto">
          <a:xfrm>
            <a:off x="1676400" y="3086100"/>
            <a:ext cx="1828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914400" y="5486400"/>
            <a:ext cx="2251075" cy="581025"/>
            <a:chOff x="192" y="3408"/>
            <a:chExt cx="1418" cy="366"/>
          </a:xfrm>
        </p:grpSpPr>
        <p:sp>
          <p:nvSpPr>
            <p:cNvPr id="52276" name="Line 19"/>
            <p:cNvSpPr>
              <a:spLocks noChangeShapeType="1"/>
            </p:cNvSpPr>
            <p:nvPr/>
          </p:nvSpPr>
          <p:spPr bwMode="auto">
            <a:xfrm>
              <a:off x="240" y="350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77" name="Text Box 20"/>
            <p:cNvSpPr txBox="1">
              <a:spLocks noChangeArrowheads="1"/>
            </p:cNvSpPr>
            <p:nvPr/>
          </p:nvSpPr>
          <p:spPr bwMode="auto">
            <a:xfrm>
              <a:off x="192" y="3408"/>
              <a:ext cx="1418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neighbors</a:t>
              </a:r>
            </a:p>
            <a:p>
              <a:pPr algn="ctr"/>
              <a:r>
                <a:rPr lang="en-US"/>
                <a:t>(i.e. within radio range)</a:t>
              </a:r>
            </a:p>
          </p:txBody>
        </p:sp>
      </p:grpSp>
      <p:cxnSp>
        <p:nvCxnSpPr>
          <p:cNvPr id="52249" name="AutoShape 21"/>
          <p:cNvCxnSpPr>
            <a:cxnSpLocks noChangeShapeType="1"/>
            <a:stCxn id="52238" idx="4"/>
            <a:endCxn id="52236" idx="1"/>
          </p:cNvCxnSpPr>
          <p:nvPr/>
        </p:nvCxnSpPr>
        <p:spPr bwMode="auto">
          <a:xfrm>
            <a:off x="3467100" y="2362200"/>
            <a:ext cx="115888" cy="5349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2250" name="AutoShape 23"/>
          <p:cNvCxnSpPr>
            <a:cxnSpLocks noChangeShapeType="1"/>
            <a:stCxn id="52236" idx="7"/>
            <a:endCxn id="52239" idx="3"/>
          </p:cNvCxnSpPr>
          <p:nvPr/>
        </p:nvCxnSpPr>
        <p:spPr bwMode="auto">
          <a:xfrm flipV="1">
            <a:off x="3960813" y="2436813"/>
            <a:ext cx="1527175" cy="460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2251" name="AutoShape 24"/>
          <p:cNvCxnSpPr>
            <a:cxnSpLocks noChangeShapeType="1"/>
            <a:stCxn id="52236" idx="6"/>
            <a:endCxn id="52237" idx="2"/>
          </p:cNvCxnSpPr>
          <p:nvPr/>
        </p:nvCxnSpPr>
        <p:spPr bwMode="auto">
          <a:xfrm>
            <a:off x="4038600" y="3086100"/>
            <a:ext cx="19812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2252" name="AutoShape 25"/>
          <p:cNvCxnSpPr>
            <a:cxnSpLocks noChangeShapeType="1"/>
            <a:stCxn id="52239" idx="6"/>
            <a:endCxn id="52240" idx="1"/>
          </p:cNvCxnSpPr>
          <p:nvPr/>
        </p:nvCxnSpPr>
        <p:spPr bwMode="auto">
          <a:xfrm>
            <a:off x="5943600" y="2247900"/>
            <a:ext cx="1449388" cy="268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2253" name="AutoShape 27"/>
          <p:cNvCxnSpPr>
            <a:cxnSpLocks noChangeShapeType="1"/>
            <a:stCxn id="52238" idx="6"/>
            <a:endCxn id="52239" idx="2"/>
          </p:cNvCxnSpPr>
          <p:nvPr/>
        </p:nvCxnSpPr>
        <p:spPr bwMode="auto">
          <a:xfrm>
            <a:off x="3733800" y="2095500"/>
            <a:ext cx="1676400" cy="152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2254" name="AutoShape 28"/>
          <p:cNvCxnSpPr>
            <a:cxnSpLocks noChangeShapeType="1"/>
            <a:stCxn id="52244" idx="6"/>
            <a:endCxn id="52235" idx="2"/>
          </p:cNvCxnSpPr>
          <p:nvPr/>
        </p:nvCxnSpPr>
        <p:spPr bwMode="auto">
          <a:xfrm flipV="1">
            <a:off x="1828800" y="4305300"/>
            <a:ext cx="1295400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2255" name="AutoShape 29"/>
          <p:cNvCxnSpPr>
            <a:cxnSpLocks noChangeShapeType="1"/>
            <a:stCxn id="52244" idx="5"/>
            <a:endCxn id="52246" idx="1"/>
          </p:cNvCxnSpPr>
          <p:nvPr/>
        </p:nvCxnSpPr>
        <p:spPr bwMode="auto">
          <a:xfrm>
            <a:off x="1751013" y="4722813"/>
            <a:ext cx="1298575" cy="612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2256" name="AutoShape 30"/>
          <p:cNvCxnSpPr>
            <a:cxnSpLocks noChangeShapeType="1"/>
            <a:stCxn id="52246" idx="6"/>
            <a:endCxn id="52243" idx="2"/>
          </p:cNvCxnSpPr>
          <p:nvPr/>
        </p:nvCxnSpPr>
        <p:spPr bwMode="auto">
          <a:xfrm flipV="1">
            <a:off x="3505200" y="5372100"/>
            <a:ext cx="990600" cy="152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2257" name="AutoShape 31"/>
          <p:cNvCxnSpPr>
            <a:cxnSpLocks noChangeShapeType="1"/>
            <a:stCxn id="52235" idx="6"/>
            <a:endCxn id="52242" idx="2"/>
          </p:cNvCxnSpPr>
          <p:nvPr/>
        </p:nvCxnSpPr>
        <p:spPr bwMode="auto">
          <a:xfrm>
            <a:off x="3657600" y="4305300"/>
            <a:ext cx="1295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2258" name="AutoShape 32"/>
          <p:cNvCxnSpPr>
            <a:cxnSpLocks noChangeShapeType="1"/>
            <a:stCxn id="52243" idx="6"/>
            <a:endCxn id="52245" idx="2"/>
          </p:cNvCxnSpPr>
          <p:nvPr/>
        </p:nvCxnSpPr>
        <p:spPr bwMode="auto">
          <a:xfrm flipV="1">
            <a:off x="5029200" y="5295900"/>
            <a:ext cx="1066800" cy="76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2259" name="AutoShape 33"/>
          <p:cNvCxnSpPr>
            <a:cxnSpLocks noChangeShapeType="1"/>
            <a:stCxn id="52242" idx="6"/>
            <a:endCxn id="52241" idx="2"/>
          </p:cNvCxnSpPr>
          <p:nvPr/>
        </p:nvCxnSpPr>
        <p:spPr bwMode="auto">
          <a:xfrm>
            <a:off x="5486400" y="4305300"/>
            <a:ext cx="1676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2260" name="AutoShape 34"/>
          <p:cNvCxnSpPr>
            <a:cxnSpLocks noChangeShapeType="1"/>
            <a:stCxn id="52234" idx="7"/>
            <a:endCxn id="52238" idx="2"/>
          </p:cNvCxnSpPr>
          <p:nvPr/>
        </p:nvCxnSpPr>
        <p:spPr bwMode="auto">
          <a:xfrm flipV="1">
            <a:off x="1598613" y="2095500"/>
            <a:ext cx="1601787" cy="8016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2261" name="AutoShape 35"/>
          <p:cNvCxnSpPr>
            <a:cxnSpLocks noChangeShapeType="1"/>
            <a:stCxn id="52245" idx="7"/>
            <a:endCxn id="52241" idx="3"/>
          </p:cNvCxnSpPr>
          <p:nvPr/>
        </p:nvCxnSpPr>
        <p:spPr bwMode="auto">
          <a:xfrm flipV="1">
            <a:off x="6551613" y="4494213"/>
            <a:ext cx="688975" cy="612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2262" name="AutoShape 36"/>
          <p:cNvCxnSpPr>
            <a:cxnSpLocks noChangeShapeType="1"/>
            <a:stCxn id="52235" idx="0"/>
            <a:endCxn id="52236" idx="4"/>
          </p:cNvCxnSpPr>
          <p:nvPr/>
        </p:nvCxnSpPr>
        <p:spPr bwMode="auto">
          <a:xfrm flipV="1">
            <a:off x="3390900" y="3352800"/>
            <a:ext cx="381000" cy="685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2263" name="AutoShape 37"/>
          <p:cNvCxnSpPr>
            <a:cxnSpLocks noChangeShapeType="1"/>
            <a:stCxn id="52236" idx="5"/>
            <a:endCxn id="52242" idx="1"/>
          </p:cNvCxnSpPr>
          <p:nvPr/>
        </p:nvCxnSpPr>
        <p:spPr bwMode="auto">
          <a:xfrm>
            <a:off x="3960813" y="3275013"/>
            <a:ext cx="1069975" cy="841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2264" name="AutoShape 38"/>
          <p:cNvCxnSpPr>
            <a:cxnSpLocks noChangeShapeType="1"/>
            <a:stCxn id="52242" idx="7"/>
            <a:endCxn id="52237" idx="3"/>
          </p:cNvCxnSpPr>
          <p:nvPr/>
        </p:nvCxnSpPr>
        <p:spPr bwMode="auto">
          <a:xfrm flipV="1">
            <a:off x="5408613" y="3732213"/>
            <a:ext cx="688975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2265" name="AutoShape 39"/>
          <p:cNvCxnSpPr>
            <a:cxnSpLocks noChangeShapeType="1"/>
            <a:stCxn id="52237" idx="5"/>
            <a:endCxn id="52241" idx="1"/>
          </p:cNvCxnSpPr>
          <p:nvPr/>
        </p:nvCxnSpPr>
        <p:spPr bwMode="auto">
          <a:xfrm>
            <a:off x="6475413" y="3732213"/>
            <a:ext cx="765175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2266" name="AutoShape 42"/>
          <p:cNvCxnSpPr>
            <a:cxnSpLocks noChangeShapeType="1"/>
            <a:stCxn id="52246" idx="0"/>
            <a:endCxn id="52235" idx="4"/>
          </p:cNvCxnSpPr>
          <p:nvPr/>
        </p:nvCxnSpPr>
        <p:spPr bwMode="auto">
          <a:xfrm flipV="1">
            <a:off x="3238500" y="4572000"/>
            <a:ext cx="152400" cy="685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2267" name="AutoShape 43"/>
          <p:cNvCxnSpPr>
            <a:cxnSpLocks noChangeShapeType="1"/>
            <a:stCxn id="52242" idx="3"/>
            <a:endCxn id="52243" idx="0"/>
          </p:cNvCxnSpPr>
          <p:nvPr/>
        </p:nvCxnSpPr>
        <p:spPr bwMode="auto">
          <a:xfrm flipH="1">
            <a:off x="4762500" y="4494213"/>
            <a:ext cx="268288" cy="611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2268" name="AutoShape 44"/>
          <p:cNvCxnSpPr>
            <a:cxnSpLocks noChangeShapeType="1"/>
            <a:stCxn id="52244" idx="0"/>
            <a:endCxn id="52234" idx="4"/>
          </p:cNvCxnSpPr>
          <p:nvPr/>
        </p:nvCxnSpPr>
        <p:spPr bwMode="auto">
          <a:xfrm flipH="1" flipV="1">
            <a:off x="1409700" y="3352800"/>
            <a:ext cx="152400" cy="914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2269" name="AutoShape 45"/>
          <p:cNvCxnSpPr>
            <a:cxnSpLocks noChangeShapeType="1"/>
            <a:stCxn id="52242" idx="5"/>
            <a:endCxn id="52245" idx="1"/>
          </p:cNvCxnSpPr>
          <p:nvPr/>
        </p:nvCxnSpPr>
        <p:spPr bwMode="auto">
          <a:xfrm>
            <a:off x="5408613" y="4494213"/>
            <a:ext cx="765175" cy="612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2270" name="AutoShape 46"/>
          <p:cNvCxnSpPr>
            <a:cxnSpLocks noChangeShapeType="1"/>
            <a:stCxn id="52239" idx="5"/>
            <a:endCxn id="52237" idx="0"/>
          </p:cNvCxnSpPr>
          <p:nvPr/>
        </p:nvCxnSpPr>
        <p:spPr bwMode="auto">
          <a:xfrm>
            <a:off x="5865813" y="2436813"/>
            <a:ext cx="420687" cy="8397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52271" name="Freeform 47"/>
          <p:cNvSpPr>
            <a:spLocks/>
          </p:cNvSpPr>
          <p:nvPr/>
        </p:nvSpPr>
        <p:spPr bwMode="auto">
          <a:xfrm>
            <a:off x="1524000" y="2695575"/>
            <a:ext cx="5854700" cy="730250"/>
          </a:xfrm>
          <a:custGeom>
            <a:avLst/>
            <a:gdLst>
              <a:gd name="T0" fmla="*/ 0 w 3688"/>
              <a:gd name="T1" fmla="*/ 174 h 460"/>
              <a:gd name="T2" fmla="*/ 1352 w 3688"/>
              <a:gd name="T3" fmla="*/ 135 h 460"/>
              <a:gd name="T4" fmla="*/ 2986 w 3688"/>
              <a:gd name="T5" fmla="*/ 437 h 460"/>
              <a:gd name="T6" fmla="*/ 3688 w 3688"/>
              <a:gd name="T7" fmla="*/ 0 h 460"/>
              <a:gd name="T8" fmla="*/ 0 60000 65536"/>
              <a:gd name="T9" fmla="*/ 0 60000 65536"/>
              <a:gd name="T10" fmla="*/ 0 60000 65536"/>
              <a:gd name="T11" fmla="*/ 0 60000 65536"/>
              <a:gd name="T12" fmla="*/ 0 w 3688"/>
              <a:gd name="T13" fmla="*/ 0 h 460"/>
              <a:gd name="T14" fmla="*/ 3688 w 3688"/>
              <a:gd name="T15" fmla="*/ 460 h 4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688" h="460">
                <a:moveTo>
                  <a:pt x="0" y="174"/>
                </a:moveTo>
                <a:cubicBezTo>
                  <a:pt x="225" y="168"/>
                  <a:pt x="854" y="91"/>
                  <a:pt x="1352" y="135"/>
                </a:cubicBezTo>
                <a:cubicBezTo>
                  <a:pt x="1850" y="179"/>
                  <a:pt x="2597" y="460"/>
                  <a:pt x="2986" y="437"/>
                </a:cubicBezTo>
                <a:cubicBezTo>
                  <a:pt x="3375" y="414"/>
                  <a:pt x="3542" y="91"/>
                  <a:pt x="3688" y="0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72" name="Freeform 48"/>
          <p:cNvSpPr>
            <a:spLocks/>
          </p:cNvSpPr>
          <p:nvPr/>
        </p:nvSpPr>
        <p:spPr bwMode="auto">
          <a:xfrm>
            <a:off x="1676400" y="4191000"/>
            <a:ext cx="5638800" cy="266700"/>
          </a:xfrm>
          <a:custGeom>
            <a:avLst/>
            <a:gdLst>
              <a:gd name="T0" fmla="*/ 0 w 3552"/>
              <a:gd name="T1" fmla="*/ 168 h 168"/>
              <a:gd name="T2" fmla="*/ 1104 w 3552"/>
              <a:gd name="T3" fmla="*/ 24 h 168"/>
              <a:gd name="T4" fmla="*/ 2256 w 3552"/>
              <a:gd name="T5" fmla="*/ 24 h 168"/>
              <a:gd name="T6" fmla="*/ 3552 w 3552"/>
              <a:gd name="T7" fmla="*/ 24 h 168"/>
              <a:gd name="T8" fmla="*/ 0 60000 65536"/>
              <a:gd name="T9" fmla="*/ 0 60000 65536"/>
              <a:gd name="T10" fmla="*/ 0 60000 65536"/>
              <a:gd name="T11" fmla="*/ 0 60000 65536"/>
              <a:gd name="T12" fmla="*/ 0 w 3552"/>
              <a:gd name="T13" fmla="*/ 0 h 168"/>
              <a:gd name="T14" fmla="*/ 3552 w 3552"/>
              <a:gd name="T15" fmla="*/ 168 h 1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552" h="168">
                <a:moveTo>
                  <a:pt x="0" y="168"/>
                </a:moveTo>
                <a:cubicBezTo>
                  <a:pt x="364" y="108"/>
                  <a:pt x="728" y="48"/>
                  <a:pt x="1104" y="24"/>
                </a:cubicBezTo>
                <a:cubicBezTo>
                  <a:pt x="1480" y="0"/>
                  <a:pt x="1848" y="24"/>
                  <a:pt x="2256" y="24"/>
                </a:cubicBezTo>
                <a:cubicBezTo>
                  <a:pt x="2664" y="24"/>
                  <a:pt x="3108" y="24"/>
                  <a:pt x="3552" y="24"/>
                </a:cubicBez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73" name="Freeform 49"/>
          <p:cNvSpPr>
            <a:spLocks/>
          </p:cNvSpPr>
          <p:nvPr/>
        </p:nvSpPr>
        <p:spPr bwMode="auto">
          <a:xfrm>
            <a:off x="1600200" y="4495800"/>
            <a:ext cx="5791200" cy="1270000"/>
          </a:xfrm>
          <a:custGeom>
            <a:avLst/>
            <a:gdLst>
              <a:gd name="T0" fmla="*/ 0 w 3648"/>
              <a:gd name="T1" fmla="*/ 144 h 800"/>
              <a:gd name="T2" fmla="*/ 1008 w 3648"/>
              <a:gd name="T3" fmla="*/ 720 h 800"/>
              <a:gd name="T4" fmla="*/ 2016 w 3648"/>
              <a:gd name="T5" fmla="*/ 624 h 800"/>
              <a:gd name="T6" fmla="*/ 3024 w 3648"/>
              <a:gd name="T7" fmla="*/ 576 h 800"/>
              <a:gd name="T8" fmla="*/ 3648 w 3648"/>
              <a:gd name="T9" fmla="*/ 0 h 8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648"/>
              <a:gd name="T16" fmla="*/ 0 h 800"/>
              <a:gd name="T17" fmla="*/ 3648 w 3648"/>
              <a:gd name="T18" fmla="*/ 800 h 8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648" h="800">
                <a:moveTo>
                  <a:pt x="0" y="144"/>
                </a:moveTo>
                <a:cubicBezTo>
                  <a:pt x="336" y="392"/>
                  <a:pt x="672" y="640"/>
                  <a:pt x="1008" y="720"/>
                </a:cubicBezTo>
                <a:cubicBezTo>
                  <a:pt x="1344" y="800"/>
                  <a:pt x="1680" y="648"/>
                  <a:pt x="2016" y="624"/>
                </a:cubicBezTo>
                <a:cubicBezTo>
                  <a:pt x="2352" y="600"/>
                  <a:pt x="2752" y="680"/>
                  <a:pt x="3024" y="576"/>
                </a:cubicBezTo>
                <a:cubicBezTo>
                  <a:pt x="3296" y="472"/>
                  <a:pt x="3472" y="236"/>
                  <a:pt x="3648" y="0"/>
                </a:cubicBezTo>
              </a:path>
            </a:pathLst>
          </a:custGeom>
          <a:noFill/>
          <a:ln w="38100">
            <a:solidFill>
              <a:srgbClr val="0000FF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74" name="Freeform 50"/>
          <p:cNvSpPr>
            <a:spLocks/>
          </p:cNvSpPr>
          <p:nvPr/>
        </p:nvSpPr>
        <p:spPr bwMode="auto">
          <a:xfrm>
            <a:off x="1447800" y="1960563"/>
            <a:ext cx="6108700" cy="896937"/>
          </a:xfrm>
          <a:custGeom>
            <a:avLst/>
            <a:gdLst>
              <a:gd name="T0" fmla="*/ 0 w 3848"/>
              <a:gd name="T1" fmla="*/ 565 h 565"/>
              <a:gd name="T2" fmla="*/ 720 w 3848"/>
              <a:gd name="T3" fmla="*/ 85 h 565"/>
              <a:gd name="T4" fmla="*/ 2099 w 3848"/>
              <a:gd name="T5" fmla="*/ 56 h 565"/>
              <a:gd name="T6" fmla="*/ 3502 w 3848"/>
              <a:gd name="T7" fmla="*/ 138 h 565"/>
              <a:gd name="T8" fmla="*/ 3848 w 3848"/>
              <a:gd name="T9" fmla="*/ 321 h 5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848"/>
              <a:gd name="T16" fmla="*/ 0 h 565"/>
              <a:gd name="T17" fmla="*/ 3848 w 3848"/>
              <a:gd name="T18" fmla="*/ 565 h 56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848" h="565">
                <a:moveTo>
                  <a:pt x="0" y="565"/>
                </a:moveTo>
                <a:cubicBezTo>
                  <a:pt x="184" y="361"/>
                  <a:pt x="370" y="170"/>
                  <a:pt x="720" y="85"/>
                </a:cubicBezTo>
                <a:cubicBezTo>
                  <a:pt x="1070" y="0"/>
                  <a:pt x="1635" y="47"/>
                  <a:pt x="2099" y="56"/>
                </a:cubicBezTo>
                <a:cubicBezTo>
                  <a:pt x="2563" y="65"/>
                  <a:pt x="3211" y="94"/>
                  <a:pt x="3502" y="138"/>
                </a:cubicBezTo>
                <a:cubicBezTo>
                  <a:pt x="3793" y="182"/>
                  <a:pt x="3776" y="283"/>
                  <a:pt x="3848" y="321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2275" name="AutoShape 57"/>
          <p:cNvCxnSpPr>
            <a:cxnSpLocks noChangeShapeType="1"/>
            <a:stCxn id="52240" idx="3"/>
            <a:endCxn id="52237" idx="6"/>
          </p:cNvCxnSpPr>
          <p:nvPr/>
        </p:nvCxnSpPr>
        <p:spPr bwMode="auto">
          <a:xfrm flipH="1">
            <a:off x="6553200" y="2894013"/>
            <a:ext cx="839788" cy="6492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Examples for interference based routing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smtClean="0"/>
              <a:t>Least Interference Routing (LIR)</a:t>
            </a:r>
          </a:p>
          <a:p>
            <a:pPr lvl="1"/>
            <a:r>
              <a:rPr lang="en-US" sz="1800" smtClean="0"/>
              <a:t>calculate the cost of a path based on the number of stations that can receive a transmission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Max-Min Residual Capacity Routing (MMRCR)</a:t>
            </a:r>
          </a:p>
          <a:p>
            <a:pPr lvl="1"/>
            <a:r>
              <a:rPr lang="en-US" sz="1800" smtClean="0"/>
              <a:t>calculate the cost of a path based on a probability function of successful transmissions and interference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Least Resistance Routing (LRR)</a:t>
            </a:r>
          </a:p>
          <a:p>
            <a:pPr lvl="1"/>
            <a:r>
              <a:rPr lang="en-US" sz="1800" smtClean="0"/>
              <a:t>calculate the cost of a path based on interference, jamming and other transmissions</a:t>
            </a:r>
          </a:p>
          <a:p>
            <a:pPr lvl="1"/>
            <a:endParaRPr lang="en-US" sz="1800" smtClean="0"/>
          </a:p>
          <a:p>
            <a:pPr>
              <a:buFont typeface="Wingdings" pitchFamily="2" charset="2"/>
              <a:buNone/>
            </a:pPr>
            <a:r>
              <a:rPr lang="en-US" smtClean="0"/>
              <a:t>LIR is very simple to implement, only information from direct neighbors is necessary</a:t>
            </a:r>
          </a:p>
          <a:p>
            <a:pPr lvl="1"/>
            <a:endParaRPr lang="en-US" sz="1800" smtClean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A plethora of ad hoc routing protocols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sz="1600" smtClean="0"/>
              <a:t>Flat</a:t>
            </a:r>
          </a:p>
          <a:p>
            <a:pPr lvl="1"/>
            <a:r>
              <a:rPr lang="en-US" sz="1400" smtClean="0"/>
              <a:t>proactive</a:t>
            </a:r>
          </a:p>
          <a:p>
            <a:pPr lvl="2"/>
            <a:r>
              <a:rPr lang="en-GB" sz="1400" smtClean="0">
                <a:cs typeface="Times New Roman" pitchFamily="18" charset="0"/>
              </a:rPr>
              <a:t>FSLS – Fuzzy Sighted Link State</a:t>
            </a:r>
          </a:p>
          <a:p>
            <a:pPr lvl="2"/>
            <a:r>
              <a:rPr lang="en-GB" sz="1400" smtClean="0">
                <a:cs typeface="Times New Roman" pitchFamily="18" charset="0"/>
              </a:rPr>
              <a:t>FSR – Fisheye State Routing</a:t>
            </a:r>
          </a:p>
          <a:p>
            <a:pPr lvl="2"/>
            <a:r>
              <a:rPr lang="en-GB" sz="1400" smtClean="0">
                <a:cs typeface="Times New Roman" pitchFamily="18" charset="0"/>
              </a:rPr>
              <a:t>OLSR – Optimised Link State Routing Protocol</a:t>
            </a:r>
            <a:endParaRPr lang="en-US" sz="1400" smtClean="0">
              <a:cs typeface="Times New Roman" pitchFamily="18" charset="0"/>
            </a:endParaRPr>
          </a:p>
          <a:p>
            <a:pPr lvl="2"/>
            <a:r>
              <a:rPr lang="en-US" sz="1400" smtClean="0">
                <a:cs typeface="Times New Roman" pitchFamily="18" charset="0"/>
              </a:rPr>
              <a:t>TBRPF – Topology Broadcast Based on Reverse Path Forwarding</a:t>
            </a:r>
          </a:p>
          <a:p>
            <a:pPr lvl="1"/>
            <a:r>
              <a:rPr lang="en-US" sz="1600" smtClean="0">
                <a:cs typeface="Times New Roman" pitchFamily="18" charset="0"/>
              </a:rPr>
              <a:t>reactive</a:t>
            </a:r>
          </a:p>
          <a:p>
            <a:pPr lvl="2"/>
            <a:r>
              <a:rPr lang="en-US" sz="1400" smtClean="0">
                <a:cs typeface="Times New Roman" pitchFamily="18" charset="0"/>
              </a:rPr>
              <a:t>AODV – Ad hoc On demand Distance Vector</a:t>
            </a:r>
          </a:p>
          <a:p>
            <a:pPr lvl="2"/>
            <a:r>
              <a:rPr lang="en-US" sz="1400" smtClean="0">
                <a:cs typeface="Times New Roman" pitchFamily="18" charset="0"/>
              </a:rPr>
              <a:t>DSR – Dynamic Source Routing</a:t>
            </a:r>
          </a:p>
          <a:p>
            <a:pPr>
              <a:buFont typeface="Wingdings" pitchFamily="2" charset="2"/>
              <a:buNone/>
            </a:pPr>
            <a:r>
              <a:rPr lang="en-US" sz="1600" smtClean="0"/>
              <a:t>Hierarchical</a:t>
            </a:r>
          </a:p>
          <a:p>
            <a:pPr lvl="1"/>
            <a:r>
              <a:rPr lang="en-US" sz="1400" smtClean="0"/>
              <a:t>CGSR – Clusterhead-Gateway Switch Routing</a:t>
            </a:r>
          </a:p>
          <a:p>
            <a:pPr lvl="1"/>
            <a:r>
              <a:rPr lang="en-US" sz="1400" smtClean="0"/>
              <a:t>HSR – Hierarchical State Routing</a:t>
            </a:r>
          </a:p>
          <a:p>
            <a:pPr lvl="1"/>
            <a:r>
              <a:rPr lang="en-US" sz="1400" smtClean="0"/>
              <a:t>LANMAR – Landmark Ad Hoc Routing</a:t>
            </a:r>
          </a:p>
          <a:p>
            <a:pPr lvl="1"/>
            <a:r>
              <a:rPr lang="en-US" sz="1400" smtClean="0"/>
              <a:t>ZRP – Zone Routing Protocol</a:t>
            </a:r>
          </a:p>
          <a:p>
            <a:pPr>
              <a:buFont typeface="Wingdings" pitchFamily="2" charset="2"/>
              <a:buNone/>
            </a:pPr>
            <a:r>
              <a:rPr lang="en-US" sz="1600" smtClean="0"/>
              <a:t>Geographic position assisted</a:t>
            </a:r>
          </a:p>
          <a:p>
            <a:pPr lvl="1"/>
            <a:r>
              <a:rPr lang="en-US" sz="1400" smtClean="0"/>
              <a:t>DREAM – Distance Routing Effect Algorithm for Mobility</a:t>
            </a:r>
          </a:p>
          <a:p>
            <a:pPr lvl="1"/>
            <a:r>
              <a:rPr lang="en-US" sz="1400" smtClean="0"/>
              <a:t>GeoCast – Geographic Addressing and Routing</a:t>
            </a:r>
          </a:p>
          <a:p>
            <a:pPr lvl="1"/>
            <a:r>
              <a:rPr lang="en-US" sz="1400" smtClean="0"/>
              <a:t>GPSR – Greedy Perimeter Stateless Routing</a:t>
            </a:r>
          </a:p>
          <a:p>
            <a:pPr lvl="1"/>
            <a:r>
              <a:rPr lang="en-US" sz="1400" smtClean="0"/>
              <a:t>LAR – Location-Aided Routing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617" descr="j028575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87450" y="4941888"/>
            <a:ext cx="1368425" cy="839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Freeform 611"/>
          <p:cNvSpPr>
            <a:spLocks/>
          </p:cNvSpPr>
          <p:nvPr/>
        </p:nvSpPr>
        <p:spPr bwMode="auto">
          <a:xfrm>
            <a:off x="5480050" y="919163"/>
            <a:ext cx="2916238" cy="3551237"/>
          </a:xfrm>
          <a:custGeom>
            <a:avLst/>
            <a:gdLst>
              <a:gd name="T0" fmla="*/ 580 w 1837"/>
              <a:gd name="T1" fmla="*/ 45 h 2237"/>
              <a:gd name="T2" fmla="*/ 148 w 1837"/>
              <a:gd name="T3" fmla="*/ 237 h 2237"/>
              <a:gd name="T4" fmla="*/ 52 w 1837"/>
              <a:gd name="T5" fmla="*/ 1149 h 2237"/>
              <a:gd name="T6" fmla="*/ 459 w 1837"/>
              <a:gd name="T7" fmla="*/ 1769 h 2237"/>
              <a:gd name="T8" fmla="*/ 896 w 1837"/>
              <a:gd name="T9" fmla="*/ 2184 h 2237"/>
              <a:gd name="T10" fmla="*/ 1629 w 1837"/>
              <a:gd name="T11" fmla="*/ 2088 h 2237"/>
              <a:gd name="T12" fmla="*/ 1822 w 1837"/>
              <a:gd name="T13" fmla="*/ 1466 h 2237"/>
              <a:gd name="T14" fmla="*/ 1540 w 1837"/>
              <a:gd name="T15" fmla="*/ 237 h 2237"/>
              <a:gd name="T16" fmla="*/ 580 w 1837"/>
              <a:gd name="T17" fmla="*/ 45 h 223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837"/>
              <a:gd name="T28" fmla="*/ 0 h 2237"/>
              <a:gd name="T29" fmla="*/ 1837 w 1837"/>
              <a:gd name="T30" fmla="*/ 2237 h 223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837" h="2237">
                <a:moveTo>
                  <a:pt x="580" y="45"/>
                </a:moveTo>
                <a:cubicBezTo>
                  <a:pt x="348" y="45"/>
                  <a:pt x="236" y="53"/>
                  <a:pt x="148" y="237"/>
                </a:cubicBezTo>
                <a:cubicBezTo>
                  <a:pt x="60" y="421"/>
                  <a:pt x="0" y="894"/>
                  <a:pt x="52" y="1149"/>
                </a:cubicBezTo>
                <a:cubicBezTo>
                  <a:pt x="104" y="1404"/>
                  <a:pt x="318" y="1597"/>
                  <a:pt x="459" y="1769"/>
                </a:cubicBezTo>
                <a:cubicBezTo>
                  <a:pt x="600" y="1941"/>
                  <a:pt x="701" y="2131"/>
                  <a:pt x="896" y="2184"/>
                </a:cubicBezTo>
                <a:cubicBezTo>
                  <a:pt x="1091" y="2237"/>
                  <a:pt x="1475" y="2208"/>
                  <a:pt x="1629" y="2088"/>
                </a:cubicBezTo>
                <a:cubicBezTo>
                  <a:pt x="1783" y="1968"/>
                  <a:pt x="1837" y="1774"/>
                  <a:pt x="1822" y="1466"/>
                </a:cubicBezTo>
                <a:cubicBezTo>
                  <a:pt x="1807" y="1158"/>
                  <a:pt x="1747" y="474"/>
                  <a:pt x="1540" y="237"/>
                </a:cubicBezTo>
                <a:cubicBezTo>
                  <a:pt x="1333" y="0"/>
                  <a:pt x="812" y="45"/>
                  <a:pt x="580" y="45"/>
                </a:cubicBezTo>
                <a:close/>
              </a:path>
            </a:pathLst>
          </a:custGeom>
          <a:solidFill>
            <a:srgbClr val="F4EE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Freeform 609"/>
          <p:cNvSpPr>
            <a:spLocks/>
          </p:cNvSpPr>
          <p:nvPr/>
        </p:nvSpPr>
        <p:spPr bwMode="auto">
          <a:xfrm>
            <a:off x="241300" y="774700"/>
            <a:ext cx="2043113" cy="2797175"/>
          </a:xfrm>
          <a:custGeom>
            <a:avLst/>
            <a:gdLst>
              <a:gd name="T0" fmla="*/ 232 w 1287"/>
              <a:gd name="T1" fmla="*/ 136 h 1762"/>
              <a:gd name="T2" fmla="*/ 1085 w 1287"/>
              <a:gd name="T3" fmla="*/ 134 h 1762"/>
              <a:gd name="T4" fmla="*/ 1278 w 1287"/>
              <a:gd name="T5" fmla="*/ 771 h 1762"/>
              <a:gd name="T6" fmla="*/ 1137 w 1287"/>
              <a:gd name="T7" fmla="*/ 1490 h 1762"/>
              <a:gd name="T8" fmla="*/ 472 w 1287"/>
              <a:gd name="T9" fmla="*/ 1672 h 1762"/>
              <a:gd name="T10" fmla="*/ 40 w 1287"/>
              <a:gd name="T11" fmla="*/ 952 h 1762"/>
              <a:gd name="T12" fmla="*/ 232 w 1287"/>
              <a:gd name="T13" fmla="*/ 136 h 176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87"/>
              <a:gd name="T22" fmla="*/ 0 h 1762"/>
              <a:gd name="T23" fmla="*/ 1287 w 1287"/>
              <a:gd name="T24" fmla="*/ 1762 h 176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87" h="1762">
                <a:moveTo>
                  <a:pt x="232" y="136"/>
                </a:moveTo>
                <a:cubicBezTo>
                  <a:pt x="406" y="0"/>
                  <a:pt x="911" y="28"/>
                  <a:pt x="1085" y="134"/>
                </a:cubicBezTo>
                <a:cubicBezTo>
                  <a:pt x="1259" y="240"/>
                  <a:pt x="1269" y="545"/>
                  <a:pt x="1278" y="771"/>
                </a:cubicBezTo>
                <a:cubicBezTo>
                  <a:pt x="1287" y="997"/>
                  <a:pt x="1271" y="1340"/>
                  <a:pt x="1137" y="1490"/>
                </a:cubicBezTo>
                <a:cubicBezTo>
                  <a:pt x="1003" y="1640"/>
                  <a:pt x="655" y="1762"/>
                  <a:pt x="472" y="1672"/>
                </a:cubicBezTo>
                <a:cubicBezTo>
                  <a:pt x="289" y="1582"/>
                  <a:pt x="80" y="1208"/>
                  <a:pt x="40" y="952"/>
                </a:cubicBezTo>
                <a:cubicBezTo>
                  <a:pt x="0" y="696"/>
                  <a:pt x="0" y="272"/>
                  <a:pt x="232" y="136"/>
                </a:cubicBezTo>
                <a:close/>
              </a:path>
            </a:pathLst>
          </a:cu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Example network</a:t>
            </a:r>
          </a:p>
        </p:txBody>
      </p:sp>
      <p:sp>
        <p:nvSpPr>
          <p:cNvPr id="2059" name="Text Box 7"/>
          <p:cNvSpPr txBox="1">
            <a:spLocks noChangeArrowheads="1"/>
          </p:cNvSpPr>
          <p:nvPr/>
        </p:nvSpPr>
        <p:spPr bwMode="auto">
          <a:xfrm>
            <a:off x="7239000" y="2895600"/>
            <a:ext cx="1889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mobile end-system</a:t>
            </a:r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2590800" y="2209800"/>
            <a:ext cx="2590800" cy="2057400"/>
          </a:xfrm>
          <a:prstGeom prst="irregularSeal2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Internet</a:t>
            </a:r>
          </a:p>
        </p:txBody>
      </p:sp>
      <p:cxnSp>
        <p:nvCxnSpPr>
          <p:cNvPr id="2061" name="AutoShape 14"/>
          <p:cNvCxnSpPr>
            <a:cxnSpLocks noChangeShapeType="1"/>
            <a:endCxn id="2060" idx="2"/>
          </p:cNvCxnSpPr>
          <p:nvPr/>
        </p:nvCxnSpPr>
        <p:spPr bwMode="auto">
          <a:xfrm flipV="1">
            <a:off x="3944938" y="4005263"/>
            <a:ext cx="38100" cy="7953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62" name="AutoShape 15"/>
          <p:cNvCxnSpPr>
            <a:cxnSpLocks noChangeShapeType="1"/>
            <a:endCxn id="2060" idx="0"/>
          </p:cNvCxnSpPr>
          <p:nvPr/>
        </p:nvCxnSpPr>
        <p:spPr bwMode="auto">
          <a:xfrm>
            <a:off x="2632075" y="1981200"/>
            <a:ext cx="1125538" cy="4079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63" name="AutoShape 16"/>
          <p:cNvCxnSpPr>
            <a:cxnSpLocks noChangeShapeType="1"/>
            <a:stCxn id="2060" idx="3"/>
          </p:cNvCxnSpPr>
          <p:nvPr/>
        </p:nvCxnSpPr>
        <p:spPr bwMode="auto">
          <a:xfrm>
            <a:off x="5181600" y="2843213"/>
            <a:ext cx="533400" cy="890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064" name="Line 20"/>
          <p:cNvSpPr>
            <a:spLocks noChangeShapeType="1"/>
          </p:cNvSpPr>
          <p:nvPr/>
        </p:nvSpPr>
        <p:spPr bwMode="auto">
          <a:xfrm>
            <a:off x="2743200" y="4572000"/>
            <a:ext cx="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5" name="Line 21"/>
          <p:cNvSpPr>
            <a:spLocks noChangeShapeType="1"/>
          </p:cNvSpPr>
          <p:nvPr/>
        </p:nvSpPr>
        <p:spPr bwMode="auto">
          <a:xfrm>
            <a:off x="2057400" y="5410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6" name="Line 22"/>
          <p:cNvSpPr>
            <a:spLocks noChangeShapeType="1"/>
          </p:cNvSpPr>
          <p:nvPr/>
        </p:nvSpPr>
        <p:spPr bwMode="auto">
          <a:xfrm flipH="1">
            <a:off x="2743200" y="5257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 flipH="1">
            <a:off x="6629400" y="1295400"/>
            <a:ext cx="1066800" cy="609600"/>
            <a:chOff x="1248" y="2736"/>
            <a:chExt cx="240" cy="192"/>
          </a:xfrm>
        </p:grpSpPr>
        <p:sp>
          <p:nvSpPr>
            <p:cNvPr id="2088" name="Line 27"/>
            <p:cNvSpPr>
              <a:spLocks noChangeShapeType="1"/>
            </p:cNvSpPr>
            <p:nvPr/>
          </p:nvSpPr>
          <p:spPr bwMode="auto">
            <a:xfrm flipV="1">
              <a:off x="1296" y="2736"/>
              <a:ext cx="192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" name="Line 28"/>
            <p:cNvSpPr>
              <a:spLocks noChangeShapeType="1"/>
            </p:cNvSpPr>
            <p:nvPr/>
          </p:nvSpPr>
          <p:spPr bwMode="auto">
            <a:xfrm flipH="1">
              <a:off x="1248" y="2832"/>
              <a:ext cx="192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0" name="Line 29"/>
            <p:cNvSpPr>
              <a:spLocks noChangeShapeType="1"/>
            </p:cNvSpPr>
            <p:nvPr/>
          </p:nvSpPr>
          <p:spPr bwMode="auto">
            <a:xfrm>
              <a:off x="1296" y="2832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594"/>
          <p:cNvGrpSpPr>
            <a:grpSpLocks/>
          </p:cNvGrpSpPr>
          <p:nvPr/>
        </p:nvGrpSpPr>
        <p:grpSpPr bwMode="auto">
          <a:xfrm>
            <a:off x="6096000" y="1371600"/>
            <a:ext cx="979488" cy="901700"/>
            <a:chOff x="2491" y="1440"/>
            <a:chExt cx="617" cy="568"/>
          </a:xfrm>
        </p:grpSpPr>
        <p:graphicFrame>
          <p:nvGraphicFramePr>
            <p:cNvPr id="2053" name="Object 30"/>
            <p:cNvGraphicFramePr>
              <a:graphicFrameLocks noChangeAspect="1"/>
            </p:cNvGraphicFramePr>
            <p:nvPr/>
          </p:nvGraphicFramePr>
          <p:xfrm>
            <a:off x="2491" y="1776"/>
            <a:ext cx="617" cy="232"/>
          </p:xfrm>
          <a:graphic>
            <a:graphicData uri="http://schemas.openxmlformats.org/presentationml/2006/ole">
              <p:oleObj spid="_x0000_s1042" name="Clip" r:id="rId4" imgW="4395788" imgH="1652588" progId="">
                <p:embed/>
              </p:oleObj>
            </a:graphicData>
          </a:graphic>
        </p:graphicFrame>
        <p:sp>
          <p:nvSpPr>
            <p:cNvPr id="2087" name="Line 31"/>
            <p:cNvSpPr>
              <a:spLocks noChangeShapeType="1"/>
            </p:cNvSpPr>
            <p:nvPr/>
          </p:nvSpPr>
          <p:spPr bwMode="auto">
            <a:xfrm flipV="1">
              <a:off x="2587" y="1440"/>
              <a:ext cx="0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2050" name="Object 591"/>
          <p:cNvGraphicFramePr>
            <a:graphicFrameLocks noChangeAspect="1"/>
          </p:cNvGraphicFramePr>
          <p:nvPr/>
        </p:nvGraphicFramePr>
        <p:xfrm>
          <a:off x="5715000" y="3276600"/>
          <a:ext cx="879475" cy="914400"/>
        </p:xfrm>
        <a:graphic>
          <a:graphicData uri="http://schemas.openxmlformats.org/presentationml/2006/ole">
            <p:oleObj spid="_x0000_s1043" name="Clip" r:id="rId5" imgW="3986213" imgH="4144963" progId="">
              <p:embed/>
            </p:oleObj>
          </a:graphicData>
        </a:graphic>
      </p:graphicFrame>
      <p:graphicFrame>
        <p:nvGraphicFramePr>
          <p:cNvPr id="2051" name="Object 595"/>
          <p:cNvGraphicFramePr>
            <a:graphicFrameLocks noChangeAspect="1"/>
          </p:cNvGraphicFramePr>
          <p:nvPr/>
        </p:nvGraphicFramePr>
        <p:xfrm>
          <a:off x="3505200" y="4800600"/>
          <a:ext cx="879475" cy="914400"/>
        </p:xfrm>
        <a:graphic>
          <a:graphicData uri="http://schemas.openxmlformats.org/presentationml/2006/ole">
            <p:oleObj spid="_x0000_s1044" name="Clip" r:id="rId6" imgW="3986213" imgH="4144963" progId="">
              <p:embed/>
            </p:oleObj>
          </a:graphicData>
        </a:graphic>
      </p:graphicFrame>
      <p:sp>
        <p:nvSpPr>
          <p:cNvPr id="2069" name="Line 596"/>
          <p:cNvSpPr>
            <a:spLocks noChangeShapeType="1"/>
          </p:cNvSpPr>
          <p:nvPr/>
        </p:nvSpPr>
        <p:spPr bwMode="auto">
          <a:xfrm>
            <a:off x="5943600" y="27432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0" name="Line 597"/>
          <p:cNvSpPr>
            <a:spLocks noChangeShapeType="1"/>
          </p:cNvSpPr>
          <p:nvPr/>
        </p:nvSpPr>
        <p:spPr bwMode="auto">
          <a:xfrm flipV="1">
            <a:off x="6248400" y="2743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1" name="Line 598"/>
          <p:cNvSpPr>
            <a:spLocks noChangeShapeType="1"/>
          </p:cNvSpPr>
          <p:nvPr/>
        </p:nvSpPr>
        <p:spPr bwMode="auto">
          <a:xfrm flipV="1">
            <a:off x="6553200" y="2209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52" name="Object 599"/>
          <p:cNvGraphicFramePr>
            <a:graphicFrameLocks noChangeAspect="1"/>
          </p:cNvGraphicFramePr>
          <p:nvPr/>
        </p:nvGraphicFramePr>
        <p:xfrm>
          <a:off x="1752600" y="1524000"/>
          <a:ext cx="879475" cy="914400"/>
        </p:xfrm>
        <a:graphic>
          <a:graphicData uri="http://schemas.openxmlformats.org/presentationml/2006/ole">
            <p:oleObj spid="_x0000_s1045" name="Clip" r:id="rId7" imgW="3986213" imgH="4144963" progId="">
              <p:embed/>
            </p:oleObj>
          </a:graphicData>
        </a:graphic>
      </p:graphicFrame>
      <p:sp>
        <p:nvSpPr>
          <p:cNvPr id="2072" name="Line 600"/>
          <p:cNvSpPr>
            <a:spLocks noChangeShapeType="1"/>
          </p:cNvSpPr>
          <p:nvPr/>
        </p:nvSpPr>
        <p:spPr bwMode="auto">
          <a:xfrm>
            <a:off x="838200" y="1219200"/>
            <a:ext cx="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3" name="Line 601"/>
          <p:cNvSpPr>
            <a:spLocks noChangeShapeType="1"/>
          </p:cNvSpPr>
          <p:nvPr/>
        </p:nvSpPr>
        <p:spPr bwMode="auto">
          <a:xfrm flipH="1">
            <a:off x="838200" y="1905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4" name="Text Box 602"/>
          <p:cNvSpPr txBox="1">
            <a:spLocks noChangeArrowheads="1"/>
          </p:cNvSpPr>
          <p:nvPr/>
        </p:nvSpPr>
        <p:spPr bwMode="auto">
          <a:xfrm>
            <a:off x="5943600" y="4114800"/>
            <a:ext cx="7159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router</a:t>
            </a:r>
          </a:p>
        </p:txBody>
      </p:sp>
      <p:sp>
        <p:nvSpPr>
          <p:cNvPr id="2075" name="Text Box 603"/>
          <p:cNvSpPr txBox="1">
            <a:spLocks noChangeArrowheads="1"/>
          </p:cNvSpPr>
          <p:nvPr/>
        </p:nvSpPr>
        <p:spPr bwMode="auto">
          <a:xfrm>
            <a:off x="3810000" y="5715000"/>
            <a:ext cx="7159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router</a:t>
            </a:r>
          </a:p>
        </p:txBody>
      </p:sp>
      <p:sp>
        <p:nvSpPr>
          <p:cNvPr id="2076" name="Text Box 604"/>
          <p:cNvSpPr txBox="1">
            <a:spLocks noChangeArrowheads="1"/>
          </p:cNvSpPr>
          <p:nvPr/>
        </p:nvSpPr>
        <p:spPr bwMode="auto">
          <a:xfrm>
            <a:off x="1905000" y="2438400"/>
            <a:ext cx="7159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router</a:t>
            </a:r>
          </a:p>
        </p:txBody>
      </p:sp>
      <p:sp>
        <p:nvSpPr>
          <p:cNvPr id="2077" name="Text Box 605"/>
          <p:cNvSpPr txBox="1">
            <a:spLocks noChangeArrowheads="1"/>
          </p:cNvSpPr>
          <p:nvPr/>
        </p:nvSpPr>
        <p:spPr bwMode="auto">
          <a:xfrm>
            <a:off x="1219200" y="5715000"/>
            <a:ext cx="12350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end-system</a:t>
            </a:r>
          </a:p>
        </p:txBody>
      </p:sp>
      <p:sp>
        <p:nvSpPr>
          <p:cNvPr id="2078" name="Text Box 606"/>
          <p:cNvSpPr txBox="1">
            <a:spLocks noChangeArrowheads="1"/>
          </p:cNvSpPr>
          <p:nvPr/>
        </p:nvSpPr>
        <p:spPr bwMode="auto">
          <a:xfrm>
            <a:off x="6689725" y="3516313"/>
            <a:ext cx="523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FA</a:t>
            </a:r>
          </a:p>
        </p:txBody>
      </p:sp>
      <p:sp>
        <p:nvSpPr>
          <p:cNvPr id="2079" name="Text Box 607"/>
          <p:cNvSpPr txBox="1">
            <a:spLocks noChangeArrowheads="1"/>
          </p:cNvSpPr>
          <p:nvPr/>
        </p:nvSpPr>
        <p:spPr bwMode="auto">
          <a:xfrm>
            <a:off x="1905000" y="1066800"/>
            <a:ext cx="552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HA</a:t>
            </a:r>
          </a:p>
        </p:txBody>
      </p:sp>
      <p:sp>
        <p:nvSpPr>
          <p:cNvPr id="2080" name="Text Box 608"/>
          <p:cNvSpPr txBox="1">
            <a:spLocks noChangeArrowheads="1"/>
          </p:cNvSpPr>
          <p:nvPr/>
        </p:nvSpPr>
        <p:spPr bwMode="auto">
          <a:xfrm>
            <a:off x="8229600" y="1524000"/>
            <a:ext cx="579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MN</a:t>
            </a:r>
          </a:p>
        </p:txBody>
      </p:sp>
      <p:sp>
        <p:nvSpPr>
          <p:cNvPr id="2081" name="Text Box 610"/>
          <p:cNvSpPr txBox="1">
            <a:spLocks noChangeArrowheads="1"/>
          </p:cNvSpPr>
          <p:nvPr/>
        </p:nvSpPr>
        <p:spPr bwMode="auto">
          <a:xfrm>
            <a:off x="609600" y="2895600"/>
            <a:ext cx="1562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home network</a:t>
            </a:r>
          </a:p>
        </p:txBody>
      </p:sp>
      <p:sp>
        <p:nvSpPr>
          <p:cNvPr id="2082" name="Text Box 612"/>
          <p:cNvSpPr txBox="1">
            <a:spLocks noChangeArrowheads="1"/>
          </p:cNvSpPr>
          <p:nvPr/>
        </p:nvSpPr>
        <p:spPr bwMode="auto">
          <a:xfrm>
            <a:off x="7239000" y="3581400"/>
            <a:ext cx="96361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foreign </a:t>
            </a:r>
            <a:br>
              <a:rPr lang="en-US" b="1"/>
            </a:br>
            <a:r>
              <a:rPr lang="en-US" b="1"/>
              <a:t>network</a:t>
            </a:r>
          </a:p>
        </p:txBody>
      </p:sp>
      <p:sp>
        <p:nvSpPr>
          <p:cNvPr id="2083" name="Text Box 613"/>
          <p:cNvSpPr txBox="1">
            <a:spLocks noChangeArrowheads="1"/>
          </p:cNvSpPr>
          <p:nvPr/>
        </p:nvSpPr>
        <p:spPr bwMode="auto">
          <a:xfrm>
            <a:off x="228600" y="3429000"/>
            <a:ext cx="23177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(physical home network</a:t>
            </a:r>
          </a:p>
          <a:p>
            <a:r>
              <a:rPr lang="en-US"/>
              <a:t>for the MN)</a:t>
            </a:r>
          </a:p>
        </p:txBody>
      </p:sp>
      <p:sp>
        <p:nvSpPr>
          <p:cNvPr id="2084" name="Text Box 614"/>
          <p:cNvSpPr txBox="1">
            <a:spLocks noChangeArrowheads="1"/>
          </p:cNvSpPr>
          <p:nvPr/>
        </p:nvSpPr>
        <p:spPr bwMode="auto">
          <a:xfrm>
            <a:off x="6400800" y="4495800"/>
            <a:ext cx="250031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(current physical network </a:t>
            </a:r>
            <a:br>
              <a:rPr lang="en-US"/>
            </a:br>
            <a:r>
              <a:rPr lang="en-US"/>
              <a:t>for the MN)</a:t>
            </a:r>
          </a:p>
        </p:txBody>
      </p:sp>
      <p:sp>
        <p:nvSpPr>
          <p:cNvPr id="2085" name="Text Box 616"/>
          <p:cNvSpPr txBox="1">
            <a:spLocks noChangeArrowheads="1"/>
          </p:cNvSpPr>
          <p:nvPr/>
        </p:nvSpPr>
        <p:spPr bwMode="auto">
          <a:xfrm>
            <a:off x="762000" y="4953000"/>
            <a:ext cx="552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CN</a:t>
            </a:r>
          </a:p>
        </p:txBody>
      </p:sp>
      <p:pic>
        <p:nvPicPr>
          <p:cNvPr id="2086" name="Picture 618" descr="j023596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380288" y="1773238"/>
            <a:ext cx="1071562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Oval 52"/>
          <p:cNvSpPr>
            <a:spLocks noChangeArrowheads="1"/>
          </p:cNvSpPr>
          <p:nvPr/>
        </p:nvSpPr>
        <p:spPr bwMode="auto">
          <a:xfrm rot="2360663">
            <a:off x="990600" y="3048000"/>
            <a:ext cx="4267200" cy="2057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0" name="Oval 51"/>
          <p:cNvSpPr>
            <a:spLocks noChangeArrowheads="1"/>
          </p:cNvSpPr>
          <p:nvPr/>
        </p:nvSpPr>
        <p:spPr bwMode="auto">
          <a:xfrm>
            <a:off x="4572000" y="2819400"/>
            <a:ext cx="1752600" cy="15240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Oval 50"/>
          <p:cNvSpPr>
            <a:spLocks noChangeArrowheads="1"/>
          </p:cNvSpPr>
          <p:nvPr/>
        </p:nvSpPr>
        <p:spPr bwMode="auto">
          <a:xfrm>
            <a:off x="1905000" y="2895600"/>
            <a:ext cx="1524000" cy="15240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2" name="Oval 49"/>
          <p:cNvSpPr>
            <a:spLocks noChangeArrowheads="1"/>
          </p:cNvSpPr>
          <p:nvPr/>
        </p:nvSpPr>
        <p:spPr bwMode="auto">
          <a:xfrm>
            <a:off x="3124200" y="3962400"/>
            <a:ext cx="1524000" cy="15240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>
                <a:solidFill>
                  <a:schemeClr val="accent2">
                    <a:lumMod val="75000"/>
                  </a:schemeClr>
                </a:solidFill>
              </a:rPr>
              <a:t>Clustering of ad-hoc networks</a:t>
            </a:r>
          </a:p>
        </p:txBody>
      </p:sp>
      <p:sp>
        <p:nvSpPr>
          <p:cNvPr id="55304" name="Oval 3"/>
          <p:cNvSpPr>
            <a:spLocks noChangeArrowheads="1"/>
          </p:cNvSpPr>
          <p:nvPr/>
        </p:nvSpPr>
        <p:spPr bwMode="auto">
          <a:xfrm>
            <a:off x="2057400" y="3810000"/>
            <a:ext cx="152400" cy="152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5" name="Oval 4"/>
          <p:cNvSpPr>
            <a:spLocks noChangeArrowheads="1"/>
          </p:cNvSpPr>
          <p:nvPr/>
        </p:nvSpPr>
        <p:spPr bwMode="auto">
          <a:xfrm>
            <a:off x="2514600" y="3657600"/>
            <a:ext cx="152400" cy="152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6" name="Oval 5"/>
          <p:cNvSpPr>
            <a:spLocks noChangeArrowheads="1"/>
          </p:cNvSpPr>
          <p:nvPr/>
        </p:nvSpPr>
        <p:spPr bwMode="auto">
          <a:xfrm>
            <a:off x="2286000" y="3352800"/>
            <a:ext cx="152400" cy="152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7" name="Oval 6"/>
          <p:cNvSpPr>
            <a:spLocks noChangeArrowheads="1"/>
          </p:cNvSpPr>
          <p:nvPr/>
        </p:nvSpPr>
        <p:spPr bwMode="auto">
          <a:xfrm>
            <a:off x="2895600" y="32004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8" name="Oval 7"/>
          <p:cNvSpPr>
            <a:spLocks noChangeArrowheads="1"/>
          </p:cNvSpPr>
          <p:nvPr/>
        </p:nvSpPr>
        <p:spPr bwMode="auto">
          <a:xfrm>
            <a:off x="3048000" y="3733800"/>
            <a:ext cx="152400" cy="152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9" name="Oval 8"/>
          <p:cNvSpPr>
            <a:spLocks noChangeArrowheads="1"/>
          </p:cNvSpPr>
          <p:nvPr/>
        </p:nvSpPr>
        <p:spPr bwMode="auto">
          <a:xfrm>
            <a:off x="2667000" y="4114800"/>
            <a:ext cx="152400" cy="152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5310" name="AutoShape 9"/>
          <p:cNvCxnSpPr>
            <a:cxnSpLocks noChangeShapeType="1"/>
            <a:stCxn id="55304" idx="6"/>
            <a:endCxn id="55305" idx="3"/>
          </p:cNvCxnSpPr>
          <p:nvPr/>
        </p:nvCxnSpPr>
        <p:spPr bwMode="auto">
          <a:xfrm flipV="1">
            <a:off x="2209800" y="3787775"/>
            <a:ext cx="327025" cy="98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5311" name="AutoShape 10"/>
          <p:cNvCxnSpPr>
            <a:cxnSpLocks noChangeShapeType="1"/>
            <a:stCxn id="55304" idx="0"/>
            <a:endCxn id="55306" idx="3"/>
          </p:cNvCxnSpPr>
          <p:nvPr/>
        </p:nvCxnSpPr>
        <p:spPr bwMode="auto">
          <a:xfrm flipV="1">
            <a:off x="2133600" y="3482975"/>
            <a:ext cx="174625" cy="327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5312" name="AutoShape 11"/>
          <p:cNvCxnSpPr>
            <a:cxnSpLocks noChangeShapeType="1"/>
            <a:stCxn id="55305" idx="7"/>
            <a:endCxn id="55307" idx="3"/>
          </p:cNvCxnSpPr>
          <p:nvPr/>
        </p:nvCxnSpPr>
        <p:spPr bwMode="auto">
          <a:xfrm flipV="1">
            <a:off x="2644775" y="3330575"/>
            <a:ext cx="273050" cy="349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5313" name="AutoShape 12"/>
          <p:cNvCxnSpPr>
            <a:cxnSpLocks noChangeShapeType="1"/>
            <a:stCxn id="55306" idx="5"/>
            <a:endCxn id="55305" idx="1"/>
          </p:cNvCxnSpPr>
          <p:nvPr/>
        </p:nvCxnSpPr>
        <p:spPr bwMode="auto">
          <a:xfrm>
            <a:off x="2416175" y="3482975"/>
            <a:ext cx="120650" cy="196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5314" name="AutoShape 13"/>
          <p:cNvCxnSpPr>
            <a:cxnSpLocks noChangeShapeType="1"/>
            <a:stCxn id="55306" idx="6"/>
            <a:endCxn id="55307" idx="2"/>
          </p:cNvCxnSpPr>
          <p:nvPr/>
        </p:nvCxnSpPr>
        <p:spPr bwMode="auto">
          <a:xfrm flipV="1">
            <a:off x="2438400" y="3276600"/>
            <a:ext cx="457200" cy="152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5315" name="AutoShape 14"/>
          <p:cNvCxnSpPr>
            <a:cxnSpLocks noChangeShapeType="1"/>
            <a:stCxn id="55309" idx="1"/>
            <a:endCxn id="55305" idx="4"/>
          </p:cNvCxnSpPr>
          <p:nvPr/>
        </p:nvCxnSpPr>
        <p:spPr bwMode="auto">
          <a:xfrm flipH="1" flipV="1">
            <a:off x="2590800" y="3810000"/>
            <a:ext cx="98425" cy="327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5316" name="AutoShape 15"/>
          <p:cNvCxnSpPr>
            <a:cxnSpLocks noChangeShapeType="1"/>
            <a:stCxn id="55308" idx="0"/>
            <a:endCxn id="55307" idx="5"/>
          </p:cNvCxnSpPr>
          <p:nvPr/>
        </p:nvCxnSpPr>
        <p:spPr bwMode="auto">
          <a:xfrm flipH="1" flipV="1">
            <a:off x="3025775" y="3330575"/>
            <a:ext cx="98425" cy="403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5317" name="AutoShape 16"/>
          <p:cNvCxnSpPr>
            <a:cxnSpLocks noChangeShapeType="1"/>
            <a:stCxn id="55308" idx="3"/>
            <a:endCxn id="55309" idx="7"/>
          </p:cNvCxnSpPr>
          <p:nvPr/>
        </p:nvCxnSpPr>
        <p:spPr bwMode="auto">
          <a:xfrm flipH="1">
            <a:off x="2797175" y="3863975"/>
            <a:ext cx="2730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55318" name="Oval 17"/>
          <p:cNvSpPr>
            <a:spLocks noChangeArrowheads="1"/>
          </p:cNvSpPr>
          <p:nvPr/>
        </p:nvSpPr>
        <p:spPr bwMode="auto">
          <a:xfrm>
            <a:off x="4724400" y="3810000"/>
            <a:ext cx="152400" cy="152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19" name="Oval 18"/>
          <p:cNvSpPr>
            <a:spLocks noChangeArrowheads="1"/>
          </p:cNvSpPr>
          <p:nvPr/>
        </p:nvSpPr>
        <p:spPr bwMode="auto">
          <a:xfrm>
            <a:off x="5334000" y="3657600"/>
            <a:ext cx="152400" cy="152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0" name="Oval 19"/>
          <p:cNvSpPr>
            <a:spLocks noChangeArrowheads="1"/>
          </p:cNvSpPr>
          <p:nvPr/>
        </p:nvSpPr>
        <p:spPr bwMode="auto">
          <a:xfrm>
            <a:off x="4876800" y="3276600"/>
            <a:ext cx="152400" cy="152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1" name="Oval 20"/>
          <p:cNvSpPr>
            <a:spLocks noChangeArrowheads="1"/>
          </p:cNvSpPr>
          <p:nvPr/>
        </p:nvSpPr>
        <p:spPr bwMode="auto">
          <a:xfrm>
            <a:off x="5334000" y="30480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2" name="Oval 21"/>
          <p:cNvSpPr>
            <a:spLocks noChangeArrowheads="1"/>
          </p:cNvSpPr>
          <p:nvPr/>
        </p:nvSpPr>
        <p:spPr bwMode="auto">
          <a:xfrm>
            <a:off x="5943600" y="3276600"/>
            <a:ext cx="152400" cy="152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3" name="Oval 22"/>
          <p:cNvSpPr>
            <a:spLocks noChangeArrowheads="1"/>
          </p:cNvSpPr>
          <p:nvPr/>
        </p:nvSpPr>
        <p:spPr bwMode="auto">
          <a:xfrm>
            <a:off x="5943600" y="3733800"/>
            <a:ext cx="152400" cy="152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5324" name="AutoShape 24"/>
          <p:cNvCxnSpPr>
            <a:cxnSpLocks noChangeShapeType="1"/>
            <a:stCxn id="55318" idx="0"/>
            <a:endCxn id="55320" idx="3"/>
          </p:cNvCxnSpPr>
          <p:nvPr/>
        </p:nvCxnSpPr>
        <p:spPr bwMode="auto">
          <a:xfrm flipV="1">
            <a:off x="4800600" y="3406775"/>
            <a:ext cx="98425" cy="403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5325" name="AutoShape 25"/>
          <p:cNvCxnSpPr>
            <a:cxnSpLocks noChangeShapeType="1"/>
            <a:stCxn id="55319" idx="7"/>
            <a:endCxn id="55321" idx="3"/>
          </p:cNvCxnSpPr>
          <p:nvPr/>
        </p:nvCxnSpPr>
        <p:spPr bwMode="auto">
          <a:xfrm flipH="1" flipV="1">
            <a:off x="5356225" y="3178175"/>
            <a:ext cx="107950" cy="501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5326" name="AutoShape 26"/>
          <p:cNvCxnSpPr>
            <a:cxnSpLocks noChangeShapeType="1"/>
            <a:stCxn id="55320" idx="5"/>
            <a:endCxn id="55319" idx="1"/>
          </p:cNvCxnSpPr>
          <p:nvPr/>
        </p:nvCxnSpPr>
        <p:spPr bwMode="auto">
          <a:xfrm>
            <a:off x="5006975" y="3406775"/>
            <a:ext cx="3492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5327" name="AutoShape 27"/>
          <p:cNvCxnSpPr>
            <a:cxnSpLocks noChangeShapeType="1"/>
            <a:stCxn id="55320" idx="6"/>
            <a:endCxn id="55321" idx="2"/>
          </p:cNvCxnSpPr>
          <p:nvPr/>
        </p:nvCxnSpPr>
        <p:spPr bwMode="auto">
          <a:xfrm flipV="1">
            <a:off x="5029200" y="3124200"/>
            <a:ext cx="304800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5328" name="AutoShape 28"/>
          <p:cNvCxnSpPr>
            <a:cxnSpLocks noChangeShapeType="1"/>
            <a:stCxn id="55323" idx="1"/>
            <a:endCxn id="55319" idx="6"/>
          </p:cNvCxnSpPr>
          <p:nvPr/>
        </p:nvCxnSpPr>
        <p:spPr bwMode="auto">
          <a:xfrm flipH="1" flipV="1">
            <a:off x="5486400" y="3733800"/>
            <a:ext cx="479425" cy="22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5329" name="AutoShape 29"/>
          <p:cNvCxnSpPr>
            <a:cxnSpLocks noChangeShapeType="1"/>
            <a:stCxn id="55322" idx="0"/>
            <a:endCxn id="55321" idx="5"/>
          </p:cNvCxnSpPr>
          <p:nvPr/>
        </p:nvCxnSpPr>
        <p:spPr bwMode="auto">
          <a:xfrm flipH="1" flipV="1">
            <a:off x="5464175" y="3178175"/>
            <a:ext cx="555625" cy="98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5330" name="AutoShape 30"/>
          <p:cNvCxnSpPr>
            <a:cxnSpLocks noChangeShapeType="1"/>
            <a:stCxn id="55322" idx="3"/>
            <a:endCxn id="55323" idx="0"/>
          </p:cNvCxnSpPr>
          <p:nvPr/>
        </p:nvCxnSpPr>
        <p:spPr bwMode="auto">
          <a:xfrm>
            <a:off x="5965825" y="3406775"/>
            <a:ext cx="53975" cy="327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55331" name="Oval 31"/>
          <p:cNvSpPr>
            <a:spLocks noChangeArrowheads="1"/>
          </p:cNvSpPr>
          <p:nvPr/>
        </p:nvSpPr>
        <p:spPr bwMode="auto">
          <a:xfrm>
            <a:off x="3429000" y="5029200"/>
            <a:ext cx="152400" cy="152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32" name="Oval 32"/>
          <p:cNvSpPr>
            <a:spLocks noChangeArrowheads="1"/>
          </p:cNvSpPr>
          <p:nvPr/>
        </p:nvSpPr>
        <p:spPr bwMode="auto">
          <a:xfrm>
            <a:off x="3733800" y="4648200"/>
            <a:ext cx="152400" cy="152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33" name="Oval 33"/>
          <p:cNvSpPr>
            <a:spLocks noChangeArrowheads="1"/>
          </p:cNvSpPr>
          <p:nvPr/>
        </p:nvSpPr>
        <p:spPr bwMode="auto">
          <a:xfrm>
            <a:off x="3276600" y="4495800"/>
            <a:ext cx="152400" cy="152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34" name="Oval 34"/>
          <p:cNvSpPr>
            <a:spLocks noChangeArrowheads="1"/>
          </p:cNvSpPr>
          <p:nvPr/>
        </p:nvSpPr>
        <p:spPr bwMode="auto">
          <a:xfrm>
            <a:off x="3657600" y="4114800"/>
            <a:ext cx="152400" cy="152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35" name="Oval 35"/>
          <p:cNvSpPr>
            <a:spLocks noChangeArrowheads="1"/>
          </p:cNvSpPr>
          <p:nvPr/>
        </p:nvSpPr>
        <p:spPr bwMode="auto">
          <a:xfrm>
            <a:off x="4191000" y="4419600"/>
            <a:ext cx="152400" cy="152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36" name="Oval 36"/>
          <p:cNvSpPr>
            <a:spLocks noChangeArrowheads="1"/>
          </p:cNvSpPr>
          <p:nvPr/>
        </p:nvSpPr>
        <p:spPr bwMode="auto">
          <a:xfrm>
            <a:off x="4267200" y="4876800"/>
            <a:ext cx="152400" cy="152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5337" name="AutoShape 37"/>
          <p:cNvCxnSpPr>
            <a:cxnSpLocks noChangeShapeType="1"/>
            <a:stCxn id="55331" idx="6"/>
            <a:endCxn id="55332" idx="3"/>
          </p:cNvCxnSpPr>
          <p:nvPr/>
        </p:nvCxnSpPr>
        <p:spPr bwMode="auto">
          <a:xfrm flipV="1">
            <a:off x="3581400" y="4778375"/>
            <a:ext cx="174625" cy="327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5338" name="AutoShape 38"/>
          <p:cNvCxnSpPr>
            <a:cxnSpLocks noChangeShapeType="1"/>
            <a:stCxn id="55331" idx="0"/>
            <a:endCxn id="55333" idx="5"/>
          </p:cNvCxnSpPr>
          <p:nvPr/>
        </p:nvCxnSpPr>
        <p:spPr bwMode="auto">
          <a:xfrm flipH="1" flipV="1">
            <a:off x="3406775" y="4625975"/>
            <a:ext cx="98425" cy="403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5339" name="AutoShape 39"/>
          <p:cNvCxnSpPr>
            <a:cxnSpLocks noChangeShapeType="1"/>
            <a:stCxn id="55332" idx="7"/>
            <a:endCxn id="55334" idx="3"/>
          </p:cNvCxnSpPr>
          <p:nvPr/>
        </p:nvCxnSpPr>
        <p:spPr bwMode="auto">
          <a:xfrm flipH="1" flipV="1">
            <a:off x="3679825" y="4244975"/>
            <a:ext cx="184150" cy="425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5340" name="AutoShape 40"/>
          <p:cNvCxnSpPr>
            <a:cxnSpLocks noChangeShapeType="1"/>
            <a:stCxn id="55335" idx="2"/>
            <a:endCxn id="55332" idx="6"/>
          </p:cNvCxnSpPr>
          <p:nvPr/>
        </p:nvCxnSpPr>
        <p:spPr bwMode="auto">
          <a:xfrm flipH="1">
            <a:off x="3886200" y="4495800"/>
            <a:ext cx="304800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5341" name="AutoShape 41"/>
          <p:cNvCxnSpPr>
            <a:cxnSpLocks noChangeShapeType="1"/>
            <a:stCxn id="55333" idx="6"/>
            <a:endCxn id="55334" idx="2"/>
          </p:cNvCxnSpPr>
          <p:nvPr/>
        </p:nvCxnSpPr>
        <p:spPr bwMode="auto">
          <a:xfrm flipV="1">
            <a:off x="3429000" y="4191000"/>
            <a:ext cx="2286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5342" name="AutoShape 43"/>
          <p:cNvCxnSpPr>
            <a:cxnSpLocks noChangeShapeType="1"/>
            <a:stCxn id="55335" idx="0"/>
            <a:endCxn id="55334" idx="5"/>
          </p:cNvCxnSpPr>
          <p:nvPr/>
        </p:nvCxnSpPr>
        <p:spPr bwMode="auto">
          <a:xfrm flipH="1" flipV="1">
            <a:off x="3787775" y="4244975"/>
            <a:ext cx="479425" cy="174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5343" name="AutoShape 44"/>
          <p:cNvCxnSpPr>
            <a:cxnSpLocks noChangeShapeType="1"/>
            <a:stCxn id="55335" idx="4"/>
            <a:endCxn id="55336" idx="0"/>
          </p:cNvCxnSpPr>
          <p:nvPr/>
        </p:nvCxnSpPr>
        <p:spPr bwMode="auto">
          <a:xfrm>
            <a:off x="4267200" y="4572000"/>
            <a:ext cx="762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55344" name="Oval 45"/>
          <p:cNvSpPr>
            <a:spLocks noChangeArrowheads="1"/>
          </p:cNvSpPr>
          <p:nvPr/>
        </p:nvSpPr>
        <p:spPr bwMode="auto">
          <a:xfrm>
            <a:off x="3962400" y="5105400"/>
            <a:ext cx="152400" cy="152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5345" name="AutoShape 46"/>
          <p:cNvCxnSpPr>
            <a:cxnSpLocks noChangeShapeType="1"/>
            <a:stCxn id="55344" idx="1"/>
            <a:endCxn id="55332" idx="4"/>
          </p:cNvCxnSpPr>
          <p:nvPr/>
        </p:nvCxnSpPr>
        <p:spPr bwMode="auto">
          <a:xfrm flipH="1" flipV="1">
            <a:off x="3810000" y="4800600"/>
            <a:ext cx="174625" cy="327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5346" name="AutoShape 47"/>
          <p:cNvCxnSpPr>
            <a:cxnSpLocks noChangeShapeType="1"/>
            <a:stCxn id="55307" idx="6"/>
            <a:endCxn id="55334" idx="0"/>
          </p:cNvCxnSpPr>
          <p:nvPr/>
        </p:nvCxnSpPr>
        <p:spPr bwMode="auto">
          <a:xfrm>
            <a:off x="3048000" y="3276600"/>
            <a:ext cx="68580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55347" name="Oval 53"/>
          <p:cNvSpPr>
            <a:spLocks noChangeArrowheads="1"/>
          </p:cNvSpPr>
          <p:nvPr/>
        </p:nvSpPr>
        <p:spPr bwMode="auto">
          <a:xfrm>
            <a:off x="3962400" y="2209800"/>
            <a:ext cx="228600" cy="228600"/>
          </a:xfrm>
          <a:prstGeom prst="ellipse">
            <a:avLst/>
          </a:prstGeom>
          <a:solidFill>
            <a:srgbClr val="E3054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48" name="Oval 55"/>
          <p:cNvSpPr>
            <a:spLocks noChangeArrowheads="1"/>
          </p:cNvSpPr>
          <p:nvPr/>
        </p:nvSpPr>
        <p:spPr bwMode="auto">
          <a:xfrm>
            <a:off x="3886200" y="1447800"/>
            <a:ext cx="1219200" cy="533400"/>
          </a:xfrm>
          <a:prstGeom prst="ellipse">
            <a:avLst/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/>
              <a:t>Internet</a:t>
            </a:r>
          </a:p>
        </p:txBody>
      </p:sp>
      <p:cxnSp>
        <p:nvCxnSpPr>
          <p:cNvPr id="55349" name="AutoShape 56"/>
          <p:cNvCxnSpPr>
            <a:cxnSpLocks noChangeShapeType="1"/>
            <a:stCxn id="55347" idx="7"/>
            <a:endCxn id="55348" idx="4"/>
          </p:cNvCxnSpPr>
          <p:nvPr/>
        </p:nvCxnSpPr>
        <p:spPr bwMode="auto">
          <a:xfrm flipV="1">
            <a:off x="4157663" y="1981200"/>
            <a:ext cx="338137" cy="261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5350" name="AutoShape 57"/>
          <p:cNvCxnSpPr>
            <a:cxnSpLocks noChangeShapeType="1"/>
            <a:stCxn id="55307" idx="7"/>
            <a:endCxn id="55347" idx="3"/>
          </p:cNvCxnSpPr>
          <p:nvPr/>
        </p:nvCxnSpPr>
        <p:spPr bwMode="auto">
          <a:xfrm flipV="1">
            <a:off x="3025775" y="2405063"/>
            <a:ext cx="969963" cy="817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55351" name="AutoShape 58"/>
          <p:cNvCxnSpPr>
            <a:cxnSpLocks noChangeShapeType="1"/>
            <a:stCxn id="55347" idx="5"/>
            <a:endCxn id="55321" idx="0"/>
          </p:cNvCxnSpPr>
          <p:nvPr/>
        </p:nvCxnSpPr>
        <p:spPr bwMode="auto">
          <a:xfrm>
            <a:off x="4157663" y="2405063"/>
            <a:ext cx="1252537" cy="642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55352" name="Text Box 59"/>
          <p:cNvSpPr txBox="1">
            <a:spLocks noChangeArrowheads="1"/>
          </p:cNvSpPr>
          <p:nvPr/>
        </p:nvSpPr>
        <p:spPr bwMode="auto">
          <a:xfrm>
            <a:off x="1295400" y="5230813"/>
            <a:ext cx="10541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/>
              <a:t>super cluster</a:t>
            </a:r>
          </a:p>
        </p:txBody>
      </p:sp>
      <p:sp>
        <p:nvSpPr>
          <p:cNvPr id="55353" name="Text Box 60"/>
          <p:cNvSpPr txBox="1">
            <a:spLocks noChangeArrowheads="1"/>
          </p:cNvSpPr>
          <p:nvPr/>
        </p:nvSpPr>
        <p:spPr bwMode="auto">
          <a:xfrm>
            <a:off x="5257800" y="4697413"/>
            <a:ext cx="6318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/>
              <a:t>cluster</a:t>
            </a:r>
          </a:p>
        </p:txBody>
      </p:sp>
      <p:cxnSp>
        <p:nvCxnSpPr>
          <p:cNvPr id="55354" name="AutoShape 61"/>
          <p:cNvCxnSpPr>
            <a:cxnSpLocks noChangeShapeType="1"/>
            <a:stCxn id="55353" idx="0"/>
            <a:endCxn id="55300" idx="4"/>
          </p:cNvCxnSpPr>
          <p:nvPr/>
        </p:nvCxnSpPr>
        <p:spPr bwMode="auto">
          <a:xfrm flipH="1" flipV="1">
            <a:off x="5448300" y="4343400"/>
            <a:ext cx="125413" cy="3540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5355" name="AutoShape 62"/>
          <p:cNvCxnSpPr>
            <a:cxnSpLocks noChangeShapeType="1"/>
            <a:stCxn id="55353" idx="1"/>
            <a:endCxn id="55302" idx="6"/>
          </p:cNvCxnSpPr>
          <p:nvPr/>
        </p:nvCxnSpPr>
        <p:spPr bwMode="auto">
          <a:xfrm flipH="1" flipV="1">
            <a:off x="4648200" y="4724400"/>
            <a:ext cx="609600" cy="111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5356" name="AutoShape 63"/>
          <p:cNvCxnSpPr>
            <a:cxnSpLocks noChangeShapeType="1"/>
            <a:stCxn id="55352" idx="0"/>
            <a:endCxn id="55299" idx="4"/>
          </p:cNvCxnSpPr>
          <p:nvPr/>
        </p:nvCxnSpPr>
        <p:spPr bwMode="auto">
          <a:xfrm flipV="1">
            <a:off x="1822450" y="4872038"/>
            <a:ext cx="649288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44962"/>
          </a:xfrm>
        </p:spPr>
        <p:txBody>
          <a:bodyPr>
            <a:normAutofit/>
          </a:bodyPr>
          <a:lstStyle/>
          <a:p>
            <a:r>
              <a:rPr lang="en-US" sz="8000" b="1" dirty="0" smtClean="0">
                <a:solidFill>
                  <a:schemeClr val="accent2">
                    <a:lumMod val="75000"/>
                  </a:schemeClr>
                </a:solidFill>
              </a:rPr>
              <a:t>Thank you !!!!!!!!</a:t>
            </a:r>
            <a:endParaRPr lang="en-US" sz="8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611" descr="j028575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87450" y="4941888"/>
            <a:ext cx="1368425" cy="839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Freeform 2"/>
          <p:cNvSpPr>
            <a:spLocks/>
          </p:cNvSpPr>
          <p:nvPr/>
        </p:nvSpPr>
        <p:spPr bwMode="auto">
          <a:xfrm>
            <a:off x="5480050" y="919163"/>
            <a:ext cx="2916238" cy="3551237"/>
          </a:xfrm>
          <a:custGeom>
            <a:avLst/>
            <a:gdLst>
              <a:gd name="T0" fmla="*/ 580 w 1837"/>
              <a:gd name="T1" fmla="*/ 45 h 2237"/>
              <a:gd name="T2" fmla="*/ 148 w 1837"/>
              <a:gd name="T3" fmla="*/ 237 h 2237"/>
              <a:gd name="T4" fmla="*/ 52 w 1837"/>
              <a:gd name="T5" fmla="*/ 1149 h 2237"/>
              <a:gd name="T6" fmla="*/ 459 w 1837"/>
              <a:gd name="T7" fmla="*/ 1769 h 2237"/>
              <a:gd name="T8" fmla="*/ 896 w 1837"/>
              <a:gd name="T9" fmla="*/ 2184 h 2237"/>
              <a:gd name="T10" fmla="*/ 1629 w 1837"/>
              <a:gd name="T11" fmla="*/ 2088 h 2237"/>
              <a:gd name="T12" fmla="*/ 1822 w 1837"/>
              <a:gd name="T13" fmla="*/ 1466 h 2237"/>
              <a:gd name="T14" fmla="*/ 1540 w 1837"/>
              <a:gd name="T15" fmla="*/ 237 h 2237"/>
              <a:gd name="T16" fmla="*/ 580 w 1837"/>
              <a:gd name="T17" fmla="*/ 45 h 223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837"/>
              <a:gd name="T28" fmla="*/ 0 h 2237"/>
              <a:gd name="T29" fmla="*/ 1837 w 1837"/>
              <a:gd name="T30" fmla="*/ 2237 h 223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837" h="2237">
                <a:moveTo>
                  <a:pt x="580" y="45"/>
                </a:moveTo>
                <a:cubicBezTo>
                  <a:pt x="348" y="45"/>
                  <a:pt x="236" y="53"/>
                  <a:pt x="148" y="237"/>
                </a:cubicBezTo>
                <a:cubicBezTo>
                  <a:pt x="60" y="421"/>
                  <a:pt x="0" y="894"/>
                  <a:pt x="52" y="1149"/>
                </a:cubicBezTo>
                <a:cubicBezTo>
                  <a:pt x="104" y="1404"/>
                  <a:pt x="318" y="1597"/>
                  <a:pt x="459" y="1769"/>
                </a:cubicBezTo>
                <a:cubicBezTo>
                  <a:pt x="600" y="1941"/>
                  <a:pt x="701" y="2131"/>
                  <a:pt x="896" y="2184"/>
                </a:cubicBezTo>
                <a:cubicBezTo>
                  <a:pt x="1091" y="2237"/>
                  <a:pt x="1475" y="2208"/>
                  <a:pt x="1629" y="2088"/>
                </a:cubicBezTo>
                <a:cubicBezTo>
                  <a:pt x="1783" y="1968"/>
                  <a:pt x="1837" y="1774"/>
                  <a:pt x="1822" y="1466"/>
                </a:cubicBezTo>
                <a:cubicBezTo>
                  <a:pt x="1807" y="1158"/>
                  <a:pt x="1747" y="474"/>
                  <a:pt x="1540" y="237"/>
                </a:cubicBezTo>
                <a:cubicBezTo>
                  <a:pt x="1333" y="0"/>
                  <a:pt x="812" y="45"/>
                  <a:pt x="580" y="45"/>
                </a:cubicBezTo>
                <a:close/>
              </a:path>
            </a:pathLst>
          </a:custGeom>
          <a:solidFill>
            <a:srgbClr val="F4EE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1" name="Freeform 3"/>
          <p:cNvSpPr>
            <a:spLocks/>
          </p:cNvSpPr>
          <p:nvPr/>
        </p:nvSpPr>
        <p:spPr bwMode="auto">
          <a:xfrm>
            <a:off x="241300" y="774700"/>
            <a:ext cx="2043113" cy="2797175"/>
          </a:xfrm>
          <a:custGeom>
            <a:avLst/>
            <a:gdLst>
              <a:gd name="T0" fmla="*/ 232 w 1287"/>
              <a:gd name="T1" fmla="*/ 136 h 1762"/>
              <a:gd name="T2" fmla="*/ 1085 w 1287"/>
              <a:gd name="T3" fmla="*/ 134 h 1762"/>
              <a:gd name="T4" fmla="*/ 1278 w 1287"/>
              <a:gd name="T5" fmla="*/ 771 h 1762"/>
              <a:gd name="T6" fmla="*/ 1137 w 1287"/>
              <a:gd name="T7" fmla="*/ 1490 h 1762"/>
              <a:gd name="T8" fmla="*/ 472 w 1287"/>
              <a:gd name="T9" fmla="*/ 1672 h 1762"/>
              <a:gd name="T10" fmla="*/ 40 w 1287"/>
              <a:gd name="T11" fmla="*/ 952 h 1762"/>
              <a:gd name="T12" fmla="*/ 232 w 1287"/>
              <a:gd name="T13" fmla="*/ 136 h 176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87"/>
              <a:gd name="T22" fmla="*/ 0 h 1762"/>
              <a:gd name="T23" fmla="*/ 1287 w 1287"/>
              <a:gd name="T24" fmla="*/ 1762 h 176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87" h="1762">
                <a:moveTo>
                  <a:pt x="232" y="136"/>
                </a:moveTo>
                <a:cubicBezTo>
                  <a:pt x="406" y="0"/>
                  <a:pt x="911" y="28"/>
                  <a:pt x="1085" y="134"/>
                </a:cubicBezTo>
                <a:cubicBezTo>
                  <a:pt x="1259" y="240"/>
                  <a:pt x="1269" y="545"/>
                  <a:pt x="1278" y="771"/>
                </a:cubicBezTo>
                <a:cubicBezTo>
                  <a:pt x="1287" y="997"/>
                  <a:pt x="1271" y="1340"/>
                  <a:pt x="1137" y="1490"/>
                </a:cubicBezTo>
                <a:cubicBezTo>
                  <a:pt x="1003" y="1640"/>
                  <a:pt x="655" y="1762"/>
                  <a:pt x="472" y="1672"/>
                </a:cubicBezTo>
                <a:cubicBezTo>
                  <a:pt x="289" y="1582"/>
                  <a:pt x="80" y="1208"/>
                  <a:pt x="40" y="952"/>
                </a:cubicBezTo>
                <a:cubicBezTo>
                  <a:pt x="0" y="696"/>
                  <a:pt x="0" y="272"/>
                  <a:pt x="232" y="136"/>
                </a:cubicBezTo>
                <a:close/>
              </a:path>
            </a:pathLst>
          </a:cu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Data transfer to the mobile system</a:t>
            </a:r>
          </a:p>
        </p:txBody>
      </p:sp>
      <p:sp>
        <p:nvSpPr>
          <p:cNvPr id="3083" name="AutoShape 9"/>
          <p:cNvSpPr>
            <a:spLocks noChangeArrowheads="1"/>
          </p:cNvSpPr>
          <p:nvPr/>
        </p:nvSpPr>
        <p:spPr bwMode="auto">
          <a:xfrm>
            <a:off x="2590800" y="2209800"/>
            <a:ext cx="2590800" cy="2057400"/>
          </a:xfrm>
          <a:prstGeom prst="irregularSeal2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Internet</a:t>
            </a:r>
          </a:p>
        </p:txBody>
      </p:sp>
      <p:cxnSp>
        <p:nvCxnSpPr>
          <p:cNvPr id="3084" name="AutoShape 10"/>
          <p:cNvCxnSpPr>
            <a:cxnSpLocks noChangeShapeType="1"/>
            <a:endCxn id="3083" idx="2"/>
          </p:cNvCxnSpPr>
          <p:nvPr/>
        </p:nvCxnSpPr>
        <p:spPr bwMode="auto">
          <a:xfrm flipV="1">
            <a:off x="3944938" y="4005263"/>
            <a:ext cx="38100" cy="7953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85" name="AutoShape 11"/>
          <p:cNvCxnSpPr>
            <a:cxnSpLocks noChangeShapeType="1"/>
            <a:endCxn id="3083" idx="0"/>
          </p:cNvCxnSpPr>
          <p:nvPr/>
        </p:nvCxnSpPr>
        <p:spPr bwMode="auto">
          <a:xfrm>
            <a:off x="2632075" y="1981200"/>
            <a:ext cx="1125538" cy="4079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86" name="AutoShape 12"/>
          <p:cNvCxnSpPr>
            <a:cxnSpLocks noChangeShapeType="1"/>
            <a:stCxn id="3083" idx="3"/>
          </p:cNvCxnSpPr>
          <p:nvPr/>
        </p:nvCxnSpPr>
        <p:spPr bwMode="auto">
          <a:xfrm>
            <a:off x="5181600" y="2843213"/>
            <a:ext cx="533400" cy="890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3087" name="Line 13"/>
          <p:cNvSpPr>
            <a:spLocks noChangeShapeType="1"/>
          </p:cNvSpPr>
          <p:nvPr/>
        </p:nvSpPr>
        <p:spPr bwMode="auto">
          <a:xfrm>
            <a:off x="2743200" y="4572000"/>
            <a:ext cx="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8" name="Line 14"/>
          <p:cNvSpPr>
            <a:spLocks noChangeShapeType="1"/>
          </p:cNvSpPr>
          <p:nvPr/>
        </p:nvSpPr>
        <p:spPr bwMode="auto">
          <a:xfrm>
            <a:off x="2057400" y="5410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9" name="Line 15"/>
          <p:cNvSpPr>
            <a:spLocks noChangeShapeType="1"/>
          </p:cNvSpPr>
          <p:nvPr/>
        </p:nvSpPr>
        <p:spPr bwMode="auto">
          <a:xfrm flipH="1">
            <a:off x="2743200" y="5257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 flipH="1">
            <a:off x="6629400" y="1295400"/>
            <a:ext cx="1066800" cy="609600"/>
            <a:chOff x="1248" y="2736"/>
            <a:chExt cx="240" cy="192"/>
          </a:xfrm>
        </p:grpSpPr>
        <p:sp>
          <p:nvSpPr>
            <p:cNvPr id="3116" name="Line 17"/>
            <p:cNvSpPr>
              <a:spLocks noChangeShapeType="1"/>
            </p:cNvSpPr>
            <p:nvPr/>
          </p:nvSpPr>
          <p:spPr bwMode="auto">
            <a:xfrm flipV="1">
              <a:off x="1296" y="2736"/>
              <a:ext cx="192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7" name="Line 18"/>
            <p:cNvSpPr>
              <a:spLocks noChangeShapeType="1"/>
            </p:cNvSpPr>
            <p:nvPr/>
          </p:nvSpPr>
          <p:spPr bwMode="auto">
            <a:xfrm flipH="1">
              <a:off x="1248" y="2832"/>
              <a:ext cx="192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8" name="Line 19"/>
            <p:cNvSpPr>
              <a:spLocks noChangeShapeType="1"/>
            </p:cNvSpPr>
            <p:nvPr/>
          </p:nvSpPr>
          <p:spPr bwMode="auto">
            <a:xfrm>
              <a:off x="1296" y="2832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6096000" y="1371600"/>
            <a:ext cx="979488" cy="901700"/>
            <a:chOff x="2491" y="1440"/>
            <a:chExt cx="617" cy="568"/>
          </a:xfrm>
        </p:grpSpPr>
        <p:graphicFrame>
          <p:nvGraphicFramePr>
            <p:cNvPr id="3077" name="Object 21"/>
            <p:cNvGraphicFramePr>
              <a:graphicFrameLocks noChangeAspect="1"/>
            </p:cNvGraphicFramePr>
            <p:nvPr/>
          </p:nvGraphicFramePr>
          <p:xfrm>
            <a:off x="2491" y="1776"/>
            <a:ext cx="617" cy="232"/>
          </p:xfrm>
          <a:graphic>
            <a:graphicData uri="http://schemas.openxmlformats.org/presentationml/2006/ole">
              <p:oleObj spid="_x0000_s2066" name="Clip" r:id="rId4" imgW="4395788" imgH="1652588" progId="">
                <p:embed/>
              </p:oleObj>
            </a:graphicData>
          </a:graphic>
        </p:graphicFrame>
        <p:sp>
          <p:nvSpPr>
            <p:cNvPr id="3115" name="Line 22"/>
            <p:cNvSpPr>
              <a:spLocks noChangeShapeType="1"/>
            </p:cNvSpPr>
            <p:nvPr/>
          </p:nvSpPr>
          <p:spPr bwMode="auto">
            <a:xfrm flipV="1">
              <a:off x="2587" y="1440"/>
              <a:ext cx="0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3074" name="Object 580"/>
          <p:cNvGraphicFramePr>
            <a:graphicFrameLocks noChangeAspect="1"/>
          </p:cNvGraphicFramePr>
          <p:nvPr/>
        </p:nvGraphicFramePr>
        <p:xfrm>
          <a:off x="5715000" y="3276600"/>
          <a:ext cx="879475" cy="914400"/>
        </p:xfrm>
        <a:graphic>
          <a:graphicData uri="http://schemas.openxmlformats.org/presentationml/2006/ole">
            <p:oleObj spid="_x0000_s2067" name="Clip" r:id="rId5" imgW="3986213" imgH="4144963" progId="">
              <p:embed/>
            </p:oleObj>
          </a:graphicData>
        </a:graphic>
      </p:graphicFrame>
      <p:graphicFrame>
        <p:nvGraphicFramePr>
          <p:cNvPr id="3075" name="Object 581"/>
          <p:cNvGraphicFramePr>
            <a:graphicFrameLocks noChangeAspect="1"/>
          </p:cNvGraphicFramePr>
          <p:nvPr/>
        </p:nvGraphicFramePr>
        <p:xfrm>
          <a:off x="3505200" y="4800600"/>
          <a:ext cx="879475" cy="914400"/>
        </p:xfrm>
        <a:graphic>
          <a:graphicData uri="http://schemas.openxmlformats.org/presentationml/2006/ole">
            <p:oleObj spid="_x0000_s2068" name="Clip" r:id="rId6" imgW="3986213" imgH="4144963" progId="">
              <p:embed/>
            </p:oleObj>
          </a:graphicData>
        </a:graphic>
      </p:graphicFrame>
      <p:sp>
        <p:nvSpPr>
          <p:cNvPr id="3092" name="Line 582"/>
          <p:cNvSpPr>
            <a:spLocks noChangeShapeType="1"/>
          </p:cNvSpPr>
          <p:nvPr/>
        </p:nvSpPr>
        <p:spPr bwMode="auto">
          <a:xfrm>
            <a:off x="5943600" y="27432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3" name="Line 583"/>
          <p:cNvSpPr>
            <a:spLocks noChangeShapeType="1"/>
          </p:cNvSpPr>
          <p:nvPr/>
        </p:nvSpPr>
        <p:spPr bwMode="auto">
          <a:xfrm flipV="1">
            <a:off x="6248400" y="2743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4" name="Line 584"/>
          <p:cNvSpPr>
            <a:spLocks noChangeShapeType="1"/>
          </p:cNvSpPr>
          <p:nvPr/>
        </p:nvSpPr>
        <p:spPr bwMode="auto">
          <a:xfrm flipV="1">
            <a:off x="6553200" y="2209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076" name="Object 585"/>
          <p:cNvGraphicFramePr>
            <a:graphicFrameLocks noChangeAspect="1"/>
          </p:cNvGraphicFramePr>
          <p:nvPr/>
        </p:nvGraphicFramePr>
        <p:xfrm>
          <a:off x="1752600" y="1524000"/>
          <a:ext cx="879475" cy="914400"/>
        </p:xfrm>
        <a:graphic>
          <a:graphicData uri="http://schemas.openxmlformats.org/presentationml/2006/ole">
            <p:oleObj spid="_x0000_s2069" name="Clip" r:id="rId7" imgW="3986213" imgH="4144963" progId="">
              <p:embed/>
            </p:oleObj>
          </a:graphicData>
        </a:graphic>
      </p:graphicFrame>
      <p:sp>
        <p:nvSpPr>
          <p:cNvPr id="3095" name="Line 586"/>
          <p:cNvSpPr>
            <a:spLocks noChangeShapeType="1"/>
          </p:cNvSpPr>
          <p:nvPr/>
        </p:nvSpPr>
        <p:spPr bwMode="auto">
          <a:xfrm>
            <a:off x="838200" y="1219200"/>
            <a:ext cx="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Line 587"/>
          <p:cNvSpPr>
            <a:spLocks noChangeShapeType="1"/>
          </p:cNvSpPr>
          <p:nvPr/>
        </p:nvSpPr>
        <p:spPr bwMode="auto">
          <a:xfrm flipH="1">
            <a:off x="838200" y="1905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7" name="Text Box 591"/>
          <p:cNvSpPr txBox="1">
            <a:spLocks noChangeArrowheads="1"/>
          </p:cNvSpPr>
          <p:nvPr/>
        </p:nvSpPr>
        <p:spPr bwMode="auto">
          <a:xfrm>
            <a:off x="1219200" y="5715000"/>
            <a:ext cx="804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sender</a:t>
            </a:r>
          </a:p>
        </p:txBody>
      </p:sp>
      <p:sp>
        <p:nvSpPr>
          <p:cNvPr id="3098" name="Text Box 592"/>
          <p:cNvSpPr txBox="1">
            <a:spLocks noChangeArrowheads="1"/>
          </p:cNvSpPr>
          <p:nvPr/>
        </p:nvSpPr>
        <p:spPr bwMode="auto">
          <a:xfrm>
            <a:off x="6689725" y="3516313"/>
            <a:ext cx="523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FA</a:t>
            </a:r>
          </a:p>
        </p:txBody>
      </p:sp>
      <p:sp>
        <p:nvSpPr>
          <p:cNvPr id="3099" name="Text Box 593"/>
          <p:cNvSpPr txBox="1">
            <a:spLocks noChangeArrowheads="1"/>
          </p:cNvSpPr>
          <p:nvPr/>
        </p:nvSpPr>
        <p:spPr bwMode="auto">
          <a:xfrm>
            <a:off x="1905000" y="1066800"/>
            <a:ext cx="552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HA</a:t>
            </a:r>
          </a:p>
        </p:txBody>
      </p:sp>
      <p:sp>
        <p:nvSpPr>
          <p:cNvPr id="3100" name="Text Box 594"/>
          <p:cNvSpPr txBox="1">
            <a:spLocks noChangeArrowheads="1"/>
          </p:cNvSpPr>
          <p:nvPr/>
        </p:nvSpPr>
        <p:spPr bwMode="auto">
          <a:xfrm>
            <a:off x="8229600" y="1524000"/>
            <a:ext cx="579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MN</a:t>
            </a:r>
          </a:p>
        </p:txBody>
      </p:sp>
      <p:sp>
        <p:nvSpPr>
          <p:cNvPr id="3101" name="Text Box 595"/>
          <p:cNvSpPr txBox="1">
            <a:spLocks noChangeArrowheads="1"/>
          </p:cNvSpPr>
          <p:nvPr/>
        </p:nvSpPr>
        <p:spPr bwMode="auto">
          <a:xfrm>
            <a:off x="609600" y="2819400"/>
            <a:ext cx="1562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home network</a:t>
            </a:r>
          </a:p>
        </p:txBody>
      </p:sp>
      <p:sp>
        <p:nvSpPr>
          <p:cNvPr id="3102" name="Text Box 596"/>
          <p:cNvSpPr txBox="1">
            <a:spLocks noChangeArrowheads="1"/>
          </p:cNvSpPr>
          <p:nvPr/>
        </p:nvSpPr>
        <p:spPr bwMode="auto">
          <a:xfrm>
            <a:off x="7315200" y="3505200"/>
            <a:ext cx="96361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foreign</a:t>
            </a:r>
          </a:p>
          <a:p>
            <a:r>
              <a:rPr lang="en-US" b="1"/>
              <a:t>network</a:t>
            </a:r>
          </a:p>
        </p:txBody>
      </p:sp>
      <p:sp>
        <p:nvSpPr>
          <p:cNvPr id="3103" name="Freeform 599"/>
          <p:cNvSpPr>
            <a:spLocks/>
          </p:cNvSpPr>
          <p:nvPr/>
        </p:nvSpPr>
        <p:spPr bwMode="auto">
          <a:xfrm>
            <a:off x="2133600" y="2133600"/>
            <a:ext cx="1765300" cy="3073400"/>
          </a:xfrm>
          <a:custGeom>
            <a:avLst/>
            <a:gdLst>
              <a:gd name="T0" fmla="*/ 0 w 1112"/>
              <a:gd name="T1" fmla="*/ 1920 h 1936"/>
              <a:gd name="T2" fmla="*/ 720 w 1112"/>
              <a:gd name="T3" fmla="*/ 1824 h 1936"/>
              <a:gd name="T4" fmla="*/ 1056 w 1112"/>
              <a:gd name="T5" fmla="*/ 1248 h 1936"/>
              <a:gd name="T6" fmla="*/ 1056 w 1112"/>
              <a:gd name="T7" fmla="*/ 624 h 1936"/>
              <a:gd name="T8" fmla="*/ 864 w 1112"/>
              <a:gd name="T9" fmla="*/ 192 h 1936"/>
              <a:gd name="T10" fmla="*/ 96 w 1112"/>
              <a:gd name="T11" fmla="*/ 0 h 193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12"/>
              <a:gd name="T19" fmla="*/ 0 h 1936"/>
              <a:gd name="T20" fmla="*/ 1112 w 1112"/>
              <a:gd name="T21" fmla="*/ 1936 h 19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12" h="1936">
                <a:moveTo>
                  <a:pt x="0" y="1920"/>
                </a:moveTo>
                <a:cubicBezTo>
                  <a:pt x="272" y="1928"/>
                  <a:pt x="544" y="1936"/>
                  <a:pt x="720" y="1824"/>
                </a:cubicBezTo>
                <a:cubicBezTo>
                  <a:pt x="896" y="1712"/>
                  <a:pt x="1000" y="1448"/>
                  <a:pt x="1056" y="1248"/>
                </a:cubicBezTo>
                <a:cubicBezTo>
                  <a:pt x="1112" y="1048"/>
                  <a:pt x="1088" y="800"/>
                  <a:pt x="1056" y="624"/>
                </a:cubicBezTo>
                <a:cubicBezTo>
                  <a:pt x="1024" y="448"/>
                  <a:pt x="1024" y="296"/>
                  <a:pt x="864" y="192"/>
                </a:cubicBezTo>
                <a:cubicBezTo>
                  <a:pt x="704" y="88"/>
                  <a:pt x="400" y="44"/>
                  <a:pt x="96" y="0"/>
                </a:cubicBezTo>
              </a:path>
            </a:pathLst>
          </a:cu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4" name="Freeform 601"/>
          <p:cNvSpPr>
            <a:spLocks/>
          </p:cNvSpPr>
          <p:nvPr/>
        </p:nvSpPr>
        <p:spPr bwMode="auto">
          <a:xfrm>
            <a:off x="6121400" y="1600200"/>
            <a:ext cx="1651000" cy="2133600"/>
          </a:xfrm>
          <a:custGeom>
            <a:avLst/>
            <a:gdLst>
              <a:gd name="T0" fmla="*/ 32 w 1040"/>
              <a:gd name="T1" fmla="*/ 1344 h 1344"/>
              <a:gd name="T2" fmla="*/ 32 w 1040"/>
              <a:gd name="T3" fmla="*/ 720 h 1344"/>
              <a:gd name="T4" fmla="*/ 224 w 1040"/>
              <a:gd name="T5" fmla="*/ 672 h 1344"/>
              <a:gd name="T6" fmla="*/ 224 w 1040"/>
              <a:gd name="T7" fmla="*/ 288 h 1344"/>
              <a:gd name="T8" fmla="*/ 224 w 1040"/>
              <a:gd name="T9" fmla="*/ 0 h 1344"/>
              <a:gd name="T10" fmla="*/ 1040 w 1040"/>
              <a:gd name="T11" fmla="*/ 288 h 13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40"/>
              <a:gd name="T19" fmla="*/ 0 h 1344"/>
              <a:gd name="T20" fmla="*/ 1040 w 1040"/>
              <a:gd name="T21" fmla="*/ 1344 h 134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40" h="1344">
                <a:moveTo>
                  <a:pt x="32" y="1344"/>
                </a:moveTo>
                <a:cubicBezTo>
                  <a:pt x="16" y="1088"/>
                  <a:pt x="0" y="832"/>
                  <a:pt x="32" y="720"/>
                </a:cubicBezTo>
                <a:cubicBezTo>
                  <a:pt x="64" y="608"/>
                  <a:pt x="192" y="744"/>
                  <a:pt x="224" y="672"/>
                </a:cubicBezTo>
                <a:cubicBezTo>
                  <a:pt x="256" y="600"/>
                  <a:pt x="224" y="400"/>
                  <a:pt x="224" y="288"/>
                </a:cubicBezTo>
                <a:cubicBezTo>
                  <a:pt x="224" y="176"/>
                  <a:pt x="88" y="0"/>
                  <a:pt x="224" y="0"/>
                </a:cubicBezTo>
                <a:cubicBezTo>
                  <a:pt x="360" y="0"/>
                  <a:pt x="700" y="144"/>
                  <a:pt x="1040" y="288"/>
                </a:cubicBezTo>
              </a:path>
            </a:pathLst>
          </a:cu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5" name="Text Box 602"/>
          <p:cNvSpPr txBox="1">
            <a:spLocks noChangeArrowheads="1"/>
          </p:cNvSpPr>
          <p:nvPr/>
        </p:nvSpPr>
        <p:spPr bwMode="auto">
          <a:xfrm>
            <a:off x="7620000" y="2819400"/>
            <a:ext cx="9064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receiver</a:t>
            </a:r>
          </a:p>
        </p:txBody>
      </p:sp>
      <p:sp>
        <p:nvSpPr>
          <p:cNvPr id="3106" name="Freeform 603"/>
          <p:cNvSpPr>
            <a:spLocks/>
          </p:cNvSpPr>
          <p:nvPr/>
        </p:nvSpPr>
        <p:spPr bwMode="auto">
          <a:xfrm>
            <a:off x="2514600" y="1676400"/>
            <a:ext cx="3505200" cy="2057400"/>
          </a:xfrm>
          <a:custGeom>
            <a:avLst/>
            <a:gdLst>
              <a:gd name="T0" fmla="*/ 0 w 2208"/>
              <a:gd name="T1" fmla="*/ 0 h 1296"/>
              <a:gd name="T2" fmla="*/ 864 w 2208"/>
              <a:gd name="T3" fmla="*/ 336 h 1296"/>
              <a:gd name="T4" fmla="*/ 1008 w 2208"/>
              <a:gd name="T5" fmla="*/ 768 h 1296"/>
              <a:gd name="T6" fmla="*/ 1680 w 2208"/>
              <a:gd name="T7" fmla="*/ 768 h 1296"/>
              <a:gd name="T8" fmla="*/ 2208 w 2208"/>
              <a:gd name="T9" fmla="*/ 1296 h 12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08"/>
              <a:gd name="T16" fmla="*/ 0 h 1296"/>
              <a:gd name="T17" fmla="*/ 2208 w 2208"/>
              <a:gd name="T18" fmla="*/ 1296 h 12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08" h="1296">
                <a:moveTo>
                  <a:pt x="0" y="0"/>
                </a:moveTo>
                <a:cubicBezTo>
                  <a:pt x="348" y="104"/>
                  <a:pt x="696" y="208"/>
                  <a:pt x="864" y="336"/>
                </a:cubicBezTo>
                <a:cubicBezTo>
                  <a:pt x="1032" y="464"/>
                  <a:pt x="872" y="696"/>
                  <a:pt x="1008" y="768"/>
                </a:cubicBezTo>
                <a:cubicBezTo>
                  <a:pt x="1144" y="840"/>
                  <a:pt x="1480" y="680"/>
                  <a:pt x="1680" y="768"/>
                </a:cubicBezTo>
                <a:cubicBezTo>
                  <a:pt x="1880" y="856"/>
                  <a:pt x="2044" y="1076"/>
                  <a:pt x="2208" y="1296"/>
                </a:cubicBez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7" name="Freeform 604"/>
          <p:cNvSpPr>
            <a:spLocks/>
          </p:cNvSpPr>
          <p:nvPr/>
        </p:nvSpPr>
        <p:spPr bwMode="auto">
          <a:xfrm>
            <a:off x="2362200" y="1828800"/>
            <a:ext cx="3505200" cy="2057400"/>
          </a:xfrm>
          <a:custGeom>
            <a:avLst/>
            <a:gdLst>
              <a:gd name="T0" fmla="*/ 0 w 2208"/>
              <a:gd name="T1" fmla="*/ 0 h 1296"/>
              <a:gd name="T2" fmla="*/ 864 w 2208"/>
              <a:gd name="T3" fmla="*/ 336 h 1296"/>
              <a:gd name="T4" fmla="*/ 1008 w 2208"/>
              <a:gd name="T5" fmla="*/ 768 h 1296"/>
              <a:gd name="T6" fmla="*/ 1680 w 2208"/>
              <a:gd name="T7" fmla="*/ 768 h 1296"/>
              <a:gd name="T8" fmla="*/ 2208 w 2208"/>
              <a:gd name="T9" fmla="*/ 1296 h 12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08"/>
              <a:gd name="T16" fmla="*/ 0 h 1296"/>
              <a:gd name="T17" fmla="*/ 2208 w 2208"/>
              <a:gd name="T18" fmla="*/ 1296 h 12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08" h="1296">
                <a:moveTo>
                  <a:pt x="0" y="0"/>
                </a:moveTo>
                <a:cubicBezTo>
                  <a:pt x="348" y="104"/>
                  <a:pt x="696" y="208"/>
                  <a:pt x="864" y="336"/>
                </a:cubicBezTo>
                <a:cubicBezTo>
                  <a:pt x="1032" y="464"/>
                  <a:pt x="872" y="696"/>
                  <a:pt x="1008" y="768"/>
                </a:cubicBezTo>
                <a:cubicBezTo>
                  <a:pt x="1144" y="840"/>
                  <a:pt x="1480" y="680"/>
                  <a:pt x="1680" y="768"/>
                </a:cubicBezTo>
                <a:cubicBezTo>
                  <a:pt x="1880" y="856"/>
                  <a:pt x="2044" y="1076"/>
                  <a:pt x="2208" y="1296"/>
                </a:cubicBez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8" name="Freeform 600"/>
          <p:cNvSpPr>
            <a:spLocks/>
          </p:cNvSpPr>
          <p:nvPr/>
        </p:nvSpPr>
        <p:spPr bwMode="auto">
          <a:xfrm>
            <a:off x="2438400" y="1752600"/>
            <a:ext cx="3505200" cy="2057400"/>
          </a:xfrm>
          <a:custGeom>
            <a:avLst/>
            <a:gdLst>
              <a:gd name="T0" fmla="*/ 0 w 2208"/>
              <a:gd name="T1" fmla="*/ 0 h 1296"/>
              <a:gd name="T2" fmla="*/ 864 w 2208"/>
              <a:gd name="T3" fmla="*/ 336 h 1296"/>
              <a:gd name="T4" fmla="*/ 1008 w 2208"/>
              <a:gd name="T5" fmla="*/ 768 h 1296"/>
              <a:gd name="T6" fmla="*/ 1680 w 2208"/>
              <a:gd name="T7" fmla="*/ 768 h 1296"/>
              <a:gd name="T8" fmla="*/ 2208 w 2208"/>
              <a:gd name="T9" fmla="*/ 1296 h 12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08"/>
              <a:gd name="T16" fmla="*/ 0 h 1296"/>
              <a:gd name="T17" fmla="*/ 2208 w 2208"/>
              <a:gd name="T18" fmla="*/ 1296 h 12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08" h="1296">
                <a:moveTo>
                  <a:pt x="0" y="0"/>
                </a:moveTo>
                <a:cubicBezTo>
                  <a:pt x="348" y="104"/>
                  <a:pt x="696" y="208"/>
                  <a:pt x="864" y="336"/>
                </a:cubicBezTo>
                <a:cubicBezTo>
                  <a:pt x="1032" y="464"/>
                  <a:pt x="872" y="696"/>
                  <a:pt x="1008" y="768"/>
                </a:cubicBezTo>
                <a:cubicBezTo>
                  <a:pt x="1144" y="840"/>
                  <a:pt x="1480" y="680"/>
                  <a:pt x="1680" y="768"/>
                </a:cubicBezTo>
                <a:cubicBezTo>
                  <a:pt x="1880" y="856"/>
                  <a:pt x="2044" y="1076"/>
                  <a:pt x="2208" y="1296"/>
                </a:cubicBezTo>
              </a:path>
            </a:pathLst>
          </a:cu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9" name="Text Box 605"/>
          <p:cNvSpPr txBox="1">
            <a:spLocks noChangeArrowheads="1"/>
          </p:cNvSpPr>
          <p:nvPr/>
        </p:nvSpPr>
        <p:spPr bwMode="auto">
          <a:xfrm>
            <a:off x="2193925" y="4687888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3110" name="Text Box 606"/>
          <p:cNvSpPr txBox="1">
            <a:spLocks noChangeArrowheads="1"/>
          </p:cNvSpPr>
          <p:nvPr/>
        </p:nvSpPr>
        <p:spPr bwMode="auto">
          <a:xfrm>
            <a:off x="2667000" y="12954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3111" name="Text Box 607"/>
          <p:cNvSpPr txBox="1">
            <a:spLocks noChangeArrowheads="1"/>
          </p:cNvSpPr>
          <p:nvPr/>
        </p:nvSpPr>
        <p:spPr bwMode="auto">
          <a:xfrm>
            <a:off x="5791200" y="28194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3112" name="Text Box 608"/>
          <p:cNvSpPr txBox="1">
            <a:spLocks noChangeArrowheads="1"/>
          </p:cNvSpPr>
          <p:nvPr/>
        </p:nvSpPr>
        <p:spPr bwMode="auto">
          <a:xfrm>
            <a:off x="4616450" y="4343400"/>
            <a:ext cx="437515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/>
              <a:t>1. Sender sends to the IP address of MN,</a:t>
            </a:r>
          </a:p>
          <a:p>
            <a:r>
              <a:rPr lang="en-US" sz="1800" dirty="0"/>
              <a:t>    HA intercepts packet (proxy ARP)</a:t>
            </a:r>
          </a:p>
          <a:p>
            <a:r>
              <a:rPr lang="en-US" sz="1800" dirty="0"/>
              <a:t>2. HA tunnels packet to COA, here FA, </a:t>
            </a:r>
          </a:p>
          <a:p>
            <a:r>
              <a:rPr lang="en-US" sz="1800" dirty="0"/>
              <a:t>    by encapsulation</a:t>
            </a:r>
          </a:p>
          <a:p>
            <a:r>
              <a:rPr lang="en-US" sz="1800" dirty="0"/>
              <a:t>3. FA forwards the packet </a:t>
            </a:r>
            <a:br>
              <a:rPr lang="en-US" sz="1800" dirty="0"/>
            </a:br>
            <a:r>
              <a:rPr lang="en-US" sz="1800" dirty="0"/>
              <a:t>    to the MN</a:t>
            </a:r>
          </a:p>
        </p:txBody>
      </p:sp>
      <p:sp>
        <p:nvSpPr>
          <p:cNvPr id="3113" name="Text Box 610"/>
          <p:cNvSpPr txBox="1">
            <a:spLocks noChangeArrowheads="1"/>
          </p:cNvSpPr>
          <p:nvPr/>
        </p:nvSpPr>
        <p:spPr bwMode="auto">
          <a:xfrm>
            <a:off x="762000" y="4953000"/>
            <a:ext cx="552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CN</a:t>
            </a:r>
          </a:p>
        </p:txBody>
      </p:sp>
      <p:pic>
        <p:nvPicPr>
          <p:cNvPr id="3114" name="Picture 612" descr="j023596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380288" y="1773238"/>
            <a:ext cx="1071562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3" name="Picture 606" descr="j028575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87450" y="4941888"/>
            <a:ext cx="1368425" cy="839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4" name="Freeform 2"/>
          <p:cNvSpPr>
            <a:spLocks/>
          </p:cNvSpPr>
          <p:nvPr/>
        </p:nvSpPr>
        <p:spPr bwMode="auto">
          <a:xfrm>
            <a:off x="5480050" y="919163"/>
            <a:ext cx="2916238" cy="3551237"/>
          </a:xfrm>
          <a:custGeom>
            <a:avLst/>
            <a:gdLst>
              <a:gd name="T0" fmla="*/ 580 w 1837"/>
              <a:gd name="T1" fmla="*/ 45 h 2237"/>
              <a:gd name="T2" fmla="*/ 148 w 1837"/>
              <a:gd name="T3" fmla="*/ 237 h 2237"/>
              <a:gd name="T4" fmla="*/ 52 w 1837"/>
              <a:gd name="T5" fmla="*/ 1149 h 2237"/>
              <a:gd name="T6" fmla="*/ 459 w 1837"/>
              <a:gd name="T7" fmla="*/ 1769 h 2237"/>
              <a:gd name="T8" fmla="*/ 896 w 1837"/>
              <a:gd name="T9" fmla="*/ 2184 h 2237"/>
              <a:gd name="T10" fmla="*/ 1629 w 1837"/>
              <a:gd name="T11" fmla="*/ 2088 h 2237"/>
              <a:gd name="T12" fmla="*/ 1822 w 1837"/>
              <a:gd name="T13" fmla="*/ 1466 h 2237"/>
              <a:gd name="T14" fmla="*/ 1540 w 1837"/>
              <a:gd name="T15" fmla="*/ 237 h 2237"/>
              <a:gd name="T16" fmla="*/ 580 w 1837"/>
              <a:gd name="T17" fmla="*/ 45 h 223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837"/>
              <a:gd name="T28" fmla="*/ 0 h 2237"/>
              <a:gd name="T29" fmla="*/ 1837 w 1837"/>
              <a:gd name="T30" fmla="*/ 2237 h 223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837" h="2237">
                <a:moveTo>
                  <a:pt x="580" y="45"/>
                </a:moveTo>
                <a:cubicBezTo>
                  <a:pt x="348" y="45"/>
                  <a:pt x="236" y="53"/>
                  <a:pt x="148" y="237"/>
                </a:cubicBezTo>
                <a:cubicBezTo>
                  <a:pt x="60" y="421"/>
                  <a:pt x="0" y="894"/>
                  <a:pt x="52" y="1149"/>
                </a:cubicBezTo>
                <a:cubicBezTo>
                  <a:pt x="104" y="1404"/>
                  <a:pt x="318" y="1597"/>
                  <a:pt x="459" y="1769"/>
                </a:cubicBezTo>
                <a:cubicBezTo>
                  <a:pt x="600" y="1941"/>
                  <a:pt x="701" y="2131"/>
                  <a:pt x="896" y="2184"/>
                </a:cubicBezTo>
                <a:cubicBezTo>
                  <a:pt x="1091" y="2237"/>
                  <a:pt x="1475" y="2208"/>
                  <a:pt x="1629" y="2088"/>
                </a:cubicBezTo>
                <a:cubicBezTo>
                  <a:pt x="1783" y="1968"/>
                  <a:pt x="1837" y="1774"/>
                  <a:pt x="1822" y="1466"/>
                </a:cubicBezTo>
                <a:cubicBezTo>
                  <a:pt x="1807" y="1158"/>
                  <a:pt x="1747" y="474"/>
                  <a:pt x="1540" y="237"/>
                </a:cubicBezTo>
                <a:cubicBezTo>
                  <a:pt x="1333" y="0"/>
                  <a:pt x="812" y="45"/>
                  <a:pt x="580" y="45"/>
                </a:cubicBezTo>
                <a:close/>
              </a:path>
            </a:pathLst>
          </a:custGeom>
          <a:solidFill>
            <a:srgbClr val="F4EE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Freeform 3"/>
          <p:cNvSpPr>
            <a:spLocks/>
          </p:cNvSpPr>
          <p:nvPr/>
        </p:nvSpPr>
        <p:spPr bwMode="auto">
          <a:xfrm>
            <a:off x="241300" y="774700"/>
            <a:ext cx="2043113" cy="2797175"/>
          </a:xfrm>
          <a:custGeom>
            <a:avLst/>
            <a:gdLst>
              <a:gd name="T0" fmla="*/ 232 w 1287"/>
              <a:gd name="T1" fmla="*/ 136 h 1762"/>
              <a:gd name="T2" fmla="*/ 1085 w 1287"/>
              <a:gd name="T3" fmla="*/ 134 h 1762"/>
              <a:gd name="T4" fmla="*/ 1278 w 1287"/>
              <a:gd name="T5" fmla="*/ 771 h 1762"/>
              <a:gd name="T6" fmla="*/ 1137 w 1287"/>
              <a:gd name="T7" fmla="*/ 1490 h 1762"/>
              <a:gd name="T8" fmla="*/ 472 w 1287"/>
              <a:gd name="T9" fmla="*/ 1672 h 1762"/>
              <a:gd name="T10" fmla="*/ 40 w 1287"/>
              <a:gd name="T11" fmla="*/ 952 h 1762"/>
              <a:gd name="T12" fmla="*/ 232 w 1287"/>
              <a:gd name="T13" fmla="*/ 136 h 176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87"/>
              <a:gd name="T22" fmla="*/ 0 h 1762"/>
              <a:gd name="T23" fmla="*/ 1287 w 1287"/>
              <a:gd name="T24" fmla="*/ 1762 h 176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87" h="1762">
                <a:moveTo>
                  <a:pt x="232" y="136"/>
                </a:moveTo>
                <a:cubicBezTo>
                  <a:pt x="406" y="0"/>
                  <a:pt x="911" y="28"/>
                  <a:pt x="1085" y="134"/>
                </a:cubicBezTo>
                <a:cubicBezTo>
                  <a:pt x="1259" y="240"/>
                  <a:pt x="1269" y="545"/>
                  <a:pt x="1278" y="771"/>
                </a:cubicBezTo>
                <a:cubicBezTo>
                  <a:pt x="1287" y="997"/>
                  <a:pt x="1271" y="1340"/>
                  <a:pt x="1137" y="1490"/>
                </a:cubicBezTo>
                <a:cubicBezTo>
                  <a:pt x="1003" y="1640"/>
                  <a:pt x="655" y="1762"/>
                  <a:pt x="472" y="1672"/>
                </a:cubicBezTo>
                <a:cubicBezTo>
                  <a:pt x="289" y="1582"/>
                  <a:pt x="80" y="1208"/>
                  <a:pt x="40" y="952"/>
                </a:cubicBezTo>
                <a:cubicBezTo>
                  <a:pt x="0" y="696"/>
                  <a:pt x="0" y="272"/>
                  <a:pt x="232" y="136"/>
                </a:cubicBezTo>
                <a:close/>
              </a:path>
            </a:pathLst>
          </a:custGeom>
          <a:solidFill>
            <a:srgbClr val="FF99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Data transfer from the mobile system</a:t>
            </a:r>
          </a:p>
        </p:txBody>
      </p:sp>
      <p:sp>
        <p:nvSpPr>
          <p:cNvPr id="4107" name="AutoShape 8"/>
          <p:cNvSpPr>
            <a:spLocks noChangeArrowheads="1"/>
          </p:cNvSpPr>
          <p:nvPr/>
        </p:nvSpPr>
        <p:spPr bwMode="auto">
          <a:xfrm>
            <a:off x="2590800" y="2209800"/>
            <a:ext cx="2590800" cy="2057400"/>
          </a:xfrm>
          <a:prstGeom prst="irregularSeal2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Internet</a:t>
            </a:r>
          </a:p>
        </p:txBody>
      </p:sp>
      <p:cxnSp>
        <p:nvCxnSpPr>
          <p:cNvPr id="4108" name="AutoShape 9"/>
          <p:cNvCxnSpPr>
            <a:cxnSpLocks noChangeShapeType="1"/>
            <a:endCxn id="4107" idx="2"/>
          </p:cNvCxnSpPr>
          <p:nvPr/>
        </p:nvCxnSpPr>
        <p:spPr bwMode="auto">
          <a:xfrm flipV="1">
            <a:off x="3944938" y="4005263"/>
            <a:ext cx="38100" cy="7953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109" name="AutoShape 10"/>
          <p:cNvCxnSpPr>
            <a:cxnSpLocks noChangeShapeType="1"/>
            <a:endCxn id="4107" idx="0"/>
          </p:cNvCxnSpPr>
          <p:nvPr/>
        </p:nvCxnSpPr>
        <p:spPr bwMode="auto">
          <a:xfrm>
            <a:off x="2632075" y="1981200"/>
            <a:ext cx="1125538" cy="4079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110" name="AutoShape 11"/>
          <p:cNvCxnSpPr>
            <a:cxnSpLocks noChangeShapeType="1"/>
            <a:stCxn id="4107" idx="3"/>
          </p:cNvCxnSpPr>
          <p:nvPr/>
        </p:nvCxnSpPr>
        <p:spPr bwMode="auto">
          <a:xfrm>
            <a:off x="5181600" y="2843213"/>
            <a:ext cx="533400" cy="890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4111" name="Line 12"/>
          <p:cNvSpPr>
            <a:spLocks noChangeShapeType="1"/>
          </p:cNvSpPr>
          <p:nvPr/>
        </p:nvSpPr>
        <p:spPr bwMode="auto">
          <a:xfrm>
            <a:off x="2743200" y="4572000"/>
            <a:ext cx="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13"/>
          <p:cNvSpPr>
            <a:spLocks noChangeShapeType="1"/>
          </p:cNvSpPr>
          <p:nvPr/>
        </p:nvSpPr>
        <p:spPr bwMode="auto">
          <a:xfrm>
            <a:off x="2057400" y="5410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Line 14"/>
          <p:cNvSpPr>
            <a:spLocks noChangeShapeType="1"/>
          </p:cNvSpPr>
          <p:nvPr/>
        </p:nvSpPr>
        <p:spPr bwMode="auto">
          <a:xfrm flipH="1">
            <a:off x="2743200" y="5257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 flipH="1">
            <a:off x="6629400" y="1295400"/>
            <a:ext cx="1066800" cy="609600"/>
            <a:chOff x="1248" y="2736"/>
            <a:chExt cx="240" cy="192"/>
          </a:xfrm>
        </p:grpSpPr>
        <p:sp>
          <p:nvSpPr>
            <p:cNvPr id="4134" name="Line 16"/>
            <p:cNvSpPr>
              <a:spLocks noChangeShapeType="1"/>
            </p:cNvSpPr>
            <p:nvPr/>
          </p:nvSpPr>
          <p:spPr bwMode="auto">
            <a:xfrm flipV="1">
              <a:off x="1296" y="2736"/>
              <a:ext cx="192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5" name="Line 17"/>
            <p:cNvSpPr>
              <a:spLocks noChangeShapeType="1"/>
            </p:cNvSpPr>
            <p:nvPr/>
          </p:nvSpPr>
          <p:spPr bwMode="auto">
            <a:xfrm flipH="1">
              <a:off x="1248" y="2832"/>
              <a:ext cx="192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6" name="Line 18"/>
            <p:cNvSpPr>
              <a:spLocks noChangeShapeType="1"/>
            </p:cNvSpPr>
            <p:nvPr/>
          </p:nvSpPr>
          <p:spPr bwMode="auto">
            <a:xfrm>
              <a:off x="1296" y="2832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6096000" y="1371600"/>
            <a:ext cx="979488" cy="901700"/>
            <a:chOff x="2491" y="1440"/>
            <a:chExt cx="617" cy="568"/>
          </a:xfrm>
        </p:grpSpPr>
        <p:graphicFrame>
          <p:nvGraphicFramePr>
            <p:cNvPr id="4101" name="Object 20"/>
            <p:cNvGraphicFramePr>
              <a:graphicFrameLocks noChangeAspect="1"/>
            </p:cNvGraphicFramePr>
            <p:nvPr/>
          </p:nvGraphicFramePr>
          <p:xfrm>
            <a:off x="2491" y="1776"/>
            <a:ext cx="617" cy="232"/>
          </p:xfrm>
          <a:graphic>
            <a:graphicData uri="http://schemas.openxmlformats.org/presentationml/2006/ole">
              <p:oleObj spid="_x0000_s3090" name="Clip" r:id="rId4" imgW="4395788" imgH="1652588" progId="">
                <p:embed/>
              </p:oleObj>
            </a:graphicData>
          </a:graphic>
        </p:graphicFrame>
        <p:sp>
          <p:nvSpPr>
            <p:cNvPr id="4133" name="Line 21"/>
            <p:cNvSpPr>
              <a:spLocks noChangeShapeType="1"/>
            </p:cNvSpPr>
            <p:nvPr/>
          </p:nvSpPr>
          <p:spPr bwMode="auto">
            <a:xfrm flipV="1">
              <a:off x="2587" y="1440"/>
              <a:ext cx="0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4098" name="Object 579"/>
          <p:cNvGraphicFramePr>
            <a:graphicFrameLocks noChangeAspect="1"/>
          </p:cNvGraphicFramePr>
          <p:nvPr/>
        </p:nvGraphicFramePr>
        <p:xfrm>
          <a:off x="5715000" y="3276600"/>
          <a:ext cx="879475" cy="914400"/>
        </p:xfrm>
        <a:graphic>
          <a:graphicData uri="http://schemas.openxmlformats.org/presentationml/2006/ole">
            <p:oleObj spid="_x0000_s3091" name="Clip" r:id="rId5" imgW="3986213" imgH="4144963" progId="">
              <p:embed/>
            </p:oleObj>
          </a:graphicData>
        </a:graphic>
      </p:graphicFrame>
      <p:graphicFrame>
        <p:nvGraphicFramePr>
          <p:cNvPr id="4099" name="Object 580"/>
          <p:cNvGraphicFramePr>
            <a:graphicFrameLocks noChangeAspect="1"/>
          </p:cNvGraphicFramePr>
          <p:nvPr/>
        </p:nvGraphicFramePr>
        <p:xfrm>
          <a:off x="3505200" y="4800600"/>
          <a:ext cx="879475" cy="914400"/>
        </p:xfrm>
        <a:graphic>
          <a:graphicData uri="http://schemas.openxmlformats.org/presentationml/2006/ole">
            <p:oleObj spid="_x0000_s3092" name="Clip" r:id="rId6" imgW="3986213" imgH="4144963" progId="">
              <p:embed/>
            </p:oleObj>
          </a:graphicData>
        </a:graphic>
      </p:graphicFrame>
      <p:sp>
        <p:nvSpPr>
          <p:cNvPr id="4116" name="Line 581"/>
          <p:cNvSpPr>
            <a:spLocks noChangeShapeType="1"/>
          </p:cNvSpPr>
          <p:nvPr/>
        </p:nvSpPr>
        <p:spPr bwMode="auto">
          <a:xfrm>
            <a:off x="5943600" y="27432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7" name="Line 582"/>
          <p:cNvSpPr>
            <a:spLocks noChangeShapeType="1"/>
          </p:cNvSpPr>
          <p:nvPr/>
        </p:nvSpPr>
        <p:spPr bwMode="auto">
          <a:xfrm flipV="1">
            <a:off x="6248400" y="2743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8" name="Line 583"/>
          <p:cNvSpPr>
            <a:spLocks noChangeShapeType="1"/>
          </p:cNvSpPr>
          <p:nvPr/>
        </p:nvSpPr>
        <p:spPr bwMode="auto">
          <a:xfrm flipV="1">
            <a:off x="6553200" y="2209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100" name="Object 584"/>
          <p:cNvGraphicFramePr>
            <a:graphicFrameLocks noChangeAspect="1"/>
          </p:cNvGraphicFramePr>
          <p:nvPr/>
        </p:nvGraphicFramePr>
        <p:xfrm>
          <a:off x="1752600" y="1524000"/>
          <a:ext cx="879475" cy="914400"/>
        </p:xfrm>
        <a:graphic>
          <a:graphicData uri="http://schemas.openxmlformats.org/presentationml/2006/ole">
            <p:oleObj spid="_x0000_s3093" name="Clip" r:id="rId7" imgW="3986213" imgH="4144963" progId="">
              <p:embed/>
            </p:oleObj>
          </a:graphicData>
        </a:graphic>
      </p:graphicFrame>
      <p:sp>
        <p:nvSpPr>
          <p:cNvPr id="4119" name="Line 585"/>
          <p:cNvSpPr>
            <a:spLocks noChangeShapeType="1"/>
          </p:cNvSpPr>
          <p:nvPr/>
        </p:nvSpPr>
        <p:spPr bwMode="auto">
          <a:xfrm>
            <a:off x="838200" y="1219200"/>
            <a:ext cx="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0" name="Line 586"/>
          <p:cNvSpPr>
            <a:spLocks noChangeShapeType="1"/>
          </p:cNvSpPr>
          <p:nvPr/>
        </p:nvSpPr>
        <p:spPr bwMode="auto">
          <a:xfrm flipH="1">
            <a:off x="838200" y="1905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Text Box 587"/>
          <p:cNvSpPr txBox="1">
            <a:spLocks noChangeArrowheads="1"/>
          </p:cNvSpPr>
          <p:nvPr/>
        </p:nvSpPr>
        <p:spPr bwMode="auto">
          <a:xfrm>
            <a:off x="1219200" y="5715000"/>
            <a:ext cx="9064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receiver</a:t>
            </a:r>
          </a:p>
        </p:txBody>
      </p:sp>
      <p:sp>
        <p:nvSpPr>
          <p:cNvPr id="4122" name="Text Box 588"/>
          <p:cNvSpPr txBox="1">
            <a:spLocks noChangeArrowheads="1"/>
          </p:cNvSpPr>
          <p:nvPr/>
        </p:nvSpPr>
        <p:spPr bwMode="auto">
          <a:xfrm>
            <a:off x="6689725" y="3516313"/>
            <a:ext cx="523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FA</a:t>
            </a:r>
          </a:p>
        </p:txBody>
      </p:sp>
      <p:sp>
        <p:nvSpPr>
          <p:cNvPr id="4123" name="Text Box 589"/>
          <p:cNvSpPr txBox="1">
            <a:spLocks noChangeArrowheads="1"/>
          </p:cNvSpPr>
          <p:nvPr/>
        </p:nvSpPr>
        <p:spPr bwMode="auto">
          <a:xfrm>
            <a:off x="1905000" y="1066800"/>
            <a:ext cx="552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HA</a:t>
            </a:r>
          </a:p>
        </p:txBody>
      </p:sp>
      <p:sp>
        <p:nvSpPr>
          <p:cNvPr id="4124" name="Text Box 590"/>
          <p:cNvSpPr txBox="1">
            <a:spLocks noChangeArrowheads="1"/>
          </p:cNvSpPr>
          <p:nvPr/>
        </p:nvSpPr>
        <p:spPr bwMode="auto">
          <a:xfrm>
            <a:off x="8229600" y="1524000"/>
            <a:ext cx="579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MN</a:t>
            </a:r>
          </a:p>
        </p:txBody>
      </p:sp>
      <p:sp>
        <p:nvSpPr>
          <p:cNvPr id="4125" name="Text Box 591"/>
          <p:cNvSpPr txBox="1">
            <a:spLocks noChangeArrowheads="1"/>
          </p:cNvSpPr>
          <p:nvPr/>
        </p:nvSpPr>
        <p:spPr bwMode="auto">
          <a:xfrm>
            <a:off x="609600" y="2819400"/>
            <a:ext cx="1562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home network</a:t>
            </a:r>
          </a:p>
        </p:txBody>
      </p:sp>
      <p:sp>
        <p:nvSpPr>
          <p:cNvPr id="4126" name="Text Box 592"/>
          <p:cNvSpPr txBox="1">
            <a:spLocks noChangeArrowheads="1"/>
          </p:cNvSpPr>
          <p:nvPr/>
        </p:nvSpPr>
        <p:spPr bwMode="auto">
          <a:xfrm>
            <a:off x="7315200" y="3581400"/>
            <a:ext cx="96361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foreign</a:t>
            </a:r>
            <a:br>
              <a:rPr lang="en-US" b="1"/>
            </a:br>
            <a:r>
              <a:rPr lang="en-US" b="1"/>
              <a:t>network</a:t>
            </a:r>
          </a:p>
        </p:txBody>
      </p:sp>
      <p:sp>
        <p:nvSpPr>
          <p:cNvPr id="4127" name="Text Box 595"/>
          <p:cNvSpPr txBox="1">
            <a:spLocks noChangeArrowheads="1"/>
          </p:cNvSpPr>
          <p:nvPr/>
        </p:nvSpPr>
        <p:spPr bwMode="auto">
          <a:xfrm>
            <a:off x="7620000" y="2819400"/>
            <a:ext cx="804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sender</a:t>
            </a:r>
          </a:p>
        </p:txBody>
      </p:sp>
      <p:sp>
        <p:nvSpPr>
          <p:cNvPr id="4128" name="Text Box 599"/>
          <p:cNvSpPr txBox="1">
            <a:spLocks noChangeArrowheads="1"/>
          </p:cNvSpPr>
          <p:nvPr/>
        </p:nvSpPr>
        <p:spPr bwMode="auto">
          <a:xfrm>
            <a:off x="7620000" y="14478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4129" name="Text Box 602"/>
          <p:cNvSpPr txBox="1">
            <a:spLocks noChangeArrowheads="1"/>
          </p:cNvSpPr>
          <p:nvPr/>
        </p:nvSpPr>
        <p:spPr bwMode="auto">
          <a:xfrm>
            <a:off x="4648200" y="4572000"/>
            <a:ext cx="36385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1. Sender sends to the IP address</a:t>
            </a:r>
            <a:br>
              <a:rPr lang="en-US" sz="1800"/>
            </a:br>
            <a:r>
              <a:rPr lang="en-US" sz="1800"/>
              <a:t>    of the receiver as usual,</a:t>
            </a:r>
            <a:br>
              <a:rPr lang="en-US" sz="1800"/>
            </a:br>
            <a:r>
              <a:rPr lang="en-US" sz="1800"/>
              <a:t>    FA works as default router</a:t>
            </a:r>
          </a:p>
        </p:txBody>
      </p:sp>
      <p:sp>
        <p:nvSpPr>
          <p:cNvPr id="4130" name="Freeform 603"/>
          <p:cNvSpPr>
            <a:spLocks/>
          </p:cNvSpPr>
          <p:nvPr/>
        </p:nvSpPr>
        <p:spPr bwMode="auto">
          <a:xfrm>
            <a:off x="1905000" y="1447800"/>
            <a:ext cx="6096000" cy="3962400"/>
          </a:xfrm>
          <a:custGeom>
            <a:avLst/>
            <a:gdLst>
              <a:gd name="T0" fmla="*/ 3840 w 3840"/>
              <a:gd name="T1" fmla="*/ 384 h 2496"/>
              <a:gd name="T2" fmla="*/ 2928 w 3840"/>
              <a:gd name="T3" fmla="*/ 0 h 2496"/>
              <a:gd name="T4" fmla="*/ 2736 w 3840"/>
              <a:gd name="T5" fmla="*/ 384 h 2496"/>
              <a:gd name="T6" fmla="*/ 2928 w 3840"/>
              <a:gd name="T7" fmla="*/ 720 h 2496"/>
              <a:gd name="T8" fmla="*/ 2736 w 3840"/>
              <a:gd name="T9" fmla="*/ 864 h 2496"/>
              <a:gd name="T10" fmla="*/ 2688 w 3840"/>
              <a:gd name="T11" fmla="*/ 1536 h 2496"/>
              <a:gd name="T12" fmla="*/ 1968 w 3840"/>
              <a:gd name="T13" fmla="*/ 912 h 2496"/>
              <a:gd name="T14" fmla="*/ 1344 w 3840"/>
              <a:gd name="T15" fmla="*/ 1248 h 2496"/>
              <a:gd name="T16" fmla="*/ 1248 w 3840"/>
              <a:gd name="T17" fmla="*/ 2208 h 2496"/>
              <a:gd name="T18" fmla="*/ 576 w 3840"/>
              <a:gd name="T19" fmla="*/ 2352 h 2496"/>
              <a:gd name="T20" fmla="*/ 480 w 3840"/>
              <a:gd name="T21" fmla="*/ 2448 h 2496"/>
              <a:gd name="T22" fmla="*/ 0 w 3840"/>
              <a:gd name="T23" fmla="*/ 2496 h 249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840"/>
              <a:gd name="T37" fmla="*/ 0 h 2496"/>
              <a:gd name="T38" fmla="*/ 3840 w 3840"/>
              <a:gd name="T39" fmla="*/ 2496 h 249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840" h="2496">
                <a:moveTo>
                  <a:pt x="3840" y="384"/>
                </a:moveTo>
                <a:cubicBezTo>
                  <a:pt x="3476" y="192"/>
                  <a:pt x="3112" y="0"/>
                  <a:pt x="2928" y="0"/>
                </a:cubicBezTo>
                <a:cubicBezTo>
                  <a:pt x="2744" y="0"/>
                  <a:pt x="2736" y="264"/>
                  <a:pt x="2736" y="384"/>
                </a:cubicBezTo>
                <a:cubicBezTo>
                  <a:pt x="2736" y="504"/>
                  <a:pt x="2928" y="640"/>
                  <a:pt x="2928" y="720"/>
                </a:cubicBezTo>
                <a:cubicBezTo>
                  <a:pt x="2928" y="800"/>
                  <a:pt x="2776" y="728"/>
                  <a:pt x="2736" y="864"/>
                </a:cubicBezTo>
                <a:cubicBezTo>
                  <a:pt x="2696" y="1000"/>
                  <a:pt x="2816" y="1528"/>
                  <a:pt x="2688" y="1536"/>
                </a:cubicBezTo>
                <a:cubicBezTo>
                  <a:pt x="2560" y="1544"/>
                  <a:pt x="2192" y="960"/>
                  <a:pt x="1968" y="912"/>
                </a:cubicBezTo>
                <a:cubicBezTo>
                  <a:pt x="1744" y="864"/>
                  <a:pt x="1464" y="1032"/>
                  <a:pt x="1344" y="1248"/>
                </a:cubicBezTo>
                <a:cubicBezTo>
                  <a:pt x="1224" y="1464"/>
                  <a:pt x="1376" y="2024"/>
                  <a:pt x="1248" y="2208"/>
                </a:cubicBezTo>
                <a:cubicBezTo>
                  <a:pt x="1120" y="2392"/>
                  <a:pt x="704" y="2312"/>
                  <a:pt x="576" y="2352"/>
                </a:cubicBezTo>
                <a:cubicBezTo>
                  <a:pt x="448" y="2392"/>
                  <a:pt x="576" y="2424"/>
                  <a:pt x="480" y="2448"/>
                </a:cubicBezTo>
                <a:cubicBezTo>
                  <a:pt x="384" y="2472"/>
                  <a:pt x="192" y="2484"/>
                  <a:pt x="0" y="2496"/>
                </a:cubicBezTo>
              </a:path>
            </a:pathLst>
          </a:cu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31" name="Text Box 605"/>
          <p:cNvSpPr txBox="1">
            <a:spLocks noChangeArrowheads="1"/>
          </p:cNvSpPr>
          <p:nvPr/>
        </p:nvSpPr>
        <p:spPr bwMode="auto">
          <a:xfrm>
            <a:off x="762000" y="4953000"/>
            <a:ext cx="552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CN</a:t>
            </a:r>
          </a:p>
        </p:txBody>
      </p:sp>
      <p:pic>
        <p:nvPicPr>
          <p:cNvPr id="4132" name="Picture 607" descr="j023596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380288" y="1773238"/>
            <a:ext cx="1071562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Overview</a:t>
            </a:r>
          </a:p>
        </p:txBody>
      </p:sp>
      <p:sp>
        <p:nvSpPr>
          <p:cNvPr id="10244" name="Oval 3"/>
          <p:cNvSpPr>
            <a:spLocks noChangeArrowheads="1"/>
          </p:cNvSpPr>
          <p:nvPr/>
        </p:nvSpPr>
        <p:spPr bwMode="auto">
          <a:xfrm>
            <a:off x="1447800" y="5334000"/>
            <a:ext cx="533400" cy="533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/>
              <a:t>CN</a:t>
            </a:r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2362200" y="3886200"/>
            <a:ext cx="609600" cy="5334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/>
              <a:t>router</a:t>
            </a:r>
          </a:p>
          <a:p>
            <a:pPr algn="ctr"/>
            <a:r>
              <a:rPr lang="de-DE" sz="1200"/>
              <a:t>HA</a:t>
            </a:r>
          </a:p>
        </p:txBody>
      </p:sp>
      <p:sp>
        <p:nvSpPr>
          <p:cNvPr id="10246" name="Rectangle 5"/>
          <p:cNvSpPr>
            <a:spLocks noChangeArrowheads="1"/>
          </p:cNvSpPr>
          <p:nvPr/>
        </p:nvSpPr>
        <p:spPr bwMode="auto">
          <a:xfrm>
            <a:off x="5029200" y="3810000"/>
            <a:ext cx="609600" cy="5334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/>
              <a:t>router</a:t>
            </a:r>
          </a:p>
          <a:p>
            <a:pPr algn="ctr"/>
            <a:r>
              <a:rPr lang="de-DE" sz="1200"/>
              <a:t>FA</a:t>
            </a:r>
          </a:p>
        </p:txBody>
      </p:sp>
      <p:sp>
        <p:nvSpPr>
          <p:cNvPr id="10247" name="Oval 6"/>
          <p:cNvSpPr>
            <a:spLocks noChangeArrowheads="1"/>
          </p:cNvSpPr>
          <p:nvPr/>
        </p:nvSpPr>
        <p:spPr bwMode="auto">
          <a:xfrm>
            <a:off x="3048000" y="4343400"/>
            <a:ext cx="1981200" cy="7620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/>
              <a:t>Internet</a:t>
            </a:r>
          </a:p>
        </p:txBody>
      </p:sp>
      <p:sp>
        <p:nvSpPr>
          <p:cNvPr id="10248" name="Rectangle 7"/>
          <p:cNvSpPr>
            <a:spLocks noChangeArrowheads="1"/>
          </p:cNvSpPr>
          <p:nvPr/>
        </p:nvSpPr>
        <p:spPr bwMode="auto">
          <a:xfrm>
            <a:off x="2362200" y="5334000"/>
            <a:ext cx="609600" cy="5334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/>
              <a:t>router</a:t>
            </a:r>
          </a:p>
        </p:txBody>
      </p:sp>
      <p:cxnSp>
        <p:nvCxnSpPr>
          <p:cNvPr id="10249" name="AutoShape 8"/>
          <p:cNvCxnSpPr>
            <a:cxnSpLocks noChangeShapeType="1"/>
            <a:stCxn id="10248" idx="3"/>
            <a:endCxn id="10247" idx="3"/>
          </p:cNvCxnSpPr>
          <p:nvPr/>
        </p:nvCxnSpPr>
        <p:spPr bwMode="auto">
          <a:xfrm flipV="1">
            <a:off x="2971800" y="4994275"/>
            <a:ext cx="366713" cy="606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250" name="AutoShape 9"/>
          <p:cNvCxnSpPr>
            <a:cxnSpLocks noChangeShapeType="1"/>
            <a:stCxn id="10245" idx="3"/>
            <a:endCxn id="10247" idx="1"/>
          </p:cNvCxnSpPr>
          <p:nvPr/>
        </p:nvCxnSpPr>
        <p:spPr bwMode="auto">
          <a:xfrm>
            <a:off x="2971800" y="4152900"/>
            <a:ext cx="366713" cy="301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251" name="AutoShape 10"/>
          <p:cNvCxnSpPr>
            <a:cxnSpLocks noChangeShapeType="1"/>
            <a:stCxn id="10247" idx="7"/>
            <a:endCxn id="10246" idx="1"/>
          </p:cNvCxnSpPr>
          <p:nvPr/>
        </p:nvCxnSpPr>
        <p:spPr bwMode="auto">
          <a:xfrm flipV="1">
            <a:off x="4738688" y="4076700"/>
            <a:ext cx="290512" cy="377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252" name="AutoShape 11"/>
          <p:cNvCxnSpPr>
            <a:cxnSpLocks noChangeShapeType="1"/>
            <a:stCxn id="10244" idx="6"/>
            <a:endCxn id="10248" idx="1"/>
          </p:cNvCxnSpPr>
          <p:nvPr/>
        </p:nvCxnSpPr>
        <p:spPr bwMode="auto">
          <a:xfrm>
            <a:off x="1981200" y="5600700"/>
            <a:ext cx="381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253" name="AutoShape 12"/>
          <p:cNvCxnSpPr>
            <a:cxnSpLocks noChangeShapeType="1"/>
            <a:stCxn id="10246" idx="3"/>
            <a:endCxn id="10261" idx="2"/>
          </p:cNvCxnSpPr>
          <p:nvPr/>
        </p:nvCxnSpPr>
        <p:spPr bwMode="auto">
          <a:xfrm>
            <a:off x="5638800" y="4076700"/>
            <a:ext cx="533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0254" name="Freeform 13"/>
          <p:cNvSpPr>
            <a:spLocks/>
          </p:cNvSpPr>
          <p:nvPr/>
        </p:nvSpPr>
        <p:spPr bwMode="auto">
          <a:xfrm>
            <a:off x="2044700" y="4332288"/>
            <a:ext cx="1273175" cy="1165225"/>
          </a:xfrm>
          <a:custGeom>
            <a:avLst/>
            <a:gdLst>
              <a:gd name="T0" fmla="*/ 0 w 802"/>
              <a:gd name="T1" fmla="*/ 703 h 734"/>
              <a:gd name="T2" fmla="*/ 512 w 802"/>
              <a:gd name="T3" fmla="*/ 663 h 734"/>
              <a:gd name="T4" fmla="*/ 784 w 802"/>
              <a:gd name="T5" fmla="*/ 279 h 734"/>
              <a:gd name="T6" fmla="*/ 620 w 802"/>
              <a:gd name="T7" fmla="*/ 0 h 734"/>
              <a:gd name="T8" fmla="*/ 0 60000 65536"/>
              <a:gd name="T9" fmla="*/ 0 60000 65536"/>
              <a:gd name="T10" fmla="*/ 0 60000 65536"/>
              <a:gd name="T11" fmla="*/ 0 60000 65536"/>
              <a:gd name="T12" fmla="*/ 0 w 802"/>
              <a:gd name="T13" fmla="*/ 0 h 734"/>
              <a:gd name="T14" fmla="*/ 802 w 802"/>
              <a:gd name="T15" fmla="*/ 734 h 73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02" h="734">
                <a:moveTo>
                  <a:pt x="0" y="703"/>
                </a:moveTo>
                <a:cubicBezTo>
                  <a:pt x="85" y="696"/>
                  <a:pt x="381" y="734"/>
                  <a:pt x="512" y="663"/>
                </a:cubicBezTo>
                <a:cubicBezTo>
                  <a:pt x="643" y="592"/>
                  <a:pt x="766" y="389"/>
                  <a:pt x="784" y="279"/>
                </a:cubicBezTo>
                <a:cubicBezTo>
                  <a:pt x="802" y="169"/>
                  <a:pt x="654" y="58"/>
                  <a:pt x="620" y="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Text Box 14"/>
          <p:cNvSpPr txBox="1">
            <a:spLocks noChangeArrowheads="1"/>
          </p:cNvSpPr>
          <p:nvPr/>
        </p:nvSpPr>
        <p:spPr bwMode="auto">
          <a:xfrm>
            <a:off x="2057400" y="5178425"/>
            <a:ext cx="311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/>
              <a:t>1.</a:t>
            </a:r>
          </a:p>
        </p:txBody>
      </p:sp>
      <p:sp>
        <p:nvSpPr>
          <p:cNvPr id="10256" name="Freeform 15"/>
          <p:cNvSpPr>
            <a:spLocks/>
          </p:cNvSpPr>
          <p:nvPr/>
        </p:nvSpPr>
        <p:spPr bwMode="auto">
          <a:xfrm>
            <a:off x="3016250" y="4038600"/>
            <a:ext cx="1936750" cy="581025"/>
          </a:xfrm>
          <a:custGeom>
            <a:avLst/>
            <a:gdLst>
              <a:gd name="T0" fmla="*/ 0 w 1220"/>
              <a:gd name="T1" fmla="*/ 24 h 366"/>
              <a:gd name="T2" fmla="*/ 385 w 1220"/>
              <a:gd name="T3" fmla="*/ 301 h 366"/>
              <a:gd name="T4" fmla="*/ 861 w 1220"/>
              <a:gd name="T5" fmla="*/ 316 h 366"/>
              <a:gd name="T6" fmla="*/ 1220 w 1220"/>
              <a:gd name="T7" fmla="*/ 0 h 366"/>
              <a:gd name="T8" fmla="*/ 0 60000 65536"/>
              <a:gd name="T9" fmla="*/ 0 60000 65536"/>
              <a:gd name="T10" fmla="*/ 0 60000 65536"/>
              <a:gd name="T11" fmla="*/ 0 60000 65536"/>
              <a:gd name="T12" fmla="*/ 0 w 1220"/>
              <a:gd name="T13" fmla="*/ 0 h 366"/>
              <a:gd name="T14" fmla="*/ 1220 w 1220"/>
              <a:gd name="T15" fmla="*/ 366 h 36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20" h="366">
                <a:moveTo>
                  <a:pt x="0" y="24"/>
                </a:moveTo>
                <a:cubicBezTo>
                  <a:pt x="64" y="71"/>
                  <a:pt x="241" y="252"/>
                  <a:pt x="385" y="301"/>
                </a:cubicBezTo>
                <a:cubicBezTo>
                  <a:pt x="529" y="350"/>
                  <a:pt x="722" y="366"/>
                  <a:pt x="861" y="316"/>
                </a:cubicBezTo>
                <a:cubicBezTo>
                  <a:pt x="1000" y="266"/>
                  <a:pt x="1145" y="66"/>
                  <a:pt x="1220" y="0"/>
                </a:cubicBezTo>
              </a:path>
            </a:pathLst>
          </a:cu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Line 16"/>
          <p:cNvSpPr>
            <a:spLocks noChangeShapeType="1"/>
          </p:cNvSpPr>
          <p:nvPr/>
        </p:nvSpPr>
        <p:spPr bwMode="auto">
          <a:xfrm>
            <a:off x="5715000" y="39624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Text Box 17"/>
          <p:cNvSpPr txBox="1">
            <a:spLocks noChangeArrowheads="1"/>
          </p:cNvSpPr>
          <p:nvPr/>
        </p:nvSpPr>
        <p:spPr bwMode="auto">
          <a:xfrm>
            <a:off x="3200400" y="4011613"/>
            <a:ext cx="3111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/>
              <a:t>2.</a:t>
            </a:r>
          </a:p>
        </p:txBody>
      </p:sp>
      <p:sp>
        <p:nvSpPr>
          <p:cNvPr id="10259" name="Text Box 18"/>
          <p:cNvSpPr txBox="1">
            <a:spLocks noChangeArrowheads="1"/>
          </p:cNvSpPr>
          <p:nvPr/>
        </p:nvSpPr>
        <p:spPr bwMode="auto">
          <a:xfrm>
            <a:off x="5715000" y="3706813"/>
            <a:ext cx="3111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/>
              <a:t>3.</a:t>
            </a:r>
          </a:p>
        </p:txBody>
      </p:sp>
      <p:sp>
        <p:nvSpPr>
          <p:cNvPr id="10260" name="Oval 19"/>
          <p:cNvSpPr>
            <a:spLocks noChangeArrowheads="1"/>
          </p:cNvSpPr>
          <p:nvPr/>
        </p:nvSpPr>
        <p:spPr bwMode="auto">
          <a:xfrm>
            <a:off x="1143000" y="3886200"/>
            <a:ext cx="1066800" cy="533400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/>
              <a:t>home</a:t>
            </a:r>
          </a:p>
          <a:p>
            <a:pPr algn="ctr"/>
            <a:r>
              <a:rPr lang="de-DE" sz="1200"/>
              <a:t>network</a:t>
            </a:r>
          </a:p>
        </p:txBody>
      </p:sp>
      <p:sp>
        <p:nvSpPr>
          <p:cNvPr id="10261" name="Oval 21"/>
          <p:cNvSpPr>
            <a:spLocks noChangeArrowheads="1"/>
          </p:cNvSpPr>
          <p:nvPr/>
        </p:nvSpPr>
        <p:spPr bwMode="auto">
          <a:xfrm>
            <a:off x="6172200" y="3810000"/>
            <a:ext cx="533400" cy="533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/>
              <a:t>MN</a:t>
            </a:r>
          </a:p>
        </p:txBody>
      </p:sp>
      <p:sp>
        <p:nvSpPr>
          <p:cNvPr id="10262" name="Oval 22"/>
          <p:cNvSpPr>
            <a:spLocks noChangeArrowheads="1"/>
          </p:cNvSpPr>
          <p:nvPr/>
        </p:nvSpPr>
        <p:spPr bwMode="auto">
          <a:xfrm>
            <a:off x="6019800" y="3581400"/>
            <a:ext cx="1295400" cy="1524000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0" tIns="0" rIns="0" bIns="0" anchor="b" anchorCtr="1"/>
          <a:lstStyle/>
          <a:p>
            <a:pPr algn="r"/>
            <a:r>
              <a:rPr lang="de-DE" sz="1200"/>
              <a:t>foreign</a:t>
            </a:r>
          </a:p>
          <a:p>
            <a:pPr algn="r"/>
            <a:r>
              <a:rPr lang="de-DE" sz="1200"/>
              <a:t>network</a:t>
            </a:r>
          </a:p>
        </p:txBody>
      </p:sp>
      <p:cxnSp>
        <p:nvCxnSpPr>
          <p:cNvPr id="10263" name="AutoShape 23"/>
          <p:cNvCxnSpPr>
            <a:cxnSpLocks noChangeShapeType="1"/>
            <a:stCxn id="10260" idx="6"/>
            <a:endCxn id="10245" idx="1"/>
          </p:cNvCxnSpPr>
          <p:nvPr/>
        </p:nvCxnSpPr>
        <p:spPr bwMode="auto">
          <a:xfrm>
            <a:off x="2209800" y="4152900"/>
            <a:ext cx="152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0264" name="Freeform 24"/>
          <p:cNvSpPr>
            <a:spLocks/>
          </p:cNvSpPr>
          <p:nvPr/>
        </p:nvSpPr>
        <p:spPr bwMode="auto">
          <a:xfrm>
            <a:off x="2006600" y="4216400"/>
            <a:ext cx="4127500" cy="1638300"/>
          </a:xfrm>
          <a:custGeom>
            <a:avLst/>
            <a:gdLst>
              <a:gd name="T0" fmla="*/ 2600 w 2600"/>
              <a:gd name="T1" fmla="*/ 0 h 1032"/>
              <a:gd name="T2" fmla="*/ 2024 w 2600"/>
              <a:gd name="T3" fmla="*/ 72 h 1032"/>
              <a:gd name="T4" fmla="*/ 1664 w 2600"/>
              <a:gd name="T5" fmla="*/ 384 h 1032"/>
              <a:gd name="T6" fmla="*/ 984 w 2600"/>
              <a:gd name="T7" fmla="*/ 472 h 1032"/>
              <a:gd name="T8" fmla="*/ 664 w 2600"/>
              <a:gd name="T9" fmla="*/ 944 h 1032"/>
              <a:gd name="T10" fmla="*/ 0 w 2600"/>
              <a:gd name="T11" fmla="*/ 1000 h 103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600"/>
              <a:gd name="T19" fmla="*/ 0 h 1032"/>
              <a:gd name="T20" fmla="*/ 2600 w 2600"/>
              <a:gd name="T21" fmla="*/ 1032 h 103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600" h="1032">
                <a:moveTo>
                  <a:pt x="2600" y="0"/>
                </a:moveTo>
                <a:cubicBezTo>
                  <a:pt x="2503" y="12"/>
                  <a:pt x="2180" y="8"/>
                  <a:pt x="2024" y="72"/>
                </a:cubicBezTo>
                <a:cubicBezTo>
                  <a:pt x="1868" y="136"/>
                  <a:pt x="1837" y="317"/>
                  <a:pt x="1664" y="384"/>
                </a:cubicBezTo>
                <a:cubicBezTo>
                  <a:pt x="1491" y="451"/>
                  <a:pt x="1151" y="379"/>
                  <a:pt x="984" y="472"/>
                </a:cubicBezTo>
                <a:cubicBezTo>
                  <a:pt x="817" y="565"/>
                  <a:pt x="828" y="856"/>
                  <a:pt x="664" y="944"/>
                </a:cubicBezTo>
                <a:cubicBezTo>
                  <a:pt x="500" y="1032"/>
                  <a:pt x="138" y="988"/>
                  <a:pt x="0" y="100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5715000" y="4187825"/>
            <a:ext cx="311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/>
              <a:t>4.</a:t>
            </a:r>
          </a:p>
        </p:txBody>
      </p:sp>
      <p:sp>
        <p:nvSpPr>
          <p:cNvPr id="10266" name="Oval 26"/>
          <p:cNvSpPr>
            <a:spLocks noChangeArrowheads="1"/>
          </p:cNvSpPr>
          <p:nvPr/>
        </p:nvSpPr>
        <p:spPr bwMode="auto">
          <a:xfrm>
            <a:off x="1524000" y="2743200"/>
            <a:ext cx="533400" cy="533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/>
              <a:t>CN</a:t>
            </a: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2438400" y="1295400"/>
            <a:ext cx="609600" cy="5334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/>
              <a:t>router</a:t>
            </a:r>
          </a:p>
          <a:p>
            <a:pPr algn="ctr"/>
            <a:r>
              <a:rPr lang="de-DE" sz="1200"/>
              <a:t>HA</a:t>
            </a:r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5105400" y="1219200"/>
            <a:ext cx="609600" cy="5334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/>
              <a:t>router</a:t>
            </a:r>
          </a:p>
          <a:p>
            <a:pPr algn="ctr"/>
            <a:r>
              <a:rPr lang="de-DE" sz="1200"/>
              <a:t>FA</a:t>
            </a:r>
          </a:p>
        </p:txBody>
      </p:sp>
      <p:sp>
        <p:nvSpPr>
          <p:cNvPr id="10269" name="Oval 29"/>
          <p:cNvSpPr>
            <a:spLocks noChangeArrowheads="1"/>
          </p:cNvSpPr>
          <p:nvPr/>
        </p:nvSpPr>
        <p:spPr bwMode="auto">
          <a:xfrm>
            <a:off x="3124200" y="1752600"/>
            <a:ext cx="1981200" cy="7620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/>
              <a:t>Internet</a:t>
            </a:r>
          </a:p>
        </p:txBody>
      </p:sp>
      <p:sp>
        <p:nvSpPr>
          <p:cNvPr id="10270" name="Rectangle 30"/>
          <p:cNvSpPr>
            <a:spLocks noChangeArrowheads="1"/>
          </p:cNvSpPr>
          <p:nvPr/>
        </p:nvSpPr>
        <p:spPr bwMode="auto">
          <a:xfrm>
            <a:off x="2438400" y="2743200"/>
            <a:ext cx="609600" cy="533400"/>
          </a:xfrm>
          <a:prstGeom prst="rect">
            <a:avLst/>
          </a:prstGeom>
          <a:solidFill>
            <a:srgbClr val="DADAF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/>
              <a:t>router</a:t>
            </a:r>
          </a:p>
        </p:txBody>
      </p:sp>
      <p:cxnSp>
        <p:nvCxnSpPr>
          <p:cNvPr id="10271" name="AutoShape 31"/>
          <p:cNvCxnSpPr>
            <a:cxnSpLocks noChangeShapeType="1"/>
            <a:stCxn id="10270" idx="3"/>
            <a:endCxn id="10269" idx="3"/>
          </p:cNvCxnSpPr>
          <p:nvPr/>
        </p:nvCxnSpPr>
        <p:spPr bwMode="auto">
          <a:xfrm flipV="1">
            <a:off x="3048000" y="2403475"/>
            <a:ext cx="366713" cy="606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272" name="AutoShape 32"/>
          <p:cNvCxnSpPr>
            <a:cxnSpLocks noChangeShapeType="1"/>
            <a:stCxn id="10267" idx="3"/>
            <a:endCxn id="10269" idx="1"/>
          </p:cNvCxnSpPr>
          <p:nvPr/>
        </p:nvCxnSpPr>
        <p:spPr bwMode="auto">
          <a:xfrm>
            <a:off x="3048000" y="1562100"/>
            <a:ext cx="366713" cy="301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273" name="AutoShape 33"/>
          <p:cNvCxnSpPr>
            <a:cxnSpLocks noChangeShapeType="1"/>
            <a:stCxn id="10269" idx="7"/>
            <a:endCxn id="10268" idx="1"/>
          </p:cNvCxnSpPr>
          <p:nvPr/>
        </p:nvCxnSpPr>
        <p:spPr bwMode="auto">
          <a:xfrm flipV="1">
            <a:off x="4814888" y="1485900"/>
            <a:ext cx="290512" cy="377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274" name="AutoShape 34"/>
          <p:cNvCxnSpPr>
            <a:cxnSpLocks noChangeShapeType="1"/>
            <a:stCxn id="10266" idx="6"/>
            <a:endCxn id="10270" idx="1"/>
          </p:cNvCxnSpPr>
          <p:nvPr/>
        </p:nvCxnSpPr>
        <p:spPr bwMode="auto">
          <a:xfrm>
            <a:off x="2057400" y="3009900"/>
            <a:ext cx="381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275" name="AutoShape 35"/>
          <p:cNvCxnSpPr>
            <a:cxnSpLocks noChangeShapeType="1"/>
            <a:stCxn id="10268" idx="3"/>
            <a:endCxn id="10277" idx="2"/>
          </p:cNvCxnSpPr>
          <p:nvPr/>
        </p:nvCxnSpPr>
        <p:spPr bwMode="auto">
          <a:xfrm>
            <a:off x="5715000" y="1485900"/>
            <a:ext cx="533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0276" name="Oval 42"/>
          <p:cNvSpPr>
            <a:spLocks noChangeArrowheads="1"/>
          </p:cNvSpPr>
          <p:nvPr/>
        </p:nvSpPr>
        <p:spPr bwMode="auto">
          <a:xfrm>
            <a:off x="1219200" y="1295400"/>
            <a:ext cx="1066800" cy="533400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/>
              <a:t>home</a:t>
            </a:r>
          </a:p>
          <a:p>
            <a:pPr algn="ctr"/>
            <a:r>
              <a:rPr lang="de-DE" sz="1200"/>
              <a:t>network</a:t>
            </a:r>
          </a:p>
        </p:txBody>
      </p:sp>
      <p:sp>
        <p:nvSpPr>
          <p:cNvPr id="10277" name="Oval 43"/>
          <p:cNvSpPr>
            <a:spLocks noChangeArrowheads="1"/>
          </p:cNvSpPr>
          <p:nvPr/>
        </p:nvSpPr>
        <p:spPr bwMode="auto">
          <a:xfrm>
            <a:off x="6248400" y="1219200"/>
            <a:ext cx="533400" cy="533400"/>
          </a:xfrm>
          <a:prstGeom prst="ellipse">
            <a:avLst/>
          </a:prstGeom>
          <a:solidFill>
            <a:srgbClr val="DADA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200"/>
              <a:t>MN</a:t>
            </a:r>
          </a:p>
        </p:txBody>
      </p:sp>
      <p:sp>
        <p:nvSpPr>
          <p:cNvPr id="10278" name="Oval 44"/>
          <p:cNvSpPr>
            <a:spLocks noChangeArrowheads="1"/>
          </p:cNvSpPr>
          <p:nvPr/>
        </p:nvSpPr>
        <p:spPr bwMode="auto">
          <a:xfrm>
            <a:off x="6096000" y="990600"/>
            <a:ext cx="1295400" cy="1524000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0" tIns="0" rIns="0" bIns="0" anchor="b" anchorCtr="1"/>
          <a:lstStyle/>
          <a:p>
            <a:pPr algn="r"/>
            <a:r>
              <a:rPr lang="de-DE" sz="1200"/>
              <a:t>foreign</a:t>
            </a:r>
          </a:p>
          <a:p>
            <a:pPr algn="r"/>
            <a:r>
              <a:rPr lang="de-DE" sz="1200"/>
              <a:t>network</a:t>
            </a:r>
          </a:p>
        </p:txBody>
      </p:sp>
      <p:cxnSp>
        <p:nvCxnSpPr>
          <p:cNvPr id="10279" name="AutoShape 45"/>
          <p:cNvCxnSpPr>
            <a:cxnSpLocks noChangeShapeType="1"/>
            <a:stCxn id="10276" idx="6"/>
            <a:endCxn id="10267" idx="1"/>
          </p:cNvCxnSpPr>
          <p:nvPr/>
        </p:nvCxnSpPr>
        <p:spPr bwMode="auto">
          <a:xfrm>
            <a:off x="2286000" y="1562100"/>
            <a:ext cx="152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0280" name="Freeform 48"/>
          <p:cNvSpPr>
            <a:spLocks/>
          </p:cNvSpPr>
          <p:nvPr/>
        </p:nvSpPr>
        <p:spPr bwMode="auto">
          <a:xfrm>
            <a:off x="3048000" y="1428750"/>
            <a:ext cx="2032000" cy="508000"/>
          </a:xfrm>
          <a:custGeom>
            <a:avLst/>
            <a:gdLst>
              <a:gd name="T0" fmla="*/ 0 w 1280"/>
              <a:gd name="T1" fmla="*/ 12 h 320"/>
              <a:gd name="T2" fmla="*/ 334 w 1280"/>
              <a:gd name="T3" fmla="*/ 261 h 320"/>
              <a:gd name="T4" fmla="*/ 964 w 1280"/>
              <a:gd name="T5" fmla="*/ 277 h 320"/>
              <a:gd name="T6" fmla="*/ 1280 w 1280"/>
              <a:gd name="T7" fmla="*/ 0 h 320"/>
              <a:gd name="T8" fmla="*/ 0 60000 65536"/>
              <a:gd name="T9" fmla="*/ 0 60000 65536"/>
              <a:gd name="T10" fmla="*/ 0 60000 65536"/>
              <a:gd name="T11" fmla="*/ 0 60000 65536"/>
              <a:gd name="T12" fmla="*/ 0 w 1280"/>
              <a:gd name="T13" fmla="*/ 0 h 320"/>
              <a:gd name="T14" fmla="*/ 1280 w 1280"/>
              <a:gd name="T15" fmla="*/ 320 h 3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80" h="320">
                <a:moveTo>
                  <a:pt x="0" y="12"/>
                </a:moveTo>
                <a:cubicBezTo>
                  <a:pt x="56" y="53"/>
                  <a:pt x="173" y="217"/>
                  <a:pt x="334" y="261"/>
                </a:cubicBezTo>
                <a:cubicBezTo>
                  <a:pt x="495" y="305"/>
                  <a:pt x="806" y="320"/>
                  <a:pt x="964" y="277"/>
                </a:cubicBezTo>
                <a:cubicBezTo>
                  <a:pt x="1122" y="234"/>
                  <a:pt x="1214" y="58"/>
                  <a:pt x="1280" y="0"/>
                </a:cubicBezTo>
              </a:path>
            </a:pathLst>
          </a:custGeom>
          <a:noFill/>
          <a:ln w="762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81" name="Text Box 49"/>
          <p:cNvSpPr txBox="1">
            <a:spLocks noChangeArrowheads="1"/>
          </p:cNvSpPr>
          <p:nvPr/>
        </p:nvSpPr>
        <p:spPr bwMode="auto">
          <a:xfrm>
            <a:off x="4343400" y="914400"/>
            <a:ext cx="514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COA</a:t>
            </a:r>
          </a:p>
        </p:txBody>
      </p:sp>
      <p:cxnSp>
        <p:nvCxnSpPr>
          <p:cNvPr id="10282" name="AutoShape 50"/>
          <p:cNvCxnSpPr>
            <a:cxnSpLocks noChangeShapeType="1"/>
            <a:stCxn id="10281" idx="2"/>
            <a:endCxn id="10280" idx="3"/>
          </p:cNvCxnSpPr>
          <p:nvPr/>
        </p:nvCxnSpPr>
        <p:spPr bwMode="auto">
          <a:xfrm>
            <a:off x="4600575" y="1189038"/>
            <a:ext cx="517525" cy="2397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Network integration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077200" cy="48768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smtClean="0"/>
              <a:t>Agent Advertisement</a:t>
            </a:r>
          </a:p>
          <a:p>
            <a:pPr lvl="1"/>
            <a:r>
              <a:rPr lang="en-US" sz="1800" smtClean="0"/>
              <a:t>HA and FA periodically send advertisement messages into their physical subnets</a:t>
            </a:r>
          </a:p>
          <a:p>
            <a:pPr lvl="1"/>
            <a:r>
              <a:rPr lang="en-US" sz="1800" smtClean="0"/>
              <a:t>MN listens to these messages and detects, if it is in the home or a foreign network (standard case for home network)</a:t>
            </a:r>
          </a:p>
          <a:p>
            <a:pPr lvl="1"/>
            <a:r>
              <a:rPr lang="en-US" sz="1800" smtClean="0"/>
              <a:t>MN reads a COA from the FA advertisement messages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Registration (always limited lifetime!)</a:t>
            </a:r>
          </a:p>
          <a:p>
            <a:pPr lvl="1"/>
            <a:r>
              <a:rPr lang="en-US" sz="1800" smtClean="0"/>
              <a:t>MN signals COA to the HA via the FA, HA acknowledges via FA to MN</a:t>
            </a:r>
          </a:p>
          <a:p>
            <a:pPr lvl="1"/>
            <a:r>
              <a:rPr lang="en-US" sz="1800" smtClean="0"/>
              <a:t>these actions have to be secured by authentication 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Advertisement</a:t>
            </a:r>
          </a:p>
          <a:p>
            <a:pPr lvl="1"/>
            <a:r>
              <a:rPr lang="en-US" sz="1800" smtClean="0"/>
              <a:t>HA advertises the IP address of the MN (as for fixed systems), i.e. standard routing information</a:t>
            </a:r>
          </a:p>
          <a:p>
            <a:pPr lvl="1"/>
            <a:r>
              <a:rPr lang="en-US" sz="1800" smtClean="0"/>
              <a:t>routers adjust their entries, these are stable for a longer time (HA responsible for a MN over a longer period of time)</a:t>
            </a:r>
          </a:p>
          <a:p>
            <a:pPr lvl="1"/>
            <a:r>
              <a:rPr lang="en-US" sz="1800" smtClean="0"/>
              <a:t>packets to the MN are sent to the HA, </a:t>
            </a:r>
          </a:p>
          <a:p>
            <a:pPr lvl="1"/>
            <a:r>
              <a:rPr lang="en-US" sz="1800" smtClean="0"/>
              <a:t>independent of changes in COA/FA</a:t>
            </a:r>
          </a:p>
          <a:p>
            <a:pPr lvl="1"/>
            <a:endParaRPr lang="en-US" sz="18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3081</Words>
  <Application>Microsoft Office PowerPoint</Application>
  <PresentationFormat>On-screen Show (4:3)</PresentationFormat>
  <Paragraphs>845</Paragraphs>
  <Slides>51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3" baseType="lpstr">
      <vt:lpstr>Office Theme</vt:lpstr>
      <vt:lpstr>Clip</vt:lpstr>
      <vt:lpstr>UNIT - 3</vt:lpstr>
      <vt:lpstr>Motivation for Mobile IP</vt:lpstr>
      <vt:lpstr>Requirements to Mobile IP</vt:lpstr>
      <vt:lpstr>Terminology</vt:lpstr>
      <vt:lpstr>Example network</vt:lpstr>
      <vt:lpstr>Data transfer to the mobile system</vt:lpstr>
      <vt:lpstr>Data transfer from the mobile system</vt:lpstr>
      <vt:lpstr>Overview</vt:lpstr>
      <vt:lpstr>Network integration</vt:lpstr>
      <vt:lpstr>Agent advertisement</vt:lpstr>
      <vt:lpstr>Registration</vt:lpstr>
      <vt:lpstr>Mobile IP registration request</vt:lpstr>
      <vt:lpstr>Mobile IP registration reply</vt:lpstr>
      <vt:lpstr>Encapsulation</vt:lpstr>
      <vt:lpstr>Encapsulation I</vt:lpstr>
      <vt:lpstr>Encapsulation II</vt:lpstr>
      <vt:lpstr>Generic Routing Encapsulation</vt:lpstr>
      <vt:lpstr>Optimization of packet forwarding</vt:lpstr>
      <vt:lpstr>Change of foreign agent </vt:lpstr>
      <vt:lpstr>Reverse tunneling (RFC 3024, was: 2344)</vt:lpstr>
      <vt:lpstr>Mobile IP with reverse tunneling</vt:lpstr>
      <vt:lpstr>Mobile IP and IPv6</vt:lpstr>
      <vt:lpstr>Problems with mobile IP</vt:lpstr>
      <vt:lpstr>Security in Mobile IP</vt:lpstr>
      <vt:lpstr>IP security architecture I</vt:lpstr>
      <vt:lpstr>IP Micro-mobility support</vt:lpstr>
      <vt:lpstr>Cellular IP</vt:lpstr>
      <vt:lpstr>Cellular IP: Security</vt:lpstr>
      <vt:lpstr>Cellular IP: Other issues</vt:lpstr>
      <vt:lpstr>HAWAII (Handoff-aware wireless access internet infrastructure)</vt:lpstr>
      <vt:lpstr>HAWAII: Security</vt:lpstr>
      <vt:lpstr>Hierarchical Mobile IPv6 (HMIPv6)</vt:lpstr>
      <vt:lpstr>Hierarchical Mobile IP: Security</vt:lpstr>
      <vt:lpstr>Hierarchical Mobile IP: Other issues</vt:lpstr>
      <vt:lpstr>DHCP: Dynamic Host Configuration Protocol</vt:lpstr>
      <vt:lpstr>DHCP - protocol mechanisms</vt:lpstr>
      <vt:lpstr>DHCP characteristics</vt:lpstr>
      <vt:lpstr>Mobile ad hoc networks</vt:lpstr>
      <vt:lpstr>Manet: Mobile Ad-hoc Networking</vt:lpstr>
      <vt:lpstr>Routing examples for an ad-hoc network</vt:lpstr>
      <vt:lpstr>Traditional routing algorithms</vt:lpstr>
      <vt:lpstr>Problems of traditional routing algorithms</vt:lpstr>
      <vt:lpstr>DSDV (Destination Sequenced Distance Vector)</vt:lpstr>
      <vt:lpstr>Dynamic source routing I</vt:lpstr>
      <vt:lpstr>Dynamic source routing II</vt:lpstr>
      <vt:lpstr>Dynamic Source Routing III</vt:lpstr>
      <vt:lpstr>Interference-based routing</vt:lpstr>
      <vt:lpstr>Examples for interference based routing</vt:lpstr>
      <vt:lpstr>A plethora of ad hoc routing protocols</vt:lpstr>
      <vt:lpstr>Clustering of ad-hoc networks</vt:lpstr>
      <vt:lpstr>Thank you !!!!!!!!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- 3</dc:title>
  <dc:creator>mrl</dc:creator>
  <cp:lastModifiedBy>mrl</cp:lastModifiedBy>
  <cp:revision>15</cp:revision>
  <dcterms:created xsi:type="dcterms:W3CDTF">2006-08-16T00:00:00Z</dcterms:created>
  <dcterms:modified xsi:type="dcterms:W3CDTF">2019-02-04T02:34:56Z</dcterms:modified>
</cp:coreProperties>
</file>