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59" r:id="rId38"/>
    <p:sldId id="329" r:id="rId39"/>
    <p:sldId id="330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5" r:id="rId56"/>
    <p:sldId id="316" r:id="rId57"/>
    <p:sldId id="320" r:id="rId58"/>
    <p:sldId id="321" r:id="rId59"/>
    <p:sldId id="26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64" d="100"/>
          <a:sy n="64" d="100"/>
        </p:scale>
        <p:origin x="-16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70E17D-E467-48CC-BD16-DD29B5B16F6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67FFD-6CD9-4BCD-9514-0A6558900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FC52E-800F-4999-BCB4-3E4292AB52C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  <p:sp>
        <p:nvSpPr>
          <p:cNvPr id="665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FF84C-8927-40E5-B244-ACB130B756A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/>
          </a:p>
        </p:txBody>
      </p:sp>
      <p:sp>
        <p:nvSpPr>
          <p:cNvPr id="757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5443E-BEB0-4442-9605-DAB4E75BEF6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/>
          </a:p>
        </p:txBody>
      </p:sp>
      <p:sp>
        <p:nvSpPr>
          <p:cNvPr id="768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B8D93-845B-43A5-B4B4-ADD7248662C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  <p:sp>
        <p:nvSpPr>
          <p:cNvPr id="778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5E0E1-E8CB-4F7F-928A-48456054A6B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  <p:sp>
        <p:nvSpPr>
          <p:cNvPr id="788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DE4E9-D2FA-48EE-9CD9-C374AAE3F67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  <p:sp>
        <p:nvSpPr>
          <p:cNvPr id="798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14357-C48E-48B1-BE0E-454DB53ECC0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  <p:sp>
        <p:nvSpPr>
          <p:cNvPr id="809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537E2-A4C6-42AD-83D7-401365D0F3F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/>
          </a:p>
        </p:txBody>
      </p:sp>
      <p:sp>
        <p:nvSpPr>
          <p:cNvPr id="819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BC747-FF6A-467C-82B1-9CD2E71F820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  <p:sp>
        <p:nvSpPr>
          <p:cNvPr id="829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D890-4BF4-4DAC-AC76-B5EF45E613A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  <p:sp>
        <p:nvSpPr>
          <p:cNvPr id="839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2C348-874D-4FD7-971A-A3ED59C18F4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  <p:sp>
        <p:nvSpPr>
          <p:cNvPr id="849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B0091-3E82-415C-8773-6366F9235D1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/>
          </a:p>
        </p:txBody>
      </p:sp>
      <p:sp>
        <p:nvSpPr>
          <p:cNvPr id="675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F12E4-1C43-4313-B0B7-D3DAA998146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  <p:sp>
        <p:nvSpPr>
          <p:cNvPr id="860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E1C67-C14D-4122-B932-2048DAB730B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 smtClean="0"/>
          </a:p>
        </p:txBody>
      </p:sp>
      <p:sp>
        <p:nvSpPr>
          <p:cNvPr id="870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970B0-9CB6-42E4-B6A7-F7E4AAAA813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 smtClean="0"/>
          </a:p>
        </p:txBody>
      </p:sp>
      <p:sp>
        <p:nvSpPr>
          <p:cNvPr id="880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97FA5-5D4A-4B6D-B98B-1A391ABCD7F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smtClean="0"/>
          </a:p>
        </p:txBody>
      </p:sp>
      <p:sp>
        <p:nvSpPr>
          <p:cNvPr id="890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24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3AE00-93F8-4273-B6C4-ACC40D3C419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 smtClean="0"/>
          </a:p>
        </p:txBody>
      </p:sp>
      <p:sp>
        <p:nvSpPr>
          <p:cNvPr id="901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7780-6B50-45DB-AFCA-790BA121151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de-DE" smtClean="0"/>
          </a:p>
        </p:txBody>
      </p:sp>
      <p:sp>
        <p:nvSpPr>
          <p:cNvPr id="911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1C522-17C9-41B7-B059-E747952904E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de-DE" smtClean="0"/>
          </a:p>
        </p:txBody>
      </p:sp>
      <p:sp>
        <p:nvSpPr>
          <p:cNvPr id="921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9AA37-7DAC-42D7-ADCE-B63CB776447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de-DE" smtClean="0"/>
          </a:p>
        </p:txBody>
      </p:sp>
      <p:sp>
        <p:nvSpPr>
          <p:cNvPr id="931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9245E-8265-4961-8D18-2616BEEA85A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de-DE" smtClean="0"/>
          </a:p>
        </p:txBody>
      </p:sp>
      <p:sp>
        <p:nvSpPr>
          <p:cNvPr id="942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BA4EA-6F9C-4677-8C07-318B569EA09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de-DE" smtClean="0"/>
          </a:p>
        </p:txBody>
      </p:sp>
      <p:sp>
        <p:nvSpPr>
          <p:cNvPr id="952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E16F4-95C3-4613-8AB7-9B8E3FAA436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  <p:sp>
        <p:nvSpPr>
          <p:cNvPr id="686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11C44-7B4A-4364-AC7E-92D96763EC7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e-DE" smtClean="0"/>
          </a:p>
        </p:txBody>
      </p:sp>
      <p:sp>
        <p:nvSpPr>
          <p:cNvPr id="962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0B371-488F-4E35-81CD-C21C5E7F2E8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de-DE" smtClean="0"/>
          </a:p>
        </p:txBody>
      </p:sp>
      <p:sp>
        <p:nvSpPr>
          <p:cNvPr id="972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F7EFB-56C1-4840-BBDC-3DF6B40A6E2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de-DE" smtClean="0"/>
          </a:p>
        </p:txBody>
      </p:sp>
      <p:sp>
        <p:nvSpPr>
          <p:cNvPr id="983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701F5-F1BE-4953-A527-8BD6BF1EAB9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de-DE" smtClean="0"/>
          </a:p>
        </p:txBody>
      </p:sp>
      <p:sp>
        <p:nvSpPr>
          <p:cNvPr id="993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0F3D8-7989-4F63-9644-5FF527618DE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de-DE" smtClean="0"/>
          </a:p>
        </p:txBody>
      </p:sp>
      <p:sp>
        <p:nvSpPr>
          <p:cNvPr id="1003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E7C6F-BBB1-47F9-A68D-D2F193FB437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de-DE" smtClean="0"/>
          </a:p>
        </p:txBody>
      </p:sp>
      <p:sp>
        <p:nvSpPr>
          <p:cNvPr id="1013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88ACD-75C1-4122-B516-91963A6A5F3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de-DE" smtClean="0"/>
          </a:p>
        </p:txBody>
      </p:sp>
      <p:sp>
        <p:nvSpPr>
          <p:cNvPr id="1024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DE37D-06BD-428E-A142-31FDEB048D5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de-DE" smtClean="0"/>
          </a:p>
        </p:txBody>
      </p:sp>
      <p:sp>
        <p:nvSpPr>
          <p:cNvPr id="1034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D926A-4405-45B5-9B9C-7A3F57820E5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de-DE" smtClean="0"/>
          </a:p>
        </p:txBody>
      </p:sp>
      <p:sp>
        <p:nvSpPr>
          <p:cNvPr id="1044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1E5B3-1847-4E10-8C50-795B1B2B625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de-DE" smtClean="0"/>
          </a:p>
        </p:txBody>
      </p:sp>
      <p:sp>
        <p:nvSpPr>
          <p:cNvPr id="1054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3E73-357A-4383-8805-4A6DD012BF6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1656A-CA85-4CBF-84FE-3E4B2BAFAD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47BAA-A458-40D8-B1B4-AC86E737EC5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  <p:sp>
        <p:nvSpPr>
          <p:cNvPr id="706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1C49F-1C7A-4A78-A70F-8559AFE6D5F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mtClean="0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3884613" y="9525"/>
            <a:ext cx="2973387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7" name="Rectangle 3"/>
          <p:cNvSpPr>
            <a:spLocks noChangeArrowheads="1"/>
          </p:cNvSpPr>
          <p:nvPr/>
        </p:nvSpPr>
        <p:spPr bwMode="auto">
          <a:xfrm>
            <a:off x="3884613" y="8705850"/>
            <a:ext cx="2973387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4" tIns="0" rIns="18974" bIns="0" anchor="b"/>
          <a:lstStyle/>
          <a:p>
            <a:pPr algn="r" defTabSz="803275"/>
            <a:r>
              <a:rPr lang="de-DE" sz="1000" i="1">
                <a:latin typeface="Times New Roman" pitchFamily="18" charset="0"/>
              </a:rPr>
              <a:t>9</a:t>
            </a:r>
          </a:p>
        </p:txBody>
      </p:sp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0" y="8705850"/>
            <a:ext cx="29718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9" name="Rectangle 5"/>
          <p:cNvSpPr>
            <a:spLocks noChangeArrowheads="1"/>
          </p:cNvSpPr>
          <p:nvPr/>
        </p:nvSpPr>
        <p:spPr bwMode="auto">
          <a:xfrm>
            <a:off x="0" y="9525"/>
            <a:ext cx="29718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0" name="Rectangle 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2525" y="693738"/>
            <a:ext cx="4552950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16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4521200"/>
            <a:ext cx="6427787" cy="4367213"/>
          </a:xfrm>
          <a:noFill/>
        </p:spPr>
        <p:txBody>
          <a:bodyPr wrap="square" lIns="98036" tIns="49018" rIns="98036" bIns="490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30877-AF7F-42AF-96E3-8038D3C2B33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  <p:sp>
        <p:nvSpPr>
          <p:cNvPr id="727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2A7EC-2BF2-47BD-94A4-70DB3CA17CB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/>
          </a:p>
        </p:txBody>
      </p:sp>
      <p:sp>
        <p:nvSpPr>
          <p:cNvPr id="737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31152-B8B8-4416-835A-5CD3E46FECA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/>
          </a:p>
        </p:txBody>
      </p:sp>
      <p:sp>
        <p:nvSpPr>
          <p:cNvPr id="747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0427-1A97-44F4-8BF7-10745FC3D986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22C-DBDC-4517-BD48-96216663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8B9D-43AE-4A72-A896-6BBC1DB8F3DB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6724-DB11-44E4-B63C-920AF7FF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96B6-B3B0-43C2-88FD-A10A21A1133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400A-9197-408F-B241-641B4783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" y="838200"/>
            <a:ext cx="41910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8C13A9EB-1496-4C37-A412-54131EB63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838200"/>
            <a:ext cx="41910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7F16E1C4-775A-419D-8F05-F5BDC46F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838200"/>
            <a:ext cx="85344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0DCB5C5D-1261-44FC-9BFC-725F01A1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D0EF-868D-4148-B810-44186F96C08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A375-C6C0-4E25-976B-8D1C152B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0BAB-D2E3-4D21-84E3-A9101A0D3CE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77D7-B7EA-43A8-8A51-F4AFE8FB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6D01-0D15-4682-A574-2E26C9559861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9B6A-455F-492F-8445-D226A47D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CF9F-C179-45A5-9A26-76A2CA4FBDD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EAA7-AD21-4516-BED3-C8840AE6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C40B-104B-492A-AE10-8A65CAFC4F9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8016-A1CD-4077-9AE8-AC843969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206D-E1C2-4E1C-AD9C-923E82B0267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3B66-A442-4FB6-9509-C693C140B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D37D-9D81-46D4-8C07-28C68E98A71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CFBC-4941-4FBA-B627-7265B65B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6383-27E4-47F5-B341-6A1B15E832D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382C-45A5-4BC3-925A-53985D204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93A5B-6258-49D5-A670-EDF7F03DD8E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B5F52-8B1C-42EB-885E-D481DF9E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UNIT - 2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</a:rPr>
              <a:t>WIRELESS NETWORKS</a:t>
            </a: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4660900" y="5029200"/>
            <a:ext cx="4483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B0F0"/>
                </a:solidFill>
              </a:rPr>
              <a:t>Mrs. M. Lalli</a:t>
            </a:r>
          </a:p>
          <a:p>
            <a:r>
              <a:rPr lang="en-US" sz="2000" b="1">
                <a:solidFill>
                  <a:srgbClr val="00B0F0"/>
                </a:solidFill>
              </a:rPr>
              <a:t>Assistant Professor</a:t>
            </a:r>
          </a:p>
          <a:p>
            <a:r>
              <a:rPr lang="en-US" sz="2000" b="1">
                <a:solidFill>
                  <a:srgbClr val="00B0F0"/>
                </a:solidFill>
              </a:rPr>
              <a:t>Department of Computer Science</a:t>
            </a:r>
          </a:p>
          <a:p>
            <a:r>
              <a:rPr lang="en-US" sz="2000" b="1">
                <a:solidFill>
                  <a:srgbClr val="00B0F0"/>
                </a:solidFill>
              </a:rPr>
              <a:t>Bharathidasan University</a:t>
            </a:r>
          </a:p>
          <a:p>
            <a:r>
              <a:rPr lang="en-US" sz="2000" b="1">
                <a:solidFill>
                  <a:srgbClr val="00B0F0"/>
                </a:solidFill>
              </a:rPr>
              <a:t>Trichy</a:t>
            </a:r>
          </a:p>
          <a:p>
            <a:endParaRPr lang="en-US" sz="4000">
              <a:solidFill>
                <a:srgbClr val="FFC000"/>
              </a:solidFill>
            </a:endParaRPr>
          </a:p>
          <a:p>
            <a:endParaRPr lang="en-US" sz="40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Overview: original HIPERLAN protocol family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701675" y="1196975"/>
          <a:ext cx="8047038" cy="4505325"/>
        </p:xfrm>
        <a:graphic>
          <a:graphicData uri="http://schemas.openxmlformats.org/presentationml/2006/ole">
            <p:oleObj spid="_x0000_s14339" name="Dokument" r:id="rId4" imgW="8049768" imgH="4506468" progId="Word.Document.8">
              <p:embed/>
            </p:oleObj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90600" y="5334000"/>
            <a:ext cx="5808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FF9933"/>
                </a:solidFill>
                <a:latin typeface="Calibri" pitchFamily="34" charset="0"/>
              </a:rPr>
              <a:t>HIPERLAN 1 never reached product status, </a:t>
            </a:r>
          </a:p>
          <a:p>
            <a:r>
              <a:rPr lang="de-DE" sz="2000">
                <a:solidFill>
                  <a:srgbClr val="FF9933"/>
                </a:solidFill>
                <a:latin typeface="Calibri" pitchFamily="34" charset="0"/>
              </a:rPr>
              <a:t>the other standards have been renamed/modfied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Characteristics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Data 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point-to-point, point-to-multipoint, connectionless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23.5 Mbit/s, 1 W power, 2383 byte max. packet size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Services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asynchronous and time-bounded services with hierarchical priorities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compatible with ISO MAC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Topology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infrastructure or ad-hoc networks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transmission range can be larger then coverage of a single node  („forwarding“ integrated in mobile terminals)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Further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power saving, encryption, checksums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Physical layer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Scope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modulation, demodulation, bit and frame synchronization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forward error correction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measurements of signal strength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channel sensing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Channels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3 mandatory and 2 optional channels (with their carrier frequencies)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mandatory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0: 5.1764680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1: 5.1999974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2: 5.2235268 GHz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optional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3: 5.2470562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4: 5.2705856 GHz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Physical layer frames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348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Maintaining a high data-rate (23.5 Mbit/s) is power consuming - problematic for mobile terminals</a:t>
            </a:r>
          </a:p>
          <a:p>
            <a:pPr lvl="1" eaLnBrk="1" hangingPunct="1"/>
            <a:r>
              <a:rPr lang="en-US" sz="2000" smtClean="0"/>
              <a:t>packet header with low bit-rate comprising receiver information</a:t>
            </a:r>
          </a:p>
          <a:p>
            <a:pPr lvl="1" eaLnBrk="1" hangingPunct="1"/>
            <a:r>
              <a:rPr lang="en-US" sz="2000" smtClean="0"/>
              <a:t>only receiver(s) address by a packet continue receiving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Frame structure</a:t>
            </a:r>
          </a:p>
          <a:p>
            <a:pPr lvl="1" eaLnBrk="1" hangingPunct="1"/>
            <a:r>
              <a:rPr lang="en-US" sz="1600" smtClean="0"/>
              <a:t>LBR (Low Bit-Rate) header with 1.4 Mbit/s</a:t>
            </a:r>
          </a:p>
          <a:p>
            <a:pPr lvl="1" eaLnBrk="1" hangingPunct="1"/>
            <a:r>
              <a:rPr lang="en-US" sz="1600" smtClean="0"/>
              <a:t>450 bit synchronization</a:t>
            </a:r>
          </a:p>
          <a:p>
            <a:pPr lvl="1" eaLnBrk="1" hangingPunct="1"/>
            <a:r>
              <a:rPr lang="en-US" sz="1600" smtClean="0"/>
              <a:t>minimum 1, maximum 47 frames with 496 bit each</a:t>
            </a:r>
          </a:p>
          <a:p>
            <a:pPr lvl="1" eaLnBrk="1" hangingPunct="1"/>
            <a:r>
              <a:rPr lang="en-US" sz="1600" smtClean="0"/>
              <a:t>for higher velocities of the mobile terminal (&gt; 1.4 m/s) the maximum number of frames has to be reduced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lvl="4" eaLnBrk="1" hangingPunct="1"/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Modulation</a:t>
            </a:r>
          </a:p>
          <a:p>
            <a:pPr lvl="1" eaLnBrk="1" hangingPunct="1"/>
            <a:r>
              <a:rPr lang="en-US" sz="1600" smtClean="0"/>
              <a:t>GMSK for high bit-rate, FSK for LBR header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LBR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981200" y="4724400"/>
            <a:ext cx="16764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synchronization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576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0</a:t>
            </a:r>
            <a:endParaRPr lang="de-DE">
              <a:latin typeface="Calibri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7244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294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m-1</a:t>
            </a:r>
            <a:endParaRPr lang="de-DE">
              <a:latin typeface="Calibri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927725" y="4784725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. . . </a:t>
            </a:r>
          </a:p>
        </p:txBody>
      </p:sp>
      <p:sp>
        <p:nvSpPr>
          <p:cNvPr id="17418" name="AutoShape 11"/>
          <p:cNvSpPr>
            <a:spLocks/>
          </p:cNvSpPr>
          <p:nvPr/>
        </p:nvSpPr>
        <p:spPr bwMode="auto">
          <a:xfrm rot="5400000">
            <a:off x="4648200" y="1676400"/>
            <a:ext cx="381000" cy="5715000"/>
          </a:xfrm>
          <a:prstGeom prst="leftBrace">
            <a:avLst>
              <a:gd name="adj1" fmla="val 2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572000" y="4419600"/>
            <a:ext cx="61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HBR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CAC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sublayer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105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Channel Access Control (CAC)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assure that terminal does not access forbidden channels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priority scheme, access with EY-NPMA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Priorities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5 priority levels for </a:t>
            </a:r>
            <a:r>
              <a:rPr lang="en-US" sz="1800" dirty="0" err="1" smtClean="0"/>
              <a:t>QoS</a:t>
            </a:r>
            <a:r>
              <a:rPr lang="en-US" sz="1800" dirty="0" smtClean="0"/>
              <a:t> support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QoS</a:t>
            </a:r>
            <a:r>
              <a:rPr lang="en-US" sz="1800" dirty="0" smtClean="0"/>
              <a:t> is mapped onto a priority level with the help of the packet lifetime (set by an application)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packet lifetime = 0 it makes no sense to forward the packet to the receiver any longer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start value 500ms, maximum 16000ms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a terminal cannot send the packet due to its current priority, waiting time is permanently subtracted from lifetime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based on packet lifetime, waiting time in a sender and number of hops to the receiver, the packet is assigned to one out of five priorities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priority of waiting packets, therefore, rises automatically 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286000" y="3733800"/>
            <a:ext cx="1600200" cy="2286000"/>
          </a:xfrm>
          <a:prstGeom prst="rect">
            <a:avLst/>
          </a:prstGeom>
          <a:solidFill>
            <a:srgbClr val="DADAF6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prioritization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EY-NPMA I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2743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EY-NPMA (Elimination Yield Non-preemptive Priority Multiple Access)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3 phases: priority resolution, contention resolution, 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finding the highest priority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every priority corresponds to a time-slot to send in the first phase, the higher the priority the earlier the time-slot to send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higher priorities can not be preempted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if an earlier time-slot for a higher priority remains empty, stations with the next lower priority might send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after this first phase the highest current priority has been determined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2860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886200" y="3733800"/>
            <a:ext cx="1600200" cy="228600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contention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38862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486400" y="3733800"/>
            <a:ext cx="1600200" cy="2286000"/>
          </a:xfrm>
          <a:prstGeom prst="rect">
            <a:avLst/>
          </a:prstGeom>
          <a:solidFill>
            <a:srgbClr val="F4EE00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transmission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5486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1066800" y="3733800"/>
            <a:ext cx="1219200" cy="2286000"/>
          </a:xfrm>
          <a:prstGeom prst="rect">
            <a:avLst/>
          </a:prstGeom>
          <a:solidFill>
            <a:srgbClr val="F4EE00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transmission</a:t>
            </a:r>
          </a:p>
        </p:txBody>
      </p:sp>
      <p:sp>
        <p:nvSpPr>
          <p:cNvPr id="19467" name="Line 4"/>
          <p:cNvSpPr>
            <a:spLocks noChangeShapeType="1"/>
          </p:cNvSpPr>
          <p:nvPr/>
        </p:nvSpPr>
        <p:spPr bwMode="auto">
          <a:xfrm>
            <a:off x="838200" y="5715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 flipV="1">
            <a:off x="1752600" y="3744913"/>
            <a:ext cx="533400" cy="197008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latin typeface="Calibri" pitchFamily="34" charset="0"/>
              </a:rPr>
              <a:t>synchronization</a:t>
            </a: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V="1">
            <a:off x="33528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 rot="-5400000">
            <a:off x="1996282" y="4671219"/>
            <a:ext cx="167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priority detection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 rot="-5400000">
            <a:off x="2758281" y="4669632"/>
            <a:ext cx="167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priority assertion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7527925" y="56991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t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 rot="-5400000">
            <a:off x="5746750" y="4614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data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 rot="-5400000">
            <a:off x="3299618" y="4625182"/>
            <a:ext cx="1662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elimination burst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 rot="-5400000">
            <a:off x="3883818" y="4421982"/>
            <a:ext cx="18970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elimination survival</a:t>
            </a:r>
          </a:p>
          <a:p>
            <a:r>
              <a:rPr lang="en-US">
                <a:latin typeface="Calibri" pitchFamily="34" charset="0"/>
              </a:rPr>
              <a:t> verification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 rot="-5400000">
            <a:off x="4573587" y="4722813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yield listening</a:t>
            </a:r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 flipV="1">
            <a:off x="4343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flipV="1">
            <a:off x="50292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>
            <a:off x="50292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YS</a:t>
            </a:r>
            <a:endParaRPr lang="de-DE">
              <a:latin typeface="Calibri" pitchFamily="34" charset="0"/>
            </a:endParaRP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26670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PS</a:t>
            </a:r>
            <a:endParaRPr lang="de-DE">
              <a:latin typeface="Calibri" pitchFamily="34" charset="0"/>
            </a:endParaRP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33528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PA</a:t>
            </a:r>
            <a:endParaRPr lang="de-DE">
              <a:latin typeface="Calibri" pitchFamily="34" charset="0"/>
            </a:endParaRPr>
          </a:p>
        </p:txBody>
      </p:sp>
      <p:sp>
        <p:nvSpPr>
          <p:cNvPr id="19482" name="Text Box 29"/>
          <p:cNvSpPr txBox="1">
            <a:spLocks noChangeArrowheads="1"/>
          </p:cNvSpPr>
          <p:nvPr/>
        </p:nvSpPr>
        <p:spPr bwMode="auto">
          <a:xfrm>
            <a:off x="38862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ES</a:t>
            </a:r>
            <a:endParaRPr lang="de-DE">
              <a:latin typeface="Calibri" pitchFamily="34" charset="0"/>
            </a:endParaRPr>
          </a:p>
        </p:txBody>
      </p:sp>
      <p:sp>
        <p:nvSpPr>
          <p:cNvPr id="19483" name="Text Box 30"/>
          <p:cNvSpPr txBox="1">
            <a:spLocks noChangeArrowheads="1"/>
          </p:cNvSpPr>
          <p:nvPr/>
        </p:nvSpPr>
        <p:spPr bwMode="auto">
          <a:xfrm>
            <a:off x="4419600" y="3657600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ESV</a:t>
            </a:r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EY-NPMA II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Several terminals can now have the same priority and wish to send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contention phase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Elimination Burst: all remaining terminals send a burst to eliminate contenders (11111010100010011100000110010110, high bit- rate)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Elimination Survival Verification: contenders now sense the channel, if the channel is free they can continue, otherwise they have been eliminated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Yield Listening: contenders again listen in slots with a nonzero probability, if the terminal senses its slot idle it is free to transmit at the end of the contention phase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the important part is now to set the parameters for burst duration and channel sensing (slot-based, exponentially distributed)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data transmission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the winner can now send its data (however, a small chance of collision remains)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if the channel was idle for a longer time (min. for a duration of 1700 bit) a terminal can send at once without using EY-NPMA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synchronization using the last data transmission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DT-HCPDU/AK-HCPDU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30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716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002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288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0574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2860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146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7432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1430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3716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002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828800" y="1776413"/>
            <a:ext cx="1143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</a:t>
            </a:r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1143000" y="2005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</a:t>
            </a:r>
          </a:p>
        </p:txBody>
      </p:sp>
      <p:sp>
        <p:nvSpPr>
          <p:cNvPr id="21520" name="Rectangle 23"/>
          <p:cNvSpPr>
            <a:spLocks noChangeArrowheads="1"/>
          </p:cNvSpPr>
          <p:nvPr/>
        </p:nvSpPr>
        <p:spPr bwMode="auto">
          <a:xfrm>
            <a:off x="2057400" y="2005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HDACS</a:t>
            </a: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1143000" y="2233613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BLIR = n</a:t>
            </a: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1600200" y="24622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23" name="Rectangle 33"/>
          <p:cNvSpPr>
            <a:spLocks noChangeArrowheads="1"/>
          </p:cNvSpPr>
          <p:nvPr/>
        </p:nvSpPr>
        <p:spPr bwMode="auto">
          <a:xfrm>
            <a:off x="2514600" y="22336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BL-</a:t>
            </a:r>
          </a:p>
        </p:txBody>
      </p:sp>
      <p:sp>
        <p:nvSpPr>
          <p:cNvPr id="21524" name="Rectangle 34"/>
          <p:cNvSpPr>
            <a:spLocks noChangeArrowheads="1"/>
          </p:cNvSpPr>
          <p:nvPr/>
        </p:nvSpPr>
        <p:spPr bwMode="auto">
          <a:xfrm>
            <a:off x="1143000" y="24622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IRCS</a:t>
            </a:r>
          </a:p>
        </p:txBody>
      </p:sp>
      <p:sp>
        <p:nvSpPr>
          <p:cNvPr id="21525" name="Text Box 35"/>
          <p:cNvSpPr txBox="1">
            <a:spLocks noChangeArrowheads="1"/>
          </p:cNvSpPr>
          <p:nvPr/>
        </p:nvSpPr>
        <p:spPr bwMode="auto">
          <a:xfrm>
            <a:off x="533400" y="147161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LBR</a:t>
            </a:r>
          </a:p>
        </p:txBody>
      </p:sp>
      <p:sp>
        <p:nvSpPr>
          <p:cNvPr id="21526" name="Rectangle 36"/>
          <p:cNvSpPr>
            <a:spLocks noChangeArrowheads="1"/>
          </p:cNvSpPr>
          <p:nvPr/>
        </p:nvSpPr>
        <p:spPr bwMode="auto">
          <a:xfrm>
            <a:off x="1143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27" name="Rectangle 37"/>
          <p:cNvSpPr>
            <a:spLocks noChangeArrowheads="1"/>
          </p:cNvSpPr>
          <p:nvPr/>
        </p:nvSpPr>
        <p:spPr bwMode="auto">
          <a:xfrm>
            <a:off x="13716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28" name="Rectangle 38"/>
          <p:cNvSpPr>
            <a:spLocks noChangeArrowheads="1"/>
          </p:cNvSpPr>
          <p:nvPr/>
        </p:nvSpPr>
        <p:spPr bwMode="auto">
          <a:xfrm>
            <a:off x="16002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29" name="Rectangle 39"/>
          <p:cNvSpPr>
            <a:spLocks noChangeArrowheads="1"/>
          </p:cNvSpPr>
          <p:nvPr/>
        </p:nvSpPr>
        <p:spPr bwMode="auto">
          <a:xfrm>
            <a:off x="18288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30" name="Rectangle 40"/>
          <p:cNvSpPr>
            <a:spLocks noChangeArrowheads="1"/>
          </p:cNvSpPr>
          <p:nvPr/>
        </p:nvSpPr>
        <p:spPr bwMode="auto">
          <a:xfrm>
            <a:off x="20574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31" name="Rectangle 41"/>
          <p:cNvSpPr>
            <a:spLocks noChangeArrowheads="1"/>
          </p:cNvSpPr>
          <p:nvPr/>
        </p:nvSpPr>
        <p:spPr bwMode="auto">
          <a:xfrm>
            <a:off x="2286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32" name="Rectangle 42"/>
          <p:cNvSpPr>
            <a:spLocks noChangeArrowheads="1"/>
          </p:cNvSpPr>
          <p:nvPr/>
        </p:nvSpPr>
        <p:spPr bwMode="auto">
          <a:xfrm>
            <a:off x="25146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33" name="Rectangle 43"/>
          <p:cNvSpPr>
            <a:spLocks noChangeArrowheads="1"/>
          </p:cNvSpPr>
          <p:nvPr/>
        </p:nvSpPr>
        <p:spPr bwMode="auto">
          <a:xfrm>
            <a:off x="27432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34" name="Rectangle 45"/>
          <p:cNvSpPr>
            <a:spLocks noChangeArrowheads="1"/>
          </p:cNvSpPr>
          <p:nvPr/>
        </p:nvSpPr>
        <p:spPr bwMode="auto">
          <a:xfrm>
            <a:off x="3048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35" name="Text Box 46"/>
          <p:cNvSpPr txBox="1">
            <a:spLocks noChangeArrowheads="1"/>
          </p:cNvSpPr>
          <p:nvPr/>
        </p:nvSpPr>
        <p:spPr bwMode="auto">
          <a:xfrm>
            <a:off x="533400" y="2995613"/>
            <a:ext cx="512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HBR</a:t>
            </a:r>
          </a:p>
        </p:txBody>
      </p:sp>
      <p:sp>
        <p:nvSpPr>
          <p:cNvPr id="21536" name="Rectangle 47"/>
          <p:cNvSpPr>
            <a:spLocks noChangeArrowheads="1"/>
          </p:cNvSpPr>
          <p:nvPr/>
        </p:nvSpPr>
        <p:spPr bwMode="auto">
          <a:xfrm>
            <a:off x="11430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37" name="Rectangle 48"/>
          <p:cNvSpPr>
            <a:spLocks noChangeArrowheads="1"/>
          </p:cNvSpPr>
          <p:nvPr/>
        </p:nvSpPr>
        <p:spPr bwMode="auto">
          <a:xfrm>
            <a:off x="1371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38" name="Rectangle 49"/>
          <p:cNvSpPr>
            <a:spLocks noChangeArrowheads="1"/>
          </p:cNvSpPr>
          <p:nvPr/>
        </p:nvSpPr>
        <p:spPr bwMode="auto">
          <a:xfrm>
            <a:off x="16002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39" name="Rectangle 50"/>
          <p:cNvSpPr>
            <a:spLocks noChangeArrowheads="1"/>
          </p:cNvSpPr>
          <p:nvPr/>
        </p:nvSpPr>
        <p:spPr bwMode="auto">
          <a:xfrm>
            <a:off x="18288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40" name="Rectangle 51"/>
          <p:cNvSpPr>
            <a:spLocks noChangeArrowheads="1"/>
          </p:cNvSpPr>
          <p:nvPr/>
        </p:nvSpPr>
        <p:spPr bwMode="auto">
          <a:xfrm>
            <a:off x="20574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41" name="Rectangle 52"/>
          <p:cNvSpPr>
            <a:spLocks noChangeArrowheads="1"/>
          </p:cNvSpPr>
          <p:nvPr/>
        </p:nvSpPr>
        <p:spPr bwMode="auto">
          <a:xfrm>
            <a:off x="22860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42" name="Rectangle 53"/>
          <p:cNvSpPr>
            <a:spLocks noChangeArrowheads="1"/>
          </p:cNvSpPr>
          <p:nvPr/>
        </p:nvSpPr>
        <p:spPr bwMode="auto">
          <a:xfrm>
            <a:off x="2514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43" name="Rectangle 54"/>
          <p:cNvSpPr>
            <a:spLocks noChangeArrowheads="1"/>
          </p:cNvSpPr>
          <p:nvPr/>
        </p:nvSpPr>
        <p:spPr bwMode="auto">
          <a:xfrm>
            <a:off x="27432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44" name="Rectangle 55"/>
          <p:cNvSpPr>
            <a:spLocks noChangeArrowheads="1"/>
          </p:cNvSpPr>
          <p:nvPr/>
        </p:nvSpPr>
        <p:spPr bwMode="auto">
          <a:xfrm>
            <a:off x="2971800" y="26908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45" name="Rectangle 56"/>
          <p:cNvSpPr>
            <a:spLocks noChangeArrowheads="1"/>
          </p:cNvSpPr>
          <p:nvPr/>
        </p:nvSpPr>
        <p:spPr bwMode="auto">
          <a:xfrm>
            <a:off x="1143000" y="30718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TI</a:t>
            </a:r>
          </a:p>
        </p:txBody>
      </p:sp>
      <p:sp>
        <p:nvSpPr>
          <p:cNvPr id="21546" name="Rectangle 57"/>
          <p:cNvSpPr>
            <a:spLocks noChangeArrowheads="1"/>
          </p:cNvSpPr>
          <p:nvPr/>
        </p:nvSpPr>
        <p:spPr bwMode="auto">
          <a:xfrm>
            <a:off x="1600200" y="3071813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BLI = n</a:t>
            </a:r>
          </a:p>
        </p:txBody>
      </p:sp>
      <p:sp>
        <p:nvSpPr>
          <p:cNvPr id="21547" name="Rectangle 58"/>
          <p:cNvSpPr>
            <a:spLocks noChangeArrowheads="1"/>
          </p:cNvSpPr>
          <p:nvPr/>
        </p:nvSpPr>
        <p:spPr bwMode="auto">
          <a:xfrm>
            <a:off x="3276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byte</a:t>
            </a:r>
          </a:p>
        </p:txBody>
      </p:sp>
      <p:sp>
        <p:nvSpPr>
          <p:cNvPr id="21548" name="Line 59"/>
          <p:cNvSpPr>
            <a:spLocks noChangeShapeType="1"/>
          </p:cNvSpPr>
          <p:nvPr/>
        </p:nvSpPr>
        <p:spPr bwMode="auto">
          <a:xfrm flipV="1">
            <a:off x="2971800" y="276701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49" name="Rectangle 60"/>
          <p:cNvSpPr>
            <a:spLocks noChangeArrowheads="1"/>
          </p:cNvSpPr>
          <p:nvPr/>
        </p:nvSpPr>
        <p:spPr bwMode="auto">
          <a:xfrm>
            <a:off x="2971800" y="30718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50" name="Rectangle 61"/>
          <p:cNvSpPr>
            <a:spLocks noChangeArrowheads="1"/>
          </p:cNvSpPr>
          <p:nvPr/>
        </p:nvSpPr>
        <p:spPr bwMode="auto">
          <a:xfrm>
            <a:off x="1143000" y="33004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PLI = m</a:t>
            </a:r>
          </a:p>
        </p:txBody>
      </p:sp>
      <p:sp>
        <p:nvSpPr>
          <p:cNvPr id="21551" name="Rectangle 62"/>
          <p:cNvSpPr>
            <a:spLocks noChangeArrowheads="1"/>
          </p:cNvSpPr>
          <p:nvPr/>
        </p:nvSpPr>
        <p:spPr bwMode="auto">
          <a:xfrm>
            <a:off x="1143000" y="35290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HID</a:t>
            </a:r>
          </a:p>
        </p:txBody>
      </p:sp>
      <p:sp>
        <p:nvSpPr>
          <p:cNvPr id="21552" name="Rectangle 63"/>
          <p:cNvSpPr>
            <a:spLocks noChangeArrowheads="1"/>
          </p:cNvSpPr>
          <p:nvPr/>
        </p:nvSpPr>
        <p:spPr bwMode="auto">
          <a:xfrm>
            <a:off x="2971800" y="33004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53" name="Rectangle 64"/>
          <p:cNvSpPr>
            <a:spLocks noChangeArrowheads="1"/>
          </p:cNvSpPr>
          <p:nvPr/>
        </p:nvSpPr>
        <p:spPr bwMode="auto">
          <a:xfrm>
            <a:off x="2971800" y="35290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3 - 6</a:t>
            </a:r>
          </a:p>
        </p:txBody>
      </p:sp>
      <p:sp>
        <p:nvSpPr>
          <p:cNvPr id="21554" name="Rectangle 65"/>
          <p:cNvSpPr>
            <a:spLocks noChangeArrowheads="1"/>
          </p:cNvSpPr>
          <p:nvPr/>
        </p:nvSpPr>
        <p:spPr bwMode="auto">
          <a:xfrm>
            <a:off x="1143000" y="37576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DA</a:t>
            </a:r>
          </a:p>
        </p:txBody>
      </p:sp>
      <p:sp>
        <p:nvSpPr>
          <p:cNvPr id="21555" name="Rectangle 66"/>
          <p:cNvSpPr>
            <a:spLocks noChangeArrowheads="1"/>
          </p:cNvSpPr>
          <p:nvPr/>
        </p:nvSpPr>
        <p:spPr bwMode="auto">
          <a:xfrm>
            <a:off x="2971800" y="3757613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7 - 12</a:t>
            </a:r>
          </a:p>
        </p:txBody>
      </p:sp>
      <p:sp>
        <p:nvSpPr>
          <p:cNvPr id="21556" name="Rectangle 67"/>
          <p:cNvSpPr>
            <a:spLocks noChangeArrowheads="1"/>
          </p:cNvSpPr>
          <p:nvPr/>
        </p:nvSpPr>
        <p:spPr bwMode="auto">
          <a:xfrm>
            <a:off x="1143000" y="39862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SA</a:t>
            </a:r>
          </a:p>
        </p:txBody>
      </p:sp>
      <p:sp>
        <p:nvSpPr>
          <p:cNvPr id="21557" name="Rectangle 68"/>
          <p:cNvSpPr>
            <a:spLocks noChangeArrowheads="1"/>
          </p:cNvSpPr>
          <p:nvPr/>
        </p:nvSpPr>
        <p:spPr bwMode="auto">
          <a:xfrm>
            <a:off x="2971800" y="39862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13 - 18</a:t>
            </a:r>
          </a:p>
        </p:txBody>
      </p:sp>
      <p:sp>
        <p:nvSpPr>
          <p:cNvPr id="21558" name="Rectangle 69"/>
          <p:cNvSpPr>
            <a:spLocks noChangeArrowheads="1"/>
          </p:cNvSpPr>
          <p:nvPr/>
        </p:nvSpPr>
        <p:spPr bwMode="auto">
          <a:xfrm>
            <a:off x="1143000" y="42148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UD</a:t>
            </a:r>
          </a:p>
        </p:txBody>
      </p:sp>
      <p:sp>
        <p:nvSpPr>
          <p:cNvPr id="21559" name="Rectangle 70"/>
          <p:cNvSpPr>
            <a:spLocks noChangeArrowheads="1"/>
          </p:cNvSpPr>
          <p:nvPr/>
        </p:nvSpPr>
        <p:spPr bwMode="auto">
          <a:xfrm>
            <a:off x="2971800" y="4214813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19 - (52n-m-4)</a:t>
            </a:r>
          </a:p>
        </p:txBody>
      </p:sp>
      <p:sp>
        <p:nvSpPr>
          <p:cNvPr id="21560" name="Rectangle 71"/>
          <p:cNvSpPr>
            <a:spLocks noChangeArrowheads="1"/>
          </p:cNvSpPr>
          <p:nvPr/>
        </p:nvSpPr>
        <p:spPr bwMode="auto">
          <a:xfrm>
            <a:off x="1143000" y="44434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PAD</a:t>
            </a:r>
          </a:p>
        </p:txBody>
      </p:sp>
      <p:sp>
        <p:nvSpPr>
          <p:cNvPr id="21561" name="Rectangle 72"/>
          <p:cNvSpPr>
            <a:spLocks noChangeArrowheads="1"/>
          </p:cNvSpPr>
          <p:nvPr/>
        </p:nvSpPr>
        <p:spPr bwMode="auto">
          <a:xfrm>
            <a:off x="2971800" y="4443413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(52n-m-3) - (52n-4)</a:t>
            </a:r>
          </a:p>
        </p:txBody>
      </p:sp>
      <p:sp>
        <p:nvSpPr>
          <p:cNvPr id="21562" name="Rectangle 73"/>
          <p:cNvSpPr>
            <a:spLocks noChangeArrowheads="1"/>
          </p:cNvSpPr>
          <p:nvPr/>
        </p:nvSpPr>
        <p:spPr bwMode="auto">
          <a:xfrm>
            <a:off x="1143000" y="46720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CS</a:t>
            </a:r>
          </a:p>
        </p:txBody>
      </p:sp>
      <p:sp>
        <p:nvSpPr>
          <p:cNvPr id="21563" name="Rectangle 74"/>
          <p:cNvSpPr>
            <a:spLocks noChangeArrowheads="1"/>
          </p:cNvSpPr>
          <p:nvPr/>
        </p:nvSpPr>
        <p:spPr bwMode="auto">
          <a:xfrm>
            <a:off x="2971800" y="4672013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(52n-3) - 52n</a:t>
            </a:r>
          </a:p>
        </p:txBody>
      </p:sp>
      <p:sp>
        <p:nvSpPr>
          <p:cNvPr id="21564" name="Rectangle 75"/>
          <p:cNvSpPr>
            <a:spLocks noChangeArrowheads="1"/>
          </p:cNvSpPr>
          <p:nvPr/>
        </p:nvSpPr>
        <p:spPr bwMode="auto">
          <a:xfrm>
            <a:off x="57912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5" name="Rectangle 76"/>
          <p:cNvSpPr>
            <a:spLocks noChangeArrowheads="1"/>
          </p:cNvSpPr>
          <p:nvPr/>
        </p:nvSpPr>
        <p:spPr bwMode="auto">
          <a:xfrm>
            <a:off x="60198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66" name="Rectangle 77"/>
          <p:cNvSpPr>
            <a:spLocks noChangeArrowheads="1"/>
          </p:cNvSpPr>
          <p:nvPr/>
        </p:nvSpPr>
        <p:spPr bwMode="auto">
          <a:xfrm>
            <a:off x="62484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7" name="Rectangle 78"/>
          <p:cNvSpPr>
            <a:spLocks noChangeArrowheads="1"/>
          </p:cNvSpPr>
          <p:nvPr/>
        </p:nvSpPr>
        <p:spPr bwMode="auto">
          <a:xfrm>
            <a:off x="64770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68" name="Rectangle 79"/>
          <p:cNvSpPr>
            <a:spLocks noChangeArrowheads="1"/>
          </p:cNvSpPr>
          <p:nvPr/>
        </p:nvSpPr>
        <p:spPr bwMode="auto">
          <a:xfrm>
            <a:off x="67056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9" name="Rectangle 80"/>
          <p:cNvSpPr>
            <a:spLocks noChangeArrowheads="1"/>
          </p:cNvSpPr>
          <p:nvPr/>
        </p:nvSpPr>
        <p:spPr bwMode="auto">
          <a:xfrm>
            <a:off x="69342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0" name="Rectangle 81"/>
          <p:cNvSpPr>
            <a:spLocks noChangeArrowheads="1"/>
          </p:cNvSpPr>
          <p:nvPr/>
        </p:nvSpPr>
        <p:spPr bwMode="auto">
          <a:xfrm>
            <a:off x="71628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71" name="Rectangle 82"/>
          <p:cNvSpPr>
            <a:spLocks noChangeArrowheads="1"/>
          </p:cNvSpPr>
          <p:nvPr/>
        </p:nvSpPr>
        <p:spPr bwMode="auto">
          <a:xfrm>
            <a:off x="73914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2" name="Rectangle 83"/>
          <p:cNvSpPr>
            <a:spLocks noChangeArrowheads="1"/>
          </p:cNvSpPr>
          <p:nvPr/>
        </p:nvSpPr>
        <p:spPr bwMode="auto">
          <a:xfrm>
            <a:off x="57912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3" name="Rectangle 84"/>
          <p:cNvSpPr>
            <a:spLocks noChangeArrowheads="1"/>
          </p:cNvSpPr>
          <p:nvPr/>
        </p:nvSpPr>
        <p:spPr bwMode="auto">
          <a:xfrm>
            <a:off x="60198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74" name="Rectangle 85"/>
          <p:cNvSpPr>
            <a:spLocks noChangeArrowheads="1"/>
          </p:cNvSpPr>
          <p:nvPr/>
        </p:nvSpPr>
        <p:spPr bwMode="auto">
          <a:xfrm>
            <a:off x="62484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</a:t>
            </a:r>
          </a:p>
        </p:txBody>
      </p:sp>
      <p:sp>
        <p:nvSpPr>
          <p:cNvPr id="21575" name="Rectangle 86"/>
          <p:cNvSpPr>
            <a:spLocks noChangeArrowheads="1"/>
          </p:cNvSpPr>
          <p:nvPr/>
        </p:nvSpPr>
        <p:spPr bwMode="auto">
          <a:xfrm>
            <a:off x="6477000" y="1395413"/>
            <a:ext cx="1143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</a:t>
            </a:r>
          </a:p>
        </p:txBody>
      </p:sp>
      <p:sp>
        <p:nvSpPr>
          <p:cNvPr id="21576" name="Rectangle 87"/>
          <p:cNvSpPr>
            <a:spLocks noChangeArrowheads="1"/>
          </p:cNvSpPr>
          <p:nvPr/>
        </p:nvSpPr>
        <p:spPr bwMode="auto">
          <a:xfrm>
            <a:off x="5791200" y="1624013"/>
            <a:ext cx="685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</a:t>
            </a:r>
          </a:p>
        </p:txBody>
      </p:sp>
      <p:sp>
        <p:nvSpPr>
          <p:cNvPr id="21577" name="Rectangle 88"/>
          <p:cNvSpPr>
            <a:spLocks noChangeArrowheads="1"/>
          </p:cNvSpPr>
          <p:nvPr/>
        </p:nvSpPr>
        <p:spPr bwMode="auto">
          <a:xfrm>
            <a:off x="6477000" y="1624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AIDCS</a:t>
            </a:r>
          </a:p>
        </p:txBody>
      </p:sp>
      <p:sp>
        <p:nvSpPr>
          <p:cNvPr id="21578" name="Text Box 93"/>
          <p:cNvSpPr txBox="1">
            <a:spLocks noChangeArrowheads="1"/>
          </p:cNvSpPr>
          <p:nvPr/>
        </p:nvSpPr>
        <p:spPr bwMode="auto">
          <a:xfrm>
            <a:off x="5181600" y="109061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LBR</a:t>
            </a:r>
          </a:p>
        </p:txBody>
      </p:sp>
      <p:sp>
        <p:nvSpPr>
          <p:cNvPr id="21579" name="Rectangle 94"/>
          <p:cNvSpPr>
            <a:spLocks noChangeArrowheads="1"/>
          </p:cNvSpPr>
          <p:nvPr/>
        </p:nvSpPr>
        <p:spPr bwMode="auto">
          <a:xfrm>
            <a:off x="5791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80" name="Rectangle 95"/>
          <p:cNvSpPr>
            <a:spLocks noChangeArrowheads="1"/>
          </p:cNvSpPr>
          <p:nvPr/>
        </p:nvSpPr>
        <p:spPr bwMode="auto">
          <a:xfrm>
            <a:off x="60198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81" name="Rectangle 96"/>
          <p:cNvSpPr>
            <a:spLocks noChangeArrowheads="1"/>
          </p:cNvSpPr>
          <p:nvPr/>
        </p:nvSpPr>
        <p:spPr bwMode="auto">
          <a:xfrm>
            <a:off x="62484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82" name="Rectangle 97"/>
          <p:cNvSpPr>
            <a:spLocks noChangeArrowheads="1"/>
          </p:cNvSpPr>
          <p:nvPr/>
        </p:nvSpPr>
        <p:spPr bwMode="auto">
          <a:xfrm>
            <a:off x="64770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83" name="Rectangle 98"/>
          <p:cNvSpPr>
            <a:spLocks noChangeArrowheads="1"/>
          </p:cNvSpPr>
          <p:nvPr/>
        </p:nvSpPr>
        <p:spPr bwMode="auto">
          <a:xfrm>
            <a:off x="67056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84" name="Rectangle 99"/>
          <p:cNvSpPr>
            <a:spLocks noChangeArrowheads="1"/>
          </p:cNvSpPr>
          <p:nvPr/>
        </p:nvSpPr>
        <p:spPr bwMode="auto">
          <a:xfrm>
            <a:off x="6934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85" name="Rectangle 100"/>
          <p:cNvSpPr>
            <a:spLocks noChangeArrowheads="1"/>
          </p:cNvSpPr>
          <p:nvPr/>
        </p:nvSpPr>
        <p:spPr bwMode="auto">
          <a:xfrm>
            <a:off x="71628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86" name="Rectangle 101"/>
          <p:cNvSpPr>
            <a:spLocks noChangeArrowheads="1"/>
          </p:cNvSpPr>
          <p:nvPr/>
        </p:nvSpPr>
        <p:spPr bwMode="auto">
          <a:xfrm>
            <a:off x="73914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87" name="Rectangle 102"/>
          <p:cNvSpPr>
            <a:spLocks noChangeArrowheads="1"/>
          </p:cNvSpPr>
          <p:nvPr/>
        </p:nvSpPr>
        <p:spPr bwMode="auto">
          <a:xfrm>
            <a:off x="7696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88" name="Text Box 103"/>
          <p:cNvSpPr txBox="1">
            <a:spLocks noChangeArrowheads="1"/>
          </p:cNvSpPr>
          <p:nvPr/>
        </p:nvSpPr>
        <p:spPr bwMode="auto">
          <a:xfrm>
            <a:off x="1219200" y="5257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Data HCPDU</a:t>
            </a:r>
          </a:p>
        </p:txBody>
      </p:sp>
      <p:sp>
        <p:nvSpPr>
          <p:cNvPr id="21589" name="Text Box 104"/>
          <p:cNvSpPr txBox="1">
            <a:spLocks noChangeArrowheads="1"/>
          </p:cNvSpPr>
          <p:nvPr/>
        </p:nvSpPr>
        <p:spPr bwMode="auto">
          <a:xfrm>
            <a:off x="5334000" y="182880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Acknowledgement HCPDU</a:t>
            </a:r>
          </a:p>
        </p:txBody>
      </p:sp>
      <p:sp>
        <p:nvSpPr>
          <p:cNvPr id="21590" name="Text Box 106"/>
          <p:cNvSpPr txBox="1">
            <a:spLocks noChangeArrowheads="1"/>
          </p:cNvSpPr>
          <p:nvPr/>
        </p:nvSpPr>
        <p:spPr bwMode="auto">
          <a:xfrm>
            <a:off x="4800600" y="2286000"/>
            <a:ext cx="40513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HI: HBR-part Indicator</a:t>
            </a:r>
          </a:p>
          <a:p>
            <a:r>
              <a:rPr lang="en-US">
                <a:latin typeface="Calibri" pitchFamily="34" charset="0"/>
              </a:rPr>
              <a:t>HDA: Hashed Destination HCSAP Address</a:t>
            </a:r>
          </a:p>
          <a:p>
            <a:r>
              <a:rPr lang="en-US">
                <a:latin typeface="Calibri" pitchFamily="34" charset="0"/>
              </a:rPr>
              <a:t>HDACS: HDA CheckSum</a:t>
            </a:r>
          </a:p>
          <a:p>
            <a:r>
              <a:rPr lang="en-US">
                <a:latin typeface="Calibri" pitchFamily="34" charset="0"/>
              </a:rPr>
              <a:t>BLIR: Block Length Indicator</a:t>
            </a:r>
          </a:p>
          <a:p>
            <a:r>
              <a:rPr lang="en-US">
                <a:latin typeface="Calibri" pitchFamily="34" charset="0"/>
              </a:rPr>
              <a:t>BLIRCS: BLIR CheckSum</a:t>
            </a:r>
          </a:p>
          <a:p>
            <a:r>
              <a:rPr lang="en-US">
                <a:latin typeface="Calibri" pitchFamily="34" charset="0"/>
              </a:rPr>
              <a:t>TI: Type Indicator</a:t>
            </a:r>
          </a:p>
          <a:p>
            <a:r>
              <a:rPr lang="en-US">
                <a:latin typeface="Calibri" pitchFamily="34" charset="0"/>
              </a:rPr>
              <a:t>BLI: Block Length Indicator</a:t>
            </a:r>
          </a:p>
          <a:p>
            <a:r>
              <a:rPr lang="en-US">
                <a:latin typeface="Calibri" pitchFamily="34" charset="0"/>
              </a:rPr>
              <a:t>HID: HIPERLAN IDentifier</a:t>
            </a:r>
          </a:p>
          <a:p>
            <a:r>
              <a:rPr lang="en-US">
                <a:latin typeface="Calibri" pitchFamily="34" charset="0"/>
              </a:rPr>
              <a:t>DA: Destination Address</a:t>
            </a:r>
          </a:p>
          <a:p>
            <a:r>
              <a:rPr lang="en-US">
                <a:latin typeface="Calibri" pitchFamily="34" charset="0"/>
              </a:rPr>
              <a:t>SA: Source Address</a:t>
            </a:r>
          </a:p>
          <a:p>
            <a:r>
              <a:rPr lang="en-US">
                <a:latin typeface="Calibri" pitchFamily="34" charset="0"/>
              </a:rPr>
              <a:t>UD: User Data (1-2422 byte)</a:t>
            </a:r>
          </a:p>
          <a:p>
            <a:r>
              <a:rPr lang="en-US">
                <a:latin typeface="Calibri" pitchFamily="34" charset="0"/>
              </a:rPr>
              <a:t>PAD: PADding</a:t>
            </a:r>
          </a:p>
          <a:p>
            <a:r>
              <a:rPr lang="en-US">
                <a:latin typeface="Calibri" pitchFamily="34" charset="0"/>
              </a:rPr>
              <a:t>CS: CheckSum</a:t>
            </a:r>
          </a:p>
          <a:p>
            <a:r>
              <a:rPr lang="en-US">
                <a:latin typeface="Calibri" pitchFamily="34" charset="0"/>
              </a:rPr>
              <a:t>AID: Acknowledgement IDentifier</a:t>
            </a:r>
          </a:p>
          <a:p>
            <a:r>
              <a:rPr lang="en-US">
                <a:latin typeface="Calibri" pitchFamily="34" charset="0"/>
              </a:rPr>
              <a:t>AIDS: AID CheckSum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MAC layer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Compatible to ISO MAC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Supports time-bounded services via a priority scheme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Packet forwarding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support of directed (point-to-point) forwarding and broadcast forwarding (if no path information is available)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support of QoS while forwarding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Encryption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mechanisms integrated, but without key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Power conservation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mobile terminals can agree upon awake patterns (e.g., periodic wake-ups to  receive data)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additionally, some nodes in the networks must be able to buffer data for sleeping terminals and to forward them at the right time (so called stores)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DT-HMPDU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5" name="Rectangle 37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3810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LI: Length Indicator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TI: Type Indicator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RL: Residual Lifetime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PSN: Sequence Number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DA: Destination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SA: Source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ADA: Alias Destination Address ASA: Alias Source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UP: User Priority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ML: MSDU Lifetime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KID: Key Identifier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IV: Initialization Vector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UD: User Data, 1–2383 byte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SC: Sanity Check (for the</a:t>
            </a:r>
            <a:br>
              <a:rPr lang="en-US" sz="1800" smtClean="0"/>
            </a:br>
            <a:r>
              <a:rPr lang="en-US" sz="1800" smtClean="0"/>
              <a:t>       unencrypted PDU)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23556" name="Text Box 38"/>
          <p:cNvSpPr txBox="1">
            <a:spLocks noChangeArrowheads="1"/>
          </p:cNvSpPr>
          <p:nvPr/>
        </p:nvSpPr>
        <p:spPr bwMode="auto">
          <a:xfrm>
            <a:off x="2514600" y="4876800"/>
            <a:ext cx="1262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latin typeface="Calibri" pitchFamily="34" charset="0"/>
              </a:rPr>
              <a:t>n= 40–2422</a:t>
            </a:r>
            <a:endParaRPr lang="de-DE">
              <a:latin typeface="Calibri" pitchFamily="34" charset="0"/>
            </a:endParaRPr>
          </a:p>
        </p:txBody>
      </p:sp>
      <p:sp>
        <p:nvSpPr>
          <p:cNvPr id="23557" name="Rectangle 40"/>
          <p:cNvSpPr>
            <a:spLocks noChangeArrowheads="1"/>
          </p:cNvSpPr>
          <p:nvPr/>
        </p:nvSpPr>
        <p:spPr bwMode="auto">
          <a:xfrm>
            <a:off x="6096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3558" name="Rectangle 41"/>
          <p:cNvSpPr>
            <a:spLocks noChangeArrowheads="1"/>
          </p:cNvSpPr>
          <p:nvPr/>
        </p:nvSpPr>
        <p:spPr bwMode="auto">
          <a:xfrm>
            <a:off x="838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3559" name="Rectangle 42"/>
          <p:cNvSpPr>
            <a:spLocks noChangeArrowheads="1"/>
          </p:cNvSpPr>
          <p:nvPr/>
        </p:nvSpPr>
        <p:spPr bwMode="auto">
          <a:xfrm>
            <a:off x="10668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3560" name="Rectangle 43"/>
          <p:cNvSpPr>
            <a:spLocks noChangeArrowheads="1"/>
          </p:cNvSpPr>
          <p:nvPr/>
        </p:nvSpPr>
        <p:spPr bwMode="auto">
          <a:xfrm>
            <a:off x="12954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3561" name="Rectangle 44"/>
          <p:cNvSpPr>
            <a:spLocks noChangeArrowheads="1"/>
          </p:cNvSpPr>
          <p:nvPr/>
        </p:nvSpPr>
        <p:spPr bwMode="auto">
          <a:xfrm>
            <a:off x="15240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3562" name="Rectangle 45"/>
          <p:cNvSpPr>
            <a:spLocks noChangeArrowheads="1"/>
          </p:cNvSpPr>
          <p:nvPr/>
        </p:nvSpPr>
        <p:spPr bwMode="auto">
          <a:xfrm>
            <a:off x="17526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3563" name="Rectangle 46"/>
          <p:cNvSpPr>
            <a:spLocks noChangeArrowheads="1"/>
          </p:cNvSpPr>
          <p:nvPr/>
        </p:nvSpPr>
        <p:spPr bwMode="auto">
          <a:xfrm>
            <a:off x="1981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3564" name="Rectangle 47"/>
          <p:cNvSpPr>
            <a:spLocks noChangeArrowheads="1"/>
          </p:cNvSpPr>
          <p:nvPr/>
        </p:nvSpPr>
        <p:spPr bwMode="auto">
          <a:xfrm>
            <a:off x="22098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3565" name="Rectangle 48"/>
          <p:cNvSpPr>
            <a:spLocks noChangeArrowheads="1"/>
          </p:cNvSpPr>
          <p:nvPr/>
        </p:nvSpPr>
        <p:spPr bwMode="auto">
          <a:xfrm>
            <a:off x="2438400" y="1066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3566" name="Rectangle 49"/>
          <p:cNvSpPr>
            <a:spLocks noChangeArrowheads="1"/>
          </p:cNvSpPr>
          <p:nvPr/>
        </p:nvSpPr>
        <p:spPr bwMode="auto">
          <a:xfrm>
            <a:off x="609600" y="14478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LI = n</a:t>
            </a:r>
          </a:p>
        </p:txBody>
      </p:sp>
      <p:sp>
        <p:nvSpPr>
          <p:cNvPr id="23567" name="Rectangle 50"/>
          <p:cNvSpPr>
            <a:spLocks noChangeArrowheads="1"/>
          </p:cNvSpPr>
          <p:nvPr/>
        </p:nvSpPr>
        <p:spPr bwMode="auto">
          <a:xfrm>
            <a:off x="2743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byte</a:t>
            </a:r>
          </a:p>
        </p:txBody>
      </p:sp>
      <p:sp>
        <p:nvSpPr>
          <p:cNvPr id="23568" name="Line 51"/>
          <p:cNvSpPr>
            <a:spLocks noChangeShapeType="1"/>
          </p:cNvSpPr>
          <p:nvPr/>
        </p:nvSpPr>
        <p:spPr bwMode="auto">
          <a:xfrm flipV="1">
            <a:off x="2438400" y="1143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3569" name="Rectangle 52"/>
          <p:cNvSpPr>
            <a:spLocks noChangeArrowheads="1"/>
          </p:cNvSpPr>
          <p:nvPr/>
        </p:nvSpPr>
        <p:spPr bwMode="auto">
          <a:xfrm>
            <a:off x="24384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1 - 2</a:t>
            </a:r>
          </a:p>
        </p:txBody>
      </p:sp>
      <p:sp>
        <p:nvSpPr>
          <p:cNvPr id="23570" name="Rectangle 53"/>
          <p:cNvSpPr>
            <a:spLocks noChangeArrowheads="1"/>
          </p:cNvSpPr>
          <p:nvPr/>
        </p:nvSpPr>
        <p:spPr bwMode="auto">
          <a:xfrm>
            <a:off x="609600" y="1676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TI = 1</a:t>
            </a:r>
          </a:p>
        </p:txBody>
      </p:sp>
      <p:sp>
        <p:nvSpPr>
          <p:cNvPr id="23571" name="Rectangle 54"/>
          <p:cNvSpPr>
            <a:spLocks noChangeArrowheads="1"/>
          </p:cNvSpPr>
          <p:nvPr/>
        </p:nvSpPr>
        <p:spPr bwMode="auto">
          <a:xfrm>
            <a:off x="609600" y="1905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RL</a:t>
            </a:r>
          </a:p>
        </p:txBody>
      </p:sp>
      <p:sp>
        <p:nvSpPr>
          <p:cNvPr id="23572" name="Rectangle 55"/>
          <p:cNvSpPr>
            <a:spLocks noChangeArrowheads="1"/>
          </p:cNvSpPr>
          <p:nvPr/>
        </p:nvSpPr>
        <p:spPr bwMode="auto">
          <a:xfrm>
            <a:off x="2438400" y="1676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3573" name="Rectangle 56"/>
          <p:cNvSpPr>
            <a:spLocks noChangeArrowheads="1"/>
          </p:cNvSpPr>
          <p:nvPr/>
        </p:nvSpPr>
        <p:spPr bwMode="auto">
          <a:xfrm>
            <a:off x="2438400" y="1905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4 - 5</a:t>
            </a:r>
          </a:p>
        </p:txBody>
      </p:sp>
      <p:sp>
        <p:nvSpPr>
          <p:cNvPr id="23574" name="Rectangle 57"/>
          <p:cNvSpPr>
            <a:spLocks noChangeArrowheads="1"/>
          </p:cNvSpPr>
          <p:nvPr/>
        </p:nvSpPr>
        <p:spPr bwMode="auto">
          <a:xfrm>
            <a:off x="609600" y="21336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PSN</a:t>
            </a:r>
          </a:p>
        </p:txBody>
      </p:sp>
      <p:sp>
        <p:nvSpPr>
          <p:cNvPr id="23575" name="Rectangle 58"/>
          <p:cNvSpPr>
            <a:spLocks noChangeArrowheads="1"/>
          </p:cNvSpPr>
          <p:nvPr/>
        </p:nvSpPr>
        <p:spPr bwMode="auto">
          <a:xfrm>
            <a:off x="2438400" y="21336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6 - 7</a:t>
            </a:r>
          </a:p>
        </p:txBody>
      </p:sp>
      <p:sp>
        <p:nvSpPr>
          <p:cNvPr id="23576" name="Rectangle 59"/>
          <p:cNvSpPr>
            <a:spLocks noChangeArrowheads="1"/>
          </p:cNvSpPr>
          <p:nvPr/>
        </p:nvSpPr>
        <p:spPr bwMode="auto">
          <a:xfrm>
            <a:off x="609600" y="23622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DA</a:t>
            </a:r>
          </a:p>
        </p:txBody>
      </p:sp>
      <p:sp>
        <p:nvSpPr>
          <p:cNvPr id="23577" name="Rectangle 60"/>
          <p:cNvSpPr>
            <a:spLocks noChangeArrowheads="1"/>
          </p:cNvSpPr>
          <p:nvPr/>
        </p:nvSpPr>
        <p:spPr bwMode="auto">
          <a:xfrm>
            <a:off x="2438400" y="2362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8 - 13</a:t>
            </a:r>
          </a:p>
        </p:txBody>
      </p:sp>
      <p:sp>
        <p:nvSpPr>
          <p:cNvPr id="23578" name="Rectangle 61"/>
          <p:cNvSpPr>
            <a:spLocks noChangeArrowheads="1"/>
          </p:cNvSpPr>
          <p:nvPr/>
        </p:nvSpPr>
        <p:spPr bwMode="auto">
          <a:xfrm>
            <a:off x="609600" y="25908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SA</a:t>
            </a:r>
          </a:p>
        </p:txBody>
      </p:sp>
      <p:sp>
        <p:nvSpPr>
          <p:cNvPr id="23579" name="Rectangle 62"/>
          <p:cNvSpPr>
            <a:spLocks noChangeArrowheads="1"/>
          </p:cNvSpPr>
          <p:nvPr/>
        </p:nvSpPr>
        <p:spPr bwMode="auto">
          <a:xfrm>
            <a:off x="2438400" y="25908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14 - 19</a:t>
            </a:r>
          </a:p>
        </p:txBody>
      </p:sp>
      <p:sp>
        <p:nvSpPr>
          <p:cNvPr id="23580" name="Rectangle 63"/>
          <p:cNvSpPr>
            <a:spLocks noChangeArrowheads="1"/>
          </p:cNvSpPr>
          <p:nvPr/>
        </p:nvSpPr>
        <p:spPr bwMode="auto">
          <a:xfrm>
            <a:off x="609600" y="2819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ADA</a:t>
            </a:r>
          </a:p>
        </p:txBody>
      </p:sp>
      <p:sp>
        <p:nvSpPr>
          <p:cNvPr id="23581" name="Rectangle 64"/>
          <p:cNvSpPr>
            <a:spLocks noChangeArrowheads="1"/>
          </p:cNvSpPr>
          <p:nvPr/>
        </p:nvSpPr>
        <p:spPr bwMode="auto">
          <a:xfrm>
            <a:off x="2438400" y="281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20 - 25</a:t>
            </a:r>
          </a:p>
        </p:txBody>
      </p:sp>
      <p:sp>
        <p:nvSpPr>
          <p:cNvPr id="23582" name="Rectangle 65"/>
          <p:cNvSpPr>
            <a:spLocks noChangeArrowheads="1"/>
          </p:cNvSpPr>
          <p:nvPr/>
        </p:nvSpPr>
        <p:spPr bwMode="auto">
          <a:xfrm>
            <a:off x="609600" y="3048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ASA</a:t>
            </a:r>
          </a:p>
        </p:txBody>
      </p:sp>
      <p:sp>
        <p:nvSpPr>
          <p:cNvPr id="23583" name="Rectangle 66"/>
          <p:cNvSpPr>
            <a:spLocks noChangeArrowheads="1"/>
          </p:cNvSpPr>
          <p:nvPr/>
        </p:nvSpPr>
        <p:spPr bwMode="auto">
          <a:xfrm>
            <a:off x="2438400" y="3048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26 - 31</a:t>
            </a:r>
          </a:p>
        </p:txBody>
      </p:sp>
      <p:sp>
        <p:nvSpPr>
          <p:cNvPr id="23584" name="Rectangle 67"/>
          <p:cNvSpPr>
            <a:spLocks noChangeArrowheads="1"/>
          </p:cNvSpPr>
          <p:nvPr/>
        </p:nvSpPr>
        <p:spPr bwMode="auto">
          <a:xfrm>
            <a:off x="609600" y="3276600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UP</a:t>
            </a:r>
          </a:p>
        </p:txBody>
      </p:sp>
      <p:sp>
        <p:nvSpPr>
          <p:cNvPr id="23585" name="Rectangle 68"/>
          <p:cNvSpPr>
            <a:spLocks noChangeArrowheads="1"/>
          </p:cNvSpPr>
          <p:nvPr/>
        </p:nvSpPr>
        <p:spPr bwMode="auto">
          <a:xfrm>
            <a:off x="838200" y="3276600"/>
            <a:ext cx="1600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ML</a:t>
            </a:r>
          </a:p>
        </p:txBody>
      </p:sp>
      <p:sp>
        <p:nvSpPr>
          <p:cNvPr id="23586" name="Rectangle 69"/>
          <p:cNvSpPr>
            <a:spLocks noChangeArrowheads="1"/>
          </p:cNvSpPr>
          <p:nvPr/>
        </p:nvSpPr>
        <p:spPr bwMode="auto">
          <a:xfrm>
            <a:off x="609600" y="35052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ML</a:t>
            </a:r>
          </a:p>
        </p:txBody>
      </p:sp>
      <p:sp>
        <p:nvSpPr>
          <p:cNvPr id="23587" name="Rectangle 70"/>
          <p:cNvSpPr>
            <a:spLocks noChangeArrowheads="1"/>
          </p:cNvSpPr>
          <p:nvPr/>
        </p:nvSpPr>
        <p:spPr bwMode="auto">
          <a:xfrm>
            <a:off x="609600" y="3733800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KID</a:t>
            </a:r>
          </a:p>
        </p:txBody>
      </p:sp>
      <p:sp>
        <p:nvSpPr>
          <p:cNvPr id="23588" name="Rectangle 71"/>
          <p:cNvSpPr>
            <a:spLocks noChangeArrowheads="1"/>
          </p:cNvSpPr>
          <p:nvPr/>
        </p:nvSpPr>
        <p:spPr bwMode="auto">
          <a:xfrm>
            <a:off x="609600" y="3962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IV</a:t>
            </a:r>
          </a:p>
        </p:txBody>
      </p:sp>
      <p:sp>
        <p:nvSpPr>
          <p:cNvPr id="23589" name="Rectangle 72"/>
          <p:cNvSpPr>
            <a:spLocks noChangeArrowheads="1"/>
          </p:cNvSpPr>
          <p:nvPr/>
        </p:nvSpPr>
        <p:spPr bwMode="auto">
          <a:xfrm>
            <a:off x="1066800" y="3733800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IV</a:t>
            </a:r>
          </a:p>
        </p:txBody>
      </p:sp>
      <p:sp>
        <p:nvSpPr>
          <p:cNvPr id="23590" name="Rectangle 73"/>
          <p:cNvSpPr>
            <a:spLocks noChangeArrowheads="1"/>
          </p:cNvSpPr>
          <p:nvPr/>
        </p:nvSpPr>
        <p:spPr bwMode="auto">
          <a:xfrm>
            <a:off x="609600" y="4191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UD</a:t>
            </a:r>
          </a:p>
        </p:txBody>
      </p:sp>
      <p:sp>
        <p:nvSpPr>
          <p:cNvPr id="23591" name="Rectangle 74"/>
          <p:cNvSpPr>
            <a:spLocks noChangeArrowheads="1"/>
          </p:cNvSpPr>
          <p:nvPr/>
        </p:nvSpPr>
        <p:spPr bwMode="auto">
          <a:xfrm>
            <a:off x="609600" y="44196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SC</a:t>
            </a:r>
          </a:p>
        </p:txBody>
      </p:sp>
      <p:sp>
        <p:nvSpPr>
          <p:cNvPr id="23592" name="Rectangle 75"/>
          <p:cNvSpPr>
            <a:spLocks noChangeArrowheads="1"/>
          </p:cNvSpPr>
          <p:nvPr/>
        </p:nvSpPr>
        <p:spPr bwMode="auto">
          <a:xfrm>
            <a:off x="2438400" y="32766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32</a:t>
            </a:r>
          </a:p>
        </p:txBody>
      </p:sp>
      <p:sp>
        <p:nvSpPr>
          <p:cNvPr id="23593" name="Rectangle 76"/>
          <p:cNvSpPr>
            <a:spLocks noChangeArrowheads="1"/>
          </p:cNvSpPr>
          <p:nvPr/>
        </p:nvSpPr>
        <p:spPr bwMode="auto">
          <a:xfrm>
            <a:off x="2438400" y="35052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33</a:t>
            </a:r>
          </a:p>
        </p:txBody>
      </p:sp>
      <p:sp>
        <p:nvSpPr>
          <p:cNvPr id="23594" name="Rectangle 77"/>
          <p:cNvSpPr>
            <a:spLocks noChangeArrowheads="1"/>
          </p:cNvSpPr>
          <p:nvPr/>
        </p:nvSpPr>
        <p:spPr bwMode="auto">
          <a:xfrm>
            <a:off x="2438400" y="37338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34</a:t>
            </a:r>
          </a:p>
        </p:txBody>
      </p:sp>
      <p:sp>
        <p:nvSpPr>
          <p:cNvPr id="23595" name="Rectangle 78"/>
          <p:cNvSpPr>
            <a:spLocks noChangeArrowheads="1"/>
          </p:cNvSpPr>
          <p:nvPr/>
        </p:nvSpPr>
        <p:spPr bwMode="auto">
          <a:xfrm>
            <a:off x="2438400" y="3962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35 - 37</a:t>
            </a:r>
          </a:p>
        </p:txBody>
      </p:sp>
      <p:sp>
        <p:nvSpPr>
          <p:cNvPr id="23596" name="Rectangle 79"/>
          <p:cNvSpPr>
            <a:spLocks noChangeArrowheads="1"/>
          </p:cNvSpPr>
          <p:nvPr/>
        </p:nvSpPr>
        <p:spPr bwMode="auto">
          <a:xfrm>
            <a:off x="2438400" y="4191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38 - (n-2)</a:t>
            </a:r>
          </a:p>
        </p:txBody>
      </p:sp>
      <p:sp>
        <p:nvSpPr>
          <p:cNvPr id="23597" name="Rectangle 80"/>
          <p:cNvSpPr>
            <a:spLocks noChangeArrowheads="1"/>
          </p:cNvSpPr>
          <p:nvPr/>
        </p:nvSpPr>
        <p:spPr bwMode="auto">
          <a:xfrm>
            <a:off x="2438400" y="44196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(n-1) - n</a:t>
            </a:r>
          </a:p>
        </p:txBody>
      </p:sp>
      <p:sp>
        <p:nvSpPr>
          <p:cNvPr id="23598" name="Text Box 81"/>
          <p:cNvSpPr txBox="1">
            <a:spLocks noChangeArrowheads="1"/>
          </p:cNvSpPr>
          <p:nvPr/>
        </p:nvSpPr>
        <p:spPr bwMode="auto">
          <a:xfrm>
            <a:off x="609600" y="49530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Data HMPDU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Mobile Communication Technology according to IEEE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925" y="1052513"/>
            <a:ext cx="286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Local wireless networks</a:t>
            </a:r>
          </a:p>
          <a:p>
            <a:r>
              <a:rPr lang="de-DE" sz="2000" b="1">
                <a:latin typeface="Calibri" pitchFamily="34" charset="0"/>
              </a:rPr>
              <a:t>WLAN</a:t>
            </a:r>
            <a:r>
              <a:rPr lang="de-DE" sz="2000">
                <a:latin typeface="Calibri" pitchFamily="34" charset="0"/>
              </a:rPr>
              <a:t> 802.11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1275" y="9810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802.11a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87675" y="155733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802.11b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84888" y="1341438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802.11i/e/…/w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1" name="AutoShape 7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901950" y="1179513"/>
            <a:ext cx="94932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2" name="AutoShape 8"/>
          <p:cNvCxnSpPr>
            <a:cxnSpLocks noChangeShapeType="1"/>
            <a:stCxn id="6147" idx="3"/>
            <a:endCxn id="6149" idx="1"/>
          </p:cNvCxnSpPr>
          <p:nvPr/>
        </p:nvCxnSpPr>
        <p:spPr bwMode="auto">
          <a:xfrm>
            <a:off x="2901950" y="1403350"/>
            <a:ext cx="85725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406900" y="155733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802.11g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4" name="AutoShape 10"/>
          <p:cNvCxnSpPr>
            <a:cxnSpLocks noChangeShapeType="1"/>
            <a:stCxn id="6149" idx="3"/>
            <a:endCxn id="6153" idx="1"/>
          </p:cNvCxnSpPr>
          <p:nvPr/>
        </p:nvCxnSpPr>
        <p:spPr bwMode="auto">
          <a:xfrm>
            <a:off x="4089400" y="1755775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71775" y="765175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WiFi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270500" y="9810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802.11h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7" name="AutoShape 13"/>
          <p:cNvCxnSpPr>
            <a:cxnSpLocks noChangeShapeType="1"/>
            <a:stCxn id="6148" idx="3"/>
            <a:endCxn id="6156" idx="1"/>
          </p:cNvCxnSpPr>
          <p:nvPr/>
        </p:nvCxnSpPr>
        <p:spPr bwMode="auto">
          <a:xfrm>
            <a:off x="4953000" y="1179513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8" name="AutoShape 14"/>
          <p:cNvCxnSpPr>
            <a:cxnSpLocks noChangeShapeType="1"/>
            <a:stCxn id="6147" idx="3"/>
            <a:endCxn id="6150" idx="1"/>
          </p:cNvCxnSpPr>
          <p:nvPr/>
        </p:nvCxnSpPr>
        <p:spPr bwMode="auto">
          <a:xfrm>
            <a:off x="2901950" y="1403350"/>
            <a:ext cx="3182938" cy="136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0" y="2852738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Personal wireless nw</a:t>
            </a:r>
          </a:p>
          <a:p>
            <a:r>
              <a:rPr lang="de-DE" sz="2000" b="1">
                <a:latin typeface="Calibri" pitchFamily="34" charset="0"/>
              </a:rPr>
              <a:t>WPAN</a:t>
            </a:r>
            <a:r>
              <a:rPr lang="de-DE" sz="2000">
                <a:latin typeface="Calibri" pitchFamily="34" charset="0"/>
              </a:rPr>
              <a:t> 802.15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3841750" y="271938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802.15.4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2833688" y="36560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4140200" y="357346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802.15.2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15" name="AutoShape 19"/>
          <p:cNvCxnSpPr>
            <a:cxnSpLocks noChangeShapeType="1"/>
            <a:stCxn id="336911" idx="3"/>
            <a:endCxn id="336912" idx="1"/>
          </p:cNvCxnSpPr>
          <p:nvPr/>
        </p:nvCxnSpPr>
        <p:spPr bwMode="auto">
          <a:xfrm flipV="1">
            <a:off x="2571750" y="2917825"/>
            <a:ext cx="12700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16" name="AutoShape 20"/>
          <p:cNvCxnSpPr>
            <a:cxnSpLocks noChangeShapeType="1"/>
            <a:stCxn id="336911" idx="3"/>
            <a:endCxn id="336913" idx="1"/>
          </p:cNvCxnSpPr>
          <p:nvPr/>
        </p:nvCxnSpPr>
        <p:spPr bwMode="auto">
          <a:xfrm>
            <a:off x="2571750" y="3203575"/>
            <a:ext cx="261938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2627313" y="3933825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Bluetooth</a:t>
            </a: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5260975" y="27193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802.15.4a/b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19" name="AutoShape 23"/>
          <p:cNvCxnSpPr>
            <a:cxnSpLocks noChangeShapeType="1"/>
            <a:stCxn id="336912" idx="3"/>
            <a:endCxn id="336918" idx="1"/>
          </p:cNvCxnSpPr>
          <p:nvPr/>
        </p:nvCxnSpPr>
        <p:spPr bwMode="auto">
          <a:xfrm>
            <a:off x="5013325" y="2917825"/>
            <a:ext cx="247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20" name="AutoShape 24"/>
          <p:cNvCxnSpPr>
            <a:cxnSpLocks noChangeShapeType="1"/>
            <a:stCxn id="336911" idx="3"/>
            <a:endCxn id="336914" idx="1"/>
          </p:cNvCxnSpPr>
          <p:nvPr/>
        </p:nvCxnSpPr>
        <p:spPr bwMode="auto">
          <a:xfrm>
            <a:off x="2571750" y="3203575"/>
            <a:ext cx="156845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3851275" y="2395538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ZigBee</a:t>
            </a: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6011863" y="35004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802.15.3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23" name="AutoShape 27"/>
          <p:cNvCxnSpPr>
            <a:cxnSpLocks noChangeShapeType="1"/>
            <a:stCxn id="336911" idx="3"/>
            <a:endCxn id="336922" idx="1"/>
          </p:cNvCxnSpPr>
          <p:nvPr/>
        </p:nvCxnSpPr>
        <p:spPr bwMode="auto">
          <a:xfrm>
            <a:off x="2571750" y="3203575"/>
            <a:ext cx="3440113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0" y="4581525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Wireless distribution networks</a:t>
            </a:r>
          </a:p>
          <a:p>
            <a:r>
              <a:rPr lang="de-DE" sz="2000" b="1">
                <a:latin typeface="Calibri" pitchFamily="34" charset="0"/>
              </a:rPr>
              <a:t>WMAN</a:t>
            </a:r>
            <a:r>
              <a:rPr lang="de-DE" sz="2000">
                <a:latin typeface="Calibri" pitchFamily="34" charset="0"/>
              </a:rPr>
              <a:t> 802.16 (Broadband Wireless Access)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2762250" y="5661025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802.20 (Mobile Broadband Wireless Access)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26" name="AutoShape 30"/>
          <p:cNvCxnSpPr>
            <a:cxnSpLocks noChangeShapeType="1"/>
            <a:stCxn id="336924" idx="2"/>
            <a:endCxn id="336925" idx="1"/>
          </p:cNvCxnSpPr>
          <p:nvPr/>
        </p:nvCxnSpPr>
        <p:spPr bwMode="auto">
          <a:xfrm rot="16200000" flipH="1">
            <a:off x="2409031" y="5506244"/>
            <a:ext cx="576263" cy="130175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2843213" y="5294313"/>
            <a:ext cx="124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9900"/>
                </a:solidFill>
                <a:latin typeface="Calibri" pitchFamily="34" charset="0"/>
              </a:rPr>
              <a:t>+ Mobility</a:t>
            </a: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5867400" y="4868863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WiMAX</a:t>
            </a: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7331075" y="35004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802.15.3a/b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30" name="AutoShape 34"/>
          <p:cNvCxnSpPr>
            <a:cxnSpLocks noChangeShapeType="1"/>
            <a:stCxn id="336922" idx="3"/>
            <a:endCxn id="336929" idx="1"/>
          </p:cNvCxnSpPr>
          <p:nvPr/>
        </p:nvCxnSpPr>
        <p:spPr bwMode="auto">
          <a:xfrm>
            <a:off x="7183438" y="3698875"/>
            <a:ext cx="147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31" name="AutoShape 35"/>
          <p:cNvCxnSpPr>
            <a:cxnSpLocks noChangeShapeType="1"/>
            <a:stCxn id="336911" idx="3"/>
            <a:endCxn id="336932" idx="1"/>
          </p:cNvCxnSpPr>
          <p:nvPr/>
        </p:nvCxnSpPr>
        <p:spPr bwMode="auto">
          <a:xfrm>
            <a:off x="2571750" y="3203575"/>
            <a:ext cx="358457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6156325" y="30686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802.15.5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1" grpId="0"/>
      <p:bldP spid="336912" grpId="0"/>
      <p:bldP spid="336913" grpId="0"/>
      <p:bldP spid="336914" grpId="0"/>
      <p:bldP spid="336917" grpId="0"/>
      <p:bldP spid="336918" grpId="0"/>
      <p:bldP spid="336921" grpId="0"/>
      <p:bldP spid="336922" grpId="0"/>
      <p:bldP spid="336924" grpId="0"/>
      <p:bldP spid="336925" grpId="0"/>
      <p:bldP spid="336927" grpId="0"/>
      <p:bldP spid="336928" grpId="0"/>
      <p:bldP spid="336929" grpId="0"/>
      <p:bldP spid="3369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Information bases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Route Information Base (RIB) - how to reach a destination</a:t>
            </a:r>
          </a:p>
          <a:p>
            <a:pPr lvl="1" eaLnBrk="1" hangingPunct="1"/>
            <a:r>
              <a:rPr lang="en-US" sz="1400" smtClean="0"/>
              <a:t>[destination, next hop, distance]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Neighbor Information Base (NIB) - status of direct neighbors</a:t>
            </a:r>
          </a:p>
          <a:p>
            <a:pPr lvl="1" eaLnBrk="1" hangingPunct="1"/>
            <a:r>
              <a:rPr lang="en-US" sz="1400" smtClean="0"/>
              <a:t>[neighbor, status]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Hello Information Base (HIB) - status of destination (via next hop)</a:t>
            </a:r>
          </a:p>
          <a:p>
            <a:pPr lvl="1" eaLnBrk="1" hangingPunct="1"/>
            <a:r>
              <a:rPr lang="en-US" sz="1400" smtClean="0"/>
              <a:t>[destination, status, next hop]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Alias Information Base (AIB) - address of nodes outside the net</a:t>
            </a:r>
          </a:p>
          <a:p>
            <a:pPr lvl="1" eaLnBrk="1" hangingPunct="1"/>
            <a:r>
              <a:rPr lang="en-US" sz="1400" smtClean="0"/>
              <a:t>[original MSAP address, alias MSAP address]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Source Multipoint Relay Information Base (SMRIB) - current MP status</a:t>
            </a:r>
          </a:p>
          <a:p>
            <a:pPr lvl="1" eaLnBrk="1" hangingPunct="1"/>
            <a:r>
              <a:rPr lang="en-US" sz="1400" smtClean="0"/>
              <a:t>[local multipoint forwarder, multipoint relay set]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Topology Information Base (TIB) - current HIPERLAN topology</a:t>
            </a:r>
          </a:p>
          <a:p>
            <a:pPr lvl="1" eaLnBrk="1" hangingPunct="1"/>
            <a:r>
              <a:rPr lang="en-US" sz="1400" smtClean="0"/>
              <a:t>[destination, forwarder, sequence]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Duplicate Detection Information Base (DDIB) - remove duplicates</a:t>
            </a:r>
          </a:p>
          <a:p>
            <a:pPr lvl="1" eaLnBrk="1" hangingPunct="1"/>
            <a:r>
              <a:rPr lang="en-US" sz="1400" smtClean="0"/>
              <a:t>[source, sequence]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Ad-hoc networks using HIPERLAN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828800" y="2819400"/>
            <a:ext cx="1219200" cy="1423988"/>
            <a:chOff x="2784" y="2784"/>
            <a:chExt cx="768" cy="897"/>
          </a:xfrm>
        </p:grpSpPr>
        <p:graphicFrame>
          <p:nvGraphicFramePr>
            <p:cNvPr id="25645" name="Object 4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45" name="Clip" r:id="rId4" imgW="4603090" imgH="3652114" progId="MS_ClipArt_Gallery.2">
                <p:embed/>
              </p:oleObj>
            </a:graphicData>
          </a:graphic>
        </p:graphicFrame>
        <p:sp>
          <p:nvSpPr>
            <p:cNvPr id="25646" name="Line 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4038600" y="838200"/>
            <a:ext cx="1219200" cy="1423988"/>
            <a:chOff x="2784" y="2784"/>
            <a:chExt cx="768" cy="897"/>
          </a:xfrm>
        </p:grpSpPr>
        <p:graphicFrame>
          <p:nvGraphicFramePr>
            <p:cNvPr id="25643" name="Object 7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43" name="Clip" r:id="rId5" imgW="4603090" imgH="3652114" progId="MS_ClipArt_Gallery.2">
                <p:embed/>
              </p:oleObj>
            </a:graphicData>
          </a:graphic>
        </p:graphicFrame>
        <p:sp>
          <p:nvSpPr>
            <p:cNvPr id="25644" name="Line 8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1981200" y="990600"/>
            <a:ext cx="1219200" cy="1423988"/>
            <a:chOff x="2784" y="2784"/>
            <a:chExt cx="768" cy="897"/>
          </a:xfrm>
        </p:grpSpPr>
        <p:graphicFrame>
          <p:nvGraphicFramePr>
            <p:cNvPr id="25641" name="Object 10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41" name="Clip" r:id="rId6" imgW="4603090" imgH="3652114" progId="MS_ClipArt_Gallery.2">
                <p:embed/>
              </p:oleObj>
            </a:graphicData>
          </a:graphic>
        </p:graphicFrame>
        <p:sp>
          <p:nvSpPr>
            <p:cNvPr id="25642" name="Line 11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4419600" y="2514600"/>
            <a:ext cx="1219200" cy="1423988"/>
            <a:chOff x="2784" y="2784"/>
            <a:chExt cx="768" cy="897"/>
          </a:xfrm>
        </p:grpSpPr>
        <p:graphicFrame>
          <p:nvGraphicFramePr>
            <p:cNvPr id="25639" name="Object 13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39" name="Clip" r:id="rId7" imgW="4603090" imgH="3652114" progId="MS_ClipArt_Gallery.2">
                <p:embed/>
              </p:oleObj>
            </a:graphicData>
          </a:graphic>
        </p:graphicFrame>
        <p:sp>
          <p:nvSpPr>
            <p:cNvPr id="25640" name="Line 1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7" name="Group 15"/>
          <p:cNvGrpSpPr>
            <a:grpSpLocks/>
          </p:cNvGrpSpPr>
          <p:nvPr/>
        </p:nvGrpSpPr>
        <p:grpSpPr bwMode="auto">
          <a:xfrm>
            <a:off x="6629400" y="2514600"/>
            <a:ext cx="1219200" cy="1423988"/>
            <a:chOff x="2784" y="2784"/>
            <a:chExt cx="768" cy="897"/>
          </a:xfrm>
        </p:grpSpPr>
        <p:graphicFrame>
          <p:nvGraphicFramePr>
            <p:cNvPr id="25637" name="Object 16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37" name="Clip" r:id="rId8" imgW="4603090" imgH="3652114" progId="MS_ClipArt_Gallery.2">
                <p:embed/>
              </p:oleObj>
            </a:graphicData>
          </a:graphic>
        </p:graphicFrame>
        <p:sp>
          <p:nvSpPr>
            <p:cNvPr id="25638" name="Line 17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6096000" y="4114800"/>
            <a:ext cx="1219200" cy="1423988"/>
            <a:chOff x="2784" y="2784"/>
            <a:chExt cx="768" cy="897"/>
          </a:xfrm>
        </p:grpSpPr>
        <p:graphicFrame>
          <p:nvGraphicFramePr>
            <p:cNvPr id="25635" name="Object 19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p:oleObj spid="_x0000_s25635" name="Clip" r:id="rId9" imgW="4603090" imgH="3652114" progId="MS_ClipArt_Gallery.2">
                <p:embed/>
              </p:oleObj>
            </a:graphicData>
          </a:graphic>
        </p:graphicFrame>
        <p:sp>
          <p:nvSpPr>
            <p:cNvPr id="25636" name="Line 2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5609" name="Line 23"/>
          <p:cNvSpPr>
            <a:spLocks noChangeShapeType="1"/>
          </p:cNvSpPr>
          <p:nvPr/>
        </p:nvSpPr>
        <p:spPr bwMode="auto">
          <a:xfrm>
            <a:off x="1435100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0" name="Text Box 24"/>
          <p:cNvSpPr txBox="1">
            <a:spLocks noChangeArrowheads="1"/>
          </p:cNvSpPr>
          <p:nvPr/>
        </p:nvSpPr>
        <p:spPr bwMode="auto">
          <a:xfrm>
            <a:off x="990600" y="5029200"/>
            <a:ext cx="230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neighborhood</a:t>
            </a:r>
          </a:p>
          <a:p>
            <a:pPr algn="ctr"/>
            <a:r>
              <a:rPr lang="en-US">
                <a:latin typeface="Calibri" pitchFamily="34" charset="0"/>
              </a:rPr>
              <a:t>(i.e., within radio range)</a:t>
            </a:r>
          </a:p>
        </p:txBody>
      </p:sp>
      <p:sp>
        <p:nvSpPr>
          <p:cNvPr id="25611" name="Text Box 27"/>
          <p:cNvSpPr txBox="1">
            <a:spLocks noChangeArrowheads="1"/>
          </p:cNvSpPr>
          <p:nvPr/>
        </p:nvSpPr>
        <p:spPr bwMode="auto">
          <a:xfrm>
            <a:off x="3946525" y="4860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2" name="Line 28"/>
          <p:cNvSpPr>
            <a:spLocks noChangeShapeType="1"/>
          </p:cNvSpPr>
          <p:nvPr/>
        </p:nvSpPr>
        <p:spPr bwMode="auto">
          <a:xfrm>
            <a:off x="2667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3" name="Line 29"/>
          <p:cNvSpPr>
            <a:spLocks noChangeShapeType="1"/>
          </p:cNvSpPr>
          <p:nvPr/>
        </p:nvSpPr>
        <p:spPr bwMode="auto">
          <a:xfrm>
            <a:off x="3200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4" name="Line 30"/>
          <p:cNvSpPr>
            <a:spLocks noChangeShapeType="1"/>
          </p:cNvSpPr>
          <p:nvPr/>
        </p:nvSpPr>
        <p:spPr bwMode="auto">
          <a:xfrm>
            <a:off x="30480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5" name="Line 31"/>
          <p:cNvSpPr>
            <a:spLocks noChangeShapeType="1"/>
          </p:cNvSpPr>
          <p:nvPr/>
        </p:nvSpPr>
        <p:spPr bwMode="auto">
          <a:xfrm>
            <a:off x="3124200" y="22098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6" name="Line 32"/>
          <p:cNvSpPr>
            <a:spLocks noChangeShapeType="1"/>
          </p:cNvSpPr>
          <p:nvPr/>
        </p:nvSpPr>
        <p:spPr bwMode="auto">
          <a:xfrm>
            <a:off x="5105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7" name="Line 33"/>
          <p:cNvSpPr>
            <a:spLocks noChangeShapeType="1"/>
          </p:cNvSpPr>
          <p:nvPr/>
        </p:nvSpPr>
        <p:spPr bwMode="auto">
          <a:xfrm>
            <a:off x="5486400" y="3886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8" name="Line 34"/>
          <p:cNvSpPr>
            <a:spLocks noChangeShapeType="1"/>
          </p:cNvSpPr>
          <p:nvPr/>
        </p:nvSpPr>
        <p:spPr bwMode="auto">
          <a:xfrm>
            <a:off x="5715000" y="3505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9" name="Text Box 41"/>
          <p:cNvSpPr txBox="1">
            <a:spLocks noChangeArrowheads="1"/>
          </p:cNvSpPr>
          <p:nvPr/>
        </p:nvSpPr>
        <p:spPr bwMode="auto">
          <a:xfrm>
            <a:off x="6172200" y="762000"/>
            <a:ext cx="27193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Information Bases (IB):</a:t>
            </a:r>
          </a:p>
          <a:p>
            <a:r>
              <a:rPr lang="en-US" sz="1400">
                <a:latin typeface="Calibri" pitchFamily="34" charset="0"/>
              </a:rPr>
              <a:t>RIB: Route</a:t>
            </a:r>
          </a:p>
          <a:p>
            <a:r>
              <a:rPr lang="en-US" sz="1400">
                <a:latin typeface="Calibri" pitchFamily="34" charset="0"/>
              </a:rPr>
              <a:t>NIB: Neighbor </a:t>
            </a:r>
          </a:p>
          <a:p>
            <a:r>
              <a:rPr lang="en-US" sz="1400">
                <a:latin typeface="Calibri" pitchFamily="34" charset="0"/>
              </a:rPr>
              <a:t>HIB: Hello </a:t>
            </a:r>
          </a:p>
          <a:p>
            <a:r>
              <a:rPr lang="en-US" sz="1400">
                <a:latin typeface="Calibri" pitchFamily="34" charset="0"/>
              </a:rPr>
              <a:t>AIB: Alias</a:t>
            </a:r>
          </a:p>
          <a:p>
            <a:r>
              <a:rPr lang="en-US" sz="1400">
                <a:latin typeface="Calibri" pitchFamily="34" charset="0"/>
              </a:rPr>
              <a:t>SMRIB: Source Multipoint Relay</a:t>
            </a:r>
          </a:p>
          <a:p>
            <a:r>
              <a:rPr lang="en-US" sz="1400">
                <a:latin typeface="Calibri" pitchFamily="34" charset="0"/>
              </a:rPr>
              <a:t>TIB: Topology</a:t>
            </a:r>
          </a:p>
          <a:p>
            <a:r>
              <a:rPr lang="en-US" sz="1400">
                <a:latin typeface="Calibri" pitchFamily="34" charset="0"/>
              </a:rPr>
              <a:t>DDIB: Duplicate Detection</a:t>
            </a:r>
          </a:p>
        </p:txBody>
      </p:sp>
      <p:sp>
        <p:nvSpPr>
          <p:cNvPr id="25620" name="Text Box 42"/>
          <p:cNvSpPr txBox="1">
            <a:spLocks noChangeArrowheads="1"/>
          </p:cNvSpPr>
          <p:nvPr/>
        </p:nvSpPr>
        <p:spPr bwMode="auto">
          <a:xfrm>
            <a:off x="1447800" y="12954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1" name="Text Box 43"/>
          <p:cNvSpPr txBox="1">
            <a:spLocks noChangeArrowheads="1"/>
          </p:cNvSpPr>
          <p:nvPr/>
        </p:nvSpPr>
        <p:spPr bwMode="auto">
          <a:xfrm>
            <a:off x="3733800" y="35052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2" name="Text Box 44"/>
          <p:cNvSpPr txBox="1">
            <a:spLocks noChangeArrowheads="1"/>
          </p:cNvSpPr>
          <p:nvPr/>
        </p:nvSpPr>
        <p:spPr bwMode="auto">
          <a:xfrm>
            <a:off x="5410200" y="41148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3" name="Text Box 45"/>
          <p:cNvSpPr txBox="1">
            <a:spLocks noChangeArrowheads="1"/>
          </p:cNvSpPr>
          <p:nvPr/>
        </p:nvSpPr>
        <p:spPr bwMode="auto">
          <a:xfrm>
            <a:off x="1295400" y="32766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4" name="Text Box 46"/>
          <p:cNvSpPr txBox="1">
            <a:spLocks noChangeArrowheads="1"/>
          </p:cNvSpPr>
          <p:nvPr/>
        </p:nvSpPr>
        <p:spPr bwMode="auto">
          <a:xfrm>
            <a:off x="5334000" y="9144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5" name="Text Box 47"/>
          <p:cNvSpPr txBox="1">
            <a:spLocks noChangeArrowheads="1"/>
          </p:cNvSpPr>
          <p:nvPr/>
        </p:nvSpPr>
        <p:spPr bwMode="auto">
          <a:xfrm>
            <a:off x="7924800" y="28194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6" name="Text Box 48"/>
          <p:cNvSpPr txBox="1">
            <a:spLocks noChangeArrowheads="1"/>
          </p:cNvSpPr>
          <p:nvPr/>
        </p:nvSpPr>
        <p:spPr bwMode="auto">
          <a:xfrm>
            <a:off x="2422525" y="1127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25627" name="Text Box 49"/>
          <p:cNvSpPr txBox="1">
            <a:spLocks noChangeArrowheads="1"/>
          </p:cNvSpPr>
          <p:nvPr/>
        </p:nvSpPr>
        <p:spPr bwMode="auto">
          <a:xfrm>
            <a:off x="4479925" y="9747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25628" name="Text Box 50"/>
          <p:cNvSpPr txBox="1">
            <a:spLocks noChangeArrowheads="1"/>
          </p:cNvSpPr>
          <p:nvPr/>
        </p:nvSpPr>
        <p:spPr bwMode="auto">
          <a:xfrm>
            <a:off x="7070725" y="2651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25629" name="Text Box 51"/>
          <p:cNvSpPr txBox="1">
            <a:spLocks noChangeArrowheads="1"/>
          </p:cNvSpPr>
          <p:nvPr/>
        </p:nvSpPr>
        <p:spPr bwMode="auto">
          <a:xfrm>
            <a:off x="4860925" y="2651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25630" name="Text Box 52"/>
          <p:cNvSpPr txBox="1">
            <a:spLocks noChangeArrowheads="1"/>
          </p:cNvSpPr>
          <p:nvPr/>
        </p:nvSpPr>
        <p:spPr bwMode="auto">
          <a:xfrm>
            <a:off x="2270125" y="29559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25631" name="Text Box 53"/>
          <p:cNvSpPr txBox="1">
            <a:spLocks noChangeArrowheads="1"/>
          </p:cNvSpPr>
          <p:nvPr/>
        </p:nvSpPr>
        <p:spPr bwMode="auto">
          <a:xfrm>
            <a:off x="6537325" y="42513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25632" name="Text Box 54"/>
          <p:cNvSpPr txBox="1">
            <a:spLocks noChangeArrowheads="1"/>
          </p:cNvSpPr>
          <p:nvPr/>
        </p:nvSpPr>
        <p:spPr bwMode="auto">
          <a:xfrm>
            <a:off x="2743200" y="11430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  <p:sp>
        <p:nvSpPr>
          <p:cNvPr id="25633" name="Text Box 55"/>
          <p:cNvSpPr txBox="1">
            <a:spLocks noChangeArrowheads="1"/>
          </p:cNvSpPr>
          <p:nvPr/>
        </p:nvSpPr>
        <p:spPr bwMode="auto">
          <a:xfrm>
            <a:off x="5257800" y="27432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  <p:sp>
        <p:nvSpPr>
          <p:cNvPr id="25634" name="Text Box 56"/>
          <p:cNvSpPr txBox="1">
            <a:spLocks noChangeArrowheads="1"/>
          </p:cNvSpPr>
          <p:nvPr/>
        </p:nvSpPr>
        <p:spPr bwMode="auto">
          <a:xfrm>
            <a:off x="7223125" y="47085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Some history: Why wireless ATM?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seamless connection to wired ATM, a integrated services high-performance network supporting different types a traffic streams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ATM networks scale well: private and corporate LANs, WAN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B-ISDN uses ATM as backbone infrastructure and integrates several different services in one universal system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mobile phones and mobile communications have an ever increasing importance in everyday life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current wireless LANs do not offer adequate support for multimedia data streams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merging mobile communication and ATM leads to wireless ATM from a telecommunication provider point of view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goal: seamless integration of mobility into B-ISDN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00"/>
                </a:solidFill>
              </a:rPr>
              <a:t>Problem: very high complexity of the system – never reached products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- basic principle</a:t>
            </a:r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lvl="1" eaLnBrk="1" hangingPunct="1"/>
            <a:r>
              <a:rPr lang="en-US" sz="1800" smtClean="0"/>
              <a:t>favored by  the telecommunication industry for advanced high-performance networks, e.g., B-ISDN, as transport mechanism </a:t>
            </a:r>
          </a:p>
          <a:p>
            <a:pPr lvl="1" eaLnBrk="1" hangingPunct="1"/>
            <a:r>
              <a:rPr lang="en-US" sz="1800" smtClean="0"/>
              <a:t>statistical (asynchronous, on demand) TDM (ATDM, STDM)</a:t>
            </a:r>
          </a:p>
          <a:p>
            <a:pPr lvl="1" eaLnBrk="1" hangingPunct="1"/>
            <a:r>
              <a:rPr lang="en-US" sz="1800" smtClean="0"/>
              <a:t>cell header determines the connection the user data belongs to</a:t>
            </a:r>
          </a:p>
          <a:p>
            <a:pPr lvl="1" eaLnBrk="1" hangingPunct="1"/>
            <a:r>
              <a:rPr lang="en-US" sz="1800" smtClean="0"/>
              <a:t>mixing of different cell-rates is possible </a:t>
            </a:r>
          </a:p>
          <a:p>
            <a:pPr lvl="2" eaLnBrk="1" hangingPunct="1"/>
            <a:r>
              <a:rPr lang="en-US" smtClean="0"/>
              <a:t>different bit-rates, constant or variable, feasible</a:t>
            </a:r>
          </a:p>
          <a:p>
            <a:pPr lvl="1" eaLnBrk="1" hangingPunct="1"/>
            <a:r>
              <a:rPr lang="en-US" sz="1800" smtClean="0"/>
              <a:t>interesting for data sources with varying bit-rate:</a:t>
            </a:r>
          </a:p>
          <a:p>
            <a:pPr lvl="2" eaLnBrk="1" hangingPunct="1"/>
            <a:r>
              <a:rPr lang="en-US" smtClean="0"/>
              <a:t>e.g., guaranteed minimum bit-rate</a:t>
            </a:r>
          </a:p>
          <a:p>
            <a:pPr lvl="2" eaLnBrk="1" hangingPunct="1"/>
            <a:r>
              <a:rPr lang="en-US" smtClean="0"/>
              <a:t>additionally bursty traffic if allowed by the network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ATM cell: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25525" y="1184275"/>
            <a:ext cx="8016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14600" y="4267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de-DE">
                <a:latin typeface="Times New Roman" pitchFamily="18" charset="0"/>
              </a:rPr>
              <a:t>  </a:t>
            </a:r>
            <a:r>
              <a:rPr lang="de-DE">
                <a:latin typeface="Calibri" pitchFamily="34" charset="0"/>
              </a:rPr>
              <a:t>5 		          48                       [byte]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52513" y="200025"/>
            <a:ext cx="8015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19188" y="5486400"/>
            <a:ext cx="340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connection identifier, checksum etc.</a:t>
            </a:r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 rot="-5400000">
            <a:off x="2628900" y="48387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209800" y="4648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cell header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352800" y="4648200"/>
            <a:ext cx="38100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user data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Cell-based transmission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asynchronous, cell-based transmission as basis for ATM</a:t>
            </a:r>
          </a:p>
          <a:p>
            <a:pPr lvl="1" eaLnBrk="1" hangingPunct="1"/>
            <a:r>
              <a:rPr lang="en-US" sz="1800" smtClean="0"/>
              <a:t>continuous cell-stream</a:t>
            </a:r>
          </a:p>
          <a:p>
            <a:pPr lvl="1" eaLnBrk="1" hangingPunct="1"/>
            <a:r>
              <a:rPr lang="en-US" sz="1800" smtClean="0"/>
              <a:t>additional cells necessary for operation and maintenance of the network (OAM cells; Operation and Maintenance)</a:t>
            </a:r>
          </a:p>
          <a:p>
            <a:pPr lvl="1" eaLnBrk="1" hangingPunct="1"/>
            <a:r>
              <a:rPr lang="en-US" sz="1800" smtClean="0"/>
              <a:t>OAM cells can be inserted after fixed intervals to create a logical frame structure</a:t>
            </a:r>
          </a:p>
          <a:p>
            <a:pPr lvl="1" eaLnBrk="1" hangingPunct="1"/>
            <a:r>
              <a:rPr lang="en-US" sz="1800" smtClean="0"/>
              <a:t>if a station has no data to send it automatically inserts idle cells that can be discarded at every intermediate system without further notice </a:t>
            </a:r>
          </a:p>
          <a:p>
            <a:pPr lvl="1" eaLnBrk="1" hangingPunct="1"/>
            <a:r>
              <a:rPr lang="en-US" sz="1800" smtClean="0"/>
              <a:t>if no synchronous frame is available for the transport of cells (e.g., SDH or Sonet) cell boundaries have to be detected separately (e.g., via the checksum in the cell header)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1825" y="3165475"/>
            <a:ext cx="1165225" cy="2298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551363" y="4887913"/>
            <a:ext cx="2322512" cy="15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551363" y="4314825"/>
            <a:ext cx="2322512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551363" y="3738563"/>
            <a:ext cx="2322512" cy="15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81600" y="50292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physical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81600" y="4495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ATM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724400" y="3886200"/>
            <a:ext cx="193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ATM adaptation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943600" y="3194050"/>
            <a:ext cx="563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higher</a:t>
            </a:r>
            <a:endParaRPr lang="en-US">
              <a:latin typeface="Calibri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943600" y="3452813"/>
            <a:ext cx="541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en-US">
              <a:latin typeface="Calibri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49788" y="3194050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higher</a:t>
            </a:r>
            <a:endParaRPr lang="en-US">
              <a:latin typeface="Calibri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649788" y="3452813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en-US">
              <a:latin typeface="Calibri" pitchFamily="34" charset="0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711825" y="3165475"/>
            <a:ext cx="1588" cy="5730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711825" y="3738563"/>
            <a:ext cx="1588" cy="1158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711825" y="4197350"/>
            <a:ext cx="1588" cy="117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4551363" y="2209800"/>
            <a:ext cx="1293812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845175" y="2209800"/>
            <a:ext cx="2319338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8164513" y="2209800"/>
            <a:ext cx="1587" cy="229552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5180013" y="2708275"/>
            <a:ext cx="2322512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7502525" y="2708275"/>
            <a:ext cx="1588" cy="229235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711825" y="2708275"/>
            <a:ext cx="630238" cy="45720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180013" y="2692400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control </a:t>
            </a:r>
            <a:endParaRPr lang="en-US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5180013" y="2922588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plane</a:t>
            </a:r>
            <a:endParaRPr lang="en-US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 rot="5400000">
            <a:off x="6824663" y="3614737"/>
            <a:ext cx="168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 management</a:t>
            </a:r>
            <a:endParaRPr lang="en-US">
              <a:latin typeface="Calibri" pitchFamily="34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 rot="5400000">
            <a:off x="7177881" y="3413919"/>
            <a:ext cx="173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plane management</a:t>
            </a:r>
            <a:endParaRPr lang="en-US">
              <a:latin typeface="Calibri" pitchFamily="34" charset="0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7867650" y="2439988"/>
            <a:ext cx="1588" cy="229552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5545138" y="2439988"/>
            <a:ext cx="30003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7569200" y="2439988"/>
            <a:ext cx="2651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5711825" y="2708275"/>
            <a:ext cx="1790700" cy="457200"/>
          </a:xfrm>
          <a:custGeom>
            <a:avLst/>
            <a:gdLst>
              <a:gd name="T0" fmla="*/ 2147483647 w 1128"/>
              <a:gd name="T1" fmla="*/ 0 h 288"/>
              <a:gd name="T2" fmla="*/ 0 w 1128"/>
              <a:gd name="T3" fmla="*/ 2147483647 h 288"/>
              <a:gd name="T4" fmla="*/ 2147483647 w 1128"/>
              <a:gd name="T5" fmla="*/ 2147483647 h 288"/>
              <a:gd name="T6" fmla="*/ 2147483647 w 1128"/>
              <a:gd name="T7" fmla="*/ 0 h 288"/>
              <a:gd name="T8" fmla="*/ 2147483647 w 112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288"/>
              <a:gd name="T17" fmla="*/ 1128 w 11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288">
                <a:moveTo>
                  <a:pt x="397" y="0"/>
                </a:moveTo>
                <a:lnTo>
                  <a:pt x="0" y="288"/>
                </a:lnTo>
                <a:lnTo>
                  <a:pt x="732" y="288"/>
                </a:lnTo>
                <a:lnTo>
                  <a:pt x="1128" y="0"/>
                </a:lnTo>
                <a:lnTo>
                  <a:pt x="397" y="0"/>
                </a:lnTo>
                <a:close/>
              </a:path>
            </a:pathLst>
          </a:custGeom>
          <a:solidFill>
            <a:srgbClr val="DDDDDD"/>
          </a:solidFill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6308725" y="2692400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user </a:t>
            </a:r>
            <a:endParaRPr lang="en-US">
              <a:latin typeface="Calibri" pitchFamily="34" charset="0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308725" y="2922588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plane</a:t>
            </a:r>
            <a:endParaRPr lang="en-US">
              <a:latin typeface="Calibri" pitchFamily="34" charset="0"/>
            </a:endParaRPr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6873875" y="2708275"/>
            <a:ext cx="628650" cy="2752725"/>
          </a:xfrm>
          <a:custGeom>
            <a:avLst/>
            <a:gdLst>
              <a:gd name="T0" fmla="*/ 0 w 396"/>
              <a:gd name="T1" fmla="*/ 2147483647 h 1734"/>
              <a:gd name="T2" fmla="*/ 0 w 396"/>
              <a:gd name="T3" fmla="*/ 2147483647 h 1734"/>
              <a:gd name="T4" fmla="*/ 2147483647 w 396"/>
              <a:gd name="T5" fmla="*/ 2147483647 h 1734"/>
              <a:gd name="T6" fmla="*/ 2147483647 w 396"/>
              <a:gd name="T7" fmla="*/ 0 h 1734"/>
              <a:gd name="T8" fmla="*/ 0 w 396"/>
              <a:gd name="T9" fmla="*/ 2147483647 h 1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"/>
              <a:gd name="T16" fmla="*/ 0 h 1734"/>
              <a:gd name="T17" fmla="*/ 396 w 396"/>
              <a:gd name="T18" fmla="*/ 1734 h 17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" h="1734">
                <a:moveTo>
                  <a:pt x="0" y="288"/>
                </a:moveTo>
                <a:lnTo>
                  <a:pt x="0" y="1734"/>
                </a:lnTo>
                <a:lnTo>
                  <a:pt x="396" y="1444"/>
                </a:lnTo>
                <a:lnTo>
                  <a:pt x="396" y="0"/>
                </a:lnTo>
                <a:lnTo>
                  <a:pt x="0" y="28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6873875" y="3243263"/>
            <a:ext cx="628650" cy="49530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6873875" y="3816350"/>
            <a:ext cx="628650" cy="498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6873875" y="4389438"/>
            <a:ext cx="628650" cy="498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6873875" y="2209800"/>
            <a:ext cx="1290638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551363" y="3165475"/>
            <a:ext cx="2325687" cy="2298700"/>
          </a:xfrm>
          <a:prstGeom prst="rect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6937375" y="552450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Calibri" pitchFamily="34" charset="0"/>
              </a:rPr>
              <a:t>planes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3276600" y="5135563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6873875" y="4505325"/>
            <a:ext cx="1290638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4579938" y="1131888"/>
            <a:ext cx="399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chemeClr val="tx1"/>
              </a:buClr>
              <a:buFont typeface="Monotype Sorts"/>
              <a:buChar char="o"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0763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B-ISDN protocol reference model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183063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 3 dimensional reference model</a:t>
            </a:r>
          </a:p>
          <a:p>
            <a:pPr lvl="1" eaLnBrk="1" hangingPunct="1"/>
            <a:r>
              <a:rPr lang="en-US" sz="1600" smtClean="0"/>
              <a:t>three vertical planes (columns)</a:t>
            </a:r>
          </a:p>
          <a:p>
            <a:pPr lvl="2" eaLnBrk="1" hangingPunct="1"/>
            <a:r>
              <a:rPr lang="en-US" sz="1400" smtClean="0"/>
              <a:t>user plane</a:t>
            </a:r>
          </a:p>
          <a:p>
            <a:pPr lvl="2" eaLnBrk="1" hangingPunct="1"/>
            <a:r>
              <a:rPr lang="en-US" sz="1400" smtClean="0"/>
              <a:t>control plane</a:t>
            </a:r>
          </a:p>
          <a:p>
            <a:pPr lvl="2" eaLnBrk="1" hangingPunct="1"/>
            <a:r>
              <a:rPr lang="en-US" sz="1400" smtClean="0"/>
              <a:t>management plane</a:t>
            </a:r>
          </a:p>
          <a:p>
            <a:pPr lvl="1" eaLnBrk="1" hangingPunct="1"/>
            <a:r>
              <a:rPr lang="en-US" sz="1600" smtClean="0"/>
              <a:t>three hierarchical layers</a:t>
            </a:r>
          </a:p>
          <a:p>
            <a:pPr lvl="2" eaLnBrk="1" hangingPunct="1"/>
            <a:r>
              <a:rPr lang="en-US" sz="1400" smtClean="0"/>
              <a:t>physical layer</a:t>
            </a:r>
          </a:p>
          <a:p>
            <a:pPr lvl="2" eaLnBrk="1" hangingPunct="1"/>
            <a:r>
              <a:rPr lang="en-US" sz="1400" smtClean="0"/>
              <a:t>ATM layer</a:t>
            </a:r>
          </a:p>
          <a:p>
            <a:pPr lvl="2" eaLnBrk="1" hangingPunct="1"/>
            <a:r>
              <a:rPr lang="en-US" sz="1400" smtClean="0"/>
              <a:t>ATM adaptation layer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Out-of-Band-Signaling: user data is transmitted separately from control information</a:t>
            </a: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V="1">
            <a:off x="4419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62484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7086600" y="5148263"/>
            <a:ext cx="45720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5791200" y="2286000"/>
            <a:ext cx="18526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 management plane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layers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Physical layer, consisting of two sub-layers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physical medium dependent sub-layer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coding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bit timing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transmission convergence sub-layer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HEC (Header Error Correction) sequence generation and verification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transmission frame adaptation, generation, and recovery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cell delineation, cell rate decoupling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ATM layer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cell multiplexing/demultiplexing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VPI/VCI translation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cell header generation and verification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GFC (Generic Flow Control)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ATM adaptation layer (AAL)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adaptation layer (AAL)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4582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Provides different service classes on top of ATM based 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bit rate: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constant bit rate: e.g. traditional telephone line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variable bit rate: e.g. data communication, compressed video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time constraints between sender and receiver: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with time constraints: e.g. real-time applications, interactive voice and video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without time constraints: e.g. mail, file transfer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mode of connection: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connection oriented or connectionless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AAL consists of two sub-layers: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Convergence Sublayer (CS): service dependent adaptation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Common Part Convergence Sublayer (CPCS)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Service Specific Convergence Sublayer (SSCS)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Segmentation and Reassembly Sublayer (SAR)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sub-layers can be empty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 and AAL connections</a:t>
            </a:r>
          </a:p>
        </p:txBody>
      </p:sp>
      <p:sp>
        <p:nvSpPr>
          <p:cNvPr id="65540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ATM layer: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service independent transport of ATM cells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multiplex and demultiplex functionality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AAL layer: support of different services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81200" y="1504950"/>
            <a:ext cx="1574800" cy="2781300"/>
          </a:xfrm>
          <a:prstGeom prst="rect">
            <a:avLst/>
          </a:prstGeom>
          <a:solidFill>
            <a:srgbClr val="F3F3F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81225" y="3646488"/>
            <a:ext cx="1246188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physical</a:t>
            </a:r>
          </a:p>
          <a:p>
            <a:pPr algn="ctr"/>
            <a:r>
              <a:rPr lang="en-US">
                <a:latin typeface="Calibri" pitchFamily="34" charset="0"/>
              </a:rPr>
              <a:t>layer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57413" y="2808288"/>
            <a:ext cx="12446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12963" y="30162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ATM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10800000" flipH="1">
            <a:off x="2692400" y="2816225"/>
            <a:ext cx="698500" cy="533400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181225" y="1931988"/>
            <a:ext cx="1246188" cy="5461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200275" y="211455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AAL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854325" y="2886075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130550" y="2886075"/>
            <a:ext cx="112713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854325" y="2281238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130550" y="2281238"/>
            <a:ext cx="112713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795588" y="1649413"/>
            <a:ext cx="230187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071813" y="16494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2909888" y="18256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3186113" y="18510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913063" y="2373313"/>
            <a:ext cx="1587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184525" y="2382838"/>
            <a:ext cx="1588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041650" y="335915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5778500" y="1543050"/>
            <a:ext cx="1574800" cy="2781300"/>
          </a:xfrm>
          <a:prstGeom prst="rect">
            <a:avLst/>
          </a:prstGeom>
          <a:solidFill>
            <a:srgbClr val="F3F3F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5980113" y="3684588"/>
            <a:ext cx="1246187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physical</a:t>
            </a:r>
          </a:p>
          <a:p>
            <a:pPr algn="ctr"/>
            <a:r>
              <a:rPr lang="en-US">
                <a:latin typeface="Calibri" pitchFamily="34" charset="0"/>
              </a:rPr>
              <a:t>layer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5953125" y="2846388"/>
            <a:ext cx="1246188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5910263" y="305276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ATM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 rot="10800000" flipH="1">
            <a:off x="6488113" y="2854325"/>
            <a:ext cx="701675" cy="533400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980113" y="1970088"/>
            <a:ext cx="1246187" cy="5461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999163" y="21510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AAL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6651625" y="2924175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6926263" y="2924175"/>
            <a:ext cx="112712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6651625" y="2319338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926263" y="2319338"/>
            <a:ext cx="112712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6592888" y="16875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6867525" y="16875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6707188" y="18637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6983413" y="18891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710363" y="2411413"/>
            <a:ext cx="1587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6981825" y="2420938"/>
            <a:ext cx="1588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6838950" y="339725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2078038" y="114935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end-system A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861050" y="119856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end-system B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3052763" y="4206875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3052763" y="45878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6850063" y="4219575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3933825" y="4391025"/>
            <a:ext cx="1982788" cy="393700"/>
          </a:xfrm>
          <a:prstGeom prst="ellipse">
            <a:avLst/>
          </a:prstGeom>
          <a:solidFill>
            <a:srgbClr val="DDDDD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ATM network</a:t>
            </a: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3446463" y="2339975"/>
            <a:ext cx="2527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3716338" y="1731963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>
                <a:latin typeface="Calibri" pitchFamily="34" charset="0"/>
              </a:rPr>
              <a:t>service dependent</a:t>
            </a:r>
          </a:p>
          <a:p>
            <a:r>
              <a:rPr lang="en-US">
                <a:latin typeface="Calibri" pitchFamily="34" charset="0"/>
              </a:rPr>
              <a:t>AAL connections</a:t>
            </a: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3421063" y="2886075"/>
            <a:ext cx="2527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3581400" y="2895600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>
                <a:latin typeface="Calibri" pitchFamily="34" charset="0"/>
              </a:rPr>
              <a:t>service independent</a:t>
            </a:r>
          </a:p>
          <a:p>
            <a:r>
              <a:rPr lang="en-US">
                <a:latin typeface="Calibri" pitchFamily="34" charset="0"/>
              </a:rPr>
              <a:t>ATM connections</a:t>
            </a:r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681788" y="4881563"/>
            <a:ext cx="230187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896100" y="48006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application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Wireless ATM Working Group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2819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Task: development of specifications to enable the use of ATM technology also for wireless networks with a large coverage of current network scenarios (private and public, local and global)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compatibility to existing ATM Forum standards important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it should be possible to easily upgrade existing ATM networks with mobility functions and radio access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two sub-groups of work items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3886200"/>
            <a:ext cx="3810000" cy="2362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Mobile ATM Protocol Extensions</a:t>
            </a:r>
          </a:p>
          <a:p>
            <a:pPr lvl="1" eaLnBrk="1" hangingPunct="1"/>
            <a:r>
              <a:rPr lang="en-US" sz="1600" smtClean="0"/>
              <a:t>handover signaling</a:t>
            </a:r>
          </a:p>
          <a:p>
            <a:pPr lvl="1" eaLnBrk="1" hangingPunct="1"/>
            <a:r>
              <a:rPr lang="en-US" sz="1600" smtClean="0"/>
              <a:t>location management</a:t>
            </a:r>
          </a:p>
          <a:p>
            <a:pPr lvl="1" eaLnBrk="1" hangingPunct="1"/>
            <a:r>
              <a:rPr lang="en-US" sz="1600" smtClean="0"/>
              <a:t>mobile routing</a:t>
            </a:r>
          </a:p>
          <a:p>
            <a:pPr lvl="1" eaLnBrk="1" hangingPunct="1"/>
            <a:r>
              <a:rPr lang="en-US" sz="1600" smtClean="0"/>
              <a:t>traffic and QoS Control</a:t>
            </a:r>
          </a:p>
          <a:p>
            <a:pPr lvl="1" eaLnBrk="1" hangingPunct="1"/>
            <a:r>
              <a:rPr lang="en-US" sz="1600" smtClean="0"/>
              <a:t>network management</a:t>
            </a:r>
            <a:endParaRPr lang="de-DE" sz="1600" smtClean="0"/>
          </a:p>
          <a:p>
            <a:pPr lvl="1" eaLnBrk="1" hangingPunct="1"/>
            <a:endParaRPr lang="de-DE" sz="160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90600" y="3886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Radio Access Layer (RAL) Protocols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radio access layer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wireless media access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wireless data link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radio resource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handover issues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wireless LANs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very flexible within the reception area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Ad-hoc networks without previous planning possible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(almost) no wiring difficulties (e.g. historic buildings, firewalls)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more robust against disasters like, e.g., earthquakes, fire - or users pulling a plug...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Disadvantages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typically very low bandwidth compared to wired networks </a:t>
            </a:r>
            <a:br>
              <a:rPr lang="en-US" sz="1800" smtClean="0"/>
            </a:br>
            <a:r>
              <a:rPr lang="en-US" sz="1800" smtClean="0"/>
              <a:t>(1-10 Mbit/s) due to shared medium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many proprietary solutions, especially for higher bit-rates, standards take their time (e.g. IEEE 802.11)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products have to follow many national restrictions if working wireless, it takes a vary long time to establish global solutions like, e.g., IMT-2000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WATM services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Office environment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multimedia conferencing, online multimedia database access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Universities, schools, training centers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distance learning, teaching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Industry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database connection, surveillance, real-time factory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Hospitals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reliable, high-bandwidth network, medical images, remote monitoring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Home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high-bandwidth interconnect of devices (TV, CD, PC, ...)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Networked vehicles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trucks, aircraft etc. interconnect, platooning, intelligent roads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WATM components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WMT (Wireless Mobile ATM Terminal)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RAS</a:t>
            </a:r>
            <a:r>
              <a:rPr lang="en-US" smtClean="0"/>
              <a:t> (</a:t>
            </a:r>
            <a:r>
              <a:rPr lang="de-DE" smtClean="0"/>
              <a:t>Radio </a:t>
            </a:r>
            <a:r>
              <a:rPr lang="en-US" smtClean="0"/>
              <a:t>Access </a:t>
            </a:r>
            <a:r>
              <a:rPr lang="de-DE" smtClean="0"/>
              <a:t>System</a:t>
            </a:r>
            <a:r>
              <a:rPr lang="en-US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EMAS-E (End-user Mobility-supporting ATM Switch - Edge)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EMAS-N (End-user Mobility-supporting ATM Switch - Network)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M-</a:t>
            </a:r>
            <a:r>
              <a:rPr lang="en-US" smtClean="0"/>
              <a:t>NNI (Network-to-Network Interface with Mobility support)</a:t>
            </a:r>
            <a:endParaRPr lang="de-DE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LS (Location Server)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AUS (Authentication Server)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Reference model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457200" y="1066800"/>
            <a:ext cx="7924800" cy="4586288"/>
            <a:chOff x="462" y="1301"/>
            <a:chExt cx="2720" cy="1574"/>
          </a:xfrm>
        </p:grpSpPr>
        <p:sp>
          <p:nvSpPr>
            <p:cNvPr id="36868" name="Oval 4"/>
            <p:cNvSpPr>
              <a:spLocks noChangeAspect="1" noChangeArrowheads="1"/>
            </p:cNvSpPr>
            <p:nvPr/>
          </p:nvSpPr>
          <p:spPr bwMode="auto">
            <a:xfrm>
              <a:off x="462" y="1362"/>
              <a:ext cx="272" cy="27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WMT</a:t>
              </a:r>
            </a:p>
          </p:txBody>
        </p:sp>
        <p:sp>
          <p:nvSpPr>
            <p:cNvPr id="36869" name="Oval 5"/>
            <p:cNvSpPr>
              <a:spLocks noChangeAspect="1" noChangeArrowheads="1"/>
            </p:cNvSpPr>
            <p:nvPr/>
          </p:nvSpPr>
          <p:spPr bwMode="auto">
            <a:xfrm>
              <a:off x="606" y="2059"/>
              <a:ext cx="272" cy="27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WMT</a:t>
              </a:r>
            </a:p>
          </p:txBody>
        </p:sp>
        <p:cxnSp>
          <p:nvCxnSpPr>
            <p:cNvPr id="36870" name="AutoShape 6"/>
            <p:cNvCxnSpPr>
              <a:cxnSpLocks noChangeAspect="1" noChangeShapeType="1"/>
              <a:stCxn id="36868" idx="6"/>
            </p:cNvCxnSpPr>
            <p:nvPr/>
          </p:nvCxnSpPr>
          <p:spPr bwMode="auto">
            <a:xfrm flipV="1">
              <a:off x="734" y="1362"/>
              <a:ext cx="9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1" name="AutoShape 7"/>
            <p:cNvCxnSpPr>
              <a:cxnSpLocks noChangeAspect="1" noChangeShapeType="1"/>
            </p:cNvCxnSpPr>
            <p:nvPr/>
          </p:nvCxnSpPr>
          <p:spPr bwMode="auto">
            <a:xfrm rot="10800000">
              <a:off x="1134" y="1339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2" name="AutoShape 8"/>
            <p:cNvCxnSpPr>
              <a:cxnSpLocks noChangeAspect="1" noChangeShapeType="1"/>
            </p:cNvCxnSpPr>
            <p:nvPr/>
          </p:nvCxnSpPr>
          <p:spPr bwMode="auto">
            <a:xfrm rot="10800000">
              <a:off x="1134" y="1579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3" name="AutoShape 9"/>
            <p:cNvCxnSpPr>
              <a:cxnSpLocks noChangeAspect="1" noChangeShapeType="1"/>
              <a:stCxn id="36869" idx="6"/>
            </p:cNvCxnSpPr>
            <p:nvPr/>
          </p:nvCxnSpPr>
          <p:spPr bwMode="auto">
            <a:xfrm flipV="1">
              <a:off x="878" y="2059"/>
              <a:ext cx="9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36874" name="Freeform 10"/>
            <p:cNvSpPr>
              <a:spLocks noChangeAspect="1"/>
            </p:cNvSpPr>
            <p:nvPr/>
          </p:nvSpPr>
          <p:spPr bwMode="auto">
            <a:xfrm>
              <a:off x="885" y="1301"/>
              <a:ext cx="181" cy="121"/>
            </a:xfrm>
            <a:custGeom>
              <a:avLst/>
              <a:gdLst>
                <a:gd name="T0" fmla="*/ 0 w 288"/>
                <a:gd name="T1" fmla="*/ 15 h 192"/>
                <a:gd name="T2" fmla="*/ 23 w 288"/>
                <a:gd name="T3" fmla="*/ 0 h 192"/>
                <a:gd name="T4" fmla="*/ 23 w 288"/>
                <a:gd name="T5" fmla="*/ 30 h 192"/>
                <a:gd name="T6" fmla="*/ 45 w 288"/>
                <a:gd name="T7" fmla="*/ 1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92"/>
                <a:gd name="T14" fmla="*/ 288 w 2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92">
                  <a:moveTo>
                    <a:pt x="0" y="96"/>
                  </a:moveTo>
                  <a:lnTo>
                    <a:pt x="144" y="0"/>
                  </a:lnTo>
                  <a:lnTo>
                    <a:pt x="144" y="192"/>
                  </a:lnTo>
                  <a:lnTo>
                    <a:pt x="288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875" name="Freeform 11"/>
            <p:cNvSpPr>
              <a:spLocks noChangeAspect="1"/>
            </p:cNvSpPr>
            <p:nvPr/>
          </p:nvSpPr>
          <p:spPr bwMode="auto">
            <a:xfrm rot="3426718">
              <a:off x="999" y="2089"/>
              <a:ext cx="181" cy="121"/>
            </a:xfrm>
            <a:custGeom>
              <a:avLst/>
              <a:gdLst>
                <a:gd name="T0" fmla="*/ 0 w 288"/>
                <a:gd name="T1" fmla="*/ 15 h 192"/>
                <a:gd name="T2" fmla="*/ 23 w 288"/>
                <a:gd name="T3" fmla="*/ 0 h 192"/>
                <a:gd name="T4" fmla="*/ 23 w 288"/>
                <a:gd name="T5" fmla="*/ 30 h 192"/>
                <a:gd name="T6" fmla="*/ 45 w 288"/>
                <a:gd name="T7" fmla="*/ 1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92"/>
                <a:gd name="T14" fmla="*/ 288 w 2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92">
                  <a:moveTo>
                    <a:pt x="0" y="96"/>
                  </a:moveTo>
                  <a:lnTo>
                    <a:pt x="144" y="0"/>
                  </a:lnTo>
                  <a:lnTo>
                    <a:pt x="144" y="192"/>
                  </a:lnTo>
                  <a:lnTo>
                    <a:pt x="288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6876" name="Group 12"/>
            <p:cNvGrpSpPr>
              <a:grpSpLocks noChangeAspect="1"/>
            </p:cNvGrpSpPr>
            <p:nvPr/>
          </p:nvGrpSpPr>
          <p:grpSpPr bwMode="auto">
            <a:xfrm>
              <a:off x="2103" y="1790"/>
              <a:ext cx="364" cy="418"/>
              <a:chOff x="3279" y="1833"/>
              <a:chExt cx="577" cy="663"/>
            </a:xfrm>
          </p:grpSpPr>
          <p:sp>
            <p:nvSpPr>
              <p:cNvPr id="3690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279" y="1833"/>
                <a:ext cx="577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EMAS-E</a:t>
                </a:r>
              </a:p>
            </p:txBody>
          </p:sp>
          <p:sp>
            <p:nvSpPr>
              <p:cNvPr id="3690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07" name="Line 15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8" name="Line 16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9" name="Line 17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10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cxnSp>
          <p:nvCxnSpPr>
            <p:cNvPr id="36877" name="AutoShape 19"/>
            <p:cNvCxnSpPr>
              <a:cxnSpLocks noChangeAspect="1" noChangeShapeType="1"/>
              <a:stCxn id="36906" idx="1"/>
              <a:endCxn id="36887" idx="3"/>
            </p:cNvCxnSpPr>
            <p:nvPr/>
          </p:nvCxnSpPr>
          <p:spPr bwMode="auto">
            <a:xfrm flipH="1" flipV="1">
              <a:off x="1614" y="1575"/>
              <a:ext cx="510" cy="4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8" name="AutoShape 20"/>
            <p:cNvCxnSpPr>
              <a:cxnSpLocks noChangeAspect="1" noChangeShapeType="1"/>
              <a:stCxn id="36890" idx="3"/>
              <a:endCxn id="36906" idx="1"/>
            </p:cNvCxnSpPr>
            <p:nvPr/>
          </p:nvCxnSpPr>
          <p:spPr bwMode="auto">
            <a:xfrm flipV="1">
              <a:off x="1692" y="2057"/>
              <a:ext cx="432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6879" name="Group 21"/>
            <p:cNvGrpSpPr>
              <a:grpSpLocks noChangeAspect="1"/>
            </p:cNvGrpSpPr>
            <p:nvPr/>
          </p:nvGrpSpPr>
          <p:grpSpPr bwMode="auto">
            <a:xfrm>
              <a:off x="2615" y="1306"/>
              <a:ext cx="368" cy="418"/>
              <a:chOff x="3275" y="1832"/>
              <a:chExt cx="585" cy="664"/>
            </a:xfrm>
          </p:grpSpPr>
          <p:sp>
            <p:nvSpPr>
              <p:cNvPr id="36899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275" y="1832"/>
                <a:ext cx="585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EMAS-N</a:t>
                </a:r>
              </a:p>
            </p:txBody>
          </p:sp>
          <p:sp>
            <p:nvSpPr>
              <p:cNvPr id="3690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01" name="Line 24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2" name="Line 25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3" name="Line 26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4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6880" name="Group 28"/>
            <p:cNvGrpSpPr>
              <a:grpSpLocks noChangeAspect="1"/>
            </p:cNvGrpSpPr>
            <p:nvPr/>
          </p:nvGrpSpPr>
          <p:grpSpPr bwMode="auto">
            <a:xfrm>
              <a:off x="2647" y="2183"/>
              <a:ext cx="368" cy="418"/>
              <a:chOff x="3275" y="1833"/>
              <a:chExt cx="585" cy="663"/>
            </a:xfrm>
          </p:grpSpPr>
          <p:sp>
            <p:nvSpPr>
              <p:cNvPr id="36893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3275" y="1833"/>
                <a:ext cx="585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EMAS-N</a:t>
                </a:r>
              </a:p>
            </p:txBody>
          </p:sp>
          <p:sp>
            <p:nvSpPr>
              <p:cNvPr id="3689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895" name="Line 31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6" name="Line 32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7" name="Line 33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8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cxnSp>
          <p:nvCxnSpPr>
            <p:cNvPr id="36881" name="AutoShape 35"/>
            <p:cNvCxnSpPr>
              <a:cxnSpLocks noChangeAspect="1" noChangeShapeType="1"/>
              <a:stCxn id="36906" idx="3"/>
              <a:endCxn id="36900" idx="1"/>
            </p:cNvCxnSpPr>
            <p:nvPr/>
          </p:nvCxnSpPr>
          <p:spPr bwMode="auto">
            <a:xfrm flipV="1">
              <a:off x="2427" y="1573"/>
              <a:ext cx="211" cy="4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2" name="AutoShape 36"/>
            <p:cNvCxnSpPr>
              <a:cxnSpLocks noChangeAspect="1" noChangeShapeType="1"/>
              <a:stCxn id="36906" idx="3"/>
              <a:endCxn id="36894" idx="1"/>
            </p:cNvCxnSpPr>
            <p:nvPr/>
          </p:nvCxnSpPr>
          <p:spPr bwMode="auto">
            <a:xfrm>
              <a:off x="2427" y="2057"/>
              <a:ext cx="243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83" name="Text Box 37"/>
            <p:cNvSpPr txBox="1">
              <a:spLocks noChangeAspect="1" noChangeArrowheads="1"/>
            </p:cNvSpPr>
            <p:nvPr/>
          </p:nvSpPr>
          <p:spPr bwMode="auto">
            <a:xfrm>
              <a:off x="2507" y="1977"/>
              <a:ext cx="29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Helvetica"/>
                </a:rPr>
                <a:t>M-NNI</a:t>
              </a:r>
            </a:p>
          </p:txBody>
        </p:sp>
        <p:cxnSp>
          <p:nvCxnSpPr>
            <p:cNvPr id="36884" name="AutoShape 38"/>
            <p:cNvCxnSpPr>
              <a:cxnSpLocks noChangeAspect="1" noChangeShapeType="1"/>
              <a:endCxn id="36900" idx="3"/>
            </p:cNvCxnSpPr>
            <p:nvPr/>
          </p:nvCxnSpPr>
          <p:spPr bwMode="auto">
            <a:xfrm flipH="1">
              <a:off x="2940" y="1392"/>
              <a:ext cx="182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5" name="AutoShape 39"/>
            <p:cNvCxnSpPr>
              <a:cxnSpLocks noChangeAspect="1" noChangeShapeType="1"/>
              <a:endCxn id="36900" idx="3"/>
            </p:cNvCxnSpPr>
            <p:nvPr/>
          </p:nvCxnSpPr>
          <p:spPr bwMode="auto">
            <a:xfrm flipH="1" flipV="1">
              <a:off x="2940" y="1573"/>
              <a:ext cx="182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6" name="AutoShape 40"/>
            <p:cNvCxnSpPr>
              <a:cxnSpLocks noChangeAspect="1" noChangeShapeType="1"/>
              <a:endCxn id="36894" idx="3"/>
            </p:cNvCxnSpPr>
            <p:nvPr/>
          </p:nvCxnSpPr>
          <p:spPr bwMode="auto">
            <a:xfrm flipH="1" flipV="1">
              <a:off x="2972" y="2450"/>
              <a:ext cx="210" cy="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87" name="Rectangle 41"/>
            <p:cNvSpPr>
              <a:spLocks noChangeAspect="1" noChangeArrowheads="1"/>
            </p:cNvSpPr>
            <p:nvPr/>
          </p:nvSpPr>
          <p:spPr bwMode="auto">
            <a:xfrm>
              <a:off x="1248" y="1392"/>
              <a:ext cx="366" cy="36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RAS</a:t>
              </a:r>
            </a:p>
          </p:txBody>
        </p:sp>
        <p:cxnSp>
          <p:nvCxnSpPr>
            <p:cNvPr id="36888" name="AutoShape 42"/>
            <p:cNvCxnSpPr>
              <a:cxnSpLocks noChangeAspect="1" noChangeShapeType="1"/>
            </p:cNvCxnSpPr>
            <p:nvPr/>
          </p:nvCxnSpPr>
          <p:spPr bwMode="auto">
            <a:xfrm rot="10800000">
              <a:off x="1212" y="1958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89" name="AutoShape 43"/>
            <p:cNvCxnSpPr>
              <a:cxnSpLocks noChangeAspect="1" noChangeShapeType="1"/>
            </p:cNvCxnSpPr>
            <p:nvPr/>
          </p:nvCxnSpPr>
          <p:spPr bwMode="auto">
            <a:xfrm rot="10800000">
              <a:off x="1212" y="2198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36890" name="Rectangle 44"/>
            <p:cNvSpPr>
              <a:spLocks noChangeAspect="1" noChangeArrowheads="1"/>
            </p:cNvSpPr>
            <p:nvPr/>
          </p:nvSpPr>
          <p:spPr bwMode="auto">
            <a:xfrm>
              <a:off x="1326" y="2011"/>
              <a:ext cx="366" cy="36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RAS</a:t>
              </a:r>
            </a:p>
          </p:txBody>
        </p:sp>
        <p:sp>
          <p:nvSpPr>
            <p:cNvPr id="36891" name="AutoShape 45"/>
            <p:cNvSpPr>
              <a:spLocks noChangeArrowheads="1"/>
            </p:cNvSpPr>
            <p:nvPr/>
          </p:nvSpPr>
          <p:spPr bwMode="auto">
            <a:xfrm>
              <a:off x="1950" y="2491"/>
              <a:ext cx="336" cy="384"/>
            </a:xfrm>
            <a:prstGeom prst="can">
              <a:avLst>
                <a:gd name="adj" fmla="val 28571"/>
              </a:avLst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Helvetica"/>
                </a:rPr>
                <a:t>LS</a:t>
              </a:r>
            </a:p>
            <a:p>
              <a:pPr algn="ctr"/>
              <a:r>
                <a:rPr lang="de-DE">
                  <a:latin typeface="Helvetica"/>
                </a:rPr>
                <a:t>AUS</a:t>
              </a:r>
              <a:endParaRPr lang="en-US">
                <a:latin typeface="Helvetica"/>
              </a:endParaRPr>
            </a:p>
          </p:txBody>
        </p:sp>
        <p:cxnSp>
          <p:nvCxnSpPr>
            <p:cNvPr id="36892" name="AutoShape 46"/>
            <p:cNvCxnSpPr>
              <a:cxnSpLocks noChangeAspect="1" noChangeShapeType="1"/>
              <a:stCxn id="36891" idx="1"/>
              <a:endCxn id="36906" idx="2"/>
            </p:cNvCxnSpPr>
            <p:nvPr/>
          </p:nvCxnSpPr>
          <p:spPr bwMode="auto">
            <a:xfrm flipV="1">
              <a:off x="2118" y="2208"/>
              <a:ext cx="158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User plane protocol layers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7891" name="Group 3"/>
          <p:cNvGrpSpPr>
            <a:grpSpLocks noChangeAspect="1"/>
          </p:cNvGrpSpPr>
          <p:nvPr/>
        </p:nvGrpSpPr>
        <p:grpSpPr bwMode="auto">
          <a:xfrm>
            <a:off x="685800" y="1016000"/>
            <a:ext cx="7342188" cy="1762125"/>
            <a:chOff x="480" y="637"/>
            <a:chExt cx="2720" cy="653"/>
          </a:xfrm>
        </p:grpSpPr>
        <p:sp>
          <p:nvSpPr>
            <p:cNvPr id="37925" name="Line 4"/>
            <p:cNvSpPr>
              <a:spLocks noChangeAspect="1" noChangeShapeType="1"/>
            </p:cNvSpPr>
            <p:nvPr/>
          </p:nvSpPr>
          <p:spPr bwMode="auto">
            <a:xfrm>
              <a:off x="1122" y="1034"/>
              <a:ext cx="2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6" name="Line 5"/>
            <p:cNvSpPr>
              <a:spLocks noChangeAspect="1" noChangeShapeType="1"/>
            </p:cNvSpPr>
            <p:nvPr/>
          </p:nvSpPr>
          <p:spPr bwMode="auto">
            <a:xfrm>
              <a:off x="633" y="1034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7" name="Line 6"/>
            <p:cNvSpPr>
              <a:spLocks noChangeAspect="1" noChangeShapeType="1"/>
            </p:cNvSpPr>
            <p:nvPr/>
          </p:nvSpPr>
          <p:spPr bwMode="auto">
            <a:xfrm>
              <a:off x="1427" y="1034"/>
              <a:ext cx="17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8" name="Line 7"/>
            <p:cNvSpPr>
              <a:spLocks noChangeAspect="1" noChangeShapeType="1"/>
            </p:cNvSpPr>
            <p:nvPr/>
          </p:nvSpPr>
          <p:spPr bwMode="auto">
            <a:xfrm>
              <a:off x="480" y="736"/>
              <a:ext cx="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9" name="Line 8"/>
            <p:cNvSpPr>
              <a:spLocks noChangeAspect="1" noChangeShapeType="1"/>
            </p:cNvSpPr>
            <p:nvPr/>
          </p:nvSpPr>
          <p:spPr bwMode="auto">
            <a:xfrm>
              <a:off x="1580" y="736"/>
              <a:ext cx="1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0" name="Rectangle 9"/>
            <p:cNvSpPr>
              <a:spLocks noChangeAspect="1" noChangeArrowheads="1"/>
            </p:cNvSpPr>
            <p:nvPr/>
          </p:nvSpPr>
          <p:spPr bwMode="auto">
            <a:xfrm>
              <a:off x="786" y="864"/>
              <a:ext cx="366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WATM</a:t>
              </a:r>
            </a:p>
            <a:p>
              <a:pPr algn="ctr"/>
              <a:r>
                <a:rPr lang="en-US" sz="1400">
                  <a:latin typeface="Helvetica"/>
                </a:rPr>
                <a:t>terminal</a:t>
              </a:r>
            </a:p>
            <a:p>
              <a:pPr algn="ctr"/>
              <a:r>
                <a:rPr lang="en-US" sz="1400">
                  <a:latin typeface="Helvetica"/>
                </a:rPr>
                <a:t>adapter</a:t>
              </a:r>
            </a:p>
          </p:txBody>
        </p:sp>
        <p:sp>
          <p:nvSpPr>
            <p:cNvPr id="37931" name="Rectangle 10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244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MATM</a:t>
              </a:r>
            </a:p>
            <a:p>
              <a:pPr algn="ctr"/>
              <a:r>
                <a:rPr lang="en-US" sz="1400">
                  <a:latin typeface="Helvetica"/>
                </a:rPr>
                <a:t>termi-</a:t>
              </a:r>
            </a:p>
            <a:p>
              <a:pPr algn="ctr"/>
              <a:r>
                <a:rPr lang="en-US" sz="1400">
                  <a:latin typeface="Helvetica"/>
                </a:rPr>
                <a:t>nal</a:t>
              </a:r>
            </a:p>
          </p:txBody>
        </p:sp>
        <p:sp>
          <p:nvSpPr>
            <p:cNvPr id="37932" name="Rectangle 11"/>
            <p:cNvSpPr>
              <a:spLocks noChangeAspect="1" noChangeArrowheads="1"/>
            </p:cNvSpPr>
            <p:nvPr/>
          </p:nvSpPr>
          <p:spPr bwMode="auto">
            <a:xfrm>
              <a:off x="1344" y="864"/>
              <a:ext cx="420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RAS</a:t>
              </a:r>
            </a:p>
          </p:txBody>
        </p:sp>
        <p:sp>
          <p:nvSpPr>
            <p:cNvPr id="37933" name="Rectangle 12"/>
            <p:cNvSpPr>
              <a:spLocks noChangeAspect="1" noChangeArrowheads="1"/>
            </p:cNvSpPr>
            <p:nvPr/>
          </p:nvSpPr>
          <p:spPr bwMode="auto">
            <a:xfrm>
              <a:off x="1825" y="864"/>
              <a:ext cx="30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-E</a:t>
              </a:r>
            </a:p>
          </p:txBody>
        </p:sp>
        <p:sp>
          <p:nvSpPr>
            <p:cNvPr id="37934" name="Rectangle 13"/>
            <p:cNvSpPr>
              <a:spLocks noChangeAspect="1" noChangeArrowheads="1"/>
            </p:cNvSpPr>
            <p:nvPr/>
          </p:nvSpPr>
          <p:spPr bwMode="auto">
            <a:xfrm>
              <a:off x="2191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-N</a:t>
              </a:r>
            </a:p>
          </p:txBody>
        </p:sp>
        <p:sp>
          <p:nvSpPr>
            <p:cNvPr id="37935" name="Rectangle 14"/>
            <p:cNvSpPr>
              <a:spLocks noChangeAspect="1" noChangeArrowheads="1"/>
            </p:cNvSpPr>
            <p:nvPr/>
          </p:nvSpPr>
          <p:spPr bwMode="auto">
            <a:xfrm>
              <a:off x="2558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Switch</a:t>
              </a:r>
            </a:p>
          </p:txBody>
        </p:sp>
        <p:sp>
          <p:nvSpPr>
            <p:cNvPr id="37936" name="Rectangle 15"/>
            <p:cNvSpPr>
              <a:spLocks noChangeAspect="1" noChangeArrowheads="1"/>
            </p:cNvSpPr>
            <p:nvPr/>
          </p:nvSpPr>
          <p:spPr bwMode="auto">
            <a:xfrm>
              <a:off x="2925" y="864"/>
              <a:ext cx="27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fixed</a:t>
              </a:r>
            </a:p>
            <a:p>
              <a:pPr algn="ctr"/>
              <a:r>
                <a:rPr lang="en-US" sz="1400">
                  <a:latin typeface="Helvetica"/>
                </a:rPr>
                <a:t>end</a:t>
              </a:r>
            </a:p>
            <a:p>
              <a:pPr algn="ctr"/>
              <a:r>
                <a:rPr lang="en-US" sz="1400">
                  <a:latin typeface="Helvetica"/>
                </a:rPr>
                <a:t>system</a:t>
              </a:r>
            </a:p>
          </p:txBody>
        </p:sp>
        <p:sp>
          <p:nvSpPr>
            <p:cNvPr id="37937" name="Line 16"/>
            <p:cNvSpPr>
              <a:spLocks noChangeAspect="1" noChangeShapeType="1"/>
            </p:cNvSpPr>
            <p:nvPr/>
          </p:nvSpPr>
          <p:spPr bwMode="auto">
            <a:xfrm>
              <a:off x="124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8" name="Line 17"/>
            <p:cNvSpPr>
              <a:spLocks noChangeAspect="1" noChangeShapeType="1"/>
            </p:cNvSpPr>
            <p:nvPr/>
          </p:nvSpPr>
          <p:spPr bwMode="auto">
            <a:xfrm>
              <a:off x="17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9" name="Line 18"/>
            <p:cNvSpPr>
              <a:spLocks noChangeAspect="1" noChangeShapeType="1"/>
            </p:cNvSpPr>
            <p:nvPr/>
          </p:nvSpPr>
          <p:spPr bwMode="auto">
            <a:xfrm>
              <a:off x="2161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0" name="Line 19"/>
            <p:cNvSpPr>
              <a:spLocks noChangeAspect="1" noChangeShapeType="1"/>
            </p:cNvSpPr>
            <p:nvPr/>
          </p:nvSpPr>
          <p:spPr bwMode="auto">
            <a:xfrm>
              <a:off x="2528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1" name="Line 20"/>
            <p:cNvSpPr>
              <a:spLocks noChangeAspect="1" noChangeShapeType="1"/>
            </p:cNvSpPr>
            <p:nvPr/>
          </p:nvSpPr>
          <p:spPr bwMode="auto">
            <a:xfrm>
              <a:off x="28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2" name="Line 21"/>
            <p:cNvSpPr>
              <a:spLocks noChangeAspect="1" noChangeShapeType="1"/>
            </p:cNvSpPr>
            <p:nvPr/>
          </p:nvSpPr>
          <p:spPr bwMode="auto">
            <a:xfrm>
              <a:off x="755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3" name="Text Box 22"/>
            <p:cNvSpPr txBox="1">
              <a:spLocks noChangeAspect="1" noChangeArrowheads="1"/>
            </p:cNvSpPr>
            <p:nvPr/>
          </p:nvSpPr>
          <p:spPr bwMode="auto">
            <a:xfrm>
              <a:off x="720" y="638"/>
              <a:ext cx="489" cy="1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radio segment</a:t>
              </a:r>
            </a:p>
          </p:txBody>
        </p:sp>
        <p:sp>
          <p:nvSpPr>
            <p:cNvPr id="37944" name="Text Box 23"/>
            <p:cNvSpPr txBox="1">
              <a:spLocks noChangeAspect="1" noChangeArrowheads="1"/>
            </p:cNvSpPr>
            <p:nvPr/>
          </p:nvSpPr>
          <p:spPr bwMode="auto">
            <a:xfrm>
              <a:off x="2064" y="637"/>
              <a:ext cx="72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fixed network segment</a:t>
              </a:r>
            </a:p>
          </p:txBody>
        </p:sp>
      </p:grpSp>
      <p:sp>
        <p:nvSpPr>
          <p:cNvPr id="37892" name="Rectangle 24"/>
          <p:cNvSpPr>
            <a:spLocks noChangeAspect="1" noChangeArrowheads="1"/>
          </p:cNvSpPr>
          <p:nvPr/>
        </p:nvSpPr>
        <p:spPr bwMode="auto">
          <a:xfrm>
            <a:off x="685800" y="4845050"/>
            <a:ext cx="1828800" cy="415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RAL</a:t>
            </a:r>
          </a:p>
        </p:txBody>
      </p:sp>
      <p:grpSp>
        <p:nvGrpSpPr>
          <p:cNvPr id="37893" name="Group 25"/>
          <p:cNvGrpSpPr>
            <a:grpSpLocks/>
          </p:cNvGrpSpPr>
          <p:nvPr/>
        </p:nvGrpSpPr>
        <p:grpSpPr bwMode="auto">
          <a:xfrm>
            <a:off x="4267200" y="4038600"/>
            <a:ext cx="869950" cy="1247775"/>
            <a:chOff x="2296" y="2432"/>
            <a:chExt cx="692" cy="786"/>
          </a:xfrm>
        </p:grpSpPr>
        <p:sp>
          <p:nvSpPr>
            <p:cNvPr id="37922" name="Rectangle 26"/>
            <p:cNvSpPr>
              <a:spLocks noChangeAspect="1" noChangeArrowheads="1"/>
            </p:cNvSpPr>
            <p:nvPr/>
          </p:nvSpPr>
          <p:spPr bwMode="auto">
            <a:xfrm>
              <a:off x="2296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23" name="Rectangle 27"/>
            <p:cNvSpPr>
              <a:spLocks noChangeAspect="1" noChangeArrowheads="1"/>
            </p:cNvSpPr>
            <p:nvPr/>
          </p:nvSpPr>
          <p:spPr bwMode="auto">
            <a:xfrm>
              <a:off x="2296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24" name="Rectangle 28"/>
            <p:cNvSpPr>
              <a:spLocks noChangeAspect="1" noChangeArrowheads="1"/>
            </p:cNvSpPr>
            <p:nvPr/>
          </p:nvSpPr>
          <p:spPr bwMode="auto">
            <a:xfrm>
              <a:off x="2642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  <p:sp>
        <p:nvSpPr>
          <p:cNvPr id="37894" name="Rectangle 29"/>
          <p:cNvSpPr>
            <a:spLocks noChangeAspect="1" noChangeArrowheads="1"/>
          </p:cNvSpPr>
          <p:nvPr/>
        </p:nvSpPr>
        <p:spPr bwMode="auto">
          <a:xfrm>
            <a:off x="7315200" y="4013200"/>
            <a:ext cx="762000" cy="8318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</a:t>
            </a:r>
          </a:p>
        </p:txBody>
      </p:sp>
      <p:sp>
        <p:nvSpPr>
          <p:cNvPr id="37895" name="Rectangle 30"/>
          <p:cNvSpPr>
            <a:spLocks noChangeAspect="1" noChangeArrowheads="1"/>
          </p:cNvSpPr>
          <p:nvPr/>
        </p:nvSpPr>
        <p:spPr bwMode="auto">
          <a:xfrm>
            <a:off x="7315200" y="4845050"/>
            <a:ext cx="7620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PHY</a:t>
            </a:r>
          </a:p>
        </p:txBody>
      </p:sp>
      <p:sp>
        <p:nvSpPr>
          <p:cNvPr id="37896" name="Rectangle 31"/>
          <p:cNvSpPr>
            <a:spLocks noChangeAspect="1" noChangeArrowheads="1"/>
          </p:cNvSpPr>
          <p:nvPr/>
        </p:nvSpPr>
        <p:spPr bwMode="auto">
          <a:xfrm>
            <a:off x="7315200" y="3595688"/>
            <a:ext cx="762000" cy="417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AAL</a:t>
            </a:r>
          </a:p>
        </p:txBody>
      </p:sp>
      <p:sp>
        <p:nvSpPr>
          <p:cNvPr id="37897" name="Rectangle 32"/>
          <p:cNvSpPr>
            <a:spLocks noChangeAspect="1" noChangeArrowheads="1"/>
          </p:cNvSpPr>
          <p:nvPr/>
        </p:nvSpPr>
        <p:spPr bwMode="auto">
          <a:xfrm>
            <a:off x="7315200" y="2971800"/>
            <a:ext cx="762000" cy="62388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user</a:t>
            </a:r>
          </a:p>
          <a:p>
            <a:pPr algn="ctr"/>
            <a:r>
              <a:rPr lang="en-US" sz="1400">
                <a:latin typeface="Helvetica"/>
              </a:rPr>
              <a:t>process</a:t>
            </a:r>
          </a:p>
        </p:txBody>
      </p:sp>
      <p:cxnSp>
        <p:nvCxnSpPr>
          <p:cNvPr id="37898" name="AutoShape 33"/>
          <p:cNvCxnSpPr>
            <a:cxnSpLocks noChangeAspect="1" noChangeShapeType="1"/>
            <a:stCxn id="37920" idx="2"/>
            <a:endCxn id="37923" idx="2"/>
          </p:cNvCxnSpPr>
          <p:nvPr/>
        </p:nvCxnSpPr>
        <p:spPr bwMode="auto">
          <a:xfrm rot="16200000" flipH="1">
            <a:off x="4166394" y="4969669"/>
            <a:ext cx="1588" cy="635000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899" name="AutoShape 34"/>
          <p:cNvCxnSpPr>
            <a:cxnSpLocks noChangeAspect="1" noChangeShapeType="1"/>
            <a:stCxn id="37924" idx="2"/>
            <a:endCxn id="37916" idx="2"/>
          </p:cNvCxnSpPr>
          <p:nvPr/>
        </p:nvCxnSpPr>
        <p:spPr bwMode="auto">
          <a:xfrm rot="16200000" flipH="1">
            <a:off x="5196682" y="5009356"/>
            <a:ext cx="1588" cy="5556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0" name="AutoShape 35"/>
          <p:cNvCxnSpPr>
            <a:cxnSpLocks noChangeAspect="1" noChangeShapeType="1"/>
            <a:stCxn id="37917" idx="2"/>
            <a:endCxn id="37913" idx="2"/>
          </p:cNvCxnSpPr>
          <p:nvPr/>
        </p:nvCxnSpPr>
        <p:spPr bwMode="auto">
          <a:xfrm rot="5400000" flipH="1" flipV="1">
            <a:off x="6207126" y="4964112"/>
            <a:ext cx="25400" cy="619125"/>
          </a:xfrm>
          <a:prstGeom prst="bentConnector3">
            <a:avLst>
              <a:gd name="adj1" fmla="val -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1" name="AutoShape 36"/>
          <p:cNvCxnSpPr>
            <a:cxnSpLocks noChangeAspect="1" noChangeShapeType="1"/>
            <a:stCxn id="37914" idx="2"/>
            <a:endCxn id="37895" idx="2"/>
          </p:cNvCxnSpPr>
          <p:nvPr/>
        </p:nvCxnSpPr>
        <p:spPr bwMode="auto">
          <a:xfrm rot="16200000" flipH="1">
            <a:off x="7315200" y="4881563"/>
            <a:ext cx="1588" cy="760412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2" name="AutoShape 37"/>
          <p:cNvCxnSpPr>
            <a:cxnSpLocks noChangeAspect="1" noChangeShapeType="1"/>
            <a:stCxn id="37892" idx="2"/>
          </p:cNvCxnSpPr>
          <p:nvPr/>
        </p:nvCxnSpPr>
        <p:spPr bwMode="auto">
          <a:xfrm rot="16200000" flipH="1">
            <a:off x="1621631" y="5239544"/>
            <a:ext cx="312738" cy="355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3" name="AutoShape 38"/>
          <p:cNvCxnSpPr>
            <a:cxnSpLocks noChangeAspect="1" noChangeShapeType="1"/>
            <a:stCxn id="37919" idx="2"/>
          </p:cNvCxnSpPr>
          <p:nvPr/>
        </p:nvCxnSpPr>
        <p:spPr bwMode="auto">
          <a:xfrm rot="5400000">
            <a:off x="2995613" y="5280025"/>
            <a:ext cx="312738" cy="325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4" name="Freeform 39"/>
          <p:cNvSpPr>
            <a:spLocks noChangeAspect="1"/>
          </p:cNvSpPr>
          <p:nvPr/>
        </p:nvSpPr>
        <p:spPr bwMode="auto">
          <a:xfrm>
            <a:off x="2286000" y="5486400"/>
            <a:ext cx="457200" cy="207963"/>
          </a:xfrm>
          <a:custGeom>
            <a:avLst/>
            <a:gdLst>
              <a:gd name="T0" fmla="*/ 0 w 248"/>
              <a:gd name="T1" fmla="*/ 2147483647 h 96"/>
              <a:gd name="T2" fmla="*/ 2147483647 w 248"/>
              <a:gd name="T3" fmla="*/ 0 h 96"/>
              <a:gd name="T4" fmla="*/ 2147483647 w 248"/>
              <a:gd name="T5" fmla="*/ 2147483647 h 96"/>
              <a:gd name="T6" fmla="*/ 2147483647 w 248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96"/>
              <a:gd name="T14" fmla="*/ 248 w 2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96">
                <a:moveTo>
                  <a:pt x="0" y="48"/>
                </a:moveTo>
                <a:lnTo>
                  <a:pt x="144" y="0"/>
                </a:lnTo>
                <a:lnTo>
                  <a:pt x="144" y="96"/>
                </a:lnTo>
                <a:lnTo>
                  <a:pt x="248" y="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7905" name="Rectangle 40"/>
          <p:cNvSpPr>
            <a:spLocks noChangeAspect="1" noChangeArrowheads="1"/>
          </p:cNvSpPr>
          <p:nvPr/>
        </p:nvSpPr>
        <p:spPr bwMode="auto">
          <a:xfrm>
            <a:off x="685800" y="4013200"/>
            <a:ext cx="18288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</a:t>
            </a:r>
          </a:p>
        </p:txBody>
      </p:sp>
      <p:sp>
        <p:nvSpPr>
          <p:cNvPr id="37906" name="Rectangle 41"/>
          <p:cNvSpPr>
            <a:spLocks noChangeAspect="1" noChangeArrowheads="1"/>
          </p:cNvSpPr>
          <p:nvPr/>
        </p:nvSpPr>
        <p:spPr bwMode="auto">
          <a:xfrm>
            <a:off x="685800" y="3595688"/>
            <a:ext cx="1828800" cy="417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AAL</a:t>
            </a:r>
          </a:p>
        </p:txBody>
      </p:sp>
      <p:sp>
        <p:nvSpPr>
          <p:cNvPr id="37907" name="Rectangle 42"/>
          <p:cNvSpPr>
            <a:spLocks noChangeAspect="1" noChangeArrowheads="1"/>
          </p:cNvSpPr>
          <p:nvPr/>
        </p:nvSpPr>
        <p:spPr bwMode="auto">
          <a:xfrm>
            <a:off x="685800" y="2971800"/>
            <a:ext cx="1828800" cy="62388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user process</a:t>
            </a:r>
          </a:p>
        </p:txBody>
      </p:sp>
      <p:sp>
        <p:nvSpPr>
          <p:cNvPr id="37908" name="Rectangle 43"/>
          <p:cNvSpPr>
            <a:spLocks noChangeAspect="1" noChangeArrowheads="1"/>
          </p:cNvSpPr>
          <p:nvPr/>
        </p:nvSpPr>
        <p:spPr bwMode="auto">
          <a:xfrm>
            <a:off x="685800" y="4429125"/>
            <a:ext cx="18288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ATM-</a:t>
            </a:r>
          </a:p>
          <a:p>
            <a:pPr algn="ctr"/>
            <a:r>
              <a:rPr lang="en-US" sz="1400">
                <a:latin typeface="Helvetica"/>
              </a:rPr>
              <a:t>CL</a:t>
            </a:r>
          </a:p>
        </p:txBody>
      </p:sp>
      <p:grpSp>
        <p:nvGrpSpPr>
          <p:cNvPr id="37909" name="Group 44"/>
          <p:cNvGrpSpPr>
            <a:grpSpLocks/>
          </p:cNvGrpSpPr>
          <p:nvPr/>
        </p:nvGrpSpPr>
        <p:grpSpPr bwMode="auto">
          <a:xfrm>
            <a:off x="3048000" y="4038600"/>
            <a:ext cx="1068388" cy="1247775"/>
            <a:chOff x="1345" y="2432"/>
            <a:chExt cx="865" cy="786"/>
          </a:xfrm>
        </p:grpSpPr>
        <p:sp>
          <p:nvSpPr>
            <p:cNvPr id="37918" name="Rectangle 45"/>
            <p:cNvSpPr>
              <a:spLocks noChangeAspect="1" noChangeArrowheads="1"/>
            </p:cNvSpPr>
            <p:nvPr/>
          </p:nvSpPr>
          <p:spPr bwMode="auto">
            <a:xfrm>
              <a:off x="1345" y="2432"/>
              <a:ext cx="865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9" name="Rectangle 46"/>
            <p:cNvSpPr>
              <a:spLocks noChangeAspect="1" noChangeArrowheads="1"/>
            </p:cNvSpPr>
            <p:nvPr/>
          </p:nvSpPr>
          <p:spPr bwMode="auto">
            <a:xfrm>
              <a:off x="1345" y="2956"/>
              <a:ext cx="432" cy="2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7920" name="Rectangle 47"/>
            <p:cNvSpPr>
              <a:spLocks noChangeAspect="1" noChangeArrowheads="1"/>
            </p:cNvSpPr>
            <p:nvPr/>
          </p:nvSpPr>
          <p:spPr bwMode="auto">
            <a:xfrm>
              <a:off x="1777" y="2956"/>
              <a:ext cx="433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21" name="Rectangle 48"/>
            <p:cNvSpPr>
              <a:spLocks noChangeAspect="1" noChangeArrowheads="1"/>
            </p:cNvSpPr>
            <p:nvPr/>
          </p:nvSpPr>
          <p:spPr bwMode="auto">
            <a:xfrm>
              <a:off x="1345" y="2694"/>
              <a:ext cx="432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7910" name="Group 49"/>
          <p:cNvGrpSpPr>
            <a:grpSpLocks/>
          </p:cNvGrpSpPr>
          <p:nvPr/>
        </p:nvGrpSpPr>
        <p:grpSpPr bwMode="auto">
          <a:xfrm>
            <a:off x="5257800" y="4038600"/>
            <a:ext cx="869950" cy="1247775"/>
            <a:chOff x="3074" y="2432"/>
            <a:chExt cx="692" cy="786"/>
          </a:xfrm>
        </p:grpSpPr>
        <p:sp>
          <p:nvSpPr>
            <p:cNvPr id="37915" name="Rectangle 50"/>
            <p:cNvSpPr>
              <a:spLocks noChangeAspect="1" noChangeArrowheads="1"/>
            </p:cNvSpPr>
            <p:nvPr/>
          </p:nvSpPr>
          <p:spPr bwMode="auto">
            <a:xfrm>
              <a:off x="3074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6" name="Rectangle 51"/>
            <p:cNvSpPr>
              <a:spLocks noChangeAspect="1" noChangeArrowheads="1"/>
            </p:cNvSpPr>
            <p:nvPr/>
          </p:nvSpPr>
          <p:spPr bwMode="auto">
            <a:xfrm>
              <a:off x="3074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17" name="Rectangle 52"/>
            <p:cNvSpPr>
              <a:spLocks noChangeAspect="1" noChangeArrowheads="1"/>
            </p:cNvSpPr>
            <p:nvPr/>
          </p:nvSpPr>
          <p:spPr bwMode="auto">
            <a:xfrm>
              <a:off x="3420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  <p:grpSp>
        <p:nvGrpSpPr>
          <p:cNvPr id="37911" name="Group 53"/>
          <p:cNvGrpSpPr>
            <a:grpSpLocks/>
          </p:cNvGrpSpPr>
          <p:nvPr/>
        </p:nvGrpSpPr>
        <p:grpSpPr bwMode="auto">
          <a:xfrm>
            <a:off x="6324600" y="4013200"/>
            <a:ext cx="814388" cy="1247775"/>
            <a:chOff x="3853" y="2432"/>
            <a:chExt cx="692" cy="786"/>
          </a:xfrm>
        </p:grpSpPr>
        <p:sp>
          <p:nvSpPr>
            <p:cNvPr id="37912" name="Rectangle 54"/>
            <p:cNvSpPr>
              <a:spLocks noChangeAspect="1" noChangeArrowheads="1"/>
            </p:cNvSpPr>
            <p:nvPr/>
          </p:nvSpPr>
          <p:spPr bwMode="auto">
            <a:xfrm>
              <a:off x="3853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3" name="Rectangle 55"/>
            <p:cNvSpPr>
              <a:spLocks noChangeAspect="1" noChangeArrowheads="1"/>
            </p:cNvSpPr>
            <p:nvPr/>
          </p:nvSpPr>
          <p:spPr bwMode="auto">
            <a:xfrm>
              <a:off x="3853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14" name="Rectangle 56"/>
            <p:cNvSpPr>
              <a:spLocks noChangeAspect="1" noChangeArrowheads="1"/>
            </p:cNvSpPr>
            <p:nvPr/>
          </p:nvSpPr>
          <p:spPr bwMode="auto">
            <a:xfrm>
              <a:off x="4199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Control plane protocol layers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7315200" y="2971800"/>
            <a:ext cx="685800" cy="2222500"/>
            <a:chOff x="4350" y="1872"/>
            <a:chExt cx="473" cy="1400"/>
          </a:xfrm>
        </p:grpSpPr>
        <p:sp>
          <p:nvSpPr>
            <p:cNvPr id="38977" name="Rectangle 4"/>
            <p:cNvSpPr>
              <a:spLocks noChangeAspect="1" noChangeArrowheads="1"/>
            </p:cNvSpPr>
            <p:nvPr/>
          </p:nvSpPr>
          <p:spPr bwMode="auto">
            <a:xfrm>
              <a:off x="4350" y="2508"/>
              <a:ext cx="47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78" name="Rectangle 5"/>
            <p:cNvSpPr>
              <a:spLocks noChangeAspect="1" noChangeArrowheads="1"/>
            </p:cNvSpPr>
            <p:nvPr/>
          </p:nvSpPr>
          <p:spPr bwMode="auto">
            <a:xfrm>
              <a:off x="4350" y="3018"/>
              <a:ext cx="47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79" name="Rectangle 6"/>
            <p:cNvSpPr>
              <a:spLocks noChangeAspect="1" noChangeArrowheads="1"/>
            </p:cNvSpPr>
            <p:nvPr/>
          </p:nvSpPr>
          <p:spPr bwMode="auto">
            <a:xfrm>
              <a:off x="4350" y="2254"/>
              <a:ext cx="47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80" name="Rectangle 7"/>
            <p:cNvSpPr>
              <a:spLocks noChangeAspect="1" noChangeArrowheads="1"/>
            </p:cNvSpPr>
            <p:nvPr/>
          </p:nvSpPr>
          <p:spPr bwMode="auto">
            <a:xfrm>
              <a:off x="4350" y="1872"/>
              <a:ext cx="473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UNI</a:t>
              </a:r>
            </a:p>
          </p:txBody>
        </p:sp>
      </p:grpSp>
      <p:cxnSp>
        <p:nvCxnSpPr>
          <p:cNvPr id="38916" name="AutoShape 8"/>
          <p:cNvCxnSpPr>
            <a:cxnSpLocks noChangeAspect="1" noChangeShapeType="1"/>
            <a:stCxn id="38970" idx="2"/>
            <a:endCxn id="38964" idx="2"/>
          </p:cNvCxnSpPr>
          <p:nvPr/>
        </p:nvCxnSpPr>
        <p:spPr bwMode="auto">
          <a:xfrm rot="16200000" flipH="1">
            <a:off x="4178300" y="4826000"/>
            <a:ext cx="19050" cy="717550"/>
          </a:xfrm>
          <a:prstGeom prst="bentConnector3">
            <a:avLst>
              <a:gd name="adj1" fmla="val 1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7" name="AutoShape 9"/>
          <p:cNvCxnSpPr>
            <a:cxnSpLocks noChangeAspect="1" noChangeShapeType="1"/>
            <a:stCxn id="38965" idx="2"/>
            <a:endCxn id="38957" idx="2"/>
          </p:cNvCxnSpPr>
          <p:nvPr/>
        </p:nvCxnSpPr>
        <p:spPr bwMode="auto">
          <a:xfrm rot="16200000" flipH="1">
            <a:off x="5213350" y="4930775"/>
            <a:ext cx="1588" cy="528638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8" name="AutoShape 10"/>
          <p:cNvCxnSpPr>
            <a:cxnSpLocks noChangeAspect="1" noChangeShapeType="1"/>
            <a:stCxn id="38958" idx="2"/>
            <a:endCxn id="38950" idx="2"/>
          </p:cNvCxnSpPr>
          <p:nvPr/>
        </p:nvCxnSpPr>
        <p:spPr bwMode="auto">
          <a:xfrm rot="16200000" flipH="1">
            <a:off x="6223794" y="4891881"/>
            <a:ext cx="1588" cy="6064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9" name="AutoShape 11"/>
          <p:cNvCxnSpPr>
            <a:cxnSpLocks noChangeAspect="1" noChangeShapeType="1"/>
            <a:stCxn id="38951" idx="2"/>
            <a:endCxn id="38978" idx="2"/>
          </p:cNvCxnSpPr>
          <p:nvPr/>
        </p:nvCxnSpPr>
        <p:spPr bwMode="auto">
          <a:xfrm rot="16200000" flipH="1">
            <a:off x="7293769" y="4831556"/>
            <a:ext cx="1588" cy="72707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20" name="AutoShape 12"/>
          <p:cNvCxnSpPr>
            <a:cxnSpLocks noChangeAspect="1" noChangeShapeType="1"/>
            <a:stCxn id="38972" idx="2"/>
          </p:cNvCxnSpPr>
          <p:nvPr/>
        </p:nvCxnSpPr>
        <p:spPr bwMode="auto">
          <a:xfrm rot="16200000" flipH="1">
            <a:off x="1616075" y="5178425"/>
            <a:ext cx="303213" cy="3349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1" name="AutoShape 13"/>
          <p:cNvCxnSpPr>
            <a:cxnSpLocks noChangeAspect="1" noChangeShapeType="1"/>
            <a:stCxn id="38969" idx="2"/>
          </p:cNvCxnSpPr>
          <p:nvPr/>
        </p:nvCxnSpPr>
        <p:spPr bwMode="auto">
          <a:xfrm rot="5400000">
            <a:off x="2951956" y="5172869"/>
            <a:ext cx="303213" cy="307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2" name="Freeform 14"/>
          <p:cNvSpPr>
            <a:spLocks noChangeAspect="1"/>
          </p:cNvSpPr>
          <p:nvPr/>
        </p:nvSpPr>
        <p:spPr bwMode="auto">
          <a:xfrm>
            <a:off x="2209800" y="5410200"/>
            <a:ext cx="431800" cy="201613"/>
          </a:xfrm>
          <a:custGeom>
            <a:avLst/>
            <a:gdLst>
              <a:gd name="T0" fmla="*/ 0 w 248"/>
              <a:gd name="T1" fmla="*/ 2147483647 h 96"/>
              <a:gd name="T2" fmla="*/ 2147483647 w 248"/>
              <a:gd name="T3" fmla="*/ 0 h 96"/>
              <a:gd name="T4" fmla="*/ 2147483647 w 248"/>
              <a:gd name="T5" fmla="*/ 2147483647 h 96"/>
              <a:gd name="T6" fmla="*/ 2147483647 w 248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96"/>
              <a:gd name="T14" fmla="*/ 248 w 2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96">
                <a:moveTo>
                  <a:pt x="0" y="48"/>
                </a:moveTo>
                <a:lnTo>
                  <a:pt x="144" y="0"/>
                </a:lnTo>
                <a:lnTo>
                  <a:pt x="144" y="96"/>
                </a:lnTo>
                <a:lnTo>
                  <a:pt x="248" y="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685800" y="2971800"/>
            <a:ext cx="1828800" cy="2222500"/>
            <a:chOff x="432" y="1872"/>
            <a:chExt cx="490" cy="1400"/>
          </a:xfrm>
        </p:grpSpPr>
        <p:sp>
          <p:nvSpPr>
            <p:cNvPr id="38972" name="Rectangle 16"/>
            <p:cNvSpPr>
              <a:spLocks noChangeAspect="1" noChangeArrowheads="1"/>
            </p:cNvSpPr>
            <p:nvPr/>
          </p:nvSpPr>
          <p:spPr bwMode="auto">
            <a:xfrm>
              <a:off x="432" y="3018"/>
              <a:ext cx="490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8973" name="Rectangle 17"/>
            <p:cNvSpPr>
              <a:spLocks noChangeAspect="1" noChangeArrowheads="1"/>
            </p:cNvSpPr>
            <p:nvPr/>
          </p:nvSpPr>
          <p:spPr bwMode="auto">
            <a:xfrm>
              <a:off x="432" y="2508"/>
              <a:ext cx="490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M-ATM</a:t>
              </a:r>
            </a:p>
          </p:txBody>
        </p:sp>
        <p:sp>
          <p:nvSpPr>
            <p:cNvPr id="38974" name="Rectangle 18"/>
            <p:cNvSpPr>
              <a:spLocks noChangeAspect="1" noChangeArrowheads="1"/>
            </p:cNvSpPr>
            <p:nvPr/>
          </p:nvSpPr>
          <p:spPr bwMode="auto">
            <a:xfrm>
              <a:off x="432" y="2254"/>
              <a:ext cx="490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75" name="Rectangle 19"/>
            <p:cNvSpPr>
              <a:spLocks noChangeAspect="1" noChangeArrowheads="1"/>
            </p:cNvSpPr>
            <p:nvPr/>
          </p:nvSpPr>
          <p:spPr bwMode="auto">
            <a:xfrm>
              <a:off x="432" y="1872"/>
              <a:ext cx="490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M-UNI</a:t>
              </a:r>
            </a:p>
          </p:txBody>
        </p:sp>
        <p:sp>
          <p:nvSpPr>
            <p:cNvPr id="38976" name="Rectangle 20"/>
            <p:cNvSpPr>
              <a:spLocks noChangeAspect="1" noChangeArrowheads="1"/>
            </p:cNvSpPr>
            <p:nvPr/>
          </p:nvSpPr>
          <p:spPr bwMode="auto">
            <a:xfrm>
              <a:off x="432" y="2763"/>
              <a:ext cx="490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8924" name="Group 21"/>
          <p:cNvGrpSpPr>
            <a:grpSpLocks/>
          </p:cNvGrpSpPr>
          <p:nvPr/>
        </p:nvGrpSpPr>
        <p:grpSpPr bwMode="auto">
          <a:xfrm>
            <a:off x="2971800" y="3962400"/>
            <a:ext cx="1143000" cy="1212850"/>
            <a:chOff x="1248" y="2508"/>
            <a:chExt cx="816" cy="764"/>
          </a:xfrm>
        </p:grpSpPr>
        <p:sp>
          <p:nvSpPr>
            <p:cNvPr id="38968" name="Rectangle 22"/>
            <p:cNvSpPr>
              <a:spLocks noChangeAspect="1" noChangeArrowheads="1"/>
            </p:cNvSpPr>
            <p:nvPr/>
          </p:nvSpPr>
          <p:spPr bwMode="auto">
            <a:xfrm>
              <a:off x="1248" y="2508"/>
              <a:ext cx="816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69" name="Rectangle 23"/>
            <p:cNvSpPr>
              <a:spLocks noChangeAspect="1" noChangeArrowheads="1"/>
            </p:cNvSpPr>
            <p:nvPr/>
          </p:nvSpPr>
          <p:spPr bwMode="auto">
            <a:xfrm>
              <a:off x="1248" y="3018"/>
              <a:ext cx="408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8970" name="Rectangle 24"/>
            <p:cNvSpPr>
              <a:spLocks noChangeAspect="1" noChangeArrowheads="1"/>
            </p:cNvSpPr>
            <p:nvPr/>
          </p:nvSpPr>
          <p:spPr bwMode="auto">
            <a:xfrm>
              <a:off x="1656" y="3018"/>
              <a:ext cx="408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71" name="Rectangle 25"/>
            <p:cNvSpPr>
              <a:spLocks noChangeAspect="1" noChangeArrowheads="1"/>
            </p:cNvSpPr>
            <p:nvPr/>
          </p:nvSpPr>
          <p:spPr bwMode="auto">
            <a:xfrm>
              <a:off x="1248" y="2763"/>
              <a:ext cx="408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8925" name="Group 26"/>
          <p:cNvGrpSpPr>
            <a:grpSpLocks/>
          </p:cNvGrpSpPr>
          <p:nvPr/>
        </p:nvGrpSpPr>
        <p:grpSpPr bwMode="auto">
          <a:xfrm>
            <a:off x="4343400" y="2971800"/>
            <a:ext cx="808038" cy="2222500"/>
            <a:chOff x="2146" y="1872"/>
            <a:chExt cx="653" cy="1400"/>
          </a:xfrm>
        </p:grpSpPr>
        <p:sp>
          <p:nvSpPr>
            <p:cNvPr id="38961" name="Freeform 27"/>
            <p:cNvSpPr>
              <a:spLocks noChangeAspect="1"/>
            </p:cNvSpPr>
            <p:nvPr/>
          </p:nvSpPr>
          <p:spPr bwMode="auto">
            <a:xfrm>
              <a:off x="2146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1643 w 480"/>
                <a:gd name="T5" fmla="*/ 891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48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62" name="Freeform 28"/>
            <p:cNvSpPr>
              <a:spLocks noChangeAspect="1"/>
            </p:cNvSpPr>
            <p:nvPr/>
          </p:nvSpPr>
          <p:spPr bwMode="auto">
            <a:xfrm>
              <a:off x="2146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0 w 480"/>
                <a:gd name="T5" fmla="*/ 0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63" name="Rectangle 29"/>
            <p:cNvSpPr>
              <a:spLocks noChangeAspect="1" noChangeArrowheads="1"/>
            </p:cNvSpPr>
            <p:nvPr/>
          </p:nvSpPr>
          <p:spPr bwMode="auto">
            <a:xfrm>
              <a:off x="2146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64" name="Rectangle 30"/>
            <p:cNvSpPr>
              <a:spLocks noChangeAspect="1" noChangeArrowheads="1"/>
            </p:cNvSpPr>
            <p:nvPr/>
          </p:nvSpPr>
          <p:spPr bwMode="auto">
            <a:xfrm>
              <a:off x="2146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65" name="Rectangle 31"/>
            <p:cNvSpPr>
              <a:spLocks noChangeAspect="1" noChangeArrowheads="1"/>
            </p:cNvSpPr>
            <p:nvPr/>
          </p:nvSpPr>
          <p:spPr bwMode="auto">
            <a:xfrm>
              <a:off x="2473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66" name="Rectangle 32"/>
            <p:cNvSpPr>
              <a:spLocks noChangeAspect="1" noChangeArrowheads="1"/>
            </p:cNvSpPr>
            <p:nvPr/>
          </p:nvSpPr>
          <p:spPr bwMode="auto">
            <a:xfrm>
              <a:off x="2146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67" name="Rectangle 33"/>
            <p:cNvSpPr>
              <a:spLocks noChangeAspect="1" noChangeArrowheads="1"/>
            </p:cNvSpPr>
            <p:nvPr/>
          </p:nvSpPr>
          <p:spPr bwMode="auto">
            <a:xfrm>
              <a:off x="2146" y="1872"/>
              <a:ext cx="653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M-UNI,</a:t>
              </a:r>
            </a:p>
            <a:p>
              <a:pPr algn="ctr"/>
              <a:r>
                <a:rPr lang="en-US" sz="1400">
                  <a:latin typeface="Helvetica"/>
                </a:rPr>
                <a:t>M-PNNI</a:t>
              </a:r>
            </a:p>
          </p:txBody>
        </p:sp>
      </p:grpSp>
      <p:grpSp>
        <p:nvGrpSpPr>
          <p:cNvPr id="38926" name="Group 34"/>
          <p:cNvGrpSpPr>
            <a:grpSpLocks/>
          </p:cNvGrpSpPr>
          <p:nvPr/>
        </p:nvGrpSpPr>
        <p:grpSpPr bwMode="auto">
          <a:xfrm>
            <a:off x="5257800" y="2971800"/>
            <a:ext cx="884238" cy="2222500"/>
            <a:chOff x="2881" y="1872"/>
            <a:chExt cx="653" cy="1400"/>
          </a:xfrm>
        </p:grpSpPr>
        <p:sp>
          <p:nvSpPr>
            <p:cNvPr id="38954" name="Freeform 35"/>
            <p:cNvSpPr>
              <a:spLocks noChangeAspect="1"/>
            </p:cNvSpPr>
            <p:nvPr/>
          </p:nvSpPr>
          <p:spPr bwMode="auto">
            <a:xfrm>
              <a:off x="2881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1643 w 480"/>
                <a:gd name="T5" fmla="*/ 891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48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55" name="Freeform 36"/>
            <p:cNvSpPr>
              <a:spLocks noChangeAspect="1"/>
            </p:cNvSpPr>
            <p:nvPr/>
          </p:nvSpPr>
          <p:spPr bwMode="auto">
            <a:xfrm>
              <a:off x="2881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0 w 480"/>
                <a:gd name="T5" fmla="*/ 0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56" name="Rectangle 37"/>
            <p:cNvSpPr>
              <a:spLocks noChangeAspect="1" noChangeArrowheads="1"/>
            </p:cNvSpPr>
            <p:nvPr/>
          </p:nvSpPr>
          <p:spPr bwMode="auto">
            <a:xfrm>
              <a:off x="2881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57" name="Rectangle 38"/>
            <p:cNvSpPr>
              <a:spLocks noChangeAspect="1" noChangeArrowheads="1"/>
            </p:cNvSpPr>
            <p:nvPr/>
          </p:nvSpPr>
          <p:spPr bwMode="auto">
            <a:xfrm>
              <a:off x="2881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8" name="Rectangle 39"/>
            <p:cNvSpPr>
              <a:spLocks noChangeAspect="1" noChangeArrowheads="1"/>
            </p:cNvSpPr>
            <p:nvPr/>
          </p:nvSpPr>
          <p:spPr bwMode="auto">
            <a:xfrm>
              <a:off x="3207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9" name="Rectangle 40"/>
            <p:cNvSpPr>
              <a:spLocks noChangeAspect="1" noChangeArrowheads="1"/>
            </p:cNvSpPr>
            <p:nvPr/>
          </p:nvSpPr>
          <p:spPr bwMode="auto">
            <a:xfrm>
              <a:off x="2881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60" name="Rectangle 41"/>
            <p:cNvSpPr>
              <a:spLocks noChangeAspect="1" noChangeArrowheads="1"/>
            </p:cNvSpPr>
            <p:nvPr/>
          </p:nvSpPr>
          <p:spPr bwMode="auto">
            <a:xfrm>
              <a:off x="2881" y="1872"/>
              <a:ext cx="653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M-PNNI</a:t>
              </a:r>
            </a:p>
          </p:txBody>
        </p:sp>
      </p:grpSp>
      <p:grpSp>
        <p:nvGrpSpPr>
          <p:cNvPr id="38927" name="Group 42"/>
          <p:cNvGrpSpPr>
            <a:grpSpLocks/>
          </p:cNvGrpSpPr>
          <p:nvPr/>
        </p:nvGrpSpPr>
        <p:grpSpPr bwMode="auto">
          <a:xfrm>
            <a:off x="6324600" y="2971800"/>
            <a:ext cx="808038" cy="2222500"/>
            <a:chOff x="3615" y="1872"/>
            <a:chExt cx="653" cy="1400"/>
          </a:xfrm>
        </p:grpSpPr>
        <p:sp>
          <p:nvSpPr>
            <p:cNvPr id="38949" name="Rectangle 43"/>
            <p:cNvSpPr>
              <a:spLocks noChangeAspect="1" noChangeArrowheads="1"/>
            </p:cNvSpPr>
            <p:nvPr/>
          </p:nvSpPr>
          <p:spPr bwMode="auto">
            <a:xfrm>
              <a:off x="3615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50" name="Rectangle 44"/>
            <p:cNvSpPr>
              <a:spLocks noChangeAspect="1" noChangeArrowheads="1"/>
            </p:cNvSpPr>
            <p:nvPr/>
          </p:nvSpPr>
          <p:spPr bwMode="auto">
            <a:xfrm>
              <a:off x="3615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1" name="Rectangle 45"/>
            <p:cNvSpPr>
              <a:spLocks noChangeAspect="1" noChangeArrowheads="1"/>
            </p:cNvSpPr>
            <p:nvPr/>
          </p:nvSpPr>
          <p:spPr bwMode="auto">
            <a:xfrm>
              <a:off x="3942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2" name="Rectangle 46"/>
            <p:cNvSpPr>
              <a:spLocks noChangeAspect="1" noChangeArrowheads="1"/>
            </p:cNvSpPr>
            <p:nvPr/>
          </p:nvSpPr>
          <p:spPr bwMode="auto">
            <a:xfrm>
              <a:off x="3615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53" name="Rectangle 47"/>
            <p:cNvSpPr>
              <a:spLocks noChangeAspect="1" noChangeArrowheads="1"/>
            </p:cNvSpPr>
            <p:nvPr/>
          </p:nvSpPr>
          <p:spPr bwMode="auto">
            <a:xfrm>
              <a:off x="3615" y="1872"/>
              <a:ext cx="653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PNNI,</a:t>
              </a:r>
            </a:p>
            <a:p>
              <a:pPr algn="ctr"/>
              <a:r>
                <a:rPr lang="en-US" sz="1400">
                  <a:latin typeface="Helvetica"/>
                </a:rPr>
                <a:t>UNI</a:t>
              </a:r>
            </a:p>
          </p:txBody>
        </p:sp>
      </p:grpSp>
      <p:grpSp>
        <p:nvGrpSpPr>
          <p:cNvPr id="38928" name="Group 48"/>
          <p:cNvGrpSpPr>
            <a:grpSpLocks noChangeAspect="1"/>
          </p:cNvGrpSpPr>
          <p:nvPr/>
        </p:nvGrpSpPr>
        <p:grpSpPr bwMode="auto">
          <a:xfrm>
            <a:off x="685800" y="1016000"/>
            <a:ext cx="7342188" cy="1762125"/>
            <a:chOff x="480" y="637"/>
            <a:chExt cx="2720" cy="653"/>
          </a:xfrm>
        </p:grpSpPr>
        <p:sp>
          <p:nvSpPr>
            <p:cNvPr id="38929" name="Line 49"/>
            <p:cNvSpPr>
              <a:spLocks noChangeAspect="1" noChangeShapeType="1"/>
            </p:cNvSpPr>
            <p:nvPr/>
          </p:nvSpPr>
          <p:spPr bwMode="auto">
            <a:xfrm>
              <a:off x="1122" y="1034"/>
              <a:ext cx="2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0" name="Line 50"/>
            <p:cNvSpPr>
              <a:spLocks noChangeAspect="1" noChangeShapeType="1"/>
            </p:cNvSpPr>
            <p:nvPr/>
          </p:nvSpPr>
          <p:spPr bwMode="auto">
            <a:xfrm>
              <a:off x="633" y="1034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1" name="Line 51"/>
            <p:cNvSpPr>
              <a:spLocks noChangeAspect="1" noChangeShapeType="1"/>
            </p:cNvSpPr>
            <p:nvPr/>
          </p:nvSpPr>
          <p:spPr bwMode="auto">
            <a:xfrm>
              <a:off x="1427" y="1034"/>
              <a:ext cx="17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2" name="Line 52"/>
            <p:cNvSpPr>
              <a:spLocks noChangeAspect="1" noChangeShapeType="1"/>
            </p:cNvSpPr>
            <p:nvPr/>
          </p:nvSpPr>
          <p:spPr bwMode="auto">
            <a:xfrm>
              <a:off x="480" y="736"/>
              <a:ext cx="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3" name="Line 53"/>
            <p:cNvSpPr>
              <a:spLocks noChangeAspect="1" noChangeShapeType="1"/>
            </p:cNvSpPr>
            <p:nvPr/>
          </p:nvSpPr>
          <p:spPr bwMode="auto">
            <a:xfrm>
              <a:off x="1580" y="736"/>
              <a:ext cx="1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4" name="Rectangle 54"/>
            <p:cNvSpPr>
              <a:spLocks noChangeAspect="1" noChangeArrowheads="1"/>
            </p:cNvSpPr>
            <p:nvPr/>
          </p:nvSpPr>
          <p:spPr bwMode="auto">
            <a:xfrm>
              <a:off x="786" y="864"/>
              <a:ext cx="366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WATM</a:t>
              </a:r>
            </a:p>
            <a:p>
              <a:pPr algn="ctr"/>
              <a:r>
                <a:rPr lang="en-US" sz="1400">
                  <a:latin typeface="Helvetica"/>
                </a:rPr>
                <a:t>terminal</a:t>
              </a:r>
            </a:p>
            <a:p>
              <a:pPr algn="ctr"/>
              <a:r>
                <a:rPr lang="en-US" sz="1400">
                  <a:latin typeface="Helvetica"/>
                </a:rPr>
                <a:t>adapter</a:t>
              </a:r>
            </a:p>
          </p:txBody>
        </p:sp>
        <p:sp>
          <p:nvSpPr>
            <p:cNvPr id="38935" name="Rectangle 55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244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MATM</a:t>
              </a:r>
            </a:p>
            <a:p>
              <a:pPr algn="ctr"/>
              <a:r>
                <a:rPr lang="en-US" sz="1400">
                  <a:latin typeface="Helvetica"/>
                </a:rPr>
                <a:t>termi-</a:t>
              </a:r>
            </a:p>
            <a:p>
              <a:pPr algn="ctr"/>
              <a:r>
                <a:rPr lang="en-US" sz="1400">
                  <a:latin typeface="Helvetica"/>
                </a:rPr>
                <a:t>nal</a:t>
              </a:r>
            </a:p>
          </p:txBody>
        </p:sp>
        <p:sp>
          <p:nvSpPr>
            <p:cNvPr id="38936" name="Rectangle 56"/>
            <p:cNvSpPr>
              <a:spLocks noChangeAspect="1" noChangeArrowheads="1"/>
            </p:cNvSpPr>
            <p:nvPr/>
          </p:nvSpPr>
          <p:spPr bwMode="auto">
            <a:xfrm>
              <a:off x="1344" y="864"/>
              <a:ext cx="420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RAS</a:t>
              </a:r>
            </a:p>
          </p:txBody>
        </p:sp>
        <p:sp>
          <p:nvSpPr>
            <p:cNvPr id="38937" name="Rectangle 57"/>
            <p:cNvSpPr>
              <a:spLocks noChangeAspect="1" noChangeArrowheads="1"/>
            </p:cNvSpPr>
            <p:nvPr/>
          </p:nvSpPr>
          <p:spPr bwMode="auto">
            <a:xfrm>
              <a:off x="1825" y="864"/>
              <a:ext cx="30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-E</a:t>
              </a:r>
            </a:p>
          </p:txBody>
        </p:sp>
        <p:sp>
          <p:nvSpPr>
            <p:cNvPr id="38938" name="Rectangle 58"/>
            <p:cNvSpPr>
              <a:spLocks noChangeAspect="1" noChangeArrowheads="1"/>
            </p:cNvSpPr>
            <p:nvPr/>
          </p:nvSpPr>
          <p:spPr bwMode="auto">
            <a:xfrm>
              <a:off x="2191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-N</a:t>
              </a:r>
            </a:p>
          </p:txBody>
        </p:sp>
        <p:sp>
          <p:nvSpPr>
            <p:cNvPr id="38939" name="Rectangle 59"/>
            <p:cNvSpPr>
              <a:spLocks noChangeAspect="1" noChangeArrowheads="1"/>
            </p:cNvSpPr>
            <p:nvPr/>
          </p:nvSpPr>
          <p:spPr bwMode="auto">
            <a:xfrm>
              <a:off x="2558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Switch</a:t>
              </a:r>
            </a:p>
          </p:txBody>
        </p:sp>
        <p:sp>
          <p:nvSpPr>
            <p:cNvPr id="38940" name="Rectangle 60"/>
            <p:cNvSpPr>
              <a:spLocks noChangeAspect="1" noChangeArrowheads="1"/>
            </p:cNvSpPr>
            <p:nvPr/>
          </p:nvSpPr>
          <p:spPr bwMode="auto">
            <a:xfrm>
              <a:off x="2925" y="864"/>
              <a:ext cx="27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fixed</a:t>
              </a:r>
            </a:p>
            <a:p>
              <a:pPr algn="ctr"/>
              <a:r>
                <a:rPr lang="en-US" sz="1400">
                  <a:latin typeface="Helvetica"/>
                </a:rPr>
                <a:t>end</a:t>
              </a:r>
            </a:p>
            <a:p>
              <a:pPr algn="ctr"/>
              <a:r>
                <a:rPr lang="en-US" sz="1400">
                  <a:latin typeface="Helvetica"/>
                </a:rPr>
                <a:t>system</a:t>
              </a:r>
            </a:p>
          </p:txBody>
        </p:sp>
        <p:sp>
          <p:nvSpPr>
            <p:cNvPr id="38941" name="Line 61"/>
            <p:cNvSpPr>
              <a:spLocks noChangeAspect="1" noChangeShapeType="1"/>
            </p:cNvSpPr>
            <p:nvPr/>
          </p:nvSpPr>
          <p:spPr bwMode="auto">
            <a:xfrm>
              <a:off x="124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2" name="Line 62"/>
            <p:cNvSpPr>
              <a:spLocks noChangeAspect="1" noChangeShapeType="1"/>
            </p:cNvSpPr>
            <p:nvPr/>
          </p:nvSpPr>
          <p:spPr bwMode="auto">
            <a:xfrm>
              <a:off x="17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3" name="Line 63"/>
            <p:cNvSpPr>
              <a:spLocks noChangeAspect="1" noChangeShapeType="1"/>
            </p:cNvSpPr>
            <p:nvPr/>
          </p:nvSpPr>
          <p:spPr bwMode="auto">
            <a:xfrm>
              <a:off x="2161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4" name="Line 64"/>
            <p:cNvSpPr>
              <a:spLocks noChangeAspect="1" noChangeShapeType="1"/>
            </p:cNvSpPr>
            <p:nvPr/>
          </p:nvSpPr>
          <p:spPr bwMode="auto">
            <a:xfrm>
              <a:off x="2528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5" name="Line 65"/>
            <p:cNvSpPr>
              <a:spLocks noChangeAspect="1" noChangeShapeType="1"/>
            </p:cNvSpPr>
            <p:nvPr/>
          </p:nvSpPr>
          <p:spPr bwMode="auto">
            <a:xfrm>
              <a:off x="28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6" name="Line 66"/>
            <p:cNvSpPr>
              <a:spLocks noChangeAspect="1" noChangeShapeType="1"/>
            </p:cNvSpPr>
            <p:nvPr/>
          </p:nvSpPr>
          <p:spPr bwMode="auto">
            <a:xfrm>
              <a:off x="755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7" name="Text Box 67"/>
            <p:cNvSpPr txBox="1">
              <a:spLocks noChangeAspect="1" noChangeArrowheads="1"/>
            </p:cNvSpPr>
            <p:nvPr/>
          </p:nvSpPr>
          <p:spPr bwMode="auto">
            <a:xfrm>
              <a:off x="720" y="638"/>
              <a:ext cx="489" cy="1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radio segment</a:t>
              </a:r>
            </a:p>
          </p:txBody>
        </p:sp>
        <p:sp>
          <p:nvSpPr>
            <p:cNvPr id="38948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637"/>
              <a:ext cx="72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fixed network segment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Reference model with further access scenarios I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1: wireless ad-hoc ATM network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2: wireless mobile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3: mobile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4: mobile ATM switches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5: fixed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6: fixed wireless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WMT: wireless mobile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WT: wireless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MT: mobile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T: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AP: access point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EMAS: end-user mobility supporting ATM switch (-E: edge, -N: network)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NMAS: network mobility supporting ATM switch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MS: mobile ATM switch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487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Reference model with further access scenarios II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24088" y="836613"/>
            <a:ext cx="3429000" cy="1531937"/>
          </a:xfrm>
          <a:prstGeom prst="cloudCallout">
            <a:avLst>
              <a:gd name="adj1" fmla="val -30231"/>
              <a:gd name="adj2" fmla="val 20537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55875" y="1784350"/>
            <a:ext cx="430213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43288" y="16383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ACT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510088" y="16383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0967" name="AutoShape 7"/>
          <p:cNvCxnSpPr>
            <a:cxnSpLocks noChangeShapeType="1"/>
            <a:stCxn id="40964" idx="3"/>
            <a:endCxn id="40965" idx="2"/>
          </p:cNvCxnSpPr>
          <p:nvPr/>
        </p:nvCxnSpPr>
        <p:spPr bwMode="auto">
          <a:xfrm flipV="1">
            <a:off x="2986088" y="1893888"/>
            <a:ext cx="4572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68" name="AutoShape 8"/>
          <p:cNvCxnSpPr>
            <a:cxnSpLocks noChangeShapeType="1"/>
            <a:stCxn id="40965" idx="6"/>
            <a:endCxn id="40966" idx="2"/>
          </p:cNvCxnSpPr>
          <p:nvPr/>
        </p:nvCxnSpPr>
        <p:spPr bwMode="auto">
          <a:xfrm>
            <a:off x="3976688" y="1893888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4052888" y="982663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0970" name="AutoShape 10"/>
          <p:cNvCxnSpPr>
            <a:cxnSpLocks noChangeShapeType="1"/>
            <a:stCxn id="40965" idx="7"/>
            <a:endCxn id="40969" idx="3"/>
          </p:cNvCxnSpPr>
          <p:nvPr/>
        </p:nvCxnSpPr>
        <p:spPr bwMode="auto">
          <a:xfrm flipV="1">
            <a:off x="3898900" y="1419225"/>
            <a:ext cx="231775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623888" y="4338638"/>
            <a:ext cx="4343400" cy="1677987"/>
          </a:xfrm>
          <a:prstGeom prst="cloudCallout">
            <a:avLst>
              <a:gd name="adj1" fmla="val -32162"/>
              <a:gd name="adj2" fmla="val 0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443288" y="4411663"/>
            <a:ext cx="769937" cy="730250"/>
            <a:chOff x="1822" y="705"/>
            <a:chExt cx="485" cy="480"/>
          </a:xfrm>
        </p:grpSpPr>
        <p:sp>
          <p:nvSpPr>
            <p:cNvPr id="41053" name="Rectangle 13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4" name="Text Box 14"/>
            <p:cNvSpPr txBox="1">
              <a:spLocks noChangeArrowheads="1"/>
            </p:cNvSpPr>
            <p:nvPr/>
          </p:nvSpPr>
          <p:spPr bwMode="auto">
            <a:xfrm>
              <a:off x="1822" y="745"/>
              <a:ext cx="48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NMAS</a:t>
              </a:r>
            </a:p>
          </p:txBody>
        </p:sp>
        <p:grpSp>
          <p:nvGrpSpPr>
            <p:cNvPr id="41055" name="Group 15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56" name="Line 16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7" name="Line 17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8" name="Line 18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9" name="Line 19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2771775" y="5068888"/>
            <a:ext cx="431800" cy="290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0974" name="Rectangle 21"/>
          <p:cNvSpPr>
            <a:spLocks noChangeArrowheads="1"/>
          </p:cNvSpPr>
          <p:nvPr/>
        </p:nvSpPr>
        <p:spPr bwMode="auto">
          <a:xfrm>
            <a:off x="2124075" y="4776788"/>
            <a:ext cx="404813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grpSp>
        <p:nvGrpSpPr>
          <p:cNvPr id="40975" name="Group 22"/>
          <p:cNvGrpSpPr>
            <a:grpSpLocks/>
          </p:cNvGrpSpPr>
          <p:nvPr/>
        </p:nvGrpSpPr>
        <p:grpSpPr bwMode="auto">
          <a:xfrm>
            <a:off x="1081088" y="4557713"/>
            <a:ext cx="762000" cy="728662"/>
            <a:chOff x="1824" y="705"/>
            <a:chExt cx="480" cy="480"/>
          </a:xfrm>
        </p:grpSpPr>
        <p:sp>
          <p:nvSpPr>
            <p:cNvPr id="41046" name="Rectangle 23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7" name="Text Box 24"/>
            <p:cNvSpPr txBox="1">
              <a:spLocks noChangeArrowheads="1"/>
            </p:cNvSpPr>
            <p:nvPr/>
          </p:nvSpPr>
          <p:spPr bwMode="auto">
            <a:xfrm>
              <a:off x="1909" y="745"/>
              <a:ext cx="30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MS</a:t>
              </a:r>
            </a:p>
          </p:txBody>
        </p:sp>
        <p:grpSp>
          <p:nvGrpSpPr>
            <p:cNvPr id="41048" name="Group 25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49" name="Line 26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0" name="Line 27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1" name="Line 28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2" name="Line 29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cxnSp>
        <p:nvCxnSpPr>
          <p:cNvPr id="40976" name="AutoShape 30"/>
          <p:cNvCxnSpPr>
            <a:cxnSpLocks noChangeShapeType="1"/>
            <a:stCxn id="41046" idx="3"/>
            <a:endCxn id="40974" idx="1"/>
          </p:cNvCxnSpPr>
          <p:nvPr/>
        </p:nvCxnSpPr>
        <p:spPr bwMode="auto">
          <a:xfrm>
            <a:off x="1843088" y="4922838"/>
            <a:ext cx="280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31"/>
          <p:cNvCxnSpPr>
            <a:cxnSpLocks noChangeShapeType="1"/>
            <a:stCxn id="40974" idx="3"/>
            <a:endCxn id="40973" idx="1"/>
          </p:cNvCxnSpPr>
          <p:nvPr/>
        </p:nvCxnSpPr>
        <p:spPr bwMode="auto">
          <a:xfrm>
            <a:off x="2528888" y="4922838"/>
            <a:ext cx="242887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78" name="AutoShape 32"/>
          <p:cNvCxnSpPr>
            <a:cxnSpLocks noChangeShapeType="1"/>
            <a:stCxn id="40973" idx="3"/>
            <a:endCxn id="41053" idx="1"/>
          </p:cNvCxnSpPr>
          <p:nvPr/>
        </p:nvCxnSpPr>
        <p:spPr bwMode="auto">
          <a:xfrm flipV="1">
            <a:off x="3203575" y="4776788"/>
            <a:ext cx="242888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9" name="Oval 33"/>
          <p:cNvSpPr>
            <a:spLocks noChangeArrowheads="1"/>
          </p:cNvSpPr>
          <p:nvPr/>
        </p:nvSpPr>
        <p:spPr bwMode="auto">
          <a:xfrm>
            <a:off x="1690688" y="53594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</a:t>
            </a:r>
          </a:p>
        </p:txBody>
      </p:sp>
      <p:cxnSp>
        <p:nvCxnSpPr>
          <p:cNvPr id="40980" name="AutoShape 34"/>
          <p:cNvCxnSpPr>
            <a:cxnSpLocks noChangeShapeType="1"/>
            <a:stCxn id="41046" idx="2"/>
            <a:endCxn id="40979" idx="1"/>
          </p:cNvCxnSpPr>
          <p:nvPr/>
        </p:nvCxnSpPr>
        <p:spPr bwMode="auto">
          <a:xfrm>
            <a:off x="1462088" y="5286375"/>
            <a:ext cx="3063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1" name="AutoShape 35"/>
          <p:cNvSpPr>
            <a:spLocks noChangeArrowheads="1"/>
          </p:cNvSpPr>
          <p:nvPr/>
        </p:nvSpPr>
        <p:spPr bwMode="auto">
          <a:xfrm>
            <a:off x="1004888" y="3463925"/>
            <a:ext cx="2362200" cy="947738"/>
          </a:xfrm>
          <a:prstGeom prst="cloudCallout">
            <a:avLst>
              <a:gd name="adj1" fmla="val -13977"/>
              <a:gd name="adj2" fmla="val 0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82" name="Group 36"/>
          <p:cNvGrpSpPr>
            <a:grpSpLocks/>
          </p:cNvGrpSpPr>
          <p:nvPr/>
        </p:nvGrpSpPr>
        <p:grpSpPr bwMode="auto">
          <a:xfrm>
            <a:off x="2300288" y="3451225"/>
            <a:ext cx="762000" cy="792163"/>
            <a:chOff x="1824" y="664"/>
            <a:chExt cx="480" cy="521"/>
          </a:xfrm>
        </p:grpSpPr>
        <p:sp>
          <p:nvSpPr>
            <p:cNvPr id="41039" name="Rectangle 37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0" name="Text Box 38"/>
            <p:cNvSpPr txBox="1">
              <a:spLocks noChangeArrowheads="1"/>
            </p:cNvSpPr>
            <p:nvPr/>
          </p:nvSpPr>
          <p:spPr bwMode="auto">
            <a:xfrm>
              <a:off x="1824" y="664"/>
              <a:ext cx="47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EMAS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-E</a:t>
              </a:r>
            </a:p>
          </p:txBody>
        </p:sp>
        <p:grpSp>
          <p:nvGrpSpPr>
            <p:cNvPr id="41041" name="Group 39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42" name="Line 40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3" name="Line 41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4" name="Line 42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5" name="Line 43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83" name="Oval 44"/>
          <p:cNvSpPr>
            <a:spLocks noChangeArrowheads="1"/>
          </p:cNvSpPr>
          <p:nvPr/>
        </p:nvSpPr>
        <p:spPr bwMode="auto">
          <a:xfrm>
            <a:off x="1309688" y="3683000"/>
            <a:ext cx="533400" cy="5095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MT</a:t>
            </a:r>
          </a:p>
        </p:txBody>
      </p:sp>
      <p:cxnSp>
        <p:nvCxnSpPr>
          <p:cNvPr id="40984" name="AutoShape 45"/>
          <p:cNvCxnSpPr>
            <a:cxnSpLocks noChangeShapeType="1"/>
            <a:stCxn id="40983" idx="6"/>
            <a:endCxn id="41039" idx="1"/>
          </p:cNvCxnSpPr>
          <p:nvPr/>
        </p:nvCxnSpPr>
        <p:spPr bwMode="auto">
          <a:xfrm flipV="1">
            <a:off x="1843088" y="3878263"/>
            <a:ext cx="457200" cy="58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5" name="AutoShape 46"/>
          <p:cNvSpPr>
            <a:spLocks noChangeArrowheads="1"/>
          </p:cNvSpPr>
          <p:nvPr/>
        </p:nvSpPr>
        <p:spPr bwMode="auto">
          <a:xfrm>
            <a:off x="4662488" y="3535363"/>
            <a:ext cx="3048000" cy="1168400"/>
          </a:xfrm>
          <a:prstGeom prst="cloudCallout">
            <a:avLst>
              <a:gd name="adj1" fmla="val -24583"/>
              <a:gd name="adj2" fmla="val -3125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86" name="Rectangle 47"/>
          <p:cNvSpPr>
            <a:spLocks noChangeArrowheads="1"/>
          </p:cNvSpPr>
          <p:nvPr/>
        </p:nvSpPr>
        <p:spPr bwMode="auto">
          <a:xfrm>
            <a:off x="5043488" y="375443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87" name="Text Box 48"/>
          <p:cNvSpPr txBox="1">
            <a:spLocks noChangeArrowheads="1"/>
          </p:cNvSpPr>
          <p:nvPr/>
        </p:nvSpPr>
        <p:spPr bwMode="auto">
          <a:xfrm>
            <a:off x="5330825" y="3813175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88" name="Group 49"/>
          <p:cNvGrpSpPr>
            <a:grpSpLocks/>
          </p:cNvGrpSpPr>
          <p:nvPr/>
        </p:nvGrpSpPr>
        <p:grpSpPr bwMode="auto">
          <a:xfrm>
            <a:off x="5119688" y="4192588"/>
            <a:ext cx="609600" cy="219075"/>
            <a:chOff x="2064" y="1728"/>
            <a:chExt cx="384" cy="240"/>
          </a:xfrm>
        </p:grpSpPr>
        <p:sp>
          <p:nvSpPr>
            <p:cNvPr id="41035" name="Line 50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6" name="Line 51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7" name="Line 52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8" name="Line 53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989" name="Oval 54"/>
          <p:cNvSpPr>
            <a:spLocks noChangeArrowheads="1"/>
          </p:cNvSpPr>
          <p:nvPr/>
        </p:nvSpPr>
        <p:spPr bwMode="auto">
          <a:xfrm>
            <a:off x="6948488" y="3827463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WT</a:t>
            </a:r>
          </a:p>
        </p:txBody>
      </p:sp>
      <p:sp>
        <p:nvSpPr>
          <p:cNvPr id="40990" name="Rectangle 55"/>
          <p:cNvSpPr>
            <a:spLocks noChangeArrowheads="1"/>
          </p:cNvSpPr>
          <p:nvPr/>
        </p:nvSpPr>
        <p:spPr bwMode="auto">
          <a:xfrm>
            <a:off x="6034088" y="3973513"/>
            <a:ext cx="409575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cxnSp>
        <p:nvCxnSpPr>
          <p:cNvPr id="40991" name="AutoShape 56"/>
          <p:cNvCxnSpPr>
            <a:cxnSpLocks noChangeShapeType="1"/>
            <a:stCxn id="40986" idx="3"/>
            <a:endCxn id="40990" idx="1"/>
          </p:cNvCxnSpPr>
          <p:nvPr/>
        </p:nvCxnSpPr>
        <p:spPr bwMode="auto">
          <a:xfrm>
            <a:off x="5805488" y="4119563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2" name="AutoShape 57"/>
          <p:cNvCxnSpPr>
            <a:cxnSpLocks noChangeShapeType="1"/>
            <a:stCxn id="40990" idx="3"/>
            <a:endCxn id="40989" idx="2"/>
          </p:cNvCxnSpPr>
          <p:nvPr/>
        </p:nvCxnSpPr>
        <p:spPr bwMode="auto">
          <a:xfrm flipV="1">
            <a:off x="6443663" y="4083050"/>
            <a:ext cx="504825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3" name="AutoShape 58"/>
          <p:cNvSpPr>
            <a:spLocks noChangeArrowheads="1"/>
          </p:cNvSpPr>
          <p:nvPr/>
        </p:nvSpPr>
        <p:spPr bwMode="auto">
          <a:xfrm>
            <a:off x="395288" y="2224088"/>
            <a:ext cx="2895600" cy="1238250"/>
          </a:xfrm>
          <a:prstGeom prst="cloudCallout">
            <a:avLst>
              <a:gd name="adj1" fmla="val -23245"/>
              <a:gd name="adj2" fmla="val 11843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94" name="Rectangle 59"/>
          <p:cNvSpPr>
            <a:spLocks noChangeArrowheads="1"/>
          </p:cNvSpPr>
          <p:nvPr/>
        </p:nvSpPr>
        <p:spPr bwMode="auto">
          <a:xfrm>
            <a:off x="3443288" y="249078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5" name="Text Box 60"/>
          <p:cNvSpPr txBox="1">
            <a:spLocks noChangeArrowheads="1"/>
          </p:cNvSpPr>
          <p:nvPr/>
        </p:nvSpPr>
        <p:spPr bwMode="auto">
          <a:xfrm>
            <a:off x="3443288" y="2428875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EMAS</a:t>
            </a:r>
          </a:p>
          <a:p>
            <a:pPr algn="ctr"/>
            <a:r>
              <a:rPr lang="en-US">
                <a:latin typeface="Calibri" pitchFamily="34" charset="0"/>
              </a:rPr>
              <a:t>-N</a:t>
            </a:r>
          </a:p>
        </p:txBody>
      </p:sp>
      <p:grpSp>
        <p:nvGrpSpPr>
          <p:cNvPr id="40996" name="Group 61"/>
          <p:cNvGrpSpPr>
            <a:grpSpLocks/>
          </p:cNvGrpSpPr>
          <p:nvPr/>
        </p:nvGrpSpPr>
        <p:grpSpPr bwMode="auto">
          <a:xfrm>
            <a:off x="3519488" y="2928938"/>
            <a:ext cx="609600" cy="219075"/>
            <a:chOff x="2064" y="1728"/>
            <a:chExt cx="384" cy="240"/>
          </a:xfrm>
        </p:grpSpPr>
        <p:sp>
          <p:nvSpPr>
            <p:cNvPr id="41031" name="Line 62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2" name="Line 63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3" name="Line 64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4" name="Line 65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997" name="AutoShape 66"/>
          <p:cNvSpPr>
            <a:spLocks noChangeArrowheads="1"/>
          </p:cNvSpPr>
          <p:nvPr/>
        </p:nvSpPr>
        <p:spPr bwMode="auto">
          <a:xfrm>
            <a:off x="4586288" y="2222500"/>
            <a:ext cx="2895600" cy="1168400"/>
          </a:xfrm>
          <a:prstGeom prst="cloudCallout">
            <a:avLst>
              <a:gd name="adj1" fmla="val -20616"/>
              <a:gd name="adj2" fmla="val -3125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98" name="Group 67"/>
          <p:cNvGrpSpPr>
            <a:grpSpLocks/>
          </p:cNvGrpSpPr>
          <p:nvPr/>
        </p:nvGrpSpPr>
        <p:grpSpPr bwMode="auto">
          <a:xfrm>
            <a:off x="4967288" y="2441575"/>
            <a:ext cx="762000" cy="730250"/>
            <a:chOff x="1824" y="705"/>
            <a:chExt cx="480" cy="480"/>
          </a:xfrm>
        </p:grpSpPr>
        <p:sp>
          <p:nvSpPr>
            <p:cNvPr id="41024" name="Rectangle 68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5" name="Text Box 69"/>
            <p:cNvSpPr txBox="1">
              <a:spLocks noChangeArrowheads="1"/>
            </p:cNvSpPr>
            <p:nvPr/>
          </p:nvSpPr>
          <p:spPr bwMode="auto">
            <a:xfrm>
              <a:off x="2005" y="745"/>
              <a:ext cx="1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grpSp>
          <p:nvGrpSpPr>
            <p:cNvPr id="41026" name="Group 70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27" name="Line 71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28" name="Line 72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29" name="Line 73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30" name="Line 74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99" name="Oval 75"/>
          <p:cNvSpPr>
            <a:spLocks noChangeArrowheads="1"/>
          </p:cNvSpPr>
          <p:nvPr/>
        </p:nvSpPr>
        <p:spPr bwMode="auto">
          <a:xfrm>
            <a:off x="6110288" y="25146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</a:t>
            </a:r>
          </a:p>
        </p:txBody>
      </p:sp>
      <p:cxnSp>
        <p:nvCxnSpPr>
          <p:cNvPr id="41000" name="AutoShape 76"/>
          <p:cNvCxnSpPr>
            <a:cxnSpLocks noChangeShapeType="1"/>
            <a:stCxn id="41024" idx="3"/>
            <a:endCxn id="40999" idx="2"/>
          </p:cNvCxnSpPr>
          <p:nvPr/>
        </p:nvCxnSpPr>
        <p:spPr bwMode="auto">
          <a:xfrm flipV="1">
            <a:off x="5729288" y="2770188"/>
            <a:ext cx="3810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1" name="AutoShape 77"/>
          <p:cNvCxnSpPr>
            <a:cxnSpLocks noChangeShapeType="1"/>
            <a:stCxn id="40994" idx="3"/>
            <a:endCxn id="41024" idx="1"/>
          </p:cNvCxnSpPr>
          <p:nvPr/>
        </p:nvCxnSpPr>
        <p:spPr bwMode="auto">
          <a:xfrm flipV="1">
            <a:off x="4205288" y="2806700"/>
            <a:ext cx="762000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2" name="AutoShape 78"/>
          <p:cNvCxnSpPr>
            <a:cxnSpLocks noChangeShapeType="1"/>
            <a:stCxn id="41024" idx="2"/>
            <a:endCxn id="40986" idx="0"/>
          </p:cNvCxnSpPr>
          <p:nvPr/>
        </p:nvCxnSpPr>
        <p:spPr bwMode="auto">
          <a:xfrm>
            <a:off x="5348288" y="3171825"/>
            <a:ext cx="76200" cy="582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3" name="AutoShape 79"/>
          <p:cNvCxnSpPr>
            <a:cxnSpLocks noChangeShapeType="1"/>
            <a:stCxn id="41039" idx="3"/>
            <a:endCxn id="40994" idx="2"/>
          </p:cNvCxnSpPr>
          <p:nvPr/>
        </p:nvCxnSpPr>
        <p:spPr bwMode="auto">
          <a:xfrm flipV="1">
            <a:off x="3062288" y="3221038"/>
            <a:ext cx="762000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4" name="AutoShape 80"/>
          <p:cNvCxnSpPr>
            <a:cxnSpLocks noChangeShapeType="1"/>
            <a:stCxn id="41053" idx="0"/>
            <a:endCxn id="40986" idx="1"/>
          </p:cNvCxnSpPr>
          <p:nvPr/>
        </p:nvCxnSpPr>
        <p:spPr bwMode="auto">
          <a:xfrm flipV="1">
            <a:off x="3827463" y="4119563"/>
            <a:ext cx="1216025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05" name="Rectangle 81"/>
          <p:cNvSpPr>
            <a:spLocks noChangeArrowheads="1"/>
          </p:cNvSpPr>
          <p:nvPr/>
        </p:nvSpPr>
        <p:spPr bwMode="auto">
          <a:xfrm>
            <a:off x="1538288" y="2660650"/>
            <a:ext cx="441325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1006" name="Rectangle 82"/>
          <p:cNvSpPr>
            <a:spLocks noChangeArrowheads="1"/>
          </p:cNvSpPr>
          <p:nvPr/>
        </p:nvSpPr>
        <p:spPr bwMode="auto">
          <a:xfrm>
            <a:off x="2300288" y="249078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7" name="Text Box 83"/>
          <p:cNvSpPr txBox="1">
            <a:spLocks noChangeArrowheads="1"/>
          </p:cNvSpPr>
          <p:nvPr/>
        </p:nvSpPr>
        <p:spPr bwMode="auto">
          <a:xfrm>
            <a:off x="2300288" y="2428875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EMAS</a:t>
            </a:r>
          </a:p>
          <a:p>
            <a:pPr algn="ctr"/>
            <a:r>
              <a:rPr lang="en-US">
                <a:latin typeface="Calibri" pitchFamily="34" charset="0"/>
              </a:rPr>
              <a:t>-E</a:t>
            </a:r>
          </a:p>
        </p:txBody>
      </p:sp>
      <p:grpSp>
        <p:nvGrpSpPr>
          <p:cNvPr id="41008" name="Group 84"/>
          <p:cNvGrpSpPr>
            <a:grpSpLocks/>
          </p:cNvGrpSpPr>
          <p:nvPr/>
        </p:nvGrpSpPr>
        <p:grpSpPr bwMode="auto">
          <a:xfrm>
            <a:off x="2376488" y="2928938"/>
            <a:ext cx="609600" cy="219075"/>
            <a:chOff x="2064" y="1728"/>
            <a:chExt cx="384" cy="240"/>
          </a:xfrm>
        </p:grpSpPr>
        <p:sp>
          <p:nvSpPr>
            <p:cNvPr id="41020" name="Line 85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1" name="Line 86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2" name="Line 87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3" name="Line 88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1009" name="Oval 89"/>
          <p:cNvSpPr>
            <a:spLocks noChangeArrowheads="1"/>
          </p:cNvSpPr>
          <p:nvPr/>
        </p:nvSpPr>
        <p:spPr bwMode="auto">
          <a:xfrm>
            <a:off x="547688" y="2587625"/>
            <a:ext cx="533400" cy="5095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1010" name="AutoShape 90"/>
          <p:cNvCxnSpPr>
            <a:cxnSpLocks noChangeShapeType="1"/>
            <a:stCxn id="41009" idx="6"/>
            <a:endCxn id="41005" idx="1"/>
          </p:cNvCxnSpPr>
          <p:nvPr/>
        </p:nvCxnSpPr>
        <p:spPr bwMode="auto">
          <a:xfrm flipV="1">
            <a:off x="1081088" y="2806700"/>
            <a:ext cx="4572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011" name="AutoShape 91"/>
          <p:cNvCxnSpPr>
            <a:cxnSpLocks noChangeShapeType="1"/>
            <a:stCxn id="41005" idx="3"/>
            <a:endCxn id="41006" idx="1"/>
          </p:cNvCxnSpPr>
          <p:nvPr/>
        </p:nvCxnSpPr>
        <p:spPr bwMode="auto">
          <a:xfrm>
            <a:off x="1979613" y="2806700"/>
            <a:ext cx="320675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2" name="AutoShape 92"/>
          <p:cNvCxnSpPr>
            <a:cxnSpLocks noChangeShapeType="1"/>
            <a:stCxn id="41006" idx="3"/>
            <a:endCxn id="40994" idx="1"/>
          </p:cNvCxnSpPr>
          <p:nvPr/>
        </p:nvCxnSpPr>
        <p:spPr bwMode="auto">
          <a:xfrm>
            <a:off x="3062288" y="2855913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3" name="AutoShape 93"/>
          <p:cNvCxnSpPr>
            <a:cxnSpLocks noChangeShapeType="1"/>
            <a:stCxn id="40964" idx="2"/>
            <a:endCxn id="41006" idx="0"/>
          </p:cNvCxnSpPr>
          <p:nvPr/>
        </p:nvCxnSpPr>
        <p:spPr bwMode="auto">
          <a:xfrm flipH="1">
            <a:off x="2681288" y="2076450"/>
            <a:ext cx="90487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14" name="Text Box 94"/>
          <p:cNvSpPr txBox="1">
            <a:spLocks noChangeArrowheads="1"/>
          </p:cNvSpPr>
          <p:nvPr/>
        </p:nvSpPr>
        <p:spPr bwMode="auto">
          <a:xfrm>
            <a:off x="2681288" y="11223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1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5" name="Text Box 95"/>
          <p:cNvSpPr txBox="1">
            <a:spLocks noChangeArrowheads="1"/>
          </p:cNvSpPr>
          <p:nvPr/>
        </p:nvSpPr>
        <p:spPr bwMode="auto">
          <a:xfrm>
            <a:off x="1081088" y="23622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2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6" name="Text Box 96"/>
          <p:cNvSpPr txBox="1">
            <a:spLocks noChangeArrowheads="1"/>
          </p:cNvSpPr>
          <p:nvPr/>
        </p:nvSpPr>
        <p:spPr bwMode="auto">
          <a:xfrm>
            <a:off x="1919288" y="39671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3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7" name="Text Box 97"/>
          <p:cNvSpPr txBox="1">
            <a:spLocks noChangeArrowheads="1"/>
          </p:cNvSpPr>
          <p:nvPr/>
        </p:nvSpPr>
        <p:spPr bwMode="auto">
          <a:xfrm>
            <a:off x="2528888" y="55721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4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8" name="Text Box 98"/>
          <p:cNvSpPr txBox="1">
            <a:spLocks noChangeArrowheads="1"/>
          </p:cNvSpPr>
          <p:nvPr/>
        </p:nvSpPr>
        <p:spPr bwMode="auto">
          <a:xfrm>
            <a:off x="6872288" y="25082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5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9" name="Text Box 99"/>
          <p:cNvSpPr txBox="1">
            <a:spLocks noChangeArrowheads="1"/>
          </p:cNvSpPr>
          <p:nvPr/>
        </p:nvSpPr>
        <p:spPr bwMode="auto">
          <a:xfrm>
            <a:off x="6415088" y="36020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6</a:t>
            </a:r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HAND OVER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Handover of multiple connections</a:t>
            </a:r>
          </a:p>
          <a:p>
            <a:pPr eaLnBrk="1" hangingPunct="1"/>
            <a:r>
              <a:rPr lang="en-US" smtClean="0"/>
              <a:t>Handover of point-to-multipoint connections</a:t>
            </a:r>
          </a:p>
          <a:p>
            <a:pPr eaLnBrk="1" hangingPunct="1"/>
            <a:r>
              <a:rPr lang="en-US" smtClean="0"/>
              <a:t>QOS support</a:t>
            </a:r>
          </a:p>
          <a:p>
            <a:pPr eaLnBrk="1" hangingPunct="1"/>
            <a:r>
              <a:rPr lang="en-US" smtClean="0"/>
              <a:t>Data integrity and security</a:t>
            </a:r>
          </a:p>
          <a:p>
            <a:pPr eaLnBrk="1" hangingPunct="1"/>
            <a:r>
              <a:rPr lang="en-US" smtClean="0"/>
              <a:t>Signaling  and routing support</a:t>
            </a:r>
          </a:p>
          <a:p>
            <a:pPr eaLnBrk="1" hangingPunct="1"/>
            <a:r>
              <a:rPr lang="en-US" smtClean="0"/>
              <a:t>Performance and complexity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Location Management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Transparency of mobility</a:t>
            </a:r>
          </a:p>
          <a:p>
            <a:pPr eaLnBrk="1" hangingPunct="1"/>
            <a:r>
              <a:rPr lang="en-US" smtClean="0"/>
              <a:t>Security</a:t>
            </a:r>
          </a:p>
          <a:p>
            <a:pPr eaLnBrk="1" hangingPunct="1"/>
            <a:r>
              <a:rPr lang="en-US" smtClean="0"/>
              <a:t>Efficiency and scalability</a:t>
            </a:r>
          </a:p>
          <a:p>
            <a:pPr eaLnBrk="1" hangingPunct="1"/>
            <a:r>
              <a:rPr lang="en-US" smtClean="0"/>
              <a:t>Identification</a:t>
            </a:r>
          </a:p>
          <a:p>
            <a:pPr eaLnBrk="1" hangingPunct="1"/>
            <a:r>
              <a:rPr lang="en-US" smtClean="0"/>
              <a:t>Inter-working and standards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Mobile QOS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Wired QOS</a:t>
            </a:r>
          </a:p>
          <a:p>
            <a:pPr eaLnBrk="1" hangingPunct="1"/>
            <a:r>
              <a:rPr lang="en-US" smtClean="0"/>
              <a:t>Wireless QOS</a:t>
            </a:r>
          </a:p>
          <a:p>
            <a:pPr eaLnBrk="1" hangingPunct="1"/>
            <a:r>
              <a:rPr lang="en-US" smtClean="0"/>
              <a:t>Handover QOS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/>
              <a:t>		- Hard Handover QOS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/>
              <a:t>          - Soft Handover QOS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Design goals for wireless LANs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global, seamless operation</a:t>
            </a:r>
          </a:p>
          <a:p>
            <a:pPr lvl="1" eaLnBrk="1" hangingPunct="1"/>
            <a:r>
              <a:rPr lang="en-US" sz="1800" smtClean="0"/>
              <a:t>low power for battery use </a:t>
            </a:r>
          </a:p>
          <a:p>
            <a:pPr lvl="1" eaLnBrk="1" hangingPunct="1"/>
            <a:r>
              <a:rPr lang="en-US" sz="1800" smtClean="0"/>
              <a:t>no special permissions or licenses needed to use the LAN </a:t>
            </a:r>
          </a:p>
          <a:p>
            <a:pPr lvl="1" eaLnBrk="1" hangingPunct="1"/>
            <a:r>
              <a:rPr lang="en-US" sz="1800" smtClean="0"/>
              <a:t>robust transmission technology</a:t>
            </a:r>
          </a:p>
          <a:p>
            <a:pPr lvl="1" eaLnBrk="1" hangingPunct="1"/>
            <a:r>
              <a:rPr lang="en-US" sz="1800" smtClean="0"/>
              <a:t>simplified spontaneous cooperation at meetings </a:t>
            </a:r>
          </a:p>
          <a:p>
            <a:pPr lvl="1" eaLnBrk="1" hangingPunct="1"/>
            <a:r>
              <a:rPr lang="en-US" sz="1800" smtClean="0"/>
              <a:t>easy to use for everyone, simple management </a:t>
            </a:r>
          </a:p>
          <a:p>
            <a:pPr lvl="1" eaLnBrk="1" hangingPunct="1"/>
            <a:r>
              <a:rPr lang="en-US" sz="1800" smtClean="0"/>
              <a:t>protection of investment in wired networks </a:t>
            </a:r>
          </a:p>
          <a:p>
            <a:pPr lvl="1" eaLnBrk="1" hangingPunct="1"/>
            <a:r>
              <a:rPr lang="en-US" sz="1800" smtClean="0"/>
              <a:t>security (no one should be able to read my data), privacy (no one should be able to collect user profiles), safety (low radiation)</a:t>
            </a:r>
          </a:p>
          <a:p>
            <a:pPr lvl="1" eaLnBrk="1" hangingPunct="1"/>
            <a:r>
              <a:rPr lang="en-US" sz="1800" smtClean="0"/>
              <a:t>transparency concerning applications and higher layer protocols, but also location awareness if necessary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Bluetooth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Idea</a:t>
            </a:r>
          </a:p>
          <a:p>
            <a:pPr lvl="1" eaLnBrk="1" hangingPunct="1"/>
            <a:r>
              <a:rPr lang="en-US" sz="1800" smtClean="0"/>
              <a:t>Universal radio interface for ad-hoc wireless connectivity</a:t>
            </a:r>
          </a:p>
          <a:p>
            <a:pPr lvl="1" eaLnBrk="1" hangingPunct="1"/>
            <a:r>
              <a:rPr lang="en-US" sz="1800" smtClean="0"/>
              <a:t>Interconnecting computer and peripherals, handheld devices, PDAs, cell phones – replacement of IrDA</a:t>
            </a:r>
          </a:p>
          <a:p>
            <a:pPr lvl="1" eaLnBrk="1" hangingPunct="1"/>
            <a:r>
              <a:rPr lang="en-US" sz="1800" smtClean="0"/>
              <a:t>Embedded in other devices, goal: 5€/device (2005: 40€/USB bluetooth)</a:t>
            </a:r>
          </a:p>
          <a:p>
            <a:pPr lvl="1" eaLnBrk="1" hangingPunct="1"/>
            <a:r>
              <a:rPr lang="en-US" sz="1800" smtClean="0"/>
              <a:t>Short range (10 m), low power consumption, license-free 2.45 GHz ISM</a:t>
            </a:r>
          </a:p>
          <a:p>
            <a:pPr lvl="1" eaLnBrk="1" hangingPunct="1"/>
            <a:r>
              <a:rPr lang="en-US" sz="1800" smtClean="0"/>
              <a:t>Voice and data transmission, approx. 1 Mbit/s gross data rate</a:t>
            </a:r>
          </a:p>
        </p:txBody>
      </p:sp>
      <p:grpSp>
        <p:nvGrpSpPr>
          <p:cNvPr id="45060" name="Group 52"/>
          <p:cNvGrpSpPr>
            <a:grpSpLocks/>
          </p:cNvGrpSpPr>
          <p:nvPr/>
        </p:nvGrpSpPr>
        <p:grpSpPr bwMode="auto">
          <a:xfrm>
            <a:off x="7086600" y="3978275"/>
            <a:ext cx="666750" cy="669925"/>
            <a:chOff x="4720" y="2581"/>
            <a:chExt cx="420" cy="422"/>
          </a:xfrm>
        </p:grpSpPr>
        <p:grpSp>
          <p:nvGrpSpPr>
            <p:cNvPr id="45136" name="Group 4"/>
            <p:cNvGrpSpPr>
              <a:grpSpLocks/>
            </p:cNvGrpSpPr>
            <p:nvPr/>
          </p:nvGrpSpPr>
          <p:grpSpPr bwMode="auto">
            <a:xfrm flipH="1">
              <a:off x="5048" y="2757"/>
              <a:ext cx="92" cy="246"/>
              <a:chOff x="1635" y="1833"/>
              <a:chExt cx="92" cy="246"/>
            </a:xfrm>
          </p:grpSpPr>
          <p:grpSp>
            <p:nvGrpSpPr>
              <p:cNvPr id="45149" name="Group 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5157" name="Group 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516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7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7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4515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9" name="Line 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2" name="Line 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4" name="Line 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45150" name="Group 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515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3" name="Line 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5" name="Line 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6" name="Line 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45151" name="Oval 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5137" name="Group 28"/>
            <p:cNvGrpSpPr>
              <a:grpSpLocks/>
            </p:cNvGrpSpPr>
            <p:nvPr/>
          </p:nvGrpSpPr>
          <p:grpSpPr bwMode="auto">
            <a:xfrm>
              <a:off x="4720" y="2581"/>
              <a:ext cx="364" cy="349"/>
              <a:chOff x="2736" y="3024"/>
              <a:chExt cx="364" cy="349"/>
            </a:xfrm>
          </p:grpSpPr>
          <p:sp>
            <p:nvSpPr>
              <p:cNvPr id="45138" name="Arc 29"/>
              <p:cNvSpPr>
                <a:spLocks/>
              </p:cNvSpPr>
              <p:nvPr/>
            </p:nvSpPr>
            <p:spPr bwMode="auto">
              <a:xfrm flipH="1">
                <a:off x="2736" y="3024"/>
                <a:ext cx="109" cy="349"/>
              </a:xfrm>
              <a:custGeom>
                <a:avLst/>
                <a:gdLst>
                  <a:gd name="T0" fmla="*/ 0 w 21600"/>
                  <a:gd name="T1" fmla="*/ 0 h 41996"/>
                  <a:gd name="T2" fmla="*/ 0 w 21600"/>
                  <a:gd name="T3" fmla="*/ 0 h 41996"/>
                  <a:gd name="T4" fmla="*/ 0 w 21600"/>
                  <a:gd name="T5" fmla="*/ 0 h 419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96"/>
                  <a:gd name="T11" fmla="*/ 21600 w 21600"/>
                  <a:gd name="T12" fmla="*/ 41996 h 419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lnTo>
                      <a:pt x="4308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39" name="Arc 30"/>
              <p:cNvSpPr>
                <a:spLocks/>
              </p:cNvSpPr>
              <p:nvPr/>
            </p:nvSpPr>
            <p:spPr bwMode="auto">
              <a:xfrm flipH="1">
                <a:off x="2782" y="3047"/>
                <a:ext cx="94" cy="300"/>
              </a:xfrm>
              <a:custGeom>
                <a:avLst/>
                <a:gdLst>
                  <a:gd name="T0" fmla="*/ 0 w 21600"/>
                  <a:gd name="T1" fmla="*/ 0 h 41987"/>
                  <a:gd name="T2" fmla="*/ 0 w 21600"/>
                  <a:gd name="T3" fmla="*/ 0 h 41987"/>
                  <a:gd name="T4" fmla="*/ 0 w 21600"/>
                  <a:gd name="T5" fmla="*/ 0 h 419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87"/>
                  <a:gd name="T11" fmla="*/ 21600 w 21600"/>
                  <a:gd name="T12" fmla="*/ 41987 h 41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lnTo>
                      <a:pt x="4319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0" name="Arc 31"/>
              <p:cNvSpPr>
                <a:spLocks/>
              </p:cNvSpPr>
              <p:nvPr/>
            </p:nvSpPr>
            <p:spPr bwMode="auto">
              <a:xfrm flipH="1">
                <a:off x="2825" y="3072"/>
                <a:ext cx="88" cy="253"/>
              </a:xfrm>
              <a:custGeom>
                <a:avLst/>
                <a:gdLst>
                  <a:gd name="T0" fmla="*/ 0 w 21600"/>
                  <a:gd name="T1" fmla="*/ 0 h 42045"/>
                  <a:gd name="T2" fmla="*/ 0 w 21600"/>
                  <a:gd name="T3" fmla="*/ 0 h 42045"/>
                  <a:gd name="T4" fmla="*/ 0 w 21600"/>
                  <a:gd name="T5" fmla="*/ 0 h 4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5"/>
                  <a:gd name="T11" fmla="*/ 21600 w 21600"/>
                  <a:gd name="T12" fmla="*/ 42045 h 4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lnTo>
                      <a:pt x="4149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45141" name="Group 32"/>
              <p:cNvGrpSpPr>
                <a:grpSpLocks/>
              </p:cNvGrpSpPr>
              <p:nvPr/>
            </p:nvGrpSpPr>
            <p:grpSpPr bwMode="auto">
              <a:xfrm flipH="1">
                <a:off x="2865" y="3089"/>
                <a:ext cx="150" cy="232"/>
                <a:chOff x="1782" y="1750"/>
                <a:chExt cx="150" cy="232"/>
              </a:xfrm>
            </p:grpSpPr>
            <p:sp>
              <p:nvSpPr>
                <p:cNvPr id="45146" name="Arc 3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T0" fmla="*/ 0 w 21600"/>
                    <a:gd name="T1" fmla="*/ 0 h 42051"/>
                    <a:gd name="T2" fmla="*/ 0 w 21600"/>
                    <a:gd name="T3" fmla="*/ 0 h 42051"/>
                    <a:gd name="T4" fmla="*/ 0 w 21600"/>
                    <a:gd name="T5" fmla="*/ 0 h 420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1"/>
                    <a:gd name="T11" fmla="*/ 21600 w 21600"/>
                    <a:gd name="T12" fmla="*/ 42051 h 420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lnTo>
                        <a:pt x="4215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47" name="Arc 3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0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lnTo>
                        <a:pt x="4067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48" name="Arc 3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T0" fmla="*/ 0 w 21600"/>
                    <a:gd name="T1" fmla="*/ 0 h 41974"/>
                    <a:gd name="T2" fmla="*/ 0 w 21600"/>
                    <a:gd name="T3" fmla="*/ 0 h 41974"/>
                    <a:gd name="T4" fmla="*/ 0 w 21600"/>
                    <a:gd name="T5" fmla="*/ 0 h 419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74"/>
                    <a:gd name="T11" fmla="*/ 21600 w 21600"/>
                    <a:gd name="T12" fmla="*/ 41974 h 419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lnTo>
                        <a:pt x="431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45142" name="Arc 36"/>
              <p:cNvSpPr>
                <a:spLocks/>
              </p:cNvSpPr>
              <p:nvPr/>
            </p:nvSpPr>
            <p:spPr bwMode="auto">
              <a:xfrm flipH="1">
                <a:off x="2973" y="3136"/>
                <a:ext cx="67" cy="147"/>
              </a:xfrm>
              <a:custGeom>
                <a:avLst/>
                <a:gdLst>
                  <a:gd name="T0" fmla="*/ 0 w 21600"/>
                  <a:gd name="T1" fmla="*/ 0 h 42217"/>
                  <a:gd name="T2" fmla="*/ 0 w 21600"/>
                  <a:gd name="T3" fmla="*/ 0 h 42217"/>
                  <a:gd name="T4" fmla="*/ 0 w 21600"/>
                  <a:gd name="T5" fmla="*/ 0 h 422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17"/>
                  <a:gd name="T11" fmla="*/ 21600 w 21600"/>
                  <a:gd name="T12" fmla="*/ 42217 h 42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lnTo>
                      <a:pt x="3885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3" name="Arc 37"/>
              <p:cNvSpPr>
                <a:spLocks/>
              </p:cNvSpPr>
              <p:nvPr/>
            </p:nvSpPr>
            <p:spPr bwMode="auto">
              <a:xfrm flipH="1">
                <a:off x="3010" y="3147"/>
                <a:ext cx="58" cy="126"/>
              </a:xfrm>
              <a:custGeom>
                <a:avLst/>
                <a:gdLst>
                  <a:gd name="T0" fmla="*/ 0 w 21600"/>
                  <a:gd name="T1" fmla="*/ 0 h 42160"/>
                  <a:gd name="T2" fmla="*/ 0 w 21600"/>
                  <a:gd name="T3" fmla="*/ 0 h 42160"/>
                  <a:gd name="T4" fmla="*/ 0 w 21600"/>
                  <a:gd name="T5" fmla="*/ 0 h 421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0"/>
                  <a:gd name="T11" fmla="*/ 21600 w 21600"/>
                  <a:gd name="T12" fmla="*/ 42160 h 4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lnTo>
                      <a:pt x="4028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4" name="Arc 38"/>
              <p:cNvSpPr>
                <a:spLocks/>
              </p:cNvSpPr>
              <p:nvPr/>
            </p:nvSpPr>
            <p:spPr bwMode="auto">
              <a:xfrm flipH="1">
                <a:off x="3041" y="3163"/>
                <a:ext cx="50" cy="98"/>
              </a:xfrm>
              <a:custGeom>
                <a:avLst/>
                <a:gdLst>
                  <a:gd name="T0" fmla="*/ 0 w 21600"/>
                  <a:gd name="T1" fmla="*/ 0 h 42030"/>
                  <a:gd name="T2" fmla="*/ 0 w 21600"/>
                  <a:gd name="T3" fmla="*/ 0 h 42030"/>
                  <a:gd name="T4" fmla="*/ 0 w 21600"/>
                  <a:gd name="T5" fmla="*/ 0 h 420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30"/>
                  <a:gd name="T11" fmla="*/ 21600 w 21600"/>
                  <a:gd name="T12" fmla="*/ 42030 h 42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lnTo>
                      <a:pt x="4237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5" name="Arc 39"/>
              <p:cNvSpPr>
                <a:spLocks/>
              </p:cNvSpPr>
              <p:nvPr/>
            </p:nvSpPr>
            <p:spPr bwMode="auto">
              <a:xfrm flipH="1">
                <a:off x="3070" y="3178"/>
                <a:ext cx="30" cy="74"/>
              </a:xfrm>
              <a:custGeom>
                <a:avLst/>
                <a:gdLst>
                  <a:gd name="T0" fmla="*/ 0 w 21600"/>
                  <a:gd name="T1" fmla="*/ 0 h 42282"/>
                  <a:gd name="T2" fmla="*/ 0 w 21600"/>
                  <a:gd name="T3" fmla="*/ 0 h 42282"/>
                  <a:gd name="T4" fmla="*/ 0 w 21600"/>
                  <a:gd name="T5" fmla="*/ 0 h 422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82"/>
                  <a:gd name="T11" fmla="*/ 21600 w 21600"/>
                  <a:gd name="T12" fmla="*/ 42282 h 42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lnTo>
                      <a:pt x="3610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cxnSp>
        <p:nvCxnSpPr>
          <p:cNvPr id="45061" name="AutoShape 42"/>
          <p:cNvCxnSpPr>
            <a:cxnSpLocks noChangeShapeType="1"/>
          </p:cNvCxnSpPr>
          <p:nvPr/>
        </p:nvCxnSpPr>
        <p:spPr bwMode="auto">
          <a:xfrm>
            <a:off x="4529138" y="4314825"/>
            <a:ext cx="619125" cy="338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2" name="AutoShape 43"/>
          <p:cNvCxnSpPr>
            <a:cxnSpLocks noChangeShapeType="1"/>
            <a:endCxn id="45129" idx="26"/>
          </p:cNvCxnSpPr>
          <p:nvPr/>
        </p:nvCxnSpPr>
        <p:spPr bwMode="auto">
          <a:xfrm flipV="1">
            <a:off x="5148263" y="4456113"/>
            <a:ext cx="8223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3" name="AutoShape 44"/>
          <p:cNvCxnSpPr>
            <a:cxnSpLocks noChangeShapeType="1"/>
            <a:endCxn id="45129" idx="25"/>
          </p:cNvCxnSpPr>
          <p:nvPr/>
        </p:nvCxnSpPr>
        <p:spPr bwMode="auto">
          <a:xfrm>
            <a:off x="4529138" y="4314825"/>
            <a:ext cx="14319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4" name="AutoShape 45"/>
          <p:cNvCxnSpPr>
            <a:cxnSpLocks noChangeShapeType="1"/>
            <a:stCxn id="45132" idx="0"/>
            <a:endCxn id="45138" idx="2"/>
          </p:cNvCxnSpPr>
          <p:nvPr/>
        </p:nvCxnSpPr>
        <p:spPr bwMode="auto">
          <a:xfrm rot="10800000" flipH="1">
            <a:off x="6432550" y="3978275"/>
            <a:ext cx="827088" cy="65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5065" name="Picture 47" descr="blueto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2819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49"/>
          <p:cNvSpPr txBox="1">
            <a:spLocks noChangeArrowheads="1"/>
          </p:cNvSpPr>
          <p:nvPr/>
        </p:nvSpPr>
        <p:spPr bwMode="auto">
          <a:xfrm>
            <a:off x="447675" y="5489575"/>
            <a:ext cx="337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One of the first modules (Ericsson).</a:t>
            </a:r>
          </a:p>
        </p:txBody>
      </p:sp>
      <p:pic>
        <p:nvPicPr>
          <p:cNvPr id="45067" name="Picture 50" descr="HH0008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343400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51" descr="NA0023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876800"/>
            <a:ext cx="76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9" name="AutoShape 53"/>
          <p:cNvCxnSpPr>
            <a:cxnSpLocks noChangeShapeType="1"/>
          </p:cNvCxnSpPr>
          <p:nvPr/>
        </p:nvCxnSpPr>
        <p:spPr bwMode="auto">
          <a:xfrm flipV="1">
            <a:off x="7467600" y="4857750"/>
            <a:ext cx="862013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5070" name="Picture 55" descr="j01974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4005263"/>
            <a:ext cx="533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56" descr="BD0927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652963"/>
            <a:ext cx="719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2" name="Group 62"/>
          <p:cNvGrpSpPr>
            <a:grpSpLocks noChangeAspect="1"/>
          </p:cNvGrpSpPr>
          <p:nvPr/>
        </p:nvGrpSpPr>
        <p:grpSpPr bwMode="auto">
          <a:xfrm flipH="1">
            <a:off x="5795963" y="4005263"/>
            <a:ext cx="706437" cy="719137"/>
            <a:chOff x="3969" y="3475"/>
            <a:chExt cx="356" cy="362"/>
          </a:xfrm>
        </p:grpSpPr>
        <p:sp>
          <p:nvSpPr>
            <p:cNvPr id="45073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969" y="3475"/>
              <a:ext cx="35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4" name="Freeform 63"/>
            <p:cNvSpPr>
              <a:spLocks/>
            </p:cNvSpPr>
            <p:nvPr/>
          </p:nvSpPr>
          <p:spPr bwMode="auto">
            <a:xfrm>
              <a:off x="4135" y="3602"/>
              <a:ext cx="157" cy="232"/>
            </a:xfrm>
            <a:custGeom>
              <a:avLst/>
              <a:gdLst>
                <a:gd name="T0" fmla="*/ 1 w 628"/>
                <a:gd name="T1" fmla="*/ 0 h 926"/>
                <a:gd name="T2" fmla="*/ 1 w 628"/>
                <a:gd name="T3" fmla="*/ 0 h 926"/>
                <a:gd name="T4" fmla="*/ 1 w 628"/>
                <a:gd name="T5" fmla="*/ 0 h 926"/>
                <a:gd name="T6" fmla="*/ 1 w 628"/>
                <a:gd name="T7" fmla="*/ 0 h 926"/>
                <a:gd name="T8" fmla="*/ 0 w 628"/>
                <a:gd name="T9" fmla="*/ 0 h 926"/>
                <a:gd name="T10" fmla="*/ 0 w 628"/>
                <a:gd name="T11" fmla="*/ 0 h 926"/>
                <a:gd name="T12" fmla="*/ 0 w 628"/>
                <a:gd name="T13" fmla="*/ 0 h 926"/>
                <a:gd name="T14" fmla="*/ 0 w 628"/>
                <a:gd name="T15" fmla="*/ 1 h 926"/>
                <a:gd name="T16" fmla="*/ 0 w 628"/>
                <a:gd name="T17" fmla="*/ 1 h 926"/>
                <a:gd name="T18" fmla="*/ 0 w 628"/>
                <a:gd name="T19" fmla="*/ 1 h 926"/>
                <a:gd name="T20" fmla="*/ 0 w 628"/>
                <a:gd name="T21" fmla="*/ 1 h 926"/>
                <a:gd name="T22" fmla="*/ 0 w 628"/>
                <a:gd name="T23" fmla="*/ 1 h 926"/>
                <a:gd name="T24" fmla="*/ 0 w 628"/>
                <a:gd name="T25" fmla="*/ 1 h 926"/>
                <a:gd name="T26" fmla="*/ 0 w 628"/>
                <a:gd name="T27" fmla="*/ 2 h 926"/>
                <a:gd name="T28" fmla="*/ 1 w 628"/>
                <a:gd name="T29" fmla="*/ 2 h 926"/>
                <a:gd name="T30" fmla="*/ 1 w 628"/>
                <a:gd name="T31" fmla="*/ 3 h 926"/>
                <a:gd name="T32" fmla="*/ 1 w 628"/>
                <a:gd name="T33" fmla="*/ 3 h 926"/>
                <a:gd name="T34" fmla="*/ 1 w 628"/>
                <a:gd name="T35" fmla="*/ 4 h 926"/>
                <a:gd name="T36" fmla="*/ 1 w 628"/>
                <a:gd name="T37" fmla="*/ 4 h 926"/>
                <a:gd name="T38" fmla="*/ 1 w 628"/>
                <a:gd name="T39" fmla="*/ 4 h 926"/>
                <a:gd name="T40" fmla="*/ 1 w 628"/>
                <a:gd name="T41" fmla="*/ 4 h 926"/>
                <a:gd name="T42" fmla="*/ 2 w 628"/>
                <a:gd name="T43" fmla="*/ 4 h 926"/>
                <a:gd name="T44" fmla="*/ 2 w 628"/>
                <a:gd name="T45" fmla="*/ 4 h 926"/>
                <a:gd name="T46" fmla="*/ 2 w 628"/>
                <a:gd name="T47" fmla="*/ 4 h 926"/>
                <a:gd name="T48" fmla="*/ 2 w 628"/>
                <a:gd name="T49" fmla="*/ 3 h 926"/>
                <a:gd name="T50" fmla="*/ 2 w 628"/>
                <a:gd name="T51" fmla="*/ 3 h 926"/>
                <a:gd name="T52" fmla="*/ 3 w 628"/>
                <a:gd name="T53" fmla="*/ 3 h 926"/>
                <a:gd name="T54" fmla="*/ 3 w 628"/>
                <a:gd name="T55" fmla="*/ 3 h 926"/>
                <a:gd name="T56" fmla="*/ 3 w 628"/>
                <a:gd name="T57" fmla="*/ 3 h 926"/>
                <a:gd name="T58" fmla="*/ 2 w 628"/>
                <a:gd name="T59" fmla="*/ 3 h 926"/>
                <a:gd name="T60" fmla="*/ 2 w 628"/>
                <a:gd name="T61" fmla="*/ 2 h 926"/>
                <a:gd name="T62" fmla="*/ 2 w 628"/>
                <a:gd name="T63" fmla="*/ 2 h 926"/>
                <a:gd name="T64" fmla="*/ 2 w 628"/>
                <a:gd name="T65" fmla="*/ 2 h 926"/>
                <a:gd name="T66" fmla="*/ 1 w 628"/>
                <a:gd name="T67" fmla="*/ 1 h 926"/>
                <a:gd name="T68" fmla="*/ 1 w 628"/>
                <a:gd name="T69" fmla="*/ 1 h 926"/>
                <a:gd name="T70" fmla="*/ 1 w 628"/>
                <a:gd name="T71" fmla="*/ 0 h 9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926"/>
                <a:gd name="T110" fmla="*/ 628 w 628"/>
                <a:gd name="T111" fmla="*/ 926 h 9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926">
                  <a:moveTo>
                    <a:pt x="247" y="1"/>
                  </a:moveTo>
                  <a:lnTo>
                    <a:pt x="237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3" y="1"/>
                  </a:lnTo>
                  <a:lnTo>
                    <a:pt x="174" y="3"/>
                  </a:lnTo>
                  <a:lnTo>
                    <a:pt x="153" y="6"/>
                  </a:lnTo>
                  <a:lnTo>
                    <a:pt x="133" y="9"/>
                  </a:lnTo>
                  <a:lnTo>
                    <a:pt x="112" y="14"/>
                  </a:lnTo>
                  <a:lnTo>
                    <a:pt x="92" y="20"/>
                  </a:lnTo>
                  <a:lnTo>
                    <a:pt x="73" y="28"/>
                  </a:lnTo>
                  <a:lnTo>
                    <a:pt x="54" y="36"/>
                  </a:lnTo>
                  <a:lnTo>
                    <a:pt x="37" y="47"/>
                  </a:lnTo>
                  <a:lnTo>
                    <a:pt x="23" y="59"/>
                  </a:lnTo>
                  <a:lnTo>
                    <a:pt x="13" y="73"/>
                  </a:lnTo>
                  <a:lnTo>
                    <a:pt x="5" y="89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4" y="132"/>
                  </a:lnTo>
                  <a:lnTo>
                    <a:pt x="11" y="160"/>
                  </a:lnTo>
                  <a:lnTo>
                    <a:pt x="20" y="195"/>
                  </a:lnTo>
                  <a:lnTo>
                    <a:pt x="32" y="236"/>
                  </a:lnTo>
                  <a:lnTo>
                    <a:pt x="46" y="283"/>
                  </a:lnTo>
                  <a:lnTo>
                    <a:pt x="61" y="333"/>
                  </a:lnTo>
                  <a:lnTo>
                    <a:pt x="80" y="386"/>
                  </a:lnTo>
                  <a:lnTo>
                    <a:pt x="98" y="442"/>
                  </a:lnTo>
                  <a:lnTo>
                    <a:pt x="119" y="498"/>
                  </a:lnTo>
                  <a:lnTo>
                    <a:pt x="140" y="557"/>
                  </a:lnTo>
                  <a:lnTo>
                    <a:pt x="164" y="613"/>
                  </a:lnTo>
                  <a:lnTo>
                    <a:pt x="187" y="669"/>
                  </a:lnTo>
                  <a:lnTo>
                    <a:pt x="211" y="721"/>
                  </a:lnTo>
                  <a:lnTo>
                    <a:pt x="234" y="772"/>
                  </a:lnTo>
                  <a:lnTo>
                    <a:pt x="257" y="817"/>
                  </a:lnTo>
                  <a:lnTo>
                    <a:pt x="281" y="858"/>
                  </a:lnTo>
                  <a:lnTo>
                    <a:pt x="304" y="893"/>
                  </a:lnTo>
                  <a:lnTo>
                    <a:pt x="310" y="903"/>
                  </a:lnTo>
                  <a:lnTo>
                    <a:pt x="317" y="911"/>
                  </a:lnTo>
                  <a:lnTo>
                    <a:pt x="324" y="919"/>
                  </a:lnTo>
                  <a:lnTo>
                    <a:pt x="330" y="926"/>
                  </a:lnTo>
                  <a:lnTo>
                    <a:pt x="347" y="919"/>
                  </a:lnTo>
                  <a:lnTo>
                    <a:pt x="367" y="912"/>
                  </a:lnTo>
                  <a:lnTo>
                    <a:pt x="388" y="904"/>
                  </a:lnTo>
                  <a:lnTo>
                    <a:pt x="412" y="895"/>
                  </a:lnTo>
                  <a:lnTo>
                    <a:pt x="436" y="885"/>
                  </a:lnTo>
                  <a:lnTo>
                    <a:pt x="461" y="875"/>
                  </a:lnTo>
                  <a:lnTo>
                    <a:pt x="485" y="864"/>
                  </a:lnTo>
                  <a:lnTo>
                    <a:pt x="510" y="854"/>
                  </a:lnTo>
                  <a:lnTo>
                    <a:pt x="533" y="843"/>
                  </a:lnTo>
                  <a:lnTo>
                    <a:pt x="555" y="833"/>
                  </a:lnTo>
                  <a:lnTo>
                    <a:pt x="575" y="823"/>
                  </a:lnTo>
                  <a:lnTo>
                    <a:pt x="593" y="813"/>
                  </a:lnTo>
                  <a:lnTo>
                    <a:pt x="607" y="803"/>
                  </a:lnTo>
                  <a:lnTo>
                    <a:pt x="617" y="795"/>
                  </a:lnTo>
                  <a:lnTo>
                    <a:pt x="626" y="787"/>
                  </a:lnTo>
                  <a:lnTo>
                    <a:pt x="628" y="780"/>
                  </a:lnTo>
                  <a:lnTo>
                    <a:pt x="602" y="745"/>
                  </a:lnTo>
                  <a:lnTo>
                    <a:pt x="575" y="706"/>
                  </a:lnTo>
                  <a:lnTo>
                    <a:pt x="547" y="662"/>
                  </a:lnTo>
                  <a:lnTo>
                    <a:pt x="518" y="614"/>
                  </a:lnTo>
                  <a:lnTo>
                    <a:pt x="488" y="564"/>
                  </a:lnTo>
                  <a:lnTo>
                    <a:pt x="458" y="510"/>
                  </a:lnTo>
                  <a:lnTo>
                    <a:pt x="428" y="456"/>
                  </a:lnTo>
                  <a:lnTo>
                    <a:pt x="399" y="400"/>
                  </a:lnTo>
                  <a:lnTo>
                    <a:pt x="372" y="344"/>
                  </a:lnTo>
                  <a:lnTo>
                    <a:pt x="345" y="288"/>
                  </a:lnTo>
                  <a:lnTo>
                    <a:pt x="322" y="234"/>
                  </a:lnTo>
                  <a:lnTo>
                    <a:pt x="299" y="181"/>
                  </a:lnTo>
                  <a:lnTo>
                    <a:pt x="281" y="131"/>
                  </a:lnTo>
                  <a:lnTo>
                    <a:pt x="265" y="83"/>
                  </a:lnTo>
                  <a:lnTo>
                    <a:pt x="254" y="4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4FC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5" name="Freeform 64"/>
            <p:cNvSpPr>
              <a:spLocks/>
            </p:cNvSpPr>
            <p:nvPr/>
          </p:nvSpPr>
          <p:spPr bwMode="auto">
            <a:xfrm>
              <a:off x="4126" y="3635"/>
              <a:ext cx="85" cy="191"/>
            </a:xfrm>
            <a:custGeom>
              <a:avLst/>
              <a:gdLst>
                <a:gd name="T0" fmla="*/ 0 w 339"/>
                <a:gd name="T1" fmla="*/ 0 h 761"/>
                <a:gd name="T2" fmla="*/ 0 w 339"/>
                <a:gd name="T3" fmla="*/ 0 h 761"/>
                <a:gd name="T4" fmla="*/ 0 w 339"/>
                <a:gd name="T5" fmla="*/ 0 h 761"/>
                <a:gd name="T6" fmla="*/ 0 w 339"/>
                <a:gd name="T7" fmla="*/ 0 h 761"/>
                <a:gd name="T8" fmla="*/ 0 w 339"/>
                <a:gd name="T9" fmla="*/ 0 h 761"/>
                <a:gd name="T10" fmla="*/ 0 w 339"/>
                <a:gd name="T11" fmla="*/ 0 h 761"/>
                <a:gd name="T12" fmla="*/ 0 w 339"/>
                <a:gd name="T13" fmla="*/ 0 h 761"/>
                <a:gd name="T14" fmla="*/ 0 w 339"/>
                <a:gd name="T15" fmla="*/ 0 h 761"/>
                <a:gd name="T16" fmla="*/ 0 w 339"/>
                <a:gd name="T17" fmla="*/ 1 h 761"/>
                <a:gd name="T18" fmla="*/ 0 w 339"/>
                <a:gd name="T19" fmla="*/ 1 h 761"/>
                <a:gd name="T20" fmla="*/ 0 w 339"/>
                <a:gd name="T21" fmla="*/ 1 h 761"/>
                <a:gd name="T22" fmla="*/ 0 w 339"/>
                <a:gd name="T23" fmla="*/ 1 h 761"/>
                <a:gd name="T24" fmla="*/ 0 w 339"/>
                <a:gd name="T25" fmla="*/ 1 h 761"/>
                <a:gd name="T26" fmla="*/ 0 w 339"/>
                <a:gd name="T27" fmla="*/ 1 h 761"/>
                <a:gd name="T28" fmla="*/ 0 w 339"/>
                <a:gd name="T29" fmla="*/ 1 h 761"/>
                <a:gd name="T30" fmla="*/ 0 w 339"/>
                <a:gd name="T31" fmla="*/ 2 h 761"/>
                <a:gd name="T32" fmla="*/ 0 w 339"/>
                <a:gd name="T33" fmla="*/ 2 h 761"/>
                <a:gd name="T34" fmla="*/ 0 w 339"/>
                <a:gd name="T35" fmla="*/ 2 h 761"/>
                <a:gd name="T36" fmla="*/ 1 w 339"/>
                <a:gd name="T37" fmla="*/ 2 h 761"/>
                <a:gd name="T38" fmla="*/ 1 w 339"/>
                <a:gd name="T39" fmla="*/ 2 h 761"/>
                <a:gd name="T40" fmla="*/ 1 w 339"/>
                <a:gd name="T41" fmla="*/ 3 h 761"/>
                <a:gd name="T42" fmla="*/ 1 w 339"/>
                <a:gd name="T43" fmla="*/ 3 h 761"/>
                <a:gd name="T44" fmla="*/ 1 w 339"/>
                <a:gd name="T45" fmla="*/ 3 h 761"/>
                <a:gd name="T46" fmla="*/ 1 w 339"/>
                <a:gd name="T47" fmla="*/ 3 h 761"/>
                <a:gd name="T48" fmla="*/ 1 w 339"/>
                <a:gd name="T49" fmla="*/ 3 h 761"/>
                <a:gd name="T50" fmla="*/ 1 w 339"/>
                <a:gd name="T51" fmla="*/ 3 h 761"/>
                <a:gd name="T52" fmla="*/ 1 w 339"/>
                <a:gd name="T53" fmla="*/ 3 h 761"/>
                <a:gd name="T54" fmla="*/ 1 w 339"/>
                <a:gd name="T55" fmla="*/ 3 h 761"/>
                <a:gd name="T56" fmla="*/ 1 w 339"/>
                <a:gd name="T57" fmla="*/ 3 h 761"/>
                <a:gd name="T58" fmla="*/ 1 w 339"/>
                <a:gd name="T59" fmla="*/ 3 h 761"/>
                <a:gd name="T60" fmla="*/ 1 w 339"/>
                <a:gd name="T61" fmla="*/ 3 h 761"/>
                <a:gd name="T62" fmla="*/ 1 w 339"/>
                <a:gd name="T63" fmla="*/ 3 h 761"/>
                <a:gd name="T64" fmla="*/ 1 w 339"/>
                <a:gd name="T65" fmla="*/ 3 h 761"/>
                <a:gd name="T66" fmla="*/ 1 w 339"/>
                <a:gd name="T67" fmla="*/ 3 h 761"/>
                <a:gd name="T68" fmla="*/ 1 w 339"/>
                <a:gd name="T69" fmla="*/ 3 h 761"/>
                <a:gd name="T70" fmla="*/ 1 w 339"/>
                <a:gd name="T71" fmla="*/ 3 h 761"/>
                <a:gd name="T72" fmla="*/ 1 w 339"/>
                <a:gd name="T73" fmla="*/ 2 h 761"/>
                <a:gd name="T74" fmla="*/ 1 w 339"/>
                <a:gd name="T75" fmla="*/ 2 h 761"/>
                <a:gd name="T76" fmla="*/ 1 w 339"/>
                <a:gd name="T77" fmla="*/ 2 h 761"/>
                <a:gd name="T78" fmla="*/ 1 w 339"/>
                <a:gd name="T79" fmla="*/ 2 h 761"/>
                <a:gd name="T80" fmla="*/ 1 w 339"/>
                <a:gd name="T81" fmla="*/ 2 h 761"/>
                <a:gd name="T82" fmla="*/ 1 w 339"/>
                <a:gd name="T83" fmla="*/ 1 h 761"/>
                <a:gd name="T84" fmla="*/ 1 w 339"/>
                <a:gd name="T85" fmla="*/ 1 h 761"/>
                <a:gd name="T86" fmla="*/ 1 w 339"/>
                <a:gd name="T87" fmla="*/ 1 h 761"/>
                <a:gd name="T88" fmla="*/ 0 w 339"/>
                <a:gd name="T89" fmla="*/ 1 h 761"/>
                <a:gd name="T90" fmla="*/ 0 w 339"/>
                <a:gd name="T91" fmla="*/ 1 h 761"/>
                <a:gd name="T92" fmla="*/ 0 w 339"/>
                <a:gd name="T93" fmla="*/ 0 h 761"/>
                <a:gd name="T94" fmla="*/ 0 w 339"/>
                <a:gd name="T95" fmla="*/ 0 h 761"/>
                <a:gd name="T96" fmla="*/ 0 w 339"/>
                <a:gd name="T97" fmla="*/ 0 h 7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761"/>
                <a:gd name="T149" fmla="*/ 339 w 339"/>
                <a:gd name="T150" fmla="*/ 761 h 7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761">
                  <a:moveTo>
                    <a:pt x="39" y="0"/>
                  </a:moveTo>
                  <a:lnTo>
                    <a:pt x="39" y="1"/>
                  </a:lnTo>
                  <a:lnTo>
                    <a:pt x="39" y="3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2" y="28"/>
                  </a:lnTo>
                  <a:lnTo>
                    <a:pt x="26" y="44"/>
                  </a:lnTo>
                  <a:lnTo>
                    <a:pt x="16" y="67"/>
                  </a:lnTo>
                  <a:lnTo>
                    <a:pt x="5" y="95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3" y="179"/>
                  </a:lnTo>
                  <a:lnTo>
                    <a:pt x="11" y="220"/>
                  </a:lnTo>
                  <a:lnTo>
                    <a:pt x="21" y="264"/>
                  </a:lnTo>
                  <a:lnTo>
                    <a:pt x="33" y="313"/>
                  </a:lnTo>
                  <a:lnTo>
                    <a:pt x="47" y="363"/>
                  </a:lnTo>
                  <a:lnTo>
                    <a:pt x="62" y="414"/>
                  </a:lnTo>
                  <a:lnTo>
                    <a:pt x="78" y="463"/>
                  </a:lnTo>
                  <a:lnTo>
                    <a:pt x="95" y="511"/>
                  </a:lnTo>
                  <a:lnTo>
                    <a:pt x="110" y="556"/>
                  </a:lnTo>
                  <a:lnTo>
                    <a:pt x="125" y="596"/>
                  </a:lnTo>
                  <a:lnTo>
                    <a:pt x="139" y="630"/>
                  </a:lnTo>
                  <a:lnTo>
                    <a:pt x="151" y="657"/>
                  </a:lnTo>
                  <a:lnTo>
                    <a:pt x="160" y="676"/>
                  </a:lnTo>
                  <a:lnTo>
                    <a:pt x="167" y="685"/>
                  </a:lnTo>
                  <a:lnTo>
                    <a:pt x="178" y="694"/>
                  </a:lnTo>
                  <a:lnTo>
                    <a:pt x="191" y="701"/>
                  </a:lnTo>
                  <a:lnTo>
                    <a:pt x="206" y="710"/>
                  </a:lnTo>
                  <a:lnTo>
                    <a:pt x="224" y="718"/>
                  </a:lnTo>
                  <a:lnTo>
                    <a:pt x="247" y="729"/>
                  </a:lnTo>
                  <a:lnTo>
                    <a:pt x="272" y="738"/>
                  </a:lnTo>
                  <a:lnTo>
                    <a:pt x="303" y="750"/>
                  </a:lnTo>
                  <a:lnTo>
                    <a:pt x="339" y="761"/>
                  </a:lnTo>
                  <a:lnTo>
                    <a:pt x="316" y="726"/>
                  </a:lnTo>
                  <a:lnTo>
                    <a:pt x="292" y="685"/>
                  </a:lnTo>
                  <a:lnTo>
                    <a:pt x="269" y="640"/>
                  </a:lnTo>
                  <a:lnTo>
                    <a:pt x="246" y="589"/>
                  </a:lnTo>
                  <a:lnTo>
                    <a:pt x="222" y="537"/>
                  </a:lnTo>
                  <a:lnTo>
                    <a:pt x="199" y="481"/>
                  </a:lnTo>
                  <a:lnTo>
                    <a:pt x="175" y="425"/>
                  </a:lnTo>
                  <a:lnTo>
                    <a:pt x="154" y="366"/>
                  </a:lnTo>
                  <a:lnTo>
                    <a:pt x="133" y="310"/>
                  </a:lnTo>
                  <a:lnTo>
                    <a:pt x="115" y="254"/>
                  </a:lnTo>
                  <a:lnTo>
                    <a:pt x="96" y="201"/>
                  </a:lnTo>
                  <a:lnTo>
                    <a:pt x="81" y="151"/>
                  </a:lnTo>
                  <a:lnTo>
                    <a:pt x="67" y="104"/>
                  </a:lnTo>
                  <a:lnTo>
                    <a:pt x="55" y="63"/>
                  </a:lnTo>
                  <a:lnTo>
                    <a:pt x="46" y="2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6" name="Freeform 65"/>
            <p:cNvSpPr>
              <a:spLocks/>
            </p:cNvSpPr>
            <p:nvPr/>
          </p:nvSpPr>
          <p:spPr bwMode="auto">
            <a:xfrm>
              <a:off x="4154" y="3628"/>
              <a:ext cx="38" cy="42"/>
            </a:xfrm>
            <a:custGeom>
              <a:avLst/>
              <a:gdLst>
                <a:gd name="T0" fmla="*/ 0 w 153"/>
                <a:gd name="T1" fmla="*/ 0 h 169"/>
                <a:gd name="T2" fmla="*/ 0 w 153"/>
                <a:gd name="T3" fmla="*/ 0 h 169"/>
                <a:gd name="T4" fmla="*/ 0 w 153"/>
                <a:gd name="T5" fmla="*/ 0 h 169"/>
                <a:gd name="T6" fmla="*/ 0 w 153"/>
                <a:gd name="T7" fmla="*/ 0 h 169"/>
                <a:gd name="T8" fmla="*/ 0 w 153"/>
                <a:gd name="T9" fmla="*/ 0 h 169"/>
                <a:gd name="T10" fmla="*/ 0 w 153"/>
                <a:gd name="T11" fmla="*/ 0 h 169"/>
                <a:gd name="T12" fmla="*/ 0 w 153"/>
                <a:gd name="T13" fmla="*/ 0 h 169"/>
                <a:gd name="T14" fmla="*/ 0 w 153"/>
                <a:gd name="T15" fmla="*/ 0 h 169"/>
                <a:gd name="T16" fmla="*/ 0 w 153"/>
                <a:gd name="T17" fmla="*/ 0 h 169"/>
                <a:gd name="T18" fmla="*/ 0 w 153"/>
                <a:gd name="T19" fmla="*/ 0 h 169"/>
                <a:gd name="T20" fmla="*/ 0 w 153"/>
                <a:gd name="T21" fmla="*/ 0 h 169"/>
                <a:gd name="T22" fmla="*/ 0 w 153"/>
                <a:gd name="T23" fmla="*/ 0 h 169"/>
                <a:gd name="T24" fmla="*/ 0 w 153"/>
                <a:gd name="T25" fmla="*/ 0 h 169"/>
                <a:gd name="T26" fmla="*/ 0 w 153"/>
                <a:gd name="T27" fmla="*/ 0 h 169"/>
                <a:gd name="T28" fmla="*/ 0 w 153"/>
                <a:gd name="T29" fmla="*/ 0 h 169"/>
                <a:gd name="T30" fmla="*/ 0 w 153"/>
                <a:gd name="T31" fmla="*/ 0 h 169"/>
                <a:gd name="T32" fmla="*/ 0 w 153"/>
                <a:gd name="T33" fmla="*/ 0 h 169"/>
                <a:gd name="T34" fmla="*/ 0 w 153"/>
                <a:gd name="T35" fmla="*/ 0 h 169"/>
                <a:gd name="T36" fmla="*/ 0 w 153"/>
                <a:gd name="T37" fmla="*/ 0 h 169"/>
                <a:gd name="T38" fmla="*/ 0 w 153"/>
                <a:gd name="T39" fmla="*/ 0 h 169"/>
                <a:gd name="T40" fmla="*/ 0 w 153"/>
                <a:gd name="T41" fmla="*/ 0 h 169"/>
                <a:gd name="T42" fmla="*/ 0 w 153"/>
                <a:gd name="T43" fmla="*/ 0 h 169"/>
                <a:gd name="T44" fmla="*/ 0 w 153"/>
                <a:gd name="T45" fmla="*/ 0 h 169"/>
                <a:gd name="T46" fmla="*/ 0 w 153"/>
                <a:gd name="T47" fmla="*/ 0 h 169"/>
                <a:gd name="T48" fmla="*/ 0 w 153"/>
                <a:gd name="T49" fmla="*/ 0 h 169"/>
                <a:gd name="T50" fmla="*/ 0 w 153"/>
                <a:gd name="T51" fmla="*/ 0 h 169"/>
                <a:gd name="T52" fmla="*/ 0 w 153"/>
                <a:gd name="T53" fmla="*/ 0 h 169"/>
                <a:gd name="T54" fmla="*/ 0 w 153"/>
                <a:gd name="T55" fmla="*/ 0 h 169"/>
                <a:gd name="T56" fmla="*/ 0 w 153"/>
                <a:gd name="T57" fmla="*/ 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169"/>
                <a:gd name="T89" fmla="*/ 153 w 153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169">
                  <a:moveTo>
                    <a:pt x="21" y="9"/>
                  </a:moveTo>
                  <a:lnTo>
                    <a:pt x="10" y="20"/>
                  </a:lnTo>
                  <a:lnTo>
                    <a:pt x="3" y="35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6" y="139"/>
                  </a:lnTo>
                  <a:lnTo>
                    <a:pt x="28" y="154"/>
                  </a:lnTo>
                  <a:lnTo>
                    <a:pt x="41" y="163"/>
                  </a:lnTo>
                  <a:lnTo>
                    <a:pt x="56" y="168"/>
                  </a:lnTo>
                  <a:lnTo>
                    <a:pt x="72" y="169"/>
                  </a:lnTo>
                  <a:lnTo>
                    <a:pt x="89" y="166"/>
                  </a:lnTo>
                  <a:lnTo>
                    <a:pt x="104" y="160"/>
                  </a:lnTo>
                  <a:lnTo>
                    <a:pt x="118" y="152"/>
                  </a:lnTo>
                  <a:lnTo>
                    <a:pt x="130" y="144"/>
                  </a:lnTo>
                  <a:lnTo>
                    <a:pt x="139" y="133"/>
                  </a:lnTo>
                  <a:lnTo>
                    <a:pt x="151" y="106"/>
                  </a:lnTo>
                  <a:lnTo>
                    <a:pt x="153" y="72"/>
                  </a:lnTo>
                  <a:lnTo>
                    <a:pt x="147" y="41"/>
                  </a:lnTo>
                  <a:lnTo>
                    <a:pt x="132" y="22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7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7" name="Freeform 66"/>
            <p:cNvSpPr>
              <a:spLocks/>
            </p:cNvSpPr>
            <p:nvPr/>
          </p:nvSpPr>
          <p:spPr bwMode="auto">
            <a:xfrm>
              <a:off x="4211" y="3750"/>
              <a:ext cx="49" cy="51"/>
            </a:xfrm>
            <a:custGeom>
              <a:avLst/>
              <a:gdLst>
                <a:gd name="T0" fmla="*/ 0 w 196"/>
                <a:gd name="T1" fmla="*/ 0 h 205"/>
                <a:gd name="T2" fmla="*/ 0 w 196"/>
                <a:gd name="T3" fmla="*/ 0 h 205"/>
                <a:gd name="T4" fmla="*/ 0 w 196"/>
                <a:gd name="T5" fmla="*/ 0 h 205"/>
                <a:gd name="T6" fmla="*/ 0 w 196"/>
                <a:gd name="T7" fmla="*/ 0 h 205"/>
                <a:gd name="T8" fmla="*/ 0 w 196"/>
                <a:gd name="T9" fmla="*/ 0 h 205"/>
                <a:gd name="T10" fmla="*/ 0 w 196"/>
                <a:gd name="T11" fmla="*/ 0 h 205"/>
                <a:gd name="T12" fmla="*/ 0 w 196"/>
                <a:gd name="T13" fmla="*/ 0 h 205"/>
                <a:gd name="T14" fmla="*/ 0 w 196"/>
                <a:gd name="T15" fmla="*/ 0 h 205"/>
                <a:gd name="T16" fmla="*/ 0 w 196"/>
                <a:gd name="T17" fmla="*/ 0 h 205"/>
                <a:gd name="T18" fmla="*/ 0 w 196"/>
                <a:gd name="T19" fmla="*/ 0 h 205"/>
                <a:gd name="T20" fmla="*/ 0 w 196"/>
                <a:gd name="T21" fmla="*/ 0 h 205"/>
                <a:gd name="T22" fmla="*/ 0 w 196"/>
                <a:gd name="T23" fmla="*/ 1 h 205"/>
                <a:gd name="T24" fmla="*/ 0 w 196"/>
                <a:gd name="T25" fmla="*/ 1 h 205"/>
                <a:gd name="T26" fmla="*/ 1 w 196"/>
                <a:gd name="T27" fmla="*/ 1 h 205"/>
                <a:gd name="T28" fmla="*/ 1 w 196"/>
                <a:gd name="T29" fmla="*/ 1 h 205"/>
                <a:gd name="T30" fmla="*/ 1 w 196"/>
                <a:gd name="T31" fmla="*/ 1 h 205"/>
                <a:gd name="T32" fmla="*/ 1 w 196"/>
                <a:gd name="T33" fmla="*/ 1 h 205"/>
                <a:gd name="T34" fmla="*/ 1 w 196"/>
                <a:gd name="T35" fmla="*/ 1 h 205"/>
                <a:gd name="T36" fmla="*/ 1 w 196"/>
                <a:gd name="T37" fmla="*/ 1 h 205"/>
                <a:gd name="T38" fmla="*/ 1 w 196"/>
                <a:gd name="T39" fmla="*/ 1 h 205"/>
                <a:gd name="T40" fmla="*/ 1 w 196"/>
                <a:gd name="T41" fmla="*/ 1 h 205"/>
                <a:gd name="T42" fmla="*/ 1 w 196"/>
                <a:gd name="T43" fmla="*/ 0 h 205"/>
                <a:gd name="T44" fmla="*/ 1 w 196"/>
                <a:gd name="T45" fmla="*/ 0 h 205"/>
                <a:gd name="T46" fmla="*/ 1 w 196"/>
                <a:gd name="T47" fmla="*/ 0 h 205"/>
                <a:gd name="T48" fmla="*/ 1 w 196"/>
                <a:gd name="T49" fmla="*/ 0 h 205"/>
                <a:gd name="T50" fmla="*/ 1 w 196"/>
                <a:gd name="T51" fmla="*/ 0 h 205"/>
                <a:gd name="T52" fmla="*/ 1 w 196"/>
                <a:gd name="T53" fmla="*/ 0 h 205"/>
                <a:gd name="T54" fmla="*/ 1 w 196"/>
                <a:gd name="T55" fmla="*/ 0 h 205"/>
                <a:gd name="T56" fmla="*/ 1 w 196"/>
                <a:gd name="T57" fmla="*/ 0 h 205"/>
                <a:gd name="T58" fmla="*/ 1 w 196"/>
                <a:gd name="T59" fmla="*/ 0 h 205"/>
                <a:gd name="T60" fmla="*/ 1 w 196"/>
                <a:gd name="T61" fmla="*/ 0 h 205"/>
                <a:gd name="T62" fmla="*/ 1 w 196"/>
                <a:gd name="T63" fmla="*/ 0 h 205"/>
                <a:gd name="T64" fmla="*/ 1 w 196"/>
                <a:gd name="T65" fmla="*/ 0 h 205"/>
                <a:gd name="T66" fmla="*/ 1 w 196"/>
                <a:gd name="T67" fmla="*/ 0 h 205"/>
                <a:gd name="T68" fmla="*/ 1 w 196"/>
                <a:gd name="T69" fmla="*/ 0 h 205"/>
                <a:gd name="T70" fmla="*/ 0 w 196"/>
                <a:gd name="T71" fmla="*/ 0 h 205"/>
                <a:gd name="T72" fmla="*/ 0 w 196"/>
                <a:gd name="T73" fmla="*/ 0 h 205"/>
                <a:gd name="T74" fmla="*/ 0 w 196"/>
                <a:gd name="T75" fmla="*/ 0 h 205"/>
                <a:gd name="T76" fmla="*/ 0 w 196"/>
                <a:gd name="T77" fmla="*/ 0 h 205"/>
                <a:gd name="T78" fmla="*/ 0 w 196"/>
                <a:gd name="T79" fmla="*/ 0 h 205"/>
                <a:gd name="T80" fmla="*/ 0 w 196"/>
                <a:gd name="T81" fmla="*/ 0 h 2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205"/>
                <a:gd name="T125" fmla="*/ 196 w 196"/>
                <a:gd name="T126" fmla="*/ 205 h 2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205">
                  <a:moveTo>
                    <a:pt x="26" y="24"/>
                  </a:moveTo>
                  <a:lnTo>
                    <a:pt x="16" y="37"/>
                  </a:lnTo>
                  <a:lnTo>
                    <a:pt x="9" y="50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10"/>
                  </a:lnTo>
                  <a:lnTo>
                    <a:pt x="9" y="124"/>
                  </a:lnTo>
                  <a:lnTo>
                    <a:pt x="20" y="138"/>
                  </a:lnTo>
                  <a:lnTo>
                    <a:pt x="33" y="153"/>
                  </a:lnTo>
                  <a:lnTo>
                    <a:pt x="46" y="165"/>
                  </a:lnTo>
                  <a:lnTo>
                    <a:pt x="61" y="179"/>
                  </a:lnTo>
                  <a:lnTo>
                    <a:pt x="76" y="190"/>
                  </a:lnTo>
                  <a:lnTo>
                    <a:pt x="90" y="199"/>
                  </a:lnTo>
                  <a:lnTo>
                    <a:pt x="105" y="205"/>
                  </a:lnTo>
                  <a:lnTo>
                    <a:pt x="118" y="205"/>
                  </a:lnTo>
                  <a:lnTo>
                    <a:pt x="131" y="200"/>
                  </a:lnTo>
                  <a:lnTo>
                    <a:pt x="143" y="193"/>
                  </a:lnTo>
                  <a:lnTo>
                    <a:pt x="156" y="186"/>
                  </a:lnTo>
                  <a:lnTo>
                    <a:pt x="166" y="179"/>
                  </a:lnTo>
                  <a:lnTo>
                    <a:pt x="177" y="174"/>
                  </a:lnTo>
                  <a:lnTo>
                    <a:pt x="185" y="165"/>
                  </a:lnTo>
                  <a:lnTo>
                    <a:pt x="191" y="156"/>
                  </a:lnTo>
                  <a:lnTo>
                    <a:pt x="195" y="145"/>
                  </a:lnTo>
                  <a:lnTo>
                    <a:pt x="196" y="133"/>
                  </a:lnTo>
                  <a:lnTo>
                    <a:pt x="194" y="116"/>
                  </a:lnTo>
                  <a:lnTo>
                    <a:pt x="189" y="99"/>
                  </a:lnTo>
                  <a:lnTo>
                    <a:pt x="181" y="79"/>
                  </a:lnTo>
                  <a:lnTo>
                    <a:pt x="171" y="59"/>
                  </a:lnTo>
                  <a:lnTo>
                    <a:pt x="159" y="41"/>
                  </a:lnTo>
                  <a:lnTo>
                    <a:pt x="146" y="25"/>
                  </a:lnTo>
                  <a:lnTo>
                    <a:pt x="131" y="13"/>
                  </a:lnTo>
                  <a:lnTo>
                    <a:pt x="117" y="6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3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3" y="17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8" name="Freeform 67"/>
            <p:cNvSpPr>
              <a:spLocks/>
            </p:cNvSpPr>
            <p:nvPr/>
          </p:nvSpPr>
          <p:spPr bwMode="auto">
            <a:xfrm>
              <a:off x="4155" y="3623"/>
              <a:ext cx="45" cy="49"/>
            </a:xfrm>
            <a:custGeom>
              <a:avLst/>
              <a:gdLst>
                <a:gd name="T0" fmla="*/ 0 w 180"/>
                <a:gd name="T1" fmla="*/ 0 h 195"/>
                <a:gd name="T2" fmla="*/ 0 w 180"/>
                <a:gd name="T3" fmla="*/ 0 h 195"/>
                <a:gd name="T4" fmla="*/ 0 w 180"/>
                <a:gd name="T5" fmla="*/ 0 h 195"/>
                <a:gd name="T6" fmla="*/ 0 w 180"/>
                <a:gd name="T7" fmla="*/ 0 h 195"/>
                <a:gd name="T8" fmla="*/ 0 w 180"/>
                <a:gd name="T9" fmla="*/ 0 h 195"/>
                <a:gd name="T10" fmla="*/ 0 w 180"/>
                <a:gd name="T11" fmla="*/ 0 h 195"/>
                <a:gd name="T12" fmla="*/ 0 w 180"/>
                <a:gd name="T13" fmla="*/ 1 h 195"/>
                <a:gd name="T14" fmla="*/ 0 w 180"/>
                <a:gd name="T15" fmla="*/ 1 h 195"/>
                <a:gd name="T16" fmla="*/ 0 w 180"/>
                <a:gd name="T17" fmla="*/ 1 h 195"/>
                <a:gd name="T18" fmla="*/ 0 w 180"/>
                <a:gd name="T19" fmla="*/ 1 h 195"/>
                <a:gd name="T20" fmla="*/ 0 w 180"/>
                <a:gd name="T21" fmla="*/ 1 h 195"/>
                <a:gd name="T22" fmla="*/ 0 w 180"/>
                <a:gd name="T23" fmla="*/ 1 h 195"/>
                <a:gd name="T24" fmla="*/ 1 w 180"/>
                <a:gd name="T25" fmla="*/ 1 h 195"/>
                <a:gd name="T26" fmla="*/ 1 w 180"/>
                <a:gd name="T27" fmla="*/ 1 h 195"/>
                <a:gd name="T28" fmla="*/ 1 w 180"/>
                <a:gd name="T29" fmla="*/ 1 h 195"/>
                <a:gd name="T30" fmla="*/ 1 w 180"/>
                <a:gd name="T31" fmla="*/ 1 h 195"/>
                <a:gd name="T32" fmla="*/ 1 w 180"/>
                <a:gd name="T33" fmla="*/ 0 h 195"/>
                <a:gd name="T34" fmla="*/ 1 w 180"/>
                <a:gd name="T35" fmla="*/ 0 h 195"/>
                <a:gd name="T36" fmla="*/ 1 w 180"/>
                <a:gd name="T37" fmla="*/ 0 h 195"/>
                <a:gd name="T38" fmla="*/ 1 w 180"/>
                <a:gd name="T39" fmla="*/ 0 h 195"/>
                <a:gd name="T40" fmla="*/ 1 w 180"/>
                <a:gd name="T41" fmla="*/ 1 h 195"/>
                <a:gd name="T42" fmla="*/ 1 w 180"/>
                <a:gd name="T43" fmla="*/ 1 h 195"/>
                <a:gd name="T44" fmla="*/ 1 w 180"/>
                <a:gd name="T45" fmla="*/ 1 h 195"/>
                <a:gd name="T46" fmla="*/ 0 w 180"/>
                <a:gd name="T47" fmla="*/ 1 h 195"/>
                <a:gd name="T48" fmla="*/ 0 w 180"/>
                <a:gd name="T49" fmla="*/ 1 h 195"/>
                <a:gd name="T50" fmla="*/ 0 w 180"/>
                <a:gd name="T51" fmla="*/ 1 h 195"/>
                <a:gd name="T52" fmla="*/ 0 w 180"/>
                <a:gd name="T53" fmla="*/ 1 h 195"/>
                <a:gd name="T54" fmla="*/ 0 w 180"/>
                <a:gd name="T55" fmla="*/ 0 h 195"/>
                <a:gd name="T56" fmla="*/ 0 w 180"/>
                <a:gd name="T57" fmla="*/ 0 h 195"/>
                <a:gd name="T58" fmla="*/ 0 w 180"/>
                <a:gd name="T59" fmla="*/ 0 h 195"/>
                <a:gd name="T60" fmla="*/ 0 w 180"/>
                <a:gd name="T61" fmla="*/ 0 h 195"/>
                <a:gd name="T62" fmla="*/ 0 w 180"/>
                <a:gd name="T63" fmla="*/ 0 h 195"/>
                <a:gd name="T64" fmla="*/ 0 w 180"/>
                <a:gd name="T65" fmla="*/ 0 h 195"/>
                <a:gd name="T66" fmla="*/ 0 w 180"/>
                <a:gd name="T67" fmla="*/ 0 h 195"/>
                <a:gd name="T68" fmla="*/ 0 w 180"/>
                <a:gd name="T69" fmla="*/ 0 h 195"/>
                <a:gd name="T70" fmla="*/ 0 w 180"/>
                <a:gd name="T71" fmla="*/ 0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95"/>
                <a:gd name="T110" fmla="*/ 180 w 180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95">
                  <a:moveTo>
                    <a:pt x="99" y="5"/>
                  </a:moveTo>
                  <a:lnTo>
                    <a:pt x="91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5" y="15"/>
                  </a:lnTo>
                  <a:lnTo>
                    <a:pt x="13" y="30"/>
                  </a:lnTo>
                  <a:lnTo>
                    <a:pt x="4" y="47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6" y="118"/>
                  </a:lnTo>
                  <a:lnTo>
                    <a:pt x="11" y="137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4" y="173"/>
                  </a:lnTo>
                  <a:lnTo>
                    <a:pt x="44" y="181"/>
                  </a:lnTo>
                  <a:lnTo>
                    <a:pt x="55" y="188"/>
                  </a:lnTo>
                  <a:lnTo>
                    <a:pt x="66" y="193"/>
                  </a:lnTo>
                  <a:lnTo>
                    <a:pt x="78" y="195"/>
                  </a:lnTo>
                  <a:lnTo>
                    <a:pt x="90" y="195"/>
                  </a:lnTo>
                  <a:lnTo>
                    <a:pt x="103" y="193"/>
                  </a:lnTo>
                  <a:lnTo>
                    <a:pt x="120" y="186"/>
                  </a:lnTo>
                  <a:lnTo>
                    <a:pt x="137" y="178"/>
                  </a:lnTo>
                  <a:lnTo>
                    <a:pt x="151" y="166"/>
                  </a:lnTo>
                  <a:lnTo>
                    <a:pt x="163" y="153"/>
                  </a:lnTo>
                  <a:lnTo>
                    <a:pt x="172" y="139"/>
                  </a:lnTo>
                  <a:lnTo>
                    <a:pt x="177" y="124"/>
                  </a:lnTo>
                  <a:lnTo>
                    <a:pt x="180" y="106"/>
                  </a:lnTo>
                  <a:lnTo>
                    <a:pt x="177" y="89"/>
                  </a:lnTo>
                  <a:lnTo>
                    <a:pt x="176" y="84"/>
                  </a:lnTo>
                  <a:lnTo>
                    <a:pt x="174" y="79"/>
                  </a:lnTo>
                  <a:lnTo>
                    <a:pt x="169" y="77"/>
                  </a:lnTo>
                  <a:lnTo>
                    <a:pt x="165" y="77"/>
                  </a:lnTo>
                  <a:lnTo>
                    <a:pt x="160" y="78"/>
                  </a:lnTo>
                  <a:lnTo>
                    <a:pt x="156" y="81"/>
                  </a:lnTo>
                  <a:lnTo>
                    <a:pt x="154" y="85"/>
                  </a:lnTo>
                  <a:lnTo>
                    <a:pt x="153" y="90"/>
                  </a:lnTo>
                  <a:lnTo>
                    <a:pt x="152" y="103"/>
                  </a:lnTo>
                  <a:lnTo>
                    <a:pt x="149" y="116"/>
                  </a:lnTo>
                  <a:lnTo>
                    <a:pt x="145" y="128"/>
                  </a:lnTo>
                  <a:lnTo>
                    <a:pt x="138" y="139"/>
                  </a:lnTo>
                  <a:lnTo>
                    <a:pt x="128" y="148"/>
                  </a:lnTo>
                  <a:lnTo>
                    <a:pt x="117" y="155"/>
                  </a:lnTo>
                  <a:lnTo>
                    <a:pt x="104" y="160"/>
                  </a:lnTo>
                  <a:lnTo>
                    <a:pt x="87" y="162"/>
                  </a:lnTo>
                  <a:lnTo>
                    <a:pt x="71" y="160"/>
                  </a:lnTo>
                  <a:lnTo>
                    <a:pt x="58" y="154"/>
                  </a:lnTo>
                  <a:lnTo>
                    <a:pt x="48" y="144"/>
                  </a:lnTo>
                  <a:lnTo>
                    <a:pt x="41" y="131"/>
                  </a:lnTo>
                  <a:lnTo>
                    <a:pt x="35" y="117"/>
                  </a:lnTo>
                  <a:lnTo>
                    <a:pt x="30" y="100"/>
                  </a:lnTo>
                  <a:lnTo>
                    <a:pt x="27" y="85"/>
                  </a:lnTo>
                  <a:lnTo>
                    <a:pt x="25" y="70"/>
                  </a:lnTo>
                  <a:lnTo>
                    <a:pt x="25" y="62"/>
                  </a:lnTo>
                  <a:lnTo>
                    <a:pt x="28" y="54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6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5" y="19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0" y="20"/>
                  </a:lnTo>
                  <a:lnTo>
                    <a:pt x="104" y="15"/>
                  </a:lnTo>
                  <a:lnTo>
                    <a:pt x="103" y="9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9" name="Freeform 68"/>
            <p:cNvSpPr>
              <a:spLocks/>
            </p:cNvSpPr>
            <p:nvPr/>
          </p:nvSpPr>
          <p:spPr bwMode="auto">
            <a:xfrm>
              <a:off x="4215" y="3748"/>
              <a:ext cx="55" cy="55"/>
            </a:xfrm>
            <a:custGeom>
              <a:avLst/>
              <a:gdLst>
                <a:gd name="T0" fmla="*/ 0 w 222"/>
                <a:gd name="T1" fmla="*/ 0 h 220"/>
                <a:gd name="T2" fmla="*/ 0 w 222"/>
                <a:gd name="T3" fmla="*/ 0 h 220"/>
                <a:gd name="T4" fmla="*/ 0 w 222"/>
                <a:gd name="T5" fmla="*/ 0 h 220"/>
                <a:gd name="T6" fmla="*/ 0 w 222"/>
                <a:gd name="T7" fmla="*/ 0 h 220"/>
                <a:gd name="T8" fmla="*/ 0 w 222"/>
                <a:gd name="T9" fmla="*/ 1 h 220"/>
                <a:gd name="T10" fmla="*/ 0 w 222"/>
                <a:gd name="T11" fmla="*/ 1 h 220"/>
                <a:gd name="T12" fmla="*/ 0 w 222"/>
                <a:gd name="T13" fmla="*/ 1 h 220"/>
                <a:gd name="T14" fmla="*/ 0 w 222"/>
                <a:gd name="T15" fmla="*/ 1 h 220"/>
                <a:gd name="T16" fmla="*/ 0 w 222"/>
                <a:gd name="T17" fmla="*/ 1 h 220"/>
                <a:gd name="T18" fmla="*/ 0 w 222"/>
                <a:gd name="T19" fmla="*/ 1 h 220"/>
                <a:gd name="T20" fmla="*/ 0 w 222"/>
                <a:gd name="T21" fmla="*/ 1 h 220"/>
                <a:gd name="T22" fmla="*/ 0 w 222"/>
                <a:gd name="T23" fmla="*/ 1 h 220"/>
                <a:gd name="T24" fmla="*/ 1 w 222"/>
                <a:gd name="T25" fmla="*/ 1 h 220"/>
                <a:gd name="T26" fmla="*/ 1 w 222"/>
                <a:gd name="T27" fmla="*/ 1 h 220"/>
                <a:gd name="T28" fmla="*/ 1 w 222"/>
                <a:gd name="T29" fmla="*/ 1 h 220"/>
                <a:gd name="T30" fmla="*/ 1 w 222"/>
                <a:gd name="T31" fmla="*/ 1 h 220"/>
                <a:gd name="T32" fmla="*/ 1 w 222"/>
                <a:gd name="T33" fmla="*/ 1 h 220"/>
                <a:gd name="T34" fmla="*/ 1 w 222"/>
                <a:gd name="T35" fmla="*/ 1 h 220"/>
                <a:gd name="T36" fmla="*/ 1 w 222"/>
                <a:gd name="T37" fmla="*/ 1 h 220"/>
                <a:gd name="T38" fmla="*/ 1 w 222"/>
                <a:gd name="T39" fmla="*/ 1 h 220"/>
                <a:gd name="T40" fmla="*/ 1 w 222"/>
                <a:gd name="T41" fmla="*/ 1 h 220"/>
                <a:gd name="T42" fmla="*/ 1 w 222"/>
                <a:gd name="T43" fmla="*/ 1 h 220"/>
                <a:gd name="T44" fmla="*/ 1 w 222"/>
                <a:gd name="T45" fmla="*/ 1 h 220"/>
                <a:gd name="T46" fmla="*/ 0 w 222"/>
                <a:gd name="T47" fmla="*/ 1 h 220"/>
                <a:gd name="T48" fmla="*/ 0 w 222"/>
                <a:gd name="T49" fmla="*/ 1 h 220"/>
                <a:gd name="T50" fmla="*/ 0 w 222"/>
                <a:gd name="T51" fmla="*/ 1 h 220"/>
                <a:gd name="T52" fmla="*/ 0 w 222"/>
                <a:gd name="T53" fmla="*/ 1 h 220"/>
                <a:gd name="T54" fmla="*/ 0 w 222"/>
                <a:gd name="T55" fmla="*/ 1 h 220"/>
                <a:gd name="T56" fmla="*/ 0 w 222"/>
                <a:gd name="T57" fmla="*/ 0 h 220"/>
                <a:gd name="T58" fmla="*/ 0 w 222"/>
                <a:gd name="T59" fmla="*/ 0 h 220"/>
                <a:gd name="T60" fmla="*/ 0 w 222"/>
                <a:gd name="T61" fmla="*/ 0 h 220"/>
                <a:gd name="T62" fmla="*/ 0 w 222"/>
                <a:gd name="T63" fmla="*/ 0 h 220"/>
                <a:gd name="T64" fmla="*/ 0 w 222"/>
                <a:gd name="T65" fmla="*/ 0 h 220"/>
                <a:gd name="T66" fmla="*/ 0 w 222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20"/>
                <a:gd name="T104" fmla="*/ 222 w 222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20">
                  <a:moveTo>
                    <a:pt x="60" y="3"/>
                  </a:moveTo>
                  <a:lnTo>
                    <a:pt x="48" y="7"/>
                  </a:lnTo>
                  <a:lnTo>
                    <a:pt x="37" y="14"/>
                  </a:lnTo>
                  <a:lnTo>
                    <a:pt x="27" y="22"/>
                  </a:lnTo>
                  <a:lnTo>
                    <a:pt x="19" y="32"/>
                  </a:lnTo>
                  <a:lnTo>
                    <a:pt x="12" y="41"/>
                  </a:lnTo>
                  <a:lnTo>
                    <a:pt x="6" y="53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9" y="131"/>
                  </a:lnTo>
                  <a:lnTo>
                    <a:pt x="14" y="143"/>
                  </a:lnTo>
                  <a:lnTo>
                    <a:pt x="21" y="155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3" y="220"/>
                  </a:lnTo>
                  <a:lnTo>
                    <a:pt x="131" y="220"/>
                  </a:lnTo>
                  <a:lnTo>
                    <a:pt x="147" y="214"/>
                  </a:lnTo>
                  <a:lnTo>
                    <a:pt x="164" y="204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3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2" y="109"/>
                  </a:lnTo>
                  <a:lnTo>
                    <a:pt x="221" y="103"/>
                  </a:lnTo>
                  <a:lnTo>
                    <a:pt x="218" y="99"/>
                  </a:lnTo>
                  <a:lnTo>
                    <a:pt x="212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2" y="106"/>
                  </a:lnTo>
                  <a:lnTo>
                    <a:pt x="192" y="108"/>
                  </a:lnTo>
                  <a:lnTo>
                    <a:pt x="189" y="114"/>
                  </a:lnTo>
                  <a:lnTo>
                    <a:pt x="187" y="123"/>
                  </a:lnTo>
                  <a:lnTo>
                    <a:pt x="182" y="134"/>
                  </a:lnTo>
                  <a:lnTo>
                    <a:pt x="175" y="144"/>
                  </a:lnTo>
                  <a:lnTo>
                    <a:pt x="167" y="156"/>
                  </a:lnTo>
                  <a:lnTo>
                    <a:pt x="158" y="164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8" y="41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4" y="18"/>
                  </a:lnTo>
                  <a:lnTo>
                    <a:pt x="82" y="13"/>
                  </a:lnTo>
                  <a:lnTo>
                    <a:pt x="89" y="10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0" name="Freeform 69"/>
            <p:cNvSpPr>
              <a:spLocks/>
            </p:cNvSpPr>
            <p:nvPr/>
          </p:nvSpPr>
          <p:spPr bwMode="auto">
            <a:xfrm>
              <a:off x="4176" y="3683"/>
              <a:ext cx="14" cy="15"/>
            </a:xfrm>
            <a:custGeom>
              <a:avLst/>
              <a:gdLst>
                <a:gd name="T0" fmla="*/ 0 w 57"/>
                <a:gd name="T1" fmla="*/ 0 h 61"/>
                <a:gd name="T2" fmla="*/ 0 w 57"/>
                <a:gd name="T3" fmla="*/ 0 h 61"/>
                <a:gd name="T4" fmla="*/ 0 w 57"/>
                <a:gd name="T5" fmla="*/ 0 h 61"/>
                <a:gd name="T6" fmla="*/ 0 w 57"/>
                <a:gd name="T7" fmla="*/ 0 h 61"/>
                <a:gd name="T8" fmla="*/ 0 w 57"/>
                <a:gd name="T9" fmla="*/ 0 h 61"/>
                <a:gd name="T10" fmla="*/ 0 w 57"/>
                <a:gd name="T11" fmla="*/ 0 h 61"/>
                <a:gd name="T12" fmla="*/ 0 w 57"/>
                <a:gd name="T13" fmla="*/ 0 h 61"/>
                <a:gd name="T14" fmla="*/ 0 w 57"/>
                <a:gd name="T15" fmla="*/ 0 h 61"/>
                <a:gd name="T16" fmla="*/ 0 w 57"/>
                <a:gd name="T17" fmla="*/ 0 h 61"/>
                <a:gd name="T18" fmla="*/ 0 w 57"/>
                <a:gd name="T19" fmla="*/ 0 h 61"/>
                <a:gd name="T20" fmla="*/ 0 w 57"/>
                <a:gd name="T21" fmla="*/ 0 h 61"/>
                <a:gd name="T22" fmla="*/ 0 w 57"/>
                <a:gd name="T23" fmla="*/ 0 h 61"/>
                <a:gd name="T24" fmla="*/ 0 w 57"/>
                <a:gd name="T25" fmla="*/ 0 h 61"/>
                <a:gd name="T26" fmla="*/ 0 w 57"/>
                <a:gd name="T27" fmla="*/ 0 h 61"/>
                <a:gd name="T28" fmla="*/ 0 w 57"/>
                <a:gd name="T29" fmla="*/ 0 h 61"/>
                <a:gd name="T30" fmla="*/ 0 w 57"/>
                <a:gd name="T31" fmla="*/ 0 h 61"/>
                <a:gd name="T32" fmla="*/ 0 w 57"/>
                <a:gd name="T33" fmla="*/ 0 h 61"/>
                <a:gd name="T34" fmla="*/ 0 w 57"/>
                <a:gd name="T35" fmla="*/ 0 h 61"/>
                <a:gd name="T36" fmla="*/ 0 w 57"/>
                <a:gd name="T37" fmla="*/ 0 h 61"/>
                <a:gd name="T38" fmla="*/ 0 w 57"/>
                <a:gd name="T39" fmla="*/ 0 h 61"/>
                <a:gd name="T40" fmla="*/ 0 w 57"/>
                <a:gd name="T41" fmla="*/ 0 h 61"/>
                <a:gd name="T42" fmla="*/ 0 w 57"/>
                <a:gd name="T43" fmla="*/ 0 h 61"/>
                <a:gd name="T44" fmla="*/ 0 w 57"/>
                <a:gd name="T45" fmla="*/ 0 h 61"/>
                <a:gd name="T46" fmla="*/ 0 w 57"/>
                <a:gd name="T47" fmla="*/ 0 h 61"/>
                <a:gd name="T48" fmla="*/ 0 w 57"/>
                <a:gd name="T49" fmla="*/ 0 h 61"/>
                <a:gd name="T50" fmla="*/ 0 w 57"/>
                <a:gd name="T51" fmla="*/ 0 h 61"/>
                <a:gd name="T52" fmla="*/ 0 w 57"/>
                <a:gd name="T53" fmla="*/ 0 h 61"/>
                <a:gd name="T54" fmla="*/ 0 w 57"/>
                <a:gd name="T55" fmla="*/ 0 h 61"/>
                <a:gd name="T56" fmla="*/ 0 w 57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61"/>
                <a:gd name="T89" fmla="*/ 57 w 57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61">
                  <a:moveTo>
                    <a:pt x="5" y="52"/>
                  </a:moveTo>
                  <a:lnTo>
                    <a:pt x="11" y="58"/>
                  </a:lnTo>
                  <a:lnTo>
                    <a:pt x="19" y="61"/>
                  </a:lnTo>
                  <a:lnTo>
                    <a:pt x="25" y="61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4" y="54"/>
                  </a:lnTo>
                  <a:lnTo>
                    <a:pt x="51" y="49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6" y="36"/>
                  </a:lnTo>
                  <a:lnTo>
                    <a:pt x="53" y="33"/>
                  </a:lnTo>
                  <a:lnTo>
                    <a:pt x="50" y="31"/>
                  </a:lnTo>
                  <a:lnTo>
                    <a:pt x="46" y="30"/>
                  </a:lnTo>
                  <a:lnTo>
                    <a:pt x="43" y="31"/>
                  </a:lnTo>
                  <a:lnTo>
                    <a:pt x="38" y="34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21" y="35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1" name="Freeform 70"/>
            <p:cNvSpPr>
              <a:spLocks/>
            </p:cNvSpPr>
            <p:nvPr/>
          </p:nvSpPr>
          <p:spPr bwMode="auto">
            <a:xfrm>
              <a:off x="4189" y="3680"/>
              <a:ext cx="14" cy="12"/>
            </a:xfrm>
            <a:custGeom>
              <a:avLst/>
              <a:gdLst>
                <a:gd name="T0" fmla="*/ 0 w 56"/>
                <a:gd name="T1" fmla="*/ 0 h 48"/>
                <a:gd name="T2" fmla="*/ 0 w 56"/>
                <a:gd name="T3" fmla="*/ 0 h 48"/>
                <a:gd name="T4" fmla="*/ 0 w 56"/>
                <a:gd name="T5" fmla="*/ 0 h 48"/>
                <a:gd name="T6" fmla="*/ 0 w 56"/>
                <a:gd name="T7" fmla="*/ 0 h 48"/>
                <a:gd name="T8" fmla="*/ 0 w 56"/>
                <a:gd name="T9" fmla="*/ 0 h 48"/>
                <a:gd name="T10" fmla="*/ 0 w 56"/>
                <a:gd name="T11" fmla="*/ 0 h 48"/>
                <a:gd name="T12" fmla="*/ 0 w 56"/>
                <a:gd name="T13" fmla="*/ 0 h 48"/>
                <a:gd name="T14" fmla="*/ 0 w 56"/>
                <a:gd name="T15" fmla="*/ 0 h 48"/>
                <a:gd name="T16" fmla="*/ 0 w 56"/>
                <a:gd name="T17" fmla="*/ 0 h 48"/>
                <a:gd name="T18" fmla="*/ 0 w 56"/>
                <a:gd name="T19" fmla="*/ 0 h 48"/>
                <a:gd name="T20" fmla="*/ 0 w 56"/>
                <a:gd name="T21" fmla="*/ 0 h 48"/>
                <a:gd name="T22" fmla="*/ 0 w 56"/>
                <a:gd name="T23" fmla="*/ 0 h 48"/>
                <a:gd name="T24" fmla="*/ 0 w 56"/>
                <a:gd name="T25" fmla="*/ 0 h 48"/>
                <a:gd name="T26" fmla="*/ 0 w 56"/>
                <a:gd name="T27" fmla="*/ 0 h 48"/>
                <a:gd name="T28" fmla="*/ 0 w 56"/>
                <a:gd name="T29" fmla="*/ 0 h 48"/>
                <a:gd name="T30" fmla="*/ 0 w 56"/>
                <a:gd name="T31" fmla="*/ 0 h 48"/>
                <a:gd name="T32" fmla="*/ 0 w 56"/>
                <a:gd name="T33" fmla="*/ 0 h 48"/>
                <a:gd name="T34" fmla="*/ 0 w 56"/>
                <a:gd name="T35" fmla="*/ 0 h 48"/>
                <a:gd name="T36" fmla="*/ 0 w 56"/>
                <a:gd name="T37" fmla="*/ 0 h 48"/>
                <a:gd name="T38" fmla="*/ 0 w 56"/>
                <a:gd name="T39" fmla="*/ 0 h 48"/>
                <a:gd name="T40" fmla="*/ 0 w 56"/>
                <a:gd name="T41" fmla="*/ 0 h 48"/>
                <a:gd name="T42" fmla="*/ 0 w 56"/>
                <a:gd name="T43" fmla="*/ 0 h 48"/>
                <a:gd name="T44" fmla="*/ 0 w 56"/>
                <a:gd name="T45" fmla="*/ 0 h 48"/>
                <a:gd name="T46" fmla="*/ 0 w 56"/>
                <a:gd name="T47" fmla="*/ 0 h 48"/>
                <a:gd name="T48" fmla="*/ 0 w 56"/>
                <a:gd name="T49" fmla="*/ 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48"/>
                <a:gd name="T77" fmla="*/ 56 w 5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48">
                  <a:moveTo>
                    <a:pt x="11" y="43"/>
                  </a:moveTo>
                  <a:lnTo>
                    <a:pt x="12" y="44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6" y="45"/>
                  </a:lnTo>
                  <a:lnTo>
                    <a:pt x="43" y="44"/>
                  </a:lnTo>
                  <a:lnTo>
                    <a:pt x="50" y="41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2" y="11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4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2" name="Freeform 71"/>
            <p:cNvSpPr>
              <a:spLocks/>
            </p:cNvSpPr>
            <p:nvPr/>
          </p:nvSpPr>
          <p:spPr bwMode="auto">
            <a:xfrm>
              <a:off x="4201" y="3674"/>
              <a:ext cx="13" cy="12"/>
            </a:xfrm>
            <a:custGeom>
              <a:avLst/>
              <a:gdLst>
                <a:gd name="T0" fmla="*/ 0 w 52"/>
                <a:gd name="T1" fmla="*/ 0 h 49"/>
                <a:gd name="T2" fmla="*/ 0 w 52"/>
                <a:gd name="T3" fmla="*/ 0 h 49"/>
                <a:gd name="T4" fmla="*/ 0 w 52"/>
                <a:gd name="T5" fmla="*/ 0 h 49"/>
                <a:gd name="T6" fmla="*/ 0 w 52"/>
                <a:gd name="T7" fmla="*/ 0 h 49"/>
                <a:gd name="T8" fmla="*/ 0 w 52"/>
                <a:gd name="T9" fmla="*/ 0 h 49"/>
                <a:gd name="T10" fmla="*/ 0 w 52"/>
                <a:gd name="T11" fmla="*/ 0 h 49"/>
                <a:gd name="T12" fmla="*/ 0 w 52"/>
                <a:gd name="T13" fmla="*/ 0 h 49"/>
                <a:gd name="T14" fmla="*/ 0 w 52"/>
                <a:gd name="T15" fmla="*/ 0 h 49"/>
                <a:gd name="T16" fmla="*/ 0 w 52"/>
                <a:gd name="T17" fmla="*/ 0 h 49"/>
                <a:gd name="T18" fmla="*/ 0 w 52"/>
                <a:gd name="T19" fmla="*/ 0 h 49"/>
                <a:gd name="T20" fmla="*/ 0 w 52"/>
                <a:gd name="T21" fmla="*/ 0 h 49"/>
                <a:gd name="T22" fmla="*/ 0 w 52"/>
                <a:gd name="T23" fmla="*/ 0 h 49"/>
                <a:gd name="T24" fmla="*/ 0 w 52"/>
                <a:gd name="T25" fmla="*/ 0 h 49"/>
                <a:gd name="T26" fmla="*/ 0 w 52"/>
                <a:gd name="T27" fmla="*/ 0 h 49"/>
                <a:gd name="T28" fmla="*/ 0 w 52"/>
                <a:gd name="T29" fmla="*/ 0 h 49"/>
                <a:gd name="T30" fmla="*/ 0 w 52"/>
                <a:gd name="T31" fmla="*/ 0 h 49"/>
                <a:gd name="T32" fmla="*/ 0 w 52"/>
                <a:gd name="T33" fmla="*/ 0 h 49"/>
                <a:gd name="T34" fmla="*/ 0 w 52"/>
                <a:gd name="T35" fmla="*/ 0 h 49"/>
                <a:gd name="T36" fmla="*/ 0 w 52"/>
                <a:gd name="T37" fmla="*/ 0 h 49"/>
                <a:gd name="T38" fmla="*/ 0 w 52"/>
                <a:gd name="T39" fmla="*/ 0 h 49"/>
                <a:gd name="T40" fmla="*/ 0 w 52"/>
                <a:gd name="T41" fmla="*/ 0 h 49"/>
                <a:gd name="T42" fmla="*/ 0 w 52"/>
                <a:gd name="T43" fmla="*/ 0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49"/>
                <a:gd name="T68" fmla="*/ 52 w 52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49">
                  <a:moveTo>
                    <a:pt x="4" y="37"/>
                  </a:moveTo>
                  <a:lnTo>
                    <a:pt x="7" y="45"/>
                  </a:lnTo>
                  <a:lnTo>
                    <a:pt x="17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6" y="46"/>
                  </a:lnTo>
                  <a:lnTo>
                    <a:pt x="44" y="42"/>
                  </a:lnTo>
                  <a:lnTo>
                    <a:pt x="50" y="37"/>
                  </a:lnTo>
                  <a:lnTo>
                    <a:pt x="52" y="32"/>
                  </a:lnTo>
                  <a:lnTo>
                    <a:pt x="51" y="29"/>
                  </a:lnTo>
                  <a:lnTo>
                    <a:pt x="48" y="28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22" y="30"/>
                  </a:lnTo>
                  <a:lnTo>
                    <a:pt x="19" y="24"/>
                  </a:lnTo>
                  <a:lnTo>
                    <a:pt x="14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3" name="Freeform 72"/>
            <p:cNvSpPr>
              <a:spLocks/>
            </p:cNvSpPr>
            <p:nvPr/>
          </p:nvSpPr>
          <p:spPr bwMode="auto">
            <a:xfrm>
              <a:off x="4184" y="3707"/>
              <a:ext cx="14" cy="10"/>
            </a:xfrm>
            <a:custGeom>
              <a:avLst/>
              <a:gdLst>
                <a:gd name="T0" fmla="*/ 0 w 55"/>
                <a:gd name="T1" fmla="*/ 0 h 38"/>
                <a:gd name="T2" fmla="*/ 0 w 55"/>
                <a:gd name="T3" fmla="*/ 0 h 38"/>
                <a:gd name="T4" fmla="*/ 0 w 55"/>
                <a:gd name="T5" fmla="*/ 0 h 38"/>
                <a:gd name="T6" fmla="*/ 0 w 55"/>
                <a:gd name="T7" fmla="*/ 0 h 38"/>
                <a:gd name="T8" fmla="*/ 0 w 55"/>
                <a:gd name="T9" fmla="*/ 0 h 38"/>
                <a:gd name="T10" fmla="*/ 0 w 55"/>
                <a:gd name="T11" fmla="*/ 0 h 38"/>
                <a:gd name="T12" fmla="*/ 0 w 55"/>
                <a:gd name="T13" fmla="*/ 0 h 38"/>
                <a:gd name="T14" fmla="*/ 0 w 55"/>
                <a:gd name="T15" fmla="*/ 0 h 38"/>
                <a:gd name="T16" fmla="*/ 0 w 55"/>
                <a:gd name="T17" fmla="*/ 0 h 38"/>
                <a:gd name="T18" fmla="*/ 0 w 55"/>
                <a:gd name="T19" fmla="*/ 0 h 38"/>
                <a:gd name="T20" fmla="*/ 0 w 55"/>
                <a:gd name="T21" fmla="*/ 0 h 38"/>
                <a:gd name="T22" fmla="*/ 0 w 55"/>
                <a:gd name="T23" fmla="*/ 0 h 38"/>
                <a:gd name="T24" fmla="*/ 0 w 55"/>
                <a:gd name="T25" fmla="*/ 0 h 38"/>
                <a:gd name="T26" fmla="*/ 0 w 55"/>
                <a:gd name="T27" fmla="*/ 0 h 38"/>
                <a:gd name="T28" fmla="*/ 0 w 55"/>
                <a:gd name="T29" fmla="*/ 0 h 38"/>
                <a:gd name="T30" fmla="*/ 0 w 55"/>
                <a:gd name="T31" fmla="*/ 0 h 38"/>
                <a:gd name="T32" fmla="*/ 0 w 55"/>
                <a:gd name="T33" fmla="*/ 0 h 38"/>
                <a:gd name="T34" fmla="*/ 0 w 55"/>
                <a:gd name="T35" fmla="*/ 0 h 38"/>
                <a:gd name="T36" fmla="*/ 0 w 55"/>
                <a:gd name="T37" fmla="*/ 0 h 38"/>
                <a:gd name="T38" fmla="*/ 0 w 55"/>
                <a:gd name="T39" fmla="*/ 0 h 38"/>
                <a:gd name="T40" fmla="*/ 0 w 55"/>
                <a:gd name="T41" fmla="*/ 0 h 38"/>
                <a:gd name="T42" fmla="*/ 0 w 55"/>
                <a:gd name="T43" fmla="*/ 0 h 38"/>
                <a:gd name="T44" fmla="*/ 0 w 55"/>
                <a:gd name="T45" fmla="*/ 0 h 38"/>
                <a:gd name="T46" fmla="*/ 0 w 55"/>
                <a:gd name="T47" fmla="*/ 0 h 38"/>
                <a:gd name="T48" fmla="*/ 0 w 55"/>
                <a:gd name="T49" fmla="*/ 0 h 38"/>
                <a:gd name="T50" fmla="*/ 0 w 55"/>
                <a:gd name="T51" fmla="*/ 0 h 38"/>
                <a:gd name="T52" fmla="*/ 0 w 55"/>
                <a:gd name="T53" fmla="*/ 0 h 38"/>
                <a:gd name="T54" fmla="*/ 0 w 55"/>
                <a:gd name="T55" fmla="*/ 0 h 38"/>
                <a:gd name="T56" fmla="*/ 0 w 55"/>
                <a:gd name="T57" fmla="*/ 0 h 38"/>
                <a:gd name="T58" fmla="*/ 0 w 55"/>
                <a:gd name="T59" fmla="*/ 0 h 38"/>
                <a:gd name="T60" fmla="*/ 0 w 55"/>
                <a:gd name="T61" fmla="*/ 0 h 38"/>
                <a:gd name="T62" fmla="*/ 0 w 55"/>
                <a:gd name="T63" fmla="*/ 0 h 38"/>
                <a:gd name="T64" fmla="*/ 0 w 55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38"/>
                <a:gd name="T101" fmla="*/ 55 w 5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38">
                  <a:moveTo>
                    <a:pt x="7" y="37"/>
                  </a:moveTo>
                  <a:lnTo>
                    <a:pt x="9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5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5" y="17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4" name="Freeform 73"/>
            <p:cNvSpPr>
              <a:spLocks/>
            </p:cNvSpPr>
            <p:nvPr/>
          </p:nvSpPr>
          <p:spPr bwMode="auto">
            <a:xfrm>
              <a:off x="4201" y="3700"/>
              <a:ext cx="12" cy="12"/>
            </a:xfrm>
            <a:custGeom>
              <a:avLst/>
              <a:gdLst>
                <a:gd name="T0" fmla="*/ 0 w 48"/>
                <a:gd name="T1" fmla="*/ 0 h 47"/>
                <a:gd name="T2" fmla="*/ 0 w 48"/>
                <a:gd name="T3" fmla="*/ 0 h 47"/>
                <a:gd name="T4" fmla="*/ 0 w 48"/>
                <a:gd name="T5" fmla="*/ 0 h 47"/>
                <a:gd name="T6" fmla="*/ 0 w 48"/>
                <a:gd name="T7" fmla="*/ 0 h 47"/>
                <a:gd name="T8" fmla="*/ 0 w 48"/>
                <a:gd name="T9" fmla="*/ 0 h 47"/>
                <a:gd name="T10" fmla="*/ 0 w 48"/>
                <a:gd name="T11" fmla="*/ 0 h 47"/>
                <a:gd name="T12" fmla="*/ 0 w 48"/>
                <a:gd name="T13" fmla="*/ 0 h 47"/>
                <a:gd name="T14" fmla="*/ 0 w 48"/>
                <a:gd name="T15" fmla="*/ 0 h 47"/>
                <a:gd name="T16" fmla="*/ 0 w 48"/>
                <a:gd name="T17" fmla="*/ 0 h 47"/>
                <a:gd name="T18" fmla="*/ 0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0 h 47"/>
                <a:gd name="T26" fmla="*/ 0 w 48"/>
                <a:gd name="T27" fmla="*/ 0 h 47"/>
                <a:gd name="T28" fmla="*/ 0 w 48"/>
                <a:gd name="T29" fmla="*/ 0 h 47"/>
                <a:gd name="T30" fmla="*/ 0 w 48"/>
                <a:gd name="T31" fmla="*/ 0 h 47"/>
                <a:gd name="T32" fmla="*/ 0 w 48"/>
                <a:gd name="T33" fmla="*/ 0 h 47"/>
                <a:gd name="T34" fmla="*/ 0 w 48"/>
                <a:gd name="T35" fmla="*/ 0 h 47"/>
                <a:gd name="T36" fmla="*/ 0 w 48"/>
                <a:gd name="T37" fmla="*/ 0 h 47"/>
                <a:gd name="T38" fmla="*/ 0 w 48"/>
                <a:gd name="T39" fmla="*/ 0 h 47"/>
                <a:gd name="T40" fmla="*/ 0 w 48"/>
                <a:gd name="T41" fmla="*/ 0 h 47"/>
                <a:gd name="T42" fmla="*/ 0 w 48"/>
                <a:gd name="T43" fmla="*/ 0 h 47"/>
                <a:gd name="T44" fmla="*/ 0 w 48"/>
                <a:gd name="T45" fmla="*/ 0 h 47"/>
                <a:gd name="T46" fmla="*/ 0 w 48"/>
                <a:gd name="T47" fmla="*/ 0 h 47"/>
                <a:gd name="T48" fmla="*/ 0 w 48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7"/>
                <a:gd name="T77" fmla="*/ 48 w 4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7">
                  <a:moveTo>
                    <a:pt x="11" y="43"/>
                  </a:moveTo>
                  <a:lnTo>
                    <a:pt x="17" y="45"/>
                  </a:lnTo>
                  <a:lnTo>
                    <a:pt x="26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0" y="29"/>
                  </a:lnTo>
                  <a:lnTo>
                    <a:pt x="23" y="30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3"/>
                  </a:lnTo>
                  <a:lnTo>
                    <a:pt x="12" y="3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5" name="Freeform 74"/>
            <p:cNvSpPr>
              <a:spLocks/>
            </p:cNvSpPr>
            <p:nvPr/>
          </p:nvSpPr>
          <p:spPr bwMode="auto">
            <a:xfrm>
              <a:off x="4214" y="3695"/>
              <a:ext cx="12" cy="1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0 h 44"/>
                <a:gd name="T4" fmla="*/ 0 w 46"/>
                <a:gd name="T5" fmla="*/ 0 h 44"/>
                <a:gd name="T6" fmla="*/ 0 w 46"/>
                <a:gd name="T7" fmla="*/ 0 h 44"/>
                <a:gd name="T8" fmla="*/ 0 w 46"/>
                <a:gd name="T9" fmla="*/ 0 h 44"/>
                <a:gd name="T10" fmla="*/ 0 w 46"/>
                <a:gd name="T11" fmla="*/ 0 h 44"/>
                <a:gd name="T12" fmla="*/ 0 w 46"/>
                <a:gd name="T13" fmla="*/ 0 h 44"/>
                <a:gd name="T14" fmla="*/ 0 w 46"/>
                <a:gd name="T15" fmla="*/ 0 h 44"/>
                <a:gd name="T16" fmla="*/ 0 w 46"/>
                <a:gd name="T17" fmla="*/ 0 h 44"/>
                <a:gd name="T18" fmla="*/ 0 w 46"/>
                <a:gd name="T19" fmla="*/ 0 h 44"/>
                <a:gd name="T20" fmla="*/ 0 w 46"/>
                <a:gd name="T21" fmla="*/ 0 h 44"/>
                <a:gd name="T22" fmla="*/ 0 w 46"/>
                <a:gd name="T23" fmla="*/ 0 h 44"/>
                <a:gd name="T24" fmla="*/ 0 w 46"/>
                <a:gd name="T25" fmla="*/ 0 h 44"/>
                <a:gd name="T26" fmla="*/ 0 w 46"/>
                <a:gd name="T27" fmla="*/ 0 h 44"/>
                <a:gd name="T28" fmla="*/ 0 w 46"/>
                <a:gd name="T29" fmla="*/ 0 h 44"/>
                <a:gd name="T30" fmla="*/ 0 w 46"/>
                <a:gd name="T31" fmla="*/ 0 h 44"/>
                <a:gd name="T32" fmla="*/ 0 w 46"/>
                <a:gd name="T33" fmla="*/ 0 h 44"/>
                <a:gd name="T34" fmla="*/ 0 w 46"/>
                <a:gd name="T35" fmla="*/ 0 h 44"/>
                <a:gd name="T36" fmla="*/ 0 w 46"/>
                <a:gd name="T37" fmla="*/ 0 h 44"/>
                <a:gd name="T38" fmla="*/ 0 w 46"/>
                <a:gd name="T39" fmla="*/ 0 h 44"/>
                <a:gd name="T40" fmla="*/ 0 w 46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44"/>
                <a:gd name="T65" fmla="*/ 46 w 46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4" y="43"/>
                  </a:lnTo>
                  <a:lnTo>
                    <a:pt x="42" y="37"/>
                  </a:lnTo>
                  <a:lnTo>
                    <a:pt x="46" y="28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2" y="26"/>
                  </a:lnTo>
                  <a:lnTo>
                    <a:pt x="16" y="14"/>
                  </a:lnTo>
                  <a:lnTo>
                    <a:pt x="8" y="3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6" name="Freeform 75"/>
            <p:cNvSpPr>
              <a:spLocks/>
            </p:cNvSpPr>
            <p:nvPr/>
          </p:nvSpPr>
          <p:spPr bwMode="auto">
            <a:xfrm>
              <a:off x="4192" y="3726"/>
              <a:ext cx="16" cy="16"/>
            </a:xfrm>
            <a:custGeom>
              <a:avLst/>
              <a:gdLst>
                <a:gd name="T0" fmla="*/ 0 w 65"/>
                <a:gd name="T1" fmla="*/ 0 h 62"/>
                <a:gd name="T2" fmla="*/ 0 w 65"/>
                <a:gd name="T3" fmla="*/ 0 h 62"/>
                <a:gd name="T4" fmla="*/ 0 w 65"/>
                <a:gd name="T5" fmla="*/ 0 h 62"/>
                <a:gd name="T6" fmla="*/ 0 w 65"/>
                <a:gd name="T7" fmla="*/ 0 h 62"/>
                <a:gd name="T8" fmla="*/ 0 w 65"/>
                <a:gd name="T9" fmla="*/ 0 h 62"/>
                <a:gd name="T10" fmla="*/ 0 w 65"/>
                <a:gd name="T11" fmla="*/ 0 h 62"/>
                <a:gd name="T12" fmla="*/ 0 w 65"/>
                <a:gd name="T13" fmla="*/ 0 h 62"/>
                <a:gd name="T14" fmla="*/ 0 w 65"/>
                <a:gd name="T15" fmla="*/ 0 h 62"/>
                <a:gd name="T16" fmla="*/ 0 w 65"/>
                <a:gd name="T17" fmla="*/ 0 h 62"/>
                <a:gd name="T18" fmla="*/ 0 w 65"/>
                <a:gd name="T19" fmla="*/ 0 h 62"/>
                <a:gd name="T20" fmla="*/ 0 w 65"/>
                <a:gd name="T21" fmla="*/ 0 h 62"/>
                <a:gd name="T22" fmla="*/ 0 w 65"/>
                <a:gd name="T23" fmla="*/ 0 h 62"/>
                <a:gd name="T24" fmla="*/ 0 w 65"/>
                <a:gd name="T25" fmla="*/ 0 h 62"/>
                <a:gd name="T26" fmla="*/ 0 w 65"/>
                <a:gd name="T27" fmla="*/ 0 h 62"/>
                <a:gd name="T28" fmla="*/ 0 w 65"/>
                <a:gd name="T29" fmla="*/ 0 h 62"/>
                <a:gd name="T30" fmla="*/ 0 w 65"/>
                <a:gd name="T31" fmla="*/ 0 h 62"/>
                <a:gd name="T32" fmla="*/ 0 w 65"/>
                <a:gd name="T33" fmla="*/ 0 h 62"/>
                <a:gd name="T34" fmla="*/ 0 w 65"/>
                <a:gd name="T35" fmla="*/ 0 h 62"/>
                <a:gd name="T36" fmla="*/ 0 w 65"/>
                <a:gd name="T37" fmla="*/ 0 h 62"/>
                <a:gd name="T38" fmla="*/ 0 w 65"/>
                <a:gd name="T39" fmla="*/ 0 h 62"/>
                <a:gd name="T40" fmla="*/ 0 w 65"/>
                <a:gd name="T41" fmla="*/ 0 h 62"/>
                <a:gd name="T42" fmla="*/ 0 w 65"/>
                <a:gd name="T43" fmla="*/ 0 h 62"/>
                <a:gd name="T44" fmla="*/ 0 w 65"/>
                <a:gd name="T45" fmla="*/ 0 h 62"/>
                <a:gd name="T46" fmla="*/ 0 w 65"/>
                <a:gd name="T47" fmla="*/ 0 h 62"/>
                <a:gd name="T48" fmla="*/ 0 w 65"/>
                <a:gd name="T49" fmla="*/ 0 h 62"/>
                <a:gd name="T50" fmla="*/ 0 w 65"/>
                <a:gd name="T51" fmla="*/ 0 h 62"/>
                <a:gd name="T52" fmla="*/ 0 w 65"/>
                <a:gd name="T53" fmla="*/ 0 h 62"/>
                <a:gd name="T54" fmla="*/ 0 w 65"/>
                <a:gd name="T55" fmla="*/ 0 h 62"/>
                <a:gd name="T56" fmla="*/ 0 w 65"/>
                <a:gd name="T57" fmla="*/ 0 h 62"/>
                <a:gd name="T58" fmla="*/ 0 w 65"/>
                <a:gd name="T59" fmla="*/ 0 h 62"/>
                <a:gd name="T60" fmla="*/ 0 w 65"/>
                <a:gd name="T61" fmla="*/ 0 h 62"/>
                <a:gd name="T62" fmla="*/ 0 w 65"/>
                <a:gd name="T63" fmla="*/ 0 h 62"/>
                <a:gd name="T64" fmla="*/ 0 w 65"/>
                <a:gd name="T65" fmla="*/ 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2"/>
                <a:gd name="T101" fmla="*/ 65 w 65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2">
                  <a:moveTo>
                    <a:pt x="26" y="61"/>
                  </a:moveTo>
                  <a:lnTo>
                    <a:pt x="30" y="62"/>
                  </a:lnTo>
                  <a:lnTo>
                    <a:pt x="35" y="62"/>
                  </a:lnTo>
                  <a:lnTo>
                    <a:pt x="40" y="62"/>
                  </a:lnTo>
                  <a:lnTo>
                    <a:pt x="45" y="61"/>
                  </a:lnTo>
                  <a:lnTo>
                    <a:pt x="49" y="58"/>
                  </a:lnTo>
                  <a:lnTo>
                    <a:pt x="54" y="55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3" y="35"/>
                  </a:lnTo>
                  <a:lnTo>
                    <a:pt x="56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7" name="Freeform 76"/>
            <p:cNvSpPr>
              <a:spLocks/>
            </p:cNvSpPr>
            <p:nvPr/>
          </p:nvSpPr>
          <p:spPr bwMode="auto">
            <a:xfrm>
              <a:off x="4210" y="3721"/>
              <a:ext cx="14" cy="13"/>
            </a:xfrm>
            <a:custGeom>
              <a:avLst/>
              <a:gdLst>
                <a:gd name="T0" fmla="*/ 0 w 60"/>
                <a:gd name="T1" fmla="*/ 0 h 54"/>
                <a:gd name="T2" fmla="*/ 0 w 60"/>
                <a:gd name="T3" fmla="*/ 0 h 54"/>
                <a:gd name="T4" fmla="*/ 0 w 60"/>
                <a:gd name="T5" fmla="*/ 0 h 54"/>
                <a:gd name="T6" fmla="*/ 0 w 60"/>
                <a:gd name="T7" fmla="*/ 0 h 54"/>
                <a:gd name="T8" fmla="*/ 0 w 60"/>
                <a:gd name="T9" fmla="*/ 0 h 54"/>
                <a:gd name="T10" fmla="*/ 0 w 60"/>
                <a:gd name="T11" fmla="*/ 0 h 54"/>
                <a:gd name="T12" fmla="*/ 0 w 60"/>
                <a:gd name="T13" fmla="*/ 0 h 54"/>
                <a:gd name="T14" fmla="*/ 0 w 60"/>
                <a:gd name="T15" fmla="*/ 0 h 54"/>
                <a:gd name="T16" fmla="*/ 0 w 60"/>
                <a:gd name="T17" fmla="*/ 0 h 54"/>
                <a:gd name="T18" fmla="*/ 0 w 60"/>
                <a:gd name="T19" fmla="*/ 0 h 54"/>
                <a:gd name="T20" fmla="*/ 0 w 60"/>
                <a:gd name="T21" fmla="*/ 0 h 54"/>
                <a:gd name="T22" fmla="*/ 0 w 60"/>
                <a:gd name="T23" fmla="*/ 0 h 54"/>
                <a:gd name="T24" fmla="*/ 0 w 60"/>
                <a:gd name="T25" fmla="*/ 0 h 54"/>
                <a:gd name="T26" fmla="*/ 0 w 60"/>
                <a:gd name="T27" fmla="*/ 0 h 54"/>
                <a:gd name="T28" fmla="*/ 0 w 60"/>
                <a:gd name="T29" fmla="*/ 0 h 54"/>
                <a:gd name="T30" fmla="*/ 0 w 60"/>
                <a:gd name="T31" fmla="*/ 0 h 54"/>
                <a:gd name="T32" fmla="*/ 0 w 60"/>
                <a:gd name="T33" fmla="*/ 0 h 54"/>
                <a:gd name="T34" fmla="*/ 0 w 60"/>
                <a:gd name="T35" fmla="*/ 0 h 54"/>
                <a:gd name="T36" fmla="*/ 0 w 60"/>
                <a:gd name="T37" fmla="*/ 0 h 54"/>
                <a:gd name="T38" fmla="*/ 0 w 60"/>
                <a:gd name="T39" fmla="*/ 0 h 54"/>
                <a:gd name="T40" fmla="*/ 0 w 60"/>
                <a:gd name="T41" fmla="*/ 0 h 54"/>
                <a:gd name="T42" fmla="*/ 0 w 60"/>
                <a:gd name="T43" fmla="*/ 0 h 54"/>
                <a:gd name="T44" fmla="*/ 0 w 60"/>
                <a:gd name="T45" fmla="*/ 0 h 54"/>
                <a:gd name="T46" fmla="*/ 0 w 60"/>
                <a:gd name="T47" fmla="*/ 0 h 54"/>
                <a:gd name="T48" fmla="*/ 0 w 60"/>
                <a:gd name="T49" fmla="*/ 0 h 54"/>
                <a:gd name="T50" fmla="*/ 0 w 60"/>
                <a:gd name="T51" fmla="*/ 0 h 54"/>
                <a:gd name="T52" fmla="*/ 0 w 60"/>
                <a:gd name="T53" fmla="*/ 0 h 54"/>
                <a:gd name="T54" fmla="*/ 0 w 60"/>
                <a:gd name="T55" fmla="*/ 0 h 54"/>
                <a:gd name="T56" fmla="*/ 0 w 60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4"/>
                <a:gd name="T89" fmla="*/ 60 w 60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4">
                  <a:moveTo>
                    <a:pt x="10" y="44"/>
                  </a:moveTo>
                  <a:lnTo>
                    <a:pt x="12" y="46"/>
                  </a:lnTo>
                  <a:lnTo>
                    <a:pt x="15" y="50"/>
                  </a:lnTo>
                  <a:lnTo>
                    <a:pt x="20" y="51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2" y="53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3" y="29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3" y="29"/>
                  </a:lnTo>
                  <a:lnTo>
                    <a:pt x="27" y="30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8" name="Freeform 77"/>
            <p:cNvSpPr>
              <a:spLocks/>
            </p:cNvSpPr>
            <p:nvPr/>
          </p:nvSpPr>
          <p:spPr bwMode="auto">
            <a:xfrm>
              <a:off x="4227" y="3718"/>
              <a:ext cx="15" cy="13"/>
            </a:xfrm>
            <a:custGeom>
              <a:avLst/>
              <a:gdLst>
                <a:gd name="T0" fmla="*/ 0 w 59"/>
                <a:gd name="T1" fmla="*/ 0 h 52"/>
                <a:gd name="T2" fmla="*/ 0 w 59"/>
                <a:gd name="T3" fmla="*/ 0 h 52"/>
                <a:gd name="T4" fmla="*/ 0 w 59"/>
                <a:gd name="T5" fmla="*/ 0 h 52"/>
                <a:gd name="T6" fmla="*/ 0 w 59"/>
                <a:gd name="T7" fmla="*/ 0 h 52"/>
                <a:gd name="T8" fmla="*/ 0 w 59"/>
                <a:gd name="T9" fmla="*/ 0 h 52"/>
                <a:gd name="T10" fmla="*/ 0 w 59"/>
                <a:gd name="T11" fmla="*/ 0 h 52"/>
                <a:gd name="T12" fmla="*/ 0 w 59"/>
                <a:gd name="T13" fmla="*/ 0 h 52"/>
                <a:gd name="T14" fmla="*/ 0 w 59"/>
                <a:gd name="T15" fmla="*/ 0 h 52"/>
                <a:gd name="T16" fmla="*/ 0 w 59"/>
                <a:gd name="T17" fmla="*/ 0 h 52"/>
                <a:gd name="T18" fmla="*/ 0 w 59"/>
                <a:gd name="T19" fmla="*/ 0 h 52"/>
                <a:gd name="T20" fmla="*/ 0 w 59"/>
                <a:gd name="T21" fmla="*/ 0 h 52"/>
                <a:gd name="T22" fmla="*/ 0 w 59"/>
                <a:gd name="T23" fmla="*/ 0 h 52"/>
                <a:gd name="T24" fmla="*/ 0 w 59"/>
                <a:gd name="T25" fmla="*/ 0 h 52"/>
                <a:gd name="T26" fmla="*/ 0 w 59"/>
                <a:gd name="T27" fmla="*/ 0 h 52"/>
                <a:gd name="T28" fmla="*/ 0 w 59"/>
                <a:gd name="T29" fmla="*/ 0 h 52"/>
                <a:gd name="T30" fmla="*/ 0 w 59"/>
                <a:gd name="T31" fmla="*/ 0 h 52"/>
                <a:gd name="T32" fmla="*/ 0 w 59"/>
                <a:gd name="T33" fmla="*/ 0 h 52"/>
                <a:gd name="T34" fmla="*/ 0 w 59"/>
                <a:gd name="T35" fmla="*/ 0 h 52"/>
                <a:gd name="T36" fmla="*/ 0 w 59"/>
                <a:gd name="T37" fmla="*/ 0 h 52"/>
                <a:gd name="T38" fmla="*/ 0 w 59"/>
                <a:gd name="T39" fmla="*/ 0 h 52"/>
                <a:gd name="T40" fmla="*/ 0 w 59"/>
                <a:gd name="T41" fmla="*/ 0 h 52"/>
                <a:gd name="T42" fmla="*/ 0 w 59"/>
                <a:gd name="T43" fmla="*/ 0 h 52"/>
                <a:gd name="T44" fmla="*/ 0 w 59"/>
                <a:gd name="T45" fmla="*/ 0 h 52"/>
                <a:gd name="T46" fmla="*/ 0 w 59"/>
                <a:gd name="T47" fmla="*/ 0 h 52"/>
                <a:gd name="T48" fmla="*/ 0 w 59"/>
                <a:gd name="T49" fmla="*/ 0 h 52"/>
                <a:gd name="T50" fmla="*/ 0 w 59"/>
                <a:gd name="T51" fmla="*/ 0 h 52"/>
                <a:gd name="T52" fmla="*/ 0 w 59"/>
                <a:gd name="T53" fmla="*/ 0 h 52"/>
                <a:gd name="T54" fmla="*/ 0 w 59"/>
                <a:gd name="T55" fmla="*/ 0 h 52"/>
                <a:gd name="T56" fmla="*/ 0 w 59"/>
                <a:gd name="T57" fmla="*/ 0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2"/>
                <a:gd name="T89" fmla="*/ 59 w 59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2">
                  <a:moveTo>
                    <a:pt x="2" y="34"/>
                  </a:moveTo>
                  <a:lnTo>
                    <a:pt x="3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5" y="52"/>
                  </a:lnTo>
                  <a:lnTo>
                    <a:pt x="33" y="52"/>
                  </a:lnTo>
                  <a:lnTo>
                    <a:pt x="43" y="50"/>
                  </a:lnTo>
                  <a:lnTo>
                    <a:pt x="51" y="48"/>
                  </a:lnTo>
                  <a:lnTo>
                    <a:pt x="57" y="45"/>
                  </a:lnTo>
                  <a:lnTo>
                    <a:pt x="59" y="39"/>
                  </a:lnTo>
                  <a:lnTo>
                    <a:pt x="58" y="33"/>
                  </a:lnTo>
                  <a:lnTo>
                    <a:pt x="53" y="28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36" y="25"/>
                  </a:lnTo>
                  <a:lnTo>
                    <a:pt x="29" y="26"/>
                  </a:lnTo>
                  <a:lnTo>
                    <a:pt x="24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5"/>
                  </a:lnTo>
                  <a:lnTo>
                    <a:pt x="14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9" name="Freeform 78"/>
            <p:cNvSpPr>
              <a:spLocks/>
            </p:cNvSpPr>
            <p:nvPr/>
          </p:nvSpPr>
          <p:spPr bwMode="auto">
            <a:xfrm>
              <a:off x="4044" y="3498"/>
              <a:ext cx="49" cy="59"/>
            </a:xfrm>
            <a:custGeom>
              <a:avLst/>
              <a:gdLst>
                <a:gd name="T0" fmla="*/ 0 w 199"/>
                <a:gd name="T1" fmla="*/ 0 h 236"/>
                <a:gd name="T2" fmla="*/ 0 w 199"/>
                <a:gd name="T3" fmla="*/ 0 h 236"/>
                <a:gd name="T4" fmla="*/ 0 w 199"/>
                <a:gd name="T5" fmla="*/ 0 h 236"/>
                <a:gd name="T6" fmla="*/ 0 w 199"/>
                <a:gd name="T7" fmla="*/ 0 h 236"/>
                <a:gd name="T8" fmla="*/ 0 w 199"/>
                <a:gd name="T9" fmla="*/ 0 h 236"/>
                <a:gd name="T10" fmla="*/ 0 w 199"/>
                <a:gd name="T11" fmla="*/ 1 h 236"/>
                <a:gd name="T12" fmla="*/ 0 w 199"/>
                <a:gd name="T13" fmla="*/ 1 h 236"/>
                <a:gd name="T14" fmla="*/ 0 w 199"/>
                <a:gd name="T15" fmla="*/ 1 h 236"/>
                <a:gd name="T16" fmla="*/ 0 w 199"/>
                <a:gd name="T17" fmla="*/ 1 h 236"/>
                <a:gd name="T18" fmla="*/ 0 w 199"/>
                <a:gd name="T19" fmla="*/ 1 h 236"/>
                <a:gd name="T20" fmla="*/ 0 w 199"/>
                <a:gd name="T21" fmla="*/ 1 h 236"/>
                <a:gd name="T22" fmla="*/ 0 w 199"/>
                <a:gd name="T23" fmla="*/ 1 h 236"/>
                <a:gd name="T24" fmla="*/ 0 w 199"/>
                <a:gd name="T25" fmla="*/ 1 h 236"/>
                <a:gd name="T26" fmla="*/ 0 w 199"/>
                <a:gd name="T27" fmla="*/ 1 h 236"/>
                <a:gd name="T28" fmla="*/ 0 w 199"/>
                <a:gd name="T29" fmla="*/ 1 h 236"/>
                <a:gd name="T30" fmla="*/ 0 w 199"/>
                <a:gd name="T31" fmla="*/ 1 h 236"/>
                <a:gd name="T32" fmla="*/ 0 w 199"/>
                <a:gd name="T33" fmla="*/ 1 h 236"/>
                <a:gd name="T34" fmla="*/ 0 w 199"/>
                <a:gd name="T35" fmla="*/ 1 h 236"/>
                <a:gd name="T36" fmla="*/ 0 w 199"/>
                <a:gd name="T37" fmla="*/ 1 h 236"/>
                <a:gd name="T38" fmla="*/ 0 w 199"/>
                <a:gd name="T39" fmla="*/ 1 h 236"/>
                <a:gd name="T40" fmla="*/ 0 w 199"/>
                <a:gd name="T41" fmla="*/ 1 h 236"/>
                <a:gd name="T42" fmla="*/ 0 w 199"/>
                <a:gd name="T43" fmla="*/ 1 h 236"/>
                <a:gd name="T44" fmla="*/ 0 w 199"/>
                <a:gd name="T45" fmla="*/ 1 h 236"/>
                <a:gd name="T46" fmla="*/ 0 w 199"/>
                <a:gd name="T47" fmla="*/ 1 h 236"/>
                <a:gd name="T48" fmla="*/ 0 w 199"/>
                <a:gd name="T49" fmla="*/ 1 h 236"/>
                <a:gd name="T50" fmla="*/ 0 w 199"/>
                <a:gd name="T51" fmla="*/ 1 h 236"/>
                <a:gd name="T52" fmla="*/ 0 w 199"/>
                <a:gd name="T53" fmla="*/ 1 h 236"/>
                <a:gd name="T54" fmla="*/ 0 w 199"/>
                <a:gd name="T55" fmla="*/ 1 h 236"/>
                <a:gd name="T56" fmla="*/ 0 w 199"/>
                <a:gd name="T57" fmla="*/ 1 h 236"/>
                <a:gd name="T58" fmla="*/ 0 w 199"/>
                <a:gd name="T59" fmla="*/ 1 h 236"/>
                <a:gd name="T60" fmla="*/ 0 w 199"/>
                <a:gd name="T61" fmla="*/ 1 h 236"/>
                <a:gd name="T62" fmla="*/ 0 w 199"/>
                <a:gd name="T63" fmla="*/ 1 h 236"/>
                <a:gd name="T64" fmla="*/ 0 w 199"/>
                <a:gd name="T65" fmla="*/ 1 h 236"/>
                <a:gd name="T66" fmla="*/ 0 w 199"/>
                <a:gd name="T67" fmla="*/ 1 h 236"/>
                <a:gd name="T68" fmla="*/ 0 w 199"/>
                <a:gd name="T69" fmla="*/ 1 h 236"/>
                <a:gd name="T70" fmla="*/ 0 w 199"/>
                <a:gd name="T71" fmla="*/ 0 h 236"/>
                <a:gd name="T72" fmla="*/ 0 w 199"/>
                <a:gd name="T73" fmla="*/ 0 h 236"/>
                <a:gd name="T74" fmla="*/ 0 w 199"/>
                <a:gd name="T75" fmla="*/ 0 h 236"/>
                <a:gd name="T76" fmla="*/ 0 w 199"/>
                <a:gd name="T77" fmla="*/ 0 h 236"/>
                <a:gd name="T78" fmla="*/ 1 w 199"/>
                <a:gd name="T79" fmla="*/ 0 h 236"/>
                <a:gd name="T80" fmla="*/ 1 w 199"/>
                <a:gd name="T81" fmla="*/ 0 h 236"/>
                <a:gd name="T82" fmla="*/ 1 w 199"/>
                <a:gd name="T83" fmla="*/ 0 h 236"/>
                <a:gd name="T84" fmla="*/ 0 w 199"/>
                <a:gd name="T85" fmla="*/ 0 h 236"/>
                <a:gd name="T86" fmla="*/ 0 w 199"/>
                <a:gd name="T87" fmla="*/ 0 h 236"/>
                <a:gd name="T88" fmla="*/ 0 w 199"/>
                <a:gd name="T89" fmla="*/ 0 h 236"/>
                <a:gd name="T90" fmla="*/ 0 w 199"/>
                <a:gd name="T91" fmla="*/ 0 h 236"/>
                <a:gd name="T92" fmla="*/ 0 w 199"/>
                <a:gd name="T93" fmla="*/ 0 h 236"/>
                <a:gd name="T94" fmla="*/ 0 w 199"/>
                <a:gd name="T95" fmla="*/ 0 h 236"/>
                <a:gd name="T96" fmla="*/ 0 w 199"/>
                <a:gd name="T97" fmla="*/ 0 h 2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6"/>
                <a:gd name="T149" fmla="*/ 199 w 199"/>
                <a:gd name="T150" fmla="*/ 236 h 2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6">
                  <a:moveTo>
                    <a:pt x="70" y="31"/>
                  </a:moveTo>
                  <a:lnTo>
                    <a:pt x="55" y="40"/>
                  </a:lnTo>
                  <a:lnTo>
                    <a:pt x="42" y="52"/>
                  </a:lnTo>
                  <a:lnTo>
                    <a:pt x="31" y="65"/>
                  </a:lnTo>
                  <a:lnTo>
                    <a:pt x="20" y="79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2" y="128"/>
                  </a:lnTo>
                  <a:lnTo>
                    <a:pt x="0" y="145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5" y="220"/>
                  </a:lnTo>
                  <a:lnTo>
                    <a:pt x="66" y="231"/>
                  </a:lnTo>
                  <a:lnTo>
                    <a:pt x="88" y="235"/>
                  </a:lnTo>
                  <a:lnTo>
                    <a:pt x="111" y="236"/>
                  </a:lnTo>
                  <a:lnTo>
                    <a:pt x="133" y="233"/>
                  </a:lnTo>
                  <a:lnTo>
                    <a:pt x="138" y="233"/>
                  </a:lnTo>
                  <a:lnTo>
                    <a:pt x="143" y="231"/>
                  </a:lnTo>
                  <a:lnTo>
                    <a:pt x="146" y="227"/>
                  </a:lnTo>
                  <a:lnTo>
                    <a:pt x="147" y="222"/>
                  </a:lnTo>
                  <a:lnTo>
                    <a:pt x="145" y="217"/>
                  </a:lnTo>
                  <a:lnTo>
                    <a:pt x="140" y="212"/>
                  </a:lnTo>
                  <a:lnTo>
                    <a:pt x="135" y="207"/>
                  </a:lnTo>
                  <a:lnTo>
                    <a:pt x="129" y="205"/>
                  </a:lnTo>
                  <a:lnTo>
                    <a:pt x="117" y="201"/>
                  </a:lnTo>
                  <a:lnTo>
                    <a:pt x="105" y="199"/>
                  </a:lnTo>
                  <a:lnTo>
                    <a:pt x="94" y="197"/>
                  </a:lnTo>
                  <a:lnTo>
                    <a:pt x="83" y="194"/>
                  </a:lnTo>
                  <a:lnTo>
                    <a:pt x="73" y="191"/>
                  </a:lnTo>
                  <a:lnTo>
                    <a:pt x="62" y="186"/>
                  </a:lnTo>
                  <a:lnTo>
                    <a:pt x="53" y="180"/>
                  </a:lnTo>
                  <a:lnTo>
                    <a:pt x="43" y="171"/>
                  </a:lnTo>
                  <a:lnTo>
                    <a:pt x="40" y="131"/>
                  </a:lnTo>
                  <a:lnTo>
                    <a:pt x="49" y="98"/>
                  </a:lnTo>
                  <a:lnTo>
                    <a:pt x="68" y="73"/>
                  </a:lnTo>
                  <a:lnTo>
                    <a:pt x="94" y="52"/>
                  </a:lnTo>
                  <a:lnTo>
                    <a:pt x="122" y="35"/>
                  </a:lnTo>
                  <a:lnTo>
                    <a:pt x="151" y="22"/>
                  </a:lnTo>
                  <a:lnTo>
                    <a:pt x="178" y="13"/>
                  </a:lnTo>
                  <a:lnTo>
                    <a:pt x="199" y="5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3"/>
                  </a:lnTo>
                  <a:lnTo>
                    <a:pt x="138" y="5"/>
                  </a:lnTo>
                  <a:lnTo>
                    <a:pt x="121" y="11"/>
                  </a:lnTo>
                  <a:lnTo>
                    <a:pt x="103" y="17"/>
                  </a:lnTo>
                  <a:lnTo>
                    <a:pt x="85" y="2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0" name="Freeform 79"/>
            <p:cNvSpPr>
              <a:spLocks/>
            </p:cNvSpPr>
            <p:nvPr/>
          </p:nvSpPr>
          <p:spPr bwMode="auto">
            <a:xfrm>
              <a:off x="4128" y="3497"/>
              <a:ext cx="32" cy="46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1 h 183"/>
                <a:gd name="T6" fmla="*/ 0 w 128"/>
                <a:gd name="T7" fmla="*/ 1 h 183"/>
                <a:gd name="T8" fmla="*/ 0 w 128"/>
                <a:gd name="T9" fmla="*/ 1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0 w 128"/>
                <a:gd name="T39" fmla="*/ 1 h 183"/>
                <a:gd name="T40" fmla="*/ 1 w 128"/>
                <a:gd name="T41" fmla="*/ 1 h 183"/>
                <a:gd name="T42" fmla="*/ 1 w 128"/>
                <a:gd name="T43" fmla="*/ 1 h 183"/>
                <a:gd name="T44" fmla="*/ 1 w 128"/>
                <a:gd name="T45" fmla="*/ 1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59"/>
                  </a:moveTo>
                  <a:lnTo>
                    <a:pt x="112" y="78"/>
                  </a:lnTo>
                  <a:lnTo>
                    <a:pt x="111" y="96"/>
                  </a:lnTo>
                  <a:lnTo>
                    <a:pt x="103" y="110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1" y="146"/>
                  </a:lnTo>
                  <a:lnTo>
                    <a:pt x="45" y="156"/>
                  </a:lnTo>
                  <a:lnTo>
                    <a:pt x="31" y="167"/>
                  </a:lnTo>
                  <a:lnTo>
                    <a:pt x="28" y="170"/>
                  </a:lnTo>
                  <a:lnTo>
                    <a:pt x="27" y="173"/>
                  </a:lnTo>
                  <a:lnTo>
                    <a:pt x="27" y="176"/>
                  </a:lnTo>
                  <a:lnTo>
                    <a:pt x="28" y="180"/>
                  </a:lnTo>
                  <a:lnTo>
                    <a:pt x="32" y="182"/>
                  </a:lnTo>
                  <a:lnTo>
                    <a:pt x="35" y="183"/>
                  </a:lnTo>
                  <a:lnTo>
                    <a:pt x="38" y="183"/>
                  </a:lnTo>
                  <a:lnTo>
                    <a:pt x="41" y="182"/>
                  </a:lnTo>
                  <a:lnTo>
                    <a:pt x="60" y="172"/>
                  </a:lnTo>
                  <a:lnTo>
                    <a:pt x="77" y="160"/>
                  </a:lnTo>
                  <a:lnTo>
                    <a:pt x="94" y="147"/>
                  </a:lnTo>
                  <a:lnTo>
                    <a:pt x="109" y="132"/>
                  </a:lnTo>
                  <a:lnTo>
                    <a:pt x="119" y="116"/>
                  </a:lnTo>
                  <a:lnTo>
                    <a:pt x="126" y="97"/>
                  </a:lnTo>
                  <a:lnTo>
                    <a:pt x="128" y="77"/>
                  </a:lnTo>
                  <a:lnTo>
                    <a:pt x="123" y="56"/>
                  </a:lnTo>
                  <a:lnTo>
                    <a:pt x="112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8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7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1" name="Freeform 80"/>
            <p:cNvSpPr>
              <a:spLocks/>
            </p:cNvSpPr>
            <p:nvPr/>
          </p:nvSpPr>
          <p:spPr bwMode="auto">
            <a:xfrm>
              <a:off x="4012" y="3486"/>
              <a:ext cx="81" cy="96"/>
            </a:xfrm>
            <a:custGeom>
              <a:avLst/>
              <a:gdLst>
                <a:gd name="T0" fmla="*/ 1 w 322"/>
                <a:gd name="T1" fmla="*/ 0 h 385"/>
                <a:gd name="T2" fmla="*/ 0 w 322"/>
                <a:gd name="T3" fmla="*/ 0 h 385"/>
                <a:gd name="T4" fmla="*/ 0 w 322"/>
                <a:gd name="T5" fmla="*/ 0 h 385"/>
                <a:gd name="T6" fmla="*/ 0 w 322"/>
                <a:gd name="T7" fmla="*/ 1 h 385"/>
                <a:gd name="T8" fmla="*/ 0 w 322"/>
                <a:gd name="T9" fmla="*/ 1 h 385"/>
                <a:gd name="T10" fmla="*/ 0 w 322"/>
                <a:gd name="T11" fmla="*/ 1 h 385"/>
                <a:gd name="T12" fmla="*/ 0 w 322"/>
                <a:gd name="T13" fmla="*/ 1 h 385"/>
                <a:gd name="T14" fmla="*/ 0 w 322"/>
                <a:gd name="T15" fmla="*/ 1 h 385"/>
                <a:gd name="T16" fmla="*/ 0 w 322"/>
                <a:gd name="T17" fmla="*/ 1 h 385"/>
                <a:gd name="T18" fmla="*/ 1 w 322"/>
                <a:gd name="T19" fmla="*/ 1 h 385"/>
                <a:gd name="T20" fmla="*/ 1 w 322"/>
                <a:gd name="T21" fmla="*/ 1 h 385"/>
                <a:gd name="T22" fmla="*/ 1 w 322"/>
                <a:gd name="T23" fmla="*/ 1 h 385"/>
                <a:gd name="T24" fmla="*/ 1 w 322"/>
                <a:gd name="T25" fmla="*/ 1 h 385"/>
                <a:gd name="T26" fmla="*/ 1 w 322"/>
                <a:gd name="T27" fmla="*/ 1 h 385"/>
                <a:gd name="T28" fmla="*/ 1 w 322"/>
                <a:gd name="T29" fmla="*/ 1 h 385"/>
                <a:gd name="T30" fmla="*/ 1 w 322"/>
                <a:gd name="T31" fmla="*/ 1 h 385"/>
                <a:gd name="T32" fmla="*/ 1 w 322"/>
                <a:gd name="T33" fmla="*/ 1 h 385"/>
                <a:gd name="T34" fmla="*/ 1 w 322"/>
                <a:gd name="T35" fmla="*/ 1 h 385"/>
                <a:gd name="T36" fmla="*/ 1 w 322"/>
                <a:gd name="T37" fmla="*/ 1 h 385"/>
                <a:gd name="T38" fmla="*/ 1 w 322"/>
                <a:gd name="T39" fmla="*/ 1 h 385"/>
                <a:gd name="T40" fmla="*/ 1 w 322"/>
                <a:gd name="T41" fmla="*/ 1 h 385"/>
                <a:gd name="T42" fmla="*/ 1 w 322"/>
                <a:gd name="T43" fmla="*/ 1 h 385"/>
                <a:gd name="T44" fmla="*/ 1 w 322"/>
                <a:gd name="T45" fmla="*/ 1 h 385"/>
                <a:gd name="T46" fmla="*/ 1 w 322"/>
                <a:gd name="T47" fmla="*/ 1 h 385"/>
                <a:gd name="T48" fmla="*/ 1 w 322"/>
                <a:gd name="T49" fmla="*/ 1 h 385"/>
                <a:gd name="T50" fmla="*/ 1 w 322"/>
                <a:gd name="T51" fmla="*/ 1 h 385"/>
                <a:gd name="T52" fmla="*/ 1 w 322"/>
                <a:gd name="T53" fmla="*/ 1 h 385"/>
                <a:gd name="T54" fmla="*/ 0 w 322"/>
                <a:gd name="T55" fmla="*/ 1 h 385"/>
                <a:gd name="T56" fmla="*/ 0 w 322"/>
                <a:gd name="T57" fmla="*/ 1 h 385"/>
                <a:gd name="T58" fmla="*/ 0 w 322"/>
                <a:gd name="T59" fmla="*/ 1 h 385"/>
                <a:gd name="T60" fmla="*/ 0 w 322"/>
                <a:gd name="T61" fmla="*/ 1 h 385"/>
                <a:gd name="T62" fmla="*/ 0 w 322"/>
                <a:gd name="T63" fmla="*/ 1 h 385"/>
                <a:gd name="T64" fmla="*/ 0 w 322"/>
                <a:gd name="T65" fmla="*/ 1 h 385"/>
                <a:gd name="T66" fmla="*/ 0 w 322"/>
                <a:gd name="T67" fmla="*/ 0 h 385"/>
                <a:gd name="T68" fmla="*/ 1 w 322"/>
                <a:gd name="T69" fmla="*/ 0 h 385"/>
                <a:gd name="T70" fmla="*/ 1 w 322"/>
                <a:gd name="T71" fmla="*/ 0 h 385"/>
                <a:gd name="T72" fmla="*/ 1 w 322"/>
                <a:gd name="T73" fmla="*/ 0 h 385"/>
                <a:gd name="T74" fmla="*/ 1 w 322"/>
                <a:gd name="T75" fmla="*/ 0 h 385"/>
                <a:gd name="T76" fmla="*/ 1 w 322"/>
                <a:gd name="T77" fmla="*/ 0 h 385"/>
                <a:gd name="T78" fmla="*/ 1 w 322"/>
                <a:gd name="T79" fmla="*/ 0 h 385"/>
                <a:gd name="T80" fmla="*/ 1 w 322"/>
                <a:gd name="T81" fmla="*/ 0 h 385"/>
                <a:gd name="T82" fmla="*/ 1 w 322"/>
                <a:gd name="T83" fmla="*/ 0 h 385"/>
                <a:gd name="T84" fmla="*/ 1 w 322"/>
                <a:gd name="T85" fmla="*/ 0 h 385"/>
                <a:gd name="T86" fmla="*/ 1 w 322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85"/>
                <a:gd name="T134" fmla="*/ 322 w 322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85">
                  <a:moveTo>
                    <a:pt x="125" y="51"/>
                  </a:moveTo>
                  <a:lnTo>
                    <a:pt x="101" y="72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8" y="170"/>
                  </a:lnTo>
                  <a:lnTo>
                    <a:pt x="6" y="199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6" y="281"/>
                  </a:lnTo>
                  <a:lnTo>
                    <a:pt x="9" y="288"/>
                  </a:lnTo>
                  <a:lnTo>
                    <a:pt x="14" y="296"/>
                  </a:lnTo>
                  <a:lnTo>
                    <a:pt x="20" y="303"/>
                  </a:lnTo>
                  <a:lnTo>
                    <a:pt x="27" y="310"/>
                  </a:lnTo>
                  <a:lnTo>
                    <a:pt x="33" y="316"/>
                  </a:lnTo>
                  <a:lnTo>
                    <a:pt x="41" y="321"/>
                  </a:lnTo>
                  <a:lnTo>
                    <a:pt x="56" y="330"/>
                  </a:lnTo>
                  <a:lnTo>
                    <a:pt x="71" y="338"/>
                  </a:lnTo>
                  <a:lnTo>
                    <a:pt x="87" y="345"/>
                  </a:lnTo>
                  <a:lnTo>
                    <a:pt x="103" y="351"/>
                  </a:lnTo>
                  <a:lnTo>
                    <a:pt x="119" y="357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0"/>
                  </a:lnTo>
                  <a:lnTo>
                    <a:pt x="186" y="374"/>
                  </a:lnTo>
                  <a:lnTo>
                    <a:pt x="202" y="376"/>
                  </a:lnTo>
                  <a:lnTo>
                    <a:pt x="220" y="378"/>
                  </a:lnTo>
                  <a:lnTo>
                    <a:pt x="237" y="381"/>
                  </a:lnTo>
                  <a:lnTo>
                    <a:pt x="254" y="382"/>
                  </a:lnTo>
                  <a:lnTo>
                    <a:pt x="271" y="383"/>
                  </a:lnTo>
                  <a:lnTo>
                    <a:pt x="289" y="384"/>
                  </a:lnTo>
                  <a:lnTo>
                    <a:pt x="305" y="385"/>
                  </a:lnTo>
                  <a:lnTo>
                    <a:pt x="311" y="385"/>
                  </a:lnTo>
                  <a:lnTo>
                    <a:pt x="316" y="383"/>
                  </a:lnTo>
                  <a:lnTo>
                    <a:pt x="319" y="378"/>
                  </a:lnTo>
                  <a:lnTo>
                    <a:pt x="322" y="374"/>
                  </a:lnTo>
                  <a:lnTo>
                    <a:pt x="322" y="368"/>
                  </a:lnTo>
                  <a:lnTo>
                    <a:pt x="319" y="363"/>
                  </a:lnTo>
                  <a:lnTo>
                    <a:pt x="315" y="360"/>
                  </a:lnTo>
                  <a:lnTo>
                    <a:pt x="309" y="357"/>
                  </a:lnTo>
                  <a:lnTo>
                    <a:pt x="293" y="354"/>
                  </a:lnTo>
                  <a:lnTo>
                    <a:pt x="278" y="351"/>
                  </a:lnTo>
                  <a:lnTo>
                    <a:pt x="263" y="348"/>
                  </a:lnTo>
                  <a:lnTo>
                    <a:pt x="247" y="345"/>
                  </a:lnTo>
                  <a:lnTo>
                    <a:pt x="232" y="343"/>
                  </a:lnTo>
                  <a:lnTo>
                    <a:pt x="216" y="341"/>
                  </a:lnTo>
                  <a:lnTo>
                    <a:pt x="200" y="338"/>
                  </a:lnTo>
                  <a:lnTo>
                    <a:pt x="185" y="335"/>
                  </a:lnTo>
                  <a:lnTo>
                    <a:pt x="170" y="333"/>
                  </a:lnTo>
                  <a:lnTo>
                    <a:pt x="154" y="329"/>
                  </a:lnTo>
                  <a:lnTo>
                    <a:pt x="139" y="324"/>
                  </a:lnTo>
                  <a:lnTo>
                    <a:pt x="124" y="321"/>
                  </a:lnTo>
                  <a:lnTo>
                    <a:pt x="110" y="315"/>
                  </a:lnTo>
                  <a:lnTo>
                    <a:pt x="95" y="309"/>
                  </a:lnTo>
                  <a:lnTo>
                    <a:pt x="81" y="303"/>
                  </a:lnTo>
                  <a:lnTo>
                    <a:pt x="67" y="295"/>
                  </a:lnTo>
                  <a:lnTo>
                    <a:pt x="55" y="287"/>
                  </a:lnTo>
                  <a:lnTo>
                    <a:pt x="46" y="276"/>
                  </a:lnTo>
                  <a:lnTo>
                    <a:pt x="39" y="265"/>
                  </a:lnTo>
                  <a:lnTo>
                    <a:pt x="35" y="251"/>
                  </a:lnTo>
                  <a:lnTo>
                    <a:pt x="34" y="237"/>
                  </a:lnTo>
                  <a:lnTo>
                    <a:pt x="35" y="220"/>
                  </a:lnTo>
                  <a:lnTo>
                    <a:pt x="39" y="204"/>
                  </a:lnTo>
                  <a:lnTo>
                    <a:pt x="43" y="191"/>
                  </a:lnTo>
                  <a:lnTo>
                    <a:pt x="51" y="174"/>
                  </a:lnTo>
                  <a:lnTo>
                    <a:pt x="61" y="156"/>
                  </a:lnTo>
                  <a:lnTo>
                    <a:pt x="71" y="141"/>
                  </a:lnTo>
                  <a:lnTo>
                    <a:pt x="83" y="127"/>
                  </a:lnTo>
                  <a:lnTo>
                    <a:pt x="95" y="113"/>
                  </a:lnTo>
                  <a:lnTo>
                    <a:pt x="108" y="99"/>
                  </a:lnTo>
                  <a:lnTo>
                    <a:pt x="123" y="85"/>
                  </a:lnTo>
                  <a:lnTo>
                    <a:pt x="138" y="71"/>
                  </a:lnTo>
                  <a:lnTo>
                    <a:pt x="153" y="59"/>
                  </a:lnTo>
                  <a:lnTo>
                    <a:pt x="173" y="48"/>
                  </a:lnTo>
                  <a:lnTo>
                    <a:pt x="195" y="39"/>
                  </a:lnTo>
                  <a:lnTo>
                    <a:pt x="217" y="30"/>
                  </a:lnTo>
                  <a:lnTo>
                    <a:pt x="237" y="21"/>
                  </a:lnTo>
                  <a:lnTo>
                    <a:pt x="254" y="14"/>
                  </a:lnTo>
                  <a:lnTo>
                    <a:pt x="264" y="7"/>
                  </a:lnTo>
                  <a:lnTo>
                    <a:pt x="268" y="3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0" y="19"/>
                  </a:lnTo>
                  <a:lnTo>
                    <a:pt x="160" y="29"/>
                  </a:lnTo>
                  <a:lnTo>
                    <a:pt x="141" y="39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2" name="Freeform 81"/>
            <p:cNvSpPr>
              <a:spLocks/>
            </p:cNvSpPr>
            <p:nvPr/>
          </p:nvSpPr>
          <p:spPr bwMode="auto">
            <a:xfrm>
              <a:off x="4125" y="3483"/>
              <a:ext cx="71" cy="64"/>
            </a:xfrm>
            <a:custGeom>
              <a:avLst/>
              <a:gdLst>
                <a:gd name="T0" fmla="*/ 1 w 282"/>
                <a:gd name="T1" fmla="*/ 0 h 256"/>
                <a:gd name="T2" fmla="*/ 1 w 282"/>
                <a:gd name="T3" fmla="*/ 0 h 256"/>
                <a:gd name="T4" fmla="*/ 1 w 282"/>
                <a:gd name="T5" fmla="*/ 1 h 256"/>
                <a:gd name="T6" fmla="*/ 1 w 282"/>
                <a:gd name="T7" fmla="*/ 1 h 256"/>
                <a:gd name="T8" fmla="*/ 1 w 282"/>
                <a:gd name="T9" fmla="*/ 1 h 256"/>
                <a:gd name="T10" fmla="*/ 1 w 282"/>
                <a:gd name="T11" fmla="*/ 1 h 256"/>
                <a:gd name="T12" fmla="*/ 1 w 282"/>
                <a:gd name="T13" fmla="*/ 1 h 256"/>
                <a:gd name="T14" fmla="*/ 1 w 282"/>
                <a:gd name="T15" fmla="*/ 1 h 256"/>
                <a:gd name="T16" fmla="*/ 1 w 282"/>
                <a:gd name="T17" fmla="*/ 1 h 256"/>
                <a:gd name="T18" fmla="*/ 1 w 282"/>
                <a:gd name="T19" fmla="*/ 1 h 256"/>
                <a:gd name="T20" fmla="*/ 1 w 282"/>
                <a:gd name="T21" fmla="*/ 1 h 256"/>
                <a:gd name="T22" fmla="*/ 1 w 282"/>
                <a:gd name="T23" fmla="*/ 1 h 256"/>
                <a:gd name="T24" fmla="*/ 1 w 282"/>
                <a:gd name="T25" fmla="*/ 1 h 256"/>
                <a:gd name="T26" fmla="*/ 1 w 282"/>
                <a:gd name="T27" fmla="*/ 1 h 256"/>
                <a:gd name="T28" fmla="*/ 1 w 282"/>
                <a:gd name="T29" fmla="*/ 1 h 256"/>
                <a:gd name="T30" fmla="*/ 1 w 282"/>
                <a:gd name="T31" fmla="*/ 1 h 256"/>
                <a:gd name="T32" fmla="*/ 1 w 282"/>
                <a:gd name="T33" fmla="*/ 1 h 256"/>
                <a:gd name="T34" fmla="*/ 1 w 282"/>
                <a:gd name="T35" fmla="*/ 1 h 256"/>
                <a:gd name="T36" fmla="*/ 1 w 282"/>
                <a:gd name="T37" fmla="*/ 1 h 256"/>
                <a:gd name="T38" fmla="*/ 1 w 282"/>
                <a:gd name="T39" fmla="*/ 1 h 256"/>
                <a:gd name="T40" fmla="*/ 1 w 282"/>
                <a:gd name="T41" fmla="*/ 1 h 256"/>
                <a:gd name="T42" fmla="*/ 1 w 282"/>
                <a:gd name="T43" fmla="*/ 1 h 256"/>
                <a:gd name="T44" fmla="*/ 1 w 282"/>
                <a:gd name="T45" fmla="*/ 1 h 256"/>
                <a:gd name="T46" fmla="*/ 1 w 282"/>
                <a:gd name="T47" fmla="*/ 1 h 256"/>
                <a:gd name="T48" fmla="*/ 1 w 282"/>
                <a:gd name="T49" fmla="*/ 1 h 256"/>
                <a:gd name="T50" fmla="*/ 1 w 282"/>
                <a:gd name="T51" fmla="*/ 1 h 256"/>
                <a:gd name="T52" fmla="*/ 1 w 282"/>
                <a:gd name="T53" fmla="*/ 1 h 256"/>
                <a:gd name="T54" fmla="*/ 1 w 282"/>
                <a:gd name="T55" fmla="*/ 0 h 256"/>
                <a:gd name="T56" fmla="*/ 1 w 282"/>
                <a:gd name="T57" fmla="*/ 0 h 256"/>
                <a:gd name="T58" fmla="*/ 1 w 282"/>
                <a:gd name="T59" fmla="*/ 0 h 256"/>
                <a:gd name="T60" fmla="*/ 1 w 282"/>
                <a:gd name="T61" fmla="*/ 0 h 256"/>
                <a:gd name="T62" fmla="*/ 1 w 282"/>
                <a:gd name="T63" fmla="*/ 0 h 256"/>
                <a:gd name="T64" fmla="*/ 1 w 282"/>
                <a:gd name="T65" fmla="*/ 0 h 256"/>
                <a:gd name="T66" fmla="*/ 1 w 282"/>
                <a:gd name="T67" fmla="*/ 0 h 256"/>
                <a:gd name="T68" fmla="*/ 1 w 282"/>
                <a:gd name="T69" fmla="*/ 0 h 256"/>
                <a:gd name="T70" fmla="*/ 1 w 282"/>
                <a:gd name="T71" fmla="*/ 0 h 256"/>
                <a:gd name="T72" fmla="*/ 1 w 282"/>
                <a:gd name="T73" fmla="*/ 0 h 256"/>
                <a:gd name="T74" fmla="*/ 0 w 282"/>
                <a:gd name="T75" fmla="*/ 0 h 256"/>
                <a:gd name="T76" fmla="*/ 0 w 282"/>
                <a:gd name="T77" fmla="*/ 0 h 256"/>
                <a:gd name="T78" fmla="*/ 0 w 282"/>
                <a:gd name="T79" fmla="*/ 0 h 256"/>
                <a:gd name="T80" fmla="*/ 0 w 282"/>
                <a:gd name="T81" fmla="*/ 0 h 256"/>
                <a:gd name="T82" fmla="*/ 0 w 282"/>
                <a:gd name="T83" fmla="*/ 0 h 256"/>
                <a:gd name="T84" fmla="*/ 0 w 282"/>
                <a:gd name="T85" fmla="*/ 0 h 256"/>
                <a:gd name="T86" fmla="*/ 0 w 282"/>
                <a:gd name="T87" fmla="*/ 0 h 256"/>
                <a:gd name="T88" fmla="*/ 0 w 282"/>
                <a:gd name="T89" fmla="*/ 0 h 256"/>
                <a:gd name="T90" fmla="*/ 0 w 282"/>
                <a:gd name="T91" fmla="*/ 0 h 256"/>
                <a:gd name="T92" fmla="*/ 0 w 282"/>
                <a:gd name="T93" fmla="*/ 0 h 256"/>
                <a:gd name="T94" fmla="*/ 0 w 282"/>
                <a:gd name="T95" fmla="*/ 0 h 256"/>
                <a:gd name="T96" fmla="*/ 0 w 282"/>
                <a:gd name="T97" fmla="*/ 0 h 256"/>
                <a:gd name="T98" fmla="*/ 0 w 282"/>
                <a:gd name="T99" fmla="*/ 0 h 256"/>
                <a:gd name="T100" fmla="*/ 0 w 282"/>
                <a:gd name="T101" fmla="*/ 0 h 256"/>
                <a:gd name="T102" fmla="*/ 1 w 282"/>
                <a:gd name="T103" fmla="*/ 0 h 256"/>
                <a:gd name="T104" fmla="*/ 1 w 282"/>
                <a:gd name="T105" fmla="*/ 0 h 256"/>
                <a:gd name="T106" fmla="*/ 1 w 282"/>
                <a:gd name="T107" fmla="*/ 0 h 256"/>
                <a:gd name="T108" fmla="*/ 1 w 282"/>
                <a:gd name="T109" fmla="*/ 0 h 256"/>
                <a:gd name="T110" fmla="*/ 1 w 282"/>
                <a:gd name="T111" fmla="*/ 0 h 256"/>
                <a:gd name="T112" fmla="*/ 1 w 282"/>
                <a:gd name="T113" fmla="*/ 0 h 256"/>
                <a:gd name="T114" fmla="*/ 1 w 282"/>
                <a:gd name="T115" fmla="*/ 0 h 256"/>
                <a:gd name="T116" fmla="*/ 1 w 282"/>
                <a:gd name="T117" fmla="*/ 0 h 256"/>
                <a:gd name="T118" fmla="*/ 1 w 282"/>
                <a:gd name="T119" fmla="*/ 0 h 256"/>
                <a:gd name="T120" fmla="*/ 1 w 2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6"/>
                <a:gd name="T185" fmla="*/ 282 w 2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6">
                  <a:moveTo>
                    <a:pt x="234" y="78"/>
                  </a:moveTo>
                  <a:lnTo>
                    <a:pt x="247" y="92"/>
                  </a:lnTo>
                  <a:lnTo>
                    <a:pt x="255" y="108"/>
                  </a:lnTo>
                  <a:lnTo>
                    <a:pt x="259" y="126"/>
                  </a:lnTo>
                  <a:lnTo>
                    <a:pt x="259" y="145"/>
                  </a:lnTo>
                  <a:lnTo>
                    <a:pt x="257" y="160"/>
                  </a:lnTo>
                  <a:lnTo>
                    <a:pt x="252" y="173"/>
                  </a:lnTo>
                  <a:lnTo>
                    <a:pt x="244" y="186"/>
                  </a:lnTo>
                  <a:lnTo>
                    <a:pt x="235" y="196"/>
                  </a:lnTo>
                  <a:lnTo>
                    <a:pt x="225" y="208"/>
                  </a:lnTo>
                  <a:lnTo>
                    <a:pt x="214" y="217"/>
                  </a:lnTo>
                  <a:lnTo>
                    <a:pt x="204" y="228"/>
                  </a:lnTo>
                  <a:lnTo>
                    <a:pt x="193" y="238"/>
                  </a:lnTo>
                  <a:lnTo>
                    <a:pt x="191" y="242"/>
                  </a:lnTo>
                  <a:lnTo>
                    <a:pt x="191" y="245"/>
                  </a:lnTo>
                  <a:lnTo>
                    <a:pt x="191" y="249"/>
                  </a:lnTo>
                  <a:lnTo>
                    <a:pt x="193" y="252"/>
                  </a:lnTo>
                  <a:lnTo>
                    <a:pt x="197" y="255"/>
                  </a:lnTo>
                  <a:lnTo>
                    <a:pt x="202" y="256"/>
                  </a:lnTo>
                  <a:lnTo>
                    <a:pt x="205" y="255"/>
                  </a:lnTo>
                  <a:lnTo>
                    <a:pt x="209" y="252"/>
                  </a:lnTo>
                  <a:lnTo>
                    <a:pt x="232" y="237"/>
                  </a:lnTo>
                  <a:lnTo>
                    <a:pt x="252" y="217"/>
                  </a:lnTo>
                  <a:lnTo>
                    <a:pt x="267" y="195"/>
                  </a:lnTo>
                  <a:lnTo>
                    <a:pt x="278" y="169"/>
                  </a:lnTo>
                  <a:lnTo>
                    <a:pt x="282" y="143"/>
                  </a:lnTo>
                  <a:lnTo>
                    <a:pt x="280" y="117"/>
                  </a:lnTo>
                  <a:lnTo>
                    <a:pt x="271" y="92"/>
                  </a:lnTo>
                  <a:lnTo>
                    <a:pt x="252" y="70"/>
                  </a:lnTo>
                  <a:lnTo>
                    <a:pt x="238" y="58"/>
                  </a:lnTo>
                  <a:lnTo>
                    <a:pt x="221" y="49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2"/>
                  </a:lnTo>
                  <a:lnTo>
                    <a:pt x="103" y="8"/>
                  </a:lnTo>
                  <a:lnTo>
                    <a:pt x="83" y="4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2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5" y="35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2" y="52"/>
                  </a:lnTo>
                  <a:lnTo>
                    <a:pt x="207" y="60"/>
                  </a:lnTo>
                  <a:lnTo>
                    <a:pt x="221" y="69"/>
                  </a:lnTo>
                  <a:lnTo>
                    <a:pt x="234" y="7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3" name="Freeform 82"/>
            <p:cNvSpPr>
              <a:spLocks/>
            </p:cNvSpPr>
            <p:nvPr/>
          </p:nvSpPr>
          <p:spPr bwMode="auto">
            <a:xfrm>
              <a:off x="3982" y="3512"/>
              <a:ext cx="29" cy="61"/>
            </a:xfrm>
            <a:custGeom>
              <a:avLst/>
              <a:gdLst>
                <a:gd name="T0" fmla="*/ 0 w 115"/>
                <a:gd name="T1" fmla="*/ 1 h 242"/>
                <a:gd name="T2" fmla="*/ 0 w 115"/>
                <a:gd name="T3" fmla="*/ 1 h 242"/>
                <a:gd name="T4" fmla="*/ 0 w 115"/>
                <a:gd name="T5" fmla="*/ 1 h 242"/>
                <a:gd name="T6" fmla="*/ 0 w 115"/>
                <a:gd name="T7" fmla="*/ 1 h 242"/>
                <a:gd name="T8" fmla="*/ 0 w 115"/>
                <a:gd name="T9" fmla="*/ 1 h 242"/>
                <a:gd name="T10" fmla="*/ 0 w 115"/>
                <a:gd name="T11" fmla="*/ 1 h 242"/>
                <a:gd name="T12" fmla="*/ 0 w 115"/>
                <a:gd name="T13" fmla="*/ 1 h 242"/>
                <a:gd name="T14" fmla="*/ 0 w 115"/>
                <a:gd name="T15" fmla="*/ 1 h 242"/>
                <a:gd name="T16" fmla="*/ 1 w 115"/>
                <a:gd name="T17" fmla="*/ 1 h 242"/>
                <a:gd name="T18" fmla="*/ 1 w 115"/>
                <a:gd name="T19" fmla="*/ 1 h 242"/>
                <a:gd name="T20" fmla="*/ 1 w 115"/>
                <a:gd name="T21" fmla="*/ 1 h 242"/>
                <a:gd name="T22" fmla="*/ 1 w 115"/>
                <a:gd name="T23" fmla="*/ 1 h 242"/>
                <a:gd name="T24" fmla="*/ 1 w 115"/>
                <a:gd name="T25" fmla="*/ 1 h 242"/>
                <a:gd name="T26" fmla="*/ 1 w 115"/>
                <a:gd name="T27" fmla="*/ 1 h 242"/>
                <a:gd name="T28" fmla="*/ 1 w 115"/>
                <a:gd name="T29" fmla="*/ 1 h 242"/>
                <a:gd name="T30" fmla="*/ 1 w 115"/>
                <a:gd name="T31" fmla="*/ 1 h 242"/>
                <a:gd name="T32" fmla="*/ 1 w 115"/>
                <a:gd name="T33" fmla="*/ 1 h 242"/>
                <a:gd name="T34" fmla="*/ 0 w 115"/>
                <a:gd name="T35" fmla="*/ 1 h 242"/>
                <a:gd name="T36" fmla="*/ 0 w 115"/>
                <a:gd name="T37" fmla="*/ 1 h 242"/>
                <a:gd name="T38" fmla="*/ 0 w 115"/>
                <a:gd name="T39" fmla="*/ 1 h 242"/>
                <a:gd name="T40" fmla="*/ 0 w 115"/>
                <a:gd name="T41" fmla="*/ 1 h 242"/>
                <a:gd name="T42" fmla="*/ 0 w 115"/>
                <a:gd name="T43" fmla="*/ 1 h 242"/>
                <a:gd name="T44" fmla="*/ 0 w 115"/>
                <a:gd name="T45" fmla="*/ 1 h 242"/>
                <a:gd name="T46" fmla="*/ 0 w 115"/>
                <a:gd name="T47" fmla="*/ 1 h 242"/>
                <a:gd name="T48" fmla="*/ 0 w 115"/>
                <a:gd name="T49" fmla="*/ 1 h 242"/>
                <a:gd name="T50" fmla="*/ 0 w 115"/>
                <a:gd name="T51" fmla="*/ 0 h 242"/>
                <a:gd name="T52" fmla="*/ 0 w 115"/>
                <a:gd name="T53" fmla="*/ 0 h 242"/>
                <a:gd name="T54" fmla="*/ 0 w 115"/>
                <a:gd name="T55" fmla="*/ 0 h 242"/>
                <a:gd name="T56" fmla="*/ 0 w 115"/>
                <a:gd name="T57" fmla="*/ 0 h 242"/>
                <a:gd name="T58" fmla="*/ 0 w 115"/>
                <a:gd name="T59" fmla="*/ 0 h 242"/>
                <a:gd name="T60" fmla="*/ 1 w 115"/>
                <a:gd name="T61" fmla="*/ 0 h 242"/>
                <a:gd name="T62" fmla="*/ 1 w 115"/>
                <a:gd name="T63" fmla="*/ 0 h 242"/>
                <a:gd name="T64" fmla="*/ 1 w 115"/>
                <a:gd name="T65" fmla="*/ 0 h 242"/>
                <a:gd name="T66" fmla="*/ 1 w 115"/>
                <a:gd name="T67" fmla="*/ 0 h 242"/>
                <a:gd name="T68" fmla="*/ 1 w 115"/>
                <a:gd name="T69" fmla="*/ 0 h 242"/>
                <a:gd name="T70" fmla="*/ 0 w 115"/>
                <a:gd name="T71" fmla="*/ 0 h 242"/>
                <a:gd name="T72" fmla="*/ 0 w 115"/>
                <a:gd name="T73" fmla="*/ 0 h 242"/>
                <a:gd name="T74" fmla="*/ 0 w 115"/>
                <a:gd name="T75" fmla="*/ 0 h 242"/>
                <a:gd name="T76" fmla="*/ 0 w 115"/>
                <a:gd name="T77" fmla="*/ 0 h 242"/>
                <a:gd name="T78" fmla="*/ 0 w 115"/>
                <a:gd name="T79" fmla="*/ 1 h 242"/>
                <a:gd name="T80" fmla="*/ 0 w 115"/>
                <a:gd name="T81" fmla="*/ 1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42"/>
                <a:gd name="T125" fmla="*/ 115 w 11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42">
                  <a:moveTo>
                    <a:pt x="0" y="132"/>
                  </a:moveTo>
                  <a:lnTo>
                    <a:pt x="0" y="152"/>
                  </a:lnTo>
                  <a:lnTo>
                    <a:pt x="5" y="170"/>
                  </a:lnTo>
                  <a:lnTo>
                    <a:pt x="13" y="188"/>
                  </a:lnTo>
                  <a:lnTo>
                    <a:pt x="25" y="203"/>
                  </a:lnTo>
                  <a:lnTo>
                    <a:pt x="39" y="216"/>
                  </a:lnTo>
                  <a:lnTo>
                    <a:pt x="55" y="228"/>
                  </a:lnTo>
                  <a:lnTo>
                    <a:pt x="74" y="236"/>
                  </a:lnTo>
                  <a:lnTo>
                    <a:pt x="93" y="241"/>
                  </a:lnTo>
                  <a:lnTo>
                    <a:pt x="99" y="242"/>
                  </a:lnTo>
                  <a:lnTo>
                    <a:pt x="104" y="239"/>
                  </a:lnTo>
                  <a:lnTo>
                    <a:pt x="109" y="236"/>
                  </a:lnTo>
                  <a:lnTo>
                    <a:pt x="112" y="231"/>
                  </a:lnTo>
                  <a:lnTo>
                    <a:pt x="112" y="225"/>
                  </a:lnTo>
                  <a:lnTo>
                    <a:pt x="110" y="220"/>
                  </a:lnTo>
                  <a:lnTo>
                    <a:pt x="107" y="215"/>
                  </a:lnTo>
                  <a:lnTo>
                    <a:pt x="101" y="213"/>
                  </a:lnTo>
                  <a:lnTo>
                    <a:pt x="82" y="206"/>
                  </a:lnTo>
                  <a:lnTo>
                    <a:pt x="65" y="196"/>
                  </a:lnTo>
                  <a:lnTo>
                    <a:pt x="51" y="183"/>
                  </a:lnTo>
                  <a:lnTo>
                    <a:pt x="40" y="169"/>
                  </a:lnTo>
                  <a:lnTo>
                    <a:pt x="33" y="152"/>
                  </a:lnTo>
                  <a:lnTo>
                    <a:pt x="30" y="133"/>
                  </a:lnTo>
                  <a:lnTo>
                    <a:pt x="30" y="113"/>
                  </a:lnTo>
                  <a:lnTo>
                    <a:pt x="36" y="92"/>
                  </a:lnTo>
                  <a:lnTo>
                    <a:pt x="43" y="77"/>
                  </a:lnTo>
                  <a:lnTo>
                    <a:pt x="52" y="63"/>
                  </a:lnTo>
                  <a:lnTo>
                    <a:pt x="62" y="50"/>
                  </a:lnTo>
                  <a:lnTo>
                    <a:pt x="74" y="38"/>
                  </a:lnTo>
                  <a:lnTo>
                    <a:pt x="85" y="28"/>
                  </a:lnTo>
                  <a:lnTo>
                    <a:pt x="96" y="18"/>
                  </a:lnTo>
                  <a:lnTo>
                    <a:pt x="107" y="9"/>
                  </a:lnTo>
                  <a:lnTo>
                    <a:pt x="115" y="1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76" y="18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0" y="82"/>
                  </a:lnTo>
                  <a:lnTo>
                    <a:pt x="7" y="10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4" name="Freeform 83"/>
            <p:cNvSpPr>
              <a:spLocks/>
            </p:cNvSpPr>
            <p:nvPr/>
          </p:nvSpPr>
          <p:spPr bwMode="auto">
            <a:xfrm>
              <a:off x="4184" y="3479"/>
              <a:ext cx="61" cy="78"/>
            </a:xfrm>
            <a:custGeom>
              <a:avLst/>
              <a:gdLst>
                <a:gd name="T0" fmla="*/ 1 w 246"/>
                <a:gd name="T1" fmla="*/ 0 h 316"/>
                <a:gd name="T2" fmla="*/ 1 w 246"/>
                <a:gd name="T3" fmla="*/ 0 h 316"/>
                <a:gd name="T4" fmla="*/ 1 w 246"/>
                <a:gd name="T5" fmla="*/ 0 h 316"/>
                <a:gd name="T6" fmla="*/ 1 w 246"/>
                <a:gd name="T7" fmla="*/ 1 h 316"/>
                <a:gd name="T8" fmla="*/ 1 w 246"/>
                <a:gd name="T9" fmla="*/ 1 h 316"/>
                <a:gd name="T10" fmla="*/ 1 w 246"/>
                <a:gd name="T11" fmla="*/ 1 h 316"/>
                <a:gd name="T12" fmla="*/ 0 w 246"/>
                <a:gd name="T13" fmla="*/ 1 h 316"/>
                <a:gd name="T14" fmla="*/ 0 w 246"/>
                <a:gd name="T15" fmla="*/ 1 h 316"/>
                <a:gd name="T16" fmla="*/ 0 w 246"/>
                <a:gd name="T17" fmla="*/ 1 h 316"/>
                <a:gd name="T18" fmla="*/ 0 w 246"/>
                <a:gd name="T19" fmla="*/ 1 h 316"/>
                <a:gd name="T20" fmla="*/ 0 w 246"/>
                <a:gd name="T21" fmla="*/ 1 h 316"/>
                <a:gd name="T22" fmla="*/ 0 w 246"/>
                <a:gd name="T23" fmla="*/ 1 h 316"/>
                <a:gd name="T24" fmla="*/ 0 w 246"/>
                <a:gd name="T25" fmla="*/ 1 h 316"/>
                <a:gd name="T26" fmla="*/ 0 w 246"/>
                <a:gd name="T27" fmla="*/ 1 h 316"/>
                <a:gd name="T28" fmla="*/ 0 w 246"/>
                <a:gd name="T29" fmla="*/ 1 h 316"/>
                <a:gd name="T30" fmla="*/ 1 w 246"/>
                <a:gd name="T31" fmla="*/ 1 h 316"/>
                <a:gd name="T32" fmla="*/ 1 w 246"/>
                <a:gd name="T33" fmla="*/ 1 h 316"/>
                <a:gd name="T34" fmla="*/ 1 w 246"/>
                <a:gd name="T35" fmla="*/ 1 h 316"/>
                <a:gd name="T36" fmla="*/ 1 w 246"/>
                <a:gd name="T37" fmla="*/ 1 h 316"/>
                <a:gd name="T38" fmla="*/ 1 w 246"/>
                <a:gd name="T39" fmla="*/ 0 h 316"/>
                <a:gd name="T40" fmla="*/ 1 w 246"/>
                <a:gd name="T41" fmla="*/ 0 h 316"/>
                <a:gd name="T42" fmla="*/ 1 w 246"/>
                <a:gd name="T43" fmla="*/ 0 h 316"/>
                <a:gd name="T44" fmla="*/ 1 w 246"/>
                <a:gd name="T45" fmla="*/ 0 h 316"/>
                <a:gd name="T46" fmla="*/ 0 w 246"/>
                <a:gd name="T47" fmla="*/ 0 h 316"/>
                <a:gd name="T48" fmla="*/ 0 w 246"/>
                <a:gd name="T49" fmla="*/ 0 h 316"/>
                <a:gd name="T50" fmla="*/ 0 w 246"/>
                <a:gd name="T51" fmla="*/ 0 h 316"/>
                <a:gd name="T52" fmla="*/ 0 w 246"/>
                <a:gd name="T53" fmla="*/ 0 h 316"/>
                <a:gd name="T54" fmla="*/ 0 w 246"/>
                <a:gd name="T55" fmla="*/ 0 h 316"/>
                <a:gd name="T56" fmla="*/ 0 w 246"/>
                <a:gd name="T57" fmla="*/ 0 h 316"/>
                <a:gd name="T58" fmla="*/ 0 w 246"/>
                <a:gd name="T59" fmla="*/ 0 h 316"/>
                <a:gd name="T60" fmla="*/ 0 w 246"/>
                <a:gd name="T61" fmla="*/ 0 h 316"/>
                <a:gd name="T62" fmla="*/ 0 w 246"/>
                <a:gd name="T63" fmla="*/ 0 h 316"/>
                <a:gd name="T64" fmla="*/ 0 w 246"/>
                <a:gd name="T65" fmla="*/ 0 h 316"/>
                <a:gd name="T66" fmla="*/ 0 w 246"/>
                <a:gd name="T67" fmla="*/ 0 h 316"/>
                <a:gd name="T68" fmla="*/ 0 w 246"/>
                <a:gd name="T69" fmla="*/ 0 h 316"/>
                <a:gd name="T70" fmla="*/ 0 w 246"/>
                <a:gd name="T71" fmla="*/ 0 h 316"/>
                <a:gd name="T72" fmla="*/ 0 w 246"/>
                <a:gd name="T73" fmla="*/ 0 h 316"/>
                <a:gd name="T74" fmla="*/ 1 w 246"/>
                <a:gd name="T75" fmla="*/ 0 h 3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6"/>
                <a:gd name="T116" fmla="*/ 246 w 246"/>
                <a:gd name="T117" fmla="*/ 316 h 3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6">
                  <a:moveTo>
                    <a:pt x="199" y="118"/>
                  </a:moveTo>
                  <a:lnTo>
                    <a:pt x="207" y="126"/>
                  </a:lnTo>
                  <a:lnTo>
                    <a:pt x="214" y="136"/>
                  </a:lnTo>
                  <a:lnTo>
                    <a:pt x="219" y="146"/>
                  </a:lnTo>
                  <a:lnTo>
                    <a:pt x="223" y="157"/>
                  </a:lnTo>
                  <a:lnTo>
                    <a:pt x="225" y="167"/>
                  </a:lnTo>
                  <a:lnTo>
                    <a:pt x="225" y="179"/>
                  </a:lnTo>
                  <a:lnTo>
                    <a:pt x="221" y="191"/>
                  </a:lnTo>
                  <a:lnTo>
                    <a:pt x="216" y="201"/>
                  </a:lnTo>
                  <a:lnTo>
                    <a:pt x="208" y="213"/>
                  </a:lnTo>
                  <a:lnTo>
                    <a:pt x="199" y="223"/>
                  </a:lnTo>
                  <a:lnTo>
                    <a:pt x="188" y="233"/>
                  </a:lnTo>
                  <a:lnTo>
                    <a:pt x="177" y="242"/>
                  </a:lnTo>
                  <a:lnTo>
                    <a:pt x="166" y="250"/>
                  </a:lnTo>
                  <a:lnTo>
                    <a:pt x="154" y="260"/>
                  </a:lnTo>
                  <a:lnTo>
                    <a:pt x="143" y="269"/>
                  </a:lnTo>
                  <a:lnTo>
                    <a:pt x="132" y="280"/>
                  </a:lnTo>
                  <a:lnTo>
                    <a:pt x="129" y="283"/>
                  </a:lnTo>
                  <a:lnTo>
                    <a:pt x="126" y="288"/>
                  </a:lnTo>
                  <a:lnTo>
                    <a:pt x="124" y="292"/>
                  </a:lnTo>
                  <a:lnTo>
                    <a:pt x="122" y="297"/>
                  </a:lnTo>
                  <a:lnTo>
                    <a:pt x="121" y="302"/>
                  </a:lnTo>
                  <a:lnTo>
                    <a:pt x="121" y="306"/>
                  </a:lnTo>
                  <a:lnTo>
                    <a:pt x="122" y="311"/>
                  </a:lnTo>
                  <a:lnTo>
                    <a:pt x="125" y="315"/>
                  </a:lnTo>
                  <a:lnTo>
                    <a:pt x="130" y="316"/>
                  </a:lnTo>
                  <a:lnTo>
                    <a:pt x="135" y="316"/>
                  </a:lnTo>
                  <a:lnTo>
                    <a:pt x="139" y="315"/>
                  </a:lnTo>
                  <a:lnTo>
                    <a:pt x="143" y="311"/>
                  </a:lnTo>
                  <a:lnTo>
                    <a:pt x="154" y="298"/>
                  </a:lnTo>
                  <a:lnTo>
                    <a:pt x="167" y="285"/>
                  </a:lnTo>
                  <a:lnTo>
                    <a:pt x="180" y="274"/>
                  </a:lnTo>
                  <a:lnTo>
                    <a:pt x="194" y="262"/>
                  </a:lnTo>
                  <a:lnTo>
                    <a:pt x="207" y="250"/>
                  </a:lnTo>
                  <a:lnTo>
                    <a:pt x="219" y="237"/>
                  </a:lnTo>
                  <a:lnTo>
                    <a:pt x="230" y="223"/>
                  </a:lnTo>
                  <a:lnTo>
                    <a:pt x="239" y="208"/>
                  </a:lnTo>
                  <a:lnTo>
                    <a:pt x="244" y="191"/>
                  </a:lnTo>
                  <a:lnTo>
                    <a:pt x="246" y="173"/>
                  </a:lnTo>
                  <a:lnTo>
                    <a:pt x="242" y="156"/>
                  </a:lnTo>
                  <a:lnTo>
                    <a:pt x="236" y="139"/>
                  </a:lnTo>
                  <a:lnTo>
                    <a:pt x="227" y="123"/>
                  </a:lnTo>
                  <a:lnTo>
                    <a:pt x="215" y="109"/>
                  </a:lnTo>
                  <a:lnTo>
                    <a:pt x="201" y="96"/>
                  </a:lnTo>
                  <a:lnTo>
                    <a:pt x="187" y="84"/>
                  </a:lnTo>
                  <a:lnTo>
                    <a:pt x="177" y="76"/>
                  </a:lnTo>
                  <a:lnTo>
                    <a:pt x="165" y="69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26" y="44"/>
                  </a:lnTo>
                  <a:lnTo>
                    <a:pt x="112" y="36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3" y="16"/>
                  </a:lnTo>
                  <a:lnTo>
                    <a:pt x="60" y="11"/>
                  </a:lnTo>
                  <a:lnTo>
                    <a:pt x="47" y="7"/>
                  </a:lnTo>
                  <a:lnTo>
                    <a:pt x="35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9"/>
                  </a:lnTo>
                  <a:lnTo>
                    <a:pt x="28" y="14"/>
                  </a:lnTo>
                  <a:lnTo>
                    <a:pt x="39" y="19"/>
                  </a:lnTo>
                  <a:lnTo>
                    <a:pt x="52" y="25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3" y="44"/>
                  </a:lnTo>
                  <a:lnTo>
                    <a:pt x="107" y="53"/>
                  </a:lnTo>
                  <a:lnTo>
                    <a:pt x="121" y="61"/>
                  </a:lnTo>
                  <a:lnTo>
                    <a:pt x="135" y="70"/>
                  </a:lnTo>
                  <a:lnTo>
                    <a:pt x="149" y="80"/>
                  </a:lnTo>
                  <a:lnTo>
                    <a:pt x="163" y="89"/>
                  </a:lnTo>
                  <a:lnTo>
                    <a:pt x="176" y="98"/>
                  </a:lnTo>
                  <a:lnTo>
                    <a:pt x="187" y="108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5" name="Freeform 84"/>
            <p:cNvSpPr>
              <a:spLocks/>
            </p:cNvSpPr>
            <p:nvPr/>
          </p:nvSpPr>
          <p:spPr bwMode="auto">
            <a:xfrm>
              <a:off x="4135" y="3599"/>
              <a:ext cx="81" cy="59"/>
            </a:xfrm>
            <a:custGeom>
              <a:avLst/>
              <a:gdLst>
                <a:gd name="T0" fmla="*/ 1 w 324"/>
                <a:gd name="T1" fmla="*/ 0 h 237"/>
                <a:gd name="T2" fmla="*/ 1 w 324"/>
                <a:gd name="T3" fmla="*/ 0 h 237"/>
                <a:gd name="T4" fmla="*/ 1 w 324"/>
                <a:gd name="T5" fmla="*/ 0 h 237"/>
                <a:gd name="T6" fmla="*/ 1 w 324"/>
                <a:gd name="T7" fmla="*/ 1 h 237"/>
                <a:gd name="T8" fmla="*/ 1 w 324"/>
                <a:gd name="T9" fmla="*/ 1 h 237"/>
                <a:gd name="T10" fmla="*/ 1 w 324"/>
                <a:gd name="T11" fmla="*/ 1 h 237"/>
                <a:gd name="T12" fmla="*/ 1 w 324"/>
                <a:gd name="T13" fmla="*/ 1 h 237"/>
                <a:gd name="T14" fmla="*/ 1 w 324"/>
                <a:gd name="T15" fmla="*/ 1 h 237"/>
                <a:gd name="T16" fmla="*/ 1 w 324"/>
                <a:gd name="T17" fmla="*/ 1 h 237"/>
                <a:gd name="T18" fmla="*/ 1 w 324"/>
                <a:gd name="T19" fmla="*/ 0 h 237"/>
                <a:gd name="T20" fmla="*/ 1 w 324"/>
                <a:gd name="T21" fmla="*/ 0 h 237"/>
                <a:gd name="T22" fmla="*/ 1 w 324"/>
                <a:gd name="T23" fmla="*/ 0 h 237"/>
                <a:gd name="T24" fmla="*/ 1 w 324"/>
                <a:gd name="T25" fmla="*/ 0 h 237"/>
                <a:gd name="T26" fmla="*/ 1 w 324"/>
                <a:gd name="T27" fmla="*/ 0 h 237"/>
                <a:gd name="T28" fmla="*/ 1 w 324"/>
                <a:gd name="T29" fmla="*/ 0 h 237"/>
                <a:gd name="T30" fmla="*/ 1 w 324"/>
                <a:gd name="T31" fmla="*/ 0 h 237"/>
                <a:gd name="T32" fmla="*/ 0 w 324"/>
                <a:gd name="T33" fmla="*/ 0 h 237"/>
                <a:gd name="T34" fmla="*/ 0 w 324"/>
                <a:gd name="T35" fmla="*/ 0 h 237"/>
                <a:gd name="T36" fmla="*/ 0 w 324"/>
                <a:gd name="T37" fmla="*/ 0 h 237"/>
                <a:gd name="T38" fmla="*/ 0 w 324"/>
                <a:gd name="T39" fmla="*/ 0 h 237"/>
                <a:gd name="T40" fmla="*/ 0 w 324"/>
                <a:gd name="T41" fmla="*/ 0 h 237"/>
                <a:gd name="T42" fmla="*/ 0 w 324"/>
                <a:gd name="T43" fmla="*/ 0 h 237"/>
                <a:gd name="T44" fmla="*/ 0 w 324"/>
                <a:gd name="T45" fmla="*/ 0 h 237"/>
                <a:gd name="T46" fmla="*/ 0 w 324"/>
                <a:gd name="T47" fmla="*/ 0 h 237"/>
                <a:gd name="T48" fmla="*/ 1 w 324"/>
                <a:gd name="T49" fmla="*/ 0 h 237"/>
                <a:gd name="T50" fmla="*/ 1 w 324"/>
                <a:gd name="T51" fmla="*/ 0 h 237"/>
                <a:gd name="T52" fmla="*/ 1 w 324"/>
                <a:gd name="T53" fmla="*/ 0 h 237"/>
                <a:gd name="T54" fmla="*/ 1 w 324"/>
                <a:gd name="T55" fmla="*/ 0 h 237"/>
                <a:gd name="T56" fmla="*/ 1 w 324"/>
                <a:gd name="T57" fmla="*/ 0 h 237"/>
                <a:gd name="T58" fmla="*/ 1 w 324"/>
                <a:gd name="T59" fmla="*/ 0 h 237"/>
                <a:gd name="T60" fmla="*/ 1 w 324"/>
                <a:gd name="T61" fmla="*/ 0 h 237"/>
                <a:gd name="T62" fmla="*/ 1 w 324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4"/>
                <a:gd name="T97" fmla="*/ 0 h 237"/>
                <a:gd name="T98" fmla="*/ 324 w 324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4" h="237">
                  <a:moveTo>
                    <a:pt x="260" y="29"/>
                  </a:moveTo>
                  <a:lnTo>
                    <a:pt x="264" y="52"/>
                  </a:lnTo>
                  <a:lnTo>
                    <a:pt x="271" y="76"/>
                  </a:lnTo>
                  <a:lnTo>
                    <a:pt x="279" y="100"/>
                  </a:lnTo>
                  <a:lnTo>
                    <a:pt x="288" y="124"/>
                  </a:lnTo>
                  <a:lnTo>
                    <a:pt x="297" y="147"/>
                  </a:lnTo>
                  <a:lnTo>
                    <a:pt x="306" y="171"/>
                  </a:lnTo>
                  <a:lnTo>
                    <a:pt x="315" y="193"/>
                  </a:lnTo>
                  <a:lnTo>
                    <a:pt x="323" y="216"/>
                  </a:lnTo>
                  <a:lnTo>
                    <a:pt x="324" y="222"/>
                  </a:lnTo>
                  <a:lnTo>
                    <a:pt x="324" y="227"/>
                  </a:lnTo>
                  <a:lnTo>
                    <a:pt x="322" y="231"/>
                  </a:lnTo>
                  <a:lnTo>
                    <a:pt x="318" y="235"/>
                  </a:lnTo>
                  <a:lnTo>
                    <a:pt x="313" y="237"/>
                  </a:lnTo>
                  <a:lnTo>
                    <a:pt x="309" y="237"/>
                  </a:lnTo>
                  <a:lnTo>
                    <a:pt x="304" y="235"/>
                  </a:lnTo>
                  <a:lnTo>
                    <a:pt x="301" y="230"/>
                  </a:lnTo>
                  <a:lnTo>
                    <a:pt x="290" y="204"/>
                  </a:lnTo>
                  <a:lnTo>
                    <a:pt x="281" y="173"/>
                  </a:lnTo>
                  <a:lnTo>
                    <a:pt x="270" y="139"/>
                  </a:lnTo>
                  <a:lnTo>
                    <a:pt x="262" y="106"/>
                  </a:lnTo>
                  <a:lnTo>
                    <a:pt x="254" y="76"/>
                  </a:lnTo>
                  <a:lnTo>
                    <a:pt x="248" y="51"/>
                  </a:lnTo>
                  <a:lnTo>
                    <a:pt x="244" y="34"/>
                  </a:lnTo>
                  <a:lnTo>
                    <a:pt x="243" y="28"/>
                  </a:lnTo>
                  <a:lnTo>
                    <a:pt x="226" y="28"/>
                  </a:lnTo>
                  <a:lnTo>
                    <a:pt x="208" y="29"/>
                  </a:lnTo>
                  <a:lnTo>
                    <a:pt x="191" y="31"/>
                  </a:lnTo>
                  <a:lnTo>
                    <a:pt x="172" y="35"/>
                  </a:lnTo>
                  <a:lnTo>
                    <a:pt x="153" y="41"/>
                  </a:lnTo>
                  <a:lnTo>
                    <a:pt x="136" y="47"/>
                  </a:lnTo>
                  <a:lnTo>
                    <a:pt x="118" y="52"/>
                  </a:lnTo>
                  <a:lnTo>
                    <a:pt x="101" y="59"/>
                  </a:lnTo>
                  <a:lnTo>
                    <a:pt x="84" y="68"/>
                  </a:lnTo>
                  <a:lnTo>
                    <a:pt x="68" y="76"/>
                  </a:lnTo>
                  <a:lnTo>
                    <a:pt x="54" y="84"/>
                  </a:lnTo>
                  <a:lnTo>
                    <a:pt x="40" y="92"/>
                  </a:lnTo>
                  <a:lnTo>
                    <a:pt x="27" y="99"/>
                  </a:lnTo>
                  <a:lnTo>
                    <a:pt x="16" y="107"/>
                  </a:lnTo>
                  <a:lnTo>
                    <a:pt x="7" y="114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6" y="96"/>
                  </a:lnTo>
                  <a:lnTo>
                    <a:pt x="15" y="83"/>
                  </a:lnTo>
                  <a:lnTo>
                    <a:pt x="28" y="70"/>
                  </a:lnTo>
                  <a:lnTo>
                    <a:pt x="42" y="57"/>
                  </a:lnTo>
                  <a:lnTo>
                    <a:pt x="59" y="44"/>
                  </a:lnTo>
                  <a:lnTo>
                    <a:pt x="74" y="35"/>
                  </a:lnTo>
                  <a:lnTo>
                    <a:pt x="89" y="27"/>
                  </a:lnTo>
                  <a:lnTo>
                    <a:pt x="111" y="18"/>
                  </a:lnTo>
                  <a:lnTo>
                    <a:pt x="138" y="11"/>
                  </a:lnTo>
                  <a:lnTo>
                    <a:pt x="167" y="7"/>
                  </a:lnTo>
                  <a:lnTo>
                    <a:pt x="195" y="3"/>
                  </a:lnTo>
                  <a:lnTo>
                    <a:pt x="221" y="1"/>
                  </a:lnTo>
                  <a:lnTo>
                    <a:pt x="242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1"/>
                  </a:lnTo>
                  <a:lnTo>
                    <a:pt x="272" y="4"/>
                  </a:lnTo>
                  <a:lnTo>
                    <a:pt x="275" y="9"/>
                  </a:lnTo>
                  <a:lnTo>
                    <a:pt x="276" y="15"/>
                  </a:lnTo>
                  <a:lnTo>
                    <a:pt x="275" y="21"/>
                  </a:lnTo>
                  <a:lnTo>
                    <a:pt x="271" y="25"/>
                  </a:lnTo>
                  <a:lnTo>
                    <a:pt x="267" y="28"/>
                  </a:lnTo>
                  <a:lnTo>
                    <a:pt x="26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6" name="Freeform 85"/>
            <p:cNvSpPr>
              <a:spLocks/>
            </p:cNvSpPr>
            <p:nvPr/>
          </p:nvSpPr>
          <p:spPr bwMode="auto">
            <a:xfrm>
              <a:off x="4131" y="3629"/>
              <a:ext cx="87" cy="195"/>
            </a:xfrm>
            <a:custGeom>
              <a:avLst/>
              <a:gdLst>
                <a:gd name="T0" fmla="*/ 0 w 349"/>
                <a:gd name="T1" fmla="*/ 1 h 782"/>
                <a:gd name="T2" fmla="*/ 0 w 349"/>
                <a:gd name="T3" fmla="*/ 1 h 782"/>
                <a:gd name="T4" fmla="*/ 0 w 349"/>
                <a:gd name="T5" fmla="*/ 1 h 782"/>
                <a:gd name="T6" fmla="*/ 0 w 349"/>
                <a:gd name="T7" fmla="*/ 1 h 782"/>
                <a:gd name="T8" fmla="*/ 0 w 349"/>
                <a:gd name="T9" fmla="*/ 2 h 782"/>
                <a:gd name="T10" fmla="*/ 0 w 349"/>
                <a:gd name="T11" fmla="*/ 2 h 782"/>
                <a:gd name="T12" fmla="*/ 1 w 349"/>
                <a:gd name="T13" fmla="*/ 2 h 782"/>
                <a:gd name="T14" fmla="*/ 1 w 349"/>
                <a:gd name="T15" fmla="*/ 2 h 782"/>
                <a:gd name="T16" fmla="*/ 1 w 349"/>
                <a:gd name="T17" fmla="*/ 2 h 782"/>
                <a:gd name="T18" fmla="*/ 1 w 349"/>
                <a:gd name="T19" fmla="*/ 3 h 782"/>
                <a:gd name="T20" fmla="*/ 1 w 349"/>
                <a:gd name="T21" fmla="*/ 3 h 782"/>
                <a:gd name="T22" fmla="*/ 1 w 349"/>
                <a:gd name="T23" fmla="*/ 3 h 782"/>
                <a:gd name="T24" fmla="*/ 1 w 349"/>
                <a:gd name="T25" fmla="*/ 3 h 782"/>
                <a:gd name="T26" fmla="*/ 1 w 349"/>
                <a:gd name="T27" fmla="*/ 3 h 782"/>
                <a:gd name="T28" fmla="*/ 1 w 349"/>
                <a:gd name="T29" fmla="*/ 3 h 782"/>
                <a:gd name="T30" fmla="*/ 1 w 349"/>
                <a:gd name="T31" fmla="*/ 3 h 782"/>
                <a:gd name="T32" fmla="*/ 1 w 349"/>
                <a:gd name="T33" fmla="*/ 3 h 782"/>
                <a:gd name="T34" fmla="*/ 1 w 349"/>
                <a:gd name="T35" fmla="*/ 3 h 782"/>
                <a:gd name="T36" fmla="*/ 1 w 349"/>
                <a:gd name="T37" fmla="*/ 2 h 782"/>
                <a:gd name="T38" fmla="*/ 1 w 349"/>
                <a:gd name="T39" fmla="*/ 2 h 782"/>
                <a:gd name="T40" fmla="*/ 1 w 349"/>
                <a:gd name="T41" fmla="*/ 2 h 782"/>
                <a:gd name="T42" fmla="*/ 1 w 349"/>
                <a:gd name="T43" fmla="*/ 2 h 782"/>
                <a:gd name="T44" fmla="*/ 0 w 349"/>
                <a:gd name="T45" fmla="*/ 1 h 782"/>
                <a:gd name="T46" fmla="*/ 0 w 349"/>
                <a:gd name="T47" fmla="*/ 1 h 782"/>
                <a:gd name="T48" fmla="*/ 0 w 349"/>
                <a:gd name="T49" fmla="*/ 1 h 782"/>
                <a:gd name="T50" fmla="*/ 0 w 349"/>
                <a:gd name="T51" fmla="*/ 0 h 782"/>
                <a:gd name="T52" fmla="*/ 0 w 349"/>
                <a:gd name="T53" fmla="*/ 0 h 782"/>
                <a:gd name="T54" fmla="*/ 0 w 349"/>
                <a:gd name="T55" fmla="*/ 0 h 782"/>
                <a:gd name="T56" fmla="*/ 0 w 349"/>
                <a:gd name="T57" fmla="*/ 0 h 782"/>
                <a:gd name="T58" fmla="*/ 0 w 349"/>
                <a:gd name="T59" fmla="*/ 0 h 782"/>
                <a:gd name="T60" fmla="*/ 0 w 349"/>
                <a:gd name="T61" fmla="*/ 0 h 782"/>
                <a:gd name="T62" fmla="*/ 0 w 349"/>
                <a:gd name="T63" fmla="*/ 0 h 782"/>
                <a:gd name="T64" fmla="*/ 0 w 349"/>
                <a:gd name="T65" fmla="*/ 0 h 782"/>
                <a:gd name="T66" fmla="*/ 0 w 349"/>
                <a:gd name="T67" fmla="*/ 1 h 7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9"/>
                <a:gd name="T103" fmla="*/ 0 h 782"/>
                <a:gd name="T104" fmla="*/ 349 w 349"/>
                <a:gd name="T105" fmla="*/ 782 h 7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9" h="782">
                  <a:moveTo>
                    <a:pt x="57" y="220"/>
                  </a:moveTo>
                  <a:lnTo>
                    <a:pt x="65" y="235"/>
                  </a:lnTo>
                  <a:lnTo>
                    <a:pt x="68" y="246"/>
                  </a:lnTo>
                  <a:lnTo>
                    <a:pt x="69" y="258"/>
                  </a:lnTo>
                  <a:lnTo>
                    <a:pt x="73" y="274"/>
                  </a:lnTo>
                  <a:lnTo>
                    <a:pt x="85" y="307"/>
                  </a:lnTo>
                  <a:lnTo>
                    <a:pt x="98" y="339"/>
                  </a:lnTo>
                  <a:lnTo>
                    <a:pt x="112" y="371"/>
                  </a:lnTo>
                  <a:lnTo>
                    <a:pt x="125" y="403"/>
                  </a:lnTo>
                  <a:lnTo>
                    <a:pt x="139" y="434"/>
                  </a:lnTo>
                  <a:lnTo>
                    <a:pt x="153" y="466"/>
                  </a:lnTo>
                  <a:lnTo>
                    <a:pt x="167" y="497"/>
                  </a:lnTo>
                  <a:lnTo>
                    <a:pt x="182" y="529"/>
                  </a:lnTo>
                  <a:lnTo>
                    <a:pt x="197" y="559"/>
                  </a:lnTo>
                  <a:lnTo>
                    <a:pt x="212" y="591"/>
                  </a:lnTo>
                  <a:lnTo>
                    <a:pt x="228" y="621"/>
                  </a:lnTo>
                  <a:lnTo>
                    <a:pt x="244" y="653"/>
                  </a:lnTo>
                  <a:lnTo>
                    <a:pt x="259" y="683"/>
                  </a:lnTo>
                  <a:lnTo>
                    <a:pt x="276" y="715"/>
                  </a:lnTo>
                  <a:lnTo>
                    <a:pt x="292" y="745"/>
                  </a:lnTo>
                  <a:lnTo>
                    <a:pt x="308" y="777"/>
                  </a:lnTo>
                  <a:lnTo>
                    <a:pt x="311" y="779"/>
                  </a:lnTo>
                  <a:lnTo>
                    <a:pt x="315" y="780"/>
                  </a:lnTo>
                  <a:lnTo>
                    <a:pt x="321" y="782"/>
                  </a:lnTo>
                  <a:lnTo>
                    <a:pt x="328" y="782"/>
                  </a:lnTo>
                  <a:lnTo>
                    <a:pt x="334" y="782"/>
                  </a:lnTo>
                  <a:lnTo>
                    <a:pt x="340" y="780"/>
                  </a:lnTo>
                  <a:lnTo>
                    <a:pt x="345" y="779"/>
                  </a:lnTo>
                  <a:lnTo>
                    <a:pt x="347" y="777"/>
                  </a:lnTo>
                  <a:lnTo>
                    <a:pt x="349" y="772"/>
                  </a:lnTo>
                  <a:lnTo>
                    <a:pt x="349" y="768"/>
                  </a:lnTo>
                  <a:lnTo>
                    <a:pt x="347" y="763"/>
                  </a:lnTo>
                  <a:lnTo>
                    <a:pt x="343" y="759"/>
                  </a:lnTo>
                  <a:lnTo>
                    <a:pt x="329" y="735"/>
                  </a:lnTo>
                  <a:lnTo>
                    <a:pt x="317" y="711"/>
                  </a:lnTo>
                  <a:lnTo>
                    <a:pt x="303" y="687"/>
                  </a:lnTo>
                  <a:lnTo>
                    <a:pt x="290" y="662"/>
                  </a:lnTo>
                  <a:lnTo>
                    <a:pt x="277" y="639"/>
                  </a:lnTo>
                  <a:lnTo>
                    <a:pt x="264" y="614"/>
                  </a:lnTo>
                  <a:lnTo>
                    <a:pt x="250" y="590"/>
                  </a:lnTo>
                  <a:lnTo>
                    <a:pt x="237" y="565"/>
                  </a:lnTo>
                  <a:lnTo>
                    <a:pt x="214" y="520"/>
                  </a:lnTo>
                  <a:lnTo>
                    <a:pt x="193" y="476"/>
                  </a:lnTo>
                  <a:lnTo>
                    <a:pt x="172" y="433"/>
                  </a:lnTo>
                  <a:lnTo>
                    <a:pt x="153" y="389"/>
                  </a:lnTo>
                  <a:lnTo>
                    <a:pt x="134" y="345"/>
                  </a:lnTo>
                  <a:lnTo>
                    <a:pt x="118" y="301"/>
                  </a:lnTo>
                  <a:lnTo>
                    <a:pt x="101" y="254"/>
                  </a:lnTo>
                  <a:lnTo>
                    <a:pt x="85" y="206"/>
                  </a:lnTo>
                  <a:lnTo>
                    <a:pt x="72" y="179"/>
                  </a:lnTo>
                  <a:lnTo>
                    <a:pt x="59" y="148"/>
                  </a:lnTo>
                  <a:lnTo>
                    <a:pt x="48" y="114"/>
                  </a:lnTo>
                  <a:lnTo>
                    <a:pt x="37" y="81"/>
                  </a:lnTo>
                  <a:lnTo>
                    <a:pt x="28" y="51"/>
                  </a:lnTo>
                  <a:lnTo>
                    <a:pt x="20" y="26"/>
                  </a:lnTo>
                  <a:lnTo>
                    <a:pt x="11" y="8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9"/>
                  </a:lnTo>
                  <a:lnTo>
                    <a:pt x="8" y="67"/>
                  </a:lnTo>
                  <a:lnTo>
                    <a:pt x="13" y="94"/>
                  </a:lnTo>
                  <a:lnTo>
                    <a:pt x="18" y="120"/>
                  </a:lnTo>
                  <a:lnTo>
                    <a:pt x="25" y="146"/>
                  </a:lnTo>
                  <a:lnTo>
                    <a:pt x="34" y="172"/>
                  </a:lnTo>
                  <a:lnTo>
                    <a:pt x="44" y="197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7" name="Freeform 86"/>
            <p:cNvSpPr>
              <a:spLocks/>
            </p:cNvSpPr>
            <p:nvPr/>
          </p:nvSpPr>
          <p:spPr bwMode="auto">
            <a:xfrm>
              <a:off x="4217" y="3797"/>
              <a:ext cx="76" cy="40"/>
            </a:xfrm>
            <a:custGeom>
              <a:avLst/>
              <a:gdLst>
                <a:gd name="T0" fmla="*/ 0 w 304"/>
                <a:gd name="T1" fmla="*/ 0 h 161"/>
                <a:gd name="T2" fmla="*/ 0 w 304"/>
                <a:gd name="T3" fmla="*/ 0 h 161"/>
                <a:gd name="T4" fmla="*/ 0 w 304"/>
                <a:gd name="T5" fmla="*/ 0 h 161"/>
                <a:gd name="T6" fmla="*/ 0 w 304"/>
                <a:gd name="T7" fmla="*/ 0 h 161"/>
                <a:gd name="T8" fmla="*/ 0 w 304"/>
                <a:gd name="T9" fmla="*/ 0 h 161"/>
                <a:gd name="T10" fmla="*/ 0 w 304"/>
                <a:gd name="T11" fmla="*/ 0 h 161"/>
                <a:gd name="T12" fmla="*/ 0 w 304"/>
                <a:gd name="T13" fmla="*/ 0 h 161"/>
                <a:gd name="T14" fmla="*/ 0 w 304"/>
                <a:gd name="T15" fmla="*/ 0 h 161"/>
                <a:gd name="T16" fmla="*/ 0 w 304"/>
                <a:gd name="T17" fmla="*/ 0 h 161"/>
                <a:gd name="T18" fmla="*/ 0 w 304"/>
                <a:gd name="T19" fmla="*/ 0 h 161"/>
                <a:gd name="T20" fmla="*/ 1 w 304"/>
                <a:gd name="T21" fmla="*/ 0 h 161"/>
                <a:gd name="T22" fmla="*/ 1 w 304"/>
                <a:gd name="T23" fmla="*/ 0 h 161"/>
                <a:gd name="T24" fmla="*/ 1 w 304"/>
                <a:gd name="T25" fmla="*/ 0 h 161"/>
                <a:gd name="T26" fmla="*/ 1 w 304"/>
                <a:gd name="T27" fmla="*/ 0 h 161"/>
                <a:gd name="T28" fmla="*/ 1 w 304"/>
                <a:gd name="T29" fmla="*/ 0 h 161"/>
                <a:gd name="T30" fmla="*/ 1 w 304"/>
                <a:gd name="T31" fmla="*/ 0 h 161"/>
                <a:gd name="T32" fmla="*/ 1 w 304"/>
                <a:gd name="T33" fmla="*/ 0 h 161"/>
                <a:gd name="T34" fmla="*/ 1 w 304"/>
                <a:gd name="T35" fmla="*/ 0 h 161"/>
                <a:gd name="T36" fmla="*/ 1 w 304"/>
                <a:gd name="T37" fmla="*/ 0 h 161"/>
                <a:gd name="T38" fmla="*/ 1 w 304"/>
                <a:gd name="T39" fmla="*/ 0 h 161"/>
                <a:gd name="T40" fmla="*/ 1 w 304"/>
                <a:gd name="T41" fmla="*/ 0 h 161"/>
                <a:gd name="T42" fmla="*/ 1 w 304"/>
                <a:gd name="T43" fmla="*/ 0 h 161"/>
                <a:gd name="T44" fmla="*/ 1 w 304"/>
                <a:gd name="T45" fmla="*/ 0 h 161"/>
                <a:gd name="T46" fmla="*/ 1 w 304"/>
                <a:gd name="T47" fmla="*/ 0 h 161"/>
                <a:gd name="T48" fmla="*/ 1 w 304"/>
                <a:gd name="T49" fmla="*/ 0 h 161"/>
                <a:gd name="T50" fmla="*/ 1 w 304"/>
                <a:gd name="T51" fmla="*/ 0 h 161"/>
                <a:gd name="T52" fmla="*/ 1 w 304"/>
                <a:gd name="T53" fmla="*/ 0 h 161"/>
                <a:gd name="T54" fmla="*/ 1 w 304"/>
                <a:gd name="T55" fmla="*/ 0 h 161"/>
                <a:gd name="T56" fmla="*/ 1 w 304"/>
                <a:gd name="T57" fmla="*/ 0 h 161"/>
                <a:gd name="T58" fmla="*/ 1 w 304"/>
                <a:gd name="T59" fmla="*/ 0 h 161"/>
                <a:gd name="T60" fmla="*/ 1 w 304"/>
                <a:gd name="T61" fmla="*/ 0 h 161"/>
                <a:gd name="T62" fmla="*/ 1 w 304"/>
                <a:gd name="T63" fmla="*/ 0 h 161"/>
                <a:gd name="T64" fmla="*/ 1 w 304"/>
                <a:gd name="T65" fmla="*/ 0 h 161"/>
                <a:gd name="T66" fmla="*/ 1 w 304"/>
                <a:gd name="T67" fmla="*/ 0 h 161"/>
                <a:gd name="T68" fmla="*/ 1 w 304"/>
                <a:gd name="T69" fmla="*/ 0 h 161"/>
                <a:gd name="T70" fmla="*/ 1 w 304"/>
                <a:gd name="T71" fmla="*/ 0 h 161"/>
                <a:gd name="T72" fmla="*/ 1 w 304"/>
                <a:gd name="T73" fmla="*/ 0 h 161"/>
                <a:gd name="T74" fmla="*/ 0 w 304"/>
                <a:gd name="T75" fmla="*/ 0 h 161"/>
                <a:gd name="T76" fmla="*/ 0 w 304"/>
                <a:gd name="T77" fmla="*/ 0 h 161"/>
                <a:gd name="T78" fmla="*/ 0 w 304"/>
                <a:gd name="T79" fmla="*/ 0 h 161"/>
                <a:gd name="T80" fmla="*/ 0 w 304"/>
                <a:gd name="T81" fmla="*/ 0 h 161"/>
                <a:gd name="T82" fmla="*/ 0 w 304"/>
                <a:gd name="T83" fmla="*/ 0 h 161"/>
                <a:gd name="T84" fmla="*/ 0 w 304"/>
                <a:gd name="T85" fmla="*/ 0 h 161"/>
                <a:gd name="T86" fmla="*/ 0 w 304"/>
                <a:gd name="T87" fmla="*/ 0 h 161"/>
                <a:gd name="T88" fmla="*/ 0 w 304"/>
                <a:gd name="T89" fmla="*/ 0 h 161"/>
                <a:gd name="T90" fmla="*/ 0 w 304"/>
                <a:gd name="T91" fmla="*/ 0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4"/>
                <a:gd name="T139" fmla="*/ 0 h 161"/>
                <a:gd name="T140" fmla="*/ 304 w 304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4" h="161">
                  <a:moveTo>
                    <a:pt x="1" y="148"/>
                  </a:move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1"/>
                  </a:lnTo>
                  <a:lnTo>
                    <a:pt x="23" y="152"/>
                  </a:lnTo>
                  <a:lnTo>
                    <a:pt x="41" y="143"/>
                  </a:lnTo>
                  <a:lnTo>
                    <a:pt x="59" y="135"/>
                  </a:lnTo>
                  <a:lnTo>
                    <a:pt x="78" y="127"/>
                  </a:lnTo>
                  <a:lnTo>
                    <a:pt x="98" y="119"/>
                  </a:lnTo>
                  <a:lnTo>
                    <a:pt x="117" y="112"/>
                  </a:lnTo>
                  <a:lnTo>
                    <a:pt x="135" y="104"/>
                  </a:lnTo>
                  <a:lnTo>
                    <a:pt x="154" y="97"/>
                  </a:lnTo>
                  <a:lnTo>
                    <a:pt x="173" y="88"/>
                  </a:lnTo>
                  <a:lnTo>
                    <a:pt x="191" y="80"/>
                  </a:lnTo>
                  <a:lnTo>
                    <a:pt x="210" y="72"/>
                  </a:lnTo>
                  <a:lnTo>
                    <a:pt x="228" y="63"/>
                  </a:lnTo>
                  <a:lnTo>
                    <a:pt x="246" y="53"/>
                  </a:lnTo>
                  <a:lnTo>
                    <a:pt x="264" y="44"/>
                  </a:lnTo>
                  <a:lnTo>
                    <a:pt x="281" y="34"/>
                  </a:lnTo>
                  <a:lnTo>
                    <a:pt x="299" y="22"/>
                  </a:lnTo>
                  <a:lnTo>
                    <a:pt x="302" y="18"/>
                  </a:lnTo>
                  <a:lnTo>
                    <a:pt x="304" y="14"/>
                  </a:lnTo>
                  <a:lnTo>
                    <a:pt x="304" y="9"/>
                  </a:lnTo>
                  <a:lnTo>
                    <a:pt x="301" y="5"/>
                  </a:lnTo>
                  <a:lnTo>
                    <a:pt x="298" y="2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66" y="12"/>
                  </a:lnTo>
                  <a:lnTo>
                    <a:pt x="245" y="23"/>
                  </a:lnTo>
                  <a:lnTo>
                    <a:pt x="223" y="34"/>
                  </a:lnTo>
                  <a:lnTo>
                    <a:pt x="201" y="45"/>
                  </a:lnTo>
                  <a:lnTo>
                    <a:pt x="177" y="57"/>
                  </a:lnTo>
                  <a:lnTo>
                    <a:pt x="153" y="69"/>
                  </a:lnTo>
                  <a:lnTo>
                    <a:pt x="129" y="79"/>
                  </a:lnTo>
                  <a:lnTo>
                    <a:pt x="107" y="91"/>
                  </a:lnTo>
                  <a:lnTo>
                    <a:pt x="85" y="101"/>
                  </a:lnTo>
                  <a:lnTo>
                    <a:pt x="65" y="111"/>
                  </a:lnTo>
                  <a:lnTo>
                    <a:pt x="48" y="120"/>
                  </a:lnTo>
                  <a:lnTo>
                    <a:pt x="31" y="128"/>
                  </a:lnTo>
                  <a:lnTo>
                    <a:pt x="18" y="135"/>
                  </a:lnTo>
                  <a:lnTo>
                    <a:pt x="9" y="141"/>
                  </a:lnTo>
                  <a:lnTo>
                    <a:pt x="3" y="146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8" name="Freeform 87"/>
            <p:cNvSpPr>
              <a:spLocks/>
            </p:cNvSpPr>
            <p:nvPr/>
          </p:nvSpPr>
          <p:spPr bwMode="auto">
            <a:xfrm>
              <a:off x="4116" y="3571"/>
              <a:ext cx="20" cy="48"/>
            </a:xfrm>
            <a:custGeom>
              <a:avLst/>
              <a:gdLst>
                <a:gd name="T0" fmla="*/ 0 w 83"/>
                <a:gd name="T1" fmla="*/ 0 h 190"/>
                <a:gd name="T2" fmla="*/ 0 w 83"/>
                <a:gd name="T3" fmla="*/ 0 h 190"/>
                <a:gd name="T4" fmla="*/ 0 w 83"/>
                <a:gd name="T5" fmla="*/ 0 h 190"/>
                <a:gd name="T6" fmla="*/ 0 w 83"/>
                <a:gd name="T7" fmla="*/ 0 h 190"/>
                <a:gd name="T8" fmla="*/ 0 w 83"/>
                <a:gd name="T9" fmla="*/ 0 h 190"/>
                <a:gd name="T10" fmla="*/ 0 w 83"/>
                <a:gd name="T11" fmla="*/ 0 h 190"/>
                <a:gd name="T12" fmla="*/ 0 w 83"/>
                <a:gd name="T13" fmla="*/ 0 h 190"/>
                <a:gd name="T14" fmla="*/ 0 w 83"/>
                <a:gd name="T15" fmla="*/ 0 h 190"/>
                <a:gd name="T16" fmla="*/ 0 w 83"/>
                <a:gd name="T17" fmla="*/ 0 h 190"/>
                <a:gd name="T18" fmla="*/ 0 w 83"/>
                <a:gd name="T19" fmla="*/ 0 h 190"/>
                <a:gd name="T20" fmla="*/ 0 w 83"/>
                <a:gd name="T21" fmla="*/ 0 h 190"/>
                <a:gd name="T22" fmla="*/ 0 w 83"/>
                <a:gd name="T23" fmla="*/ 1 h 190"/>
                <a:gd name="T24" fmla="*/ 0 w 83"/>
                <a:gd name="T25" fmla="*/ 1 h 190"/>
                <a:gd name="T26" fmla="*/ 0 w 83"/>
                <a:gd name="T27" fmla="*/ 1 h 190"/>
                <a:gd name="T28" fmla="*/ 0 w 83"/>
                <a:gd name="T29" fmla="*/ 1 h 190"/>
                <a:gd name="T30" fmla="*/ 0 w 83"/>
                <a:gd name="T31" fmla="*/ 1 h 190"/>
                <a:gd name="T32" fmla="*/ 0 w 83"/>
                <a:gd name="T33" fmla="*/ 1 h 190"/>
                <a:gd name="T34" fmla="*/ 0 w 83"/>
                <a:gd name="T35" fmla="*/ 1 h 190"/>
                <a:gd name="T36" fmla="*/ 0 w 83"/>
                <a:gd name="T37" fmla="*/ 1 h 190"/>
                <a:gd name="T38" fmla="*/ 0 w 83"/>
                <a:gd name="T39" fmla="*/ 1 h 190"/>
                <a:gd name="T40" fmla="*/ 0 w 83"/>
                <a:gd name="T41" fmla="*/ 1 h 190"/>
                <a:gd name="T42" fmla="*/ 0 w 83"/>
                <a:gd name="T43" fmla="*/ 1 h 190"/>
                <a:gd name="T44" fmla="*/ 0 w 83"/>
                <a:gd name="T45" fmla="*/ 0 h 190"/>
                <a:gd name="T46" fmla="*/ 0 w 83"/>
                <a:gd name="T47" fmla="*/ 0 h 190"/>
                <a:gd name="T48" fmla="*/ 0 w 83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90"/>
                <a:gd name="T77" fmla="*/ 83 w 83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90">
                  <a:moveTo>
                    <a:pt x="31" y="14"/>
                  </a:moveTo>
                  <a:lnTo>
                    <a:pt x="29" y="8"/>
                  </a:lnTo>
                  <a:lnTo>
                    <a:pt x="26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7" y="101"/>
                  </a:lnTo>
                  <a:lnTo>
                    <a:pt x="41" y="129"/>
                  </a:lnTo>
                  <a:lnTo>
                    <a:pt x="55" y="154"/>
                  </a:lnTo>
                  <a:lnTo>
                    <a:pt x="68" y="174"/>
                  </a:lnTo>
                  <a:lnTo>
                    <a:pt x="77" y="187"/>
                  </a:lnTo>
                  <a:lnTo>
                    <a:pt x="83" y="190"/>
                  </a:lnTo>
                  <a:lnTo>
                    <a:pt x="81" y="177"/>
                  </a:lnTo>
                  <a:lnTo>
                    <a:pt x="75" y="161"/>
                  </a:lnTo>
                  <a:lnTo>
                    <a:pt x="68" y="140"/>
                  </a:lnTo>
                  <a:lnTo>
                    <a:pt x="60" y="115"/>
                  </a:lnTo>
                  <a:lnTo>
                    <a:pt x="51" y="90"/>
                  </a:lnTo>
                  <a:lnTo>
                    <a:pt x="43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9" name="Freeform 88"/>
            <p:cNvSpPr>
              <a:spLocks/>
            </p:cNvSpPr>
            <p:nvPr/>
          </p:nvSpPr>
          <p:spPr bwMode="auto">
            <a:xfrm>
              <a:off x="4107" y="3545"/>
              <a:ext cx="10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w 43"/>
                <a:gd name="T15" fmla="*/ 0 h 96"/>
                <a:gd name="T16" fmla="*/ 0 w 43"/>
                <a:gd name="T17" fmla="*/ 0 h 96"/>
                <a:gd name="T18" fmla="*/ 0 w 43"/>
                <a:gd name="T19" fmla="*/ 0 h 96"/>
                <a:gd name="T20" fmla="*/ 0 w 43"/>
                <a:gd name="T21" fmla="*/ 0 h 96"/>
                <a:gd name="T22" fmla="*/ 0 w 43"/>
                <a:gd name="T23" fmla="*/ 0 h 96"/>
                <a:gd name="T24" fmla="*/ 0 w 43"/>
                <a:gd name="T25" fmla="*/ 0 h 96"/>
                <a:gd name="T26" fmla="*/ 0 w 43"/>
                <a:gd name="T27" fmla="*/ 0 h 96"/>
                <a:gd name="T28" fmla="*/ 0 w 43"/>
                <a:gd name="T29" fmla="*/ 1 h 96"/>
                <a:gd name="T30" fmla="*/ 0 w 43"/>
                <a:gd name="T31" fmla="*/ 1 h 96"/>
                <a:gd name="T32" fmla="*/ 0 w 43"/>
                <a:gd name="T33" fmla="*/ 1 h 96"/>
                <a:gd name="T34" fmla="*/ 0 w 43"/>
                <a:gd name="T35" fmla="*/ 0 h 96"/>
                <a:gd name="T36" fmla="*/ 0 w 43"/>
                <a:gd name="T37" fmla="*/ 0 h 96"/>
                <a:gd name="T38" fmla="*/ 0 w 43"/>
                <a:gd name="T39" fmla="*/ 0 h 96"/>
                <a:gd name="T40" fmla="*/ 0 w 43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96"/>
                <a:gd name="T65" fmla="*/ 43 w 43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96">
                  <a:moveTo>
                    <a:pt x="22" y="10"/>
                  </a:moveTo>
                  <a:lnTo>
                    <a:pt x="21" y="6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3" y="38"/>
                  </a:lnTo>
                  <a:lnTo>
                    <a:pt x="8" y="53"/>
                  </a:lnTo>
                  <a:lnTo>
                    <a:pt x="14" y="67"/>
                  </a:lnTo>
                  <a:lnTo>
                    <a:pt x="21" y="79"/>
                  </a:lnTo>
                  <a:lnTo>
                    <a:pt x="28" y="89"/>
                  </a:lnTo>
                  <a:lnTo>
                    <a:pt x="36" y="95"/>
                  </a:lnTo>
                  <a:lnTo>
                    <a:pt x="42" y="96"/>
                  </a:lnTo>
                  <a:lnTo>
                    <a:pt x="43" y="77"/>
                  </a:lnTo>
                  <a:lnTo>
                    <a:pt x="37" y="55"/>
                  </a:lnTo>
                  <a:lnTo>
                    <a:pt x="30" y="33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0" name="Freeform 89"/>
            <p:cNvSpPr>
              <a:spLocks/>
            </p:cNvSpPr>
            <p:nvPr/>
          </p:nvSpPr>
          <p:spPr bwMode="auto">
            <a:xfrm>
              <a:off x="4098" y="3528"/>
              <a:ext cx="9" cy="14"/>
            </a:xfrm>
            <a:custGeom>
              <a:avLst/>
              <a:gdLst>
                <a:gd name="T0" fmla="*/ 0 w 37"/>
                <a:gd name="T1" fmla="*/ 0 h 55"/>
                <a:gd name="T2" fmla="*/ 0 w 37"/>
                <a:gd name="T3" fmla="*/ 0 h 55"/>
                <a:gd name="T4" fmla="*/ 0 w 37"/>
                <a:gd name="T5" fmla="*/ 0 h 55"/>
                <a:gd name="T6" fmla="*/ 0 w 37"/>
                <a:gd name="T7" fmla="*/ 0 h 55"/>
                <a:gd name="T8" fmla="*/ 0 w 37"/>
                <a:gd name="T9" fmla="*/ 0 h 55"/>
                <a:gd name="T10" fmla="*/ 0 w 37"/>
                <a:gd name="T11" fmla="*/ 0 h 55"/>
                <a:gd name="T12" fmla="*/ 0 w 37"/>
                <a:gd name="T13" fmla="*/ 0 h 55"/>
                <a:gd name="T14" fmla="*/ 0 w 37"/>
                <a:gd name="T15" fmla="*/ 0 h 55"/>
                <a:gd name="T16" fmla="*/ 0 w 37"/>
                <a:gd name="T17" fmla="*/ 0 h 55"/>
                <a:gd name="T18" fmla="*/ 0 w 37"/>
                <a:gd name="T19" fmla="*/ 0 h 55"/>
                <a:gd name="T20" fmla="*/ 0 w 37"/>
                <a:gd name="T21" fmla="*/ 0 h 55"/>
                <a:gd name="T22" fmla="*/ 0 w 37"/>
                <a:gd name="T23" fmla="*/ 0 h 55"/>
                <a:gd name="T24" fmla="*/ 0 w 37"/>
                <a:gd name="T25" fmla="*/ 0 h 55"/>
                <a:gd name="T26" fmla="*/ 0 w 37"/>
                <a:gd name="T27" fmla="*/ 0 h 55"/>
                <a:gd name="T28" fmla="*/ 0 w 37"/>
                <a:gd name="T29" fmla="*/ 0 h 55"/>
                <a:gd name="T30" fmla="*/ 0 w 37"/>
                <a:gd name="T31" fmla="*/ 0 h 55"/>
                <a:gd name="T32" fmla="*/ 0 w 37"/>
                <a:gd name="T33" fmla="*/ 0 h 55"/>
                <a:gd name="T34" fmla="*/ 0 w 37"/>
                <a:gd name="T35" fmla="*/ 0 h 55"/>
                <a:gd name="T36" fmla="*/ 0 w 37"/>
                <a:gd name="T37" fmla="*/ 0 h 55"/>
                <a:gd name="T38" fmla="*/ 0 w 37"/>
                <a:gd name="T39" fmla="*/ 0 h 55"/>
                <a:gd name="T40" fmla="*/ 0 w 37"/>
                <a:gd name="T41" fmla="*/ 0 h 55"/>
                <a:gd name="T42" fmla="*/ 0 w 37"/>
                <a:gd name="T43" fmla="*/ 0 h 55"/>
                <a:gd name="T44" fmla="*/ 0 w 37"/>
                <a:gd name="T45" fmla="*/ 0 h 55"/>
                <a:gd name="T46" fmla="*/ 0 w 37"/>
                <a:gd name="T47" fmla="*/ 0 h 55"/>
                <a:gd name="T48" fmla="*/ 0 w 37"/>
                <a:gd name="T49" fmla="*/ 0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5"/>
                <a:gd name="T77" fmla="*/ 37 w 37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5">
                  <a:moveTo>
                    <a:pt x="19" y="7"/>
                  </a:move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6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1" name="Freeform 90"/>
            <p:cNvSpPr>
              <a:spLocks/>
            </p:cNvSpPr>
            <p:nvPr/>
          </p:nvSpPr>
          <p:spPr bwMode="auto">
            <a:xfrm>
              <a:off x="4090" y="3517"/>
              <a:ext cx="13" cy="9"/>
            </a:xfrm>
            <a:custGeom>
              <a:avLst/>
              <a:gdLst>
                <a:gd name="T0" fmla="*/ 0 w 51"/>
                <a:gd name="T1" fmla="*/ 0 h 36"/>
                <a:gd name="T2" fmla="*/ 0 w 51"/>
                <a:gd name="T3" fmla="*/ 0 h 36"/>
                <a:gd name="T4" fmla="*/ 0 w 51"/>
                <a:gd name="T5" fmla="*/ 0 h 36"/>
                <a:gd name="T6" fmla="*/ 0 w 51"/>
                <a:gd name="T7" fmla="*/ 0 h 36"/>
                <a:gd name="T8" fmla="*/ 0 w 51"/>
                <a:gd name="T9" fmla="*/ 0 h 36"/>
                <a:gd name="T10" fmla="*/ 0 w 51"/>
                <a:gd name="T11" fmla="*/ 0 h 36"/>
                <a:gd name="T12" fmla="*/ 0 w 51"/>
                <a:gd name="T13" fmla="*/ 0 h 36"/>
                <a:gd name="T14" fmla="*/ 0 w 51"/>
                <a:gd name="T15" fmla="*/ 0 h 36"/>
                <a:gd name="T16" fmla="*/ 0 w 51"/>
                <a:gd name="T17" fmla="*/ 0 h 36"/>
                <a:gd name="T18" fmla="*/ 0 w 51"/>
                <a:gd name="T19" fmla="*/ 0 h 36"/>
                <a:gd name="T20" fmla="*/ 0 w 51"/>
                <a:gd name="T21" fmla="*/ 0 h 36"/>
                <a:gd name="T22" fmla="*/ 0 w 51"/>
                <a:gd name="T23" fmla="*/ 0 h 36"/>
                <a:gd name="T24" fmla="*/ 0 w 51"/>
                <a:gd name="T25" fmla="*/ 0 h 36"/>
                <a:gd name="T26" fmla="*/ 0 w 51"/>
                <a:gd name="T27" fmla="*/ 0 h 36"/>
                <a:gd name="T28" fmla="*/ 0 w 51"/>
                <a:gd name="T29" fmla="*/ 0 h 36"/>
                <a:gd name="T30" fmla="*/ 0 w 51"/>
                <a:gd name="T31" fmla="*/ 0 h 36"/>
                <a:gd name="T32" fmla="*/ 0 w 51"/>
                <a:gd name="T33" fmla="*/ 0 h 36"/>
                <a:gd name="T34" fmla="*/ 0 w 51"/>
                <a:gd name="T35" fmla="*/ 0 h 36"/>
                <a:gd name="T36" fmla="*/ 0 w 51"/>
                <a:gd name="T37" fmla="*/ 0 h 36"/>
                <a:gd name="T38" fmla="*/ 0 w 51"/>
                <a:gd name="T39" fmla="*/ 0 h 36"/>
                <a:gd name="T40" fmla="*/ 0 w 51"/>
                <a:gd name="T41" fmla="*/ 0 h 36"/>
                <a:gd name="T42" fmla="*/ 0 w 51"/>
                <a:gd name="T43" fmla="*/ 0 h 36"/>
                <a:gd name="T44" fmla="*/ 0 w 51"/>
                <a:gd name="T45" fmla="*/ 0 h 36"/>
                <a:gd name="T46" fmla="*/ 0 w 51"/>
                <a:gd name="T47" fmla="*/ 0 h 36"/>
                <a:gd name="T48" fmla="*/ 0 w 51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6"/>
                <a:gd name="T77" fmla="*/ 51 w 51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6">
                  <a:moveTo>
                    <a:pt x="41" y="27"/>
                  </a:moveTo>
                  <a:lnTo>
                    <a:pt x="46" y="25"/>
                  </a:lnTo>
                  <a:lnTo>
                    <a:pt x="50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49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4"/>
                  </a:lnTo>
                  <a:lnTo>
                    <a:pt x="29" y="33"/>
                  </a:lnTo>
                  <a:lnTo>
                    <a:pt x="35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2" name="Freeform 91"/>
            <p:cNvSpPr>
              <a:spLocks/>
            </p:cNvSpPr>
            <p:nvPr/>
          </p:nvSpPr>
          <p:spPr bwMode="auto">
            <a:xfrm>
              <a:off x="4150" y="3626"/>
              <a:ext cx="46" cy="49"/>
            </a:xfrm>
            <a:custGeom>
              <a:avLst/>
              <a:gdLst>
                <a:gd name="T0" fmla="*/ 1 w 182"/>
                <a:gd name="T1" fmla="*/ 0 h 195"/>
                <a:gd name="T2" fmla="*/ 0 w 182"/>
                <a:gd name="T3" fmla="*/ 0 h 195"/>
                <a:gd name="T4" fmla="*/ 0 w 182"/>
                <a:gd name="T5" fmla="*/ 0 h 195"/>
                <a:gd name="T6" fmla="*/ 0 w 182"/>
                <a:gd name="T7" fmla="*/ 0 h 195"/>
                <a:gd name="T8" fmla="*/ 0 w 182"/>
                <a:gd name="T9" fmla="*/ 0 h 195"/>
                <a:gd name="T10" fmla="*/ 0 w 182"/>
                <a:gd name="T11" fmla="*/ 0 h 195"/>
                <a:gd name="T12" fmla="*/ 0 w 182"/>
                <a:gd name="T13" fmla="*/ 0 h 195"/>
                <a:gd name="T14" fmla="*/ 0 w 182"/>
                <a:gd name="T15" fmla="*/ 0 h 195"/>
                <a:gd name="T16" fmla="*/ 0 w 182"/>
                <a:gd name="T17" fmla="*/ 1 h 195"/>
                <a:gd name="T18" fmla="*/ 0 w 182"/>
                <a:gd name="T19" fmla="*/ 1 h 195"/>
                <a:gd name="T20" fmla="*/ 0 w 182"/>
                <a:gd name="T21" fmla="*/ 1 h 195"/>
                <a:gd name="T22" fmla="*/ 0 w 182"/>
                <a:gd name="T23" fmla="*/ 1 h 195"/>
                <a:gd name="T24" fmla="*/ 0 w 182"/>
                <a:gd name="T25" fmla="*/ 1 h 195"/>
                <a:gd name="T26" fmla="*/ 1 w 182"/>
                <a:gd name="T27" fmla="*/ 1 h 195"/>
                <a:gd name="T28" fmla="*/ 1 w 182"/>
                <a:gd name="T29" fmla="*/ 1 h 195"/>
                <a:gd name="T30" fmla="*/ 1 w 182"/>
                <a:gd name="T31" fmla="*/ 1 h 195"/>
                <a:gd name="T32" fmla="*/ 1 w 182"/>
                <a:gd name="T33" fmla="*/ 1 h 195"/>
                <a:gd name="T34" fmla="*/ 1 w 182"/>
                <a:gd name="T35" fmla="*/ 1 h 195"/>
                <a:gd name="T36" fmla="*/ 1 w 182"/>
                <a:gd name="T37" fmla="*/ 0 h 195"/>
                <a:gd name="T38" fmla="*/ 1 w 182"/>
                <a:gd name="T39" fmla="*/ 0 h 195"/>
                <a:gd name="T40" fmla="*/ 1 w 182"/>
                <a:gd name="T41" fmla="*/ 0 h 195"/>
                <a:gd name="T42" fmla="*/ 1 w 182"/>
                <a:gd name="T43" fmla="*/ 0 h 195"/>
                <a:gd name="T44" fmla="*/ 1 w 182"/>
                <a:gd name="T45" fmla="*/ 1 h 195"/>
                <a:gd name="T46" fmla="*/ 1 w 182"/>
                <a:gd name="T47" fmla="*/ 1 h 195"/>
                <a:gd name="T48" fmla="*/ 1 w 182"/>
                <a:gd name="T49" fmla="*/ 1 h 195"/>
                <a:gd name="T50" fmla="*/ 1 w 182"/>
                <a:gd name="T51" fmla="*/ 1 h 195"/>
                <a:gd name="T52" fmla="*/ 0 w 182"/>
                <a:gd name="T53" fmla="*/ 1 h 195"/>
                <a:gd name="T54" fmla="*/ 0 w 182"/>
                <a:gd name="T55" fmla="*/ 1 h 195"/>
                <a:gd name="T56" fmla="*/ 0 w 182"/>
                <a:gd name="T57" fmla="*/ 1 h 195"/>
                <a:gd name="T58" fmla="*/ 0 w 182"/>
                <a:gd name="T59" fmla="*/ 0 h 195"/>
                <a:gd name="T60" fmla="*/ 0 w 182"/>
                <a:gd name="T61" fmla="*/ 0 h 195"/>
                <a:gd name="T62" fmla="*/ 0 w 182"/>
                <a:gd name="T63" fmla="*/ 0 h 195"/>
                <a:gd name="T64" fmla="*/ 0 w 182"/>
                <a:gd name="T65" fmla="*/ 0 h 195"/>
                <a:gd name="T66" fmla="*/ 0 w 182"/>
                <a:gd name="T67" fmla="*/ 0 h 195"/>
                <a:gd name="T68" fmla="*/ 0 w 182"/>
                <a:gd name="T69" fmla="*/ 0 h 195"/>
                <a:gd name="T70" fmla="*/ 1 w 182"/>
                <a:gd name="T71" fmla="*/ 0 h 195"/>
                <a:gd name="T72" fmla="*/ 1 w 182"/>
                <a:gd name="T73" fmla="*/ 0 h 195"/>
                <a:gd name="T74" fmla="*/ 1 w 182"/>
                <a:gd name="T75" fmla="*/ 0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195"/>
                <a:gd name="T116" fmla="*/ 182 w 182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195">
                  <a:moveTo>
                    <a:pt x="100" y="3"/>
                  </a:moveTo>
                  <a:lnTo>
                    <a:pt x="94" y="2"/>
                  </a:lnTo>
                  <a:lnTo>
                    <a:pt x="89" y="2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7" y="14"/>
                  </a:lnTo>
                  <a:lnTo>
                    <a:pt x="14" y="28"/>
                  </a:lnTo>
                  <a:lnTo>
                    <a:pt x="4" y="44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2" y="98"/>
                  </a:lnTo>
                  <a:lnTo>
                    <a:pt x="7" y="117"/>
                  </a:lnTo>
                  <a:lnTo>
                    <a:pt x="13" y="135"/>
                  </a:lnTo>
                  <a:lnTo>
                    <a:pt x="21" y="152"/>
                  </a:lnTo>
                  <a:lnTo>
                    <a:pt x="28" y="162"/>
                  </a:lnTo>
                  <a:lnTo>
                    <a:pt x="36" y="173"/>
                  </a:lnTo>
                  <a:lnTo>
                    <a:pt x="45" y="181"/>
                  </a:lnTo>
                  <a:lnTo>
                    <a:pt x="56" y="187"/>
                  </a:lnTo>
                  <a:lnTo>
                    <a:pt x="68" y="192"/>
                  </a:lnTo>
                  <a:lnTo>
                    <a:pt x="80" y="195"/>
                  </a:lnTo>
                  <a:lnTo>
                    <a:pt x="92" y="195"/>
                  </a:lnTo>
                  <a:lnTo>
                    <a:pt x="105" y="193"/>
                  </a:lnTo>
                  <a:lnTo>
                    <a:pt x="122" y="186"/>
                  </a:lnTo>
                  <a:lnTo>
                    <a:pt x="139" y="177"/>
                  </a:lnTo>
                  <a:lnTo>
                    <a:pt x="153" y="166"/>
                  </a:lnTo>
                  <a:lnTo>
                    <a:pt x="166" y="153"/>
                  </a:lnTo>
                  <a:lnTo>
                    <a:pt x="174" y="139"/>
                  </a:lnTo>
                  <a:lnTo>
                    <a:pt x="180" y="123"/>
                  </a:lnTo>
                  <a:lnTo>
                    <a:pt x="182" y="106"/>
                  </a:lnTo>
                  <a:lnTo>
                    <a:pt x="180" y="89"/>
                  </a:lnTo>
                  <a:lnTo>
                    <a:pt x="179" y="84"/>
                  </a:lnTo>
                  <a:lnTo>
                    <a:pt x="176" y="79"/>
                  </a:lnTo>
                  <a:lnTo>
                    <a:pt x="172" y="77"/>
                  </a:lnTo>
                  <a:lnTo>
                    <a:pt x="167" y="76"/>
                  </a:lnTo>
                  <a:lnTo>
                    <a:pt x="162" y="77"/>
                  </a:lnTo>
                  <a:lnTo>
                    <a:pt x="158" y="80"/>
                  </a:lnTo>
                  <a:lnTo>
                    <a:pt x="155" y="85"/>
                  </a:lnTo>
                  <a:lnTo>
                    <a:pt x="155" y="90"/>
                  </a:lnTo>
                  <a:lnTo>
                    <a:pt x="154" y="103"/>
                  </a:lnTo>
                  <a:lnTo>
                    <a:pt x="151" y="115"/>
                  </a:lnTo>
                  <a:lnTo>
                    <a:pt x="146" y="128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19" y="154"/>
                  </a:lnTo>
                  <a:lnTo>
                    <a:pt x="106" y="159"/>
                  </a:lnTo>
                  <a:lnTo>
                    <a:pt x="90" y="161"/>
                  </a:lnTo>
                  <a:lnTo>
                    <a:pt x="73" y="160"/>
                  </a:lnTo>
                  <a:lnTo>
                    <a:pt x="60" y="153"/>
                  </a:lnTo>
                  <a:lnTo>
                    <a:pt x="50" y="144"/>
                  </a:lnTo>
                  <a:lnTo>
                    <a:pt x="43" y="131"/>
                  </a:lnTo>
                  <a:lnTo>
                    <a:pt x="37" y="115"/>
                  </a:lnTo>
                  <a:lnTo>
                    <a:pt x="32" y="100"/>
                  </a:lnTo>
                  <a:lnTo>
                    <a:pt x="29" y="84"/>
                  </a:lnTo>
                  <a:lnTo>
                    <a:pt x="28" y="69"/>
                  </a:lnTo>
                  <a:lnTo>
                    <a:pt x="28" y="59"/>
                  </a:lnTo>
                  <a:lnTo>
                    <a:pt x="29" y="50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7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4" y="15"/>
                  </a:lnTo>
                  <a:lnTo>
                    <a:pt x="96" y="15"/>
                  </a:lnTo>
                  <a:lnTo>
                    <a:pt x="107" y="17"/>
                  </a:lnTo>
                  <a:lnTo>
                    <a:pt x="111" y="16"/>
                  </a:lnTo>
                  <a:lnTo>
                    <a:pt x="111" y="11"/>
                  </a:lnTo>
                  <a:lnTo>
                    <a:pt x="106" y="7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3" name="Freeform 92"/>
            <p:cNvSpPr>
              <a:spLocks/>
            </p:cNvSpPr>
            <p:nvPr/>
          </p:nvSpPr>
          <p:spPr bwMode="auto">
            <a:xfrm>
              <a:off x="4208" y="3750"/>
              <a:ext cx="56" cy="55"/>
            </a:xfrm>
            <a:custGeom>
              <a:avLst/>
              <a:gdLst>
                <a:gd name="T0" fmla="*/ 0 w 223"/>
                <a:gd name="T1" fmla="*/ 0 h 220"/>
                <a:gd name="T2" fmla="*/ 0 w 223"/>
                <a:gd name="T3" fmla="*/ 0 h 220"/>
                <a:gd name="T4" fmla="*/ 0 w 223"/>
                <a:gd name="T5" fmla="*/ 0 h 220"/>
                <a:gd name="T6" fmla="*/ 0 w 223"/>
                <a:gd name="T7" fmla="*/ 0 h 220"/>
                <a:gd name="T8" fmla="*/ 0 w 223"/>
                <a:gd name="T9" fmla="*/ 1 h 220"/>
                <a:gd name="T10" fmla="*/ 0 w 223"/>
                <a:gd name="T11" fmla="*/ 1 h 220"/>
                <a:gd name="T12" fmla="*/ 0 w 223"/>
                <a:gd name="T13" fmla="*/ 1 h 220"/>
                <a:gd name="T14" fmla="*/ 0 w 223"/>
                <a:gd name="T15" fmla="*/ 1 h 220"/>
                <a:gd name="T16" fmla="*/ 0 w 223"/>
                <a:gd name="T17" fmla="*/ 1 h 220"/>
                <a:gd name="T18" fmla="*/ 0 w 223"/>
                <a:gd name="T19" fmla="*/ 1 h 220"/>
                <a:gd name="T20" fmla="*/ 1 w 223"/>
                <a:gd name="T21" fmla="*/ 1 h 220"/>
                <a:gd name="T22" fmla="*/ 1 w 223"/>
                <a:gd name="T23" fmla="*/ 1 h 220"/>
                <a:gd name="T24" fmla="*/ 1 w 223"/>
                <a:gd name="T25" fmla="*/ 1 h 220"/>
                <a:gd name="T26" fmla="*/ 1 w 223"/>
                <a:gd name="T27" fmla="*/ 1 h 220"/>
                <a:gd name="T28" fmla="*/ 1 w 223"/>
                <a:gd name="T29" fmla="*/ 1 h 220"/>
                <a:gd name="T30" fmla="*/ 1 w 223"/>
                <a:gd name="T31" fmla="*/ 1 h 220"/>
                <a:gd name="T32" fmla="*/ 1 w 223"/>
                <a:gd name="T33" fmla="*/ 1 h 220"/>
                <a:gd name="T34" fmla="*/ 1 w 223"/>
                <a:gd name="T35" fmla="*/ 1 h 220"/>
                <a:gd name="T36" fmla="*/ 1 w 223"/>
                <a:gd name="T37" fmla="*/ 1 h 220"/>
                <a:gd name="T38" fmla="*/ 1 w 223"/>
                <a:gd name="T39" fmla="*/ 1 h 220"/>
                <a:gd name="T40" fmla="*/ 1 w 223"/>
                <a:gd name="T41" fmla="*/ 1 h 220"/>
                <a:gd name="T42" fmla="*/ 1 w 223"/>
                <a:gd name="T43" fmla="*/ 1 h 220"/>
                <a:gd name="T44" fmla="*/ 1 w 223"/>
                <a:gd name="T45" fmla="*/ 1 h 220"/>
                <a:gd name="T46" fmla="*/ 1 w 223"/>
                <a:gd name="T47" fmla="*/ 1 h 220"/>
                <a:gd name="T48" fmla="*/ 1 w 223"/>
                <a:gd name="T49" fmla="*/ 1 h 220"/>
                <a:gd name="T50" fmla="*/ 0 w 223"/>
                <a:gd name="T51" fmla="*/ 1 h 220"/>
                <a:gd name="T52" fmla="*/ 0 w 223"/>
                <a:gd name="T53" fmla="*/ 1 h 220"/>
                <a:gd name="T54" fmla="*/ 0 w 223"/>
                <a:gd name="T55" fmla="*/ 1 h 220"/>
                <a:gd name="T56" fmla="*/ 0 w 223"/>
                <a:gd name="T57" fmla="*/ 0 h 220"/>
                <a:gd name="T58" fmla="*/ 0 w 223"/>
                <a:gd name="T59" fmla="*/ 0 h 220"/>
                <a:gd name="T60" fmla="*/ 0 w 223"/>
                <a:gd name="T61" fmla="*/ 0 h 220"/>
                <a:gd name="T62" fmla="*/ 0 w 223"/>
                <a:gd name="T63" fmla="*/ 0 h 220"/>
                <a:gd name="T64" fmla="*/ 1 w 223"/>
                <a:gd name="T65" fmla="*/ 0 h 220"/>
                <a:gd name="T66" fmla="*/ 0 w 223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20"/>
                <a:gd name="T104" fmla="*/ 223 w 223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20">
                  <a:moveTo>
                    <a:pt x="60" y="4"/>
                  </a:moveTo>
                  <a:lnTo>
                    <a:pt x="48" y="8"/>
                  </a:lnTo>
                  <a:lnTo>
                    <a:pt x="38" y="15"/>
                  </a:lnTo>
                  <a:lnTo>
                    <a:pt x="27" y="23"/>
                  </a:lnTo>
                  <a:lnTo>
                    <a:pt x="19" y="32"/>
                  </a:lnTo>
                  <a:lnTo>
                    <a:pt x="12" y="42"/>
                  </a:lnTo>
                  <a:lnTo>
                    <a:pt x="6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10" y="131"/>
                  </a:lnTo>
                  <a:lnTo>
                    <a:pt x="14" y="143"/>
                  </a:lnTo>
                  <a:lnTo>
                    <a:pt x="21" y="156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4" y="220"/>
                  </a:lnTo>
                  <a:lnTo>
                    <a:pt x="131" y="220"/>
                  </a:lnTo>
                  <a:lnTo>
                    <a:pt x="147" y="215"/>
                  </a:lnTo>
                  <a:lnTo>
                    <a:pt x="164" y="205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4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3" y="109"/>
                  </a:lnTo>
                  <a:lnTo>
                    <a:pt x="222" y="103"/>
                  </a:lnTo>
                  <a:lnTo>
                    <a:pt x="219" y="99"/>
                  </a:lnTo>
                  <a:lnTo>
                    <a:pt x="213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3" y="106"/>
                  </a:lnTo>
                  <a:lnTo>
                    <a:pt x="193" y="108"/>
                  </a:lnTo>
                  <a:lnTo>
                    <a:pt x="191" y="114"/>
                  </a:lnTo>
                  <a:lnTo>
                    <a:pt x="187" y="123"/>
                  </a:lnTo>
                  <a:lnTo>
                    <a:pt x="183" y="134"/>
                  </a:lnTo>
                  <a:lnTo>
                    <a:pt x="177" y="145"/>
                  </a:lnTo>
                  <a:lnTo>
                    <a:pt x="167" y="156"/>
                  </a:lnTo>
                  <a:lnTo>
                    <a:pt x="158" y="165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7" y="41"/>
                  </a:lnTo>
                  <a:lnTo>
                    <a:pt x="55" y="33"/>
                  </a:lnTo>
                  <a:lnTo>
                    <a:pt x="63" y="25"/>
                  </a:lnTo>
                  <a:lnTo>
                    <a:pt x="73" y="19"/>
                  </a:lnTo>
                  <a:lnTo>
                    <a:pt x="81" y="15"/>
                  </a:lnTo>
                  <a:lnTo>
                    <a:pt x="89" y="13"/>
                  </a:lnTo>
                  <a:lnTo>
                    <a:pt x="88" y="4"/>
                  </a:lnTo>
                  <a:lnTo>
                    <a:pt x="81" y="0"/>
                  </a:lnTo>
                  <a:lnTo>
                    <a:pt x="70" y="1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4" name="Freeform 93"/>
            <p:cNvSpPr>
              <a:spLocks/>
            </p:cNvSpPr>
            <p:nvPr/>
          </p:nvSpPr>
          <p:spPr bwMode="auto">
            <a:xfrm>
              <a:off x="4226" y="3765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w 11"/>
                <a:gd name="T13" fmla="*/ 0 h 11"/>
                <a:gd name="T14" fmla="*/ 0 w 11"/>
                <a:gd name="T15" fmla="*/ 0 h 11"/>
                <a:gd name="T16" fmla="*/ 0 w 11"/>
                <a:gd name="T17" fmla="*/ 0 h 11"/>
                <a:gd name="T18" fmla="*/ 0 w 11"/>
                <a:gd name="T19" fmla="*/ 0 h 11"/>
                <a:gd name="T20" fmla="*/ 0 w 11"/>
                <a:gd name="T21" fmla="*/ 0 h 11"/>
                <a:gd name="T22" fmla="*/ 0 w 11"/>
                <a:gd name="T23" fmla="*/ 0 h 11"/>
                <a:gd name="T24" fmla="*/ 0 w 11"/>
                <a:gd name="T25" fmla="*/ 0 h 11"/>
                <a:gd name="T26" fmla="*/ 0 w 11"/>
                <a:gd name="T27" fmla="*/ 0 h 11"/>
                <a:gd name="T28" fmla="*/ 0 w 11"/>
                <a:gd name="T29" fmla="*/ 0 h 11"/>
                <a:gd name="T30" fmla="*/ 0 w 11"/>
                <a:gd name="T31" fmla="*/ 0 h 11"/>
                <a:gd name="T32" fmla="*/ 0 w 11"/>
                <a:gd name="T33" fmla="*/ 0 h 11"/>
                <a:gd name="T34" fmla="*/ 0 w 11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1"/>
                <a:gd name="T56" fmla="*/ 11 w 11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5" name="Freeform 94"/>
            <p:cNvSpPr>
              <a:spLocks/>
            </p:cNvSpPr>
            <p:nvPr/>
          </p:nvSpPr>
          <p:spPr bwMode="auto">
            <a:xfrm>
              <a:off x="4236" y="3760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w 14"/>
                <a:gd name="T27" fmla="*/ 0 h 14"/>
                <a:gd name="T28" fmla="*/ 0 w 14"/>
                <a:gd name="T29" fmla="*/ 0 h 14"/>
                <a:gd name="T30" fmla="*/ 0 w 14"/>
                <a:gd name="T31" fmla="*/ 0 h 14"/>
                <a:gd name="T32" fmla="*/ 0 w 14"/>
                <a:gd name="T33" fmla="*/ 0 h 14"/>
                <a:gd name="T34" fmla="*/ 0 w 14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4"/>
                <a:gd name="T56" fmla="*/ 14 w 1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6" name="Freeform 95"/>
            <p:cNvSpPr>
              <a:spLocks/>
            </p:cNvSpPr>
            <p:nvPr/>
          </p:nvSpPr>
          <p:spPr bwMode="auto">
            <a:xfrm>
              <a:off x="4248" y="3755"/>
              <a:ext cx="2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7" name="Freeform 96"/>
            <p:cNvSpPr>
              <a:spLocks/>
            </p:cNvSpPr>
            <p:nvPr/>
          </p:nvSpPr>
          <p:spPr bwMode="auto">
            <a:xfrm>
              <a:off x="4243" y="3769"/>
              <a:ext cx="1" cy="2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w 6"/>
                <a:gd name="T25" fmla="*/ 0 h 7"/>
                <a:gd name="T26" fmla="*/ 0 w 6"/>
                <a:gd name="T27" fmla="*/ 0 h 7"/>
                <a:gd name="T28" fmla="*/ 0 w 6"/>
                <a:gd name="T29" fmla="*/ 0 h 7"/>
                <a:gd name="T30" fmla="*/ 0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8" name="Freeform 97"/>
            <p:cNvSpPr>
              <a:spLocks/>
            </p:cNvSpPr>
            <p:nvPr/>
          </p:nvSpPr>
          <p:spPr bwMode="auto">
            <a:xfrm>
              <a:off x="4233" y="3775"/>
              <a:ext cx="1" cy="1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w 6"/>
                <a:gd name="T25" fmla="*/ 0 h 7"/>
                <a:gd name="T26" fmla="*/ 0 w 6"/>
                <a:gd name="T27" fmla="*/ 0 h 7"/>
                <a:gd name="T28" fmla="*/ 0 w 6"/>
                <a:gd name="T29" fmla="*/ 0 h 7"/>
                <a:gd name="T30" fmla="*/ 0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9" name="Freeform 98"/>
            <p:cNvSpPr>
              <a:spLocks/>
            </p:cNvSpPr>
            <p:nvPr/>
          </p:nvSpPr>
          <p:spPr bwMode="auto">
            <a:xfrm>
              <a:off x="4252" y="3764"/>
              <a:ext cx="4" cy="4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0 h 16"/>
                <a:gd name="T14" fmla="*/ 0 w 16"/>
                <a:gd name="T15" fmla="*/ 0 h 16"/>
                <a:gd name="T16" fmla="*/ 0 w 16"/>
                <a:gd name="T17" fmla="*/ 0 h 16"/>
                <a:gd name="T18" fmla="*/ 0 w 16"/>
                <a:gd name="T19" fmla="*/ 0 h 16"/>
                <a:gd name="T20" fmla="*/ 0 w 16"/>
                <a:gd name="T21" fmla="*/ 0 h 16"/>
                <a:gd name="T22" fmla="*/ 0 w 16"/>
                <a:gd name="T23" fmla="*/ 0 h 16"/>
                <a:gd name="T24" fmla="*/ 0 w 16"/>
                <a:gd name="T25" fmla="*/ 0 h 16"/>
                <a:gd name="T26" fmla="*/ 0 w 16"/>
                <a:gd name="T27" fmla="*/ 0 h 16"/>
                <a:gd name="T28" fmla="*/ 0 w 16"/>
                <a:gd name="T29" fmla="*/ 0 h 16"/>
                <a:gd name="T30" fmla="*/ 0 w 16"/>
                <a:gd name="T31" fmla="*/ 0 h 16"/>
                <a:gd name="T32" fmla="*/ 0 w 16"/>
                <a:gd name="T33" fmla="*/ 0 h 16"/>
                <a:gd name="T34" fmla="*/ 0 w 16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0" name="Freeform 99"/>
            <p:cNvSpPr>
              <a:spLocks/>
            </p:cNvSpPr>
            <p:nvPr/>
          </p:nvSpPr>
          <p:spPr bwMode="auto">
            <a:xfrm>
              <a:off x="4167" y="3638"/>
              <a:ext cx="2" cy="3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  <a:gd name="T18" fmla="*/ 0 w 10"/>
                <a:gd name="T19" fmla="*/ 0 h 10"/>
                <a:gd name="T20" fmla="*/ 0 w 10"/>
                <a:gd name="T21" fmla="*/ 0 h 10"/>
                <a:gd name="T22" fmla="*/ 0 w 10"/>
                <a:gd name="T23" fmla="*/ 0 h 10"/>
                <a:gd name="T24" fmla="*/ 0 w 10"/>
                <a:gd name="T25" fmla="*/ 0 h 10"/>
                <a:gd name="T26" fmla="*/ 0 w 10"/>
                <a:gd name="T27" fmla="*/ 0 h 10"/>
                <a:gd name="T28" fmla="*/ 0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1" name="Freeform 100"/>
            <p:cNvSpPr>
              <a:spLocks/>
            </p:cNvSpPr>
            <p:nvPr/>
          </p:nvSpPr>
          <p:spPr bwMode="auto">
            <a:xfrm>
              <a:off x="4177" y="3636"/>
              <a:ext cx="3" cy="2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w 11"/>
                <a:gd name="T11" fmla="*/ 0 h 10"/>
                <a:gd name="T12" fmla="*/ 0 w 11"/>
                <a:gd name="T13" fmla="*/ 0 h 10"/>
                <a:gd name="T14" fmla="*/ 0 w 11"/>
                <a:gd name="T15" fmla="*/ 0 h 10"/>
                <a:gd name="T16" fmla="*/ 0 w 11"/>
                <a:gd name="T17" fmla="*/ 0 h 10"/>
                <a:gd name="T18" fmla="*/ 0 w 11"/>
                <a:gd name="T19" fmla="*/ 0 h 10"/>
                <a:gd name="T20" fmla="*/ 0 w 11"/>
                <a:gd name="T21" fmla="*/ 0 h 10"/>
                <a:gd name="T22" fmla="*/ 0 w 11"/>
                <a:gd name="T23" fmla="*/ 0 h 10"/>
                <a:gd name="T24" fmla="*/ 0 w 11"/>
                <a:gd name="T25" fmla="*/ 0 h 10"/>
                <a:gd name="T26" fmla="*/ 0 w 11"/>
                <a:gd name="T27" fmla="*/ 0 h 10"/>
                <a:gd name="T28" fmla="*/ 0 w 11"/>
                <a:gd name="T29" fmla="*/ 0 h 10"/>
                <a:gd name="T30" fmla="*/ 0 w 11"/>
                <a:gd name="T31" fmla="*/ 0 h 10"/>
                <a:gd name="T32" fmla="*/ 0 w 11"/>
                <a:gd name="T33" fmla="*/ 0 h 10"/>
                <a:gd name="T34" fmla="*/ 0 w 11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0"/>
                <a:gd name="T56" fmla="*/ 11 w 11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0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2" name="Freeform 101"/>
            <p:cNvSpPr>
              <a:spLocks/>
            </p:cNvSpPr>
            <p:nvPr/>
          </p:nvSpPr>
          <p:spPr bwMode="auto">
            <a:xfrm>
              <a:off x="4187" y="3633"/>
              <a:ext cx="2" cy="1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0 h 5"/>
                <a:gd name="T16" fmla="*/ 0 w 7"/>
                <a:gd name="T17" fmla="*/ 0 h 5"/>
                <a:gd name="T18" fmla="*/ 0 w 7"/>
                <a:gd name="T19" fmla="*/ 0 h 5"/>
                <a:gd name="T20" fmla="*/ 0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  <a:gd name="T30" fmla="*/ 0 w 7"/>
                <a:gd name="T31" fmla="*/ 0 h 5"/>
                <a:gd name="T32" fmla="*/ 0 w 7"/>
                <a:gd name="T33" fmla="*/ 0 h 5"/>
                <a:gd name="T34" fmla="*/ 0 w 7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5"/>
                <a:gd name="T56" fmla="*/ 7 w 7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3" name="Freeform 102"/>
            <p:cNvSpPr>
              <a:spLocks/>
            </p:cNvSpPr>
            <p:nvPr/>
          </p:nvSpPr>
          <p:spPr bwMode="auto">
            <a:xfrm>
              <a:off x="4170" y="3649"/>
              <a:ext cx="2" cy="2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w 6"/>
                <a:gd name="T17" fmla="*/ 0 h 6"/>
                <a:gd name="T18" fmla="*/ 0 w 6"/>
                <a:gd name="T19" fmla="*/ 0 h 6"/>
                <a:gd name="T20" fmla="*/ 0 w 6"/>
                <a:gd name="T21" fmla="*/ 0 h 6"/>
                <a:gd name="T22" fmla="*/ 0 w 6"/>
                <a:gd name="T23" fmla="*/ 0 h 6"/>
                <a:gd name="T24" fmla="*/ 0 w 6"/>
                <a:gd name="T25" fmla="*/ 0 h 6"/>
                <a:gd name="T26" fmla="*/ 0 w 6"/>
                <a:gd name="T27" fmla="*/ 0 h 6"/>
                <a:gd name="T28" fmla="*/ 0 w 6"/>
                <a:gd name="T29" fmla="*/ 0 h 6"/>
                <a:gd name="T30" fmla="*/ 0 w 6"/>
                <a:gd name="T31" fmla="*/ 0 h 6"/>
                <a:gd name="T32" fmla="*/ 0 w 6"/>
                <a:gd name="T33" fmla="*/ 0 h 6"/>
                <a:gd name="T34" fmla="*/ 0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4" name="Freeform 103"/>
            <p:cNvSpPr>
              <a:spLocks/>
            </p:cNvSpPr>
            <p:nvPr/>
          </p:nvSpPr>
          <p:spPr bwMode="auto">
            <a:xfrm>
              <a:off x="4190" y="3639"/>
              <a:ext cx="3" cy="3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0 w 13"/>
                <a:gd name="T5" fmla="*/ 0 h 14"/>
                <a:gd name="T6" fmla="*/ 0 w 13"/>
                <a:gd name="T7" fmla="*/ 0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0 h 14"/>
                <a:gd name="T16" fmla="*/ 0 w 13"/>
                <a:gd name="T17" fmla="*/ 0 h 14"/>
                <a:gd name="T18" fmla="*/ 0 w 13"/>
                <a:gd name="T19" fmla="*/ 0 h 14"/>
                <a:gd name="T20" fmla="*/ 0 w 13"/>
                <a:gd name="T21" fmla="*/ 0 h 14"/>
                <a:gd name="T22" fmla="*/ 0 w 13"/>
                <a:gd name="T23" fmla="*/ 0 h 14"/>
                <a:gd name="T24" fmla="*/ 0 w 13"/>
                <a:gd name="T25" fmla="*/ 0 h 14"/>
                <a:gd name="T26" fmla="*/ 0 w 13"/>
                <a:gd name="T27" fmla="*/ 0 h 14"/>
                <a:gd name="T28" fmla="*/ 0 w 13"/>
                <a:gd name="T29" fmla="*/ 0 h 14"/>
                <a:gd name="T30" fmla="*/ 0 w 13"/>
                <a:gd name="T31" fmla="*/ 0 h 14"/>
                <a:gd name="T32" fmla="*/ 0 w 13"/>
                <a:gd name="T33" fmla="*/ 0 h 14"/>
                <a:gd name="T34" fmla="*/ 0 w 13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4"/>
                <a:gd name="T56" fmla="*/ 13 w 13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5" name="Freeform 104"/>
            <p:cNvSpPr>
              <a:spLocks/>
            </p:cNvSpPr>
            <p:nvPr/>
          </p:nvSpPr>
          <p:spPr bwMode="auto">
            <a:xfrm>
              <a:off x="4179" y="3644"/>
              <a:ext cx="3" cy="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9"/>
                <a:gd name="T56" fmla="*/ 9 w 9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9">
                  <a:moveTo>
                    <a:pt x="0" y="5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6" name="Freeform 105"/>
            <p:cNvSpPr>
              <a:spLocks/>
            </p:cNvSpPr>
            <p:nvPr/>
          </p:nvSpPr>
          <p:spPr bwMode="auto">
            <a:xfrm>
              <a:off x="4173" y="3688"/>
              <a:ext cx="15" cy="15"/>
            </a:xfrm>
            <a:custGeom>
              <a:avLst/>
              <a:gdLst>
                <a:gd name="T0" fmla="*/ 0 w 59"/>
                <a:gd name="T1" fmla="*/ 0 h 61"/>
                <a:gd name="T2" fmla="*/ 0 w 59"/>
                <a:gd name="T3" fmla="*/ 0 h 61"/>
                <a:gd name="T4" fmla="*/ 0 w 59"/>
                <a:gd name="T5" fmla="*/ 0 h 61"/>
                <a:gd name="T6" fmla="*/ 0 w 59"/>
                <a:gd name="T7" fmla="*/ 0 h 61"/>
                <a:gd name="T8" fmla="*/ 0 w 59"/>
                <a:gd name="T9" fmla="*/ 0 h 61"/>
                <a:gd name="T10" fmla="*/ 0 w 59"/>
                <a:gd name="T11" fmla="*/ 0 h 61"/>
                <a:gd name="T12" fmla="*/ 0 w 59"/>
                <a:gd name="T13" fmla="*/ 0 h 61"/>
                <a:gd name="T14" fmla="*/ 0 w 59"/>
                <a:gd name="T15" fmla="*/ 0 h 61"/>
                <a:gd name="T16" fmla="*/ 0 w 59"/>
                <a:gd name="T17" fmla="*/ 0 h 61"/>
                <a:gd name="T18" fmla="*/ 0 w 59"/>
                <a:gd name="T19" fmla="*/ 0 h 61"/>
                <a:gd name="T20" fmla="*/ 0 w 59"/>
                <a:gd name="T21" fmla="*/ 0 h 61"/>
                <a:gd name="T22" fmla="*/ 0 w 59"/>
                <a:gd name="T23" fmla="*/ 0 h 61"/>
                <a:gd name="T24" fmla="*/ 0 w 59"/>
                <a:gd name="T25" fmla="*/ 0 h 61"/>
                <a:gd name="T26" fmla="*/ 0 w 59"/>
                <a:gd name="T27" fmla="*/ 0 h 61"/>
                <a:gd name="T28" fmla="*/ 0 w 59"/>
                <a:gd name="T29" fmla="*/ 0 h 61"/>
                <a:gd name="T30" fmla="*/ 0 w 59"/>
                <a:gd name="T31" fmla="*/ 0 h 61"/>
                <a:gd name="T32" fmla="*/ 0 w 59"/>
                <a:gd name="T33" fmla="*/ 0 h 61"/>
                <a:gd name="T34" fmla="*/ 0 w 59"/>
                <a:gd name="T35" fmla="*/ 0 h 61"/>
                <a:gd name="T36" fmla="*/ 0 w 59"/>
                <a:gd name="T37" fmla="*/ 0 h 61"/>
                <a:gd name="T38" fmla="*/ 0 w 59"/>
                <a:gd name="T39" fmla="*/ 0 h 61"/>
                <a:gd name="T40" fmla="*/ 0 w 59"/>
                <a:gd name="T41" fmla="*/ 0 h 61"/>
                <a:gd name="T42" fmla="*/ 0 w 59"/>
                <a:gd name="T43" fmla="*/ 0 h 61"/>
                <a:gd name="T44" fmla="*/ 0 w 59"/>
                <a:gd name="T45" fmla="*/ 0 h 61"/>
                <a:gd name="T46" fmla="*/ 0 w 59"/>
                <a:gd name="T47" fmla="*/ 0 h 61"/>
                <a:gd name="T48" fmla="*/ 0 w 59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61"/>
                <a:gd name="T77" fmla="*/ 59 w 59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61">
                  <a:moveTo>
                    <a:pt x="6" y="53"/>
                  </a:moveTo>
                  <a:lnTo>
                    <a:pt x="12" y="59"/>
                  </a:lnTo>
                  <a:lnTo>
                    <a:pt x="20" y="61"/>
                  </a:lnTo>
                  <a:lnTo>
                    <a:pt x="26" y="61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7" y="53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59" y="41"/>
                  </a:lnTo>
                  <a:lnTo>
                    <a:pt x="58" y="37"/>
                  </a:lnTo>
                  <a:lnTo>
                    <a:pt x="47" y="29"/>
                  </a:lnTo>
                  <a:lnTo>
                    <a:pt x="36" y="32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1" y="6"/>
                  </a:lnTo>
                  <a:lnTo>
                    <a:pt x="1" y="0"/>
                  </a:lnTo>
                  <a:lnTo>
                    <a:pt x="0" y="16"/>
                  </a:lnTo>
                  <a:lnTo>
                    <a:pt x="3" y="33"/>
                  </a:lnTo>
                  <a:lnTo>
                    <a:pt x="5" y="47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7" name="Freeform 106"/>
            <p:cNvSpPr>
              <a:spLocks/>
            </p:cNvSpPr>
            <p:nvPr/>
          </p:nvSpPr>
          <p:spPr bwMode="auto">
            <a:xfrm>
              <a:off x="4188" y="3684"/>
              <a:ext cx="13" cy="12"/>
            </a:xfrm>
            <a:custGeom>
              <a:avLst/>
              <a:gdLst>
                <a:gd name="T0" fmla="*/ 0 w 54"/>
                <a:gd name="T1" fmla="*/ 0 h 48"/>
                <a:gd name="T2" fmla="*/ 0 w 54"/>
                <a:gd name="T3" fmla="*/ 0 h 48"/>
                <a:gd name="T4" fmla="*/ 0 w 54"/>
                <a:gd name="T5" fmla="*/ 0 h 48"/>
                <a:gd name="T6" fmla="*/ 0 w 54"/>
                <a:gd name="T7" fmla="*/ 0 h 48"/>
                <a:gd name="T8" fmla="*/ 0 w 54"/>
                <a:gd name="T9" fmla="*/ 0 h 48"/>
                <a:gd name="T10" fmla="*/ 0 w 54"/>
                <a:gd name="T11" fmla="*/ 0 h 48"/>
                <a:gd name="T12" fmla="*/ 0 w 54"/>
                <a:gd name="T13" fmla="*/ 0 h 48"/>
                <a:gd name="T14" fmla="*/ 0 w 54"/>
                <a:gd name="T15" fmla="*/ 0 h 48"/>
                <a:gd name="T16" fmla="*/ 0 w 54"/>
                <a:gd name="T17" fmla="*/ 0 h 48"/>
                <a:gd name="T18" fmla="*/ 0 w 54"/>
                <a:gd name="T19" fmla="*/ 0 h 48"/>
                <a:gd name="T20" fmla="*/ 0 w 54"/>
                <a:gd name="T21" fmla="*/ 0 h 48"/>
                <a:gd name="T22" fmla="*/ 0 w 54"/>
                <a:gd name="T23" fmla="*/ 0 h 48"/>
                <a:gd name="T24" fmla="*/ 0 w 54"/>
                <a:gd name="T25" fmla="*/ 0 h 48"/>
                <a:gd name="T26" fmla="*/ 0 w 54"/>
                <a:gd name="T27" fmla="*/ 0 h 48"/>
                <a:gd name="T28" fmla="*/ 0 w 54"/>
                <a:gd name="T29" fmla="*/ 0 h 48"/>
                <a:gd name="T30" fmla="*/ 0 w 54"/>
                <a:gd name="T31" fmla="*/ 0 h 48"/>
                <a:gd name="T32" fmla="*/ 0 w 54"/>
                <a:gd name="T33" fmla="*/ 0 h 48"/>
                <a:gd name="T34" fmla="*/ 0 w 54"/>
                <a:gd name="T35" fmla="*/ 0 h 48"/>
                <a:gd name="T36" fmla="*/ 0 w 54"/>
                <a:gd name="T37" fmla="*/ 0 h 48"/>
                <a:gd name="T38" fmla="*/ 0 w 54"/>
                <a:gd name="T39" fmla="*/ 0 h 48"/>
                <a:gd name="T40" fmla="*/ 0 w 54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48"/>
                <a:gd name="T65" fmla="*/ 54 w 5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48">
                  <a:moveTo>
                    <a:pt x="18" y="48"/>
                  </a:moveTo>
                  <a:lnTo>
                    <a:pt x="23" y="48"/>
                  </a:lnTo>
                  <a:lnTo>
                    <a:pt x="30" y="47"/>
                  </a:lnTo>
                  <a:lnTo>
                    <a:pt x="37" y="46"/>
                  </a:lnTo>
                  <a:lnTo>
                    <a:pt x="44" y="45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4" y="36"/>
                  </a:lnTo>
                  <a:lnTo>
                    <a:pt x="52" y="31"/>
                  </a:lnTo>
                  <a:lnTo>
                    <a:pt x="43" y="26"/>
                  </a:lnTo>
                  <a:lnTo>
                    <a:pt x="32" y="27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24"/>
                  </a:lnTo>
                  <a:lnTo>
                    <a:pt x="15" y="1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37"/>
                  </a:lnTo>
                  <a:lnTo>
                    <a:pt x="15" y="4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8" name="Freeform 107"/>
            <p:cNvSpPr>
              <a:spLocks/>
            </p:cNvSpPr>
            <p:nvPr/>
          </p:nvSpPr>
          <p:spPr bwMode="auto">
            <a:xfrm>
              <a:off x="4199" y="3679"/>
              <a:ext cx="13" cy="12"/>
            </a:xfrm>
            <a:custGeom>
              <a:avLst/>
              <a:gdLst>
                <a:gd name="T0" fmla="*/ 0 w 55"/>
                <a:gd name="T1" fmla="*/ 0 h 49"/>
                <a:gd name="T2" fmla="*/ 0 w 55"/>
                <a:gd name="T3" fmla="*/ 0 h 49"/>
                <a:gd name="T4" fmla="*/ 0 w 55"/>
                <a:gd name="T5" fmla="*/ 0 h 49"/>
                <a:gd name="T6" fmla="*/ 0 w 55"/>
                <a:gd name="T7" fmla="*/ 0 h 49"/>
                <a:gd name="T8" fmla="*/ 0 w 55"/>
                <a:gd name="T9" fmla="*/ 0 h 49"/>
                <a:gd name="T10" fmla="*/ 0 w 55"/>
                <a:gd name="T11" fmla="*/ 0 h 49"/>
                <a:gd name="T12" fmla="*/ 0 w 55"/>
                <a:gd name="T13" fmla="*/ 0 h 49"/>
                <a:gd name="T14" fmla="*/ 0 w 55"/>
                <a:gd name="T15" fmla="*/ 0 h 49"/>
                <a:gd name="T16" fmla="*/ 0 w 55"/>
                <a:gd name="T17" fmla="*/ 0 h 49"/>
                <a:gd name="T18" fmla="*/ 0 w 55"/>
                <a:gd name="T19" fmla="*/ 0 h 49"/>
                <a:gd name="T20" fmla="*/ 0 w 55"/>
                <a:gd name="T21" fmla="*/ 0 h 49"/>
                <a:gd name="T22" fmla="*/ 0 w 55"/>
                <a:gd name="T23" fmla="*/ 0 h 49"/>
                <a:gd name="T24" fmla="*/ 0 w 55"/>
                <a:gd name="T25" fmla="*/ 0 h 49"/>
                <a:gd name="T26" fmla="*/ 0 w 55"/>
                <a:gd name="T27" fmla="*/ 0 h 49"/>
                <a:gd name="T28" fmla="*/ 0 w 55"/>
                <a:gd name="T29" fmla="*/ 0 h 49"/>
                <a:gd name="T30" fmla="*/ 0 w 55"/>
                <a:gd name="T31" fmla="*/ 0 h 49"/>
                <a:gd name="T32" fmla="*/ 0 w 55"/>
                <a:gd name="T33" fmla="*/ 0 h 49"/>
                <a:gd name="T34" fmla="*/ 0 w 55"/>
                <a:gd name="T35" fmla="*/ 0 h 49"/>
                <a:gd name="T36" fmla="*/ 0 w 55"/>
                <a:gd name="T37" fmla="*/ 0 h 49"/>
                <a:gd name="T38" fmla="*/ 0 w 55"/>
                <a:gd name="T39" fmla="*/ 0 h 49"/>
                <a:gd name="T40" fmla="*/ 0 w 55"/>
                <a:gd name="T41" fmla="*/ 0 h 49"/>
                <a:gd name="T42" fmla="*/ 0 w 55"/>
                <a:gd name="T43" fmla="*/ 0 h 49"/>
                <a:gd name="T44" fmla="*/ 0 w 55"/>
                <a:gd name="T45" fmla="*/ 0 h 49"/>
                <a:gd name="T46" fmla="*/ 0 w 55"/>
                <a:gd name="T47" fmla="*/ 0 h 49"/>
                <a:gd name="T48" fmla="*/ 0 w 55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49"/>
                <a:gd name="T77" fmla="*/ 55 w 55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49">
                  <a:moveTo>
                    <a:pt x="5" y="38"/>
                  </a:moveTo>
                  <a:lnTo>
                    <a:pt x="12" y="45"/>
                  </a:lnTo>
                  <a:lnTo>
                    <a:pt x="17" y="48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4" y="39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43" y="26"/>
                  </a:lnTo>
                  <a:lnTo>
                    <a:pt x="33" y="26"/>
                  </a:lnTo>
                  <a:lnTo>
                    <a:pt x="26" y="28"/>
                  </a:lnTo>
                  <a:lnTo>
                    <a:pt x="22" y="31"/>
                  </a:lnTo>
                  <a:lnTo>
                    <a:pt x="21" y="25"/>
                  </a:lnTo>
                  <a:lnTo>
                    <a:pt x="16" y="1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" y="25"/>
                  </a:lnTo>
                  <a:lnTo>
                    <a:pt x="3" y="34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9" name="Freeform 108"/>
            <p:cNvSpPr>
              <a:spLocks/>
            </p:cNvSpPr>
            <p:nvPr/>
          </p:nvSpPr>
          <p:spPr bwMode="auto">
            <a:xfrm>
              <a:off x="4181" y="3712"/>
              <a:ext cx="15" cy="10"/>
            </a:xfrm>
            <a:custGeom>
              <a:avLst/>
              <a:gdLst>
                <a:gd name="T0" fmla="*/ 0 w 60"/>
                <a:gd name="T1" fmla="*/ 0 h 38"/>
                <a:gd name="T2" fmla="*/ 0 w 60"/>
                <a:gd name="T3" fmla="*/ 0 h 38"/>
                <a:gd name="T4" fmla="*/ 0 w 60"/>
                <a:gd name="T5" fmla="*/ 0 h 38"/>
                <a:gd name="T6" fmla="*/ 0 w 60"/>
                <a:gd name="T7" fmla="*/ 0 h 38"/>
                <a:gd name="T8" fmla="*/ 0 w 60"/>
                <a:gd name="T9" fmla="*/ 0 h 38"/>
                <a:gd name="T10" fmla="*/ 0 w 60"/>
                <a:gd name="T11" fmla="*/ 0 h 38"/>
                <a:gd name="T12" fmla="*/ 0 w 60"/>
                <a:gd name="T13" fmla="*/ 0 h 38"/>
                <a:gd name="T14" fmla="*/ 0 w 60"/>
                <a:gd name="T15" fmla="*/ 0 h 38"/>
                <a:gd name="T16" fmla="*/ 0 w 60"/>
                <a:gd name="T17" fmla="*/ 0 h 38"/>
                <a:gd name="T18" fmla="*/ 0 w 60"/>
                <a:gd name="T19" fmla="*/ 0 h 38"/>
                <a:gd name="T20" fmla="*/ 0 w 60"/>
                <a:gd name="T21" fmla="*/ 0 h 38"/>
                <a:gd name="T22" fmla="*/ 0 w 60"/>
                <a:gd name="T23" fmla="*/ 0 h 38"/>
                <a:gd name="T24" fmla="*/ 0 w 60"/>
                <a:gd name="T25" fmla="*/ 0 h 38"/>
                <a:gd name="T26" fmla="*/ 0 w 60"/>
                <a:gd name="T27" fmla="*/ 0 h 38"/>
                <a:gd name="T28" fmla="*/ 0 w 60"/>
                <a:gd name="T29" fmla="*/ 0 h 38"/>
                <a:gd name="T30" fmla="*/ 0 w 60"/>
                <a:gd name="T31" fmla="*/ 0 h 38"/>
                <a:gd name="T32" fmla="*/ 0 w 60"/>
                <a:gd name="T33" fmla="*/ 0 h 38"/>
                <a:gd name="T34" fmla="*/ 0 w 60"/>
                <a:gd name="T35" fmla="*/ 0 h 38"/>
                <a:gd name="T36" fmla="*/ 0 w 60"/>
                <a:gd name="T37" fmla="*/ 0 h 38"/>
                <a:gd name="T38" fmla="*/ 0 w 60"/>
                <a:gd name="T39" fmla="*/ 0 h 38"/>
                <a:gd name="T40" fmla="*/ 0 w 60"/>
                <a:gd name="T41" fmla="*/ 0 h 38"/>
                <a:gd name="T42" fmla="*/ 0 w 60"/>
                <a:gd name="T43" fmla="*/ 0 h 38"/>
                <a:gd name="T44" fmla="*/ 0 w 60"/>
                <a:gd name="T45" fmla="*/ 0 h 38"/>
                <a:gd name="T46" fmla="*/ 0 w 60"/>
                <a:gd name="T47" fmla="*/ 0 h 38"/>
                <a:gd name="T48" fmla="*/ 0 w 60"/>
                <a:gd name="T49" fmla="*/ 0 h 38"/>
                <a:gd name="T50" fmla="*/ 0 w 60"/>
                <a:gd name="T51" fmla="*/ 0 h 38"/>
                <a:gd name="T52" fmla="*/ 0 w 60"/>
                <a:gd name="T53" fmla="*/ 0 h 38"/>
                <a:gd name="T54" fmla="*/ 0 w 60"/>
                <a:gd name="T55" fmla="*/ 0 h 38"/>
                <a:gd name="T56" fmla="*/ 0 w 60"/>
                <a:gd name="T57" fmla="*/ 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38"/>
                <a:gd name="T89" fmla="*/ 60 w 60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38">
                  <a:moveTo>
                    <a:pt x="9" y="35"/>
                  </a:moveTo>
                  <a:lnTo>
                    <a:pt x="15" y="37"/>
                  </a:lnTo>
                  <a:lnTo>
                    <a:pt x="25" y="38"/>
                  </a:lnTo>
                  <a:lnTo>
                    <a:pt x="34" y="38"/>
                  </a:lnTo>
                  <a:lnTo>
                    <a:pt x="44" y="37"/>
                  </a:lnTo>
                  <a:lnTo>
                    <a:pt x="53" y="33"/>
                  </a:lnTo>
                  <a:lnTo>
                    <a:pt x="58" y="29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3" y="12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0" name="Freeform 109"/>
            <p:cNvSpPr>
              <a:spLocks/>
            </p:cNvSpPr>
            <p:nvPr/>
          </p:nvSpPr>
          <p:spPr bwMode="auto">
            <a:xfrm>
              <a:off x="4198" y="3704"/>
              <a:ext cx="13" cy="12"/>
            </a:xfrm>
            <a:custGeom>
              <a:avLst/>
              <a:gdLst>
                <a:gd name="T0" fmla="*/ 0 w 50"/>
                <a:gd name="T1" fmla="*/ 0 h 47"/>
                <a:gd name="T2" fmla="*/ 0 w 50"/>
                <a:gd name="T3" fmla="*/ 0 h 47"/>
                <a:gd name="T4" fmla="*/ 0 w 50"/>
                <a:gd name="T5" fmla="*/ 0 h 47"/>
                <a:gd name="T6" fmla="*/ 0 w 50"/>
                <a:gd name="T7" fmla="*/ 0 h 47"/>
                <a:gd name="T8" fmla="*/ 0 w 50"/>
                <a:gd name="T9" fmla="*/ 0 h 47"/>
                <a:gd name="T10" fmla="*/ 0 w 50"/>
                <a:gd name="T11" fmla="*/ 0 h 47"/>
                <a:gd name="T12" fmla="*/ 0 w 50"/>
                <a:gd name="T13" fmla="*/ 0 h 47"/>
                <a:gd name="T14" fmla="*/ 0 w 50"/>
                <a:gd name="T15" fmla="*/ 0 h 47"/>
                <a:gd name="T16" fmla="*/ 0 w 50"/>
                <a:gd name="T17" fmla="*/ 0 h 47"/>
                <a:gd name="T18" fmla="*/ 0 w 50"/>
                <a:gd name="T19" fmla="*/ 0 h 47"/>
                <a:gd name="T20" fmla="*/ 0 w 50"/>
                <a:gd name="T21" fmla="*/ 0 h 47"/>
                <a:gd name="T22" fmla="*/ 0 w 50"/>
                <a:gd name="T23" fmla="*/ 0 h 47"/>
                <a:gd name="T24" fmla="*/ 0 w 50"/>
                <a:gd name="T25" fmla="*/ 0 h 47"/>
                <a:gd name="T26" fmla="*/ 0 w 50"/>
                <a:gd name="T27" fmla="*/ 0 h 47"/>
                <a:gd name="T28" fmla="*/ 0 w 50"/>
                <a:gd name="T29" fmla="*/ 0 h 47"/>
                <a:gd name="T30" fmla="*/ 0 w 50"/>
                <a:gd name="T31" fmla="*/ 0 h 47"/>
                <a:gd name="T32" fmla="*/ 0 w 50"/>
                <a:gd name="T33" fmla="*/ 0 h 47"/>
                <a:gd name="T34" fmla="*/ 0 w 50"/>
                <a:gd name="T35" fmla="*/ 0 h 47"/>
                <a:gd name="T36" fmla="*/ 0 w 50"/>
                <a:gd name="T37" fmla="*/ 0 h 47"/>
                <a:gd name="T38" fmla="*/ 0 w 50"/>
                <a:gd name="T39" fmla="*/ 0 h 47"/>
                <a:gd name="T40" fmla="*/ 0 w 50"/>
                <a:gd name="T41" fmla="*/ 0 h 47"/>
                <a:gd name="T42" fmla="*/ 0 w 50"/>
                <a:gd name="T43" fmla="*/ 0 h 47"/>
                <a:gd name="T44" fmla="*/ 0 w 50"/>
                <a:gd name="T45" fmla="*/ 0 h 47"/>
                <a:gd name="T46" fmla="*/ 0 w 50"/>
                <a:gd name="T47" fmla="*/ 0 h 47"/>
                <a:gd name="T48" fmla="*/ 0 w 50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47"/>
                <a:gd name="T77" fmla="*/ 50 w 50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47">
                  <a:moveTo>
                    <a:pt x="11" y="43"/>
                  </a:moveTo>
                  <a:lnTo>
                    <a:pt x="17" y="44"/>
                  </a:lnTo>
                  <a:lnTo>
                    <a:pt x="27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8" y="40"/>
                  </a:lnTo>
                  <a:lnTo>
                    <a:pt x="49" y="37"/>
                  </a:lnTo>
                  <a:lnTo>
                    <a:pt x="50" y="35"/>
                  </a:lnTo>
                  <a:lnTo>
                    <a:pt x="49" y="33"/>
                  </a:lnTo>
                  <a:lnTo>
                    <a:pt x="48" y="29"/>
                  </a:lnTo>
                  <a:lnTo>
                    <a:pt x="45" y="27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14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4" y="37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1" name="Freeform 110"/>
            <p:cNvSpPr>
              <a:spLocks/>
            </p:cNvSpPr>
            <p:nvPr/>
          </p:nvSpPr>
          <p:spPr bwMode="auto">
            <a:xfrm>
              <a:off x="4211" y="3700"/>
              <a:ext cx="13" cy="12"/>
            </a:xfrm>
            <a:custGeom>
              <a:avLst/>
              <a:gdLst>
                <a:gd name="T0" fmla="*/ 0 w 51"/>
                <a:gd name="T1" fmla="*/ 0 h 45"/>
                <a:gd name="T2" fmla="*/ 0 w 51"/>
                <a:gd name="T3" fmla="*/ 0 h 45"/>
                <a:gd name="T4" fmla="*/ 0 w 51"/>
                <a:gd name="T5" fmla="*/ 0 h 45"/>
                <a:gd name="T6" fmla="*/ 0 w 51"/>
                <a:gd name="T7" fmla="*/ 0 h 45"/>
                <a:gd name="T8" fmla="*/ 0 w 51"/>
                <a:gd name="T9" fmla="*/ 0 h 45"/>
                <a:gd name="T10" fmla="*/ 0 w 51"/>
                <a:gd name="T11" fmla="*/ 0 h 45"/>
                <a:gd name="T12" fmla="*/ 0 w 51"/>
                <a:gd name="T13" fmla="*/ 0 h 45"/>
                <a:gd name="T14" fmla="*/ 0 w 51"/>
                <a:gd name="T15" fmla="*/ 0 h 45"/>
                <a:gd name="T16" fmla="*/ 0 w 51"/>
                <a:gd name="T17" fmla="*/ 0 h 45"/>
                <a:gd name="T18" fmla="*/ 0 w 51"/>
                <a:gd name="T19" fmla="*/ 0 h 45"/>
                <a:gd name="T20" fmla="*/ 0 w 51"/>
                <a:gd name="T21" fmla="*/ 0 h 45"/>
                <a:gd name="T22" fmla="*/ 0 w 51"/>
                <a:gd name="T23" fmla="*/ 0 h 45"/>
                <a:gd name="T24" fmla="*/ 0 w 51"/>
                <a:gd name="T25" fmla="*/ 0 h 45"/>
                <a:gd name="T26" fmla="*/ 0 w 51"/>
                <a:gd name="T27" fmla="*/ 0 h 45"/>
                <a:gd name="T28" fmla="*/ 0 w 51"/>
                <a:gd name="T29" fmla="*/ 0 h 45"/>
                <a:gd name="T30" fmla="*/ 0 w 51"/>
                <a:gd name="T31" fmla="*/ 0 h 45"/>
                <a:gd name="T32" fmla="*/ 0 w 51"/>
                <a:gd name="T33" fmla="*/ 0 h 45"/>
                <a:gd name="T34" fmla="*/ 0 w 51"/>
                <a:gd name="T35" fmla="*/ 0 h 45"/>
                <a:gd name="T36" fmla="*/ 0 w 51"/>
                <a:gd name="T37" fmla="*/ 0 h 45"/>
                <a:gd name="T38" fmla="*/ 0 w 51"/>
                <a:gd name="T39" fmla="*/ 0 h 45"/>
                <a:gd name="T40" fmla="*/ 0 w 51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5"/>
                <a:gd name="T65" fmla="*/ 51 w 51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5">
                  <a:moveTo>
                    <a:pt x="19" y="42"/>
                  </a:moveTo>
                  <a:lnTo>
                    <a:pt x="26" y="45"/>
                  </a:lnTo>
                  <a:lnTo>
                    <a:pt x="33" y="44"/>
                  </a:lnTo>
                  <a:lnTo>
                    <a:pt x="40" y="42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0" y="27"/>
                  </a:lnTo>
                  <a:lnTo>
                    <a:pt x="42" y="22"/>
                  </a:lnTo>
                  <a:lnTo>
                    <a:pt x="36" y="23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6" y="25"/>
                  </a:lnTo>
                  <a:lnTo>
                    <a:pt x="20" y="14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9"/>
                  </a:lnTo>
                  <a:lnTo>
                    <a:pt x="14" y="38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2" name="Freeform 111"/>
            <p:cNvSpPr>
              <a:spLocks/>
            </p:cNvSpPr>
            <p:nvPr/>
          </p:nvSpPr>
          <p:spPr bwMode="auto">
            <a:xfrm>
              <a:off x="4190" y="3731"/>
              <a:ext cx="16" cy="17"/>
            </a:xfrm>
            <a:custGeom>
              <a:avLst/>
              <a:gdLst>
                <a:gd name="T0" fmla="*/ 0 w 63"/>
                <a:gd name="T1" fmla="*/ 0 h 65"/>
                <a:gd name="T2" fmla="*/ 0 w 63"/>
                <a:gd name="T3" fmla="*/ 0 h 65"/>
                <a:gd name="T4" fmla="*/ 0 w 63"/>
                <a:gd name="T5" fmla="*/ 0 h 65"/>
                <a:gd name="T6" fmla="*/ 0 w 63"/>
                <a:gd name="T7" fmla="*/ 0 h 65"/>
                <a:gd name="T8" fmla="*/ 0 w 63"/>
                <a:gd name="T9" fmla="*/ 0 h 65"/>
                <a:gd name="T10" fmla="*/ 0 w 63"/>
                <a:gd name="T11" fmla="*/ 0 h 65"/>
                <a:gd name="T12" fmla="*/ 0 w 63"/>
                <a:gd name="T13" fmla="*/ 0 h 65"/>
                <a:gd name="T14" fmla="*/ 0 w 63"/>
                <a:gd name="T15" fmla="*/ 0 h 65"/>
                <a:gd name="T16" fmla="*/ 0 w 63"/>
                <a:gd name="T17" fmla="*/ 0 h 65"/>
                <a:gd name="T18" fmla="*/ 0 w 63"/>
                <a:gd name="T19" fmla="*/ 0 h 65"/>
                <a:gd name="T20" fmla="*/ 0 w 63"/>
                <a:gd name="T21" fmla="*/ 0 h 65"/>
                <a:gd name="T22" fmla="*/ 0 w 63"/>
                <a:gd name="T23" fmla="*/ 0 h 65"/>
                <a:gd name="T24" fmla="*/ 0 w 63"/>
                <a:gd name="T25" fmla="*/ 0 h 65"/>
                <a:gd name="T26" fmla="*/ 0 w 63"/>
                <a:gd name="T27" fmla="*/ 0 h 65"/>
                <a:gd name="T28" fmla="*/ 0 w 63"/>
                <a:gd name="T29" fmla="*/ 0 h 65"/>
                <a:gd name="T30" fmla="*/ 0 w 63"/>
                <a:gd name="T31" fmla="*/ 0 h 65"/>
                <a:gd name="T32" fmla="*/ 0 w 63"/>
                <a:gd name="T33" fmla="*/ 0 h 65"/>
                <a:gd name="T34" fmla="*/ 0 w 63"/>
                <a:gd name="T35" fmla="*/ 0 h 65"/>
                <a:gd name="T36" fmla="*/ 0 w 63"/>
                <a:gd name="T37" fmla="*/ 0 h 65"/>
                <a:gd name="T38" fmla="*/ 0 w 63"/>
                <a:gd name="T39" fmla="*/ 0 h 65"/>
                <a:gd name="T40" fmla="*/ 0 w 63"/>
                <a:gd name="T41" fmla="*/ 0 h 65"/>
                <a:gd name="T42" fmla="*/ 0 w 63"/>
                <a:gd name="T43" fmla="*/ 0 h 65"/>
                <a:gd name="T44" fmla="*/ 0 w 63"/>
                <a:gd name="T45" fmla="*/ 0 h 65"/>
                <a:gd name="T46" fmla="*/ 0 w 63"/>
                <a:gd name="T47" fmla="*/ 0 h 65"/>
                <a:gd name="T48" fmla="*/ 0 w 63"/>
                <a:gd name="T49" fmla="*/ 0 h 65"/>
                <a:gd name="T50" fmla="*/ 0 w 63"/>
                <a:gd name="T51" fmla="*/ 0 h 65"/>
                <a:gd name="T52" fmla="*/ 0 w 63"/>
                <a:gd name="T53" fmla="*/ 0 h 65"/>
                <a:gd name="T54" fmla="*/ 0 w 63"/>
                <a:gd name="T55" fmla="*/ 0 h 65"/>
                <a:gd name="T56" fmla="*/ 0 w 63"/>
                <a:gd name="T57" fmla="*/ 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65"/>
                <a:gd name="T89" fmla="*/ 63 w 63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65">
                  <a:moveTo>
                    <a:pt x="13" y="55"/>
                  </a:moveTo>
                  <a:lnTo>
                    <a:pt x="15" y="57"/>
                  </a:lnTo>
                  <a:lnTo>
                    <a:pt x="19" y="59"/>
                  </a:lnTo>
                  <a:lnTo>
                    <a:pt x="24" y="63"/>
                  </a:lnTo>
                  <a:lnTo>
                    <a:pt x="30" y="64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2" y="57"/>
                  </a:lnTo>
                  <a:lnTo>
                    <a:pt x="58" y="48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7"/>
                  </a:lnTo>
                  <a:lnTo>
                    <a:pt x="62" y="35"/>
                  </a:lnTo>
                  <a:lnTo>
                    <a:pt x="56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2" y="35"/>
                  </a:lnTo>
                  <a:lnTo>
                    <a:pt x="17" y="19"/>
                  </a:lnTo>
                  <a:lnTo>
                    <a:pt x="10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7"/>
                  </a:lnTo>
                  <a:lnTo>
                    <a:pt x="10" y="5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3" name="Freeform 112"/>
            <p:cNvSpPr>
              <a:spLocks/>
            </p:cNvSpPr>
            <p:nvPr/>
          </p:nvSpPr>
          <p:spPr bwMode="auto">
            <a:xfrm>
              <a:off x="4207" y="3725"/>
              <a:ext cx="16" cy="14"/>
            </a:xfrm>
            <a:custGeom>
              <a:avLst/>
              <a:gdLst>
                <a:gd name="T0" fmla="*/ 0 w 63"/>
                <a:gd name="T1" fmla="*/ 0 h 55"/>
                <a:gd name="T2" fmla="*/ 0 w 63"/>
                <a:gd name="T3" fmla="*/ 0 h 55"/>
                <a:gd name="T4" fmla="*/ 0 w 63"/>
                <a:gd name="T5" fmla="*/ 0 h 55"/>
                <a:gd name="T6" fmla="*/ 0 w 63"/>
                <a:gd name="T7" fmla="*/ 0 h 55"/>
                <a:gd name="T8" fmla="*/ 0 w 63"/>
                <a:gd name="T9" fmla="*/ 0 h 55"/>
                <a:gd name="T10" fmla="*/ 0 w 63"/>
                <a:gd name="T11" fmla="*/ 0 h 55"/>
                <a:gd name="T12" fmla="*/ 0 w 63"/>
                <a:gd name="T13" fmla="*/ 0 h 55"/>
                <a:gd name="T14" fmla="*/ 0 w 63"/>
                <a:gd name="T15" fmla="*/ 0 h 55"/>
                <a:gd name="T16" fmla="*/ 0 w 63"/>
                <a:gd name="T17" fmla="*/ 0 h 55"/>
                <a:gd name="T18" fmla="*/ 0 w 63"/>
                <a:gd name="T19" fmla="*/ 0 h 55"/>
                <a:gd name="T20" fmla="*/ 0 w 63"/>
                <a:gd name="T21" fmla="*/ 0 h 55"/>
                <a:gd name="T22" fmla="*/ 0 w 63"/>
                <a:gd name="T23" fmla="*/ 0 h 55"/>
                <a:gd name="T24" fmla="*/ 0 w 63"/>
                <a:gd name="T25" fmla="*/ 0 h 55"/>
                <a:gd name="T26" fmla="*/ 0 w 63"/>
                <a:gd name="T27" fmla="*/ 0 h 55"/>
                <a:gd name="T28" fmla="*/ 0 w 63"/>
                <a:gd name="T29" fmla="*/ 0 h 55"/>
                <a:gd name="T30" fmla="*/ 0 w 63"/>
                <a:gd name="T31" fmla="*/ 0 h 55"/>
                <a:gd name="T32" fmla="*/ 0 w 63"/>
                <a:gd name="T33" fmla="*/ 0 h 55"/>
                <a:gd name="T34" fmla="*/ 0 w 63"/>
                <a:gd name="T35" fmla="*/ 0 h 55"/>
                <a:gd name="T36" fmla="*/ 0 w 63"/>
                <a:gd name="T37" fmla="*/ 0 h 55"/>
                <a:gd name="T38" fmla="*/ 0 w 63"/>
                <a:gd name="T39" fmla="*/ 0 h 55"/>
                <a:gd name="T40" fmla="*/ 0 w 63"/>
                <a:gd name="T41" fmla="*/ 0 h 55"/>
                <a:gd name="T42" fmla="*/ 0 w 63"/>
                <a:gd name="T43" fmla="*/ 0 h 55"/>
                <a:gd name="T44" fmla="*/ 0 w 63"/>
                <a:gd name="T45" fmla="*/ 0 h 55"/>
                <a:gd name="T46" fmla="*/ 0 w 63"/>
                <a:gd name="T47" fmla="*/ 0 h 55"/>
                <a:gd name="T48" fmla="*/ 0 w 63"/>
                <a:gd name="T49" fmla="*/ 0 h 55"/>
                <a:gd name="T50" fmla="*/ 0 w 63"/>
                <a:gd name="T51" fmla="*/ 0 h 55"/>
                <a:gd name="T52" fmla="*/ 0 w 63"/>
                <a:gd name="T53" fmla="*/ 0 h 55"/>
                <a:gd name="T54" fmla="*/ 0 w 63"/>
                <a:gd name="T55" fmla="*/ 0 h 55"/>
                <a:gd name="T56" fmla="*/ 0 w 6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55"/>
                <a:gd name="T89" fmla="*/ 63 w 6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55">
                  <a:moveTo>
                    <a:pt x="10" y="44"/>
                  </a:moveTo>
                  <a:lnTo>
                    <a:pt x="13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3"/>
                  </a:lnTo>
                  <a:lnTo>
                    <a:pt x="62" y="39"/>
                  </a:lnTo>
                  <a:lnTo>
                    <a:pt x="57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4" name="Freeform 113"/>
            <p:cNvSpPr>
              <a:spLocks/>
            </p:cNvSpPr>
            <p:nvPr/>
          </p:nvSpPr>
          <p:spPr bwMode="auto">
            <a:xfrm>
              <a:off x="4225" y="3723"/>
              <a:ext cx="15" cy="12"/>
            </a:xfrm>
            <a:custGeom>
              <a:avLst/>
              <a:gdLst>
                <a:gd name="T0" fmla="*/ 0 w 61"/>
                <a:gd name="T1" fmla="*/ 0 h 50"/>
                <a:gd name="T2" fmla="*/ 0 w 61"/>
                <a:gd name="T3" fmla="*/ 0 h 50"/>
                <a:gd name="T4" fmla="*/ 0 w 61"/>
                <a:gd name="T5" fmla="*/ 0 h 50"/>
                <a:gd name="T6" fmla="*/ 0 w 61"/>
                <a:gd name="T7" fmla="*/ 0 h 50"/>
                <a:gd name="T8" fmla="*/ 0 w 61"/>
                <a:gd name="T9" fmla="*/ 0 h 50"/>
                <a:gd name="T10" fmla="*/ 0 w 61"/>
                <a:gd name="T11" fmla="*/ 0 h 50"/>
                <a:gd name="T12" fmla="*/ 0 w 61"/>
                <a:gd name="T13" fmla="*/ 0 h 50"/>
                <a:gd name="T14" fmla="*/ 0 w 61"/>
                <a:gd name="T15" fmla="*/ 0 h 50"/>
                <a:gd name="T16" fmla="*/ 0 w 61"/>
                <a:gd name="T17" fmla="*/ 0 h 50"/>
                <a:gd name="T18" fmla="*/ 0 w 61"/>
                <a:gd name="T19" fmla="*/ 0 h 50"/>
                <a:gd name="T20" fmla="*/ 0 w 61"/>
                <a:gd name="T21" fmla="*/ 0 h 50"/>
                <a:gd name="T22" fmla="*/ 0 w 61"/>
                <a:gd name="T23" fmla="*/ 0 h 50"/>
                <a:gd name="T24" fmla="*/ 0 w 61"/>
                <a:gd name="T25" fmla="*/ 0 h 50"/>
                <a:gd name="T26" fmla="*/ 0 w 61"/>
                <a:gd name="T27" fmla="*/ 0 h 50"/>
                <a:gd name="T28" fmla="*/ 0 w 61"/>
                <a:gd name="T29" fmla="*/ 0 h 50"/>
                <a:gd name="T30" fmla="*/ 0 w 61"/>
                <a:gd name="T31" fmla="*/ 0 h 50"/>
                <a:gd name="T32" fmla="*/ 0 w 61"/>
                <a:gd name="T33" fmla="*/ 0 h 50"/>
                <a:gd name="T34" fmla="*/ 0 w 61"/>
                <a:gd name="T35" fmla="*/ 0 h 50"/>
                <a:gd name="T36" fmla="*/ 0 w 61"/>
                <a:gd name="T37" fmla="*/ 0 h 50"/>
                <a:gd name="T38" fmla="*/ 0 w 61"/>
                <a:gd name="T39" fmla="*/ 0 h 50"/>
                <a:gd name="T40" fmla="*/ 0 w 61"/>
                <a:gd name="T41" fmla="*/ 0 h 50"/>
                <a:gd name="T42" fmla="*/ 0 w 61"/>
                <a:gd name="T43" fmla="*/ 0 h 50"/>
                <a:gd name="T44" fmla="*/ 0 w 61"/>
                <a:gd name="T45" fmla="*/ 0 h 50"/>
                <a:gd name="T46" fmla="*/ 0 w 61"/>
                <a:gd name="T47" fmla="*/ 0 h 50"/>
                <a:gd name="T48" fmla="*/ 0 w 61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0"/>
                <a:gd name="T77" fmla="*/ 61 w 61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2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1" y="39"/>
                  </a:lnTo>
                  <a:lnTo>
                    <a:pt x="60" y="34"/>
                  </a:lnTo>
                  <a:lnTo>
                    <a:pt x="55" y="29"/>
                  </a:lnTo>
                  <a:lnTo>
                    <a:pt x="49" y="27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2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5" name="Freeform 114"/>
            <p:cNvSpPr>
              <a:spLocks/>
            </p:cNvSpPr>
            <p:nvPr/>
          </p:nvSpPr>
          <p:spPr bwMode="auto">
            <a:xfrm>
              <a:off x="4123" y="3649"/>
              <a:ext cx="73" cy="172"/>
            </a:xfrm>
            <a:custGeom>
              <a:avLst/>
              <a:gdLst>
                <a:gd name="T0" fmla="*/ 0 w 291"/>
                <a:gd name="T1" fmla="*/ 1 h 688"/>
                <a:gd name="T2" fmla="*/ 0 w 291"/>
                <a:gd name="T3" fmla="*/ 1 h 688"/>
                <a:gd name="T4" fmla="*/ 0 w 291"/>
                <a:gd name="T5" fmla="*/ 1 h 688"/>
                <a:gd name="T6" fmla="*/ 0 w 291"/>
                <a:gd name="T7" fmla="*/ 2 h 688"/>
                <a:gd name="T8" fmla="*/ 1 w 291"/>
                <a:gd name="T9" fmla="*/ 2 h 688"/>
                <a:gd name="T10" fmla="*/ 1 w 291"/>
                <a:gd name="T11" fmla="*/ 2 h 688"/>
                <a:gd name="T12" fmla="*/ 1 w 291"/>
                <a:gd name="T13" fmla="*/ 3 h 688"/>
                <a:gd name="T14" fmla="*/ 1 w 291"/>
                <a:gd name="T15" fmla="*/ 3 h 688"/>
                <a:gd name="T16" fmla="*/ 1 w 291"/>
                <a:gd name="T17" fmla="*/ 3 h 688"/>
                <a:gd name="T18" fmla="*/ 1 w 291"/>
                <a:gd name="T19" fmla="*/ 3 h 688"/>
                <a:gd name="T20" fmla="*/ 1 w 291"/>
                <a:gd name="T21" fmla="*/ 3 h 688"/>
                <a:gd name="T22" fmla="*/ 1 w 291"/>
                <a:gd name="T23" fmla="*/ 3 h 688"/>
                <a:gd name="T24" fmla="*/ 1 w 291"/>
                <a:gd name="T25" fmla="*/ 3 h 688"/>
                <a:gd name="T26" fmla="*/ 1 w 291"/>
                <a:gd name="T27" fmla="*/ 3 h 688"/>
                <a:gd name="T28" fmla="*/ 1 w 291"/>
                <a:gd name="T29" fmla="*/ 3 h 688"/>
                <a:gd name="T30" fmla="*/ 1 w 291"/>
                <a:gd name="T31" fmla="*/ 3 h 688"/>
                <a:gd name="T32" fmla="*/ 1 w 291"/>
                <a:gd name="T33" fmla="*/ 3 h 688"/>
                <a:gd name="T34" fmla="*/ 1 w 291"/>
                <a:gd name="T35" fmla="*/ 3 h 688"/>
                <a:gd name="T36" fmla="*/ 1 w 291"/>
                <a:gd name="T37" fmla="*/ 2 h 688"/>
                <a:gd name="T38" fmla="*/ 1 w 291"/>
                <a:gd name="T39" fmla="*/ 2 h 688"/>
                <a:gd name="T40" fmla="*/ 1 w 291"/>
                <a:gd name="T41" fmla="*/ 2 h 688"/>
                <a:gd name="T42" fmla="*/ 1 w 291"/>
                <a:gd name="T43" fmla="*/ 2 h 688"/>
                <a:gd name="T44" fmla="*/ 1 w 291"/>
                <a:gd name="T45" fmla="*/ 1 h 688"/>
                <a:gd name="T46" fmla="*/ 0 w 291"/>
                <a:gd name="T47" fmla="*/ 1 h 688"/>
                <a:gd name="T48" fmla="*/ 0 w 291"/>
                <a:gd name="T49" fmla="*/ 1 h 688"/>
                <a:gd name="T50" fmla="*/ 0 w 291"/>
                <a:gd name="T51" fmla="*/ 1 h 688"/>
                <a:gd name="T52" fmla="*/ 0 w 291"/>
                <a:gd name="T53" fmla="*/ 0 h 688"/>
                <a:gd name="T54" fmla="*/ 0 w 291"/>
                <a:gd name="T55" fmla="*/ 0 h 688"/>
                <a:gd name="T56" fmla="*/ 0 w 291"/>
                <a:gd name="T57" fmla="*/ 0 h 688"/>
                <a:gd name="T58" fmla="*/ 0 w 291"/>
                <a:gd name="T59" fmla="*/ 0 h 688"/>
                <a:gd name="T60" fmla="*/ 0 w 291"/>
                <a:gd name="T61" fmla="*/ 0 h 688"/>
                <a:gd name="T62" fmla="*/ 0 w 291"/>
                <a:gd name="T63" fmla="*/ 0 h 6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"/>
                <a:gd name="T97" fmla="*/ 0 h 688"/>
                <a:gd name="T98" fmla="*/ 291 w 291"/>
                <a:gd name="T99" fmla="*/ 688 h 6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" h="688">
                  <a:moveTo>
                    <a:pt x="12" y="85"/>
                  </a:moveTo>
                  <a:lnTo>
                    <a:pt x="9" y="123"/>
                  </a:lnTo>
                  <a:lnTo>
                    <a:pt x="9" y="160"/>
                  </a:lnTo>
                  <a:lnTo>
                    <a:pt x="13" y="196"/>
                  </a:lnTo>
                  <a:lnTo>
                    <a:pt x="21" y="233"/>
                  </a:lnTo>
                  <a:lnTo>
                    <a:pt x="36" y="282"/>
                  </a:lnTo>
                  <a:lnTo>
                    <a:pt x="51" y="331"/>
                  </a:lnTo>
                  <a:lnTo>
                    <a:pt x="67" y="379"/>
                  </a:lnTo>
                  <a:lnTo>
                    <a:pt x="82" y="427"/>
                  </a:lnTo>
                  <a:lnTo>
                    <a:pt x="97" y="475"/>
                  </a:lnTo>
                  <a:lnTo>
                    <a:pt x="113" y="521"/>
                  </a:lnTo>
                  <a:lnTo>
                    <a:pt x="130" y="569"/>
                  </a:lnTo>
                  <a:lnTo>
                    <a:pt x="147" y="617"/>
                  </a:lnTo>
                  <a:lnTo>
                    <a:pt x="155" y="634"/>
                  </a:lnTo>
                  <a:lnTo>
                    <a:pt x="167" y="648"/>
                  </a:lnTo>
                  <a:lnTo>
                    <a:pt x="181" y="659"/>
                  </a:lnTo>
                  <a:lnTo>
                    <a:pt x="196" y="669"/>
                  </a:lnTo>
                  <a:lnTo>
                    <a:pt x="214" y="676"/>
                  </a:lnTo>
                  <a:lnTo>
                    <a:pt x="233" y="682"/>
                  </a:lnTo>
                  <a:lnTo>
                    <a:pt x="251" y="685"/>
                  </a:lnTo>
                  <a:lnTo>
                    <a:pt x="270" y="688"/>
                  </a:lnTo>
                  <a:lnTo>
                    <a:pt x="277" y="686"/>
                  </a:lnTo>
                  <a:lnTo>
                    <a:pt x="283" y="684"/>
                  </a:lnTo>
                  <a:lnTo>
                    <a:pt x="288" y="678"/>
                  </a:lnTo>
                  <a:lnTo>
                    <a:pt x="291" y="671"/>
                  </a:lnTo>
                  <a:lnTo>
                    <a:pt x="291" y="664"/>
                  </a:lnTo>
                  <a:lnTo>
                    <a:pt x="288" y="658"/>
                  </a:lnTo>
                  <a:lnTo>
                    <a:pt x="282" y="654"/>
                  </a:lnTo>
                  <a:lnTo>
                    <a:pt x="275" y="651"/>
                  </a:lnTo>
                  <a:lnTo>
                    <a:pt x="262" y="648"/>
                  </a:lnTo>
                  <a:lnTo>
                    <a:pt x="249" y="645"/>
                  </a:lnTo>
                  <a:lnTo>
                    <a:pt x="235" y="642"/>
                  </a:lnTo>
                  <a:lnTo>
                    <a:pt x="222" y="638"/>
                  </a:lnTo>
                  <a:lnTo>
                    <a:pt x="210" y="634"/>
                  </a:lnTo>
                  <a:lnTo>
                    <a:pt x="200" y="626"/>
                  </a:lnTo>
                  <a:lnTo>
                    <a:pt x="191" y="616"/>
                  </a:lnTo>
                  <a:lnTo>
                    <a:pt x="184" y="603"/>
                  </a:lnTo>
                  <a:lnTo>
                    <a:pt x="173" y="576"/>
                  </a:lnTo>
                  <a:lnTo>
                    <a:pt x="164" y="551"/>
                  </a:lnTo>
                  <a:lnTo>
                    <a:pt x="154" y="524"/>
                  </a:lnTo>
                  <a:lnTo>
                    <a:pt x="146" y="497"/>
                  </a:lnTo>
                  <a:lnTo>
                    <a:pt x="137" y="470"/>
                  </a:lnTo>
                  <a:lnTo>
                    <a:pt x="129" y="443"/>
                  </a:lnTo>
                  <a:lnTo>
                    <a:pt x="120" y="416"/>
                  </a:lnTo>
                  <a:lnTo>
                    <a:pt x="112" y="389"/>
                  </a:lnTo>
                  <a:lnTo>
                    <a:pt x="101" y="354"/>
                  </a:lnTo>
                  <a:lnTo>
                    <a:pt x="88" y="319"/>
                  </a:lnTo>
                  <a:lnTo>
                    <a:pt x="75" y="284"/>
                  </a:lnTo>
                  <a:lnTo>
                    <a:pt x="63" y="249"/>
                  </a:lnTo>
                  <a:lnTo>
                    <a:pt x="51" y="214"/>
                  </a:lnTo>
                  <a:lnTo>
                    <a:pt x="43" y="179"/>
                  </a:lnTo>
                  <a:lnTo>
                    <a:pt x="39" y="142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3" y="72"/>
                  </a:lnTo>
                  <a:lnTo>
                    <a:pt x="28" y="55"/>
                  </a:lnTo>
                  <a:lnTo>
                    <a:pt x="22" y="37"/>
                  </a:lnTo>
                  <a:lnTo>
                    <a:pt x="16" y="22"/>
                  </a:lnTo>
                  <a:lnTo>
                    <a:pt x="10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8" y="36"/>
                  </a:lnTo>
                  <a:lnTo>
                    <a:pt x="10" y="62"/>
                  </a:lnTo>
                  <a:lnTo>
                    <a:pt x="1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6" name="Freeform 115"/>
            <p:cNvSpPr>
              <a:spLocks/>
            </p:cNvSpPr>
            <p:nvPr/>
          </p:nvSpPr>
          <p:spPr bwMode="auto">
            <a:xfrm>
              <a:off x="4277" y="3722"/>
              <a:ext cx="18" cy="18"/>
            </a:xfrm>
            <a:custGeom>
              <a:avLst/>
              <a:gdLst>
                <a:gd name="T0" fmla="*/ 0 w 70"/>
                <a:gd name="T1" fmla="*/ 0 h 71"/>
                <a:gd name="T2" fmla="*/ 0 w 70"/>
                <a:gd name="T3" fmla="*/ 0 h 71"/>
                <a:gd name="T4" fmla="*/ 0 w 70"/>
                <a:gd name="T5" fmla="*/ 0 h 71"/>
                <a:gd name="T6" fmla="*/ 0 w 70"/>
                <a:gd name="T7" fmla="*/ 0 h 71"/>
                <a:gd name="T8" fmla="*/ 0 w 70"/>
                <a:gd name="T9" fmla="*/ 0 h 71"/>
                <a:gd name="T10" fmla="*/ 0 w 70"/>
                <a:gd name="T11" fmla="*/ 0 h 71"/>
                <a:gd name="T12" fmla="*/ 0 w 70"/>
                <a:gd name="T13" fmla="*/ 0 h 71"/>
                <a:gd name="T14" fmla="*/ 0 w 70"/>
                <a:gd name="T15" fmla="*/ 0 h 71"/>
                <a:gd name="T16" fmla="*/ 0 w 70"/>
                <a:gd name="T17" fmla="*/ 0 h 71"/>
                <a:gd name="T18" fmla="*/ 0 w 70"/>
                <a:gd name="T19" fmla="*/ 0 h 71"/>
                <a:gd name="T20" fmla="*/ 0 w 70"/>
                <a:gd name="T21" fmla="*/ 0 h 71"/>
                <a:gd name="T22" fmla="*/ 0 w 70"/>
                <a:gd name="T23" fmla="*/ 0 h 71"/>
                <a:gd name="T24" fmla="*/ 0 w 70"/>
                <a:gd name="T25" fmla="*/ 0 h 71"/>
                <a:gd name="T26" fmla="*/ 0 w 70"/>
                <a:gd name="T27" fmla="*/ 0 h 71"/>
                <a:gd name="T28" fmla="*/ 0 w 70"/>
                <a:gd name="T29" fmla="*/ 0 h 71"/>
                <a:gd name="T30" fmla="*/ 0 w 70"/>
                <a:gd name="T31" fmla="*/ 0 h 71"/>
                <a:gd name="T32" fmla="*/ 0 w 70"/>
                <a:gd name="T33" fmla="*/ 0 h 71"/>
                <a:gd name="T34" fmla="*/ 0 w 70"/>
                <a:gd name="T35" fmla="*/ 0 h 71"/>
                <a:gd name="T36" fmla="*/ 0 w 70"/>
                <a:gd name="T37" fmla="*/ 0 h 71"/>
                <a:gd name="T38" fmla="*/ 0 w 70"/>
                <a:gd name="T39" fmla="*/ 0 h 71"/>
                <a:gd name="T40" fmla="*/ 0 w 70"/>
                <a:gd name="T41" fmla="*/ 0 h 71"/>
                <a:gd name="T42" fmla="*/ 0 w 70"/>
                <a:gd name="T43" fmla="*/ 0 h 71"/>
                <a:gd name="T44" fmla="*/ 0 w 70"/>
                <a:gd name="T45" fmla="*/ 0 h 71"/>
                <a:gd name="T46" fmla="*/ 0 w 70"/>
                <a:gd name="T47" fmla="*/ 0 h 71"/>
                <a:gd name="T48" fmla="*/ 0 w 70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1"/>
                <a:gd name="T77" fmla="*/ 70 w 70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1">
                  <a:moveTo>
                    <a:pt x="67" y="18"/>
                  </a:moveTo>
                  <a:lnTo>
                    <a:pt x="70" y="15"/>
                  </a:lnTo>
                  <a:lnTo>
                    <a:pt x="69" y="10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33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6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12" y="65"/>
                  </a:lnTo>
                  <a:lnTo>
                    <a:pt x="21" y="57"/>
                  </a:lnTo>
                  <a:lnTo>
                    <a:pt x="32" y="49"/>
                  </a:lnTo>
                  <a:lnTo>
                    <a:pt x="41" y="40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3" y="22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7" name="Freeform 116"/>
            <p:cNvSpPr>
              <a:spLocks/>
            </p:cNvSpPr>
            <p:nvPr/>
          </p:nvSpPr>
          <p:spPr bwMode="auto">
            <a:xfrm>
              <a:off x="4288" y="3746"/>
              <a:ext cx="21" cy="6"/>
            </a:xfrm>
            <a:custGeom>
              <a:avLst/>
              <a:gdLst>
                <a:gd name="T0" fmla="*/ 0 w 82"/>
                <a:gd name="T1" fmla="*/ 0 h 24"/>
                <a:gd name="T2" fmla="*/ 0 w 82"/>
                <a:gd name="T3" fmla="*/ 0 h 24"/>
                <a:gd name="T4" fmla="*/ 0 w 82"/>
                <a:gd name="T5" fmla="*/ 0 h 24"/>
                <a:gd name="T6" fmla="*/ 0 w 82"/>
                <a:gd name="T7" fmla="*/ 0 h 24"/>
                <a:gd name="T8" fmla="*/ 0 w 82"/>
                <a:gd name="T9" fmla="*/ 0 h 24"/>
                <a:gd name="T10" fmla="*/ 0 w 82"/>
                <a:gd name="T11" fmla="*/ 0 h 24"/>
                <a:gd name="T12" fmla="*/ 0 w 82"/>
                <a:gd name="T13" fmla="*/ 0 h 24"/>
                <a:gd name="T14" fmla="*/ 0 w 82"/>
                <a:gd name="T15" fmla="*/ 0 h 24"/>
                <a:gd name="T16" fmla="*/ 0 w 82"/>
                <a:gd name="T17" fmla="*/ 0 h 24"/>
                <a:gd name="T18" fmla="*/ 0 w 82"/>
                <a:gd name="T19" fmla="*/ 0 h 24"/>
                <a:gd name="T20" fmla="*/ 0 w 82"/>
                <a:gd name="T21" fmla="*/ 0 h 24"/>
                <a:gd name="T22" fmla="*/ 0 w 82"/>
                <a:gd name="T23" fmla="*/ 0 h 24"/>
                <a:gd name="T24" fmla="*/ 0 w 82"/>
                <a:gd name="T25" fmla="*/ 0 h 24"/>
                <a:gd name="T26" fmla="*/ 0 w 82"/>
                <a:gd name="T27" fmla="*/ 0 h 24"/>
                <a:gd name="T28" fmla="*/ 0 w 82"/>
                <a:gd name="T29" fmla="*/ 0 h 24"/>
                <a:gd name="T30" fmla="*/ 0 w 82"/>
                <a:gd name="T31" fmla="*/ 0 h 24"/>
                <a:gd name="T32" fmla="*/ 0 w 82"/>
                <a:gd name="T33" fmla="*/ 0 h 24"/>
                <a:gd name="T34" fmla="*/ 0 w 82"/>
                <a:gd name="T35" fmla="*/ 0 h 24"/>
                <a:gd name="T36" fmla="*/ 0 w 82"/>
                <a:gd name="T37" fmla="*/ 0 h 24"/>
                <a:gd name="T38" fmla="*/ 0 w 82"/>
                <a:gd name="T39" fmla="*/ 0 h 24"/>
                <a:gd name="T40" fmla="*/ 0 w 82"/>
                <a:gd name="T41" fmla="*/ 0 h 24"/>
                <a:gd name="T42" fmla="*/ 0 w 82"/>
                <a:gd name="T43" fmla="*/ 0 h 24"/>
                <a:gd name="T44" fmla="*/ 0 w 82"/>
                <a:gd name="T45" fmla="*/ 0 h 24"/>
                <a:gd name="T46" fmla="*/ 0 w 82"/>
                <a:gd name="T47" fmla="*/ 0 h 24"/>
                <a:gd name="T48" fmla="*/ 0 w 82"/>
                <a:gd name="T49" fmla="*/ 0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24"/>
                <a:gd name="T77" fmla="*/ 82 w 82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24">
                  <a:moveTo>
                    <a:pt x="74" y="19"/>
                  </a:moveTo>
                  <a:lnTo>
                    <a:pt x="77" y="18"/>
                  </a:lnTo>
                  <a:lnTo>
                    <a:pt x="79" y="16"/>
                  </a:lnTo>
                  <a:lnTo>
                    <a:pt x="81" y="12"/>
                  </a:lnTo>
                  <a:lnTo>
                    <a:pt x="82" y="9"/>
                  </a:lnTo>
                  <a:lnTo>
                    <a:pt x="81" y="5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7" y="9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6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6" y="23"/>
                  </a:lnTo>
                  <a:lnTo>
                    <a:pt x="35" y="23"/>
                  </a:lnTo>
                  <a:lnTo>
                    <a:pt x="44" y="21"/>
                  </a:lnTo>
                  <a:lnTo>
                    <a:pt x="54" y="20"/>
                  </a:lnTo>
                  <a:lnTo>
                    <a:pt x="64" y="20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8" name="Freeform 117"/>
            <p:cNvSpPr>
              <a:spLocks/>
            </p:cNvSpPr>
            <p:nvPr/>
          </p:nvSpPr>
          <p:spPr bwMode="auto">
            <a:xfrm>
              <a:off x="4297" y="3766"/>
              <a:ext cx="28" cy="7"/>
            </a:xfrm>
            <a:custGeom>
              <a:avLst/>
              <a:gdLst>
                <a:gd name="T0" fmla="*/ 0 w 113"/>
                <a:gd name="T1" fmla="*/ 0 h 29"/>
                <a:gd name="T2" fmla="*/ 0 w 113"/>
                <a:gd name="T3" fmla="*/ 0 h 29"/>
                <a:gd name="T4" fmla="*/ 0 w 113"/>
                <a:gd name="T5" fmla="*/ 0 h 29"/>
                <a:gd name="T6" fmla="*/ 0 w 113"/>
                <a:gd name="T7" fmla="*/ 0 h 29"/>
                <a:gd name="T8" fmla="*/ 0 w 113"/>
                <a:gd name="T9" fmla="*/ 0 h 29"/>
                <a:gd name="T10" fmla="*/ 0 w 113"/>
                <a:gd name="T11" fmla="*/ 0 h 29"/>
                <a:gd name="T12" fmla="*/ 0 w 113"/>
                <a:gd name="T13" fmla="*/ 0 h 29"/>
                <a:gd name="T14" fmla="*/ 0 w 113"/>
                <a:gd name="T15" fmla="*/ 0 h 29"/>
                <a:gd name="T16" fmla="*/ 0 w 113"/>
                <a:gd name="T17" fmla="*/ 0 h 29"/>
                <a:gd name="T18" fmla="*/ 0 w 113"/>
                <a:gd name="T19" fmla="*/ 0 h 29"/>
                <a:gd name="T20" fmla="*/ 0 w 113"/>
                <a:gd name="T21" fmla="*/ 0 h 29"/>
                <a:gd name="T22" fmla="*/ 0 w 113"/>
                <a:gd name="T23" fmla="*/ 0 h 29"/>
                <a:gd name="T24" fmla="*/ 0 w 113"/>
                <a:gd name="T25" fmla="*/ 0 h 29"/>
                <a:gd name="T26" fmla="*/ 0 w 113"/>
                <a:gd name="T27" fmla="*/ 0 h 29"/>
                <a:gd name="T28" fmla="*/ 0 w 113"/>
                <a:gd name="T29" fmla="*/ 0 h 29"/>
                <a:gd name="T30" fmla="*/ 0 w 113"/>
                <a:gd name="T31" fmla="*/ 0 h 29"/>
                <a:gd name="T32" fmla="*/ 0 w 113"/>
                <a:gd name="T33" fmla="*/ 0 h 29"/>
                <a:gd name="T34" fmla="*/ 0 w 113"/>
                <a:gd name="T35" fmla="*/ 0 h 29"/>
                <a:gd name="T36" fmla="*/ 0 w 113"/>
                <a:gd name="T37" fmla="*/ 0 h 29"/>
                <a:gd name="T38" fmla="*/ 0 w 113"/>
                <a:gd name="T39" fmla="*/ 0 h 29"/>
                <a:gd name="T40" fmla="*/ 0 w 113"/>
                <a:gd name="T41" fmla="*/ 0 h 29"/>
                <a:gd name="T42" fmla="*/ 0 w 113"/>
                <a:gd name="T43" fmla="*/ 0 h 29"/>
                <a:gd name="T44" fmla="*/ 0 w 113"/>
                <a:gd name="T45" fmla="*/ 0 h 29"/>
                <a:gd name="T46" fmla="*/ 0 w 113"/>
                <a:gd name="T47" fmla="*/ 0 h 29"/>
                <a:gd name="T48" fmla="*/ 0 w 113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29"/>
                <a:gd name="T77" fmla="*/ 113 w 113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29">
                  <a:moveTo>
                    <a:pt x="98" y="29"/>
                  </a:moveTo>
                  <a:lnTo>
                    <a:pt x="102" y="29"/>
                  </a:lnTo>
                  <a:lnTo>
                    <a:pt x="107" y="25"/>
                  </a:lnTo>
                  <a:lnTo>
                    <a:pt x="111" y="22"/>
                  </a:lnTo>
                  <a:lnTo>
                    <a:pt x="113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0" y="2"/>
                  </a:lnTo>
                  <a:lnTo>
                    <a:pt x="86" y="2"/>
                  </a:lnTo>
                  <a:lnTo>
                    <a:pt x="70" y="2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30" y="15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71" y="23"/>
                  </a:lnTo>
                  <a:lnTo>
                    <a:pt x="85" y="25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9" name="Freeform 118"/>
            <p:cNvSpPr>
              <a:spLocks/>
            </p:cNvSpPr>
            <p:nvPr/>
          </p:nvSpPr>
          <p:spPr bwMode="auto">
            <a:xfrm>
              <a:off x="4217" y="3662"/>
              <a:ext cx="70" cy="122"/>
            </a:xfrm>
            <a:custGeom>
              <a:avLst/>
              <a:gdLst>
                <a:gd name="T0" fmla="*/ 0 w 280"/>
                <a:gd name="T1" fmla="*/ 1 h 489"/>
                <a:gd name="T2" fmla="*/ 0 w 280"/>
                <a:gd name="T3" fmla="*/ 1 h 489"/>
                <a:gd name="T4" fmla="*/ 1 w 280"/>
                <a:gd name="T5" fmla="*/ 1 h 489"/>
                <a:gd name="T6" fmla="*/ 1 w 280"/>
                <a:gd name="T7" fmla="*/ 1 h 489"/>
                <a:gd name="T8" fmla="*/ 1 w 280"/>
                <a:gd name="T9" fmla="*/ 1 h 489"/>
                <a:gd name="T10" fmla="*/ 1 w 280"/>
                <a:gd name="T11" fmla="*/ 1 h 489"/>
                <a:gd name="T12" fmla="*/ 1 w 280"/>
                <a:gd name="T13" fmla="*/ 1 h 489"/>
                <a:gd name="T14" fmla="*/ 1 w 280"/>
                <a:gd name="T15" fmla="*/ 2 h 489"/>
                <a:gd name="T16" fmla="*/ 1 w 280"/>
                <a:gd name="T17" fmla="*/ 2 h 489"/>
                <a:gd name="T18" fmla="*/ 1 w 280"/>
                <a:gd name="T19" fmla="*/ 2 h 489"/>
                <a:gd name="T20" fmla="*/ 1 w 280"/>
                <a:gd name="T21" fmla="*/ 2 h 489"/>
                <a:gd name="T22" fmla="*/ 1 w 280"/>
                <a:gd name="T23" fmla="*/ 2 h 489"/>
                <a:gd name="T24" fmla="*/ 1 w 280"/>
                <a:gd name="T25" fmla="*/ 2 h 489"/>
                <a:gd name="T26" fmla="*/ 1 w 280"/>
                <a:gd name="T27" fmla="*/ 2 h 489"/>
                <a:gd name="T28" fmla="*/ 1 w 280"/>
                <a:gd name="T29" fmla="*/ 2 h 489"/>
                <a:gd name="T30" fmla="*/ 1 w 280"/>
                <a:gd name="T31" fmla="*/ 2 h 489"/>
                <a:gd name="T32" fmla="*/ 1 w 280"/>
                <a:gd name="T33" fmla="*/ 2 h 489"/>
                <a:gd name="T34" fmla="*/ 1 w 280"/>
                <a:gd name="T35" fmla="*/ 2 h 489"/>
                <a:gd name="T36" fmla="*/ 1 w 280"/>
                <a:gd name="T37" fmla="*/ 1 h 489"/>
                <a:gd name="T38" fmla="*/ 1 w 280"/>
                <a:gd name="T39" fmla="*/ 1 h 489"/>
                <a:gd name="T40" fmla="*/ 1 w 280"/>
                <a:gd name="T41" fmla="*/ 1 h 489"/>
                <a:gd name="T42" fmla="*/ 1 w 280"/>
                <a:gd name="T43" fmla="*/ 1 h 489"/>
                <a:gd name="T44" fmla="*/ 1 w 280"/>
                <a:gd name="T45" fmla="*/ 1 h 489"/>
                <a:gd name="T46" fmla="*/ 1 w 280"/>
                <a:gd name="T47" fmla="*/ 1 h 489"/>
                <a:gd name="T48" fmla="*/ 1 w 280"/>
                <a:gd name="T49" fmla="*/ 1 h 489"/>
                <a:gd name="T50" fmla="*/ 0 w 280"/>
                <a:gd name="T51" fmla="*/ 1 h 489"/>
                <a:gd name="T52" fmla="*/ 0 w 280"/>
                <a:gd name="T53" fmla="*/ 0 h 489"/>
                <a:gd name="T54" fmla="*/ 0 w 280"/>
                <a:gd name="T55" fmla="*/ 0 h 489"/>
                <a:gd name="T56" fmla="*/ 0 w 280"/>
                <a:gd name="T57" fmla="*/ 0 h 489"/>
                <a:gd name="T58" fmla="*/ 0 w 280"/>
                <a:gd name="T59" fmla="*/ 0 h 489"/>
                <a:gd name="T60" fmla="*/ 0 w 280"/>
                <a:gd name="T61" fmla="*/ 0 h 489"/>
                <a:gd name="T62" fmla="*/ 0 w 280"/>
                <a:gd name="T63" fmla="*/ 0 h 489"/>
                <a:gd name="T64" fmla="*/ 0 w 280"/>
                <a:gd name="T65" fmla="*/ 0 h 489"/>
                <a:gd name="T66" fmla="*/ 0 w 280"/>
                <a:gd name="T67" fmla="*/ 0 h 489"/>
                <a:gd name="T68" fmla="*/ 0 w 280"/>
                <a:gd name="T69" fmla="*/ 0 h 489"/>
                <a:gd name="T70" fmla="*/ 0 w 280"/>
                <a:gd name="T71" fmla="*/ 0 h 489"/>
                <a:gd name="T72" fmla="*/ 0 w 280"/>
                <a:gd name="T73" fmla="*/ 0 h 489"/>
                <a:gd name="T74" fmla="*/ 0 w 280"/>
                <a:gd name="T75" fmla="*/ 0 h 489"/>
                <a:gd name="T76" fmla="*/ 0 w 280"/>
                <a:gd name="T77" fmla="*/ 1 h 489"/>
                <a:gd name="T78" fmla="*/ 0 w 280"/>
                <a:gd name="T79" fmla="*/ 1 h 489"/>
                <a:gd name="T80" fmla="*/ 0 w 280"/>
                <a:gd name="T81" fmla="*/ 1 h 4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489"/>
                <a:gd name="T125" fmla="*/ 280 w 280"/>
                <a:gd name="T126" fmla="*/ 489 h 4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489">
                  <a:moveTo>
                    <a:pt x="87" y="243"/>
                  </a:moveTo>
                  <a:lnTo>
                    <a:pt x="106" y="275"/>
                  </a:lnTo>
                  <a:lnTo>
                    <a:pt x="126" y="307"/>
                  </a:lnTo>
                  <a:lnTo>
                    <a:pt x="145" y="337"/>
                  </a:lnTo>
                  <a:lnTo>
                    <a:pt x="166" y="368"/>
                  </a:lnTo>
                  <a:lnTo>
                    <a:pt x="187" y="397"/>
                  </a:lnTo>
                  <a:lnTo>
                    <a:pt x="210" y="426"/>
                  </a:lnTo>
                  <a:lnTo>
                    <a:pt x="233" y="455"/>
                  </a:lnTo>
                  <a:lnTo>
                    <a:pt x="256" y="483"/>
                  </a:lnTo>
                  <a:lnTo>
                    <a:pt x="260" y="487"/>
                  </a:lnTo>
                  <a:lnTo>
                    <a:pt x="265" y="489"/>
                  </a:lnTo>
                  <a:lnTo>
                    <a:pt x="269" y="489"/>
                  </a:lnTo>
                  <a:lnTo>
                    <a:pt x="274" y="487"/>
                  </a:lnTo>
                  <a:lnTo>
                    <a:pt x="279" y="483"/>
                  </a:lnTo>
                  <a:lnTo>
                    <a:pt x="280" y="479"/>
                  </a:lnTo>
                  <a:lnTo>
                    <a:pt x="280" y="474"/>
                  </a:lnTo>
                  <a:lnTo>
                    <a:pt x="279" y="469"/>
                  </a:lnTo>
                  <a:lnTo>
                    <a:pt x="261" y="438"/>
                  </a:lnTo>
                  <a:lnTo>
                    <a:pt x="242" y="406"/>
                  </a:lnTo>
                  <a:lnTo>
                    <a:pt x="223" y="377"/>
                  </a:lnTo>
                  <a:lnTo>
                    <a:pt x="202" y="348"/>
                  </a:lnTo>
                  <a:lnTo>
                    <a:pt x="179" y="319"/>
                  </a:lnTo>
                  <a:lnTo>
                    <a:pt x="158" y="289"/>
                  </a:lnTo>
                  <a:lnTo>
                    <a:pt x="137" y="260"/>
                  </a:lnTo>
                  <a:lnTo>
                    <a:pt x="117" y="228"/>
                  </a:lnTo>
                  <a:lnTo>
                    <a:pt x="100" y="197"/>
                  </a:lnTo>
                  <a:lnTo>
                    <a:pt x="81" y="161"/>
                  </a:lnTo>
                  <a:lnTo>
                    <a:pt x="64" y="122"/>
                  </a:lnTo>
                  <a:lnTo>
                    <a:pt x="47" y="85"/>
                  </a:lnTo>
                  <a:lnTo>
                    <a:pt x="31" y="51"/>
                  </a:lnTo>
                  <a:lnTo>
                    <a:pt x="18" y="24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37"/>
                  </a:lnTo>
                  <a:lnTo>
                    <a:pt x="19" y="67"/>
                  </a:lnTo>
                  <a:lnTo>
                    <a:pt x="31" y="101"/>
                  </a:lnTo>
                  <a:lnTo>
                    <a:pt x="44" y="138"/>
                  </a:lnTo>
                  <a:lnTo>
                    <a:pt x="57" y="176"/>
                  </a:lnTo>
                  <a:lnTo>
                    <a:pt x="72" y="211"/>
                  </a:lnTo>
                  <a:lnTo>
                    <a:pt x="87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0" name="Freeform 119"/>
            <p:cNvSpPr>
              <a:spLocks/>
            </p:cNvSpPr>
            <p:nvPr/>
          </p:nvSpPr>
          <p:spPr bwMode="auto">
            <a:xfrm>
              <a:off x="4030" y="3501"/>
              <a:ext cx="49" cy="60"/>
            </a:xfrm>
            <a:custGeom>
              <a:avLst/>
              <a:gdLst>
                <a:gd name="T0" fmla="*/ 0 w 198"/>
                <a:gd name="T1" fmla="*/ 0 h 240"/>
                <a:gd name="T2" fmla="*/ 0 w 198"/>
                <a:gd name="T3" fmla="*/ 0 h 240"/>
                <a:gd name="T4" fmla="*/ 0 w 198"/>
                <a:gd name="T5" fmla="*/ 0 h 240"/>
                <a:gd name="T6" fmla="*/ 0 w 198"/>
                <a:gd name="T7" fmla="*/ 0 h 240"/>
                <a:gd name="T8" fmla="*/ 0 w 198"/>
                <a:gd name="T9" fmla="*/ 1 h 240"/>
                <a:gd name="T10" fmla="*/ 0 w 198"/>
                <a:gd name="T11" fmla="*/ 1 h 240"/>
                <a:gd name="T12" fmla="*/ 0 w 198"/>
                <a:gd name="T13" fmla="*/ 1 h 240"/>
                <a:gd name="T14" fmla="*/ 0 w 198"/>
                <a:gd name="T15" fmla="*/ 1 h 240"/>
                <a:gd name="T16" fmla="*/ 0 w 198"/>
                <a:gd name="T17" fmla="*/ 1 h 240"/>
                <a:gd name="T18" fmla="*/ 0 w 198"/>
                <a:gd name="T19" fmla="*/ 1 h 240"/>
                <a:gd name="T20" fmla="*/ 0 w 198"/>
                <a:gd name="T21" fmla="*/ 1 h 240"/>
                <a:gd name="T22" fmla="*/ 0 w 198"/>
                <a:gd name="T23" fmla="*/ 1 h 240"/>
                <a:gd name="T24" fmla="*/ 0 w 198"/>
                <a:gd name="T25" fmla="*/ 1 h 240"/>
                <a:gd name="T26" fmla="*/ 0 w 198"/>
                <a:gd name="T27" fmla="*/ 1 h 240"/>
                <a:gd name="T28" fmla="*/ 0 w 198"/>
                <a:gd name="T29" fmla="*/ 1 h 240"/>
                <a:gd name="T30" fmla="*/ 0 w 198"/>
                <a:gd name="T31" fmla="*/ 1 h 240"/>
                <a:gd name="T32" fmla="*/ 0 w 198"/>
                <a:gd name="T33" fmla="*/ 1 h 240"/>
                <a:gd name="T34" fmla="*/ 0 w 198"/>
                <a:gd name="T35" fmla="*/ 1 h 240"/>
                <a:gd name="T36" fmla="*/ 0 w 198"/>
                <a:gd name="T37" fmla="*/ 1 h 240"/>
                <a:gd name="T38" fmla="*/ 0 w 198"/>
                <a:gd name="T39" fmla="*/ 1 h 240"/>
                <a:gd name="T40" fmla="*/ 0 w 198"/>
                <a:gd name="T41" fmla="*/ 1 h 240"/>
                <a:gd name="T42" fmla="*/ 0 w 198"/>
                <a:gd name="T43" fmla="*/ 1 h 240"/>
                <a:gd name="T44" fmla="*/ 0 w 198"/>
                <a:gd name="T45" fmla="*/ 1 h 240"/>
                <a:gd name="T46" fmla="*/ 0 w 198"/>
                <a:gd name="T47" fmla="*/ 1 h 240"/>
                <a:gd name="T48" fmla="*/ 0 w 198"/>
                <a:gd name="T49" fmla="*/ 1 h 240"/>
                <a:gd name="T50" fmla="*/ 0 w 198"/>
                <a:gd name="T51" fmla="*/ 1 h 240"/>
                <a:gd name="T52" fmla="*/ 0 w 198"/>
                <a:gd name="T53" fmla="*/ 1 h 240"/>
                <a:gd name="T54" fmla="*/ 0 w 198"/>
                <a:gd name="T55" fmla="*/ 1 h 240"/>
                <a:gd name="T56" fmla="*/ 0 w 198"/>
                <a:gd name="T57" fmla="*/ 1 h 240"/>
                <a:gd name="T58" fmla="*/ 0 w 198"/>
                <a:gd name="T59" fmla="*/ 1 h 240"/>
                <a:gd name="T60" fmla="*/ 0 w 198"/>
                <a:gd name="T61" fmla="*/ 1 h 240"/>
                <a:gd name="T62" fmla="*/ 0 w 198"/>
                <a:gd name="T63" fmla="*/ 1 h 240"/>
                <a:gd name="T64" fmla="*/ 0 w 198"/>
                <a:gd name="T65" fmla="*/ 1 h 240"/>
                <a:gd name="T66" fmla="*/ 0 w 198"/>
                <a:gd name="T67" fmla="*/ 1 h 240"/>
                <a:gd name="T68" fmla="*/ 0 w 198"/>
                <a:gd name="T69" fmla="*/ 1 h 240"/>
                <a:gd name="T70" fmla="*/ 0 w 198"/>
                <a:gd name="T71" fmla="*/ 1 h 240"/>
                <a:gd name="T72" fmla="*/ 0 w 198"/>
                <a:gd name="T73" fmla="*/ 1 h 240"/>
                <a:gd name="T74" fmla="*/ 0 w 198"/>
                <a:gd name="T75" fmla="*/ 1 h 240"/>
                <a:gd name="T76" fmla="*/ 0 w 198"/>
                <a:gd name="T77" fmla="*/ 1 h 240"/>
                <a:gd name="T78" fmla="*/ 0 w 198"/>
                <a:gd name="T79" fmla="*/ 1 h 240"/>
                <a:gd name="T80" fmla="*/ 0 w 198"/>
                <a:gd name="T81" fmla="*/ 1 h 240"/>
                <a:gd name="T82" fmla="*/ 0 w 198"/>
                <a:gd name="T83" fmla="*/ 1 h 240"/>
                <a:gd name="T84" fmla="*/ 0 w 198"/>
                <a:gd name="T85" fmla="*/ 0 h 240"/>
                <a:gd name="T86" fmla="*/ 0 w 198"/>
                <a:gd name="T87" fmla="*/ 0 h 240"/>
                <a:gd name="T88" fmla="*/ 0 w 198"/>
                <a:gd name="T89" fmla="*/ 0 h 240"/>
                <a:gd name="T90" fmla="*/ 0 w 198"/>
                <a:gd name="T91" fmla="*/ 0 h 240"/>
                <a:gd name="T92" fmla="*/ 0 w 198"/>
                <a:gd name="T93" fmla="*/ 0 h 240"/>
                <a:gd name="T94" fmla="*/ 0 w 198"/>
                <a:gd name="T95" fmla="*/ 0 h 240"/>
                <a:gd name="T96" fmla="*/ 0 w 198"/>
                <a:gd name="T97" fmla="*/ 0 h 240"/>
                <a:gd name="T98" fmla="*/ 0 w 198"/>
                <a:gd name="T99" fmla="*/ 0 h 240"/>
                <a:gd name="T100" fmla="*/ 1 w 198"/>
                <a:gd name="T101" fmla="*/ 0 h 240"/>
                <a:gd name="T102" fmla="*/ 1 w 198"/>
                <a:gd name="T103" fmla="*/ 0 h 240"/>
                <a:gd name="T104" fmla="*/ 1 w 198"/>
                <a:gd name="T105" fmla="*/ 0 h 240"/>
                <a:gd name="T106" fmla="*/ 1 w 198"/>
                <a:gd name="T107" fmla="*/ 0 h 240"/>
                <a:gd name="T108" fmla="*/ 1 w 198"/>
                <a:gd name="T109" fmla="*/ 0 h 240"/>
                <a:gd name="T110" fmla="*/ 0 w 198"/>
                <a:gd name="T111" fmla="*/ 0 h 240"/>
                <a:gd name="T112" fmla="*/ 0 w 198"/>
                <a:gd name="T113" fmla="*/ 0 h 240"/>
                <a:gd name="T114" fmla="*/ 0 w 198"/>
                <a:gd name="T115" fmla="*/ 0 h 240"/>
                <a:gd name="T116" fmla="*/ 0 w 198"/>
                <a:gd name="T117" fmla="*/ 0 h 240"/>
                <a:gd name="T118" fmla="*/ 0 w 198"/>
                <a:gd name="T119" fmla="*/ 0 h 240"/>
                <a:gd name="T120" fmla="*/ 0 w 198"/>
                <a:gd name="T121" fmla="*/ 0 h 2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40"/>
                <a:gd name="T185" fmla="*/ 198 w 198"/>
                <a:gd name="T186" fmla="*/ 240 h 2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40">
                  <a:moveTo>
                    <a:pt x="73" y="37"/>
                  </a:moveTo>
                  <a:lnTo>
                    <a:pt x="59" y="47"/>
                  </a:lnTo>
                  <a:lnTo>
                    <a:pt x="46" y="59"/>
                  </a:lnTo>
                  <a:lnTo>
                    <a:pt x="33" y="73"/>
                  </a:lnTo>
                  <a:lnTo>
                    <a:pt x="22" y="87"/>
                  </a:lnTo>
                  <a:lnTo>
                    <a:pt x="14" y="102"/>
                  </a:lnTo>
                  <a:lnTo>
                    <a:pt x="7" y="117"/>
                  </a:lnTo>
                  <a:lnTo>
                    <a:pt x="3" y="132"/>
                  </a:lnTo>
                  <a:lnTo>
                    <a:pt x="0" y="149"/>
                  </a:lnTo>
                  <a:lnTo>
                    <a:pt x="3" y="173"/>
                  </a:lnTo>
                  <a:lnTo>
                    <a:pt x="12" y="193"/>
                  </a:lnTo>
                  <a:lnTo>
                    <a:pt x="26" y="211"/>
                  </a:lnTo>
                  <a:lnTo>
                    <a:pt x="43" y="224"/>
                  </a:lnTo>
                  <a:lnTo>
                    <a:pt x="64" y="233"/>
                  </a:lnTo>
                  <a:lnTo>
                    <a:pt x="88" y="239"/>
                  </a:lnTo>
                  <a:lnTo>
                    <a:pt x="110" y="240"/>
                  </a:lnTo>
                  <a:lnTo>
                    <a:pt x="132" y="237"/>
                  </a:lnTo>
                  <a:lnTo>
                    <a:pt x="137" y="237"/>
                  </a:lnTo>
                  <a:lnTo>
                    <a:pt x="142" y="234"/>
                  </a:lnTo>
                  <a:lnTo>
                    <a:pt x="145" y="230"/>
                  </a:lnTo>
                  <a:lnTo>
                    <a:pt x="146" y="225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7" y="221"/>
                  </a:lnTo>
                  <a:lnTo>
                    <a:pt x="131" y="221"/>
                  </a:lnTo>
                  <a:lnTo>
                    <a:pt x="124" y="221"/>
                  </a:lnTo>
                  <a:lnTo>
                    <a:pt x="118" y="221"/>
                  </a:lnTo>
                  <a:lnTo>
                    <a:pt x="112" y="221"/>
                  </a:lnTo>
                  <a:lnTo>
                    <a:pt x="109" y="221"/>
                  </a:lnTo>
                  <a:lnTo>
                    <a:pt x="97" y="220"/>
                  </a:lnTo>
                  <a:lnTo>
                    <a:pt x="87" y="219"/>
                  </a:lnTo>
                  <a:lnTo>
                    <a:pt x="75" y="218"/>
                  </a:lnTo>
                  <a:lnTo>
                    <a:pt x="63" y="214"/>
                  </a:lnTo>
                  <a:lnTo>
                    <a:pt x="52" y="211"/>
                  </a:lnTo>
                  <a:lnTo>
                    <a:pt x="40" y="203"/>
                  </a:lnTo>
                  <a:lnTo>
                    <a:pt x="29" y="192"/>
                  </a:lnTo>
                  <a:lnTo>
                    <a:pt x="18" y="177"/>
                  </a:lnTo>
                  <a:lnTo>
                    <a:pt x="15" y="159"/>
                  </a:lnTo>
                  <a:lnTo>
                    <a:pt x="17" y="143"/>
                  </a:lnTo>
                  <a:lnTo>
                    <a:pt x="21" y="127"/>
                  </a:lnTo>
                  <a:lnTo>
                    <a:pt x="28" y="111"/>
                  </a:lnTo>
                  <a:lnTo>
                    <a:pt x="39" y="97"/>
                  </a:lnTo>
                  <a:lnTo>
                    <a:pt x="50" y="83"/>
                  </a:lnTo>
                  <a:lnTo>
                    <a:pt x="63" y="72"/>
                  </a:lnTo>
                  <a:lnTo>
                    <a:pt x="79" y="60"/>
                  </a:lnTo>
                  <a:lnTo>
                    <a:pt x="94" y="49"/>
                  </a:lnTo>
                  <a:lnTo>
                    <a:pt x="110" y="40"/>
                  </a:lnTo>
                  <a:lnTo>
                    <a:pt x="126" y="32"/>
                  </a:lnTo>
                  <a:lnTo>
                    <a:pt x="142" y="25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1" name="Freeform 120"/>
            <p:cNvSpPr>
              <a:spLocks/>
            </p:cNvSpPr>
            <p:nvPr/>
          </p:nvSpPr>
          <p:spPr bwMode="auto">
            <a:xfrm>
              <a:off x="4115" y="3501"/>
              <a:ext cx="31" cy="46"/>
            </a:xfrm>
            <a:custGeom>
              <a:avLst/>
              <a:gdLst>
                <a:gd name="T0" fmla="*/ 0 w 128"/>
                <a:gd name="T1" fmla="*/ 0 h 186"/>
                <a:gd name="T2" fmla="*/ 0 w 128"/>
                <a:gd name="T3" fmla="*/ 0 h 186"/>
                <a:gd name="T4" fmla="*/ 0 w 128"/>
                <a:gd name="T5" fmla="*/ 0 h 186"/>
                <a:gd name="T6" fmla="*/ 0 w 128"/>
                <a:gd name="T7" fmla="*/ 0 h 186"/>
                <a:gd name="T8" fmla="*/ 0 w 128"/>
                <a:gd name="T9" fmla="*/ 0 h 186"/>
                <a:gd name="T10" fmla="*/ 0 w 128"/>
                <a:gd name="T11" fmla="*/ 0 h 186"/>
                <a:gd name="T12" fmla="*/ 0 w 128"/>
                <a:gd name="T13" fmla="*/ 0 h 186"/>
                <a:gd name="T14" fmla="*/ 0 w 128"/>
                <a:gd name="T15" fmla="*/ 0 h 186"/>
                <a:gd name="T16" fmla="*/ 0 w 128"/>
                <a:gd name="T17" fmla="*/ 0 h 186"/>
                <a:gd name="T18" fmla="*/ 0 w 128"/>
                <a:gd name="T19" fmla="*/ 1 h 186"/>
                <a:gd name="T20" fmla="*/ 0 w 128"/>
                <a:gd name="T21" fmla="*/ 1 h 186"/>
                <a:gd name="T22" fmla="*/ 0 w 128"/>
                <a:gd name="T23" fmla="*/ 1 h 186"/>
                <a:gd name="T24" fmla="*/ 0 w 128"/>
                <a:gd name="T25" fmla="*/ 1 h 186"/>
                <a:gd name="T26" fmla="*/ 0 w 128"/>
                <a:gd name="T27" fmla="*/ 1 h 186"/>
                <a:gd name="T28" fmla="*/ 0 w 128"/>
                <a:gd name="T29" fmla="*/ 1 h 186"/>
                <a:gd name="T30" fmla="*/ 0 w 128"/>
                <a:gd name="T31" fmla="*/ 1 h 186"/>
                <a:gd name="T32" fmla="*/ 0 w 128"/>
                <a:gd name="T33" fmla="*/ 1 h 186"/>
                <a:gd name="T34" fmla="*/ 0 w 128"/>
                <a:gd name="T35" fmla="*/ 1 h 186"/>
                <a:gd name="T36" fmla="*/ 0 w 128"/>
                <a:gd name="T37" fmla="*/ 0 h 186"/>
                <a:gd name="T38" fmla="*/ 0 w 128"/>
                <a:gd name="T39" fmla="*/ 0 h 186"/>
                <a:gd name="T40" fmla="*/ 0 w 128"/>
                <a:gd name="T41" fmla="*/ 0 h 186"/>
                <a:gd name="T42" fmla="*/ 0 w 128"/>
                <a:gd name="T43" fmla="*/ 0 h 186"/>
                <a:gd name="T44" fmla="*/ 0 w 128"/>
                <a:gd name="T45" fmla="*/ 0 h 186"/>
                <a:gd name="T46" fmla="*/ 0 w 128"/>
                <a:gd name="T47" fmla="*/ 0 h 186"/>
                <a:gd name="T48" fmla="*/ 0 w 128"/>
                <a:gd name="T49" fmla="*/ 0 h 186"/>
                <a:gd name="T50" fmla="*/ 0 w 128"/>
                <a:gd name="T51" fmla="*/ 0 h 186"/>
                <a:gd name="T52" fmla="*/ 0 w 128"/>
                <a:gd name="T53" fmla="*/ 0 h 186"/>
                <a:gd name="T54" fmla="*/ 0 w 128"/>
                <a:gd name="T55" fmla="*/ 0 h 186"/>
                <a:gd name="T56" fmla="*/ 0 w 128"/>
                <a:gd name="T57" fmla="*/ 0 h 186"/>
                <a:gd name="T58" fmla="*/ 0 w 128"/>
                <a:gd name="T59" fmla="*/ 0 h 186"/>
                <a:gd name="T60" fmla="*/ 0 w 128"/>
                <a:gd name="T61" fmla="*/ 0 h 186"/>
                <a:gd name="T62" fmla="*/ 0 w 128"/>
                <a:gd name="T63" fmla="*/ 0 h 186"/>
                <a:gd name="T64" fmla="*/ 0 w 128"/>
                <a:gd name="T65" fmla="*/ 0 h 186"/>
                <a:gd name="T66" fmla="*/ 0 w 128"/>
                <a:gd name="T67" fmla="*/ 0 h 186"/>
                <a:gd name="T68" fmla="*/ 0 w 128"/>
                <a:gd name="T69" fmla="*/ 0 h 186"/>
                <a:gd name="T70" fmla="*/ 0 w 128"/>
                <a:gd name="T71" fmla="*/ 0 h 186"/>
                <a:gd name="T72" fmla="*/ 0 w 128"/>
                <a:gd name="T73" fmla="*/ 0 h 186"/>
                <a:gd name="T74" fmla="*/ 0 w 128"/>
                <a:gd name="T75" fmla="*/ 0 h 186"/>
                <a:gd name="T76" fmla="*/ 0 w 128"/>
                <a:gd name="T77" fmla="*/ 0 h 186"/>
                <a:gd name="T78" fmla="*/ 0 w 128"/>
                <a:gd name="T79" fmla="*/ 0 h 186"/>
                <a:gd name="T80" fmla="*/ 0 w 128"/>
                <a:gd name="T81" fmla="*/ 0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6"/>
                <a:gd name="T125" fmla="*/ 128 w 128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6">
                  <a:moveTo>
                    <a:pt x="108" y="62"/>
                  </a:moveTo>
                  <a:lnTo>
                    <a:pt x="111" y="82"/>
                  </a:lnTo>
                  <a:lnTo>
                    <a:pt x="109" y="98"/>
                  </a:lnTo>
                  <a:lnTo>
                    <a:pt x="101" y="112"/>
                  </a:lnTo>
                  <a:lnTo>
                    <a:pt x="89" y="125"/>
                  </a:lnTo>
                  <a:lnTo>
                    <a:pt x="75" y="137"/>
                  </a:lnTo>
                  <a:lnTo>
                    <a:pt x="60" y="147"/>
                  </a:lnTo>
                  <a:lnTo>
                    <a:pt x="43" y="159"/>
                  </a:lnTo>
                  <a:lnTo>
                    <a:pt x="29" y="170"/>
                  </a:lnTo>
                  <a:lnTo>
                    <a:pt x="27" y="173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31" y="185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1" y="185"/>
                  </a:lnTo>
                  <a:lnTo>
                    <a:pt x="59" y="174"/>
                  </a:lnTo>
                  <a:lnTo>
                    <a:pt x="76" y="163"/>
                  </a:lnTo>
                  <a:lnTo>
                    <a:pt x="93" y="150"/>
                  </a:lnTo>
                  <a:lnTo>
                    <a:pt x="108" y="134"/>
                  </a:lnTo>
                  <a:lnTo>
                    <a:pt x="118" y="118"/>
                  </a:lnTo>
                  <a:lnTo>
                    <a:pt x="125" y="99"/>
                  </a:lnTo>
                  <a:lnTo>
                    <a:pt x="128" y="79"/>
                  </a:lnTo>
                  <a:lnTo>
                    <a:pt x="123" y="58"/>
                  </a:lnTo>
                  <a:lnTo>
                    <a:pt x="112" y="42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10" y="1"/>
                  </a:lnTo>
                  <a:lnTo>
                    <a:pt x="0" y="6"/>
                  </a:lnTo>
                  <a:lnTo>
                    <a:pt x="17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7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2" name="Freeform 121"/>
            <p:cNvSpPr>
              <a:spLocks/>
            </p:cNvSpPr>
            <p:nvPr/>
          </p:nvSpPr>
          <p:spPr bwMode="auto">
            <a:xfrm>
              <a:off x="3998" y="3490"/>
              <a:ext cx="81" cy="97"/>
            </a:xfrm>
            <a:custGeom>
              <a:avLst/>
              <a:gdLst>
                <a:gd name="T0" fmla="*/ 1 w 321"/>
                <a:gd name="T1" fmla="*/ 0 h 386"/>
                <a:gd name="T2" fmla="*/ 0 w 321"/>
                <a:gd name="T3" fmla="*/ 1 h 386"/>
                <a:gd name="T4" fmla="*/ 0 w 321"/>
                <a:gd name="T5" fmla="*/ 1 h 386"/>
                <a:gd name="T6" fmla="*/ 0 w 321"/>
                <a:gd name="T7" fmla="*/ 1 h 386"/>
                <a:gd name="T8" fmla="*/ 0 w 321"/>
                <a:gd name="T9" fmla="*/ 1 h 386"/>
                <a:gd name="T10" fmla="*/ 0 w 321"/>
                <a:gd name="T11" fmla="*/ 1 h 386"/>
                <a:gd name="T12" fmla="*/ 0 w 321"/>
                <a:gd name="T13" fmla="*/ 1 h 386"/>
                <a:gd name="T14" fmla="*/ 0 w 321"/>
                <a:gd name="T15" fmla="*/ 1 h 386"/>
                <a:gd name="T16" fmla="*/ 0 w 321"/>
                <a:gd name="T17" fmla="*/ 1 h 386"/>
                <a:gd name="T18" fmla="*/ 1 w 321"/>
                <a:gd name="T19" fmla="*/ 2 h 386"/>
                <a:gd name="T20" fmla="*/ 1 w 321"/>
                <a:gd name="T21" fmla="*/ 2 h 386"/>
                <a:gd name="T22" fmla="*/ 1 w 321"/>
                <a:gd name="T23" fmla="*/ 2 h 386"/>
                <a:gd name="T24" fmla="*/ 1 w 321"/>
                <a:gd name="T25" fmla="*/ 2 h 386"/>
                <a:gd name="T26" fmla="*/ 1 w 321"/>
                <a:gd name="T27" fmla="*/ 2 h 386"/>
                <a:gd name="T28" fmla="*/ 1 w 321"/>
                <a:gd name="T29" fmla="*/ 2 h 386"/>
                <a:gd name="T30" fmla="*/ 1 w 321"/>
                <a:gd name="T31" fmla="*/ 2 h 386"/>
                <a:gd name="T32" fmla="*/ 1 w 321"/>
                <a:gd name="T33" fmla="*/ 2 h 386"/>
                <a:gd name="T34" fmla="*/ 1 w 321"/>
                <a:gd name="T35" fmla="*/ 2 h 386"/>
                <a:gd name="T36" fmla="*/ 1 w 321"/>
                <a:gd name="T37" fmla="*/ 2 h 386"/>
                <a:gd name="T38" fmla="*/ 1 w 321"/>
                <a:gd name="T39" fmla="*/ 2 h 386"/>
                <a:gd name="T40" fmla="*/ 1 w 321"/>
                <a:gd name="T41" fmla="*/ 2 h 386"/>
                <a:gd name="T42" fmla="*/ 1 w 321"/>
                <a:gd name="T43" fmla="*/ 2 h 386"/>
                <a:gd name="T44" fmla="*/ 1 w 321"/>
                <a:gd name="T45" fmla="*/ 2 h 386"/>
                <a:gd name="T46" fmla="*/ 1 w 321"/>
                <a:gd name="T47" fmla="*/ 2 h 386"/>
                <a:gd name="T48" fmla="*/ 1 w 321"/>
                <a:gd name="T49" fmla="*/ 2 h 386"/>
                <a:gd name="T50" fmla="*/ 1 w 321"/>
                <a:gd name="T51" fmla="*/ 1 h 386"/>
                <a:gd name="T52" fmla="*/ 1 w 321"/>
                <a:gd name="T53" fmla="*/ 1 h 386"/>
                <a:gd name="T54" fmla="*/ 0 w 321"/>
                <a:gd name="T55" fmla="*/ 1 h 386"/>
                <a:gd name="T56" fmla="*/ 0 w 321"/>
                <a:gd name="T57" fmla="*/ 1 h 386"/>
                <a:gd name="T58" fmla="*/ 0 w 321"/>
                <a:gd name="T59" fmla="*/ 1 h 386"/>
                <a:gd name="T60" fmla="*/ 0 w 321"/>
                <a:gd name="T61" fmla="*/ 1 h 386"/>
                <a:gd name="T62" fmla="*/ 0 w 321"/>
                <a:gd name="T63" fmla="*/ 1 h 386"/>
                <a:gd name="T64" fmla="*/ 0 w 321"/>
                <a:gd name="T65" fmla="*/ 1 h 386"/>
                <a:gd name="T66" fmla="*/ 0 w 321"/>
                <a:gd name="T67" fmla="*/ 1 h 386"/>
                <a:gd name="T68" fmla="*/ 1 w 321"/>
                <a:gd name="T69" fmla="*/ 1 h 386"/>
                <a:gd name="T70" fmla="*/ 1 w 321"/>
                <a:gd name="T71" fmla="*/ 1 h 386"/>
                <a:gd name="T72" fmla="*/ 1 w 321"/>
                <a:gd name="T73" fmla="*/ 0 h 386"/>
                <a:gd name="T74" fmla="*/ 1 w 321"/>
                <a:gd name="T75" fmla="*/ 0 h 386"/>
                <a:gd name="T76" fmla="*/ 1 w 321"/>
                <a:gd name="T77" fmla="*/ 0 h 386"/>
                <a:gd name="T78" fmla="*/ 1 w 321"/>
                <a:gd name="T79" fmla="*/ 0 h 386"/>
                <a:gd name="T80" fmla="*/ 1 w 321"/>
                <a:gd name="T81" fmla="*/ 0 h 386"/>
                <a:gd name="T82" fmla="*/ 1 w 321"/>
                <a:gd name="T83" fmla="*/ 0 h 386"/>
                <a:gd name="T84" fmla="*/ 1 w 321"/>
                <a:gd name="T85" fmla="*/ 0 h 386"/>
                <a:gd name="T86" fmla="*/ 1 w 321"/>
                <a:gd name="T87" fmla="*/ 0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1"/>
                <a:gd name="T133" fmla="*/ 0 h 386"/>
                <a:gd name="T134" fmla="*/ 321 w 321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1" h="386">
                  <a:moveTo>
                    <a:pt x="125" y="51"/>
                  </a:moveTo>
                  <a:lnTo>
                    <a:pt x="100" y="71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7" y="171"/>
                  </a:lnTo>
                  <a:lnTo>
                    <a:pt x="6" y="200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3" y="272"/>
                  </a:lnTo>
                  <a:lnTo>
                    <a:pt x="7" y="282"/>
                  </a:lnTo>
                  <a:lnTo>
                    <a:pt x="10" y="289"/>
                  </a:lnTo>
                  <a:lnTo>
                    <a:pt x="15" y="297"/>
                  </a:lnTo>
                  <a:lnTo>
                    <a:pt x="21" y="304"/>
                  </a:lnTo>
                  <a:lnTo>
                    <a:pt x="27" y="311"/>
                  </a:lnTo>
                  <a:lnTo>
                    <a:pt x="34" y="317"/>
                  </a:lnTo>
                  <a:lnTo>
                    <a:pt x="41" y="321"/>
                  </a:lnTo>
                  <a:lnTo>
                    <a:pt x="56" y="331"/>
                  </a:lnTo>
                  <a:lnTo>
                    <a:pt x="71" y="339"/>
                  </a:lnTo>
                  <a:lnTo>
                    <a:pt x="86" y="346"/>
                  </a:lnTo>
                  <a:lnTo>
                    <a:pt x="103" y="352"/>
                  </a:lnTo>
                  <a:lnTo>
                    <a:pt x="119" y="358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1"/>
                  </a:lnTo>
                  <a:lnTo>
                    <a:pt x="186" y="374"/>
                  </a:lnTo>
                  <a:lnTo>
                    <a:pt x="203" y="376"/>
                  </a:lnTo>
                  <a:lnTo>
                    <a:pt x="220" y="379"/>
                  </a:lnTo>
                  <a:lnTo>
                    <a:pt x="237" y="381"/>
                  </a:lnTo>
                  <a:lnTo>
                    <a:pt x="255" y="382"/>
                  </a:lnTo>
                  <a:lnTo>
                    <a:pt x="272" y="383"/>
                  </a:lnTo>
                  <a:lnTo>
                    <a:pt x="289" y="385"/>
                  </a:lnTo>
                  <a:lnTo>
                    <a:pt x="306" y="386"/>
                  </a:lnTo>
                  <a:lnTo>
                    <a:pt x="311" y="386"/>
                  </a:lnTo>
                  <a:lnTo>
                    <a:pt x="316" y="382"/>
                  </a:lnTo>
                  <a:lnTo>
                    <a:pt x="319" y="379"/>
                  </a:lnTo>
                  <a:lnTo>
                    <a:pt x="321" y="373"/>
                  </a:lnTo>
                  <a:lnTo>
                    <a:pt x="321" y="367"/>
                  </a:lnTo>
                  <a:lnTo>
                    <a:pt x="319" y="362"/>
                  </a:lnTo>
                  <a:lnTo>
                    <a:pt x="314" y="359"/>
                  </a:lnTo>
                  <a:lnTo>
                    <a:pt x="310" y="358"/>
                  </a:lnTo>
                  <a:lnTo>
                    <a:pt x="293" y="358"/>
                  </a:lnTo>
                  <a:lnTo>
                    <a:pt x="278" y="358"/>
                  </a:lnTo>
                  <a:lnTo>
                    <a:pt x="262" y="357"/>
                  </a:lnTo>
                  <a:lnTo>
                    <a:pt x="247" y="355"/>
                  </a:lnTo>
                  <a:lnTo>
                    <a:pt x="230" y="354"/>
                  </a:lnTo>
                  <a:lnTo>
                    <a:pt x="214" y="352"/>
                  </a:lnTo>
                  <a:lnTo>
                    <a:pt x="199" y="350"/>
                  </a:lnTo>
                  <a:lnTo>
                    <a:pt x="182" y="347"/>
                  </a:lnTo>
                  <a:lnTo>
                    <a:pt x="167" y="344"/>
                  </a:lnTo>
                  <a:lnTo>
                    <a:pt x="151" y="340"/>
                  </a:lnTo>
                  <a:lnTo>
                    <a:pt x="136" y="336"/>
                  </a:lnTo>
                  <a:lnTo>
                    <a:pt x="120" y="331"/>
                  </a:lnTo>
                  <a:lnTo>
                    <a:pt x="105" y="326"/>
                  </a:lnTo>
                  <a:lnTo>
                    <a:pt x="91" y="319"/>
                  </a:lnTo>
                  <a:lnTo>
                    <a:pt x="76" y="312"/>
                  </a:lnTo>
                  <a:lnTo>
                    <a:pt x="62" y="305"/>
                  </a:lnTo>
                  <a:lnTo>
                    <a:pt x="50" y="297"/>
                  </a:lnTo>
                  <a:lnTo>
                    <a:pt x="41" y="285"/>
                  </a:lnTo>
                  <a:lnTo>
                    <a:pt x="35" y="274"/>
                  </a:lnTo>
                  <a:lnTo>
                    <a:pt x="30" y="259"/>
                  </a:lnTo>
                  <a:lnTo>
                    <a:pt x="30" y="243"/>
                  </a:lnTo>
                  <a:lnTo>
                    <a:pt x="33" y="222"/>
                  </a:lnTo>
                  <a:lnTo>
                    <a:pt x="37" y="201"/>
                  </a:lnTo>
                  <a:lnTo>
                    <a:pt x="42" y="186"/>
                  </a:lnTo>
                  <a:lnTo>
                    <a:pt x="50" y="168"/>
                  </a:lnTo>
                  <a:lnTo>
                    <a:pt x="60" y="153"/>
                  </a:lnTo>
                  <a:lnTo>
                    <a:pt x="68" y="139"/>
                  </a:lnTo>
                  <a:lnTo>
                    <a:pt x="78" y="126"/>
                  </a:lnTo>
                  <a:lnTo>
                    <a:pt x="89" y="113"/>
                  </a:lnTo>
                  <a:lnTo>
                    <a:pt x="100" y="102"/>
                  </a:lnTo>
                  <a:lnTo>
                    <a:pt x="113" y="90"/>
                  </a:lnTo>
                  <a:lnTo>
                    <a:pt x="129" y="77"/>
                  </a:lnTo>
                  <a:lnTo>
                    <a:pt x="144" y="65"/>
                  </a:lnTo>
                  <a:lnTo>
                    <a:pt x="161" y="54"/>
                  </a:lnTo>
                  <a:lnTo>
                    <a:pt x="180" y="42"/>
                  </a:lnTo>
                  <a:lnTo>
                    <a:pt x="200" y="31"/>
                  </a:lnTo>
                  <a:lnTo>
                    <a:pt x="219" y="22"/>
                  </a:lnTo>
                  <a:lnTo>
                    <a:pt x="236" y="14"/>
                  </a:lnTo>
                  <a:lnTo>
                    <a:pt x="252" y="7"/>
                  </a:lnTo>
                  <a:lnTo>
                    <a:pt x="266" y="1"/>
                  </a:lnTo>
                  <a:lnTo>
                    <a:pt x="254" y="0"/>
                  </a:lnTo>
                  <a:lnTo>
                    <a:pt x="237" y="1"/>
                  </a:lnTo>
                  <a:lnTo>
                    <a:pt x="220" y="6"/>
                  </a:lnTo>
                  <a:lnTo>
                    <a:pt x="200" y="12"/>
                  </a:lnTo>
                  <a:lnTo>
                    <a:pt x="180" y="20"/>
                  </a:lnTo>
                  <a:lnTo>
                    <a:pt x="160" y="29"/>
                  </a:lnTo>
                  <a:lnTo>
                    <a:pt x="141" y="40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3" name="Freeform 122"/>
            <p:cNvSpPr>
              <a:spLocks/>
            </p:cNvSpPr>
            <p:nvPr/>
          </p:nvSpPr>
          <p:spPr bwMode="auto">
            <a:xfrm>
              <a:off x="4112" y="3487"/>
              <a:ext cx="70" cy="64"/>
            </a:xfrm>
            <a:custGeom>
              <a:avLst/>
              <a:gdLst>
                <a:gd name="T0" fmla="*/ 1 w 280"/>
                <a:gd name="T1" fmla="*/ 0 h 257"/>
                <a:gd name="T2" fmla="*/ 1 w 280"/>
                <a:gd name="T3" fmla="*/ 0 h 257"/>
                <a:gd name="T4" fmla="*/ 1 w 280"/>
                <a:gd name="T5" fmla="*/ 0 h 257"/>
                <a:gd name="T6" fmla="*/ 1 w 280"/>
                <a:gd name="T7" fmla="*/ 0 h 257"/>
                <a:gd name="T8" fmla="*/ 1 w 280"/>
                <a:gd name="T9" fmla="*/ 0 h 257"/>
                <a:gd name="T10" fmla="*/ 1 w 280"/>
                <a:gd name="T11" fmla="*/ 0 h 257"/>
                <a:gd name="T12" fmla="*/ 1 w 280"/>
                <a:gd name="T13" fmla="*/ 1 h 257"/>
                <a:gd name="T14" fmla="*/ 1 w 280"/>
                <a:gd name="T15" fmla="*/ 1 h 257"/>
                <a:gd name="T16" fmla="*/ 1 w 280"/>
                <a:gd name="T17" fmla="*/ 1 h 257"/>
                <a:gd name="T18" fmla="*/ 1 w 280"/>
                <a:gd name="T19" fmla="*/ 1 h 257"/>
                <a:gd name="T20" fmla="*/ 1 w 280"/>
                <a:gd name="T21" fmla="*/ 1 h 257"/>
                <a:gd name="T22" fmla="*/ 1 w 280"/>
                <a:gd name="T23" fmla="*/ 1 h 257"/>
                <a:gd name="T24" fmla="*/ 1 w 280"/>
                <a:gd name="T25" fmla="*/ 1 h 257"/>
                <a:gd name="T26" fmla="*/ 1 w 280"/>
                <a:gd name="T27" fmla="*/ 1 h 257"/>
                <a:gd name="T28" fmla="*/ 1 w 280"/>
                <a:gd name="T29" fmla="*/ 1 h 257"/>
                <a:gd name="T30" fmla="*/ 1 w 280"/>
                <a:gd name="T31" fmla="*/ 1 h 257"/>
                <a:gd name="T32" fmla="*/ 1 w 280"/>
                <a:gd name="T33" fmla="*/ 1 h 257"/>
                <a:gd name="T34" fmla="*/ 1 w 280"/>
                <a:gd name="T35" fmla="*/ 1 h 257"/>
                <a:gd name="T36" fmla="*/ 1 w 280"/>
                <a:gd name="T37" fmla="*/ 1 h 257"/>
                <a:gd name="T38" fmla="*/ 1 w 280"/>
                <a:gd name="T39" fmla="*/ 1 h 257"/>
                <a:gd name="T40" fmla="*/ 1 w 280"/>
                <a:gd name="T41" fmla="*/ 1 h 257"/>
                <a:gd name="T42" fmla="*/ 1 w 280"/>
                <a:gd name="T43" fmla="*/ 1 h 257"/>
                <a:gd name="T44" fmla="*/ 1 w 280"/>
                <a:gd name="T45" fmla="*/ 1 h 257"/>
                <a:gd name="T46" fmla="*/ 1 w 280"/>
                <a:gd name="T47" fmla="*/ 1 h 257"/>
                <a:gd name="T48" fmla="*/ 1 w 280"/>
                <a:gd name="T49" fmla="*/ 1 h 257"/>
                <a:gd name="T50" fmla="*/ 1 w 280"/>
                <a:gd name="T51" fmla="*/ 0 h 257"/>
                <a:gd name="T52" fmla="*/ 1 w 280"/>
                <a:gd name="T53" fmla="*/ 0 h 257"/>
                <a:gd name="T54" fmla="*/ 1 w 280"/>
                <a:gd name="T55" fmla="*/ 0 h 257"/>
                <a:gd name="T56" fmla="*/ 1 w 280"/>
                <a:gd name="T57" fmla="*/ 0 h 257"/>
                <a:gd name="T58" fmla="*/ 1 w 280"/>
                <a:gd name="T59" fmla="*/ 0 h 257"/>
                <a:gd name="T60" fmla="*/ 1 w 280"/>
                <a:gd name="T61" fmla="*/ 0 h 257"/>
                <a:gd name="T62" fmla="*/ 1 w 280"/>
                <a:gd name="T63" fmla="*/ 0 h 257"/>
                <a:gd name="T64" fmla="*/ 1 w 280"/>
                <a:gd name="T65" fmla="*/ 0 h 257"/>
                <a:gd name="T66" fmla="*/ 1 w 280"/>
                <a:gd name="T67" fmla="*/ 0 h 257"/>
                <a:gd name="T68" fmla="*/ 1 w 280"/>
                <a:gd name="T69" fmla="*/ 0 h 257"/>
                <a:gd name="T70" fmla="*/ 1 w 280"/>
                <a:gd name="T71" fmla="*/ 0 h 257"/>
                <a:gd name="T72" fmla="*/ 0 w 280"/>
                <a:gd name="T73" fmla="*/ 0 h 257"/>
                <a:gd name="T74" fmla="*/ 0 w 280"/>
                <a:gd name="T75" fmla="*/ 0 h 257"/>
                <a:gd name="T76" fmla="*/ 0 w 280"/>
                <a:gd name="T77" fmla="*/ 0 h 257"/>
                <a:gd name="T78" fmla="*/ 0 w 280"/>
                <a:gd name="T79" fmla="*/ 0 h 257"/>
                <a:gd name="T80" fmla="*/ 0 w 280"/>
                <a:gd name="T81" fmla="*/ 0 h 257"/>
                <a:gd name="T82" fmla="*/ 0 w 280"/>
                <a:gd name="T83" fmla="*/ 0 h 257"/>
                <a:gd name="T84" fmla="*/ 0 w 280"/>
                <a:gd name="T85" fmla="*/ 0 h 257"/>
                <a:gd name="T86" fmla="*/ 0 w 280"/>
                <a:gd name="T87" fmla="*/ 0 h 257"/>
                <a:gd name="T88" fmla="*/ 0 w 280"/>
                <a:gd name="T89" fmla="*/ 0 h 257"/>
                <a:gd name="T90" fmla="*/ 0 w 280"/>
                <a:gd name="T91" fmla="*/ 0 h 257"/>
                <a:gd name="T92" fmla="*/ 0 w 280"/>
                <a:gd name="T93" fmla="*/ 0 h 257"/>
                <a:gd name="T94" fmla="*/ 0 w 280"/>
                <a:gd name="T95" fmla="*/ 0 h 257"/>
                <a:gd name="T96" fmla="*/ 0 w 280"/>
                <a:gd name="T97" fmla="*/ 0 h 257"/>
                <a:gd name="T98" fmla="*/ 0 w 280"/>
                <a:gd name="T99" fmla="*/ 0 h 257"/>
                <a:gd name="T100" fmla="*/ 0 w 280"/>
                <a:gd name="T101" fmla="*/ 0 h 257"/>
                <a:gd name="T102" fmla="*/ 0 w 280"/>
                <a:gd name="T103" fmla="*/ 0 h 257"/>
                <a:gd name="T104" fmla="*/ 1 w 280"/>
                <a:gd name="T105" fmla="*/ 0 h 257"/>
                <a:gd name="T106" fmla="*/ 1 w 280"/>
                <a:gd name="T107" fmla="*/ 0 h 257"/>
                <a:gd name="T108" fmla="*/ 1 w 280"/>
                <a:gd name="T109" fmla="*/ 0 h 257"/>
                <a:gd name="T110" fmla="*/ 1 w 280"/>
                <a:gd name="T111" fmla="*/ 0 h 257"/>
                <a:gd name="T112" fmla="*/ 1 w 280"/>
                <a:gd name="T113" fmla="*/ 0 h 257"/>
                <a:gd name="T114" fmla="*/ 1 w 280"/>
                <a:gd name="T115" fmla="*/ 0 h 257"/>
                <a:gd name="T116" fmla="*/ 1 w 280"/>
                <a:gd name="T117" fmla="*/ 0 h 257"/>
                <a:gd name="T118" fmla="*/ 1 w 280"/>
                <a:gd name="T119" fmla="*/ 0 h 257"/>
                <a:gd name="T120" fmla="*/ 1 w 280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0"/>
                <a:gd name="T184" fmla="*/ 0 h 257"/>
                <a:gd name="T185" fmla="*/ 280 w 280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0" h="257">
                  <a:moveTo>
                    <a:pt x="233" y="79"/>
                  </a:moveTo>
                  <a:lnTo>
                    <a:pt x="246" y="94"/>
                  </a:lnTo>
                  <a:lnTo>
                    <a:pt x="253" y="110"/>
                  </a:lnTo>
                  <a:lnTo>
                    <a:pt x="258" y="127"/>
                  </a:lnTo>
                  <a:lnTo>
                    <a:pt x="258" y="146"/>
                  </a:lnTo>
                  <a:lnTo>
                    <a:pt x="256" y="161"/>
                  </a:lnTo>
                  <a:lnTo>
                    <a:pt x="251" y="174"/>
                  </a:lnTo>
                  <a:lnTo>
                    <a:pt x="243" y="187"/>
                  </a:lnTo>
                  <a:lnTo>
                    <a:pt x="235" y="198"/>
                  </a:lnTo>
                  <a:lnTo>
                    <a:pt x="224" y="209"/>
                  </a:lnTo>
                  <a:lnTo>
                    <a:pt x="213" y="219"/>
                  </a:lnTo>
                  <a:lnTo>
                    <a:pt x="203" y="229"/>
                  </a:lnTo>
                  <a:lnTo>
                    <a:pt x="192" y="240"/>
                  </a:lnTo>
                  <a:lnTo>
                    <a:pt x="190" y="243"/>
                  </a:lnTo>
                  <a:lnTo>
                    <a:pt x="189" y="247"/>
                  </a:lnTo>
                  <a:lnTo>
                    <a:pt x="190" y="250"/>
                  </a:lnTo>
                  <a:lnTo>
                    <a:pt x="192" y="254"/>
                  </a:lnTo>
                  <a:lnTo>
                    <a:pt x="196" y="256"/>
                  </a:lnTo>
                  <a:lnTo>
                    <a:pt x="199" y="257"/>
                  </a:lnTo>
                  <a:lnTo>
                    <a:pt x="204" y="256"/>
                  </a:lnTo>
                  <a:lnTo>
                    <a:pt x="208" y="254"/>
                  </a:lnTo>
                  <a:lnTo>
                    <a:pt x="231" y="239"/>
                  </a:lnTo>
                  <a:lnTo>
                    <a:pt x="250" y="219"/>
                  </a:lnTo>
                  <a:lnTo>
                    <a:pt x="266" y="195"/>
                  </a:lnTo>
                  <a:lnTo>
                    <a:pt x="277" y="171"/>
                  </a:lnTo>
                  <a:lnTo>
                    <a:pt x="280" y="144"/>
                  </a:lnTo>
                  <a:lnTo>
                    <a:pt x="278" y="118"/>
                  </a:lnTo>
                  <a:lnTo>
                    <a:pt x="268" y="94"/>
                  </a:lnTo>
                  <a:lnTo>
                    <a:pt x="250" y="71"/>
                  </a:lnTo>
                  <a:lnTo>
                    <a:pt x="236" y="60"/>
                  </a:lnTo>
                  <a:lnTo>
                    <a:pt x="219" y="49"/>
                  </a:lnTo>
                  <a:lnTo>
                    <a:pt x="201" y="40"/>
                  </a:lnTo>
                  <a:lnTo>
                    <a:pt x="182" y="32"/>
                  </a:lnTo>
                  <a:lnTo>
                    <a:pt x="162" y="25"/>
                  </a:lnTo>
                  <a:lnTo>
                    <a:pt x="141" y="19"/>
                  </a:lnTo>
                  <a:lnTo>
                    <a:pt x="121" y="13"/>
                  </a:lnTo>
                  <a:lnTo>
                    <a:pt x="100" y="8"/>
                  </a:lnTo>
                  <a:lnTo>
                    <a:pt x="81" y="5"/>
                  </a:lnTo>
                  <a:lnTo>
                    <a:pt x="63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1" y="14"/>
                  </a:lnTo>
                  <a:lnTo>
                    <a:pt x="66" y="16"/>
                  </a:lnTo>
                  <a:lnTo>
                    <a:pt x="81" y="19"/>
                  </a:lnTo>
                  <a:lnTo>
                    <a:pt x="97" y="22"/>
                  </a:lnTo>
                  <a:lnTo>
                    <a:pt x="113" y="26"/>
                  </a:lnTo>
                  <a:lnTo>
                    <a:pt x="128" y="30"/>
                  </a:lnTo>
                  <a:lnTo>
                    <a:pt x="145" y="35"/>
                  </a:lnTo>
                  <a:lnTo>
                    <a:pt x="161" y="41"/>
                  </a:lnTo>
                  <a:lnTo>
                    <a:pt x="176" y="47"/>
                  </a:lnTo>
                  <a:lnTo>
                    <a:pt x="191" y="54"/>
                  </a:lnTo>
                  <a:lnTo>
                    <a:pt x="206" y="61"/>
                  </a:lnTo>
                  <a:lnTo>
                    <a:pt x="221" y="70"/>
                  </a:lnTo>
                  <a:lnTo>
                    <a:pt x="23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4" name="Freeform 123"/>
            <p:cNvSpPr>
              <a:spLocks/>
            </p:cNvSpPr>
            <p:nvPr/>
          </p:nvSpPr>
          <p:spPr bwMode="auto">
            <a:xfrm>
              <a:off x="3970" y="3522"/>
              <a:ext cx="29" cy="60"/>
            </a:xfrm>
            <a:custGeom>
              <a:avLst/>
              <a:gdLst>
                <a:gd name="T0" fmla="*/ 0 w 114"/>
                <a:gd name="T1" fmla="*/ 0 h 241"/>
                <a:gd name="T2" fmla="*/ 0 w 114"/>
                <a:gd name="T3" fmla="*/ 0 h 241"/>
                <a:gd name="T4" fmla="*/ 0 w 114"/>
                <a:gd name="T5" fmla="*/ 0 h 241"/>
                <a:gd name="T6" fmla="*/ 0 w 114"/>
                <a:gd name="T7" fmla="*/ 1 h 241"/>
                <a:gd name="T8" fmla="*/ 0 w 114"/>
                <a:gd name="T9" fmla="*/ 1 h 241"/>
                <a:gd name="T10" fmla="*/ 0 w 114"/>
                <a:gd name="T11" fmla="*/ 1 h 241"/>
                <a:gd name="T12" fmla="*/ 0 w 114"/>
                <a:gd name="T13" fmla="*/ 1 h 241"/>
                <a:gd name="T14" fmla="*/ 0 w 114"/>
                <a:gd name="T15" fmla="*/ 1 h 241"/>
                <a:gd name="T16" fmla="*/ 1 w 114"/>
                <a:gd name="T17" fmla="*/ 1 h 241"/>
                <a:gd name="T18" fmla="*/ 1 w 114"/>
                <a:gd name="T19" fmla="*/ 1 h 241"/>
                <a:gd name="T20" fmla="*/ 1 w 114"/>
                <a:gd name="T21" fmla="*/ 1 h 241"/>
                <a:gd name="T22" fmla="*/ 1 w 114"/>
                <a:gd name="T23" fmla="*/ 1 h 241"/>
                <a:gd name="T24" fmla="*/ 1 w 114"/>
                <a:gd name="T25" fmla="*/ 1 h 241"/>
                <a:gd name="T26" fmla="*/ 1 w 114"/>
                <a:gd name="T27" fmla="*/ 1 h 241"/>
                <a:gd name="T28" fmla="*/ 1 w 114"/>
                <a:gd name="T29" fmla="*/ 1 h 241"/>
                <a:gd name="T30" fmla="*/ 1 w 114"/>
                <a:gd name="T31" fmla="*/ 1 h 241"/>
                <a:gd name="T32" fmla="*/ 1 w 114"/>
                <a:gd name="T33" fmla="*/ 1 h 241"/>
                <a:gd name="T34" fmla="*/ 0 w 114"/>
                <a:gd name="T35" fmla="*/ 1 h 241"/>
                <a:gd name="T36" fmla="*/ 0 w 114"/>
                <a:gd name="T37" fmla="*/ 1 h 241"/>
                <a:gd name="T38" fmla="*/ 0 w 114"/>
                <a:gd name="T39" fmla="*/ 1 h 241"/>
                <a:gd name="T40" fmla="*/ 0 w 114"/>
                <a:gd name="T41" fmla="*/ 0 h 241"/>
                <a:gd name="T42" fmla="*/ 0 w 114"/>
                <a:gd name="T43" fmla="*/ 0 h 241"/>
                <a:gd name="T44" fmla="*/ 0 w 114"/>
                <a:gd name="T45" fmla="*/ 0 h 241"/>
                <a:gd name="T46" fmla="*/ 0 w 114"/>
                <a:gd name="T47" fmla="*/ 0 h 241"/>
                <a:gd name="T48" fmla="*/ 0 w 114"/>
                <a:gd name="T49" fmla="*/ 0 h 241"/>
                <a:gd name="T50" fmla="*/ 0 w 114"/>
                <a:gd name="T51" fmla="*/ 0 h 241"/>
                <a:gd name="T52" fmla="*/ 0 w 114"/>
                <a:gd name="T53" fmla="*/ 0 h 241"/>
                <a:gd name="T54" fmla="*/ 0 w 114"/>
                <a:gd name="T55" fmla="*/ 0 h 241"/>
                <a:gd name="T56" fmla="*/ 1 w 114"/>
                <a:gd name="T57" fmla="*/ 0 h 241"/>
                <a:gd name="T58" fmla="*/ 1 w 114"/>
                <a:gd name="T59" fmla="*/ 0 h 241"/>
                <a:gd name="T60" fmla="*/ 1 w 114"/>
                <a:gd name="T61" fmla="*/ 0 h 241"/>
                <a:gd name="T62" fmla="*/ 1 w 114"/>
                <a:gd name="T63" fmla="*/ 0 h 241"/>
                <a:gd name="T64" fmla="*/ 1 w 114"/>
                <a:gd name="T65" fmla="*/ 0 h 241"/>
                <a:gd name="T66" fmla="*/ 1 w 114"/>
                <a:gd name="T67" fmla="*/ 0 h 241"/>
                <a:gd name="T68" fmla="*/ 1 w 114"/>
                <a:gd name="T69" fmla="*/ 0 h 241"/>
                <a:gd name="T70" fmla="*/ 0 w 114"/>
                <a:gd name="T71" fmla="*/ 0 h 241"/>
                <a:gd name="T72" fmla="*/ 0 w 114"/>
                <a:gd name="T73" fmla="*/ 0 h 241"/>
                <a:gd name="T74" fmla="*/ 0 w 114"/>
                <a:gd name="T75" fmla="*/ 0 h 241"/>
                <a:gd name="T76" fmla="*/ 0 w 114"/>
                <a:gd name="T77" fmla="*/ 0 h 241"/>
                <a:gd name="T78" fmla="*/ 0 w 114"/>
                <a:gd name="T79" fmla="*/ 0 h 241"/>
                <a:gd name="T80" fmla="*/ 0 w 114"/>
                <a:gd name="T81" fmla="*/ 0 h 2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41"/>
                <a:gd name="T125" fmla="*/ 114 w 114"/>
                <a:gd name="T126" fmla="*/ 241 h 2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41">
                  <a:moveTo>
                    <a:pt x="0" y="131"/>
                  </a:moveTo>
                  <a:lnTo>
                    <a:pt x="0" y="151"/>
                  </a:lnTo>
                  <a:lnTo>
                    <a:pt x="5" y="170"/>
                  </a:lnTo>
                  <a:lnTo>
                    <a:pt x="13" y="187"/>
                  </a:lnTo>
                  <a:lnTo>
                    <a:pt x="24" y="202"/>
                  </a:lnTo>
                  <a:lnTo>
                    <a:pt x="38" y="215"/>
                  </a:lnTo>
                  <a:lnTo>
                    <a:pt x="55" y="227"/>
                  </a:lnTo>
                  <a:lnTo>
                    <a:pt x="74" y="235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4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1" y="225"/>
                  </a:lnTo>
                  <a:lnTo>
                    <a:pt x="110" y="219"/>
                  </a:lnTo>
                  <a:lnTo>
                    <a:pt x="106" y="214"/>
                  </a:lnTo>
                  <a:lnTo>
                    <a:pt x="100" y="212"/>
                  </a:lnTo>
                  <a:lnTo>
                    <a:pt x="82" y="205"/>
                  </a:lnTo>
                  <a:lnTo>
                    <a:pt x="64" y="195"/>
                  </a:lnTo>
                  <a:lnTo>
                    <a:pt x="50" y="183"/>
                  </a:lnTo>
                  <a:lnTo>
                    <a:pt x="40" y="169"/>
                  </a:lnTo>
                  <a:lnTo>
                    <a:pt x="33" y="151"/>
                  </a:lnTo>
                  <a:lnTo>
                    <a:pt x="29" y="132"/>
                  </a:lnTo>
                  <a:lnTo>
                    <a:pt x="29" y="112"/>
                  </a:lnTo>
                  <a:lnTo>
                    <a:pt x="35" y="91"/>
                  </a:lnTo>
                  <a:lnTo>
                    <a:pt x="43" y="76"/>
                  </a:lnTo>
                  <a:lnTo>
                    <a:pt x="56" y="61"/>
                  </a:lnTo>
                  <a:lnTo>
                    <a:pt x="70" y="47"/>
                  </a:lnTo>
                  <a:lnTo>
                    <a:pt x="85" y="34"/>
                  </a:lnTo>
                  <a:lnTo>
                    <a:pt x="98" y="24"/>
                  </a:lnTo>
                  <a:lnTo>
                    <a:pt x="109" y="13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02" y="5"/>
                  </a:lnTo>
                  <a:lnTo>
                    <a:pt x="85" y="13"/>
                  </a:lnTo>
                  <a:lnTo>
                    <a:pt x="68" y="27"/>
                  </a:lnTo>
                  <a:lnTo>
                    <a:pt x="49" y="43"/>
                  </a:lnTo>
                  <a:lnTo>
                    <a:pt x="31" y="62"/>
                  </a:lnTo>
                  <a:lnTo>
                    <a:pt x="17" y="84"/>
                  </a:lnTo>
                  <a:lnTo>
                    <a:pt x="6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5" name="Freeform 124"/>
            <p:cNvSpPr>
              <a:spLocks/>
            </p:cNvSpPr>
            <p:nvPr/>
          </p:nvSpPr>
          <p:spPr bwMode="auto">
            <a:xfrm>
              <a:off x="4170" y="3483"/>
              <a:ext cx="61" cy="79"/>
            </a:xfrm>
            <a:custGeom>
              <a:avLst/>
              <a:gdLst>
                <a:gd name="T0" fmla="*/ 1 w 245"/>
                <a:gd name="T1" fmla="*/ 1 h 315"/>
                <a:gd name="T2" fmla="*/ 1 w 245"/>
                <a:gd name="T3" fmla="*/ 1 h 315"/>
                <a:gd name="T4" fmla="*/ 1 w 245"/>
                <a:gd name="T5" fmla="*/ 1 h 315"/>
                <a:gd name="T6" fmla="*/ 1 w 245"/>
                <a:gd name="T7" fmla="*/ 1 h 315"/>
                <a:gd name="T8" fmla="*/ 1 w 245"/>
                <a:gd name="T9" fmla="*/ 1 h 315"/>
                <a:gd name="T10" fmla="*/ 1 w 245"/>
                <a:gd name="T11" fmla="*/ 1 h 315"/>
                <a:gd name="T12" fmla="*/ 0 w 245"/>
                <a:gd name="T13" fmla="*/ 1 h 315"/>
                <a:gd name="T14" fmla="*/ 0 w 245"/>
                <a:gd name="T15" fmla="*/ 1 h 315"/>
                <a:gd name="T16" fmla="*/ 0 w 245"/>
                <a:gd name="T17" fmla="*/ 1 h 315"/>
                <a:gd name="T18" fmla="*/ 0 w 245"/>
                <a:gd name="T19" fmla="*/ 1 h 315"/>
                <a:gd name="T20" fmla="*/ 0 w 245"/>
                <a:gd name="T21" fmla="*/ 1 h 315"/>
                <a:gd name="T22" fmla="*/ 0 w 245"/>
                <a:gd name="T23" fmla="*/ 1 h 315"/>
                <a:gd name="T24" fmla="*/ 0 w 245"/>
                <a:gd name="T25" fmla="*/ 1 h 315"/>
                <a:gd name="T26" fmla="*/ 0 w 245"/>
                <a:gd name="T27" fmla="*/ 1 h 315"/>
                <a:gd name="T28" fmla="*/ 0 w 245"/>
                <a:gd name="T29" fmla="*/ 1 h 315"/>
                <a:gd name="T30" fmla="*/ 1 w 245"/>
                <a:gd name="T31" fmla="*/ 1 h 315"/>
                <a:gd name="T32" fmla="*/ 1 w 245"/>
                <a:gd name="T33" fmla="*/ 1 h 315"/>
                <a:gd name="T34" fmla="*/ 1 w 245"/>
                <a:gd name="T35" fmla="*/ 1 h 315"/>
                <a:gd name="T36" fmla="*/ 1 w 245"/>
                <a:gd name="T37" fmla="*/ 1 h 315"/>
                <a:gd name="T38" fmla="*/ 1 w 245"/>
                <a:gd name="T39" fmla="*/ 1 h 315"/>
                <a:gd name="T40" fmla="*/ 1 w 245"/>
                <a:gd name="T41" fmla="*/ 1 h 315"/>
                <a:gd name="T42" fmla="*/ 1 w 245"/>
                <a:gd name="T43" fmla="*/ 1 h 315"/>
                <a:gd name="T44" fmla="*/ 1 w 245"/>
                <a:gd name="T45" fmla="*/ 0 h 315"/>
                <a:gd name="T46" fmla="*/ 0 w 245"/>
                <a:gd name="T47" fmla="*/ 0 h 315"/>
                <a:gd name="T48" fmla="*/ 0 w 245"/>
                <a:gd name="T49" fmla="*/ 0 h 315"/>
                <a:gd name="T50" fmla="*/ 0 w 245"/>
                <a:gd name="T51" fmla="*/ 0 h 315"/>
                <a:gd name="T52" fmla="*/ 0 w 245"/>
                <a:gd name="T53" fmla="*/ 0 h 315"/>
                <a:gd name="T54" fmla="*/ 0 w 245"/>
                <a:gd name="T55" fmla="*/ 0 h 315"/>
                <a:gd name="T56" fmla="*/ 0 w 245"/>
                <a:gd name="T57" fmla="*/ 0 h 315"/>
                <a:gd name="T58" fmla="*/ 0 w 245"/>
                <a:gd name="T59" fmla="*/ 0 h 315"/>
                <a:gd name="T60" fmla="*/ 0 w 245"/>
                <a:gd name="T61" fmla="*/ 0 h 315"/>
                <a:gd name="T62" fmla="*/ 0 w 245"/>
                <a:gd name="T63" fmla="*/ 0 h 315"/>
                <a:gd name="T64" fmla="*/ 0 w 245"/>
                <a:gd name="T65" fmla="*/ 0 h 315"/>
                <a:gd name="T66" fmla="*/ 0 w 245"/>
                <a:gd name="T67" fmla="*/ 0 h 315"/>
                <a:gd name="T68" fmla="*/ 0 w 245"/>
                <a:gd name="T69" fmla="*/ 0 h 315"/>
                <a:gd name="T70" fmla="*/ 0 w 245"/>
                <a:gd name="T71" fmla="*/ 0 h 315"/>
                <a:gd name="T72" fmla="*/ 0 w 245"/>
                <a:gd name="T73" fmla="*/ 1 h 315"/>
                <a:gd name="T74" fmla="*/ 1 w 245"/>
                <a:gd name="T75" fmla="*/ 1 h 3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5"/>
                <a:gd name="T116" fmla="*/ 245 w 245"/>
                <a:gd name="T117" fmla="*/ 315 h 3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5">
                  <a:moveTo>
                    <a:pt x="199" y="118"/>
                  </a:moveTo>
                  <a:lnTo>
                    <a:pt x="207" y="126"/>
                  </a:lnTo>
                  <a:lnTo>
                    <a:pt x="213" y="135"/>
                  </a:lnTo>
                  <a:lnTo>
                    <a:pt x="219" y="146"/>
                  </a:lnTo>
                  <a:lnTo>
                    <a:pt x="222" y="156"/>
                  </a:lnTo>
                  <a:lnTo>
                    <a:pt x="225" y="167"/>
                  </a:lnTo>
                  <a:lnTo>
                    <a:pt x="223" y="179"/>
                  </a:lnTo>
                  <a:lnTo>
                    <a:pt x="221" y="190"/>
                  </a:lnTo>
                  <a:lnTo>
                    <a:pt x="215" y="201"/>
                  </a:lnTo>
                  <a:lnTo>
                    <a:pt x="207" y="212"/>
                  </a:lnTo>
                  <a:lnTo>
                    <a:pt x="198" y="223"/>
                  </a:lnTo>
                  <a:lnTo>
                    <a:pt x="187" y="232"/>
                  </a:lnTo>
                  <a:lnTo>
                    <a:pt x="177" y="242"/>
                  </a:lnTo>
                  <a:lnTo>
                    <a:pt x="165" y="250"/>
                  </a:lnTo>
                  <a:lnTo>
                    <a:pt x="153" y="259"/>
                  </a:lnTo>
                  <a:lnTo>
                    <a:pt x="142" y="269"/>
                  </a:lnTo>
                  <a:lnTo>
                    <a:pt x="131" y="279"/>
                  </a:lnTo>
                  <a:lnTo>
                    <a:pt x="128" y="283"/>
                  </a:lnTo>
                  <a:lnTo>
                    <a:pt x="125" y="287"/>
                  </a:lnTo>
                  <a:lnTo>
                    <a:pt x="123" y="292"/>
                  </a:lnTo>
                  <a:lnTo>
                    <a:pt x="121" y="297"/>
                  </a:lnTo>
                  <a:lnTo>
                    <a:pt x="119" y="301"/>
                  </a:lnTo>
                  <a:lnTo>
                    <a:pt x="119" y="306"/>
                  </a:lnTo>
                  <a:lnTo>
                    <a:pt x="122" y="311"/>
                  </a:lnTo>
                  <a:lnTo>
                    <a:pt x="125" y="314"/>
                  </a:lnTo>
                  <a:lnTo>
                    <a:pt x="130" y="315"/>
                  </a:lnTo>
                  <a:lnTo>
                    <a:pt x="135" y="315"/>
                  </a:lnTo>
                  <a:lnTo>
                    <a:pt x="138" y="314"/>
                  </a:lnTo>
                  <a:lnTo>
                    <a:pt x="142" y="311"/>
                  </a:lnTo>
                  <a:lnTo>
                    <a:pt x="153" y="297"/>
                  </a:lnTo>
                  <a:lnTo>
                    <a:pt x="166" y="285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6" y="250"/>
                  </a:lnTo>
                  <a:lnTo>
                    <a:pt x="219" y="237"/>
                  </a:lnTo>
                  <a:lnTo>
                    <a:pt x="229" y="223"/>
                  </a:lnTo>
                  <a:lnTo>
                    <a:pt x="238" y="208"/>
                  </a:lnTo>
                  <a:lnTo>
                    <a:pt x="243" y="189"/>
                  </a:lnTo>
                  <a:lnTo>
                    <a:pt x="245" y="172"/>
                  </a:lnTo>
                  <a:lnTo>
                    <a:pt x="242" y="154"/>
                  </a:lnTo>
                  <a:lnTo>
                    <a:pt x="236" y="136"/>
                  </a:lnTo>
                  <a:lnTo>
                    <a:pt x="227" y="121"/>
                  </a:lnTo>
                  <a:lnTo>
                    <a:pt x="216" y="106"/>
                  </a:lnTo>
                  <a:lnTo>
                    <a:pt x="202" y="94"/>
                  </a:lnTo>
                  <a:lnTo>
                    <a:pt x="187" y="84"/>
                  </a:lnTo>
                  <a:lnTo>
                    <a:pt x="176" y="77"/>
                  </a:lnTo>
                  <a:lnTo>
                    <a:pt x="163" y="70"/>
                  </a:lnTo>
                  <a:lnTo>
                    <a:pt x="150" y="62"/>
                  </a:lnTo>
                  <a:lnTo>
                    <a:pt x="136" y="55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2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2" y="14"/>
                  </a:lnTo>
                  <a:lnTo>
                    <a:pt x="35" y="19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8" y="51"/>
                  </a:lnTo>
                  <a:lnTo>
                    <a:pt x="112" y="58"/>
                  </a:lnTo>
                  <a:lnTo>
                    <a:pt x="125" y="65"/>
                  </a:lnTo>
                  <a:lnTo>
                    <a:pt x="138" y="72"/>
                  </a:lnTo>
                  <a:lnTo>
                    <a:pt x="151" y="80"/>
                  </a:lnTo>
                  <a:lnTo>
                    <a:pt x="164" y="90"/>
                  </a:lnTo>
                  <a:lnTo>
                    <a:pt x="176" y="98"/>
                  </a:lnTo>
                  <a:lnTo>
                    <a:pt x="187" y="107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Bluetooth</a:t>
            </a:r>
          </a:p>
        </p:txBody>
      </p:sp>
      <p:sp>
        <p:nvSpPr>
          <p:cNvPr id="88068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History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1994: Ericsson (</a:t>
            </a:r>
            <a:r>
              <a:rPr lang="en-US" sz="1800" dirty="0" err="1" smtClean="0"/>
              <a:t>Mattison</a:t>
            </a:r>
            <a:r>
              <a:rPr lang="en-US" sz="1800" dirty="0" smtClean="0"/>
              <a:t>/</a:t>
            </a:r>
            <a:r>
              <a:rPr lang="en-US" sz="1800" dirty="0" err="1" smtClean="0"/>
              <a:t>Haartsen</a:t>
            </a:r>
            <a:r>
              <a:rPr lang="en-US" sz="1800" dirty="0" smtClean="0"/>
              <a:t>), “MC-link” project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Renaming of the project: Bluetooth according to </a:t>
            </a:r>
            <a:r>
              <a:rPr lang="en-US" sz="1800" dirty="0" err="1" smtClean="0"/>
              <a:t>Harald</a:t>
            </a:r>
            <a:r>
              <a:rPr lang="en-US" sz="1800" dirty="0" smtClean="0"/>
              <a:t> “</a:t>
            </a:r>
            <a:r>
              <a:rPr lang="en-US" sz="1800" dirty="0" err="1" smtClean="0"/>
              <a:t>Bl</a:t>
            </a:r>
            <a:r>
              <a:rPr lang="en-US" sz="1800" dirty="0" err="1" smtClean="0">
                <a:cs typeface="Arial" charset="0"/>
              </a:rPr>
              <a:t>åtand</a:t>
            </a:r>
            <a:r>
              <a:rPr lang="en-US" sz="1800" dirty="0" smtClean="0">
                <a:cs typeface="Arial" charset="0"/>
              </a:rPr>
              <a:t>” </a:t>
            </a:r>
            <a:r>
              <a:rPr lang="en-US" sz="1800" dirty="0" err="1" smtClean="0"/>
              <a:t>Gormsen</a:t>
            </a:r>
            <a:r>
              <a:rPr lang="en-US" sz="1800" dirty="0" smtClean="0"/>
              <a:t> [son of </a:t>
            </a:r>
            <a:r>
              <a:rPr lang="en-US" sz="1800" dirty="0" err="1" smtClean="0"/>
              <a:t>Gorm</a:t>
            </a:r>
            <a:r>
              <a:rPr lang="en-US" sz="1800" dirty="0" smtClean="0"/>
              <a:t>], King of Denmark in the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1998: foundation of Bluetooth SIG, </a:t>
            </a:r>
            <a:r>
              <a:rPr lang="en-US" sz="1800" dirty="0" smtClean="0">
                <a:hlinkClick r:id="rId3"/>
              </a:rPr>
              <a:t>www.bluetooth.org</a:t>
            </a: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1999: erection of a rune stone at </a:t>
            </a:r>
            <a:r>
              <a:rPr lang="en-US" sz="1800" dirty="0" err="1" smtClean="0"/>
              <a:t>Ercisson</a:t>
            </a:r>
            <a:r>
              <a:rPr lang="en-US" sz="1800" dirty="0" smtClean="0"/>
              <a:t>/Lund ;-)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2001: first consumer products for mass market, spec. version 1.1 released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2005: 5 million chips/week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Special Interest Group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Original founding members: Ericsson, Intel, IBM, Nokia, Toshiba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Added promoters: 3Com, </a:t>
            </a:r>
            <a:r>
              <a:rPr lang="en-US" sz="1800" dirty="0" err="1" smtClean="0"/>
              <a:t>Agere</a:t>
            </a:r>
            <a:r>
              <a:rPr lang="en-US" sz="1800" dirty="0" smtClean="0"/>
              <a:t> (was: Lucent), Microsoft, Motorola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&gt; 2500 members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Common specification and certification of products</a:t>
            </a:r>
          </a:p>
        </p:txBody>
      </p:sp>
      <p:pic>
        <p:nvPicPr>
          <p:cNvPr id="46084" name="Picture 50" descr="Bluetooth_mit_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429000"/>
            <a:ext cx="236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65"/>
          <p:cNvGrpSpPr>
            <a:grpSpLocks/>
          </p:cNvGrpSpPr>
          <p:nvPr/>
        </p:nvGrpSpPr>
        <p:grpSpPr bwMode="auto">
          <a:xfrm>
            <a:off x="6911975" y="2133600"/>
            <a:ext cx="2052638" cy="336550"/>
            <a:chOff x="4377" y="1404"/>
            <a:chExt cx="1293" cy="212"/>
          </a:xfrm>
        </p:grpSpPr>
        <p:grpSp>
          <p:nvGrpSpPr>
            <p:cNvPr id="46086" name="Group 51"/>
            <p:cNvGrpSpPr>
              <a:grpSpLocks/>
            </p:cNvGrpSpPr>
            <p:nvPr/>
          </p:nvGrpSpPr>
          <p:grpSpPr bwMode="auto">
            <a:xfrm>
              <a:off x="4785" y="1434"/>
              <a:ext cx="736" cy="164"/>
              <a:chOff x="2451" y="2784"/>
              <a:chExt cx="765" cy="164"/>
            </a:xfrm>
          </p:grpSpPr>
          <p:sp>
            <p:nvSpPr>
              <p:cNvPr id="46088" name="Freeform 52"/>
              <p:cNvSpPr>
                <a:spLocks noEditPoints="1"/>
              </p:cNvSpPr>
              <p:nvPr/>
            </p:nvSpPr>
            <p:spPr bwMode="invGray">
              <a:xfrm>
                <a:off x="2451" y="2784"/>
                <a:ext cx="140" cy="164"/>
              </a:xfrm>
              <a:custGeom>
                <a:avLst/>
                <a:gdLst>
                  <a:gd name="T0" fmla="*/ 0 w 2940"/>
                  <a:gd name="T1" fmla="*/ 0 h 3444"/>
                  <a:gd name="T2" fmla="*/ 0 w 2940"/>
                  <a:gd name="T3" fmla="*/ 0 h 3444"/>
                  <a:gd name="T4" fmla="*/ 0 w 2940"/>
                  <a:gd name="T5" fmla="*/ 0 h 3444"/>
                  <a:gd name="T6" fmla="*/ 0 w 2940"/>
                  <a:gd name="T7" fmla="*/ 0 h 3444"/>
                  <a:gd name="T8" fmla="*/ 0 w 2940"/>
                  <a:gd name="T9" fmla="*/ 0 h 3444"/>
                  <a:gd name="T10" fmla="*/ 0 w 2940"/>
                  <a:gd name="T11" fmla="*/ 0 h 3444"/>
                  <a:gd name="T12" fmla="*/ 0 w 2940"/>
                  <a:gd name="T13" fmla="*/ 0 h 3444"/>
                  <a:gd name="T14" fmla="*/ 0 w 2940"/>
                  <a:gd name="T15" fmla="*/ 0 h 3444"/>
                  <a:gd name="T16" fmla="*/ 0 w 2940"/>
                  <a:gd name="T17" fmla="*/ 0 h 3444"/>
                  <a:gd name="T18" fmla="*/ 0 w 2940"/>
                  <a:gd name="T19" fmla="*/ 0 h 3444"/>
                  <a:gd name="T20" fmla="*/ 0 w 2940"/>
                  <a:gd name="T21" fmla="*/ 0 h 3444"/>
                  <a:gd name="T22" fmla="*/ 0 w 2940"/>
                  <a:gd name="T23" fmla="*/ 0 h 3444"/>
                  <a:gd name="T24" fmla="*/ 0 w 2940"/>
                  <a:gd name="T25" fmla="*/ 0 h 3444"/>
                  <a:gd name="T26" fmla="*/ 0 w 2940"/>
                  <a:gd name="T27" fmla="*/ 0 h 3444"/>
                  <a:gd name="T28" fmla="*/ 0 w 2940"/>
                  <a:gd name="T29" fmla="*/ 0 h 3444"/>
                  <a:gd name="T30" fmla="*/ 0 w 2940"/>
                  <a:gd name="T31" fmla="*/ 0 h 3444"/>
                  <a:gd name="T32" fmla="*/ 0 w 2940"/>
                  <a:gd name="T33" fmla="*/ 0 h 3444"/>
                  <a:gd name="T34" fmla="*/ 0 w 2940"/>
                  <a:gd name="T35" fmla="*/ 0 h 3444"/>
                  <a:gd name="T36" fmla="*/ 0 w 2940"/>
                  <a:gd name="T37" fmla="*/ 0 h 3444"/>
                  <a:gd name="T38" fmla="*/ 0 w 2940"/>
                  <a:gd name="T39" fmla="*/ 0 h 3444"/>
                  <a:gd name="T40" fmla="*/ 0 w 2940"/>
                  <a:gd name="T41" fmla="*/ 0 h 3444"/>
                  <a:gd name="T42" fmla="*/ 0 w 2940"/>
                  <a:gd name="T43" fmla="*/ 0 h 3444"/>
                  <a:gd name="T44" fmla="*/ 0 w 2940"/>
                  <a:gd name="T45" fmla="*/ 0 h 3444"/>
                  <a:gd name="T46" fmla="*/ 0 w 2940"/>
                  <a:gd name="T47" fmla="*/ 0 h 3444"/>
                  <a:gd name="T48" fmla="*/ 0 w 2940"/>
                  <a:gd name="T49" fmla="*/ 0 h 3444"/>
                  <a:gd name="T50" fmla="*/ 0 w 2940"/>
                  <a:gd name="T51" fmla="*/ 0 h 3444"/>
                  <a:gd name="T52" fmla="*/ 0 w 2940"/>
                  <a:gd name="T53" fmla="*/ 0 h 3444"/>
                  <a:gd name="T54" fmla="*/ 0 w 2940"/>
                  <a:gd name="T55" fmla="*/ 0 h 3444"/>
                  <a:gd name="T56" fmla="*/ 0 w 2940"/>
                  <a:gd name="T57" fmla="*/ 0 h 3444"/>
                  <a:gd name="T58" fmla="*/ 0 w 2940"/>
                  <a:gd name="T59" fmla="*/ 0 h 3444"/>
                  <a:gd name="T60" fmla="*/ 0 w 2940"/>
                  <a:gd name="T61" fmla="*/ 0 h 3444"/>
                  <a:gd name="T62" fmla="*/ 0 w 2940"/>
                  <a:gd name="T63" fmla="*/ 0 h 3444"/>
                  <a:gd name="T64" fmla="*/ 0 w 2940"/>
                  <a:gd name="T65" fmla="*/ 0 h 3444"/>
                  <a:gd name="T66" fmla="*/ 0 w 2940"/>
                  <a:gd name="T67" fmla="*/ 0 h 3444"/>
                  <a:gd name="T68" fmla="*/ 0 w 2940"/>
                  <a:gd name="T69" fmla="*/ 0 h 3444"/>
                  <a:gd name="T70" fmla="*/ 0 w 2940"/>
                  <a:gd name="T71" fmla="*/ 0 h 3444"/>
                  <a:gd name="T72" fmla="*/ 0 w 2940"/>
                  <a:gd name="T73" fmla="*/ 0 h 3444"/>
                  <a:gd name="T74" fmla="*/ 0 w 2940"/>
                  <a:gd name="T75" fmla="*/ 0 h 3444"/>
                  <a:gd name="T76" fmla="*/ 0 w 2940"/>
                  <a:gd name="T77" fmla="*/ 0 h 3444"/>
                  <a:gd name="T78" fmla="*/ 0 w 2940"/>
                  <a:gd name="T79" fmla="*/ 0 h 3444"/>
                  <a:gd name="T80" fmla="*/ 0 w 2940"/>
                  <a:gd name="T81" fmla="*/ 0 h 3444"/>
                  <a:gd name="T82" fmla="*/ 0 w 2940"/>
                  <a:gd name="T83" fmla="*/ 0 h 3444"/>
                  <a:gd name="T84" fmla="*/ 0 w 2940"/>
                  <a:gd name="T85" fmla="*/ 0 h 3444"/>
                  <a:gd name="T86" fmla="*/ 0 w 2940"/>
                  <a:gd name="T87" fmla="*/ 0 h 3444"/>
                  <a:gd name="T88" fmla="*/ 0 w 2940"/>
                  <a:gd name="T89" fmla="*/ 0 h 3444"/>
                  <a:gd name="T90" fmla="*/ 0 w 2940"/>
                  <a:gd name="T91" fmla="*/ 0 h 3444"/>
                  <a:gd name="T92" fmla="*/ 0 w 2940"/>
                  <a:gd name="T93" fmla="*/ 0 h 3444"/>
                  <a:gd name="T94" fmla="*/ 0 w 2940"/>
                  <a:gd name="T95" fmla="*/ 0 h 3444"/>
                  <a:gd name="T96" fmla="*/ 0 w 2940"/>
                  <a:gd name="T97" fmla="*/ 0 h 3444"/>
                  <a:gd name="T98" fmla="*/ 0 w 2940"/>
                  <a:gd name="T99" fmla="*/ 0 h 3444"/>
                  <a:gd name="T100" fmla="*/ 0 w 2940"/>
                  <a:gd name="T101" fmla="*/ 0 h 3444"/>
                  <a:gd name="T102" fmla="*/ 0 w 2940"/>
                  <a:gd name="T103" fmla="*/ 0 h 3444"/>
                  <a:gd name="T104" fmla="*/ 0 w 2940"/>
                  <a:gd name="T105" fmla="*/ 0 h 3444"/>
                  <a:gd name="T106" fmla="*/ 0 w 2940"/>
                  <a:gd name="T107" fmla="*/ 0 h 3444"/>
                  <a:gd name="T108" fmla="*/ 0 w 2940"/>
                  <a:gd name="T109" fmla="*/ 0 h 3444"/>
                  <a:gd name="T110" fmla="*/ 0 w 2940"/>
                  <a:gd name="T111" fmla="*/ 0 h 3444"/>
                  <a:gd name="T112" fmla="*/ 0 w 2940"/>
                  <a:gd name="T113" fmla="*/ 0 h 34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40"/>
                  <a:gd name="T172" fmla="*/ 0 h 3444"/>
                  <a:gd name="T173" fmla="*/ 2940 w 2940"/>
                  <a:gd name="T174" fmla="*/ 3444 h 34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40" h="3444">
                    <a:moveTo>
                      <a:pt x="2575" y="1454"/>
                    </a:moveTo>
                    <a:lnTo>
                      <a:pt x="2541" y="1340"/>
                    </a:lnTo>
                    <a:lnTo>
                      <a:pt x="2508" y="1229"/>
                    </a:lnTo>
                    <a:lnTo>
                      <a:pt x="2478" y="1119"/>
                    </a:lnTo>
                    <a:lnTo>
                      <a:pt x="2449" y="1013"/>
                    </a:lnTo>
                    <a:lnTo>
                      <a:pt x="2422" y="909"/>
                    </a:lnTo>
                    <a:lnTo>
                      <a:pt x="2397" y="809"/>
                    </a:lnTo>
                    <a:lnTo>
                      <a:pt x="2374" y="711"/>
                    </a:lnTo>
                    <a:lnTo>
                      <a:pt x="2353" y="618"/>
                    </a:lnTo>
                    <a:lnTo>
                      <a:pt x="2334" y="528"/>
                    </a:lnTo>
                    <a:lnTo>
                      <a:pt x="2317" y="443"/>
                    </a:lnTo>
                    <a:lnTo>
                      <a:pt x="2303" y="363"/>
                    </a:lnTo>
                    <a:lnTo>
                      <a:pt x="2290" y="286"/>
                    </a:lnTo>
                    <a:lnTo>
                      <a:pt x="2279" y="215"/>
                    </a:lnTo>
                    <a:lnTo>
                      <a:pt x="2270" y="150"/>
                    </a:lnTo>
                    <a:lnTo>
                      <a:pt x="2264" y="89"/>
                    </a:lnTo>
                    <a:lnTo>
                      <a:pt x="2261" y="34"/>
                    </a:lnTo>
                    <a:lnTo>
                      <a:pt x="2199" y="27"/>
                    </a:lnTo>
                    <a:lnTo>
                      <a:pt x="2136" y="20"/>
                    </a:lnTo>
                    <a:lnTo>
                      <a:pt x="2073" y="14"/>
                    </a:lnTo>
                    <a:lnTo>
                      <a:pt x="2009" y="9"/>
                    </a:lnTo>
                    <a:lnTo>
                      <a:pt x="1944" y="5"/>
                    </a:lnTo>
                    <a:lnTo>
                      <a:pt x="1878" y="2"/>
                    </a:lnTo>
                    <a:lnTo>
                      <a:pt x="1812" y="1"/>
                    </a:lnTo>
                    <a:lnTo>
                      <a:pt x="1744" y="0"/>
                    </a:lnTo>
                    <a:lnTo>
                      <a:pt x="1658" y="1"/>
                    </a:lnTo>
                    <a:lnTo>
                      <a:pt x="1571" y="4"/>
                    </a:lnTo>
                    <a:lnTo>
                      <a:pt x="1486" y="8"/>
                    </a:lnTo>
                    <a:lnTo>
                      <a:pt x="1404" y="15"/>
                    </a:lnTo>
                    <a:lnTo>
                      <a:pt x="1321" y="23"/>
                    </a:lnTo>
                    <a:lnTo>
                      <a:pt x="1240" y="33"/>
                    </a:lnTo>
                    <a:lnTo>
                      <a:pt x="1162" y="44"/>
                    </a:lnTo>
                    <a:lnTo>
                      <a:pt x="1085" y="57"/>
                    </a:lnTo>
                    <a:lnTo>
                      <a:pt x="1009" y="72"/>
                    </a:lnTo>
                    <a:lnTo>
                      <a:pt x="936" y="88"/>
                    </a:lnTo>
                    <a:lnTo>
                      <a:pt x="865" y="105"/>
                    </a:lnTo>
                    <a:lnTo>
                      <a:pt x="796" y="125"/>
                    </a:lnTo>
                    <a:lnTo>
                      <a:pt x="729" y="146"/>
                    </a:lnTo>
                    <a:lnTo>
                      <a:pt x="665" y="167"/>
                    </a:lnTo>
                    <a:lnTo>
                      <a:pt x="602" y="190"/>
                    </a:lnTo>
                    <a:lnTo>
                      <a:pt x="543" y="214"/>
                    </a:lnTo>
                    <a:lnTo>
                      <a:pt x="486" y="240"/>
                    </a:lnTo>
                    <a:lnTo>
                      <a:pt x="432" y="266"/>
                    </a:lnTo>
                    <a:lnTo>
                      <a:pt x="381" y="294"/>
                    </a:lnTo>
                    <a:lnTo>
                      <a:pt x="333" y="322"/>
                    </a:lnTo>
                    <a:lnTo>
                      <a:pt x="288" y="353"/>
                    </a:lnTo>
                    <a:lnTo>
                      <a:pt x="245" y="384"/>
                    </a:lnTo>
                    <a:lnTo>
                      <a:pt x="207" y="415"/>
                    </a:lnTo>
                    <a:lnTo>
                      <a:pt x="172" y="448"/>
                    </a:lnTo>
                    <a:lnTo>
                      <a:pt x="140" y="481"/>
                    </a:lnTo>
                    <a:lnTo>
                      <a:pt x="111" y="515"/>
                    </a:lnTo>
                    <a:lnTo>
                      <a:pt x="87" y="551"/>
                    </a:lnTo>
                    <a:lnTo>
                      <a:pt x="66" y="586"/>
                    </a:lnTo>
                    <a:lnTo>
                      <a:pt x="49" y="622"/>
                    </a:lnTo>
                    <a:lnTo>
                      <a:pt x="36" y="659"/>
                    </a:lnTo>
                    <a:lnTo>
                      <a:pt x="28" y="696"/>
                    </a:lnTo>
                    <a:lnTo>
                      <a:pt x="23" y="734"/>
                    </a:lnTo>
                    <a:lnTo>
                      <a:pt x="16" y="770"/>
                    </a:lnTo>
                    <a:lnTo>
                      <a:pt x="11" y="806"/>
                    </a:lnTo>
                    <a:lnTo>
                      <a:pt x="6" y="844"/>
                    </a:lnTo>
                    <a:lnTo>
                      <a:pt x="2" y="882"/>
                    </a:lnTo>
                    <a:lnTo>
                      <a:pt x="1" y="922"/>
                    </a:lnTo>
                    <a:lnTo>
                      <a:pt x="0" y="963"/>
                    </a:lnTo>
                    <a:lnTo>
                      <a:pt x="1" y="1006"/>
                    </a:lnTo>
                    <a:lnTo>
                      <a:pt x="3" y="1049"/>
                    </a:lnTo>
                    <a:lnTo>
                      <a:pt x="8" y="1093"/>
                    </a:lnTo>
                    <a:lnTo>
                      <a:pt x="12" y="1138"/>
                    </a:lnTo>
                    <a:lnTo>
                      <a:pt x="18" y="1185"/>
                    </a:lnTo>
                    <a:lnTo>
                      <a:pt x="25" y="1232"/>
                    </a:lnTo>
                    <a:lnTo>
                      <a:pt x="34" y="1280"/>
                    </a:lnTo>
                    <a:lnTo>
                      <a:pt x="43" y="1328"/>
                    </a:lnTo>
                    <a:lnTo>
                      <a:pt x="54" y="1377"/>
                    </a:lnTo>
                    <a:lnTo>
                      <a:pt x="66" y="1428"/>
                    </a:lnTo>
                    <a:lnTo>
                      <a:pt x="79" y="1478"/>
                    </a:lnTo>
                    <a:lnTo>
                      <a:pt x="94" y="1529"/>
                    </a:lnTo>
                    <a:lnTo>
                      <a:pt x="110" y="1581"/>
                    </a:lnTo>
                    <a:lnTo>
                      <a:pt x="127" y="1634"/>
                    </a:lnTo>
                    <a:lnTo>
                      <a:pt x="146" y="1687"/>
                    </a:lnTo>
                    <a:lnTo>
                      <a:pt x="165" y="1740"/>
                    </a:lnTo>
                    <a:lnTo>
                      <a:pt x="186" y="1793"/>
                    </a:lnTo>
                    <a:lnTo>
                      <a:pt x="208" y="1848"/>
                    </a:lnTo>
                    <a:lnTo>
                      <a:pt x="231" y="1902"/>
                    </a:lnTo>
                    <a:lnTo>
                      <a:pt x="255" y="1957"/>
                    </a:lnTo>
                    <a:lnTo>
                      <a:pt x="281" y="2011"/>
                    </a:lnTo>
                    <a:lnTo>
                      <a:pt x="308" y="2067"/>
                    </a:lnTo>
                    <a:lnTo>
                      <a:pt x="335" y="2122"/>
                    </a:lnTo>
                    <a:lnTo>
                      <a:pt x="364" y="2177"/>
                    </a:lnTo>
                    <a:lnTo>
                      <a:pt x="395" y="2232"/>
                    </a:lnTo>
                    <a:lnTo>
                      <a:pt x="426" y="2288"/>
                    </a:lnTo>
                    <a:lnTo>
                      <a:pt x="464" y="2351"/>
                    </a:lnTo>
                    <a:lnTo>
                      <a:pt x="502" y="2413"/>
                    </a:lnTo>
                    <a:lnTo>
                      <a:pt x="542" y="2474"/>
                    </a:lnTo>
                    <a:lnTo>
                      <a:pt x="582" y="2534"/>
                    </a:lnTo>
                    <a:lnTo>
                      <a:pt x="622" y="2592"/>
                    </a:lnTo>
                    <a:lnTo>
                      <a:pt x="664" y="2648"/>
                    </a:lnTo>
                    <a:lnTo>
                      <a:pt x="705" y="2704"/>
                    </a:lnTo>
                    <a:lnTo>
                      <a:pt x="746" y="2757"/>
                    </a:lnTo>
                    <a:lnTo>
                      <a:pt x="790" y="2808"/>
                    </a:lnTo>
                    <a:lnTo>
                      <a:pt x="832" y="2858"/>
                    </a:lnTo>
                    <a:lnTo>
                      <a:pt x="875" y="2907"/>
                    </a:lnTo>
                    <a:lnTo>
                      <a:pt x="919" y="2953"/>
                    </a:lnTo>
                    <a:lnTo>
                      <a:pt x="962" y="2998"/>
                    </a:lnTo>
                    <a:lnTo>
                      <a:pt x="1005" y="3040"/>
                    </a:lnTo>
                    <a:lnTo>
                      <a:pt x="1049" y="3081"/>
                    </a:lnTo>
                    <a:lnTo>
                      <a:pt x="1092" y="3119"/>
                    </a:lnTo>
                    <a:lnTo>
                      <a:pt x="1135" y="3157"/>
                    </a:lnTo>
                    <a:lnTo>
                      <a:pt x="1180" y="3192"/>
                    </a:lnTo>
                    <a:lnTo>
                      <a:pt x="1222" y="3224"/>
                    </a:lnTo>
                    <a:lnTo>
                      <a:pt x="1266" y="3255"/>
                    </a:lnTo>
                    <a:lnTo>
                      <a:pt x="1309" y="3283"/>
                    </a:lnTo>
                    <a:lnTo>
                      <a:pt x="1351" y="3310"/>
                    </a:lnTo>
                    <a:lnTo>
                      <a:pt x="1393" y="3334"/>
                    </a:lnTo>
                    <a:lnTo>
                      <a:pt x="1435" y="3356"/>
                    </a:lnTo>
                    <a:lnTo>
                      <a:pt x="1475" y="3376"/>
                    </a:lnTo>
                    <a:lnTo>
                      <a:pt x="1515" y="3393"/>
                    </a:lnTo>
                    <a:lnTo>
                      <a:pt x="1556" y="3408"/>
                    </a:lnTo>
                    <a:lnTo>
                      <a:pt x="1595" y="3420"/>
                    </a:lnTo>
                    <a:lnTo>
                      <a:pt x="1633" y="3430"/>
                    </a:lnTo>
                    <a:lnTo>
                      <a:pt x="1672" y="3437"/>
                    </a:lnTo>
                    <a:lnTo>
                      <a:pt x="1708" y="3442"/>
                    </a:lnTo>
                    <a:lnTo>
                      <a:pt x="1744" y="3444"/>
                    </a:lnTo>
                    <a:lnTo>
                      <a:pt x="1744" y="3439"/>
                    </a:lnTo>
                    <a:lnTo>
                      <a:pt x="1777" y="3437"/>
                    </a:lnTo>
                    <a:lnTo>
                      <a:pt x="1810" y="3434"/>
                    </a:lnTo>
                    <a:lnTo>
                      <a:pt x="1843" y="3428"/>
                    </a:lnTo>
                    <a:lnTo>
                      <a:pt x="1877" y="3420"/>
                    </a:lnTo>
                    <a:lnTo>
                      <a:pt x="1913" y="3411"/>
                    </a:lnTo>
                    <a:lnTo>
                      <a:pt x="1948" y="3399"/>
                    </a:lnTo>
                    <a:lnTo>
                      <a:pt x="1984" y="3385"/>
                    </a:lnTo>
                    <a:lnTo>
                      <a:pt x="2020" y="3369"/>
                    </a:lnTo>
                    <a:lnTo>
                      <a:pt x="2058" y="3352"/>
                    </a:lnTo>
                    <a:lnTo>
                      <a:pt x="2095" y="3331"/>
                    </a:lnTo>
                    <a:lnTo>
                      <a:pt x="2133" y="3310"/>
                    </a:lnTo>
                    <a:lnTo>
                      <a:pt x="2172" y="3287"/>
                    </a:lnTo>
                    <a:lnTo>
                      <a:pt x="2210" y="3262"/>
                    </a:lnTo>
                    <a:lnTo>
                      <a:pt x="2248" y="3236"/>
                    </a:lnTo>
                    <a:lnTo>
                      <a:pt x="2288" y="3207"/>
                    </a:lnTo>
                    <a:lnTo>
                      <a:pt x="2326" y="3177"/>
                    </a:lnTo>
                    <a:lnTo>
                      <a:pt x="2365" y="3146"/>
                    </a:lnTo>
                    <a:lnTo>
                      <a:pt x="2405" y="3111"/>
                    </a:lnTo>
                    <a:lnTo>
                      <a:pt x="2444" y="3076"/>
                    </a:lnTo>
                    <a:lnTo>
                      <a:pt x="2483" y="3040"/>
                    </a:lnTo>
                    <a:lnTo>
                      <a:pt x="2522" y="3002"/>
                    </a:lnTo>
                    <a:lnTo>
                      <a:pt x="2562" y="2962"/>
                    </a:lnTo>
                    <a:lnTo>
                      <a:pt x="2601" y="2921"/>
                    </a:lnTo>
                    <a:lnTo>
                      <a:pt x="2639" y="2878"/>
                    </a:lnTo>
                    <a:lnTo>
                      <a:pt x="2679" y="2834"/>
                    </a:lnTo>
                    <a:lnTo>
                      <a:pt x="2717" y="2789"/>
                    </a:lnTo>
                    <a:lnTo>
                      <a:pt x="2754" y="2742"/>
                    </a:lnTo>
                    <a:lnTo>
                      <a:pt x="2793" y="2694"/>
                    </a:lnTo>
                    <a:lnTo>
                      <a:pt x="2830" y="2644"/>
                    </a:lnTo>
                    <a:lnTo>
                      <a:pt x="2867" y="2593"/>
                    </a:lnTo>
                    <a:lnTo>
                      <a:pt x="2904" y="2541"/>
                    </a:lnTo>
                    <a:lnTo>
                      <a:pt x="2940" y="2488"/>
                    </a:lnTo>
                    <a:lnTo>
                      <a:pt x="2895" y="2379"/>
                    </a:lnTo>
                    <a:lnTo>
                      <a:pt x="2850" y="2264"/>
                    </a:lnTo>
                    <a:lnTo>
                      <a:pt x="2804" y="2141"/>
                    </a:lnTo>
                    <a:lnTo>
                      <a:pt x="2757" y="2013"/>
                    </a:lnTo>
                    <a:lnTo>
                      <a:pt x="2711" y="1880"/>
                    </a:lnTo>
                    <a:lnTo>
                      <a:pt x="2666" y="1742"/>
                    </a:lnTo>
                    <a:lnTo>
                      <a:pt x="2619" y="1599"/>
                    </a:lnTo>
                    <a:lnTo>
                      <a:pt x="2575" y="1454"/>
                    </a:lnTo>
                    <a:close/>
                    <a:moveTo>
                      <a:pt x="797" y="2118"/>
                    </a:moveTo>
                    <a:lnTo>
                      <a:pt x="792" y="2118"/>
                    </a:lnTo>
                    <a:lnTo>
                      <a:pt x="787" y="2115"/>
                    </a:lnTo>
                    <a:lnTo>
                      <a:pt x="781" y="2111"/>
                    </a:lnTo>
                    <a:lnTo>
                      <a:pt x="775" y="2105"/>
                    </a:lnTo>
                    <a:lnTo>
                      <a:pt x="768" y="2098"/>
                    </a:lnTo>
                    <a:lnTo>
                      <a:pt x="760" y="2089"/>
                    </a:lnTo>
                    <a:lnTo>
                      <a:pt x="753" y="2078"/>
                    </a:lnTo>
                    <a:lnTo>
                      <a:pt x="745" y="2067"/>
                    </a:lnTo>
                    <a:lnTo>
                      <a:pt x="729" y="2038"/>
                    </a:lnTo>
                    <a:lnTo>
                      <a:pt x="711" y="2005"/>
                    </a:lnTo>
                    <a:lnTo>
                      <a:pt x="693" y="1967"/>
                    </a:lnTo>
                    <a:lnTo>
                      <a:pt x="674" y="1924"/>
                    </a:lnTo>
                    <a:lnTo>
                      <a:pt x="653" y="1877"/>
                    </a:lnTo>
                    <a:lnTo>
                      <a:pt x="632" y="1826"/>
                    </a:lnTo>
                    <a:lnTo>
                      <a:pt x="611" y="1771"/>
                    </a:lnTo>
                    <a:lnTo>
                      <a:pt x="590" y="1714"/>
                    </a:lnTo>
                    <a:lnTo>
                      <a:pt x="568" y="1653"/>
                    </a:lnTo>
                    <a:lnTo>
                      <a:pt x="547" y="1589"/>
                    </a:lnTo>
                    <a:lnTo>
                      <a:pt x="526" y="1524"/>
                    </a:lnTo>
                    <a:lnTo>
                      <a:pt x="504" y="1456"/>
                    </a:lnTo>
                    <a:lnTo>
                      <a:pt x="484" y="1388"/>
                    </a:lnTo>
                    <a:lnTo>
                      <a:pt x="466" y="1322"/>
                    </a:lnTo>
                    <a:lnTo>
                      <a:pt x="449" y="1259"/>
                    </a:lnTo>
                    <a:lnTo>
                      <a:pt x="433" y="1199"/>
                    </a:lnTo>
                    <a:lnTo>
                      <a:pt x="420" y="1140"/>
                    </a:lnTo>
                    <a:lnTo>
                      <a:pt x="408" y="1086"/>
                    </a:lnTo>
                    <a:lnTo>
                      <a:pt x="398" y="1035"/>
                    </a:lnTo>
                    <a:lnTo>
                      <a:pt x="390" y="988"/>
                    </a:lnTo>
                    <a:lnTo>
                      <a:pt x="382" y="944"/>
                    </a:lnTo>
                    <a:lnTo>
                      <a:pt x="378" y="906"/>
                    </a:lnTo>
                    <a:lnTo>
                      <a:pt x="375" y="873"/>
                    </a:lnTo>
                    <a:lnTo>
                      <a:pt x="375" y="846"/>
                    </a:lnTo>
                    <a:lnTo>
                      <a:pt x="376" y="834"/>
                    </a:lnTo>
                    <a:lnTo>
                      <a:pt x="377" y="823"/>
                    </a:lnTo>
                    <a:lnTo>
                      <a:pt x="378" y="815"/>
                    </a:lnTo>
                    <a:lnTo>
                      <a:pt x="381" y="807"/>
                    </a:lnTo>
                    <a:lnTo>
                      <a:pt x="384" y="801"/>
                    </a:lnTo>
                    <a:lnTo>
                      <a:pt x="388" y="797"/>
                    </a:lnTo>
                    <a:lnTo>
                      <a:pt x="391" y="795"/>
                    </a:lnTo>
                    <a:lnTo>
                      <a:pt x="396" y="794"/>
                    </a:lnTo>
                    <a:lnTo>
                      <a:pt x="401" y="795"/>
                    </a:lnTo>
                    <a:lnTo>
                      <a:pt x="406" y="797"/>
                    </a:lnTo>
                    <a:lnTo>
                      <a:pt x="412" y="801"/>
                    </a:lnTo>
                    <a:lnTo>
                      <a:pt x="418" y="807"/>
                    </a:lnTo>
                    <a:lnTo>
                      <a:pt x="425" y="815"/>
                    </a:lnTo>
                    <a:lnTo>
                      <a:pt x="432" y="823"/>
                    </a:lnTo>
                    <a:lnTo>
                      <a:pt x="439" y="834"/>
                    </a:lnTo>
                    <a:lnTo>
                      <a:pt x="447" y="846"/>
                    </a:lnTo>
                    <a:lnTo>
                      <a:pt x="463" y="873"/>
                    </a:lnTo>
                    <a:lnTo>
                      <a:pt x="481" y="906"/>
                    </a:lnTo>
                    <a:lnTo>
                      <a:pt x="499" y="944"/>
                    </a:lnTo>
                    <a:lnTo>
                      <a:pt x="520" y="988"/>
                    </a:lnTo>
                    <a:lnTo>
                      <a:pt x="540" y="1035"/>
                    </a:lnTo>
                    <a:lnTo>
                      <a:pt x="560" y="1086"/>
                    </a:lnTo>
                    <a:lnTo>
                      <a:pt x="581" y="1140"/>
                    </a:lnTo>
                    <a:lnTo>
                      <a:pt x="603" y="1199"/>
                    </a:lnTo>
                    <a:lnTo>
                      <a:pt x="624" y="1259"/>
                    </a:lnTo>
                    <a:lnTo>
                      <a:pt x="646" y="1322"/>
                    </a:lnTo>
                    <a:lnTo>
                      <a:pt x="668" y="1388"/>
                    </a:lnTo>
                    <a:lnTo>
                      <a:pt x="688" y="1456"/>
                    </a:lnTo>
                    <a:lnTo>
                      <a:pt x="708" y="1524"/>
                    </a:lnTo>
                    <a:lnTo>
                      <a:pt x="727" y="1589"/>
                    </a:lnTo>
                    <a:lnTo>
                      <a:pt x="744" y="1653"/>
                    </a:lnTo>
                    <a:lnTo>
                      <a:pt x="759" y="1714"/>
                    </a:lnTo>
                    <a:lnTo>
                      <a:pt x="773" y="1771"/>
                    </a:lnTo>
                    <a:lnTo>
                      <a:pt x="785" y="1826"/>
                    </a:lnTo>
                    <a:lnTo>
                      <a:pt x="795" y="1877"/>
                    </a:lnTo>
                    <a:lnTo>
                      <a:pt x="804" y="1924"/>
                    </a:lnTo>
                    <a:lnTo>
                      <a:pt x="810" y="1967"/>
                    </a:lnTo>
                    <a:lnTo>
                      <a:pt x="814" y="2005"/>
                    </a:lnTo>
                    <a:lnTo>
                      <a:pt x="817" y="2038"/>
                    </a:lnTo>
                    <a:lnTo>
                      <a:pt x="817" y="2067"/>
                    </a:lnTo>
                    <a:lnTo>
                      <a:pt x="817" y="2078"/>
                    </a:lnTo>
                    <a:lnTo>
                      <a:pt x="816" y="2089"/>
                    </a:lnTo>
                    <a:lnTo>
                      <a:pt x="814" y="2098"/>
                    </a:lnTo>
                    <a:lnTo>
                      <a:pt x="812" y="2105"/>
                    </a:lnTo>
                    <a:lnTo>
                      <a:pt x="809" y="2111"/>
                    </a:lnTo>
                    <a:lnTo>
                      <a:pt x="806" y="2115"/>
                    </a:lnTo>
                    <a:lnTo>
                      <a:pt x="802" y="2118"/>
                    </a:lnTo>
                    <a:lnTo>
                      <a:pt x="797" y="2118"/>
                    </a:lnTo>
                    <a:close/>
                    <a:moveTo>
                      <a:pt x="1277" y="2281"/>
                    </a:moveTo>
                    <a:lnTo>
                      <a:pt x="1271" y="2280"/>
                    </a:lnTo>
                    <a:lnTo>
                      <a:pt x="1263" y="2276"/>
                    </a:lnTo>
                    <a:lnTo>
                      <a:pt x="1256" y="2271"/>
                    </a:lnTo>
                    <a:lnTo>
                      <a:pt x="1248" y="2264"/>
                    </a:lnTo>
                    <a:lnTo>
                      <a:pt x="1240" y="2254"/>
                    </a:lnTo>
                    <a:lnTo>
                      <a:pt x="1231" y="2243"/>
                    </a:lnTo>
                    <a:lnTo>
                      <a:pt x="1222" y="2230"/>
                    </a:lnTo>
                    <a:lnTo>
                      <a:pt x="1212" y="2215"/>
                    </a:lnTo>
                    <a:lnTo>
                      <a:pt x="1192" y="2180"/>
                    </a:lnTo>
                    <a:lnTo>
                      <a:pt x="1170" y="2139"/>
                    </a:lnTo>
                    <a:lnTo>
                      <a:pt x="1147" y="2092"/>
                    </a:lnTo>
                    <a:lnTo>
                      <a:pt x="1122" y="2037"/>
                    </a:lnTo>
                    <a:lnTo>
                      <a:pt x="1097" y="1979"/>
                    </a:lnTo>
                    <a:lnTo>
                      <a:pt x="1071" y="1915"/>
                    </a:lnTo>
                    <a:lnTo>
                      <a:pt x="1045" y="1847"/>
                    </a:lnTo>
                    <a:lnTo>
                      <a:pt x="1018" y="1774"/>
                    </a:lnTo>
                    <a:lnTo>
                      <a:pt x="990" y="1699"/>
                    </a:lnTo>
                    <a:lnTo>
                      <a:pt x="964" y="1620"/>
                    </a:lnTo>
                    <a:lnTo>
                      <a:pt x="937" y="1537"/>
                    </a:lnTo>
                    <a:lnTo>
                      <a:pt x="911" y="1453"/>
                    </a:lnTo>
                    <a:lnTo>
                      <a:pt x="885" y="1367"/>
                    </a:lnTo>
                    <a:lnTo>
                      <a:pt x="862" y="1286"/>
                    </a:lnTo>
                    <a:lnTo>
                      <a:pt x="841" y="1207"/>
                    </a:lnTo>
                    <a:lnTo>
                      <a:pt x="822" y="1130"/>
                    </a:lnTo>
                    <a:lnTo>
                      <a:pt x="805" y="1058"/>
                    </a:lnTo>
                    <a:lnTo>
                      <a:pt x="790" y="990"/>
                    </a:lnTo>
                    <a:lnTo>
                      <a:pt x="778" y="925"/>
                    </a:lnTo>
                    <a:lnTo>
                      <a:pt x="767" y="867"/>
                    </a:lnTo>
                    <a:lnTo>
                      <a:pt x="758" y="814"/>
                    </a:lnTo>
                    <a:lnTo>
                      <a:pt x="753" y="766"/>
                    </a:lnTo>
                    <a:lnTo>
                      <a:pt x="751" y="744"/>
                    </a:lnTo>
                    <a:lnTo>
                      <a:pt x="750" y="724"/>
                    </a:lnTo>
                    <a:lnTo>
                      <a:pt x="749" y="706"/>
                    </a:lnTo>
                    <a:lnTo>
                      <a:pt x="749" y="689"/>
                    </a:lnTo>
                    <a:lnTo>
                      <a:pt x="750" y="675"/>
                    </a:lnTo>
                    <a:lnTo>
                      <a:pt x="751" y="662"/>
                    </a:lnTo>
                    <a:lnTo>
                      <a:pt x="753" y="650"/>
                    </a:lnTo>
                    <a:lnTo>
                      <a:pt x="756" y="641"/>
                    </a:lnTo>
                    <a:lnTo>
                      <a:pt x="760" y="634"/>
                    </a:lnTo>
                    <a:lnTo>
                      <a:pt x="765" y="629"/>
                    </a:lnTo>
                    <a:lnTo>
                      <a:pt x="770" y="626"/>
                    </a:lnTo>
                    <a:lnTo>
                      <a:pt x="775" y="625"/>
                    </a:lnTo>
                    <a:lnTo>
                      <a:pt x="781" y="626"/>
                    </a:lnTo>
                    <a:lnTo>
                      <a:pt x="788" y="629"/>
                    </a:lnTo>
                    <a:lnTo>
                      <a:pt x="795" y="634"/>
                    </a:lnTo>
                    <a:lnTo>
                      <a:pt x="803" y="641"/>
                    </a:lnTo>
                    <a:lnTo>
                      <a:pt x="812" y="650"/>
                    </a:lnTo>
                    <a:lnTo>
                      <a:pt x="820" y="662"/>
                    </a:lnTo>
                    <a:lnTo>
                      <a:pt x="830" y="675"/>
                    </a:lnTo>
                    <a:lnTo>
                      <a:pt x="839" y="689"/>
                    </a:lnTo>
                    <a:lnTo>
                      <a:pt x="860" y="724"/>
                    </a:lnTo>
                    <a:lnTo>
                      <a:pt x="882" y="766"/>
                    </a:lnTo>
                    <a:lnTo>
                      <a:pt x="906" y="814"/>
                    </a:lnTo>
                    <a:lnTo>
                      <a:pt x="930" y="867"/>
                    </a:lnTo>
                    <a:lnTo>
                      <a:pt x="955" y="925"/>
                    </a:lnTo>
                    <a:lnTo>
                      <a:pt x="981" y="990"/>
                    </a:lnTo>
                    <a:lnTo>
                      <a:pt x="1007" y="1058"/>
                    </a:lnTo>
                    <a:lnTo>
                      <a:pt x="1034" y="1130"/>
                    </a:lnTo>
                    <a:lnTo>
                      <a:pt x="1061" y="1207"/>
                    </a:lnTo>
                    <a:lnTo>
                      <a:pt x="1088" y="1286"/>
                    </a:lnTo>
                    <a:lnTo>
                      <a:pt x="1114" y="1367"/>
                    </a:lnTo>
                    <a:lnTo>
                      <a:pt x="1141" y="1453"/>
                    </a:lnTo>
                    <a:lnTo>
                      <a:pt x="1166" y="1537"/>
                    </a:lnTo>
                    <a:lnTo>
                      <a:pt x="1189" y="1620"/>
                    </a:lnTo>
                    <a:lnTo>
                      <a:pt x="1210" y="1699"/>
                    </a:lnTo>
                    <a:lnTo>
                      <a:pt x="1229" y="1774"/>
                    </a:lnTo>
                    <a:lnTo>
                      <a:pt x="1246" y="1847"/>
                    </a:lnTo>
                    <a:lnTo>
                      <a:pt x="1261" y="1915"/>
                    </a:lnTo>
                    <a:lnTo>
                      <a:pt x="1275" y="1979"/>
                    </a:lnTo>
                    <a:lnTo>
                      <a:pt x="1285" y="2037"/>
                    </a:lnTo>
                    <a:lnTo>
                      <a:pt x="1293" y="2092"/>
                    </a:lnTo>
                    <a:lnTo>
                      <a:pt x="1299" y="2139"/>
                    </a:lnTo>
                    <a:lnTo>
                      <a:pt x="1301" y="2160"/>
                    </a:lnTo>
                    <a:lnTo>
                      <a:pt x="1302" y="2180"/>
                    </a:lnTo>
                    <a:lnTo>
                      <a:pt x="1302" y="2198"/>
                    </a:lnTo>
                    <a:lnTo>
                      <a:pt x="1302" y="2215"/>
                    </a:lnTo>
                    <a:lnTo>
                      <a:pt x="1302" y="2230"/>
                    </a:lnTo>
                    <a:lnTo>
                      <a:pt x="1300" y="2243"/>
                    </a:lnTo>
                    <a:lnTo>
                      <a:pt x="1298" y="2254"/>
                    </a:lnTo>
                    <a:lnTo>
                      <a:pt x="1295" y="2264"/>
                    </a:lnTo>
                    <a:lnTo>
                      <a:pt x="1292" y="2271"/>
                    </a:lnTo>
                    <a:lnTo>
                      <a:pt x="1288" y="2276"/>
                    </a:lnTo>
                    <a:lnTo>
                      <a:pt x="1283" y="2280"/>
                    </a:lnTo>
                    <a:lnTo>
                      <a:pt x="1277" y="2281"/>
                    </a:lnTo>
                    <a:close/>
                    <a:moveTo>
                      <a:pt x="1845" y="2489"/>
                    </a:moveTo>
                    <a:lnTo>
                      <a:pt x="1837" y="2488"/>
                    </a:lnTo>
                    <a:lnTo>
                      <a:pt x="1829" y="2484"/>
                    </a:lnTo>
                    <a:lnTo>
                      <a:pt x="1820" y="2477"/>
                    </a:lnTo>
                    <a:lnTo>
                      <a:pt x="1810" y="2467"/>
                    </a:lnTo>
                    <a:lnTo>
                      <a:pt x="1800" y="2456"/>
                    </a:lnTo>
                    <a:lnTo>
                      <a:pt x="1789" y="2442"/>
                    </a:lnTo>
                    <a:lnTo>
                      <a:pt x="1777" y="2426"/>
                    </a:lnTo>
                    <a:lnTo>
                      <a:pt x="1764" y="2407"/>
                    </a:lnTo>
                    <a:lnTo>
                      <a:pt x="1752" y="2386"/>
                    </a:lnTo>
                    <a:lnTo>
                      <a:pt x="1739" y="2364"/>
                    </a:lnTo>
                    <a:lnTo>
                      <a:pt x="1725" y="2339"/>
                    </a:lnTo>
                    <a:lnTo>
                      <a:pt x="1711" y="2312"/>
                    </a:lnTo>
                    <a:lnTo>
                      <a:pt x="1682" y="2252"/>
                    </a:lnTo>
                    <a:lnTo>
                      <a:pt x="1652" y="2185"/>
                    </a:lnTo>
                    <a:lnTo>
                      <a:pt x="1620" y="2112"/>
                    </a:lnTo>
                    <a:lnTo>
                      <a:pt x="1588" y="2032"/>
                    </a:lnTo>
                    <a:lnTo>
                      <a:pt x="1555" y="1947"/>
                    </a:lnTo>
                    <a:lnTo>
                      <a:pt x="1522" y="1857"/>
                    </a:lnTo>
                    <a:lnTo>
                      <a:pt x="1487" y="1761"/>
                    </a:lnTo>
                    <a:lnTo>
                      <a:pt x="1454" y="1662"/>
                    </a:lnTo>
                    <a:lnTo>
                      <a:pt x="1421" y="1559"/>
                    </a:lnTo>
                    <a:lnTo>
                      <a:pt x="1387" y="1454"/>
                    </a:lnTo>
                    <a:lnTo>
                      <a:pt x="1356" y="1348"/>
                    </a:lnTo>
                    <a:lnTo>
                      <a:pt x="1327" y="1245"/>
                    </a:lnTo>
                    <a:lnTo>
                      <a:pt x="1301" y="1146"/>
                    </a:lnTo>
                    <a:lnTo>
                      <a:pt x="1277" y="1051"/>
                    </a:lnTo>
                    <a:lnTo>
                      <a:pt x="1255" y="960"/>
                    </a:lnTo>
                    <a:lnTo>
                      <a:pt x="1236" y="875"/>
                    </a:lnTo>
                    <a:lnTo>
                      <a:pt x="1221" y="796"/>
                    </a:lnTo>
                    <a:lnTo>
                      <a:pt x="1208" y="721"/>
                    </a:lnTo>
                    <a:lnTo>
                      <a:pt x="1198" y="655"/>
                    </a:lnTo>
                    <a:lnTo>
                      <a:pt x="1191" y="596"/>
                    </a:lnTo>
                    <a:lnTo>
                      <a:pt x="1188" y="569"/>
                    </a:lnTo>
                    <a:lnTo>
                      <a:pt x="1187" y="544"/>
                    </a:lnTo>
                    <a:lnTo>
                      <a:pt x="1186" y="520"/>
                    </a:lnTo>
                    <a:lnTo>
                      <a:pt x="1186" y="500"/>
                    </a:lnTo>
                    <a:lnTo>
                      <a:pt x="1187" y="481"/>
                    </a:lnTo>
                    <a:lnTo>
                      <a:pt x="1189" y="465"/>
                    </a:lnTo>
                    <a:lnTo>
                      <a:pt x="1192" y="451"/>
                    </a:lnTo>
                    <a:lnTo>
                      <a:pt x="1195" y="440"/>
                    </a:lnTo>
                    <a:lnTo>
                      <a:pt x="1199" y="431"/>
                    </a:lnTo>
                    <a:lnTo>
                      <a:pt x="1204" y="424"/>
                    </a:lnTo>
                    <a:lnTo>
                      <a:pt x="1210" y="420"/>
                    </a:lnTo>
                    <a:lnTo>
                      <a:pt x="1217" y="419"/>
                    </a:lnTo>
                    <a:lnTo>
                      <a:pt x="1225" y="420"/>
                    </a:lnTo>
                    <a:lnTo>
                      <a:pt x="1234" y="424"/>
                    </a:lnTo>
                    <a:lnTo>
                      <a:pt x="1243" y="431"/>
                    </a:lnTo>
                    <a:lnTo>
                      <a:pt x="1252" y="440"/>
                    </a:lnTo>
                    <a:lnTo>
                      <a:pt x="1263" y="451"/>
                    </a:lnTo>
                    <a:lnTo>
                      <a:pt x="1275" y="465"/>
                    </a:lnTo>
                    <a:lnTo>
                      <a:pt x="1286" y="481"/>
                    </a:lnTo>
                    <a:lnTo>
                      <a:pt x="1298" y="500"/>
                    </a:lnTo>
                    <a:lnTo>
                      <a:pt x="1311" y="520"/>
                    </a:lnTo>
                    <a:lnTo>
                      <a:pt x="1324" y="544"/>
                    </a:lnTo>
                    <a:lnTo>
                      <a:pt x="1337" y="569"/>
                    </a:lnTo>
                    <a:lnTo>
                      <a:pt x="1351" y="596"/>
                    </a:lnTo>
                    <a:lnTo>
                      <a:pt x="1380" y="655"/>
                    </a:lnTo>
                    <a:lnTo>
                      <a:pt x="1411" y="721"/>
                    </a:lnTo>
                    <a:lnTo>
                      <a:pt x="1443" y="796"/>
                    </a:lnTo>
                    <a:lnTo>
                      <a:pt x="1475" y="875"/>
                    </a:lnTo>
                    <a:lnTo>
                      <a:pt x="1508" y="960"/>
                    </a:lnTo>
                    <a:lnTo>
                      <a:pt x="1542" y="1051"/>
                    </a:lnTo>
                    <a:lnTo>
                      <a:pt x="1575" y="1146"/>
                    </a:lnTo>
                    <a:lnTo>
                      <a:pt x="1609" y="1245"/>
                    </a:lnTo>
                    <a:lnTo>
                      <a:pt x="1642" y="1348"/>
                    </a:lnTo>
                    <a:lnTo>
                      <a:pt x="1675" y="1454"/>
                    </a:lnTo>
                    <a:lnTo>
                      <a:pt x="1707" y="1559"/>
                    </a:lnTo>
                    <a:lnTo>
                      <a:pt x="1735" y="1662"/>
                    </a:lnTo>
                    <a:lnTo>
                      <a:pt x="1762" y="1761"/>
                    </a:lnTo>
                    <a:lnTo>
                      <a:pt x="1786" y="1857"/>
                    </a:lnTo>
                    <a:lnTo>
                      <a:pt x="1808" y="1947"/>
                    </a:lnTo>
                    <a:lnTo>
                      <a:pt x="1826" y="2032"/>
                    </a:lnTo>
                    <a:lnTo>
                      <a:pt x="1842" y="2112"/>
                    </a:lnTo>
                    <a:lnTo>
                      <a:pt x="1855" y="2185"/>
                    </a:lnTo>
                    <a:lnTo>
                      <a:pt x="1865" y="2252"/>
                    </a:lnTo>
                    <a:lnTo>
                      <a:pt x="1872" y="2312"/>
                    </a:lnTo>
                    <a:lnTo>
                      <a:pt x="1874" y="2339"/>
                    </a:lnTo>
                    <a:lnTo>
                      <a:pt x="1876" y="2364"/>
                    </a:lnTo>
                    <a:lnTo>
                      <a:pt x="1876" y="2386"/>
                    </a:lnTo>
                    <a:lnTo>
                      <a:pt x="1876" y="2407"/>
                    </a:lnTo>
                    <a:lnTo>
                      <a:pt x="1875" y="2426"/>
                    </a:lnTo>
                    <a:lnTo>
                      <a:pt x="1874" y="2442"/>
                    </a:lnTo>
                    <a:lnTo>
                      <a:pt x="1871" y="2456"/>
                    </a:lnTo>
                    <a:lnTo>
                      <a:pt x="1868" y="2467"/>
                    </a:lnTo>
                    <a:lnTo>
                      <a:pt x="1863" y="2477"/>
                    </a:lnTo>
                    <a:lnTo>
                      <a:pt x="1858" y="2484"/>
                    </a:lnTo>
                    <a:lnTo>
                      <a:pt x="1852" y="2488"/>
                    </a:lnTo>
                    <a:lnTo>
                      <a:pt x="1845" y="2489"/>
                    </a:lnTo>
                    <a:close/>
                    <a:moveTo>
                      <a:pt x="2509" y="2747"/>
                    </a:moveTo>
                    <a:lnTo>
                      <a:pt x="2499" y="2746"/>
                    </a:lnTo>
                    <a:lnTo>
                      <a:pt x="2489" y="2741"/>
                    </a:lnTo>
                    <a:lnTo>
                      <a:pt x="2477" y="2732"/>
                    </a:lnTo>
                    <a:lnTo>
                      <a:pt x="2465" y="2721"/>
                    </a:lnTo>
                    <a:lnTo>
                      <a:pt x="2452" y="2707"/>
                    </a:lnTo>
                    <a:lnTo>
                      <a:pt x="2438" y="2688"/>
                    </a:lnTo>
                    <a:lnTo>
                      <a:pt x="2424" y="2668"/>
                    </a:lnTo>
                    <a:lnTo>
                      <a:pt x="2409" y="2645"/>
                    </a:lnTo>
                    <a:lnTo>
                      <a:pt x="2392" y="2619"/>
                    </a:lnTo>
                    <a:lnTo>
                      <a:pt x="2376" y="2591"/>
                    </a:lnTo>
                    <a:lnTo>
                      <a:pt x="2359" y="2560"/>
                    </a:lnTo>
                    <a:lnTo>
                      <a:pt x="2342" y="2526"/>
                    </a:lnTo>
                    <a:lnTo>
                      <a:pt x="2324" y="2490"/>
                    </a:lnTo>
                    <a:lnTo>
                      <a:pt x="2306" y="2451"/>
                    </a:lnTo>
                    <a:lnTo>
                      <a:pt x="2287" y="2411"/>
                    </a:lnTo>
                    <a:lnTo>
                      <a:pt x="2267" y="2368"/>
                    </a:lnTo>
                    <a:lnTo>
                      <a:pt x="2228" y="2277"/>
                    </a:lnTo>
                    <a:lnTo>
                      <a:pt x="2187" y="2177"/>
                    </a:lnTo>
                    <a:lnTo>
                      <a:pt x="2145" y="2070"/>
                    </a:lnTo>
                    <a:lnTo>
                      <a:pt x="2104" y="1957"/>
                    </a:lnTo>
                    <a:lnTo>
                      <a:pt x="2062" y="1839"/>
                    </a:lnTo>
                    <a:lnTo>
                      <a:pt x="2019" y="1714"/>
                    </a:lnTo>
                    <a:lnTo>
                      <a:pt x="1978" y="1585"/>
                    </a:lnTo>
                    <a:lnTo>
                      <a:pt x="1937" y="1454"/>
                    </a:lnTo>
                    <a:lnTo>
                      <a:pt x="1899" y="1321"/>
                    </a:lnTo>
                    <a:lnTo>
                      <a:pt x="1862" y="1193"/>
                    </a:lnTo>
                    <a:lnTo>
                      <a:pt x="1829" y="1069"/>
                    </a:lnTo>
                    <a:lnTo>
                      <a:pt x="1799" y="949"/>
                    </a:lnTo>
                    <a:lnTo>
                      <a:pt x="1772" y="837"/>
                    </a:lnTo>
                    <a:lnTo>
                      <a:pt x="1748" y="730"/>
                    </a:lnTo>
                    <a:lnTo>
                      <a:pt x="1729" y="631"/>
                    </a:lnTo>
                    <a:lnTo>
                      <a:pt x="1712" y="539"/>
                    </a:lnTo>
                    <a:lnTo>
                      <a:pt x="1706" y="495"/>
                    </a:lnTo>
                    <a:lnTo>
                      <a:pt x="1700" y="455"/>
                    </a:lnTo>
                    <a:lnTo>
                      <a:pt x="1695" y="417"/>
                    </a:lnTo>
                    <a:lnTo>
                      <a:pt x="1691" y="381"/>
                    </a:lnTo>
                    <a:lnTo>
                      <a:pt x="1688" y="347"/>
                    </a:lnTo>
                    <a:lnTo>
                      <a:pt x="1686" y="315"/>
                    </a:lnTo>
                    <a:lnTo>
                      <a:pt x="1686" y="287"/>
                    </a:lnTo>
                    <a:lnTo>
                      <a:pt x="1686" y="261"/>
                    </a:lnTo>
                    <a:lnTo>
                      <a:pt x="1687" y="238"/>
                    </a:lnTo>
                    <a:lnTo>
                      <a:pt x="1689" y="218"/>
                    </a:lnTo>
                    <a:lnTo>
                      <a:pt x="1692" y="201"/>
                    </a:lnTo>
                    <a:lnTo>
                      <a:pt x="1696" y="186"/>
                    </a:lnTo>
                    <a:lnTo>
                      <a:pt x="1702" y="175"/>
                    </a:lnTo>
                    <a:lnTo>
                      <a:pt x="1708" y="167"/>
                    </a:lnTo>
                    <a:lnTo>
                      <a:pt x="1716" y="162"/>
                    </a:lnTo>
                    <a:lnTo>
                      <a:pt x="1724" y="160"/>
                    </a:lnTo>
                    <a:lnTo>
                      <a:pt x="1734" y="162"/>
                    </a:lnTo>
                    <a:lnTo>
                      <a:pt x="1745" y="167"/>
                    </a:lnTo>
                    <a:lnTo>
                      <a:pt x="1756" y="175"/>
                    </a:lnTo>
                    <a:lnTo>
                      <a:pt x="1768" y="186"/>
                    </a:lnTo>
                    <a:lnTo>
                      <a:pt x="1782" y="201"/>
                    </a:lnTo>
                    <a:lnTo>
                      <a:pt x="1796" y="218"/>
                    </a:lnTo>
                    <a:lnTo>
                      <a:pt x="1810" y="238"/>
                    </a:lnTo>
                    <a:lnTo>
                      <a:pt x="1825" y="261"/>
                    </a:lnTo>
                    <a:lnTo>
                      <a:pt x="1841" y="287"/>
                    </a:lnTo>
                    <a:lnTo>
                      <a:pt x="1857" y="315"/>
                    </a:lnTo>
                    <a:lnTo>
                      <a:pt x="1874" y="347"/>
                    </a:lnTo>
                    <a:lnTo>
                      <a:pt x="1892" y="381"/>
                    </a:lnTo>
                    <a:lnTo>
                      <a:pt x="1910" y="417"/>
                    </a:lnTo>
                    <a:lnTo>
                      <a:pt x="1929" y="455"/>
                    </a:lnTo>
                    <a:lnTo>
                      <a:pt x="1947" y="495"/>
                    </a:lnTo>
                    <a:lnTo>
                      <a:pt x="1967" y="539"/>
                    </a:lnTo>
                    <a:lnTo>
                      <a:pt x="2006" y="631"/>
                    </a:lnTo>
                    <a:lnTo>
                      <a:pt x="2047" y="730"/>
                    </a:lnTo>
                    <a:lnTo>
                      <a:pt x="2088" y="837"/>
                    </a:lnTo>
                    <a:lnTo>
                      <a:pt x="2129" y="949"/>
                    </a:lnTo>
                    <a:lnTo>
                      <a:pt x="2172" y="1069"/>
                    </a:lnTo>
                    <a:lnTo>
                      <a:pt x="2214" y="1193"/>
                    </a:lnTo>
                    <a:lnTo>
                      <a:pt x="2255" y="1321"/>
                    </a:lnTo>
                    <a:lnTo>
                      <a:pt x="2297" y="1454"/>
                    </a:lnTo>
                    <a:lnTo>
                      <a:pt x="2336" y="1585"/>
                    </a:lnTo>
                    <a:lnTo>
                      <a:pt x="2372" y="1714"/>
                    </a:lnTo>
                    <a:lnTo>
                      <a:pt x="2406" y="1839"/>
                    </a:lnTo>
                    <a:lnTo>
                      <a:pt x="2436" y="1957"/>
                    </a:lnTo>
                    <a:lnTo>
                      <a:pt x="2462" y="2070"/>
                    </a:lnTo>
                    <a:lnTo>
                      <a:pt x="2485" y="2177"/>
                    </a:lnTo>
                    <a:lnTo>
                      <a:pt x="2505" y="2277"/>
                    </a:lnTo>
                    <a:lnTo>
                      <a:pt x="2521" y="2368"/>
                    </a:lnTo>
                    <a:lnTo>
                      <a:pt x="2529" y="2411"/>
                    </a:lnTo>
                    <a:lnTo>
                      <a:pt x="2534" y="2451"/>
                    </a:lnTo>
                    <a:lnTo>
                      <a:pt x="2539" y="2490"/>
                    </a:lnTo>
                    <a:lnTo>
                      <a:pt x="2543" y="2526"/>
                    </a:lnTo>
                    <a:lnTo>
                      <a:pt x="2546" y="2560"/>
                    </a:lnTo>
                    <a:lnTo>
                      <a:pt x="2548" y="2591"/>
                    </a:lnTo>
                    <a:lnTo>
                      <a:pt x="2549" y="2619"/>
                    </a:lnTo>
                    <a:lnTo>
                      <a:pt x="2549" y="2645"/>
                    </a:lnTo>
                    <a:lnTo>
                      <a:pt x="2548" y="2668"/>
                    </a:lnTo>
                    <a:lnTo>
                      <a:pt x="2545" y="2688"/>
                    </a:lnTo>
                    <a:lnTo>
                      <a:pt x="2542" y="2707"/>
                    </a:lnTo>
                    <a:lnTo>
                      <a:pt x="2538" y="2721"/>
                    </a:lnTo>
                    <a:lnTo>
                      <a:pt x="2533" y="2732"/>
                    </a:lnTo>
                    <a:lnTo>
                      <a:pt x="2526" y="2741"/>
                    </a:lnTo>
                    <a:lnTo>
                      <a:pt x="2518" y="2746"/>
                    </a:lnTo>
                    <a:lnTo>
                      <a:pt x="2509" y="2747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89" name="Freeform 53"/>
              <p:cNvSpPr>
                <a:spLocks/>
              </p:cNvSpPr>
              <p:nvPr/>
            </p:nvSpPr>
            <p:spPr bwMode="invGray">
              <a:xfrm>
                <a:off x="2570" y="2788"/>
                <a:ext cx="47" cy="94"/>
              </a:xfrm>
              <a:custGeom>
                <a:avLst/>
                <a:gdLst>
                  <a:gd name="T0" fmla="*/ 0 w 995"/>
                  <a:gd name="T1" fmla="*/ 0 h 1979"/>
                  <a:gd name="T2" fmla="*/ 0 w 995"/>
                  <a:gd name="T3" fmla="*/ 0 h 1979"/>
                  <a:gd name="T4" fmla="*/ 0 w 995"/>
                  <a:gd name="T5" fmla="*/ 0 h 1979"/>
                  <a:gd name="T6" fmla="*/ 0 w 995"/>
                  <a:gd name="T7" fmla="*/ 0 h 1979"/>
                  <a:gd name="T8" fmla="*/ 0 w 995"/>
                  <a:gd name="T9" fmla="*/ 0 h 1979"/>
                  <a:gd name="T10" fmla="*/ 0 w 995"/>
                  <a:gd name="T11" fmla="*/ 0 h 1979"/>
                  <a:gd name="T12" fmla="*/ 0 w 995"/>
                  <a:gd name="T13" fmla="*/ 0 h 1979"/>
                  <a:gd name="T14" fmla="*/ 0 w 995"/>
                  <a:gd name="T15" fmla="*/ 0 h 1979"/>
                  <a:gd name="T16" fmla="*/ 0 w 995"/>
                  <a:gd name="T17" fmla="*/ 0 h 1979"/>
                  <a:gd name="T18" fmla="*/ 0 w 995"/>
                  <a:gd name="T19" fmla="*/ 0 h 1979"/>
                  <a:gd name="T20" fmla="*/ 0 w 995"/>
                  <a:gd name="T21" fmla="*/ 0 h 1979"/>
                  <a:gd name="T22" fmla="*/ 0 w 995"/>
                  <a:gd name="T23" fmla="*/ 0 h 1979"/>
                  <a:gd name="T24" fmla="*/ 0 w 995"/>
                  <a:gd name="T25" fmla="*/ 0 h 1979"/>
                  <a:gd name="T26" fmla="*/ 0 w 995"/>
                  <a:gd name="T27" fmla="*/ 0 h 1979"/>
                  <a:gd name="T28" fmla="*/ 0 w 995"/>
                  <a:gd name="T29" fmla="*/ 0 h 1979"/>
                  <a:gd name="T30" fmla="*/ 0 w 995"/>
                  <a:gd name="T31" fmla="*/ 0 h 1979"/>
                  <a:gd name="T32" fmla="*/ 0 w 995"/>
                  <a:gd name="T33" fmla="*/ 0 h 1979"/>
                  <a:gd name="T34" fmla="*/ 0 w 995"/>
                  <a:gd name="T35" fmla="*/ 0 h 1979"/>
                  <a:gd name="T36" fmla="*/ 0 w 995"/>
                  <a:gd name="T37" fmla="*/ 0 h 1979"/>
                  <a:gd name="T38" fmla="*/ 0 w 995"/>
                  <a:gd name="T39" fmla="*/ 0 h 1979"/>
                  <a:gd name="T40" fmla="*/ 0 w 995"/>
                  <a:gd name="T41" fmla="*/ 0 h 1979"/>
                  <a:gd name="T42" fmla="*/ 0 w 995"/>
                  <a:gd name="T43" fmla="*/ 0 h 1979"/>
                  <a:gd name="T44" fmla="*/ 0 w 995"/>
                  <a:gd name="T45" fmla="*/ 0 h 1979"/>
                  <a:gd name="T46" fmla="*/ 0 w 995"/>
                  <a:gd name="T47" fmla="*/ 0 h 1979"/>
                  <a:gd name="T48" fmla="*/ 0 w 995"/>
                  <a:gd name="T49" fmla="*/ 0 h 1979"/>
                  <a:gd name="T50" fmla="*/ 0 w 995"/>
                  <a:gd name="T51" fmla="*/ 0 h 1979"/>
                  <a:gd name="T52" fmla="*/ 0 w 995"/>
                  <a:gd name="T53" fmla="*/ 0 h 1979"/>
                  <a:gd name="T54" fmla="*/ 0 w 995"/>
                  <a:gd name="T55" fmla="*/ 0 h 1979"/>
                  <a:gd name="T56" fmla="*/ 0 w 995"/>
                  <a:gd name="T57" fmla="*/ 0 h 1979"/>
                  <a:gd name="T58" fmla="*/ 0 w 995"/>
                  <a:gd name="T59" fmla="*/ 0 h 1979"/>
                  <a:gd name="T60" fmla="*/ 0 w 995"/>
                  <a:gd name="T61" fmla="*/ 0 h 1979"/>
                  <a:gd name="T62" fmla="*/ 0 w 995"/>
                  <a:gd name="T63" fmla="*/ 0 h 1979"/>
                  <a:gd name="T64" fmla="*/ 0 w 995"/>
                  <a:gd name="T65" fmla="*/ 0 h 1979"/>
                  <a:gd name="T66" fmla="*/ 0 w 995"/>
                  <a:gd name="T67" fmla="*/ 0 h 1979"/>
                  <a:gd name="T68" fmla="*/ 0 w 995"/>
                  <a:gd name="T69" fmla="*/ 0 h 1979"/>
                  <a:gd name="T70" fmla="*/ 0 w 995"/>
                  <a:gd name="T71" fmla="*/ 0 h 1979"/>
                  <a:gd name="T72" fmla="*/ 0 w 995"/>
                  <a:gd name="T73" fmla="*/ 0 h 1979"/>
                  <a:gd name="T74" fmla="*/ 0 w 995"/>
                  <a:gd name="T75" fmla="*/ 0 h 1979"/>
                  <a:gd name="T76" fmla="*/ 0 w 995"/>
                  <a:gd name="T77" fmla="*/ 0 h 1979"/>
                  <a:gd name="T78" fmla="*/ 0 w 995"/>
                  <a:gd name="T79" fmla="*/ 0 h 1979"/>
                  <a:gd name="T80" fmla="*/ 0 w 995"/>
                  <a:gd name="T81" fmla="*/ 0 h 1979"/>
                  <a:gd name="T82" fmla="*/ 0 w 995"/>
                  <a:gd name="T83" fmla="*/ 0 h 1979"/>
                  <a:gd name="T84" fmla="*/ 0 w 995"/>
                  <a:gd name="T85" fmla="*/ 0 h 1979"/>
                  <a:gd name="T86" fmla="*/ 0 w 995"/>
                  <a:gd name="T87" fmla="*/ 0 h 1979"/>
                  <a:gd name="T88" fmla="*/ 0 w 995"/>
                  <a:gd name="T89" fmla="*/ 0 h 19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5"/>
                  <a:gd name="T136" fmla="*/ 0 h 1979"/>
                  <a:gd name="T137" fmla="*/ 995 w 995"/>
                  <a:gd name="T138" fmla="*/ 1979 h 19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5" h="1979">
                    <a:moveTo>
                      <a:pt x="0" y="0"/>
                    </a:moveTo>
                    <a:lnTo>
                      <a:pt x="29" y="57"/>
                    </a:lnTo>
                    <a:lnTo>
                      <a:pt x="59" y="117"/>
                    </a:lnTo>
                    <a:lnTo>
                      <a:pt x="89" y="183"/>
                    </a:lnTo>
                    <a:lnTo>
                      <a:pt x="120" y="254"/>
                    </a:lnTo>
                    <a:lnTo>
                      <a:pt x="153" y="329"/>
                    </a:lnTo>
                    <a:lnTo>
                      <a:pt x="186" y="407"/>
                    </a:lnTo>
                    <a:lnTo>
                      <a:pt x="219" y="491"/>
                    </a:lnTo>
                    <a:lnTo>
                      <a:pt x="252" y="577"/>
                    </a:lnTo>
                    <a:lnTo>
                      <a:pt x="287" y="667"/>
                    </a:lnTo>
                    <a:lnTo>
                      <a:pt x="321" y="761"/>
                    </a:lnTo>
                    <a:lnTo>
                      <a:pt x="355" y="857"/>
                    </a:lnTo>
                    <a:lnTo>
                      <a:pt x="389" y="957"/>
                    </a:lnTo>
                    <a:lnTo>
                      <a:pt x="424" y="1059"/>
                    </a:lnTo>
                    <a:lnTo>
                      <a:pt x="458" y="1163"/>
                    </a:lnTo>
                    <a:lnTo>
                      <a:pt x="491" y="1269"/>
                    </a:lnTo>
                    <a:lnTo>
                      <a:pt x="524" y="1378"/>
                    </a:lnTo>
                    <a:lnTo>
                      <a:pt x="549" y="1457"/>
                    </a:lnTo>
                    <a:lnTo>
                      <a:pt x="572" y="1535"/>
                    </a:lnTo>
                    <a:lnTo>
                      <a:pt x="593" y="1612"/>
                    </a:lnTo>
                    <a:lnTo>
                      <a:pt x="615" y="1688"/>
                    </a:lnTo>
                    <a:lnTo>
                      <a:pt x="635" y="1763"/>
                    </a:lnTo>
                    <a:lnTo>
                      <a:pt x="654" y="1836"/>
                    </a:lnTo>
                    <a:lnTo>
                      <a:pt x="673" y="1908"/>
                    </a:lnTo>
                    <a:lnTo>
                      <a:pt x="691" y="1979"/>
                    </a:lnTo>
                    <a:lnTo>
                      <a:pt x="715" y="1928"/>
                    </a:lnTo>
                    <a:lnTo>
                      <a:pt x="738" y="1878"/>
                    </a:lnTo>
                    <a:lnTo>
                      <a:pt x="761" y="1828"/>
                    </a:lnTo>
                    <a:lnTo>
                      <a:pt x="783" y="1778"/>
                    </a:lnTo>
                    <a:lnTo>
                      <a:pt x="803" y="1728"/>
                    </a:lnTo>
                    <a:lnTo>
                      <a:pt x="822" y="1679"/>
                    </a:lnTo>
                    <a:lnTo>
                      <a:pt x="841" y="1630"/>
                    </a:lnTo>
                    <a:lnTo>
                      <a:pt x="858" y="1582"/>
                    </a:lnTo>
                    <a:lnTo>
                      <a:pt x="874" y="1533"/>
                    </a:lnTo>
                    <a:lnTo>
                      <a:pt x="889" y="1485"/>
                    </a:lnTo>
                    <a:lnTo>
                      <a:pt x="903" y="1438"/>
                    </a:lnTo>
                    <a:lnTo>
                      <a:pt x="918" y="1391"/>
                    </a:lnTo>
                    <a:lnTo>
                      <a:pt x="930" y="1345"/>
                    </a:lnTo>
                    <a:lnTo>
                      <a:pt x="941" y="1298"/>
                    </a:lnTo>
                    <a:lnTo>
                      <a:pt x="951" y="1253"/>
                    </a:lnTo>
                    <a:lnTo>
                      <a:pt x="960" y="1209"/>
                    </a:lnTo>
                    <a:lnTo>
                      <a:pt x="968" y="1165"/>
                    </a:lnTo>
                    <a:lnTo>
                      <a:pt x="975" y="1122"/>
                    </a:lnTo>
                    <a:lnTo>
                      <a:pt x="981" y="1078"/>
                    </a:lnTo>
                    <a:lnTo>
                      <a:pt x="986" y="1037"/>
                    </a:lnTo>
                    <a:lnTo>
                      <a:pt x="990" y="996"/>
                    </a:lnTo>
                    <a:lnTo>
                      <a:pt x="992" y="956"/>
                    </a:lnTo>
                    <a:lnTo>
                      <a:pt x="994" y="916"/>
                    </a:lnTo>
                    <a:lnTo>
                      <a:pt x="995" y="877"/>
                    </a:lnTo>
                    <a:lnTo>
                      <a:pt x="994" y="840"/>
                    </a:lnTo>
                    <a:lnTo>
                      <a:pt x="993" y="803"/>
                    </a:lnTo>
                    <a:lnTo>
                      <a:pt x="990" y="768"/>
                    </a:lnTo>
                    <a:lnTo>
                      <a:pt x="986" y="733"/>
                    </a:lnTo>
                    <a:lnTo>
                      <a:pt x="982" y="700"/>
                    </a:lnTo>
                    <a:lnTo>
                      <a:pt x="976" y="666"/>
                    </a:lnTo>
                    <a:lnTo>
                      <a:pt x="969" y="635"/>
                    </a:lnTo>
                    <a:lnTo>
                      <a:pt x="961" y="605"/>
                    </a:lnTo>
                    <a:lnTo>
                      <a:pt x="962" y="618"/>
                    </a:lnTo>
                    <a:lnTo>
                      <a:pt x="957" y="593"/>
                    </a:lnTo>
                    <a:lnTo>
                      <a:pt x="949" y="568"/>
                    </a:lnTo>
                    <a:lnTo>
                      <a:pt x="940" y="543"/>
                    </a:lnTo>
                    <a:lnTo>
                      <a:pt x="929" y="519"/>
                    </a:lnTo>
                    <a:lnTo>
                      <a:pt x="916" y="495"/>
                    </a:lnTo>
                    <a:lnTo>
                      <a:pt x="900" y="471"/>
                    </a:lnTo>
                    <a:lnTo>
                      <a:pt x="883" y="446"/>
                    </a:lnTo>
                    <a:lnTo>
                      <a:pt x="865" y="423"/>
                    </a:lnTo>
                    <a:lnTo>
                      <a:pt x="846" y="400"/>
                    </a:lnTo>
                    <a:lnTo>
                      <a:pt x="824" y="377"/>
                    </a:lnTo>
                    <a:lnTo>
                      <a:pt x="801" y="355"/>
                    </a:lnTo>
                    <a:lnTo>
                      <a:pt x="776" y="334"/>
                    </a:lnTo>
                    <a:lnTo>
                      <a:pt x="750" y="312"/>
                    </a:lnTo>
                    <a:lnTo>
                      <a:pt x="722" y="291"/>
                    </a:lnTo>
                    <a:lnTo>
                      <a:pt x="693" y="271"/>
                    </a:lnTo>
                    <a:lnTo>
                      <a:pt x="663" y="251"/>
                    </a:lnTo>
                    <a:lnTo>
                      <a:pt x="630" y="230"/>
                    </a:lnTo>
                    <a:lnTo>
                      <a:pt x="596" y="211"/>
                    </a:lnTo>
                    <a:lnTo>
                      <a:pt x="562" y="192"/>
                    </a:lnTo>
                    <a:lnTo>
                      <a:pt x="525" y="174"/>
                    </a:lnTo>
                    <a:lnTo>
                      <a:pt x="488" y="157"/>
                    </a:lnTo>
                    <a:lnTo>
                      <a:pt x="449" y="140"/>
                    </a:lnTo>
                    <a:lnTo>
                      <a:pt x="410" y="123"/>
                    </a:lnTo>
                    <a:lnTo>
                      <a:pt x="368" y="107"/>
                    </a:lnTo>
                    <a:lnTo>
                      <a:pt x="326" y="92"/>
                    </a:lnTo>
                    <a:lnTo>
                      <a:pt x="283" y="77"/>
                    </a:lnTo>
                    <a:lnTo>
                      <a:pt x="238" y="63"/>
                    </a:lnTo>
                    <a:lnTo>
                      <a:pt x="192" y="49"/>
                    </a:lnTo>
                    <a:lnTo>
                      <a:pt x="145" y="36"/>
                    </a:lnTo>
                    <a:lnTo>
                      <a:pt x="98" y="23"/>
                    </a:lnTo>
                    <a:lnTo>
                      <a:pt x="5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0" name="Freeform 54"/>
              <p:cNvSpPr>
                <a:spLocks noEditPoints="1"/>
              </p:cNvSpPr>
              <p:nvPr/>
            </p:nvSpPr>
            <p:spPr bwMode="invGray">
              <a:xfrm>
                <a:off x="2649" y="2808"/>
                <a:ext cx="66" cy="121"/>
              </a:xfrm>
              <a:custGeom>
                <a:avLst/>
                <a:gdLst>
                  <a:gd name="T0" fmla="*/ 0 w 1382"/>
                  <a:gd name="T1" fmla="*/ 0 h 2551"/>
                  <a:gd name="T2" fmla="*/ 0 w 1382"/>
                  <a:gd name="T3" fmla="*/ 0 h 2551"/>
                  <a:gd name="T4" fmla="*/ 0 w 1382"/>
                  <a:gd name="T5" fmla="*/ 0 h 2551"/>
                  <a:gd name="T6" fmla="*/ 0 w 1382"/>
                  <a:gd name="T7" fmla="*/ 0 h 2551"/>
                  <a:gd name="T8" fmla="*/ 0 w 1382"/>
                  <a:gd name="T9" fmla="*/ 0 h 2551"/>
                  <a:gd name="T10" fmla="*/ 0 w 1382"/>
                  <a:gd name="T11" fmla="*/ 0 h 2551"/>
                  <a:gd name="T12" fmla="*/ 0 w 1382"/>
                  <a:gd name="T13" fmla="*/ 0 h 2551"/>
                  <a:gd name="T14" fmla="*/ 0 w 1382"/>
                  <a:gd name="T15" fmla="*/ 0 h 2551"/>
                  <a:gd name="T16" fmla="*/ 0 w 1382"/>
                  <a:gd name="T17" fmla="*/ 0 h 2551"/>
                  <a:gd name="T18" fmla="*/ 0 w 1382"/>
                  <a:gd name="T19" fmla="*/ 0 h 2551"/>
                  <a:gd name="T20" fmla="*/ 0 w 1382"/>
                  <a:gd name="T21" fmla="*/ 0 h 2551"/>
                  <a:gd name="T22" fmla="*/ 0 w 1382"/>
                  <a:gd name="T23" fmla="*/ 0 h 2551"/>
                  <a:gd name="T24" fmla="*/ 0 w 1382"/>
                  <a:gd name="T25" fmla="*/ 0 h 2551"/>
                  <a:gd name="T26" fmla="*/ 0 w 1382"/>
                  <a:gd name="T27" fmla="*/ 0 h 2551"/>
                  <a:gd name="T28" fmla="*/ 0 w 1382"/>
                  <a:gd name="T29" fmla="*/ 0 h 2551"/>
                  <a:gd name="T30" fmla="*/ 0 w 1382"/>
                  <a:gd name="T31" fmla="*/ 0 h 2551"/>
                  <a:gd name="T32" fmla="*/ 0 w 1382"/>
                  <a:gd name="T33" fmla="*/ 0 h 2551"/>
                  <a:gd name="T34" fmla="*/ 0 w 1382"/>
                  <a:gd name="T35" fmla="*/ 0 h 2551"/>
                  <a:gd name="T36" fmla="*/ 0 w 1382"/>
                  <a:gd name="T37" fmla="*/ 0 h 2551"/>
                  <a:gd name="T38" fmla="*/ 0 w 1382"/>
                  <a:gd name="T39" fmla="*/ 0 h 2551"/>
                  <a:gd name="T40" fmla="*/ 0 w 1382"/>
                  <a:gd name="T41" fmla="*/ 0 h 2551"/>
                  <a:gd name="T42" fmla="*/ 0 w 1382"/>
                  <a:gd name="T43" fmla="*/ 0 h 2551"/>
                  <a:gd name="T44" fmla="*/ 0 w 1382"/>
                  <a:gd name="T45" fmla="*/ 0 h 2551"/>
                  <a:gd name="T46" fmla="*/ 0 w 1382"/>
                  <a:gd name="T47" fmla="*/ 0 h 2551"/>
                  <a:gd name="T48" fmla="*/ 0 w 1382"/>
                  <a:gd name="T49" fmla="*/ 0 h 2551"/>
                  <a:gd name="T50" fmla="*/ 0 w 1382"/>
                  <a:gd name="T51" fmla="*/ 0 h 2551"/>
                  <a:gd name="T52" fmla="*/ 0 w 1382"/>
                  <a:gd name="T53" fmla="*/ 0 h 2551"/>
                  <a:gd name="T54" fmla="*/ 0 w 1382"/>
                  <a:gd name="T55" fmla="*/ 0 h 2551"/>
                  <a:gd name="T56" fmla="*/ 0 w 1382"/>
                  <a:gd name="T57" fmla="*/ 0 h 2551"/>
                  <a:gd name="T58" fmla="*/ 0 w 1382"/>
                  <a:gd name="T59" fmla="*/ 0 h 2551"/>
                  <a:gd name="T60" fmla="*/ 0 w 1382"/>
                  <a:gd name="T61" fmla="*/ 0 h 2551"/>
                  <a:gd name="T62" fmla="*/ 0 w 1382"/>
                  <a:gd name="T63" fmla="*/ 0 h 2551"/>
                  <a:gd name="T64" fmla="*/ 0 w 1382"/>
                  <a:gd name="T65" fmla="*/ 0 h 2551"/>
                  <a:gd name="T66" fmla="*/ 0 w 1382"/>
                  <a:gd name="T67" fmla="*/ 0 h 2551"/>
                  <a:gd name="T68" fmla="*/ 0 w 1382"/>
                  <a:gd name="T69" fmla="*/ 0 h 2551"/>
                  <a:gd name="T70" fmla="*/ 0 w 1382"/>
                  <a:gd name="T71" fmla="*/ 0 h 2551"/>
                  <a:gd name="T72" fmla="*/ 0 w 1382"/>
                  <a:gd name="T73" fmla="*/ 0 h 2551"/>
                  <a:gd name="T74" fmla="*/ 0 w 1382"/>
                  <a:gd name="T75" fmla="*/ 0 h 2551"/>
                  <a:gd name="T76" fmla="*/ 0 w 1382"/>
                  <a:gd name="T77" fmla="*/ 0 h 2551"/>
                  <a:gd name="T78" fmla="*/ 0 w 1382"/>
                  <a:gd name="T79" fmla="*/ 0 h 2551"/>
                  <a:gd name="T80" fmla="*/ 0 w 1382"/>
                  <a:gd name="T81" fmla="*/ 0 h 2551"/>
                  <a:gd name="T82" fmla="*/ 0 w 1382"/>
                  <a:gd name="T83" fmla="*/ 0 h 2551"/>
                  <a:gd name="T84" fmla="*/ 0 w 1382"/>
                  <a:gd name="T85" fmla="*/ 0 h 2551"/>
                  <a:gd name="T86" fmla="*/ 0 w 1382"/>
                  <a:gd name="T87" fmla="*/ 0 h 2551"/>
                  <a:gd name="T88" fmla="*/ 0 w 1382"/>
                  <a:gd name="T89" fmla="*/ 0 h 2551"/>
                  <a:gd name="T90" fmla="*/ 0 w 1382"/>
                  <a:gd name="T91" fmla="*/ 0 h 2551"/>
                  <a:gd name="T92" fmla="*/ 0 w 1382"/>
                  <a:gd name="T93" fmla="*/ 0 h 2551"/>
                  <a:gd name="T94" fmla="*/ 0 w 1382"/>
                  <a:gd name="T95" fmla="*/ 0 h 2551"/>
                  <a:gd name="T96" fmla="*/ 0 w 1382"/>
                  <a:gd name="T97" fmla="*/ 0 h 2551"/>
                  <a:gd name="T98" fmla="*/ 0 w 1382"/>
                  <a:gd name="T99" fmla="*/ 0 h 2551"/>
                  <a:gd name="T100" fmla="*/ 0 w 1382"/>
                  <a:gd name="T101" fmla="*/ 0 h 2551"/>
                  <a:gd name="T102" fmla="*/ 0 w 1382"/>
                  <a:gd name="T103" fmla="*/ 0 h 2551"/>
                  <a:gd name="T104" fmla="*/ 0 w 1382"/>
                  <a:gd name="T105" fmla="*/ 0 h 25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82"/>
                  <a:gd name="T160" fmla="*/ 0 h 2551"/>
                  <a:gd name="T161" fmla="*/ 1382 w 1382"/>
                  <a:gd name="T162" fmla="*/ 2551 h 25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82" h="2551">
                    <a:moveTo>
                      <a:pt x="0" y="0"/>
                    </a:moveTo>
                    <a:lnTo>
                      <a:pt x="652" y="0"/>
                    </a:lnTo>
                    <a:lnTo>
                      <a:pt x="695" y="1"/>
                    </a:lnTo>
                    <a:lnTo>
                      <a:pt x="737" y="3"/>
                    </a:lnTo>
                    <a:lnTo>
                      <a:pt x="778" y="6"/>
                    </a:lnTo>
                    <a:lnTo>
                      <a:pt x="817" y="11"/>
                    </a:lnTo>
                    <a:lnTo>
                      <a:pt x="854" y="17"/>
                    </a:lnTo>
                    <a:lnTo>
                      <a:pt x="890" y="25"/>
                    </a:lnTo>
                    <a:lnTo>
                      <a:pt x="924" y="34"/>
                    </a:lnTo>
                    <a:lnTo>
                      <a:pt x="957" y="45"/>
                    </a:lnTo>
                    <a:lnTo>
                      <a:pt x="988" y="57"/>
                    </a:lnTo>
                    <a:lnTo>
                      <a:pt x="1019" y="70"/>
                    </a:lnTo>
                    <a:lnTo>
                      <a:pt x="1048" y="84"/>
                    </a:lnTo>
                    <a:lnTo>
                      <a:pt x="1074" y="99"/>
                    </a:lnTo>
                    <a:lnTo>
                      <a:pt x="1100" y="116"/>
                    </a:lnTo>
                    <a:lnTo>
                      <a:pt x="1124" y="134"/>
                    </a:lnTo>
                    <a:lnTo>
                      <a:pt x="1148" y="154"/>
                    </a:lnTo>
                    <a:lnTo>
                      <a:pt x="1169" y="175"/>
                    </a:lnTo>
                    <a:lnTo>
                      <a:pt x="1189" y="197"/>
                    </a:lnTo>
                    <a:lnTo>
                      <a:pt x="1208" y="220"/>
                    </a:lnTo>
                    <a:lnTo>
                      <a:pt x="1225" y="244"/>
                    </a:lnTo>
                    <a:lnTo>
                      <a:pt x="1241" y="271"/>
                    </a:lnTo>
                    <a:lnTo>
                      <a:pt x="1256" y="298"/>
                    </a:lnTo>
                    <a:lnTo>
                      <a:pt x="1270" y="326"/>
                    </a:lnTo>
                    <a:lnTo>
                      <a:pt x="1282" y="356"/>
                    </a:lnTo>
                    <a:lnTo>
                      <a:pt x="1293" y="386"/>
                    </a:lnTo>
                    <a:lnTo>
                      <a:pt x="1302" y="418"/>
                    </a:lnTo>
                    <a:lnTo>
                      <a:pt x="1310" y="451"/>
                    </a:lnTo>
                    <a:lnTo>
                      <a:pt x="1317" y="486"/>
                    </a:lnTo>
                    <a:lnTo>
                      <a:pt x="1323" y="522"/>
                    </a:lnTo>
                    <a:lnTo>
                      <a:pt x="1327" y="558"/>
                    </a:lnTo>
                    <a:lnTo>
                      <a:pt x="1330" y="596"/>
                    </a:lnTo>
                    <a:lnTo>
                      <a:pt x="1332" y="635"/>
                    </a:lnTo>
                    <a:lnTo>
                      <a:pt x="1333" y="675"/>
                    </a:lnTo>
                    <a:lnTo>
                      <a:pt x="1332" y="696"/>
                    </a:lnTo>
                    <a:lnTo>
                      <a:pt x="1331" y="717"/>
                    </a:lnTo>
                    <a:lnTo>
                      <a:pt x="1330" y="737"/>
                    </a:lnTo>
                    <a:lnTo>
                      <a:pt x="1328" y="758"/>
                    </a:lnTo>
                    <a:lnTo>
                      <a:pt x="1326" y="778"/>
                    </a:lnTo>
                    <a:lnTo>
                      <a:pt x="1323" y="798"/>
                    </a:lnTo>
                    <a:lnTo>
                      <a:pt x="1319" y="819"/>
                    </a:lnTo>
                    <a:lnTo>
                      <a:pt x="1315" y="839"/>
                    </a:lnTo>
                    <a:lnTo>
                      <a:pt x="1310" y="859"/>
                    </a:lnTo>
                    <a:lnTo>
                      <a:pt x="1305" y="878"/>
                    </a:lnTo>
                    <a:lnTo>
                      <a:pt x="1299" y="898"/>
                    </a:lnTo>
                    <a:lnTo>
                      <a:pt x="1292" y="918"/>
                    </a:lnTo>
                    <a:lnTo>
                      <a:pt x="1285" y="937"/>
                    </a:lnTo>
                    <a:lnTo>
                      <a:pt x="1278" y="956"/>
                    </a:lnTo>
                    <a:lnTo>
                      <a:pt x="1269" y="974"/>
                    </a:lnTo>
                    <a:lnTo>
                      <a:pt x="1260" y="992"/>
                    </a:lnTo>
                    <a:lnTo>
                      <a:pt x="1250" y="1010"/>
                    </a:lnTo>
                    <a:lnTo>
                      <a:pt x="1240" y="1027"/>
                    </a:lnTo>
                    <a:lnTo>
                      <a:pt x="1229" y="1044"/>
                    </a:lnTo>
                    <a:lnTo>
                      <a:pt x="1217" y="1060"/>
                    </a:lnTo>
                    <a:lnTo>
                      <a:pt x="1205" y="1076"/>
                    </a:lnTo>
                    <a:lnTo>
                      <a:pt x="1193" y="1091"/>
                    </a:lnTo>
                    <a:lnTo>
                      <a:pt x="1179" y="1106"/>
                    </a:lnTo>
                    <a:lnTo>
                      <a:pt x="1165" y="1121"/>
                    </a:lnTo>
                    <a:lnTo>
                      <a:pt x="1151" y="1134"/>
                    </a:lnTo>
                    <a:lnTo>
                      <a:pt x="1135" y="1147"/>
                    </a:lnTo>
                    <a:lnTo>
                      <a:pt x="1118" y="1159"/>
                    </a:lnTo>
                    <a:lnTo>
                      <a:pt x="1102" y="1171"/>
                    </a:lnTo>
                    <a:lnTo>
                      <a:pt x="1084" y="1181"/>
                    </a:lnTo>
                    <a:lnTo>
                      <a:pt x="1066" y="1191"/>
                    </a:lnTo>
                    <a:lnTo>
                      <a:pt x="1048" y="1200"/>
                    </a:lnTo>
                    <a:lnTo>
                      <a:pt x="1028" y="1209"/>
                    </a:lnTo>
                    <a:lnTo>
                      <a:pt x="1049" y="1218"/>
                    </a:lnTo>
                    <a:lnTo>
                      <a:pt x="1069" y="1228"/>
                    </a:lnTo>
                    <a:lnTo>
                      <a:pt x="1088" y="1239"/>
                    </a:lnTo>
                    <a:lnTo>
                      <a:pt x="1107" y="1249"/>
                    </a:lnTo>
                    <a:lnTo>
                      <a:pt x="1125" y="1261"/>
                    </a:lnTo>
                    <a:lnTo>
                      <a:pt x="1144" y="1273"/>
                    </a:lnTo>
                    <a:lnTo>
                      <a:pt x="1161" y="1285"/>
                    </a:lnTo>
                    <a:lnTo>
                      <a:pt x="1178" y="1298"/>
                    </a:lnTo>
                    <a:lnTo>
                      <a:pt x="1193" y="1312"/>
                    </a:lnTo>
                    <a:lnTo>
                      <a:pt x="1209" y="1326"/>
                    </a:lnTo>
                    <a:lnTo>
                      <a:pt x="1224" y="1342"/>
                    </a:lnTo>
                    <a:lnTo>
                      <a:pt x="1238" y="1357"/>
                    </a:lnTo>
                    <a:lnTo>
                      <a:pt x="1251" y="1373"/>
                    </a:lnTo>
                    <a:lnTo>
                      <a:pt x="1265" y="1390"/>
                    </a:lnTo>
                    <a:lnTo>
                      <a:pt x="1277" y="1407"/>
                    </a:lnTo>
                    <a:lnTo>
                      <a:pt x="1289" y="1425"/>
                    </a:lnTo>
                    <a:lnTo>
                      <a:pt x="1300" y="1443"/>
                    </a:lnTo>
                    <a:lnTo>
                      <a:pt x="1310" y="1462"/>
                    </a:lnTo>
                    <a:lnTo>
                      <a:pt x="1320" y="1482"/>
                    </a:lnTo>
                    <a:lnTo>
                      <a:pt x="1329" y="1503"/>
                    </a:lnTo>
                    <a:lnTo>
                      <a:pt x="1337" y="1524"/>
                    </a:lnTo>
                    <a:lnTo>
                      <a:pt x="1345" y="1547"/>
                    </a:lnTo>
                    <a:lnTo>
                      <a:pt x="1352" y="1570"/>
                    </a:lnTo>
                    <a:lnTo>
                      <a:pt x="1358" y="1594"/>
                    </a:lnTo>
                    <a:lnTo>
                      <a:pt x="1363" y="1618"/>
                    </a:lnTo>
                    <a:lnTo>
                      <a:pt x="1368" y="1644"/>
                    </a:lnTo>
                    <a:lnTo>
                      <a:pt x="1372" y="1670"/>
                    </a:lnTo>
                    <a:lnTo>
                      <a:pt x="1376" y="1696"/>
                    </a:lnTo>
                    <a:lnTo>
                      <a:pt x="1378" y="1724"/>
                    </a:lnTo>
                    <a:lnTo>
                      <a:pt x="1380" y="1753"/>
                    </a:lnTo>
                    <a:lnTo>
                      <a:pt x="1381" y="1783"/>
                    </a:lnTo>
                    <a:lnTo>
                      <a:pt x="1382" y="1813"/>
                    </a:lnTo>
                    <a:lnTo>
                      <a:pt x="1381" y="1852"/>
                    </a:lnTo>
                    <a:lnTo>
                      <a:pt x="1380" y="1890"/>
                    </a:lnTo>
                    <a:lnTo>
                      <a:pt x="1377" y="1928"/>
                    </a:lnTo>
                    <a:lnTo>
                      <a:pt x="1373" y="1965"/>
                    </a:lnTo>
                    <a:lnTo>
                      <a:pt x="1368" y="2002"/>
                    </a:lnTo>
                    <a:lnTo>
                      <a:pt x="1361" y="2037"/>
                    </a:lnTo>
                    <a:lnTo>
                      <a:pt x="1354" y="2072"/>
                    </a:lnTo>
                    <a:lnTo>
                      <a:pt x="1345" y="2106"/>
                    </a:lnTo>
                    <a:lnTo>
                      <a:pt x="1335" y="2138"/>
                    </a:lnTo>
                    <a:lnTo>
                      <a:pt x="1323" y="2170"/>
                    </a:lnTo>
                    <a:lnTo>
                      <a:pt x="1311" y="2202"/>
                    </a:lnTo>
                    <a:lnTo>
                      <a:pt x="1297" y="2232"/>
                    </a:lnTo>
                    <a:lnTo>
                      <a:pt x="1281" y="2260"/>
                    </a:lnTo>
                    <a:lnTo>
                      <a:pt x="1264" y="2288"/>
                    </a:lnTo>
                    <a:lnTo>
                      <a:pt x="1245" y="2314"/>
                    </a:lnTo>
                    <a:lnTo>
                      <a:pt x="1226" y="2340"/>
                    </a:lnTo>
                    <a:lnTo>
                      <a:pt x="1204" y="2364"/>
                    </a:lnTo>
                    <a:lnTo>
                      <a:pt x="1182" y="2386"/>
                    </a:lnTo>
                    <a:lnTo>
                      <a:pt x="1158" y="2408"/>
                    </a:lnTo>
                    <a:lnTo>
                      <a:pt x="1132" y="2429"/>
                    </a:lnTo>
                    <a:lnTo>
                      <a:pt x="1104" y="2448"/>
                    </a:lnTo>
                    <a:lnTo>
                      <a:pt x="1075" y="2465"/>
                    </a:lnTo>
                    <a:lnTo>
                      <a:pt x="1045" y="2481"/>
                    </a:lnTo>
                    <a:lnTo>
                      <a:pt x="1013" y="2495"/>
                    </a:lnTo>
                    <a:lnTo>
                      <a:pt x="979" y="2508"/>
                    </a:lnTo>
                    <a:lnTo>
                      <a:pt x="944" y="2519"/>
                    </a:lnTo>
                    <a:lnTo>
                      <a:pt x="907" y="2529"/>
                    </a:lnTo>
                    <a:lnTo>
                      <a:pt x="867" y="2537"/>
                    </a:lnTo>
                    <a:lnTo>
                      <a:pt x="827" y="2543"/>
                    </a:lnTo>
                    <a:lnTo>
                      <a:pt x="785" y="2547"/>
                    </a:lnTo>
                    <a:lnTo>
                      <a:pt x="740" y="2550"/>
                    </a:lnTo>
                    <a:lnTo>
                      <a:pt x="695" y="2551"/>
                    </a:lnTo>
                    <a:lnTo>
                      <a:pt x="0" y="2551"/>
                    </a:lnTo>
                    <a:lnTo>
                      <a:pt x="0" y="0"/>
                    </a:lnTo>
                    <a:close/>
                    <a:moveTo>
                      <a:pt x="439" y="2190"/>
                    </a:moveTo>
                    <a:lnTo>
                      <a:pt x="623" y="2190"/>
                    </a:lnTo>
                    <a:lnTo>
                      <a:pt x="645" y="2190"/>
                    </a:lnTo>
                    <a:lnTo>
                      <a:pt x="666" y="2189"/>
                    </a:lnTo>
                    <a:lnTo>
                      <a:pt x="686" y="2187"/>
                    </a:lnTo>
                    <a:lnTo>
                      <a:pt x="704" y="2184"/>
                    </a:lnTo>
                    <a:lnTo>
                      <a:pt x="722" y="2181"/>
                    </a:lnTo>
                    <a:lnTo>
                      <a:pt x="740" y="2176"/>
                    </a:lnTo>
                    <a:lnTo>
                      <a:pt x="757" y="2171"/>
                    </a:lnTo>
                    <a:lnTo>
                      <a:pt x="773" y="2166"/>
                    </a:lnTo>
                    <a:lnTo>
                      <a:pt x="787" y="2159"/>
                    </a:lnTo>
                    <a:lnTo>
                      <a:pt x="801" y="2152"/>
                    </a:lnTo>
                    <a:lnTo>
                      <a:pt x="815" y="2143"/>
                    </a:lnTo>
                    <a:lnTo>
                      <a:pt x="827" y="2135"/>
                    </a:lnTo>
                    <a:lnTo>
                      <a:pt x="839" y="2125"/>
                    </a:lnTo>
                    <a:lnTo>
                      <a:pt x="850" y="2115"/>
                    </a:lnTo>
                    <a:lnTo>
                      <a:pt x="861" y="2103"/>
                    </a:lnTo>
                    <a:lnTo>
                      <a:pt x="870" y="2091"/>
                    </a:lnTo>
                    <a:lnTo>
                      <a:pt x="880" y="2079"/>
                    </a:lnTo>
                    <a:lnTo>
                      <a:pt x="889" y="2065"/>
                    </a:lnTo>
                    <a:lnTo>
                      <a:pt x="897" y="2051"/>
                    </a:lnTo>
                    <a:lnTo>
                      <a:pt x="904" y="2036"/>
                    </a:lnTo>
                    <a:lnTo>
                      <a:pt x="910" y="2021"/>
                    </a:lnTo>
                    <a:lnTo>
                      <a:pt x="916" y="2004"/>
                    </a:lnTo>
                    <a:lnTo>
                      <a:pt x="921" y="1987"/>
                    </a:lnTo>
                    <a:lnTo>
                      <a:pt x="926" y="1968"/>
                    </a:lnTo>
                    <a:lnTo>
                      <a:pt x="930" y="1950"/>
                    </a:lnTo>
                    <a:lnTo>
                      <a:pt x="933" y="1930"/>
                    </a:lnTo>
                    <a:lnTo>
                      <a:pt x="936" y="1910"/>
                    </a:lnTo>
                    <a:lnTo>
                      <a:pt x="939" y="1890"/>
                    </a:lnTo>
                    <a:lnTo>
                      <a:pt x="940" y="1868"/>
                    </a:lnTo>
                    <a:lnTo>
                      <a:pt x="942" y="1846"/>
                    </a:lnTo>
                    <a:lnTo>
                      <a:pt x="942" y="1823"/>
                    </a:lnTo>
                    <a:lnTo>
                      <a:pt x="943" y="1799"/>
                    </a:lnTo>
                    <a:lnTo>
                      <a:pt x="942" y="1775"/>
                    </a:lnTo>
                    <a:lnTo>
                      <a:pt x="942" y="1751"/>
                    </a:lnTo>
                    <a:lnTo>
                      <a:pt x="940" y="1728"/>
                    </a:lnTo>
                    <a:lnTo>
                      <a:pt x="938" y="1707"/>
                    </a:lnTo>
                    <a:lnTo>
                      <a:pt x="935" y="1686"/>
                    </a:lnTo>
                    <a:lnTo>
                      <a:pt x="932" y="1665"/>
                    </a:lnTo>
                    <a:lnTo>
                      <a:pt x="928" y="1646"/>
                    </a:lnTo>
                    <a:lnTo>
                      <a:pt x="923" y="1627"/>
                    </a:lnTo>
                    <a:lnTo>
                      <a:pt x="918" y="1609"/>
                    </a:lnTo>
                    <a:lnTo>
                      <a:pt x="912" y="1592"/>
                    </a:lnTo>
                    <a:lnTo>
                      <a:pt x="905" y="1576"/>
                    </a:lnTo>
                    <a:lnTo>
                      <a:pt x="898" y="1560"/>
                    </a:lnTo>
                    <a:lnTo>
                      <a:pt x="890" y="1544"/>
                    </a:lnTo>
                    <a:lnTo>
                      <a:pt x="881" y="1530"/>
                    </a:lnTo>
                    <a:lnTo>
                      <a:pt x="870" y="1517"/>
                    </a:lnTo>
                    <a:lnTo>
                      <a:pt x="860" y="1504"/>
                    </a:lnTo>
                    <a:lnTo>
                      <a:pt x="849" y="1492"/>
                    </a:lnTo>
                    <a:lnTo>
                      <a:pt x="837" y="1481"/>
                    </a:lnTo>
                    <a:lnTo>
                      <a:pt x="824" y="1471"/>
                    </a:lnTo>
                    <a:lnTo>
                      <a:pt x="811" y="1462"/>
                    </a:lnTo>
                    <a:lnTo>
                      <a:pt x="797" y="1453"/>
                    </a:lnTo>
                    <a:lnTo>
                      <a:pt x="781" y="1445"/>
                    </a:lnTo>
                    <a:lnTo>
                      <a:pt x="766" y="1438"/>
                    </a:lnTo>
                    <a:lnTo>
                      <a:pt x="748" y="1431"/>
                    </a:lnTo>
                    <a:lnTo>
                      <a:pt x="730" y="1425"/>
                    </a:lnTo>
                    <a:lnTo>
                      <a:pt x="712" y="1420"/>
                    </a:lnTo>
                    <a:lnTo>
                      <a:pt x="692" y="1416"/>
                    </a:lnTo>
                    <a:lnTo>
                      <a:pt x="672" y="1413"/>
                    </a:lnTo>
                    <a:lnTo>
                      <a:pt x="651" y="1410"/>
                    </a:lnTo>
                    <a:lnTo>
                      <a:pt x="629" y="1408"/>
                    </a:lnTo>
                    <a:lnTo>
                      <a:pt x="605" y="1407"/>
                    </a:lnTo>
                    <a:lnTo>
                      <a:pt x="581" y="1407"/>
                    </a:lnTo>
                    <a:lnTo>
                      <a:pt x="439" y="1407"/>
                    </a:lnTo>
                    <a:lnTo>
                      <a:pt x="439" y="2190"/>
                    </a:lnTo>
                    <a:close/>
                    <a:moveTo>
                      <a:pt x="439" y="1046"/>
                    </a:moveTo>
                    <a:lnTo>
                      <a:pt x="599" y="1046"/>
                    </a:lnTo>
                    <a:lnTo>
                      <a:pt x="614" y="1046"/>
                    </a:lnTo>
                    <a:lnTo>
                      <a:pt x="630" y="1045"/>
                    </a:lnTo>
                    <a:lnTo>
                      <a:pt x="645" y="1043"/>
                    </a:lnTo>
                    <a:lnTo>
                      <a:pt x="660" y="1041"/>
                    </a:lnTo>
                    <a:lnTo>
                      <a:pt x="674" y="1038"/>
                    </a:lnTo>
                    <a:lnTo>
                      <a:pt x="688" y="1034"/>
                    </a:lnTo>
                    <a:lnTo>
                      <a:pt x="702" y="1030"/>
                    </a:lnTo>
                    <a:lnTo>
                      <a:pt x="715" y="1025"/>
                    </a:lnTo>
                    <a:lnTo>
                      <a:pt x="728" y="1020"/>
                    </a:lnTo>
                    <a:lnTo>
                      <a:pt x="740" y="1013"/>
                    </a:lnTo>
                    <a:lnTo>
                      <a:pt x="754" y="1007"/>
                    </a:lnTo>
                    <a:lnTo>
                      <a:pt x="766" y="999"/>
                    </a:lnTo>
                    <a:lnTo>
                      <a:pt x="777" y="991"/>
                    </a:lnTo>
                    <a:lnTo>
                      <a:pt x="788" y="982"/>
                    </a:lnTo>
                    <a:lnTo>
                      <a:pt x="798" y="973"/>
                    </a:lnTo>
                    <a:lnTo>
                      <a:pt x="808" y="963"/>
                    </a:lnTo>
                    <a:lnTo>
                      <a:pt x="818" y="953"/>
                    </a:lnTo>
                    <a:lnTo>
                      <a:pt x="827" y="942"/>
                    </a:lnTo>
                    <a:lnTo>
                      <a:pt x="836" y="930"/>
                    </a:lnTo>
                    <a:lnTo>
                      <a:pt x="844" y="917"/>
                    </a:lnTo>
                    <a:lnTo>
                      <a:pt x="851" y="903"/>
                    </a:lnTo>
                    <a:lnTo>
                      <a:pt x="858" y="890"/>
                    </a:lnTo>
                    <a:lnTo>
                      <a:pt x="864" y="876"/>
                    </a:lnTo>
                    <a:lnTo>
                      <a:pt x="870" y="861"/>
                    </a:lnTo>
                    <a:lnTo>
                      <a:pt x="875" y="846"/>
                    </a:lnTo>
                    <a:lnTo>
                      <a:pt x="881" y="830"/>
                    </a:lnTo>
                    <a:lnTo>
                      <a:pt x="884" y="813"/>
                    </a:lnTo>
                    <a:lnTo>
                      <a:pt x="888" y="796"/>
                    </a:lnTo>
                    <a:lnTo>
                      <a:pt x="890" y="778"/>
                    </a:lnTo>
                    <a:lnTo>
                      <a:pt x="892" y="760"/>
                    </a:lnTo>
                    <a:lnTo>
                      <a:pt x="893" y="741"/>
                    </a:lnTo>
                    <a:lnTo>
                      <a:pt x="893" y="721"/>
                    </a:lnTo>
                    <a:lnTo>
                      <a:pt x="893" y="700"/>
                    </a:lnTo>
                    <a:lnTo>
                      <a:pt x="892" y="677"/>
                    </a:lnTo>
                    <a:lnTo>
                      <a:pt x="891" y="657"/>
                    </a:lnTo>
                    <a:lnTo>
                      <a:pt x="889" y="637"/>
                    </a:lnTo>
                    <a:lnTo>
                      <a:pt x="887" y="618"/>
                    </a:lnTo>
                    <a:lnTo>
                      <a:pt x="884" y="600"/>
                    </a:lnTo>
                    <a:lnTo>
                      <a:pt x="880" y="582"/>
                    </a:lnTo>
                    <a:lnTo>
                      <a:pt x="875" y="565"/>
                    </a:lnTo>
                    <a:lnTo>
                      <a:pt x="870" y="548"/>
                    </a:lnTo>
                    <a:lnTo>
                      <a:pt x="865" y="533"/>
                    </a:lnTo>
                    <a:lnTo>
                      <a:pt x="860" y="518"/>
                    </a:lnTo>
                    <a:lnTo>
                      <a:pt x="853" y="503"/>
                    </a:lnTo>
                    <a:lnTo>
                      <a:pt x="846" y="490"/>
                    </a:lnTo>
                    <a:lnTo>
                      <a:pt x="839" y="477"/>
                    </a:lnTo>
                    <a:lnTo>
                      <a:pt x="831" y="463"/>
                    </a:lnTo>
                    <a:lnTo>
                      <a:pt x="823" y="452"/>
                    </a:lnTo>
                    <a:lnTo>
                      <a:pt x="813" y="441"/>
                    </a:lnTo>
                    <a:lnTo>
                      <a:pt x="804" y="430"/>
                    </a:lnTo>
                    <a:lnTo>
                      <a:pt x="794" y="421"/>
                    </a:lnTo>
                    <a:lnTo>
                      <a:pt x="783" y="412"/>
                    </a:lnTo>
                    <a:lnTo>
                      <a:pt x="771" y="404"/>
                    </a:lnTo>
                    <a:lnTo>
                      <a:pt x="759" y="396"/>
                    </a:lnTo>
                    <a:lnTo>
                      <a:pt x="746" y="390"/>
                    </a:lnTo>
                    <a:lnTo>
                      <a:pt x="733" y="384"/>
                    </a:lnTo>
                    <a:lnTo>
                      <a:pt x="719" y="378"/>
                    </a:lnTo>
                    <a:lnTo>
                      <a:pt x="705" y="374"/>
                    </a:lnTo>
                    <a:lnTo>
                      <a:pt x="690" y="370"/>
                    </a:lnTo>
                    <a:lnTo>
                      <a:pt x="674" y="366"/>
                    </a:lnTo>
                    <a:lnTo>
                      <a:pt x="658" y="364"/>
                    </a:lnTo>
                    <a:lnTo>
                      <a:pt x="642" y="362"/>
                    </a:lnTo>
                    <a:lnTo>
                      <a:pt x="623" y="361"/>
                    </a:lnTo>
                    <a:lnTo>
                      <a:pt x="606" y="361"/>
                    </a:lnTo>
                    <a:lnTo>
                      <a:pt x="439" y="361"/>
                    </a:lnTo>
                    <a:lnTo>
                      <a:pt x="439" y="104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1" name="Rectangle 55"/>
              <p:cNvSpPr>
                <a:spLocks noChangeArrowheads="1"/>
              </p:cNvSpPr>
              <p:nvPr/>
            </p:nvSpPr>
            <p:spPr bwMode="invGray">
              <a:xfrm>
                <a:off x="2724" y="2808"/>
                <a:ext cx="19" cy="12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092" name="Freeform 56"/>
              <p:cNvSpPr>
                <a:spLocks/>
              </p:cNvSpPr>
              <p:nvPr/>
            </p:nvSpPr>
            <p:spPr bwMode="invGray">
              <a:xfrm>
                <a:off x="2755" y="2839"/>
                <a:ext cx="57" cy="92"/>
              </a:xfrm>
              <a:custGeom>
                <a:avLst/>
                <a:gdLst>
                  <a:gd name="T0" fmla="*/ 0 w 1192"/>
                  <a:gd name="T1" fmla="*/ 0 h 1936"/>
                  <a:gd name="T2" fmla="*/ 0 w 1192"/>
                  <a:gd name="T3" fmla="*/ 0 h 1936"/>
                  <a:gd name="T4" fmla="*/ 0 w 1192"/>
                  <a:gd name="T5" fmla="*/ 0 h 1936"/>
                  <a:gd name="T6" fmla="*/ 0 w 1192"/>
                  <a:gd name="T7" fmla="*/ 0 h 1936"/>
                  <a:gd name="T8" fmla="*/ 0 w 1192"/>
                  <a:gd name="T9" fmla="*/ 0 h 1936"/>
                  <a:gd name="T10" fmla="*/ 0 w 1192"/>
                  <a:gd name="T11" fmla="*/ 0 h 1936"/>
                  <a:gd name="T12" fmla="*/ 0 w 1192"/>
                  <a:gd name="T13" fmla="*/ 0 h 1936"/>
                  <a:gd name="T14" fmla="*/ 0 w 1192"/>
                  <a:gd name="T15" fmla="*/ 0 h 1936"/>
                  <a:gd name="T16" fmla="*/ 0 w 1192"/>
                  <a:gd name="T17" fmla="*/ 0 h 1936"/>
                  <a:gd name="T18" fmla="*/ 0 w 1192"/>
                  <a:gd name="T19" fmla="*/ 0 h 1936"/>
                  <a:gd name="T20" fmla="*/ 0 w 1192"/>
                  <a:gd name="T21" fmla="*/ 0 h 1936"/>
                  <a:gd name="T22" fmla="*/ 0 w 1192"/>
                  <a:gd name="T23" fmla="*/ 0 h 1936"/>
                  <a:gd name="T24" fmla="*/ 0 w 1192"/>
                  <a:gd name="T25" fmla="*/ 0 h 1936"/>
                  <a:gd name="T26" fmla="*/ 0 w 1192"/>
                  <a:gd name="T27" fmla="*/ 0 h 1936"/>
                  <a:gd name="T28" fmla="*/ 0 w 1192"/>
                  <a:gd name="T29" fmla="*/ 0 h 1936"/>
                  <a:gd name="T30" fmla="*/ 0 w 1192"/>
                  <a:gd name="T31" fmla="*/ 0 h 1936"/>
                  <a:gd name="T32" fmla="*/ 0 w 1192"/>
                  <a:gd name="T33" fmla="*/ 0 h 1936"/>
                  <a:gd name="T34" fmla="*/ 0 w 1192"/>
                  <a:gd name="T35" fmla="*/ 0 h 1936"/>
                  <a:gd name="T36" fmla="*/ 0 w 1192"/>
                  <a:gd name="T37" fmla="*/ 0 h 1936"/>
                  <a:gd name="T38" fmla="*/ 0 w 1192"/>
                  <a:gd name="T39" fmla="*/ 0 h 1936"/>
                  <a:gd name="T40" fmla="*/ 0 w 1192"/>
                  <a:gd name="T41" fmla="*/ 0 h 1936"/>
                  <a:gd name="T42" fmla="*/ 0 w 1192"/>
                  <a:gd name="T43" fmla="*/ 0 h 1936"/>
                  <a:gd name="T44" fmla="*/ 0 w 1192"/>
                  <a:gd name="T45" fmla="*/ 0 h 1936"/>
                  <a:gd name="T46" fmla="*/ 0 w 1192"/>
                  <a:gd name="T47" fmla="*/ 0 h 1936"/>
                  <a:gd name="T48" fmla="*/ 0 w 1192"/>
                  <a:gd name="T49" fmla="*/ 0 h 1936"/>
                  <a:gd name="T50" fmla="*/ 0 w 1192"/>
                  <a:gd name="T51" fmla="*/ 0 h 1936"/>
                  <a:gd name="T52" fmla="*/ 0 w 1192"/>
                  <a:gd name="T53" fmla="*/ 0 h 1936"/>
                  <a:gd name="T54" fmla="*/ 0 w 1192"/>
                  <a:gd name="T55" fmla="*/ 0 h 1936"/>
                  <a:gd name="T56" fmla="*/ 0 w 1192"/>
                  <a:gd name="T57" fmla="*/ 0 h 1936"/>
                  <a:gd name="T58" fmla="*/ 0 w 1192"/>
                  <a:gd name="T59" fmla="*/ 0 h 1936"/>
                  <a:gd name="T60" fmla="*/ 0 w 1192"/>
                  <a:gd name="T61" fmla="*/ 0 h 1936"/>
                  <a:gd name="T62" fmla="*/ 0 w 1192"/>
                  <a:gd name="T63" fmla="*/ 0 h 1936"/>
                  <a:gd name="T64" fmla="*/ 0 w 1192"/>
                  <a:gd name="T65" fmla="*/ 0 h 1936"/>
                  <a:gd name="T66" fmla="*/ 0 w 1192"/>
                  <a:gd name="T67" fmla="*/ 0 h 1936"/>
                  <a:gd name="T68" fmla="*/ 0 w 1192"/>
                  <a:gd name="T69" fmla="*/ 0 h 1936"/>
                  <a:gd name="T70" fmla="*/ 0 w 1192"/>
                  <a:gd name="T71" fmla="*/ 0 h 1936"/>
                  <a:gd name="T72" fmla="*/ 0 w 1192"/>
                  <a:gd name="T73" fmla="*/ 0 h 1936"/>
                  <a:gd name="T74" fmla="*/ 0 w 1192"/>
                  <a:gd name="T75" fmla="*/ 0 h 1936"/>
                  <a:gd name="T76" fmla="*/ 0 w 1192"/>
                  <a:gd name="T77" fmla="*/ 0 h 1936"/>
                  <a:gd name="T78" fmla="*/ 0 w 1192"/>
                  <a:gd name="T79" fmla="*/ 0 h 1936"/>
                  <a:gd name="T80" fmla="*/ 0 w 1192"/>
                  <a:gd name="T81" fmla="*/ 0 h 1936"/>
                  <a:gd name="T82" fmla="*/ 0 w 1192"/>
                  <a:gd name="T83" fmla="*/ 0 h 1936"/>
                  <a:gd name="T84" fmla="*/ 0 w 1192"/>
                  <a:gd name="T85" fmla="*/ 0 h 1936"/>
                  <a:gd name="T86" fmla="*/ 0 w 1192"/>
                  <a:gd name="T87" fmla="*/ 0 h 19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2"/>
                  <a:gd name="T133" fmla="*/ 0 h 1936"/>
                  <a:gd name="T134" fmla="*/ 1192 w 1192"/>
                  <a:gd name="T135" fmla="*/ 1936 h 19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2" h="1936">
                    <a:moveTo>
                      <a:pt x="1192" y="0"/>
                    </a:moveTo>
                    <a:lnTo>
                      <a:pt x="1192" y="1901"/>
                    </a:lnTo>
                    <a:lnTo>
                      <a:pt x="816" y="1901"/>
                    </a:lnTo>
                    <a:lnTo>
                      <a:pt x="816" y="1710"/>
                    </a:lnTo>
                    <a:lnTo>
                      <a:pt x="756" y="1760"/>
                    </a:lnTo>
                    <a:lnTo>
                      <a:pt x="703" y="1806"/>
                    </a:lnTo>
                    <a:lnTo>
                      <a:pt x="677" y="1826"/>
                    </a:lnTo>
                    <a:lnTo>
                      <a:pt x="650" y="1844"/>
                    </a:lnTo>
                    <a:lnTo>
                      <a:pt x="625" y="1861"/>
                    </a:lnTo>
                    <a:lnTo>
                      <a:pt x="599" y="1877"/>
                    </a:lnTo>
                    <a:lnTo>
                      <a:pt x="572" y="1890"/>
                    </a:lnTo>
                    <a:lnTo>
                      <a:pt x="544" y="1902"/>
                    </a:lnTo>
                    <a:lnTo>
                      <a:pt x="529" y="1908"/>
                    </a:lnTo>
                    <a:lnTo>
                      <a:pt x="514" y="1912"/>
                    </a:lnTo>
                    <a:lnTo>
                      <a:pt x="498" y="1917"/>
                    </a:lnTo>
                    <a:lnTo>
                      <a:pt x="483" y="1921"/>
                    </a:lnTo>
                    <a:lnTo>
                      <a:pt x="466" y="1925"/>
                    </a:lnTo>
                    <a:lnTo>
                      <a:pt x="450" y="1928"/>
                    </a:lnTo>
                    <a:lnTo>
                      <a:pt x="432" y="1930"/>
                    </a:lnTo>
                    <a:lnTo>
                      <a:pt x="413" y="1932"/>
                    </a:lnTo>
                    <a:lnTo>
                      <a:pt x="394" y="1934"/>
                    </a:lnTo>
                    <a:lnTo>
                      <a:pt x="375" y="1935"/>
                    </a:lnTo>
                    <a:lnTo>
                      <a:pt x="355" y="1936"/>
                    </a:lnTo>
                    <a:lnTo>
                      <a:pt x="334" y="1936"/>
                    </a:lnTo>
                    <a:lnTo>
                      <a:pt x="315" y="1936"/>
                    </a:lnTo>
                    <a:lnTo>
                      <a:pt x="296" y="1935"/>
                    </a:lnTo>
                    <a:lnTo>
                      <a:pt x="277" y="1932"/>
                    </a:lnTo>
                    <a:lnTo>
                      <a:pt x="259" y="1929"/>
                    </a:lnTo>
                    <a:lnTo>
                      <a:pt x="242" y="1925"/>
                    </a:lnTo>
                    <a:lnTo>
                      <a:pt x="225" y="1921"/>
                    </a:lnTo>
                    <a:lnTo>
                      <a:pt x="209" y="1915"/>
                    </a:lnTo>
                    <a:lnTo>
                      <a:pt x="194" y="1909"/>
                    </a:lnTo>
                    <a:lnTo>
                      <a:pt x="179" y="1902"/>
                    </a:lnTo>
                    <a:lnTo>
                      <a:pt x="163" y="1894"/>
                    </a:lnTo>
                    <a:lnTo>
                      <a:pt x="149" y="1885"/>
                    </a:lnTo>
                    <a:lnTo>
                      <a:pt x="136" y="1875"/>
                    </a:lnTo>
                    <a:lnTo>
                      <a:pt x="123" y="1865"/>
                    </a:lnTo>
                    <a:lnTo>
                      <a:pt x="111" y="1854"/>
                    </a:lnTo>
                    <a:lnTo>
                      <a:pt x="100" y="1842"/>
                    </a:lnTo>
                    <a:lnTo>
                      <a:pt x="89" y="1830"/>
                    </a:lnTo>
                    <a:lnTo>
                      <a:pt x="78" y="1817"/>
                    </a:lnTo>
                    <a:lnTo>
                      <a:pt x="69" y="1803"/>
                    </a:lnTo>
                    <a:lnTo>
                      <a:pt x="60" y="1788"/>
                    </a:lnTo>
                    <a:lnTo>
                      <a:pt x="51" y="1773"/>
                    </a:lnTo>
                    <a:lnTo>
                      <a:pt x="43" y="1756"/>
                    </a:lnTo>
                    <a:lnTo>
                      <a:pt x="35" y="1739"/>
                    </a:lnTo>
                    <a:lnTo>
                      <a:pt x="29" y="1722"/>
                    </a:lnTo>
                    <a:lnTo>
                      <a:pt x="23" y="1704"/>
                    </a:lnTo>
                    <a:lnTo>
                      <a:pt x="17" y="1685"/>
                    </a:lnTo>
                    <a:lnTo>
                      <a:pt x="13" y="1666"/>
                    </a:lnTo>
                    <a:lnTo>
                      <a:pt x="9" y="1646"/>
                    </a:lnTo>
                    <a:lnTo>
                      <a:pt x="6" y="1626"/>
                    </a:lnTo>
                    <a:lnTo>
                      <a:pt x="3" y="1605"/>
                    </a:lnTo>
                    <a:lnTo>
                      <a:pt x="2" y="1583"/>
                    </a:lnTo>
                    <a:lnTo>
                      <a:pt x="1" y="1561"/>
                    </a:lnTo>
                    <a:lnTo>
                      <a:pt x="0" y="1537"/>
                    </a:lnTo>
                    <a:lnTo>
                      <a:pt x="0" y="0"/>
                    </a:lnTo>
                    <a:lnTo>
                      <a:pt x="397" y="0"/>
                    </a:lnTo>
                    <a:lnTo>
                      <a:pt x="397" y="1474"/>
                    </a:lnTo>
                    <a:lnTo>
                      <a:pt x="398" y="1491"/>
                    </a:lnTo>
                    <a:lnTo>
                      <a:pt x="400" y="1507"/>
                    </a:lnTo>
                    <a:lnTo>
                      <a:pt x="403" y="1522"/>
                    </a:lnTo>
                    <a:lnTo>
                      <a:pt x="407" y="1535"/>
                    </a:lnTo>
                    <a:lnTo>
                      <a:pt x="413" y="1548"/>
                    </a:lnTo>
                    <a:lnTo>
                      <a:pt x="420" y="1560"/>
                    </a:lnTo>
                    <a:lnTo>
                      <a:pt x="428" y="1570"/>
                    </a:lnTo>
                    <a:lnTo>
                      <a:pt x="437" y="1579"/>
                    </a:lnTo>
                    <a:lnTo>
                      <a:pt x="447" y="1587"/>
                    </a:lnTo>
                    <a:lnTo>
                      <a:pt x="457" y="1593"/>
                    </a:lnTo>
                    <a:lnTo>
                      <a:pt x="469" y="1599"/>
                    </a:lnTo>
                    <a:lnTo>
                      <a:pt x="481" y="1604"/>
                    </a:lnTo>
                    <a:lnTo>
                      <a:pt x="494" y="1607"/>
                    </a:lnTo>
                    <a:lnTo>
                      <a:pt x="509" y="1610"/>
                    </a:lnTo>
                    <a:lnTo>
                      <a:pt x="523" y="1611"/>
                    </a:lnTo>
                    <a:lnTo>
                      <a:pt x="539" y="1612"/>
                    </a:lnTo>
                    <a:lnTo>
                      <a:pt x="556" y="1611"/>
                    </a:lnTo>
                    <a:lnTo>
                      <a:pt x="571" y="1609"/>
                    </a:lnTo>
                    <a:lnTo>
                      <a:pt x="587" y="1606"/>
                    </a:lnTo>
                    <a:lnTo>
                      <a:pt x="602" y="1602"/>
                    </a:lnTo>
                    <a:lnTo>
                      <a:pt x="618" y="1597"/>
                    </a:lnTo>
                    <a:lnTo>
                      <a:pt x="633" y="1592"/>
                    </a:lnTo>
                    <a:lnTo>
                      <a:pt x="648" y="1585"/>
                    </a:lnTo>
                    <a:lnTo>
                      <a:pt x="664" y="1577"/>
                    </a:lnTo>
                    <a:lnTo>
                      <a:pt x="696" y="1559"/>
                    </a:lnTo>
                    <a:lnTo>
                      <a:pt x="728" y="1538"/>
                    </a:lnTo>
                    <a:lnTo>
                      <a:pt x="760" y="1515"/>
                    </a:lnTo>
                    <a:lnTo>
                      <a:pt x="795" y="1491"/>
                    </a:lnTo>
                    <a:lnTo>
                      <a:pt x="795" y="0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3" name="Freeform 57"/>
              <p:cNvSpPr>
                <a:spLocks noEditPoints="1"/>
              </p:cNvSpPr>
              <p:nvPr/>
            </p:nvSpPr>
            <p:spPr bwMode="invGray">
              <a:xfrm>
                <a:off x="2823" y="2837"/>
                <a:ext cx="59" cy="94"/>
              </a:xfrm>
              <a:custGeom>
                <a:avLst/>
                <a:gdLst>
                  <a:gd name="T0" fmla="*/ 0 w 1233"/>
                  <a:gd name="T1" fmla="*/ 0 h 1971"/>
                  <a:gd name="T2" fmla="*/ 0 w 1233"/>
                  <a:gd name="T3" fmla="*/ 0 h 1971"/>
                  <a:gd name="T4" fmla="*/ 0 w 1233"/>
                  <a:gd name="T5" fmla="*/ 0 h 1971"/>
                  <a:gd name="T6" fmla="*/ 0 w 1233"/>
                  <a:gd name="T7" fmla="*/ 0 h 1971"/>
                  <a:gd name="T8" fmla="*/ 0 w 1233"/>
                  <a:gd name="T9" fmla="*/ 0 h 1971"/>
                  <a:gd name="T10" fmla="*/ 0 w 1233"/>
                  <a:gd name="T11" fmla="*/ 0 h 1971"/>
                  <a:gd name="T12" fmla="*/ 0 w 1233"/>
                  <a:gd name="T13" fmla="*/ 0 h 1971"/>
                  <a:gd name="T14" fmla="*/ 0 w 1233"/>
                  <a:gd name="T15" fmla="*/ 0 h 1971"/>
                  <a:gd name="T16" fmla="*/ 0 w 1233"/>
                  <a:gd name="T17" fmla="*/ 0 h 1971"/>
                  <a:gd name="T18" fmla="*/ 0 w 1233"/>
                  <a:gd name="T19" fmla="*/ 0 h 1971"/>
                  <a:gd name="T20" fmla="*/ 0 w 1233"/>
                  <a:gd name="T21" fmla="*/ 0 h 1971"/>
                  <a:gd name="T22" fmla="*/ 0 w 1233"/>
                  <a:gd name="T23" fmla="*/ 0 h 1971"/>
                  <a:gd name="T24" fmla="*/ 0 w 1233"/>
                  <a:gd name="T25" fmla="*/ 0 h 1971"/>
                  <a:gd name="T26" fmla="*/ 0 w 1233"/>
                  <a:gd name="T27" fmla="*/ 0 h 1971"/>
                  <a:gd name="T28" fmla="*/ 0 w 1233"/>
                  <a:gd name="T29" fmla="*/ 0 h 1971"/>
                  <a:gd name="T30" fmla="*/ 0 w 1233"/>
                  <a:gd name="T31" fmla="*/ 0 h 1971"/>
                  <a:gd name="T32" fmla="*/ 0 w 1233"/>
                  <a:gd name="T33" fmla="*/ 0 h 1971"/>
                  <a:gd name="T34" fmla="*/ 0 w 1233"/>
                  <a:gd name="T35" fmla="*/ 0 h 1971"/>
                  <a:gd name="T36" fmla="*/ 0 w 1233"/>
                  <a:gd name="T37" fmla="*/ 0 h 1971"/>
                  <a:gd name="T38" fmla="*/ 0 w 1233"/>
                  <a:gd name="T39" fmla="*/ 0 h 1971"/>
                  <a:gd name="T40" fmla="*/ 0 w 1233"/>
                  <a:gd name="T41" fmla="*/ 0 h 1971"/>
                  <a:gd name="T42" fmla="*/ 0 w 1233"/>
                  <a:gd name="T43" fmla="*/ 0 h 1971"/>
                  <a:gd name="T44" fmla="*/ 0 w 1233"/>
                  <a:gd name="T45" fmla="*/ 0 h 1971"/>
                  <a:gd name="T46" fmla="*/ 0 w 1233"/>
                  <a:gd name="T47" fmla="*/ 0 h 1971"/>
                  <a:gd name="T48" fmla="*/ 0 w 1233"/>
                  <a:gd name="T49" fmla="*/ 0 h 1971"/>
                  <a:gd name="T50" fmla="*/ 0 w 1233"/>
                  <a:gd name="T51" fmla="*/ 0 h 1971"/>
                  <a:gd name="T52" fmla="*/ 0 w 1233"/>
                  <a:gd name="T53" fmla="*/ 0 h 1971"/>
                  <a:gd name="T54" fmla="*/ 0 w 1233"/>
                  <a:gd name="T55" fmla="*/ 0 h 1971"/>
                  <a:gd name="T56" fmla="*/ 0 w 1233"/>
                  <a:gd name="T57" fmla="*/ 0 h 1971"/>
                  <a:gd name="T58" fmla="*/ 0 w 1233"/>
                  <a:gd name="T59" fmla="*/ 0 h 1971"/>
                  <a:gd name="T60" fmla="*/ 0 w 1233"/>
                  <a:gd name="T61" fmla="*/ 0 h 1971"/>
                  <a:gd name="T62" fmla="*/ 0 w 1233"/>
                  <a:gd name="T63" fmla="*/ 0 h 1971"/>
                  <a:gd name="T64" fmla="*/ 0 w 1233"/>
                  <a:gd name="T65" fmla="*/ 0 h 1971"/>
                  <a:gd name="T66" fmla="*/ 0 w 1233"/>
                  <a:gd name="T67" fmla="*/ 0 h 1971"/>
                  <a:gd name="T68" fmla="*/ 0 w 1233"/>
                  <a:gd name="T69" fmla="*/ 0 h 1971"/>
                  <a:gd name="T70" fmla="*/ 0 w 1233"/>
                  <a:gd name="T71" fmla="*/ 0 h 1971"/>
                  <a:gd name="T72" fmla="*/ 0 w 1233"/>
                  <a:gd name="T73" fmla="*/ 0 h 1971"/>
                  <a:gd name="T74" fmla="*/ 0 w 1233"/>
                  <a:gd name="T75" fmla="*/ 0 h 1971"/>
                  <a:gd name="T76" fmla="*/ 0 w 1233"/>
                  <a:gd name="T77" fmla="*/ 0 h 1971"/>
                  <a:gd name="T78" fmla="*/ 0 w 1233"/>
                  <a:gd name="T79" fmla="*/ 0 h 1971"/>
                  <a:gd name="T80" fmla="*/ 0 w 1233"/>
                  <a:gd name="T81" fmla="*/ 0 h 1971"/>
                  <a:gd name="T82" fmla="*/ 0 w 1233"/>
                  <a:gd name="T83" fmla="*/ 0 h 1971"/>
                  <a:gd name="T84" fmla="*/ 0 w 1233"/>
                  <a:gd name="T85" fmla="*/ 0 h 1971"/>
                  <a:gd name="T86" fmla="*/ 0 w 1233"/>
                  <a:gd name="T87" fmla="*/ 0 h 1971"/>
                  <a:gd name="T88" fmla="*/ 0 w 1233"/>
                  <a:gd name="T89" fmla="*/ 0 h 1971"/>
                  <a:gd name="T90" fmla="*/ 0 w 1233"/>
                  <a:gd name="T91" fmla="*/ 0 h 1971"/>
                  <a:gd name="T92" fmla="*/ 0 w 1233"/>
                  <a:gd name="T93" fmla="*/ 0 h 1971"/>
                  <a:gd name="T94" fmla="*/ 0 w 1233"/>
                  <a:gd name="T95" fmla="*/ 0 h 1971"/>
                  <a:gd name="T96" fmla="*/ 0 w 1233"/>
                  <a:gd name="T97" fmla="*/ 0 h 1971"/>
                  <a:gd name="T98" fmla="*/ 0 w 1233"/>
                  <a:gd name="T99" fmla="*/ 0 h 1971"/>
                  <a:gd name="T100" fmla="*/ 0 w 1233"/>
                  <a:gd name="T101" fmla="*/ 0 h 19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33"/>
                  <a:gd name="T154" fmla="*/ 0 h 1971"/>
                  <a:gd name="T155" fmla="*/ 1233 w 1233"/>
                  <a:gd name="T156" fmla="*/ 1971 h 19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33" h="1971">
                    <a:moveTo>
                      <a:pt x="1233" y="1060"/>
                    </a:moveTo>
                    <a:lnTo>
                      <a:pt x="397" y="1060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1" y="1412"/>
                    </a:lnTo>
                    <a:lnTo>
                      <a:pt x="403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7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4" y="1606"/>
                    </a:lnTo>
                    <a:lnTo>
                      <a:pt x="493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6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1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39" y="1613"/>
                    </a:lnTo>
                    <a:lnTo>
                      <a:pt x="748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7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1293"/>
                    </a:lnTo>
                    <a:lnTo>
                      <a:pt x="1233" y="1293"/>
                    </a:lnTo>
                    <a:lnTo>
                      <a:pt x="1232" y="1330"/>
                    </a:lnTo>
                    <a:lnTo>
                      <a:pt x="1230" y="1368"/>
                    </a:lnTo>
                    <a:lnTo>
                      <a:pt x="1227" y="1403"/>
                    </a:lnTo>
                    <a:lnTo>
                      <a:pt x="1223" y="1438"/>
                    </a:lnTo>
                    <a:lnTo>
                      <a:pt x="1218" y="1472"/>
                    </a:lnTo>
                    <a:lnTo>
                      <a:pt x="1212" y="1505"/>
                    </a:lnTo>
                    <a:lnTo>
                      <a:pt x="1204" y="1537"/>
                    </a:lnTo>
                    <a:lnTo>
                      <a:pt x="1196" y="1569"/>
                    </a:lnTo>
                    <a:lnTo>
                      <a:pt x="1187" y="1600"/>
                    </a:lnTo>
                    <a:lnTo>
                      <a:pt x="1177" y="1629"/>
                    </a:lnTo>
                    <a:lnTo>
                      <a:pt x="1165" y="1658"/>
                    </a:lnTo>
                    <a:lnTo>
                      <a:pt x="1152" y="1685"/>
                    </a:lnTo>
                    <a:lnTo>
                      <a:pt x="1138" y="1711"/>
                    </a:lnTo>
                    <a:lnTo>
                      <a:pt x="1122" y="1736"/>
                    </a:lnTo>
                    <a:lnTo>
                      <a:pt x="1106" y="1760"/>
                    </a:lnTo>
                    <a:lnTo>
                      <a:pt x="1088" y="1783"/>
                    </a:lnTo>
                    <a:lnTo>
                      <a:pt x="1069" y="1806"/>
                    </a:lnTo>
                    <a:lnTo>
                      <a:pt x="1049" y="1826"/>
                    </a:lnTo>
                    <a:lnTo>
                      <a:pt x="1028" y="1845"/>
                    </a:lnTo>
                    <a:lnTo>
                      <a:pt x="1004" y="1863"/>
                    </a:lnTo>
                    <a:lnTo>
                      <a:pt x="980" y="1880"/>
                    </a:lnTo>
                    <a:lnTo>
                      <a:pt x="954" y="1895"/>
                    </a:lnTo>
                    <a:lnTo>
                      <a:pt x="927" y="1910"/>
                    </a:lnTo>
                    <a:lnTo>
                      <a:pt x="899" y="1922"/>
                    </a:lnTo>
                    <a:lnTo>
                      <a:pt x="868" y="1934"/>
                    </a:lnTo>
                    <a:lnTo>
                      <a:pt x="837" y="1943"/>
                    </a:lnTo>
                    <a:lnTo>
                      <a:pt x="805" y="1952"/>
                    </a:lnTo>
                    <a:lnTo>
                      <a:pt x="770" y="1959"/>
                    </a:lnTo>
                    <a:lnTo>
                      <a:pt x="734" y="1964"/>
                    </a:lnTo>
                    <a:lnTo>
                      <a:pt x="696" y="1968"/>
                    </a:lnTo>
                    <a:lnTo>
                      <a:pt x="658" y="1971"/>
                    </a:lnTo>
                    <a:lnTo>
                      <a:pt x="616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6" y="1964"/>
                    </a:lnTo>
                    <a:lnTo>
                      <a:pt x="460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59" y="1932"/>
                    </a:lnTo>
                    <a:lnTo>
                      <a:pt x="329" y="1920"/>
                    </a:lnTo>
                    <a:lnTo>
                      <a:pt x="300" y="1906"/>
                    </a:lnTo>
                    <a:lnTo>
                      <a:pt x="273" y="1892"/>
                    </a:lnTo>
                    <a:lnTo>
                      <a:pt x="246" y="1876"/>
                    </a:lnTo>
                    <a:lnTo>
                      <a:pt x="222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0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3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5" y="1379"/>
                    </a:lnTo>
                    <a:lnTo>
                      <a:pt x="2" y="1341"/>
                    </a:lnTo>
                    <a:lnTo>
                      <a:pt x="1" y="1303"/>
                    </a:lnTo>
                    <a:lnTo>
                      <a:pt x="0" y="1265"/>
                    </a:lnTo>
                    <a:lnTo>
                      <a:pt x="0" y="706"/>
                    </a:lnTo>
                    <a:lnTo>
                      <a:pt x="1" y="668"/>
                    </a:lnTo>
                    <a:lnTo>
                      <a:pt x="2" y="630"/>
                    </a:lnTo>
                    <a:lnTo>
                      <a:pt x="5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3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0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2" y="114"/>
                    </a:lnTo>
                    <a:lnTo>
                      <a:pt x="246" y="97"/>
                    </a:lnTo>
                    <a:lnTo>
                      <a:pt x="273" y="80"/>
                    </a:lnTo>
                    <a:lnTo>
                      <a:pt x="300" y="65"/>
                    </a:lnTo>
                    <a:lnTo>
                      <a:pt x="329" y="51"/>
                    </a:lnTo>
                    <a:lnTo>
                      <a:pt x="359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60" y="13"/>
                    </a:lnTo>
                    <a:lnTo>
                      <a:pt x="496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6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6" y="7"/>
                    </a:lnTo>
                    <a:lnTo>
                      <a:pt x="774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3" y="40"/>
                    </a:lnTo>
                    <a:lnTo>
                      <a:pt x="905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6" y="97"/>
                    </a:lnTo>
                    <a:lnTo>
                      <a:pt x="1012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2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1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1" y="522"/>
                    </a:lnTo>
                    <a:lnTo>
                      <a:pt x="1225" y="557"/>
                    </a:lnTo>
                    <a:lnTo>
                      <a:pt x="1229" y="593"/>
                    </a:lnTo>
                    <a:lnTo>
                      <a:pt x="1231" y="630"/>
                    </a:lnTo>
                    <a:lnTo>
                      <a:pt x="1233" y="668"/>
                    </a:lnTo>
                    <a:lnTo>
                      <a:pt x="1233" y="706"/>
                    </a:lnTo>
                    <a:lnTo>
                      <a:pt x="1233" y="1060"/>
                    </a:lnTo>
                    <a:close/>
                    <a:moveTo>
                      <a:pt x="836" y="735"/>
                    </a:moveTo>
                    <a:lnTo>
                      <a:pt x="836" y="636"/>
                    </a:lnTo>
                    <a:lnTo>
                      <a:pt x="835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7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8" y="366"/>
                    </a:lnTo>
                    <a:lnTo>
                      <a:pt x="739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1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6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3" y="359"/>
                    </a:lnTo>
                    <a:lnTo>
                      <a:pt x="484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7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3" y="543"/>
                    </a:lnTo>
                    <a:lnTo>
                      <a:pt x="401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735"/>
                    </a:lnTo>
                    <a:lnTo>
                      <a:pt x="836" y="73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4" name="Freeform 58"/>
              <p:cNvSpPr>
                <a:spLocks/>
              </p:cNvSpPr>
              <p:nvPr/>
            </p:nvSpPr>
            <p:spPr bwMode="invGray">
              <a:xfrm>
                <a:off x="2888" y="2814"/>
                <a:ext cx="42" cy="117"/>
              </a:xfrm>
              <a:custGeom>
                <a:avLst/>
                <a:gdLst>
                  <a:gd name="T0" fmla="*/ 0 w 883"/>
                  <a:gd name="T1" fmla="*/ 0 h 2448"/>
                  <a:gd name="T2" fmla="*/ 0 w 883"/>
                  <a:gd name="T3" fmla="*/ 0 h 2448"/>
                  <a:gd name="T4" fmla="*/ 0 w 883"/>
                  <a:gd name="T5" fmla="*/ 0 h 2448"/>
                  <a:gd name="T6" fmla="*/ 0 w 883"/>
                  <a:gd name="T7" fmla="*/ 0 h 2448"/>
                  <a:gd name="T8" fmla="*/ 0 w 883"/>
                  <a:gd name="T9" fmla="*/ 0 h 2448"/>
                  <a:gd name="T10" fmla="*/ 0 w 883"/>
                  <a:gd name="T11" fmla="*/ 0 h 2448"/>
                  <a:gd name="T12" fmla="*/ 0 w 883"/>
                  <a:gd name="T13" fmla="*/ 0 h 2448"/>
                  <a:gd name="T14" fmla="*/ 0 w 883"/>
                  <a:gd name="T15" fmla="*/ 0 h 2448"/>
                  <a:gd name="T16" fmla="*/ 0 w 883"/>
                  <a:gd name="T17" fmla="*/ 0 h 2448"/>
                  <a:gd name="T18" fmla="*/ 0 w 883"/>
                  <a:gd name="T19" fmla="*/ 0 h 2448"/>
                  <a:gd name="T20" fmla="*/ 0 w 883"/>
                  <a:gd name="T21" fmla="*/ 0 h 2448"/>
                  <a:gd name="T22" fmla="*/ 0 w 883"/>
                  <a:gd name="T23" fmla="*/ 0 h 2448"/>
                  <a:gd name="T24" fmla="*/ 0 w 883"/>
                  <a:gd name="T25" fmla="*/ 0 h 2448"/>
                  <a:gd name="T26" fmla="*/ 0 w 883"/>
                  <a:gd name="T27" fmla="*/ 0 h 2448"/>
                  <a:gd name="T28" fmla="*/ 0 w 883"/>
                  <a:gd name="T29" fmla="*/ 0 h 2448"/>
                  <a:gd name="T30" fmla="*/ 0 w 883"/>
                  <a:gd name="T31" fmla="*/ 0 h 2448"/>
                  <a:gd name="T32" fmla="*/ 0 w 883"/>
                  <a:gd name="T33" fmla="*/ 0 h 2448"/>
                  <a:gd name="T34" fmla="*/ 0 w 883"/>
                  <a:gd name="T35" fmla="*/ 0 h 2448"/>
                  <a:gd name="T36" fmla="*/ 0 w 883"/>
                  <a:gd name="T37" fmla="*/ 0 h 2448"/>
                  <a:gd name="T38" fmla="*/ 0 w 883"/>
                  <a:gd name="T39" fmla="*/ 0 h 2448"/>
                  <a:gd name="T40" fmla="*/ 0 w 883"/>
                  <a:gd name="T41" fmla="*/ 0 h 2448"/>
                  <a:gd name="T42" fmla="*/ 0 w 883"/>
                  <a:gd name="T43" fmla="*/ 0 h 2448"/>
                  <a:gd name="T44" fmla="*/ 0 w 883"/>
                  <a:gd name="T45" fmla="*/ 0 h 2448"/>
                  <a:gd name="T46" fmla="*/ 0 w 883"/>
                  <a:gd name="T47" fmla="*/ 0 h 2448"/>
                  <a:gd name="T48" fmla="*/ 0 w 883"/>
                  <a:gd name="T49" fmla="*/ 0 h 2448"/>
                  <a:gd name="T50" fmla="*/ 0 w 883"/>
                  <a:gd name="T51" fmla="*/ 0 h 2448"/>
                  <a:gd name="T52" fmla="*/ 0 w 883"/>
                  <a:gd name="T53" fmla="*/ 0 h 2448"/>
                  <a:gd name="T54" fmla="*/ 0 w 883"/>
                  <a:gd name="T55" fmla="*/ 0 h 2448"/>
                  <a:gd name="T56" fmla="*/ 0 w 883"/>
                  <a:gd name="T57" fmla="*/ 0 h 2448"/>
                  <a:gd name="T58" fmla="*/ 0 w 883"/>
                  <a:gd name="T59" fmla="*/ 0 h 2448"/>
                  <a:gd name="T60" fmla="*/ 0 w 883"/>
                  <a:gd name="T61" fmla="*/ 0 h 2448"/>
                  <a:gd name="T62" fmla="*/ 0 w 883"/>
                  <a:gd name="T63" fmla="*/ 0 h 2448"/>
                  <a:gd name="T64" fmla="*/ 0 w 883"/>
                  <a:gd name="T65" fmla="*/ 0 h 2448"/>
                  <a:gd name="T66" fmla="*/ 0 w 883"/>
                  <a:gd name="T67" fmla="*/ 0 h 2448"/>
                  <a:gd name="T68" fmla="*/ 0 w 883"/>
                  <a:gd name="T69" fmla="*/ 0 h 24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3"/>
                  <a:gd name="T106" fmla="*/ 0 h 2448"/>
                  <a:gd name="T107" fmla="*/ 883 w 883"/>
                  <a:gd name="T108" fmla="*/ 2448 h 24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1" y="2047"/>
                    </a:lnTo>
                    <a:lnTo>
                      <a:pt x="660" y="2056"/>
                    </a:lnTo>
                    <a:lnTo>
                      <a:pt x="669" y="2066"/>
                    </a:lnTo>
                    <a:lnTo>
                      <a:pt x="680" y="2073"/>
                    </a:lnTo>
                    <a:lnTo>
                      <a:pt x="693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4" y="2432"/>
                    </a:lnTo>
                    <a:lnTo>
                      <a:pt x="844" y="2436"/>
                    </a:lnTo>
                    <a:lnTo>
                      <a:pt x="824" y="2440"/>
                    </a:lnTo>
                    <a:lnTo>
                      <a:pt x="802" y="2443"/>
                    </a:lnTo>
                    <a:lnTo>
                      <a:pt x="778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5" y="2448"/>
                    </a:lnTo>
                    <a:lnTo>
                      <a:pt x="658" y="2448"/>
                    </a:lnTo>
                    <a:lnTo>
                      <a:pt x="630" y="2447"/>
                    </a:lnTo>
                    <a:lnTo>
                      <a:pt x="605" y="2445"/>
                    </a:lnTo>
                    <a:lnTo>
                      <a:pt x="580" y="2442"/>
                    </a:lnTo>
                    <a:lnTo>
                      <a:pt x="555" y="2438"/>
                    </a:lnTo>
                    <a:lnTo>
                      <a:pt x="532" y="2434"/>
                    </a:lnTo>
                    <a:lnTo>
                      <a:pt x="508" y="2428"/>
                    </a:lnTo>
                    <a:lnTo>
                      <a:pt x="487" y="2422"/>
                    </a:lnTo>
                    <a:lnTo>
                      <a:pt x="466" y="2415"/>
                    </a:lnTo>
                    <a:lnTo>
                      <a:pt x="445" y="2408"/>
                    </a:lnTo>
                    <a:lnTo>
                      <a:pt x="426" y="2399"/>
                    </a:lnTo>
                    <a:lnTo>
                      <a:pt x="408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1" y="2300"/>
                    </a:lnTo>
                    <a:lnTo>
                      <a:pt x="289" y="2284"/>
                    </a:lnTo>
                    <a:lnTo>
                      <a:pt x="279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8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5" name="Freeform 59"/>
              <p:cNvSpPr>
                <a:spLocks noEditPoints="1"/>
              </p:cNvSpPr>
              <p:nvPr/>
            </p:nvSpPr>
            <p:spPr bwMode="invGray">
              <a:xfrm>
                <a:off x="2938" y="2837"/>
                <a:ext cx="59" cy="94"/>
              </a:xfrm>
              <a:custGeom>
                <a:avLst/>
                <a:gdLst>
                  <a:gd name="T0" fmla="*/ 0 w 1233"/>
                  <a:gd name="T1" fmla="*/ 0 h 1971"/>
                  <a:gd name="T2" fmla="*/ 0 w 1233"/>
                  <a:gd name="T3" fmla="*/ 0 h 1971"/>
                  <a:gd name="T4" fmla="*/ 0 w 1233"/>
                  <a:gd name="T5" fmla="*/ 0 h 1971"/>
                  <a:gd name="T6" fmla="*/ 0 w 1233"/>
                  <a:gd name="T7" fmla="*/ 0 h 1971"/>
                  <a:gd name="T8" fmla="*/ 0 w 1233"/>
                  <a:gd name="T9" fmla="*/ 0 h 1971"/>
                  <a:gd name="T10" fmla="*/ 0 w 1233"/>
                  <a:gd name="T11" fmla="*/ 0 h 1971"/>
                  <a:gd name="T12" fmla="*/ 0 w 1233"/>
                  <a:gd name="T13" fmla="*/ 0 h 1971"/>
                  <a:gd name="T14" fmla="*/ 0 w 1233"/>
                  <a:gd name="T15" fmla="*/ 0 h 1971"/>
                  <a:gd name="T16" fmla="*/ 0 w 1233"/>
                  <a:gd name="T17" fmla="*/ 0 h 1971"/>
                  <a:gd name="T18" fmla="*/ 0 w 1233"/>
                  <a:gd name="T19" fmla="*/ 0 h 1971"/>
                  <a:gd name="T20" fmla="*/ 0 w 1233"/>
                  <a:gd name="T21" fmla="*/ 0 h 1971"/>
                  <a:gd name="T22" fmla="*/ 0 w 1233"/>
                  <a:gd name="T23" fmla="*/ 0 h 1971"/>
                  <a:gd name="T24" fmla="*/ 0 w 1233"/>
                  <a:gd name="T25" fmla="*/ 0 h 1971"/>
                  <a:gd name="T26" fmla="*/ 0 w 1233"/>
                  <a:gd name="T27" fmla="*/ 0 h 1971"/>
                  <a:gd name="T28" fmla="*/ 0 w 1233"/>
                  <a:gd name="T29" fmla="*/ 0 h 1971"/>
                  <a:gd name="T30" fmla="*/ 0 w 1233"/>
                  <a:gd name="T31" fmla="*/ 0 h 1971"/>
                  <a:gd name="T32" fmla="*/ 0 w 1233"/>
                  <a:gd name="T33" fmla="*/ 0 h 1971"/>
                  <a:gd name="T34" fmla="*/ 0 w 1233"/>
                  <a:gd name="T35" fmla="*/ 0 h 1971"/>
                  <a:gd name="T36" fmla="*/ 0 w 1233"/>
                  <a:gd name="T37" fmla="*/ 0 h 1971"/>
                  <a:gd name="T38" fmla="*/ 0 w 1233"/>
                  <a:gd name="T39" fmla="*/ 0 h 1971"/>
                  <a:gd name="T40" fmla="*/ 0 w 1233"/>
                  <a:gd name="T41" fmla="*/ 0 h 1971"/>
                  <a:gd name="T42" fmla="*/ 0 w 1233"/>
                  <a:gd name="T43" fmla="*/ 0 h 1971"/>
                  <a:gd name="T44" fmla="*/ 0 w 1233"/>
                  <a:gd name="T45" fmla="*/ 0 h 1971"/>
                  <a:gd name="T46" fmla="*/ 0 w 1233"/>
                  <a:gd name="T47" fmla="*/ 0 h 1971"/>
                  <a:gd name="T48" fmla="*/ 0 w 1233"/>
                  <a:gd name="T49" fmla="*/ 0 h 1971"/>
                  <a:gd name="T50" fmla="*/ 0 w 1233"/>
                  <a:gd name="T51" fmla="*/ 0 h 1971"/>
                  <a:gd name="T52" fmla="*/ 0 w 1233"/>
                  <a:gd name="T53" fmla="*/ 0 h 1971"/>
                  <a:gd name="T54" fmla="*/ 0 w 1233"/>
                  <a:gd name="T55" fmla="*/ 0 h 1971"/>
                  <a:gd name="T56" fmla="*/ 0 w 1233"/>
                  <a:gd name="T57" fmla="*/ 0 h 1971"/>
                  <a:gd name="T58" fmla="*/ 0 w 1233"/>
                  <a:gd name="T59" fmla="*/ 0 h 1971"/>
                  <a:gd name="T60" fmla="*/ 0 w 1233"/>
                  <a:gd name="T61" fmla="*/ 0 h 1971"/>
                  <a:gd name="T62" fmla="*/ 0 w 1233"/>
                  <a:gd name="T63" fmla="*/ 0 h 1971"/>
                  <a:gd name="T64" fmla="*/ 0 w 1233"/>
                  <a:gd name="T65" fmla="*/ 0 h 1971"/>
                  <a:gd name="T66" fmla="*/ 0 w 1233"/>
                  <a:gd name="T67" fmla="*/ 0 h 1971"/>
                  <a:gd name="T68" fmla="*/ 0 w 1233"/>
                  <a:gd name="T69" fmla="*/ 0 h 1971"/>
                  <a:gd name="T70" fmla="*/ 0 w 1233"/>
                  <a:gd name="T71" fmla="*/ 0 h 1971"/>
                  <a:gd name="T72" fmla="*/ 0 w 1233"/>
                  <a:gd name="T73" fmla="*/ 0 h 1971"/>
                  <a:gd name="T74" fmla="*/ 0 w 1233"/>
                  <a:gd name="T75" fmla="*/ 0 h 1971"/>
                  <a:gd name="T76" fmla="*/ 0 w 1233"/>
                  <a:gd name="T77" fmla="*/ 0 h 1971"/>
                  <a:gd name="T78" fmla="*/ 0 w 1233"/>
                  <a:gd name="T79" fmla="*/ 0 h 1971"/>
                  <a:gd name="T80" fmla="*/ 0 w 1233"/>
                  <a:gd name="T81" fmla="*/ 0 h 1971"/>
                  <a:gd name="T82" fmla="*/ 0 w 1233"/>
                  <a:gd name="T83" fmla="*/ 0 h 1971"/>
                  <a:gd name="T84" fmla="*/ 0 w 1233"/>
                  <a:gd name="T85" fmla="*/ 0 h 1971"/>
                  <a:gd name="T86" fmla="*/ 0 w 1233"/>
                  <a:gd name="T87" fmla="*/ 0 h 1971"/>
                  <a:gd name="T88" fmla="*/ 0 w 1233"/>
                  <a:gd name="T89" fmla="*/ 0 h 1971"/>
                  <a:gd name="T90" fmla="*/ 0 w 1233"/>
                  <a:gd name="T91" fmla="*/ 0 h 1971"/>
                  <a:gd name="T92" fmla="*/ 0 w 1233"/>
                  <a:gd name="T93" fmla="*/ 0 h 1971"/>
                  <a:gd name="T94" fmla="*/ 0 w 1233"/>
                  <a:gd name="T95" fmla="*/ 0 h 1971"/>
                  <a:gd name="T96" fmla="*/ 0 w 1233"/>
                  <a:gd name="T97" fmla="*/ 0 h 1971"/>
                  <a:gd name="T98" fmla="*/ 0 w 1233"/>
                  <a:gd name="T99" fmla="*/ 0 h 1971"/>
                  <a:gd name="T100" fmla="*/ 0 w 1233"/>
                  <a:gd name="T101" fmla="*/ 0 h 1971"/>
                  <a:gd name="T102" fmla="*/ 0 w 1233"/>
                  <a:gd name="T103" fmla="*/ 0 h 1971"/>
                  <a:gd name="T104" fmla="*/ 0 w 1233"/>
                  <a:gd name="T105" fmla="*/ 0 h 1971"/>
                  <a:gd name="T106" fmla="*/ 0 w 1233"/>
                  <a:gd name="T107" fmla="*/ 0 h 1971"/>
                  <a:gd name="T108" fmla="*/ 0 w 1233"/>
                  <a:gd name="T109" fmla="*/ 0 h 1971"/>
                  <a:gd name="T110" fmla="*/ 0 w 1233"/>
                  <a:gd name="T111" fmla="*/ 0 h 1971"/>
                  <a:gd name="T112" fmla="*/ 0 w 1233"/>
                  <a:gd name="T113" fmla="*/ 0 h 1971"/>
                  <a:gd name="T114" fmla="*/ 0 w 1233"/>
                  <a:gd name="T115" fmla="*/ 0 h 1971"/>
                  <a:gd name="T116" fmla="*/ 0 w 1233"/>
                  <a:gd name="T117" fmla="*/ 0 h 1971"/>
                  <a:gd name="T118" fmla="*/ 0 w 1233"/>
                  <a:gd name="T119" fmla="*/ 0 h 1971"/>
                  <a:gd name="T120" fmla="*/ 0 w 1233"/>
                  <a:gd name="T121" fmla="*/ 0 h 1971"/>
                  <a:gd name="T122" fmla="*/ 0 w 1233"/>
                  <a:gd name="T123" fmla="*/ 0 h 1971"/>
                  <a:gd name="T124" fmla="*/ 0 w 1233"/>
                  <a:gd name="T125" fmla="*/ 0 h 19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3"/>
                  <a:gd name="T190" fmla="*/ 0 h 1971"/>
                  <a:gd name="T191" fmla="*/ 1233 w 1233"/>
                  <a:gd name="T192" fmla="*/ 1971 h 19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3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4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2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1" y="114"/>
                    </a:lnTo>
                    <a:lnTo>
                      <a:pt x="247" y="97"/>
                    </a:lnTo>
                    <a:lnTo>
                      <a:pt x="272" y="80"/>
                    </a:lnTo>
                    <a:lnTo>
                      <a:pt x="300" y="65"/>
                    </a:lnTo>
                    <a:lnTo>
                      <a:pt x="328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59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0" y="522"/>
                    </a:lnTo>
                    <a:lnTo>
                      <a:pt x="1225" y="557"/>
                    </a:lnTo>
                    <a:lnTo>
                      <a:pt x="1228" y="593"/>
                    </a:lnTo>
                    <a:lnTo>
                      <a:pt x="1231" y="630"/>
                    </a:lnTo>
                    <a:lnTo>
                      <a:pt x="1232" y="668"/>
                    </a:lnTo>
                    <a:lnTo>
                      <a:pt x="1233" y="706"/>
                    </a:lnTo>
                    <a:lnTo>
                      <a:pt x="1233" y="1265"/>
                    </a:lnTo>
                    <a:lnTo>
                      <a:pt x="1232" y="1303"/>
                    </a:lnTo>
                    <a:lnTo>
                      <a:pt x="1231" y="1341"/>
                    </a:lnTo>
                    <a:lnTo>
                      <a:pt x="1228" y="1379"/>
                    </a:lnTo>
                    <a:lnTo>
                      <a:pt x="1225" y="1415"/>
                    </a:lnTo>
                    <a:lnTo>
                      <a:pt x="1220" y="1451"/>
                    </a:lnTo>
                    <a:lnTo>
                      <a:pt x="1215" y="1485"/>
                    </a:lnTo>
                    <a:lnTo>
                      <a:pt x="1208" y="1518"/>
                    </a:lnTo>
                    <a:lnTo>
                      <a:pt x="1201" y="1551"/>
                    </a:lnTo>
                    <a:lnTo>
                      <a:pt x="1192" y="1583"/>
                    </a:lnTo>
                    <a:lnTo>
                      <a:pt x="1182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5" y="1774"/>
                    </a:lnTo>
                    <a:lnTo>
                      <a:pt x="1076" y="1798"/>
                    </a:lnTo>
                    <a:lnTo>
                      <a:pt x="1056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0" y="1892"/>
                    </a:lnTo>
                    <a:lnTo>
                      <a:pt x="933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2" y="1942"/>
                    </a:lnTo>
                    <a:lnTo>
                      <a:pt x="808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8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59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8" y="1920"/>
                    </a:lnTo>
                    <a:lnTo>
                      <a:pt x="300" y="1906"/>
                    </a:lnTo>
                    <a:lnTo>
                      <a:pt x="272" y="1892"/>
                    </a:lnTo>
                    <a:lnTo>
                      <a:pt x="247" y="1876"/>
                    </a:lnTo>
                    <a:lnTo>
                      <a:pt x="221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2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4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6" y="636"/>
                    </a:moveTo>
                    <a:lnTo>
                      <a:pt x="835" y="596"/>
                    </a:lnTo>
                    <a:lnTo>
                      <a:pt x="832" y="560"/>
                    </a:lnTo>
                    <a:lnTo>
                      <a:pt x="830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0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2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6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6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2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0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0" y="1429"/>
                    </a:lnTo>
                    <a:lnTo>
                      <a:pt x="832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6" name="Freeform 60"/>
              <p:cNvSpPr>
                <a:spLocks noEditPoints="1"/>
              </p:cNvSpPr>
              <p:nvPr/>
            </p:nvSpPr>
            <p:spPr bwMode="invGray">
              <a:xfrm>
                <a:off x="3007" y="2837"/>
                <a:ext cx="59" cy="94"/>
              </a:xfrm>
              <a:custGeom>
                <a:avLst/>
                <a:gdLst>
                  <a:gd name="T0" fmla="*/ 0 w 1234"/>
                  <a:gd name="T1" fmla="*/ 0 h 1971"/>
                  <a:gd name="T2" fmla="*/ 0 w 1234"/>
                  <a:gd name="T3" fmla="*/ 0 h 1971"/>
                  <a:gd name="T4" fmla="*/ 0 w 1234"/>
                  <a:gd name="T5" fmla="*/ 0 h 1971"/>
                  <a:gd name="T6" fmla="*/ 0 w 1234"/>
                  <a:gd name="T7" fmla="*/ 0 h 1971"/>
                  <a:gd name="T8" fmla="*/ 0 w 1234"/>
                  <a:gd name="T9" fmla="*/ 0 h 1971"/>
                  <a:gd name="T10" fmla="*/ 0 w 1234"/>
                  <a:gd name="T11" fmla="*/ 0 h 1971"/>
                  <a:gd name="T12" fmla="*/ 0 w 1234"/>
                  <a:gd name="T13" fmla="*/ 0 h 1971"/>
                  <a:gd name="T14" fmla="*/ 0 w 1234"/>
                  <a:gd name="T15" fmla="*/ 0 h 1971"/>
                  <a:gd name="T16" fmla="*/ 0 w 1234"/>
                  <a:gd name="T17" fmla="*/ 0 h 1971"/>
                  <a:gd name="T18" fmla="*/ 0 w 1234"/>
                  <a:gd name="T19" fmla="*/ 0 h 1971"/>
                  <a:gd name="T20" fmla="*/ 0 w 1234"/>
                  <a:gd name="T21" fmla="*/ 0 h 1971"/>
                  <a:gd name="T22" fmla="*/ 0 w 1234"/>
                  <a:gd name="T23" fmla="*/ 0 h 1971"/>
                  <a:gd name="T24" fmla="*/ 0 w 1234"/>
                  <a:gd name="T25" fmla="*/ 0 h 1971"/>
                  <a:gd name="T26" fmla="*/ 0 w 1234"/>
                  <a:gd name="T27" fmla="*/ 0 h 1971"/>
                  <a:gd name="T28" fmla="*/ 0 w 1234"/>
                  <a:gd name="T29" fmla="*/ 0 h 1971"/>
                  <a:gd name="T30" fmla="*/ 0 w 1234"/>
                  <a:gd name="T31" fmla="*/ 0 h 1971"/>
                  <a:gd name="T32" fmla="*/ 0 w 1234"/>
                  <a:gd name="T33" fmla="*/ 0 h 1971"/>
                  <a:gd name="T34" fmla="*/ 0 w 1234"/>
                  <a:gd name="T35" fmla="*/ 0 h 1971"/>
                  <a:gd name="T36" fmla="*/ 0 w 1234"/>
                  <a:gd name="T37" fmla="*/ 0 h 1971"/>
                  <a:gd name="T38" fmla="*/ 0 w 1234"/>
                  <a:gd name="T39" fmla="*/ 0 h 1971"/>
                  <a:gd name="T40" fmla="*/ 0 w 1234"/>
                  <a:gd name="T41" fmla="*/ 0 h 1971"/>
                  <a:gd name="T42" fmla="*/ 0 w 1234"/>
                  <a:gd name="T43" fmla="*/ 0 h 1971"/>
                  <a:gd name="T44" fmla="*/ 0 w 1234"/>
                  <a:gd name="T45" fmla="*/ 0 h 1971"/>
                  <a:gd name="T46" fmla="*/ 0 w 1234"/>
                  <a:gd name="T47" fmla="*/ 0 h 1971"/>
                  <a:gd name="T48" fmla="*/ 0 w 1234"/>
                  <a:gd name="T49" fmla="*/ 0 h 1971"/>
                  <a:gd name="T50" fmla="*/ 0 w 1234"/>
                  <a:gd name="T51" fmla="*/ 0 h 1971"/>
                  <a:gd name="T52" fmla="*/ 0 w 1234"/>
                  <a:gd name="T53" fmla="*/ 0 h 1971"/>
                  <a:gd name="T54" fmla="*/ 0 w 1234"/>
                  <a:gd name="T55" fmla="*/ 0 h 1971"/>
                  <a:gd name="T56" fmla="*/ 0 w 1234"/>
                  <a:gd name="T57" fmla="*/ 0 h 1971"/>
                  <a:gd name="T58" fmla="*/ 0 w 1234"/>
                  <a:gd name="T59" fmla="*/ 0 h 1971"/>
                  <a:gd name="T60" fmla="*/ 0 w 1234"/>
                  <a:gd name="T61" fmla="*/ 0 h 1971"/>
                  <a:gd name="T62" fmla="*/ 0 w 1234"/>
                  <a:gd name="T63" fmla="*/ 0 h 1971"/>
                  <a:gd name="T64" fmla="*/ 0 w 1234"/>
                  <a:gd name="T65" fmla="*/ 0 h 1971"/>
                  <a:gd name="T66" fmla="*/ 0 w 1234"/>
                  <a:gd name="T67" fmla="*/ 0 h 1971"/>
                  <a:gd name="T68" fmla="*/ 0 w 1234"/>
                  <a:gd name="T69" fmla="*/ 0 h 1971"/>
                  <a:gd name="T70" fmla="*/ 0 w 1234"/>
                  <a:gd name="T71" fmla="*/ 0 h 1971"/>
                  <a:gd name="T72" fmla="*/ 0 w 1234"/>
                  <a:gd name="T73" fmla="*/ 0 h 1971"/>
                  <a:gd name="T74" fmla="*/ 0 w 1234"/>
                  <a:gd name="T75" fmla="*/ 0 h 1971"/>
                  <a:gd name="T76" fmla="*/ 0 w 1234"/>
                  <a:gd name="T77" fmla="*/ 0 h 1971"/>
                  <a:gd name="T78" fmla="*/ 0 w 1234"/>
                  <a:gd name="T79" fmla="*/ 0 h 1971"/>
                  <a:gd name="T80" fmla="*/ 0 w 1234"/>
                  <a:gd name="T81" fmla="*/ 0 h 1971"/>
                  <a:gd name="T82" fmla="*/ 0 w 1234"/>
                  <a:gd name="T83" fmla="*/ 0 h 1971"/>
                  <a:gd name="T84" fmla="*/ 0 w 1234"/>
                  <a:gd name="T85" fmla="*/ 0 h 1971"/>
                  <a:gd name="T86" fmla="*/ 0 w 1234"/>
                  <a:gd name="T87" fmla="*/ 0 h 1971"/>
                  <a:gd name="T88" fmla="*/ 0 w 1234"/>
                  <a:gd name="T89" fmla="*/ 0 h 1971"/>
                  <a:gd name="T90" fmla="*/ 0 w 1234"/>
                  <a:gd name="T91" fmla="*/ 0 h 1971"/>
                  <a:gd name="T92" fmla="*/ 0 w 1234"/>
                  <a:gd name="T93" fmla="*/ 0 h 1971"/>
                  <a:gd name="T94" fmla="*/ 0 w 1234"/>
                  <a:gd name="T95" fmla="*/ 0 h 1971"/>
                  <a:gd name="T96" fmla="*/ 0 w 1234"/>
                  <a:gd name="T97" fmla="*/ 0 h 1971"/>
                  <a:gd name="T98" fmla="*/ 0 w 1234"/>
                  <a:gd name="T99" fmla="*/ 0 h 1971"/>
                  <a:gd name="T100" fmla="*/ 0 w 1234"/>
                  <a:gd name="T101" fmla="*/ 0 h 1971"/>
                  <a:gd name="T102" fmla="*/ 0 w 1234"/>
                  <a:gd name="T103" fmla="*/ 0 h 1971"/>
                  <a:gd name="T104" fmla="*/ 0 w 1234"/>
                  <a:gd name="T105" fmla="*/ 0 h 1971"/>
                  <a:gd name="T106" fmla="*/ 0 w 1234"/>
                  <a:gd name="T107" fmla="*/ 0 h 1971"/>
                  <a:gd name="T108" fmla="*/ 0 w 1234"/>
                  <a:gd name="T109" fmla="*/ 0 h 1971"/>
                  <a:gd name="T110" fmla="*/ 0 w 1234"/>
                  <a:gd name="T111" fmla="*/ 0 h 1971"/>
                  <a:gd name="T112" fmla="*/ 0 w 1234"/>
                  <a:gd name="T113" fmla="*/ 0 h 1971"/>
                  <a:gd name="T114" fmla="*/ 0 w 1234"/>
                  <a:gd name="T115" fmla="*/ 0 h 1971"/>
                  <a:gd name="T116" fmla="*/ 0 w 1234"/>
                  <a:gd name="T117" fmla="*/ 0 h 1971"/>
                  <a:gd name="T118" fmla="*/ 0 w 1234"/>
                  <a:gd name="T119" fmla="*/ 0 h 1971"/>
                  <a:gd name="T120" fmla="*/ 0 w 1234"/>
                  <a:gd name="T121" fmla="*/ 0 h 1971"/>
                  <a:gd name="T122" fmla="*/ 0 w 1234"/>
                  <a:gd name="T123" fmla="*/ 0 h 1971"/>
                  <a:gd name="T124" fmla="*/ 0 w 1234"/>
                  <a:gd name="T125" fmla="*/ 0 h 19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4"/>
                  <a:gd name="T190" fmla="*/ 0 h 1971"/>
                  <a:gd name="T191" fmla="*/ 1234 w 1234"/>
                  <a:gd name="T192" fmla="*/ 1971 h 19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4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2" y="389"/>
                    </a:lnTo>
                    <a:lnTo>
                      <a:pt x="52" y="358"/>
                    </a:lnTo>
                    <a:lnTo>
                      <a:pt x="63" y="329"/>
                    </a:lnTo>
                    <a:lnTo>
                      <a:pt x="76" y="300"/>
                    </a:lnTo>
                    <a:lnTo>
                      <a:pt x="90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8" y="153"/>
                    </a:lnTo>
                    <a:lnTo>
                      <a:pt x="200" y="133"/>
                    </a:lnTo>
                    <a:lnTo>
                      <a:pt x="222" y="114"/>
                    </a:lnTo>
                    <a:lnTo>
                      <a:pt x="247" y="97"/>
                    </a:lnTo>
                    <a:lnTo>
                      <a:pt x="273" y="80"/>
                    </a:lnTo>
                    <a:lnTo>
                      <a:pt x="301" y="65"/>
                    </a:lnTo>
                    <a:lnTo>
                      <a:pt x="329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6" y="20"/>
                    </a:lnTo>
                    <a:lnTo>
                      <a:pt x="460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6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9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9" y="20"/>
                    </a:lnTo>
                    <a:lnTo>
                      <a:pt x="843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4" y="65"/>
                    </a:lnTo>
                    <a:lnTo>
                      <a:pt x="961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7" y="153"/>
                    </a:lnTo>
                    <a:lnTo>
                      <a:pt x="1077" y="174"/>
                    </a:lnTo>
                    <a:lnTo>
                      <a:pt x="1096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3" y="358"/>
                    </a:lnTo>
                    <a:lnTo>
                      <a:pt x="1193" y="389"/>
                    </a:lnTo>
                    <a:lnTo>
                      <a:pt x="1202" y="420"/>
                    </a:lnTo>
                    <a:lnTo>
                      <a:pt x="1209" y="453"/>
                    </a:lnTo>
                    <a:lnTo>
                      <a:pt x="1216" y="486"/>
                    </a:lnTo>
                    <a:lnTo>
                      <a:pt x="1222" y="522"/>
                    </a:lnTo>
                    <a:lnTo>
                      <a:pt x="1226" y="557"/>
                    </a:lnTo>
                    <a:lnTo>
                      <a:pt x="1230" y="593"/>
                    </a:lnTo>
                    <a:lnTo>
                      <a:pt x="1232" y="630"/>
                    </a:lnTo>
                    <a:lnTo>
                      <a:pt x="1233" y="668"/>
                    </a:lnTo>
                    <a:lnTo>
                      <a:pt x="1234" y="706"/>
                    </a:lnTo>
                    <a:lnTo>
                      <a:pt x="1234" y="1265"/>
                    </a:lnTo>
                    <a:lnTo>
                      <a:pt x="1233" y="1303"/>
                    </a:lnTo>
                    <a:lnTo>
                      <a:pt x="1232" y="1341"/>
                    </a:lnTo>
                    <a:lnTo>
                      <a:pt x="1230" y="1379"/>
                    </a:lnTo>
                    <a:lnTo>
                      <a:pt x="1226" y="1415"/>
                    </a:lnTo>
                    <a:lnTo>
                      <a:pt x="1222" y="1451"/>
                    </a:lnTo>
                    <a:lnTo>
                      <a:pt x="1216" y="1485"/>
                    </a:lnTo>
                    <a:lnTo>
                      <a:pt x="1209" y="1518"/>
                    </a:lnTo>
                    <a:lnTo>
                      <a:pt x="1202" y="1551"/>
                    </a:lnTo>
                    <a:lnTo>
                      <a:pt x="1193" y="1583"/>
                    </a:lnTo>
                    <a:lnTo>
                      <a:pt x="1183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6" y="1774"/>
                    </a:lnTo>
                    <a:lnTo>
                      <a:pt x="1077" y="1798"/>
                    </a:lnTo>
                    <a:lnTo>
                      <a:pt x="1057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1" y="1892"/>
                    </a:lnTo>
                    <a:lnTo>
                      <a:pt x="934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3" y="1942"/>
                    </a:lnTo>
                    <a:lnTo>
                      <a:pt x="809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9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6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60" y="1958"/>
                    </a:lnTo>
                    <a:lnTo>
                      <a:pt x="426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9" y="1920"/>
                    </a:lnTo>
                    <a:lnTo>
                      <a:pt x="301" y="1906"/>
                    </a:lnTo>
                    <a:lnTo>
                      <a:pt x="273" y="1892"/>
                    </a:lnTo>
                    <a:lnTo>
                      <a:pt x="247" y="1876"/>
                    </a:lnTo>
                    <a:lnTo>
                      <a:pt x="222" y="1858"/>
                    </a:lnTo>
                    <a:lnTo>
                      <a:pt x="200" y="1839"/>
                    </a:lnTo>
                    <a:lnTo>
                      <a:pt x="178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90" y="1699"/>
                    </a:lnTo>
                    <a:lnTo>
                      <a:pt x="76" y="1672"/>
                    </a:lnTo>
                    <a:lnTo>
                      <a:pt x="63" y="1643"/>
                    </a:lnTo>
                    <a:lnTo>
                      <a:pt x="52" y="1614"/>
                    </a:lnTo>
                    <a:lnTo>
                      <a:pt x="42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7" y="636"/>
                    </a:moveTo>
                    <a:lnTo>
                      <a:pt x="836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9" y="526"/>
                    </a:lnTo>
                    <a:lnTo>
                      <a:pt x="826" y="511"/>
                    </a:lnTo>
                    <a:lnTo>
                      <a:pt x="823" y="495"/>
                    </a:lnTo>
                    <a:lnTo>
                      <a:pt x="819" y="480"/>
                    </a:lnTo>
                    <a:lnTo>
                      <a:pt x="815" y="467"/>
                    </a:lnTo>
                    <a:lnTo>
                      <a:pt x="810" y="454"/>
                    </a:lnTo>
                    <a:lnTo>
                      <a:pt x="805" y="441"/>
                    </a:lnTo>
                    <a:lnTo>
                      <a:pt x="800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1" y="353"/>
                    </a:lnTo>
                    <a:lnTo>
                      <a:pt x="721" y="348"/>
                    </a:lnTo>
                    <a:lnTo>
                      <a:pt x="711" y="343"/>
                    </a:lnTo>
                    <a:lnTo>
                      <a:pt x="701" y="339"/>
                    </a:lnTo>
                    <a:lnTo>
                      <a:pt x="690" y="335"/>
                    </a:lnTo>
                    <a:lnTo>
                      <a:pt x="679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4" y="326"/>
                    </a:lnTo>
                    <a:lnTo>
                      <a:pt x="591" y="326"/>
                    </a:lnTo>
                    <a:lnTo>
                      <a:pt x="579" y="328"/>
                    </a:lnTo>
                    <a:lnTo>
                      <a:pt x="567" y="330"/>
                    </a:lnTo>
                    <a:lnTo>
                      <a:pt x="556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7" y="373"/>
                    </a:lnTo>
                    <a:lnTo>
                      <a:pt x="469" y="381"/>
                    </a:lnTo>
                    <a:lnTo>
                      <a:pt x="461" y="389"/>
                    </a:lnTo>
                    <a:lnTo>
                      <a:pt x="454" y="398"/>
                    </a:lnTo>
                    <a:lnTo>
                      <a:pt x="447" y="408"/>
                    </a:lnTo>
                    <a:lnTo>
                      <a:pt x="441" y="418"/>
                    </a:lnTo>
                    <a:lnTo>
                      <a:pt x="435" y="429"/>
                    </a:lnTo>
                    <a:lnTo>
                      <a:pt x="430" y="441"/>
                    </a:lnTo>
                    <a:lnTo>
                      <a:pt x="425" y="454"/>
                    </a:lnTo>
                    <a:lnTo>
                      <a:pt x="420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20" y="1505"/>
                    </a:lnTo>
                    <a:lnTo>
                      <a:pt x="425" y="1518"/>
                    </a:lnTo>
                    <a:lnTo>
                      <a:pt x="430" y="1530"/>
                    </a:lnTo>
                    <a:lnTo>
                      <a:pt x="435" y="1542"/>
                    </a:lnTo>
                    <a:lnTo>
                      <a:pt x="441" y="1553"/>
                    </a:lnTo>
                    <a:lnTo>
                      <a:pt x="447" y="1563"/>
                    </a:lnTo>
                    <a:lnTo>
                      <a:pt x="454" y="1573"/>
                    </a:lnTo>
                    <a:lnTo>
                      <a:pt x="461" y="1583"/>
                    </a:lnTo>
                    <a:lnTo>
                      <a:pt x="469" y="1591"/>
                    </a:lnTo>
                    <a:lnTo>
                      <a:pt x="477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6" y="1640"/>
                    </a:lnTo>
                    <a:lnTo>
                      <a:pt x="567" y="1642"/>
                    </a:lnTo>
                    <a:lnTo>
                      <a:pt x="579" y="1644"/>
                    </a:lnTo>
                    <a:lnTo>
                      <a:pt x="591" y="1646"/>
                    </a:lnTo>
                    <a:lnTo>
                      <a:pt x="604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9" y="1640"/>
                    </a:lnTo>
                    <a:lnTo>
                      <a:pt x="690" y="1637"/>
                    </a:lnTo>
                    <a:lnTo>
                      <a:pt x="701" y="1633"/>
                    </a:lnTo>
                    <a:lnTo>
                      <a:pt x="711" y="1629"/>
                    </a:lnTo>
                    <a:lnTo>
                      <a:pt x="721" y="1624"/>
                    </a:lnTo>
                    <a:lnTo>
                      <a:pt x="731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800" y="1542"/>
                    </a:lnTo>
                    <a:lnTo>
                      <a:pt x="805" y="1530"/>
                    </a:lnTo>
                    <a:lnTo>
                      <a:pt x="810" y="1518"/>
                    </a:lnTo>
                    <a:lnTo>
                      <a:pt x="815" y="1505"/>
                    </a:lnTo>
                    <a:lnTo>
                      <a:pt x="819" y="1491"/>
                    </a:lnTo>
                    <a:lnTo>
                      <a:pt x="823" y="1477"/>
                    </a:lnTo>
                    <a:lnTo>
                      <a:pt x="826" y="1462"/>
                    </a:lnTo>
                    <a:lnTo>
                      <a:pt x="829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6" y="1376"/>
                    </a:lnTo>
                    <a:lnTo>
                      <a:pt x="837" y="1335"/>
                    </a:lnTo>
                    <a:lnTo>
                      <a:pt x="837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7" name="Freeform 61"/>
              <p:cNvSpPr>
                <a:spLocks/>
              </p:cNvSpPr>
              <p:nvPr/>
            </p:nvSpPr>
            <p:spPr bwMode="invGray">
              <a:xfrm>
                <a:off x="3072" y="2814"/>
                <a:ext cx="42" cy="117"/>
              </a:xfrm>
              <a:custGeom>
                <a:avLst/>
                <a:gdLst>
                  <a:gd name="T0" fmla="*/ 0 w 883"/>
                  <a:gd name="T1" fmla="*/ 0 h 2448"/>
                  <a:gd name="T2" fmla="*/ 0 w 883"/>
                  <a:gd name="T3" fmla="*/ 0 h 2448"/>
                  <a:gd name="T4" fmla="*/ 0 w 883"/>
                  <a:gd name="T5" fmla="*/ 0 h 2448"/>
                  <a:gd name="T6" fmla="*/ 0 w 883"/>
                  <a:gd name="T7" fmla="*/ 0 h 2448"/>
                  <a:gd name="T8" fmla="*/ 0 w 883"/>
                  <a:gd name="T9" fmla="*/ 0 h 2448"/>
                  <a:gd name="T10" fmla="*/ 0 w 883"/>
                  <a:gd name="T11" fmla="*/ 0 h 2448"/>
                  <a:gd name="T12" fmla="*/ 0 w 883"/>
                  <a:gd name="T13" fmla="*/ 0 h 2448"/>
                  <a:gd name="T14" fmla="*/ 0 w 883"/>
                  <a:gd name="T15" fmla="*/ 0 h 2448"/>
                  <a:gd name="T16" fmla="*/ 0 w 883"/>
                  <a:gd name="T17" fmla="*/ 0 h 2448"/>
                  <a:gd name="T18" fmla="*/ 0 w 883"/>
                  <a:gd name="T19" fmla="*/ 0 h 2448"/>
                  <a:gd name="T20" fmla="*/ 0 w 883"/>
                  <a:gd name="T21" fmla="*/ 0 h 2448"/>
                  <a:gd name="T22" fmla="*/ 0 w 883"/>
                  <a:gd name="T23" fmla="*/ 0 h 2448"/>
                  <a:gd name="T24" fmla="*/ 0 w 883"/>
                  <a:gd name="T25" fmla="*/ 0 h 2448"/>
                  <a:gd name="T26" fmla="*/ 0 w 883"/>
                  <a:gd name="T27" fmla="*/ 0 h 2448"/>
                  <a:gd name="T28" fmla="*/ 0 w 883"/>
                  <a:gd name="T29" fmla="*/ 0 h 2448"/>
                  <a:gd name="T30" fmla="*/ 0 w 883"/>
                  <a:gd name="T31" fmla="*/ 0 h 2448"/>
                  <a:gd name="T32" fmla="*/ 0 w 883"/>
                  <a:gd name="T33" fmla="*/ 0 h 2448"/>
                  <a:gd name="T34" fmla="*/ 0 w 883"/>
                  <a:gd name="T35" fmla="*/ 0 h 2448"/>
                  <a:gd name="T36" fmla="*/ 0 w 883"/>
                  <a:gd name="T37" fmla="*/ 0 h 2448"/>
                  <a:gd name="T38" fmla="*/ 0 w 883"/>
                  <a:gd name="T39" fmla="*/ 0 h 2448"/>
                  <a:gd name="T40" fmla="*/ 0 w 883"/>
                  <a:gd name="T41" fmla="*/ 0 h 2448"/>
                  <a:gd name="T42" fmla="*/ 0 w 883"/>
                  <a:gd name="T43" fmla="*/ 0 h 2448"/>
                  <a:gd name="T44" fmla="*/ 0 w 883"/>
                  <a:gd name="T45" fmla="*/ 0 h 2448"/>
                  <a:gd name="T46" fmla="*/ 0 w 883"/>
                  <a:gd name="T47" fmla="*/ 0 h 2448"/>
                  <a:gd name="T48" fmla="*/ 0 w 883"/>
                  <a:gd name="T49" fmla="*/ 0 h 2448"/>
                  <a:gd name="T50" fmla="*/ 0 w 883"/>
                  <a:gd name="T51" fmla="*/ 0 h 2448"/>
                  <a:gd name="T52" fmla="*/ 0 w 883"/>
                  <a:gd name="T53" fmla="*/ 0 h 2448"/>
                  <a:gd name="T54" fmla="*/ 0 w 883"/>
                  <a:gd name="T55" fmla="*/ 0 h 2448"/>
                  <a:gd name="T56" fmla="*/ 0 w 883"/>
                  <a:gd name="T57" fmla="*/ 0 h 2448"/>
                  <a:gd name="T58" fmla="*/ 0 w 883"/>
                  <a:gd name="T59" fmla="*/ 0 h 2448"/>
                  <a:gd name="T60" fmla="*/ 0 w 883"/>
                  <a:gd name="T61" fmla="*/ 0 h 2448"/>
                  <a:gd name="T62" fmla="*/ 0 w 883"/>
                  <a:gd name="T63" fmla="*/ 0 h 2448"/>
                  <a:gd name="T64" fmla="*/ 0 w 883"/>
                  <a:gd name="T65" fmla="*/ 0 h 2448"/>
                  <a:gd name="T66" fmla="*/ 0 w 883"/>
                  <a:gd name="T67" fmla="*/ 0 h 2448"/>
                  <a:gd name="T68" fmla="*/ 0 w 883"/>
                  <a:gd name="T69" fmla="*/ 0 h 24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3"/>
                  <a:gd name="T106" fmla="*/ 0 h 2448"/>
                  <a:gd name="T107" fmla="*/ 883 w 883"/>
                  <a:gd name="T108" fmla="*/ 2448 h 24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0" y="2047"/>
                    </a:lnTo>
                    <a:lnTo>
                      <a:pt x="658" y="2056"/>
                    </a:lnTo>
                    <a:lnTo>
                      <a:pt x="668" y="2066"/>
                    </a:lnTo>
                    <a:lnTo>
                      <a:pt x="679" y="2073"/>
                    </a:lnTo>
                    <a:lnTo>
                      <a:pt x="692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3" y="2432"/>
                    </a:lnTo>
                    <a:lnTo>
                      <a:pt x="844" y="2436"/>
                    </a:lnTo>
                    <a:lnTo>
                      <a:pt x="823" y="2440"/>
                    </a:lnTo>
                    <a:lnTo>
                      <a:pt x="801" y="2443"/>
                    </a:lnTo>
                    <a:lnTo>
                      <a:pt x="777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4" y="2448"/>
                    </a:lnTo>
                    <a:lnTo>
                      <a:pt x="657" y="2448"/>
                    </a:lnTo>
                    <a:lnTo>
                      <a:pt x="630" y="2447"/>
                    </a:lnTo>
                    <a:lnTo>
                      <a:pt x="604" y="2445"/>
                    </a:lnTo>
                    <a:lnTo>
                      <a:pt x="579" y="2442"/>
                    </a:lnTo>
                    <a:lnTo>
                      <a:pt x="554" y="2438"/>
                    </a:lnTo>
                    <a:lnTo>
                      <a:pt x="531" y="2434"/>
                    </a:lnTo>
                    <a:lnTo>
                      <a:pt x="508" y="2428"/>
                    </a:lnTo>
                    <a:lnTo>
                      <a:pt x="486" y="2422"/>
                    </a:lnTo>
                    <a:lnTo>
                      <a:pt x="465" y="2415"/>
                    </a:lnTo>
                    <a:lnTo>
                      <a:pt x="445" y="2408"/>
                    </a:lnTo>
                    <a:lnTo>
                      <a:pt x="425" y="2399"/>
                    </a:lnTo>
                    <a:lnTo>
                      <a:pt x="406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0" y="2300"/>
                    </a:lnTo>
                    <a:lnTo>
                      <a:pt x="288" y="2284"/>
                    </a:lnTo>
                    <a:lnTo>
                      <a:pt x="277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7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8" name="Freeform 62"/>
              <p:cNvSpPr>
                <a:spLocks/>
              </p:cNvSpPr>
              <p:nvPr/>
            </p:nvSpPr>
            <p:spPr bwMode="invGray">
              <a:xfrm>
                <a:off x="3126" y="2808"/>
                <a:ext cx="57" cy="121"/>
              </a:xfrm>
              <a:custGeom>
                <a:avLst/>
                <a:gdLst>
                  <a:gd name="T0" fmla="*/ 0 w 1190"/>
                  <a:gd name="T1" fmla="*/ 0 h 2551"/>
                  <a:gd name="T2" fmla="*/ 0 w 1190"/>
                  <a:gd name="T3" fmla="*/ 0 h 2551"/>
                  <a:gd name="T4" fmla="*/ 0 w 1190"/>
                  <a:gd name="T5" fmla="*/ 0 h 2551"/>
                  <a:gd name="T6" fmla="*/ 0 w 1190"/>
                  <a:gd name="T7" fmla="*/ 0 h 2551"/>
                  <a:gd name="T8" fmla="*/ 0 w 1190"/>
                  <a:gd name="T9" fmla="*/ 0 h 2551"/>
                  <a:gd name="T10" fmla="*/ 0 w 1190"/>
                  <a:gd name="T11" fmla="*/ 0 h 2551"/>
                  <a:gd name="T12" fmla="*/ 0 w 1190"/>
                  <a:gd name="T13" fmla="*/ 0 h 2551"/>
                  <a:gd name="T14" fmla="*/ 0 w 1190"/>
                  <a:gd name="T15" fmla="*/ 0 h 2551"/>
                  <a:gd name="T16" fmla="*/ 0 w 1190"/>
                  <a:gd name="T17" fmla="*/ 0 h 2551"/>
                  <a:gd name="T18" fmla="*/ 0 w 1190"/>
                  <a:gd name="T19" fmla="*/ 0 h 2551"/>
                  <a:gd name="T20" fmla="*/ 0 w 1190"/>
                  <a:gd name="T21" fmla="*/ 0 h 2551"/>
                  <a:gd name="T22" fmla="*/ 0 w 1190"/>
                  <a:gd name="T23" fmla="*/ 0 h 2551"/>
                  <a:gd name="T24" fmla="*/ 0 w 1190"/>
                  <a:gd name="T25" fmla="*/ 0 h 2551"/>
                  <a:gd name="T26" fmla="*/ 0 w 1190"/>
                  <a:gd name="T27" fmla="*/ 0 h 2551"/>
                  <a:gd name="T28" fmla="*/ 0 w 1190"/>
                  <a:gd name="T29" fmla="*/ 0 h 2551"/>
                  <a:gd name="T30" fmla="*/ 0 w 1190"/>
                  <a:gd name="T31" fmla="*/ 0 h 2551"/>
                  <a:gd name="T32" fmla="*/ 0 w 1190"/>
                  <a:gd name="T33" fmla="*/ 0 h 2551"/>
                  <a:gd name="T34" fmla="*/ 0 w 1190"/>
                  <a:gd name="T35" fmla="*/ 0 h 2551"/>
                  <a:gd name="T36" fmla="*/ 0 w 1190"/>
                  <a:gd name="T37" fmla="*/ 0 h 2551"/>
                  <a:gd name="T38" fmla="*/ 0 w 1190"/>
                  <a:gd name="T39" fmla="*/ 0 h 2551"/>
                  <a:gd name="T40" fmla="*/ 0 w 1190"/>
                  <a:gd name="T41" fmla="*/ 0 h 2551"/>
                  <a:gd name="T42" fmla="*/ 0 w 1190"/>
                  <a:gd name="T43" fmla="*/ 0 h 2551"/>
                  <a:gd name="T44" fmla="*/ 0 w 1190"/>
                  <a:gd name="T45" fmla="*/ 0 h 2551"/>
                  <a:gd name="T46" fmla="*/ 0 w 1190"/>
                  <a:gd name="T47" fmla="*/ 0 h 2551"/>
                  <a:gd name="T48" fmla="*/ 0 w 1190"/>
                  <a:gd name="T49" fmla="*/ 0 h 2551"/>
                  <a:gd name="T50" fmla="*/ 0 w 1190"/>
                  <a:gd name="T51" fmla="*/ 0 h 2551"/>
                  <a:gd name="T52" fmla="*/ 0 w 1190"/>
                  <a:gd name="T53" fmla="*/ 0 h 2551"/>
                  <a:gd name="T54" fmla="*/ 0 w 1190"/>
                  <a:gd name="T55" fmla="*/ 0 h 2551"/>
                  <a:gd name="T56" fmla="*/ 0 w 1190"/>
                  <a:gd name="T57" fmla="*/ 0 h 2551"/>
                  <a:gd name="T58" fmla="*/ 0 w 1190"/>
                  <a:gd name="T59" fmla="*/ 0 h 2551"/>
                  <a:gd name="T60" fmla="*/ 0 w 1190"/>
                  <a:gd name="T61" fmla="*/ 0 h 2551"/>
                  <a:gd name="T62" fmla="*/ 0 w 1190"/>
                  <a:gd name="T63" fmla="*/ 0 h 2551"/>
                  <a:gd name="T64" fmla="*/ 0 w 1190"/>
                  <a:gd name="T65" fmla="*/ 0 h 2551"/>
                  <a:gd name="T66" fmla="*/ 0 w 1190"/>
                  <a:gd name="T67" fmla="*/ 0 h 2551"/>
                  <a:gd name="T68" fmla="*/ 0 w 1190"/>
                  <a:gd name="T69" fmla="*/ 0 h 2551"/>
                  <a:gd name="T70" fmla="*/ 0 w 1190"/>
                  <a:gd name="T71" fmla="*/ 0 h 2551"/>
                  <a:gd name="T72" fmla="*/ 0 w 1190"/>
                  <a:gd name="T73" fmla="*/ 0 h 2551"/>
                  <a:gd name="T74" fmla="*/ 0 w 1190"/>
                  <a:gd name="T75" fmla="*/ 0 h 2551"/>
                  <a:gd name="T76" fmla="*/ 0 w 1190"/>
                  <a:gd name="T77" fmla="*/ 0 h 2551"/>
                  <a:gd name="T78" fmla="*/ 0 w 1190"/>
                  <a:gd name="T79" fmla="*/ 0 h 2551"/>
                  <a:gd name="T80" fmla="*/ 0 w 1190"/>
                  <a:gd name="T81" fmla="*/ 0 h 2551"/>
                  <a:gd name="T82" fmla="*/ 0 w 1190"/>
                  <a:gd name="T83" fmla="*/ 0 h 25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90"/>
                  <a:gd name="T127" fmla="*/ 0 h 2551"/>
                  <a:gd name="T128" fmla="*/ 1190 w 1190"/>
                  <a:gd name="T129" fmla="*/ 2551 h 25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90" h="2551">
                    <a:moveTo>
                      <a:pt x="0" y="2551"/>
                    </a:moveTo>
                    <a:lnTo>
                      <a:pt x="0" y="0"/>
                    </a:lnTo>
                    <a:lnTo>
                      <a:pt x="397" y="0"/>
                    </a:lnTo>
                    <a:lnTo>
                      <a:pt x="397" y="827"/>
                    </a:lnTo>
                    <a:lnTo>
                      <a:pt x="449" y="781"/>
                    </a:lnTo>
                    <a:lnTo>
                      <a:pt x="498" y="740"/>
                    </a:lnTo>
                    <a:lnTo>
                      <a:pt x="521" y="722"/>
                    </a:lnTo>
                    <a:lnTo>
                      <a:pt x="545" y="704"/>
                    </a:lnTo>
                    <a:lnTo>
                      <a:pt x="571" y="687"/>
                    </a:lnTo>
                    <a:lnTo>
                      <a:pt x="596" y="673"/>
                    </a:lnTo>
                    <a:lnTo>
                      <a:pt x="621" y="660"/>
                    </a:lnTo>
                    <a:lnTo>
                      <a:pt x="649" y="648"/>
                    </a:lnTo>
                    <a:lnTo>
                      <a:pt x="677" y="638"/>
                    </a:lnTo>
                    <a:lnTo>
                      <a:pt x="709" y="630"/>
                    </a:lnTo>
                    <a:lnTo>
                      <a:pt x="725" y="627"/>
                    </a:lnTo>
                    <a:lnTo>
                      <a:pt x="742" y="623"/>
                    </a:lnTo>
                    <a:lnTo>
                      <a:pt x="759" y="621"/>
                    </a:lnTo>
                    <a:lnTo>
                      <a:pt x="777" y="619"/>
                    </a:lnTo>
                    <a:lnTo>
                      <a:pt x="816" y="616"/>
                    </a:lnTo>
                    <a:lnTo>
                      <a:pt x="858" y="615"/>
                    </a:lnTo>
                    <a:lnTo>
                      <a:pt x="877" y="615"/>
                    </a:lnTo>
                    <a:lnTo>
                      <a:pt x="896" y="617"/>
                    </a:lnTo>
                    <a:lnTo>
                      <a:pt x="914" y="619"/>
                    </a:lnTo>
                    <a:lnTo>
                      <a:pt x="932" y="622"/>
                    </a:lnTo>
                    <a:lnTo>
                      <a:pt x="950" y="626"/>
                    </a:lnTo>
                    <a:lnTo>
                      <a:pt x="966" y="630"/>
                    </a:lnTo>
                    <a:lnTo>
                      <a:pt x="982" y="636"/>
                    </a:lnTo>
                    <a:lnTo>
                      <a:pt x="998" y="642"/>
                    </a:lnTo>
                    <a:lnTo>
                      <a:pt x="1013" y="649"/>
                    </a:lnTo>
                    <a:lnTo>
                      <a:pt x="1027" y="657"/>
                    </a:lnTo>
                    <a:lnTo>
                      <a:pt x="1041" y="666"/>
                    </a:lnTo>
                    <a:lnTo>
                      <a:pt x="1055" y="676"/>
                    </a:lnTo>
                    <a:lnTo>
                      <a:pt x="1067" y="686"/>
                    </a:lnTo>
                    <a:lnTo>
                      <a:pt x="1080" y="698"/>
                    </a:lnTo>
                    <a:lnTo>
                      <a:pt x="1092" y="710"/>
                    </a:lnTo>
                    <a:lnTo>
                      <a:pt x="1103" y="722"/>
                    </a:lnTo>
                    <a:lnTo>
                      <a:pt x="1113" y="735"/>
                    </a:lnTo>
                    <a:lnTo>
                      <a:pt x="1123" y="749"/>
                    </a:lnTo>
                    <a:lnTo>
                      <a:pt x="1132" y="764"/>
                    </a:lnTo>
                    <a:lnTo>
                      <a:pt x="1140" y="779"/>
                    </a:lnTo>
                    <a:lnTo>
                      <a:pt x="1148" y="795"/>
                    </a:lnTo>
                    <a:lnTo>
                      <a:pt x="1156" y="812"/>
                    </a:lnTo>
                    <a:lnTo>
                      <a:pt x="1162" y="829"/>
                    </a:lnTo>
                    <a:lnTo>
                      <a:pt x="1168" y="847"/>
                    </a:lnTo>
                    <a:lnTo>
                      <a:pt x="1173" y="866"/>
                    </a:lnTo>
                    <a:lnTo>
                      <a:pt x="1178" y="885"/>
                    </a:lnTo>
                    <a:lnTo>
                      <a:pt x="1182" y="906"/>
                    </a:lnTo>
                    <a:lnTo>
                      <a:pt x="1185" y="927"/>
                    </a:lnTo>
                    <a:lnTo>
                      <a:pt x="1187" y="948"/>
                    </a:lnTo>
                    <a:lnTo>
                      <a:pt x="1189" y="969"/>
                    </a:lnTo>
                    <a:lnTo>
                      <a:pt x="1190" y="991"/>
                    </a:lnTo>
                    <a:lnTo>
                      <a:pt x="1190" y="1014"/>
                    </a:lnTo>
                    <a:lnTo>
                      <a:pt x="1190" y="2551"/>
                    </a:lnTo>
                    <a:lnTo>
                      <a:pt x="794" y="2551"/>
                    </a:lnTo>
                    <a:lnTo>
                      <a:pt x="794" y="1078"/>
                    </a:lnTo>
                    <a:lnTo>
                      <a:pt x="793" y="1060"/>
                    </a:lnTo>
                    <a:lnTo>
                      <a:pt x="791" y="1044"/>
                    </a:lnTo>
                    <a:lnTo>
                      <a:pt x="788" y="1030"/>
                    </a:lnTo>
                    <a:lnTo>
                      <a:pt x="783" y="1016"/>
                    </a:lnTo>
                    <a:lnTo>
                      <a:pt x="778" y="1004"/>
                    </a:lnTo>
                    <a:lnTo>
                      <a:pt x="771" y="992"/>
                    </a:lnTo>
                    <a:lnTo>
                      <a:pt x="764" y="982"/>
                    </a:lnTo>
                    <a:lnTo>
                      <a:pt x="755" y="973"/>
                    </a:lnTo>
                    <a:lnTo>
                      <a:pt x="745" y="966"/>
                    </a:lnTo>
                    <a:lnTo>
                      <a:pt x="734" y="959"/>
                    </a:lnTo>
                    <a:lnTo>
                      <a:pt x="723" y="953"/>
                    </a:lnTo>
                    <a:lnTo>
                      <a:pt x="710" y="948"/>
                    </a:lnTo>
                    <a:lnTo>
                      <a:pt x="697" y="945"/>
                    </a:lnTo>
                    <a:lnTo>
                      <a:pt x="682" y="942"/>
                    </a:lnTo>
                    <a:lnTo>
                      <a:pt x="667" y="941"/>
                    </a:lnTo>
                    <a:lnTo>
                      <a:pt x="652" y="940"/>
                    </a:lnTo>
                    <a:lnTo>
                      <a:pt x="636" y="941"/>
                    </a:lnTo>
                    <a:lnTo>
                      <a:pt x="620" y="943"/>
                    </a:lnTo>
                    <a:lnTo>
                      <a:pt x="605" y="946"/>
                    </a:lnTo>
                    <a:lnTo>
                      <a:pt x="590" y="950"/>
                    </a:lnTo>
                    <a:lnTo>
                      <a:pt x="574" y="955"/>
                    </a:lnTo>
                    <a:lnTo>
                      <a:pt x="558" y="961"/>
                    </a:lnTo>
                    <a:lnTo>
                      <a:pt x="542" y="967"/>
                    </a:lnTo>
                    <a:lnTo>
                      <a:pt x="527" y="975"/>
                    </a:lnTo>
                    <a:lnTo>
                      <a:pt x="496" y="993"/>
                    </a:lnTo>
                    <a:lnTo>
                      <a:pt x="464" y="1013"/>
                    </a:lnTo>
                    <a:lnTo>
                      <a:pt x="430" y="1036"/>
                    </a:lnTo>
                    <a:lnTo>
                      <a:pt x="397" y="1060"/>
                    </a:lnTo>
                    <a:lnTo>
                      <a:pt x="397" y="2551"/>
                    </a:lnTo>
                    <a:lnTo>
                      <a:pt x="0" y="2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9" name="Freeform 63"/>
              <p:cNvSpPr>
                <a:spLocks noEditPoints="1"/>
              </p:cNvSpPr>
              <p:nvPr/>
            </p:nvSpPr>
            <p:spPr bwMode="invGray">
              <a:xfrm>
                <a:off x="3193" y="2915"/>
                <a:ext cx="23" cy="14"/>
              </a:xfrm>
              <a:custGeom>
                <a:avLst/>
                <a:gdLst>
                  <a:gd name="T0" fmla="*/ 0 w 478"/>
                  <a:gd name="T1" fmla="*/ 0 h 286"/>
                  <a:gd name="T2" fmla="*/ 0 w 478"/>
                  <a:gd name="T3" fmla="*/ 0 h 286"/>
                  <a:gd name="T4" fmla="*/ 0 w 478"/>
                  <a:gd name="T5" fmla="*/ 0 h 286"/>
                  <a:gd name="T6" fmla="*/ 0 w 478"/>
                  <a:gd name="T7" fmla="*/ 0 h 286"/>
                  <a:gd name="T8" fmla="*/ 0 w 478"/>
                  <a:gd name="T9" fmla="*/ 0 h 286"/>
                  <a:gd name="T10" fmla="*/ 0 w 478"/>
                  <a:gd name="T11" fmla="*/ 0 h 286"/>
                  <a:gd name="T12" fmla="*/ 0 w 478"/>
                  <a:gd name="T13" fmla="*/ 0 h 286"/>
                  <a:gd name="T14" fmla="*/ 0 w 478"/>
                  <a:gd name="T15" fmla="*/ 0 h 286"/>
                  <a:gd name="T16" fmla="*/ 0 w 478"/>
                  <a:gd name="T17" fmla="*/ 0 h 286"/>
                  <a:gd name="T18" fmla="*/ 0 w 478"/>
                  <a:gd name="T19" fmla="*/ 0 h 286"/>
                  <a:gd name="T20" fmla="*/ 0 w 478"/>
                  <a:gd name="T21" fmla="*/ 0 h 286"/>
                  <a:gd name="T22" fmla="*/ 0 w 478"/>
                  <a:gd name="T23" fmla="*/ 0 h 286"/>
                  <a:gd name="T24" fmla="*/ 0 w 478"/>
                  <a:gd name="T25" fmla="*/ 0 h 286"/>
                  <a:gd name="T26" fmla="*/ 0 w 478"/>
                  <a:gd name="T27" fmla="*/ 0 h 286"/>
                  <a:gd name="T28" fmla="*/ 0 w 478"/>
                  <a:gd name="T29" fmla="*/ 0 h 286"/>
                  <a:gd name="T30" fmla="*/ 0 w 478"/>
                  <a:gd name="T31" fmla="*/ 0 h 286"/>
                  <a:gd name="T32" fmla="*/ 0 w 478"/>
                  <a:gd name="T33" fmla="*/ 0 h 286"/>
                  <a:gd name="T34" fmla="*/ 0 w 478"/>
                  <a:gd name="T35" fmla="*/ 0 h 286"/>
                  <a:gd name="T36" fmla="*/ 0 w 478"/>
                  <a:gd name="T37" fmla="*/ 0 h 286"/>
                  <a:gd name="T38" fmla="*/ 0 w 478"/>
                  <a:gd name="T39" fmla="*/ 0 h 286"/>
                  <a:gd name="T40" fmla="*/ 0 w 478"/>
                  <a:gd name="T41" fmla="*/ 0 h 286"/>
                  <a:gd name="T42" fmla="*/ 0 w 478"/>
                  <a:gd name="T43" fmla="*/ 0 h 286"/>
                  <a:gd name="T44" fmla="*/ 0 w 478"/>
                  <a:gd name="T45" fmla="*/ 0 h 286"/>
                  <a:gd name="T46" fmla="*/ 0 w 478"/>
                  <a:gd name="T47" fmla="*/ 0 h 286"/>
                  <a:gd name="T48" fmla="*/ 0 w 478"/>
                  <a:gd name="T49" fmla="*/ 0 h 2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286"/>
                  <a:gd name="T77" fmla="*/ 478 w 478"/>
                  <a:gd name="T78" fmla="*/ 286 h 2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286">
                    <a:moveTo>
                      <a:pt x="349" y="174"/>
                    </a:moveTo>
                    <a:lnTo>
                      <a:pt x="398" y="0"/>
                    </a:lnTo>
                    <a:lnTo>
                      <a:pt x="478" y="0"/>
                    </a:lnTo>
                    <a:lnTo>
                      <a:pt x="478" y="286"/>
                    </a:lnTo>
                    <a:lnTo>
                      <a:pt x="423" y="286"/>
                    </a:lnTo>
                    <a:lnTo>
                      <a:pt x="423" y="91"/>
                    </a:lnTo>
                    <a:lnTo>
                      <a:pt x="422" y="91"/>
                    </a:lnTo>
                    <a:lnTo>
                      <a:pt x="370" y="286"/>
                    </a:lnTo>
                    <a:lnTo>
                      <a:pt x="328" y="286"/>
                    </a:lnTo>
                    <a:lnTo>
                      <a:pt x="276" y="91"/>
                    </a:lnTo>
                    <a:lnTo>
                      <a:pt x="275" y="91"/>
                    </a:lnTo>
                    <a:lnTo>
                      <a:pt x="275" y="286"/>
                    </a:lnTo>
                    <a:lnTo>
                      <a:pt x="220" y="286"/>
                    </a:lnTo>
                    <a:lnTo>
                      <a:pt x="220" y="0"/>
                    </a:lnTo>
                    <a:lnTo>
                      <a:pt x="300" y="0"/>
                    </a:lnTo>
                    <a:lnTo>
                      <a:pt x="349" y="174"/>
                    </a:lnTo>
                    <a:close/>
                    <a:moveTo>
                      <a:pt x="179" y="59"/>
                    </a:moveTo>
                    <a:lnTo>
                      <a:pt x="118" y="59"/>
                    </a:lnTo>
                    <a:lnTo>
                      <a:pt x="118" y="286"/>
                    </a:lnTo>
                    <a:lnTo>
                      <a:pt x="60" y="286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179" y="0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6087" name="Text Box 64"/>
            <p:cNvSpPr txBox="1">
              <a:spLocks noChangeArrowheads="1"/>
            </p:cNvSpPr>
            <p:nvPr/>
          </p:nvSpPr>
          <p:spPr bwMode="auto">
            <a:xfrm>
              <a:off x="4377" y="1404"/>
              <a:ext cx="12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(was:          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1"/>
          <p:cNvGraphicFramePr>
            <a:graphicFrameLocks noChangeAspect="1"/>
          </p:cNvGraphicFramePr>
          <p:nvPr/>
        </p:nvGraphicFramePr>
        <p:xfrm>
          <a:off x="5435600" y="836613"/>
          <a:ext cx="3348038" cy="4943475"/>
        </p:xfrm>
        <a:graphic>
          <a:graphicData uri="http://schemas.openxmlformats.org/presentationml/2006/ole">
            <p:oleObj spid="_x0000_s47106" name="Bitmap Image" r:id="rId4" imgW="2676899" imgH="3952381" progId="Paint.Picture">
              <p:embed/>
            </p:oleObj>
          </a:graphicData>
        </a:graphic>
      </p:graphicFrame>
      <p:sp>
        <p:nvSpPr>
          <p:cNvPr id="471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History and hi-tech…</a:t>
            </a:r>
          </a:p>
        </p:txBody>
      </p:sp>
      <p:pic>
        <p:nvPicPr>
          <p:cNvPr id="47108" name="Picture 6" descr="Rainos runsten till Ericsson.jpg (48032 bytes)"/>
          <p:cNvPicPr>
            <a:picLocks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87450" y="1524000"/>
            <a:ext cx="3087688" cy="4422775"/>
          </a:xfrm>
          <a:noFill/>
        </p:spPr>
      </p:pic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4284663" y="3644900"/>
            <a:ext cx="21796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>
                <a:latin typeface="Calibri" pitchFamily="34" charset="0"/>
              </a:rPr>
              <a:t>1999:</a:t>
            </a:r>
          </a:p>
          <a:p>
            <a:r>
              <a:rPr lang="de-DE">
                <a:latin typeface="Calibri" pitchFamily="34" charset="0"/>
              </a:rPr>
              <a:t>Ericsson mobile communications AB reste denna sten till minne av Harald Blåtand, som fick ge sitt namn åt en ny teknologi för trådlös, mobil kommunikation.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2.4 GHz ISM band, 79 (23) RF channels, 1 MHz carrier spacing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Channel 0: 2402 MHz … channel 78: 2480 MHz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G-FSK modulation, 1-100 </a:t>
            </a:r>
            <a:r>
              <a:rPr lang="en-US" sz="1800" dirty="0" err="1" smtClean="0"/>
              <a:t>mW</a:t>
            </a:r>
            <a:r>
              <a:rPr lang="en-US" sz="1800" dirty="0" smtClean="0"/>
              <a:t> transmit power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FHSS and TDD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Frequency hopping with 1600 hops/s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Hopping sequence in a pseudo random fashion, determined by a master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Time division duplex for send/receive separation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Voice link – SCO (Synchronous Connection Oriented)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FEC (forward error correction), no retransmission, 64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duplex, point-to-point, circuit switched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Data link – ACL (Asynchronous </a:t>
            </a:r>
            <a:r>
              <a:rPr lang="en-US" dirty="0" err="1" smtClean="0"/>
              <a:t>ConnectionLess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Asynchronous, fast acknowledge, point-to-multipoint, up to 433.9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symmetric or 723.2/57.6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asymmetric, packet switched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Topology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Overlapping </a:t>
            </a:r>
            <a:r>
              <a:rPr lang="en-US" sz="1800" dirty="0" err="1" smtClean="0"/>
              <a:t>piconets</a:t>
            </a:r>
            <a:r>
              <a:rPr lang="en-US" sz="1800" dirty="0" smtClean="0"/>
              <a:t> (stars) forming a </a:t>
            </a:r>
            <a:r>
              <a:rPr lang="en-US" sz="1800" dirty="0" err="1" smtClean="0"/>
              <a:t>scatternet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5"/>
          <p:cNvSpPr>
            <a:spLocks noChangeArrowheads="1"/>
          </p:cNvSpPr>
          <p:nvPr/>
        </p:nvSpPr>
        <p:spPr bwMode="auto">
          <a:xfrm>
            <a:off x="5580063" y="1125538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Piconet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181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Collection of devices connected in an ad hoc fashion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One unit acts as master and the others as slaves for the lifetime of the piconet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Master determines hopping pattern, slaves have to synchronize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Each piconet has a unique hopping pattern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Participation in a piconet = synchronization to hopping sequence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Each piconet has </a:t>
            </a:r>
            <a:r>
              <a:rPr lang="en-US" sz="1800" smtClean="0">
                <a:solidFill>
                  <a:srgbClr val="FF0000"/>
                </a:solidFill>
              </a:rPr>
              <a:t>one master</a:t>
            </a:r>
            <a:r>
              <a:rPr lang="en-US" sz="1800" smtClean="0"/>
              <a:t> and up to 7 simultaneous slaves (&gt; 200 could be parked)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5795963" y="4613275"/>
            <a:ext cx="1165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M=Master</a:t>
            </a:r>
          </a:p>
          <a:p>
            <a:pPr defTabSz="992188"/>
            <a:r>
              <a:rPr lang="en-US" sz="1700">
                <a:latin typeface="Calibri" pitchFamily="34" charset="0"/>
              </a:rPr>
              <a:t>S=Slave</a:t>
            </a:r>
          </a:p>
        </p:txBody>
      </p:sp>
      <p:sp>
        <p:nvSpPr>
          <p:cNvPr id="49158" name="Text Box 23"/>
          <p:cNvSpPr txBox="1">
            <a:spLocks noChangeArrowheads="1"/>
          </p:cNvSpPr>
          <p:nvPr/>
        </p:nvSpPr>
        <p:spPr bwMode="auto">
          <a:xfrm>
            <a:off x="7092950" y="4581525"/>
            <a:ext cx="1409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P=Parked</a:t>
            </a:r>
          </a:p>
          <a:p>
            <a:pPr defTabSz="992188"/>
            <a:r>
              <a:rPr lang="en-US" sz="1700">
                <a:latin typeface="Calibri" pitchFamily="34" charset="0"/>
              </a:rPr>
              <a:t>SB=Standby</a:t>
            </a:r>
          </a:p>
        </p:txBody>
      </p:sp>
      <p:sp>
        <p:nvSpPr>
          <p:cNvPr id="49159" name="Oval 26"/>
          <p:cNvSpPr>
            <a:spLocks noChangeArrowheads="1"/>
          </p:cNvSpPr>
          <p:nvPr/>
        </p:nvSpPr>
        <p:spPr bwMode="auto">
          <a:xfrm>
            <a:off x="6951663" y="2344738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49160" name="Oval 27"/>
          <p:cNvSpPr>
            <a:spLocks noChangeArrowheads="1"/>
          </p:cNvSpPr>
          <p:nvPr/>
        </p:nvSpPr>
        <p:spPr bwMode="auto">
          <a:xfrm>
            <a:off x="5961063" y="20399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1" name="Oval 28"/>
          <p:cNvSpPr>
            <a:spLocks noChangeArrowheads="1"/>
          </p:cNvSpPr>
          <p:nvPr/>
        </p:nvSpPr>
        <p:spPr bwMode="auto">
          <a:xfrm>
            <a:off x="6723063" y="34115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2" name="Oval 29"/>
          <p:cNvSpPr>
            <a:spLocks noChangeArrowheads="1"/>
          </p:cNvSpPr>
          <p:nvPr/>
        </p:nvSpPr>
        <p:spPr bwMode="auto">
          <a:xfrm>
            <a:off x="5884863" y="29543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49163" name="Oval 30"/>
          <p:cNvSpPr>
            <a:spLocks noChangeArrowheads="1"/>
          </p:cNvSpPr>
          <p:nvPr/>
        </p:nvSpPr>
        <p:spPr bwMode="auto">
          <a:xfrm>
            <a:off x="7637463" y="15827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4" name="Oval 31"/>
          <p:cNvSpPr>
            <a:spLocks noChangeArrowheads="1"/>
          </p:cNvSpPr>
          <p:nvPr/>
        </p:nvSpPr>
        <p:spPr bwMode="auto">
          <a:xfrm>
            <a:off x="7713663" y="30305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5" name="Oval 32"/>
          <p:cNvSpPr>
            <a:spLocks noChangeArrowheads="1"/>
          </p:cNvSpPr>
          <p:nvPr/>
        </p:nvSpPr>
        <p:spPr bwMode="auto">
          <a:xfrm>
            <a:off x="6875463" y="14303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6" name="Oval 33"/>
          <p:cNvSpPr>
            <a:spLocks noChangeArrowheads="1"/>
          </p:cNvSpPr>
          <p:nvPr/>
        </p:nvSpPr>
        <p:spPr bwMode="auto">
          <a:xfrm>
            <a:off x="8018463" y="23447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7" name="Oval 34"/>
          <p:cNvSpPr>
            <a:spLocks noChangeArrowheads="1"/>
          </p:cNvSpPr>
          <p:nvPr/>
        </p:nvSpPr>
        <p:spPr bwMode="auto">
          <a:xfrm>
            <a:off x="7332663" y="348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49168" name="AutoShape 35"/>
          <p:cNvCxnSpPr>
            <a:cxnSpLocks noChangeShapeType="1"/>
            <a:stCxn id="49159" idx="2"/>
            <a:endCxn id="49160" idx="6"/>
          </p:cNvCxnSpPr>
          <p:nvPr/>
        </p:nvCxnSpPr>
        <p:spPr bwMode="auto">
          <a:xfrm flipH="1" flipV="1">
            <a:off x="6265863" y="2192338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9" name="AutoShape 36"/>
          <p:cNvCxnSpPr>
            <a:cxnSpLocks noChangeShapeType="1"/>
            <a:stCxn id="49159" idx="7"/>
            <a:endCxn id="49163" idx="3"/>
          </p:cNvCxnSpPr>
          <p:nvPr/>
        </p:nvCxnSpPr>
        <p:spPr bwMode="auto">
          <a:xfrm flipV="1">
            <a:off x="7212013" y="1843088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0" name="AutoShape 37"/>
          <p:cNvCxnSpPr>
            <a:cxnSpLocks noChangeShapeType="1"/>
            <a:stCxn id="49164" idx="1"/>
            <a:endCxn id="49159" idx="5"/>
          </p:cNvCxnSpPr>
          <p:nvPr/>
        </p:nvCxnSpPr>
        <p:spPr bwMode="auto">
          <a:xfrm flipH="1" flipV="1">
            <a:off x="7212013" y="2605088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Forming 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piconet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All devices in a piconet hop together</a:t>
            </a:r>
          </a:p>
          <a:p>
            <a:pPr lvl="1" eaLnBrk="1" hangingPunct="1"/>
            <a:r>
              <a:rPr lang="en-US" sz="1400" smtClean="0"/>
              <a:t>Master gives slaves its clock and device ID</a:t>
            </a:r>
          </a:p>
          <a:p>
            <a:pPr lvl="2" eaLnBrk="1" hangingPunct="1"/>
            <a:r>
              <a:rPr lang="en-US" sz="1800" smtClean="0"/>
              <a:t>Hopping pattern: determined by device ID (48 bit, unique worldwide)</a:t>
            </a:r>
          </a:p>
          <a:p>
            <a:pPr lvl="2" eaLnBrk="1" hangingPunct="1"/>
            <a:r>
              <a:rPr lang="en-US" sz="1800" smtClean="0"/>
              <a:t>Phase in hopping pattern determined by clock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Addressing</a:t>
            </a:r>
          </a:p>
          <a:p>
            <a:pPr lvl="1" eaLnBrk="1" hangingPunct="1"/>
            <a:r>
              <a:rPr lang="en-US" sz="1400" smtClean="0"/>
              <a:t>Active Member Address (AMA, 3 bit)</a:t>
            </a:r>
          </a:p>
          <a:p>
            <a:pPr lvl="1" eaLnBrk="1" hangingPunct="1"/>
            <a:r>
              <a:rPr lang="en-US" sz="1400" smtClean="0"/>
              <a:t>Parked Member Address (PMA, 8 bit)</a:t>
            </a:r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838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16002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762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25146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6" name="Oval 11"/>
          <p:cNvSpPr>
            <a:spLocks noChangeArrowheads="1"/>
          </p:cNvSpPr>
          <p:nvPr/>
        </p:nvSpPr>
        <p:spPr bwMode="auto">
          <a:xfrm>
            <a:off x="1752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7" name="Oval 12"/>
          <p:cNvSpPr>
            <a:spLocks noChangeArrowheads="1"/>
          </p:cNvSpPr>
          <p:nvPr/>
        </p:nvSpPr>
        <p:spPr bwMode="auto">
          <a:xfrm>
            <a:off x="28956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8" name="Oval 13"/>
          <p:cNvSpPr>
            <a:spLocks noChangeArrowheads="1"/>
          </p:cNvSpPr>
          <p:nvPr/>
        </p:nvSpPr>
        <p:spPr bwMode="auto">
          <a:xfrm>
            <a:off x="2209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9" name="Oval 17"/>
          <p:cNvSpPr>
            <a:spLocks noChangeArrowheads="1"/>
          </p:cNvSpPr>
          <p:nvPr/>
        </p:nvSpPr>
        <p:spPr bwMode="auto">
          <a:xfrm>
            <a:off x="5334000" y="2895600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90" name="Oval 1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0191" name="Oval 19"/>
          <p:cNvSpPr>
            <a:spLocks noChangeArrowheads="1"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2" name="Oval 2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3" name="Oval 21"/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94" name="Oval 22"/>
          <p:cNvSpPr>
            <a:spLocks noChangeArrowheads="1"/>
          </p:cNvSpPr>
          <p:nvPr/>
        </p:nvSpPr>
        <p:spPr bwMode="auto">
          <a:xfrm>
            <a:off x="7391400" y="3352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5" name="Oval 23"/>
          <p:cNvSpPr>
            <a:spLocks noChangeArrowheads="1"/>
          </p:cNvSpPr>
          <p:nvPr/>
        </p:nvSpPr>
        <p:spPr bwMode="auto">
          <a:xfrm>
            <a:off x="7467600" y="48006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6" name="Oval 24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7" name="Oval 25"/>
          <p:cNvSpPr>
            <a:spLocks noChangeArrowheads="1"/>
          </p:cNvSpPr>
          <p:nvPr/>
        </p:nvSpPr>
        <p:spPr bwMode="auto">
          <a:xfrm>
            <a:off x="7772400" y="4114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8" name="Oval 26"/>
          <p:cNvSpPr>
            <a:spLocks noChangeArrowheads="1"/>
          </p:cNvSpPr>
          <p:nvPr/>
        </p:nvSpPr>
        <p:spPr bwMode="auto">
          <a:xfrm>
            <a:off x="70866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0199" name="AutoShape 27"/>
          <p:cNvCxnSpPr>
            <a:cxnSpLocks noChangeShapeType="1"/>
            <a:stCxn id="50190" idx="2"/>
            <a:endCxn id="50191" idx="6"/>
          </p:cNvCxnSpPr>
          <p:nvPr/>
        </p:nvCxnSpPr>
        <p:spPr bwMode="auto">
          <a:xfrm flipH="1" flipV="1">
            <a:off x="6019800" y="3962400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0" name="AutoShape 28"/>
          <p:cNvCxnSpPr>
            <a:cxnSpLocks noChangeShapeType="1"/>
            <a:stCxn id="50190" idx="7"/>
            <a:endCxn id="50194" idx="3"/>
          </p:cNvCxnSpPr>
          <p:nvPr/>
        </p:nvCxnSpPr>
        <p:spPr bwMode="auto">
          <a:xfrm flipV="1">
            <a:off x="6965950" y="3613150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1" name="AutoShape 29"/>
          <p:cNvCxnSpPr>
            <a:cxnSpLocks noChangeShapeType="1"/>
            <a:stCxn id="50195" idx="1"/>
            <a:endCxn id="50190" idx="5"/>
          </p:cNvCxnSpPr>
          <p:nvPr/>
        </p:nvCxnSpPr>
        <p:spPr bwMode="auto">
          <a:xfrm flipH="1" flipV="1">
            <a:off x="6965950" y="4375150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2" name="AutoShape 30"/>
          <p:cNvSpPr>
            <a:spLocks noChangeArrowheads="1"/>
          </p:cNvSpPr>
          <p:nvPr/>
        </p:nvSpPr>
        <p:spPr bwMode="auto">
          <a:xfrm>
            <a:off x="3886200" y="4343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203" name="Text Box 32"/>
          <p:cNvSpPr txBox="1">
            <a:spLocks noChangeArrowheads="1"/>
          </p:cNvSpPr>
          <p:nvPr/>
        </p:nvSpPr>
        <p:spPr bwMode="auto">
          <a:xfrm>
            <a:off x="2590800" y="4114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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50204" name="Rectangle 33"/>
          <p:cNvSpPr>
            <a:spLocks noChangeArrowheads="1"/>
          </p:cNvSpPr>
          <p:nvPr/>
        </p:nvSpPr>
        <p:spPr bwMode="auto">
          <a:xfrm>
            <a:off x="2209800" y="3352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  <p:sp>
        <p:nvSpPr>
          <p:cNvPr id="50205" name="Rectangle 34"/>
          <p:cNvSpPr>
            <a:spLocks noChangeArrowheads="1"/>
          </p:cNvSpPr>
          <p:nvPr/>
        </p:nvSpPr>
        <p:spPr bwMode="auto">
          <a:xfrm>
            <a:off x="2286000" y="4800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</a:t>
            </a:r>
          </a:p>
        </p:txBody>
      </p:sp>
      <p:sp>
        <p:nvSpPr>
          <p:cNvPr id="50206" name="Rectangle 35"/>
          <p:cNvSpPr>
            <a:spLocks noChangeArrowheads="1"/>
          </p:cNvSpPr>
          <p:nvPr/>
        </p:nvSpPr>
        <p:spPr bwMode="auto">
          <a:xfrm>
            <a:off x="1905000" y="5257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</a:t>
            </a:r>
          </a:p>
        </p:txBody>
      </p:sp>
      <p:sp>
        <p:nvSpPr>
          <p:cNvPr id="50207" name="Rectangle 36"/>
          <p:cNvSpPr>
            <a:spLocks noChangeArrowheads="1"/>
          </p:cNvSpPr>
          <p:nvPr/>
        </p:nvSpPr>
        <p:spPr bwMode="auto">
          <a:xfrm>
            <a:off x="1295400" y="5181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</a:t>
            </a:r>
          </a:p>
        </p:txBody>
      </p:sp>
      <p:sp>
        <p:nvSpPr>
          <p:cNvPr id="50208" name="Rectangle 37"/>
          <p:cNvSpPr>
            <a:spLocks noChangeArrowheads="1"/>
          </p:cNvSpPr>
          <p:nvPr/>
        </p:nvSpPr>
        <p:spPr bwMode="auto">
          <a:xfrm>
            <a:off x="1524000" y="4114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09" name="Rectangle 38"/>
          <p:cNvSpPr>
            <a:spLocks noChangeArrowheads="1"/>
          </p:cNvSpPr>
          <p:nvPr/>
        </p:nvSpPr>
        <p:spPr bwMode="auto">
          <a:xfrm>
            <a:off x="1447800" y="3200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</a:t>
            </a:r>
          </a:p>
        </p:txBody>
      </p:sp>
      <p:sp>
        <p:nvSpPr>
          <p:cNvPr id="50210" name="Rectangle 39"/>
          <p:cNvSpPr>
            <a:spLocks noChangeArrowheads="1"/>
          </p:cNvSpPr>
          <p:nvPr/>
        </p:nvSpPr>
        <p:spPr bwMode="auto">
          <a:xfrm>
            <a:off x="5334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</a:t>
            </a:r>
          </a:p>
        </p:txBody>
      </p:sp>
      <p:sp>
        <p:nvSpPr>
          <p:cNvPr id="50211" name="Rectangle 40"/>
          <p:cNvSpPr>
            <a:spLocks noChangeArrowheads="1"/>
          </p:cNvSpPr>
          <p:nvPr/>
        </p:nvSpPr>
        <p:spPr bwMode="auto">
          <a:xfrm>
            <a:off x="457200" y="4724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  <p:sp>
        <p:nvSpPr>
          <p:cNvPr id="50212" name="Text Box 41"/>
          <p:cNvSpPr txBox="1">
            <a:spLocks noChangeArrowheads="1"/>
          </p:cNvSpPr>
          <p:nvPr/>
        </p:nvSpPr>
        <p:spPr bwMode="auto">
          <a:xfrm>
            <a:off x="74676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3" name="Rectangle 42"/>
          <p:cNvSpPr>
            <a:spLocks noChangeArrowheads="1"/>
          </p:cNvSpPr>
          <p:nvPr/>
        </p:nvSpPr>
        <p:spPr bwMode="auto">
          <a:xfrm>
            <a:off x="7086600" y="3048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4" name="Rectangle 43"/>
          <p:cNvSpPr>
            <a:spLocks noChangeArrowheads="1"/>
          </p:cNvSpPr>
          <p:nvPr/>
        </p:nvSpPr>
        <p:spPr bwMode="auto">
          <a:xfrm>
            <a:off x="7162800" y="4495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5" name="Rectangle 44"/>
          <p:cNvSpPr>
            <a:spLocks noChangeArrowheads="1"/>
          </p:cNvSpPr>
          <p:nvPr/>
        </p:nvSpPr>
        <p:spPr bwMode="auto">
          <a:xfrm>
            <a:off x="6781800" y="4953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</a:t>
            </a:r>
          </a:p>
        </p:txBody>
      </p:sp>
      <p:sp>
        <p:nvSpPr>
          <p:cNvPr id="50216" name="Rectangle 45"/>
          <p:cNvSpPr>
            <a:spLocks noChangeArrowheads="1"/>
          </p:cNvSpPr>
          <p:nvPr/>
        </p:nvSpPr>
        <p:spPr bwMode="auto">
          <a:xfrm>
            <a:off x="6172200" y="4876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7" name="Rectangle 46"/>
          <p:cNvSpPr>
            <a:spLocks noChangeArrowheads="1"/>
          </p:cNvSpPr>
          <p:nvPr/>
        </p:nvSpPr>
        <p:spPr bwMode="auto">
          <a:xfrm>
            <a:off x="64008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8" name="Rectangle 47"/>
          <p:cNvSpPr>
            <a:spLocks noChangeArrowheads="1"/>
          </p:cNvSpPr>
          <p:nvPr/>
        </p:nvSpPr>
        <p:spPr bwMode="auto">
          <a:xfrm>
            <a:off x="6324600" y="2895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9" name="Rectangle 48"/>
          <p:cNvSpPr>
            <a:spLocks noChangeArrowheads="1"/>
          </p:cNvSpPr>
          <p:nvPr/>
        </p:nvSpPr>
        <p:spPr bwMode="auto">
          <a:xfrm>
            <a:off x="5410200" y="35052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20" name="Rectangle 49"/>
          <p:cNvSpPr>
            <a:spLocks noChangeArrowheads="1"/>
          </p:cNvSpPr>
          <p:nvPr/>
        </p:nvSpPr>
        <p:spPr bwMode="auto">
          <a:xfrm>
            <a:off x="5334000" y="4419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61"/>
          <p:cNvSpPr>
            <a:spLocks noChangeArrowheads="1"/>
          </p:cNvSpPr>
          <p:nvPr/>
        </p:nvSpPr>
        <p:spPr bwMode="auto">
          <a:xfrm>
            <a:off x="1676400" y="2667000"/>
            <a:ext cx="3048000" cy="3124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Oval 76"/>
          <p:cNvSpPr>
            <a:spLocks noChangeArrowheads="1"/>
          </p:cNvSpPr>
          <p:nvPr/>
        </p:nvSpPr>
        <p:spPr bwMode="auto">
          <a:xfrm>
            <a:off x="3733800" y="2895600"/>
            <a:ext cx="30480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Scatternet</a:t>
            </a:r>
          </a:p>
        </p:txBody>
      </p:sp>
      <p:sp>
        <p:nvSpPr>
          <p:cNvPr id="51205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Linking of multiple co-located piconets through the sharing of common master or slave devices</a:t>
            </a:r>
          </a:p>
          <a:p>
            <a:pPr lvl="1" eaLnBrk="1" hangingPunct="1"/>
            <a:r>
              <a:rPr lang="en-US" sz="1400" smtClean="0"/>
              <a:t>Devices can be slave in one piconet and master of another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Communication between piconets</a:t>
            </a:r>
          </a:p>
          <a:p>
            <a:pPr lvl="1" eaLnBrk="1" hangingPunct="1"/>
            <a:r>
              <a:rPr lang="en-US" sz="1400" smtClean="0"/>
              <a:t>Devices jumping back and forth between the piconets</a:t>
            </a:r>
          </a:p>
        </p:txBody>
      </p:sp>
      <p:sp>
        <p:nvSpPr>
          <p:cNvPr id="51206" name="Text Box 62"/>
          <p:cNvSpPr txBox="1">
            <a:spLocks noChangeArrowheads="1"/>
          </p:cNvSpPr>
          <p:nvPr/>
        </p:nvSpPr>
        <p:spPr bwMode="auto">
          <a:xfrm>
            <a:off x="228600" y="4876800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M=Master</a:t>
            </a:r>
          </a:p>
          <a:p>
            <a:pPr defTabSz="992188"/>
            <a:r>
              <a:rPr lang="en-US" sz="1700">
                <a:latin typeface="Calibri" pitchFamily="34" charset="0"/>
              </a:rPr>
              <a:t>S=Slave</a:t>
            </a:r>
          </a:p>
          <a:p>
            <a:pPr defTabSz="992188"/>
            <a:r>
              <a:rPr lang="en-US" sz="1700">
                <a:latin typeface="Calibri" pitchFamily="34" charset="0"/>
              </a:rPr>
              <a:t>P=Parked</a:t>
            </a:r>
          </a:p>
          <a:p>
            <a:pPr defTabSz="992188"/>
            <a:r>
              <a:rPr lang="en-US" sz="1700">
                <a:latin typeface="Calibri" pitchFamily="34" charset="0"/>
              </a:rPr>
              <a:t>SB=Standby</a:t>
            </a:r>
          </a:p>
        </p:txBody>
      </p:sp>
      <p:sp>
        <p:nvSpPr>
          <p:cNvPr id="51207" name="Oval 64"/>
          <p:cNvSpPr>
            <a:spLocks noChangeArrowheads="1"/>
          </p:cNvSpPr>
          <p:nvPr/>
        </p:nvSpPr>
        <p:spPr bwMode="auto">
          <a:xfrm>
            <a:off x="3048000" y="40386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1208" name="Oval 65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09" name="Oval 66"/>
          <p:cNvSpPr>
            <a:spLocks noChangeArrowheads="1"/>
          </p:cNvSpPr>
          <p:nvPr/>
        </p:nvSpPr>
        <p:spPr bwMode="auto">
          <a:xfrm>
            <a:off x="2819400" y="49530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0" name="Oval 67"/>
          <p:cNvSpPr>
            <a:spLocks noChangeArrowheads="1"/>
          </p:cNvSpPr>
          <p:nvPr/>
        </p:nvSpPr>
        <p:spPr bwMode="auto">
          <a:xfrm>
            <a:off x="1981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1211" name="Oval 68"/>
          <p:cNvSpPr>
            <a:spLocks noChangeArrowheads="1"/>
          </p:cNvSpPr>
          <p:nvPr/>
        </p:nvSpPr>
        <p:spPr bwMode="auto">
          <a:xfrm>
            <a:off x="3733800" y="3124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12" name="Oval 6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13" name="Oval 70"/>
          <p:cNvSpPr>
            <a:spLocks noChangeArrowheads="1"/>
          </p:cNvSpPr>
          <p:nvPr/>
        </p:nvSpPr>
        <p:spPr bwMode="auto">
          <a:xfrm>
            <a:off x="2971800" y="2971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4" name="Oval 71"/>
          <p:cNvSpPr>
            <a:spLocks noChangeArrowheads="1"/>
          </p:cNvSpPr>
          <p:nvPr/>
        </p:nvSpPr>
        <p:spPr bwMode="auto">
          <a:xfrm>
            <a:off x="4114800" y="38862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5" name="Oval 72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1216" name="AutoShape 73"/>
          <p:cNvCxnSpPr>
            <a:cxnSpLocks noChangeShapeType="1"/>
            <a:stCxn id="51207" idx="2"/>
            <a:endCxn id="51208" idx="6"/>
          </p:cNvCxnSpPr>
          <p:nvPr/>
        </p:nvCxnSpPr>
        <p:spPr bwMode="auto">
          <a:xfrm flipH="1" flipV="1">
            <a:off x="2362200" y="3733800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7" name="AutoShape 74"/>
          <p:cNvCxnSpPr>
            <a:cxnSpLocks noChangeShapeType="1"/>
            <a:stCxn id="51207" idx="7"/>
            <a:endCxn id="51211" idx="3"/>
          </p:cNvCxnSpPr>
          <p:nvPr/>
        </p:nvCxnSpPr>
        <p:spPr bwMode="auto">
          <a:xfrm flipV="1">
            <a:off x="3308350" y="3384550"/>
            <a:ext cx="469900" cy="698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8" name="AutoShape 75"/>
          <p:cNvCxnSpPr>
            <a:cxnSpLocks noChangeShapeType="1"/>
            <a:stCxn id="51212" idx="1"/>
            <a:endCxn id="51207" idx="5"/>
          </p:cNvCxnSpPr>
          <p:nvPr/>
        </p:nvCxnSpPr>
        <p:spPr bwMode="auto">
          <a:xfrm flipH="1" flipV="1">
            <a:off x="3308350" y="4298950"/>
            <a:ext cx="6985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9" name="Oval 7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1220" name="Oval 78"/>
          <p:cNvSpPr>
            <a:spLocks noChangeArrowheads="1"/>
          </p:cNvSpPr>
          <p:nvPr/>
        </p:nvSpPr>
        <p:spPr bwMode="auto">
          <a:xfrm>
            <a:off x="4724400" y="3200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21" name="Oval 79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22" name="Oval 80"/>
          <p:cNvSpPr>
            <a:spLocks noChangeArrowheads="1"/>
          </p:cNvSpPr>
          <p:nvPr/>
        </p:nvSpPr>
        <p:spPr bwMode="auto">
          <a:xfrm>
            <a:off x="5867400" y="3733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23" name="Oval 81"/>
          <p:cNvSpPr>
            <a:spLocks noChangeArrowheads="1"/>
          </p:cNvSpPr>
          <p:nvPr/>
        </p:nvSpPr>
        <p:spPr bwMode="auto">
          <a:xfrm>
            <a:off x="5715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1224" name="AutoShape 82"/>
          <p:cNvCxnSpPr>
            <a:cxnSpLocks noChangeShapeType="1"/>
            <a:stCxn id="51219" idx="0"/>
            <a:endCxn id="51220" idx="5"/>
          </p:cNvCxnSpPr>
          <p:nvPr/>
        </p:nvCxnSpPr>
        <p:spPr bwMode="auto">
          <a:xfrm flipH="1" flipV="1">
            <a:off x="4984750" y="3460750"/>
            <a:ext cx="349250" cy="806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5" name="AutoShape 83"/>
          <p:cNvCxnSpPr>
            <a:cxnSpLocks noChangeShapeType="1"/>
            <a:stCxn id="51219" idx="2"/>
            <a:endCxn id="51212" idx="6"/>
          </p:cNvCxnSpPr>
          <p:nvPr/>
        </p:nvCxnSpPr>
        <p:spPr bwMode="auto">
          <a:xfrm flipH="1">
            <a:off x="4267200" y="4419600"/>
            <a:ext cx="9144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6" name="AutoShape 84"/>
          <p:cNvCxnSpPr>
            <a:cxnSpLocks noChangeShapeType="1"/>
            <a:stCxn id="51219" idx="4"/>
            <a:endCxn id="51221" idx="0"/>
          </p:cNvCxnSpPr>
          <p:nvPr/>
        </p:nvCxnSpPr>
        <p:spPr bwMode="auto">
          <a:xfrm flipH="1">
            <a:off x="5181600" y="4572000"/>
            <a:ext cx="1524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7" name="Text Box 85"/>
          <p:cNvSpPr txBox="1">
            <a:spLocks noChangeArrowheads="1"/>
          </p:cNvSpPr>
          <p:nvPr/>
        </p:nvSpPr>
        <p:spPr bwMode="auto">
          <a:xfrm>
            <a:off x="7308850" y="2362200"/>
            <a:ext cx="1336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Piconets</a:t>
            </a:r>
          </a:p>
          <a:p>
            <a:r>
              <a:rPr lang="en-US">
                <a:latin typeface="Calibri" pitchFamily="34" charset="0"/>
              </a:rPr>
              <a:t>(each with a </a:t>
            </a:r>
          </a:p>
          <a:p>
            <a:r>
              <a:rPr lang="en-US">
                <a:latin typeface="Calibri" pitchFamily="34" charset="0"/>
              </a:rPr>
              <a:t>capacity of </a:t>
            </a:r>
          </a:p>
          <a:p>
            <a:r>
              <a:rPr lang="en-US">
                <a:latin typeface="Calibri" pitchFamily="34" charset="0"/>
              </a:rPr>
              <a:t>720 kbit/s)</a:t>
            </a:r>
          </a:p>
        </p:txBody>
      </p:sp>
      <p:sp>
        <p:nvSpPr>
          <p:cNvPr id="51228" name="Line 86"/>
          <p:cNvSpPr>
            <a:spLocks noChangeShapeType="1"/>
          </p:cNvSpPr>
          <p:nvPr/>
        </p:nvSpPr>
        <p:spPr bwMode="auto">
          <a:xfrm flipH="1">
            <a:off x="3886200" y="25146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9" name="Line 87"/>
          <p:cNvSpPr>
            <a:spLocks noChangeShapeType="1"/>
          </p:cNvSpPr>
          <p:nvPr/>
        </p:nvSpPr>
        <p:spPr bwMode="auto">
          <a:xfrm flipH="1">
            <a:off x="5943600" y="2514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1"/>
          <p:cNvSpPr>
            <a:spLocks noChangeShapeType="1"/>
          </p:cNvSpPr>
          <p:nvPr/>
        </p:nvSpPr>
        <p:spPr bwMode="auto">
          <a:xfrm flipV="1">
            <a:off x="1763713" y="22050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27" name="Line 47"/>
          <p:cNvSpPr>
            <a:spLocks noChangeShapeType="1"/>
          </p:cNvSpPr>
          <p:nvPr/>
        </p:nvSpPr>
        <p:spPr bwMode="auto">
          <a:xfrm flipV="1">
            <a:off x="2411413" y="27082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28" name="Line 48"/>
          <p:cNvSpPr>
            <a:spLocks noChangeShapeType="1"/>
          </p:cNvSpPr>
          <p:nvPr/>
        </p:nvSpPr>
        <p:spPr bwMode="auto">
          <a:xfrm flipV="1">
            <a:off x="1763713" y="27082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Bluetooth protocol stack</a:t>
            </a: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307975" y="4724400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Radio ( specify air interface)</a:t>
            </a:r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307975" y="4267200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Baseband ( conn establish, packet format, timing, Qos parameters)</a:t>
            </a:r>
          </a:p>
        </p:txBody>
      </p:sp>
      <p:sp>
        <p:nvSpPr>
          <p:cNvPr id="52232" name="Rectangle 5"/>
          <p:cNvSpPr>
            <a:spLocks noChangeArrowheads="1"/>
          </p:cNvSpPr>
          <p:nvPr/>
        </p:nvSpPr>
        <p:spPr bwMode="auto">
          <a:xfrm>
            <a:off x="5565775" y="3810000"/>
            <a:ext cx="2286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Link Manager</a:t>
            </a:r>
          </a:p>
        </p:txBody>
      </p:sp>
      <p:sp>
        <p:nvSpPr>
          <p:cNvPr id="52233" name="Rectangle 6"/>
          <p:cNvSpPr>
            <a:spLocks noChangeArrowheads="1"/>
          </p:cNvSpPr>
          <p:nvPr/>
        </p:nvSpPr>
        <p:spPr bwMode="auto">
          <a:xfrm>
            <a:off x="7089775" y="1447800"/>
            <a:ext cx="762000" cy="22098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Control</a:t>
            </a:r>
          </a:p>
        </p:txBody>
      </p:sp>
      <p:sp>
        <p:nvSpPr>
          <p:cNvPr id="52234" name="Line 8"/>
          <p:cNvSpPr>
            <a:spLocks noChangeShapeType="1"/>
          </p:cNvSpPr>
          <p:nvPr/>
        </p:nvSpPr>
        <p:spPr bwMode="auto">
          <a:xfrm>
            <a:off x="917575" y="3733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7927975" y="3352800"/>
            <a:ext cx="1063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Host</a:t>
            </a:r>
          </a:p>
          <a:p>
            <a:r>
              <a:rPr lang="en-US">
                <a:latin typeface="Calibri" pitchFamily="34" charset="0"/>
              </a:rPr>
              <a:t>Controller</a:t>
            </a:r>
          </a:p>
          <a:p>
            <a:r>
              <a:rPr lang="en-US">
                <a:latin typeface="Calibri" pitchFamily="34" charset="0"/>
              </a:rPr>
              <a:t>Interface</a:t>
            </a:r>
          </a:p>
        </p:txBody>
      </p:sp>
      <p:sp>
        <p:nvSpPr>
          <p:cNvPr id="52236" name="Rectangle 10"/>
          <p:cNvSpPr>
            <a:spLocks noChangeArrowheads="1"/>
          </p:cNvSpPr>
          <p:nvPr/>
        </p:nvSpPr>
        <p:spPr bwMode="auto">
          <a:xfrm>
            <a:off x="1450975" y="3276600"/>
            <a:ext cx="55626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Logical Link Control and Adaptation Protocol (L2CAP)</a:t>
            </a:r>
          </a:p>
        </p:txBody>
      </p:sp>
      <p:sp>
        <p:nvSpPr>
          <p:cNvPr id="52237" name="Line 12"/>
          <p:cNvSpPr>
            <a:spLocks noChangeShapeType="1"/>
          </p:cNvSpPr>
          <p:nvPr/>
        </p:nvSpPr>
        <p:spPr bwMode="auto">
          <a:xfrm flipV="1">
            <a:off x="4194175" y="4648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8" name="Line 13"/>
          <p:cNvSpPr>
            <a:spLocks noChangeShapeType="1"/>
          </p:cNvSpPr>
          <p:nvPr/>
        </p:nvSpPr>
        <p:spPr bwMode="auto">
          <a:xfrm flipV="1">
            <a:off x="3965575" y="3657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9" name="Line 14"/>
          <p:cNvSpPr>
            <a:spLocks noChangeShapeType="1"/>
          </p:cNvSpPr>
          <p:nvPr/>
        </p:nvSpPr>
        <p:spPr bwMode="auto">
          <a:xfrm flipV="1">
            <a:off x="841375" y="41910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0" name="Line 15"/>
          <p:cNvSpPr>
            <a:spLocks noChangeShapeType="1"/>
          </p:cNvSpPr>
          <p:nvPr/>
        </p:nvSpPr>
        <p:spPr bwMode="auto">
          <a:xfrm flipV="1">
            <a:off x="6781800" y="41910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1" name="Line 16"/>
          <p:cNvSpPr>
            <a:spLocks noChangeShapeType="1"/>
          </p:cNvSpPr>
          <p:nvPr/>
        </p:nvSpPr>
        <p:spPr bwMode="auto">
          <a:xfrm flipV="1">
            <a:off x="7470775" y="3657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2" name="Rectangle 7"/>
          <p:cNvSpPr>
            <a:spLocks noChangeArrowheads="1"/>
          </p:cNvSpPr>
          <p:nvPr/>
        </p:nvSpPr>
        <p:spPr bwMode="auto">
          <a:xfrm>
            <a:off x="307975" y="2819400"/>
            <a:ext cx="1066800" cy="1371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</a:t>
            </a:r>
          </a:p>
        </p:txBody>
      </p:sp>
      <p:sp>
        <p:nvSpPr>
          <p:cNvPr id="52243" name="Rectangle 17"/>
          <p:cNvSpPr>
            <a:spLocks noChangeArrowheads="1"/>
          </p:cNvSpPr>
          <p:nvPr/>
        </p:nvSpPr>
        <p:spPr bwMode="auto">
          <a:xfrm>
            <a:off x="5337175" y="1447800"/>
            <a:ext cx="914400" cy="1752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TCS BIN</a:t>
            </a:r>
          </a:p>
        </p:txBody>
      </p:sp>
      <p:sp>
        <p:nvSpPr>
          <p:cNvPr id="52244" name="Rectangle 18"/>
          <p:cNvSpPr>
            <a:spLocks noChangeArrowheads="1"/>
          </p:cNvSpPr>
          <p:nvPr/>
        </p:nvSpPr>
        <p:spPr bwMode="auto">
          <a:xfrm>
            <a:off x="6327775" y="1447800"/>
            <a:ext cx="685800" cy="1752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SDP</a:t>
            </a:r>
          </a:p>
        </p:txBody>
      </p:sp>
      <p:sp>
        <p:nvSpPr>
          <p:cNvPr id="52245" name="Rectangle 19"/>
          <p:cNvSpPr>
            <a:spLocks noChangeArrowheads="1"/>
          </p:cNvSpPr>
          <p:nvPr/>
        </p:nvSpPr>
        <p:spPr bwMode="auto">
          <a:xfrm>
            <a:off x="2771775" y="14478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OBEX</a:t>
            </a:r>
          </a:p>
        </p:txBody>
      </p:sp>
      <p:sp>
        <p:nvSpPr>
          <p:cNvPr id="52246" name="Rectangle 20"/>
          <p:cNvSpPr>
            <a:spLocks noChangeArrowheads="1"/>
          </p:cNvSpPr>
          <p:nvPr/>
        </p:nvSpPr>
        <p:spPr bwMode="auto">
          <a:xfrm>
            <a:off x="2771775" y="9906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vCal/vCard</a:t>
            </a:r>
          </a:p>
        </p:txBody>
      </p:sp>
      <p:sp>
        <p:nvSpPr>
          <p:cNvPr id="52247" name="Rectangle 21"/>
          <p:cNvSpPr>
            <a:spLocks noChangeArrowheads="1"/>
          </p:cNvSpPr>
          <p:nvPr/>
        </p:nvSpPr>
        <p:spPr bwMode="auto">
          <a:xfrm>
            <a:off x="1481138" y="19050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IP</a:t>
            </a:r>
          </a:p>
        </p:txBody>
      </p:sp>
      <p:sp>
        <p:nvSpPr>
          <p:cNvPr id="52248" name="Rectangle 22"/>
          <p:cNvSpPr>
            <a:spLocks noChangeArrowheads="1"/>
          </p:cNvSpPr>
          <p:nvPr/>
        </p:nvSpPr>
        <p:spPr bwMode="auto">
          <a:xfrm>
            <a:off x="1481138" y="9906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NW apps.</a:t>
            </a:r>
          </a:p>
        </p:txBody>
      </p:sp>
      <p:sp>
        <p:nvSpPr>
          <p:cNvPr id="52249" name="Rectangle 23"/>
          <p:cNvSpPr>
            <a:spLocks noChangeArrowheads="1"/>
          </p:cNvSpPr>
          <p:nvPr/>
        </p:nvSpPr>
        <p:spPr bwMode="auto">
          <a:xfrm>
            <a:off x="1481138" y="14478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TCP/UDP</a:t>
            </a:r>
          </a:p>
        </p:txBody>
      </p:sp>
      <p:sp>
        <p:nvSpPr>
          <p:cNvPr id="52250" name="Rectangle 24"/>
          <p:cNvSpPr>
            <a:spLocks noChangeArrowheads="1"/>
          </p:cNvSpPr>
          <p:nvPr/>
        </p:nvSpPr>
        <p:spPr bwMode="auto">
          <a:xfrm>
            <a:off x="1481138" y="2349500"/>
            <a:ext cx="569912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BNEP</a:t>
            </a:r>
          </a:p>
        </p:txBody>
      </p:sp>
      <p:sp>
        <p:nvSpPr>
          <p:cNvPr id="52251" name="Rectangle 25"/>
          <p:cNvSpPr>
            <a:spLocks noChangeArrowheads="1"/>
          </p:cNvSpPr>
          <p:nvPr/>
        </p:nvSpPr>
        <p:spPr bwMode="auto">
          <a:xfrm>
            <a:off x="2124075" y="2819400"/>
            <a:ext cx="31369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RFCOMM (serial line interface)</a:t>
            </a:r>
          </a:p>
        </p:txBody>
      </p:sp>
      <p:sp>
        <p:nvSpPr>
          <p:cNvPr id="52252" name="Rectangle 26"/>
          <p:cNvSpPr>
            <a:spLocks noChangeArrowheads="1"/>
          </p:cNvSpPr>
          <p:nvPr/>
        </p:nvSpPr>
        <p:spPr bwMode="auto">
          <a:xfrm>
            <a:off x="4041775" y="1447800"/>
            <a:ext cx="1219200" cy="1295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AT modem</a:t>
            </a:r>
          </a:p>
          <a:p>
            <a:pPr algn="ctr"/>
            <a:r>
              <a:rPr lang="en-US">
                <a:latin typeface="Calibri" pitchFamily="34" charset="0"/>
              </a:rPr>
              <a:t>commands</a:t>
            </a:r>
          </a:p>
        </p:txBody>
      </p:sp>
      <p:sp>
        <p:nvSpPr>
          <p:cNvPr id="52253" name="Rectangle 27"/>
          <p:cNvSpPr>
            <a:spLocks noChangeArrowheads="1"/>
          </p:cNvSpPr>
          <p:nvPr/>
        </p:nvSpPr>
        <p:spPr bwMode="auto">
          <a:xfrm>
            <a:off x="4041775" y="990600"/>
            <a:ext cx="2209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telephony apps.</a:t>
            </a:r>
          </a:p>
        </p:txBody>
      </p:sp>
      <p:sp>
        <p:nvSpPr>
          <p:cNvPr id="52254" name="Line 28"/>
          <p:cNvSpPr>
            <a:spLocks noChangeShapeType="1"/>
          </p:cNvSpPr>
          <p:nvPr/>
        </p:nvSpPr>
        <p:spPr bwMode="auto">
          <a:xfrm flipV="1">
            <a:off x="3381375" y="1828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5" name="Line 29"/>
          <p:cNvSpPr>
            <a:spLocks noChangeShapeType="1"/>
          </p:cNvSpPr>
          <p:nvPr/>
        </p:nvSpPr>
        <p:spPr bwMode="auto">
          <a:xfrm flipV="1">
            <a:off x="33559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2090738" y="18288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307975" y="990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apps.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V="1">
            <a:off x="841375" y="1371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33813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2090738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45751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57181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6327775" y="990600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mgmnt. apps.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 flipV="1">
            <a:off x="57943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66325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4572000" y="2743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288925" y="5192713"/>
            <a:ext cx="6648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AT: attention sequence</a:t>
            </a:r>
          </a:p>
          <a:p>
            <a:r>
              <a:rPr lang="en-US" sz="1400">
                <a:latin typeface="Calibri" pitchFamily="34" charset="0"/>
              </a:rPr>
              <a:t>OBEX: object exchange</a:t>
            </a:r>
          </a:p>
          <a:p>
            <a:r>
              <a:rPr lang="en-US" sz="1400">
                <a:latin typeface="Calibri" pitchFamily="34" charset="0"/>
              </a:rPr>
              <a:t>TCS BIN: telephony control protocol specification – binary- Call ctrl for bluetooth  devices</a:t>
            </a:r>
          </a:p>
          <a:p>
            <a:r>
              <a:rPr lang="en-US" sz="1400">
                <a:latin typeface="Calibri" pitchFamily="34" charset="0"/>
              </a:rPr>
              <a:t>BNEP: Bluetooth network encapsulation protocol</a:t>
            </a: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5076825" y="5229225"/>
            <a:ext cx="288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SDP: service discovery protocol</a:t>
            </a:r>
          </a:p>
          <a:p>
            <a:r>
              <a:rPr lang="en-US" sz="1400">
                <a:latin typeface="Calibri" pitchFamily="34" charset="0"/>
              </a:rPr>
              <a:t>RFCOMM: radio frequency comm.</a:t>
            </a: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2124075" y="2349500"/>
            <a:ext cx="569913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PPP</a:t>
            </a:r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 flipV="1">
            <a:off x="2411413" y="2276475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13"/>
          <p:cNvSpPr>
            <a:spLocks noChangeArrowheads="1"/>
          </p:cNvSpPr>
          <p:nvPr/>
        </p:nvSpPr>
        <p:spPr bwMode="auto">
          <a:xfrm>
            <a:off x="38862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Frequency selection during data transmission</a:t>
            </a:r>
          </a:p>
        </p:txBody>
      </p:sp>
      <p:sp>
        <p:nvSpPr>
          <p:cNvPr id="53252" name="Line 134"/>
          <p:cNvSpPr>
            <a:spLocks noChangeShapeType="1"/>
          </p:cNvSpPr>
          <p:nvPr/>
        </p:nvSpPr>
        <p:spPr bwMode="auto">
          <a:xfrm>
            <a:off x="2286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3" name="Line 139"/>
          <p:cNvSpPr>
            <a:spLocks noChangeShapeType="1"/>
          </p:cNvSpPr>
          <p:nvPr/>
        </p:nvSpPr>
        <p:spPr bwMode="auto">
          <a:xfrm>
            <a:off x="26670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4" name="Line 140"/>
          <p:cNvSpPr>
            <a:spLocks noChangeShapeType="1"/>
          </p:cNvSpPr>
          <p:nvPr/>
        </p:nvSpPr>
        <p:spPr bwMode="auto">
          <a:xfrm>
            <a:off x="50292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5" name="Rectangle 141"/>
          <p:cNvSpPr>
            <a:spLocks noChangeArrowheads="1"/>
          </p:cNvSpPr>
          <p:nvPr/>
        </p:nvSpPr>
        <p:spPr bwMode="auto">
          <a:xfrm>
            <a:off x="649288" y="14859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56" name="Line 142"/>
          <p:cNvSpPr>
            <a:spLocks noChangeShapeType="1"/>
          </p:cNvSpPr>
          <p:nvPr/>
        </p:nvSpPr>
        <p:spPr bwMode="auto">
          <a:xfrm>
            <a:off x="228600" y="1279525"/>
            <a:ext cx="118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7" name="Rectangle 143"/>
          <p:cNvSpPr>
            <a:spLocks noChangeArrowheads="1"/>
          </p:cNvSpPr>
          <p:nvPr/>
        </p:nvSpPr>
        <p:spPr bwMode="auto">
          <a:xfrm>
            <a:off x="457200" y="952500"/>
            <a:ext cx="788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625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Calibri" pitchFamily="34" charset="0"/>
              </a:rPr>
              <a:t>µs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8" name="Line 144"/>
          <p:cNvSpPr>
            <a:spLocks noChangeShapeType="1"/>
          </p:cNvSpPr>
          <p:nvPr/>
        </p:nvSpPr>
        <p:spPr bwMode="auto">
          <a:xfrm>
            <a:off x="14478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9" name="Line 145"/>
          <p:cNvSpPr>
            <a:spLocks noChangeShapeType="1"/>
          </p:cNvSpPr>
          <p:nvPr/>
        </p:nvSpPr>
        <p:spPr bwMode="auto">
          <a:xfrm>
            <a:off x="38862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0" name="Line 146"/>
          <p:cNvSpPr>
            <a:spLocks noChangeShapeType="1"/>
          </p:cNvSpPr>
          <p:nvPr/>
        </p:nvSpPr>
        <p:spPr bwMode="auto">
          <a:xfrm>
            <a:off x="6248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1" name="Line 147"/>
          <p:cNvSpPr>
            <a:spLocks noChangeShapeType="1"/>
          </p:cNvSpPr>
          <p:nvPr/>
        </p:nvSpPr>
        <p:spPr bwMode="auto">
          <a:xfrm>
            <a:off x="7391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2" name="Rectangle 148"/>
          <p:cNvSpPr>
            <a:spLocks noChangeArrowheads="1"/>
          </p:cNvSpPr>
          <p:nvPr/>
        </p:nvSpPr>
        <p:spPr bwMode="auto">
          <a:xfrm>
            <a:off x="171767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k+1</a:t>
            </a:r>
          </a:p>
        </p:txBody>
      </p:sp>
      <p:sp>
        <p:nvSpPr>
          <p:cNvPr id="53263" name="Rectangle 149"/>
          <p:cNvSpPr>
            <a:spLocks noChangeArrowheads="1"/>
          </p:cNvSpPr>
          <p:nvPr/>
        </p:nvSpPr>
        <p:spPr bwMode="auto">
          <a:xfrm>
            <a:off x="2913063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k+2</a:t>
            </a:r>
          </a:p>
        </p:txBody>
      </p:sp>
      <p:sp>
        <p:nvSpPr>
          <p:cNvPr id="53264" name="Rectangle 150"/>
          <p:cNvSpPr>
            <a:spLocks noChangeArrowheads="1"/>
          </p:cNvSpPr>
          <p:nvPr/>
        </p:nvSpPr>
        <p:spPr bwMode="auto">
          <a:xfrm>
            <a:off x="4110038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k+3</a:t>
            </a:r>
          </a:p>
        </p:txBody>
      </p:sp>
      <p:sp>
        <p:nvSpPr>
          <p:cNvPr id="53265" name="Rectangle 151"/>
          <p:cNvSpPr>
            <a:spLocks noChangeArrowheads="1"/>
          </p:cNvSpPr>
          <p:nvPr/>
        </p:nvSpPr>
        <p:spPr bwMode="auto">
          <a:xfrm>
            <a:off x="530542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k+4</a:t>
            </a:r>
          </a:p>
        </p:txBody>
      </p:sp>
      <p:sp>
        <p:nvSpPr>
          <p:cNvPr id="53266" name="Line 161"/>
          <p:cNvSpPr>
            <a:spLocks noChangeShapeType="1"/>
          </p:cNvSpPr>
          <p:nvPr/>
        </p:nvSpPr>
        <p:spPr bwMode="auto">
          <a:xfrm>
            <a:off x="2286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7" name="Line 162"/>
          <p:cNvSpPr>
            <a:spLocks noChangeShapeType="1"/>
          </p:cNvSpPr>
          <p:nvPr/>
        </p:nvSpPr>
        <p:spPr bwMode="auto">
          <a:xfrm>
            <a:off x="38862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8" name="Line 163"/>
          <p:cNvSpPr>
            <a:spLocks noChangeShapeType="1"/>
          </p:cNvSpPr>
          <p:nvPr/>
        </p:nvSpPr>
        <p:spPr bwMode="auto">
          <a:xfrm>
            <a:off x="50292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9" name="Line 164"/>
          <p:cNvSpPr>
            <a:spLocks noChangeShapeType="1"/>
          </p:cNvSpPr>
          <p:nvPr/>
        </p:nvSpPr>
        <p:spPr bwMode="auto">
          <a:xfrm>
            <a:off x="62484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0" name="Line 165"/>
          <p:cNvSpPr>
            <a:spLocks noChangeShapeType="1"/>
          </p:cNvSpPr>
          <p:nvPr/>
        </p:nvSpPr>
        <p:spPr bwMode="auto">
          <a:xfrm>
            <a:off x="73914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1" name="Line 173"/>
          <p:cNvSpPr>
            <a:spLocks noChangeShapeType="1"/>
          </p:cNvSpPr>
          <p:nvPr/>
        </p:nvSpPr>
        <p:spPr bwMode="auto">
          <a:xfrm>
            <a:off x="2286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2" name="Line 174"/>
          <p:cNvSpPr>
            <a:spLocks noChangeShapeType="1"/>
          </p:cNvSpPr>
          <p:nvPr/>
        </p:nvSpPr>
        <p:spPr bwMode="auto">
          <a:xfrm>
            <a:off x="14478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3" name="Line 175"/>
          <p:cNvSpPr>
            <a:spLocks noChangeShapeType="1"/>
          </p:cNvSpPr>
          <p:nvPr/>
        </p:nvSpPr>
        <p:spPr bwMode="auto">
          <a:xfrm>
            <a:off x="73914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4" name="Rectangle 176"/>
          <p:cNvSpPr>
            <a:spLocks noChangeArrowheads="1"/>
          </p:cNvSpPr>
          <p:nvPr/>
        </p:nvSpPr>
        <p:spPr bwMode="auto">
          <a:xfrm>
            <a:off x="4068763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k+3</a:t>
            </a:r>
          </a:p>
        </p:txBody>
      </p:sp>
      <p:sp>
        <p:nvSpPr>
          <p:cNvPr id="53275" name="Rectangle 177"/>
          <p:cNvSpPr>
            <a:spLocks noChangeArrowheads="1"/>
          </p:cNvSpPr>
          <p:nvPr/>
        </p:nvSpPr>
        <p:spPr bwMode="auto">
          <a:xfrm>
            <a:off x="5264150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k+4</a:t>
            </a:r>
          </a:p>
        </p:txBody>
      </p:sp>
      <p:sp>
        <p:nvSpPr>
          <p:cNvPr id="53276" name="Rectangle 178"/>
          <p:cNvSpPr>
            <a:spLocks noChangeArrowheads="1"/>
          </p:cNvSpPr>
          <p:nvPr/>
        </p:nvSpPr>
        <p:spPr bwMode="auto">
          <a:xfrm>
            <a:off x="1746250" y="29337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77" name="Rectangle 179"/>
          <p:cNvSpPr>
            <a:spLocks noChangeArrowheads="1"/>
          </p:cNvSpPr>
          <p:nvPr/>
        </p:nvSpPr>
        <p:spPr bwMode="auto">
          <a:xfrm>
            <a:off x="609600" y="43053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78" name="Rectangle 180"/>
          <p:cNvSpPr>
            <a:spLocks noChangeArrowheads="1"/>
          </p:cNvSpPr>
          <p:nvPr/>
        </p:nvSpPr>
        <p:spPr bwMode="auto">
          <a:xfrm>
            <a:off x="6500813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k+5</a:t>
            </a:r>
          </a:p>
        </p:txBody>
      </p:sp>
      <p:sp>
        <p:nvSpPr>
          <p:cNvPr id="53279" name="Rectangle 181"/>
          <p:cNvSpPr>
            <a:spLocks noChangeArrowheads="1"/>
          </p:cNvSpPr>
          <p:nvPr/>
        </p:nvSpPr>
        <p:spPr bwMode="auto">
          <a:xfrm>
            <a:off x="6459538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k+5</a:t>
            </a:r>
          </a:p>
        </p:txBody>
      </p:sp>
      <p:sp>
        <p:nvSpPr>
          <p:cNvPr id="53280" name="Rectangle 182"/>
          <p:cNvSpPr>
            <a:spLocks noChangeArrowheads="1"/>
          </p:cNvSpPr>
          <p:nvPr/>
        </p:nvSpPr>
        <p:spPr bwMode="auto">
          <a:xfrm>
            <a:off x="4038600" y="43053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k+1</a:t>
            </a:r>
          </a:p>
        </p:txBody>
      </p:sp>
      <p:sp>
        <p:nvSpPr>
          <p:cNvPr id="53281" name="Line 183"/>
          <p:cNvSpPr>
            <a:spLocks noChangeShapeType="1"/>
          </p:cNvSpPr>
          <p:nvPr/>
        </p:nvSpPr>
        <p:spPr bwMode="auto">
          <a:xfrm>
            <a:off x="85344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2" name="Rectangle 187"/>
          <p:cNvSpPr>
            <a:spLocks noChangeArrowheads="1"/>
          </p:cNvSpPr>
          <p:nvPr/>
        </p:nvSpPr>
        <p:spPr bwMode="auto">
          <a:xfrm>
            <a:off x="7689850" y="43053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3" name="Rectangle 188"/>
          <p:cNvSpPr>
            <a:spLocks noChangeArrowheads="1"/>
          </p:cNvSpPr>
          <p:nvPr/>
        </p:nvSpPr>
        <p:spPr bwMode="auto">
          <a:xfrm>
            <a:off x="7620000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4" name="Rectangle 189"/>
          <p:cNvSpPr>
            <a:spLocks noChangeArrowheads="1"/>
          </p:cNvSpPr>
          <p:nvPr/>
        </p:nvSpPr>
        <p:spPr bwMode="auto">
          <a:xfrm>
            <a:off x="766127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5" name="Line 190"/>
          <p:cNvSpPr>
            <a:spLocks noChangeShapeType="1"/>
          </p:cNvSpPr>
          <p:nvPr/>
        </p:nvSpPr>
        <p:spPr bwMode="auto">
          <a:xfrm>
            <a:off x="8526463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6" name="Line 191"/>
          <p:cNvSpPr>
            <a:spLocks noChangeShapeType="1"/>
          </p:cNvSpPr>
          <p:nvPr/>
        </p:nvSpPr>
        <p:spPr bwMode="auto">
          <a:xfrm>
            <a:off x="8534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7" name="Rectangle 200"/>
          <p:cNvSpPr>
            <a:spLocks noChangeArrowheads="1"/>
          </p:cNvSpPr>
          <p:nvPr/>
        </p:nvSpPr>
        <p:spPr bwMode="auto">
          <a:xfrm>
            <a:off x="26670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88" name="Rectangle 201"/>
          <p:cNvSpPr>
            <a:spLocks noChangeArrowheads="1"/>
          </p:cNvSpPr>
          <p:nvPr/>
        </p:nvSpPr>
        <p:spPr bwMode="auto">
          <a:xfrm>
            <a:off x="2286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89" name="Rectangle 202"/>
          <p:cNvSpPr>
            <a:spLocks noChangeArrowheads="1"/>
          </p:cNvSpPr>
          <p:nvPr/>
        </p:nvSpPr>
        <p:spPr bwMode="auto">
          <a:xfrm>
            <a:off x="50292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0" name="Rectangle 203"/>
          <p:cNvSpPr>
            <a:spLocks noChangeArrowheads="1"/>
          </p:cNvSpPr>
          <p:nvPr/>
        </p:nvSpPr>
        <p:spPr bwMode="auto">
          <a:xfrm>
            <a:off x="73914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1" name="Rectangle 204"/>
          <p:cNvSpPr>
            <a:spLocks noChangeArrowheads="1"/>
          </p:cNvSpPr>
          <p:nvPr/>
        </p:nvSpPr>
        <p:spPr bwMode="auto">
          <a:xfrm>
            <a:off x="228600" y="3429000"/>
            <a:ext cx="335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2" name="Rectangle 205"/>
          <p:cNvSpPr>
            <a:spLocks noChangeArrowheads="1"/>
          </p:cNvSpPr>
          <p:nvPr/>
        </p:nvSpPr>
        <p:spPr bwMode="auto">
          <a:xfrm>
            <a:off x="228600" y="48006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3" name="Rectangle 206"/>
          <p:cNvSpPr>
            <a:spLocks noChangeArrowheads="1"/>
          </p:cNvSpPr>
          <p:nvPr/>
        </p:nvSpPr>
        <p:spPr bwMode="auto">
          <a:xfrm>
            <a:off x="7391400" y="4800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4" name="Rectangle 207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5" name="Rectangle 208"/>
          <p:cNvSpPr>
            <a:spLocks noChangeArrowheads="1"/>
          </p:cNvSpPr>
          <p:nvPr/>
        </p:nvSpPr>
        <p:spPr bwMode="auto">
          <a:xfrm>
            <a:off x="7391400" y="34290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6" name="Text Box 209"/>
          <p:cNvSpPr txBox="1">
            <a:spLocks noChangeArrowheads="1"/>
          </p:cNvSpPr>
          <p:nvPr/>
        </p:nvSpPr>
        <p:spPr bwMode="auto">
          <a:xfrm>
            <a:off x="8534400" y="23526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7" name="Text Box 210"/>
          <p:cNvSpPr txBox="1">
            <a:spLocks noChangeArrowheads="1"/>
          </p:cNvSpPr>
          <p:nvPr/>
        </p:nvSpPr>
        <p:spPr bwMode="auto">
          <a:xfrm>
            <a:off x="8534400" y="37782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8" name="Text Box 211"/>
          <p:cNvSpPr txBox="1">
            <a:spLocks noChangeArrowheads="1"/>
          </p:cNvSpPr>
          <p:nvPr/>
        </p:nvSpPr>
        <p:spPr bwMode="auto">
          <a:xfrm>
            <a:off x="8534400" y="51498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9" name="Rectangle 212"/>
          <p:cNvSpPr>
            <a:spLocks noChangeArrowheads="1"/>
          </p:cNvSpPr>
          <p:nvPr/>
        </p:nvSpPr>
        <p:spPr bwMode="auto">
          <a:xfrm>
            <a:off x="14478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0" name="Rectangle 214"/>
          <p:cNvSpPr>
            <a:spLocks noChangeArrowheads="1"/>
          </p:cNvSpPr>
          <p:nvPr/>
        </p:nvSpPr>
        <p:spPr bwMode="auto">
          <a:xfrm>
            <a:off x="62484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1" name="Line 138"/>
          <p:cNvSpPr>
            <a:spLocks noChangeShapeType="1"/>
          </p:cNvSpPr>
          <p:nvPr/>
        </p:nvSpPr>
        <p:spPr bwMode="auto">
          <a:xfrm>
            <a:off x="117475" y="2362200"/>
            <a:ext cx="872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302" name="Rectangle 215"/>
          <p:cNvSpPr>
            <a:spLocks noChangeArrowheads="1"/>
          </p:cNvSpPr>
          <p:nvPr/>
        </p:nvSpPr>
        <p:spPr bwMode="auto">
          <a:xfrm>
            <a:off x="3886200" y="34290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3" name="Rectangle 216"/>
          <p:cNvSpPr>
            <a:spLocks noChangeArrowheads="1"/>
          </p:cNvSpPr>
          <p:nvPr/>
        </p:nvSpPr>
        <p:spPr bwMode="auto">
          <a:xfrm>
            <a:off x="6248400" y="34290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4" name="Rectangle 217"/>
          <p:cNvSpPr>
            <a:spLocks noChangeArrowheads="1"/>
          </p:cNvSpPr>
          <p:nvPr/>
        </p:nvSpPr>
        <p:spPr bwMode="auto">
          <a:xfrm>
            <a:off x="1447800" y="4800600"/>
            <a:ext cx="5715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5" name="Line 169"/>
          <p:cNvSpPr>
            <a:spLocks noChangeShapeType="1"/>
          </p:cNvSpPr>
          <p:nvPr/>
        </p:nvSpPr>
        <p:spPr bwMode="auto">
          <a:xfrm>
            <a:off x="76200" y="51816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306" name="Line 133"/>
          <p:cNvSpPr>
            <a:spLocks noChangeShapeType="1"/>
          </p:cNvSpPr>
          <p:nvPr/>
        </p:nvSpPr>
        <p:spPr bwMode="auto">
          <a:xfrm>
            <a:off x="76200" y="38100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Baseband- packet format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Piconet/channel 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Low-level packet definition</a:t>
            </a:r>
          </a:p>
          <a:p>
            <a:pPr lvl="1" eaLnBrk="1" hangingPunct="1"/>
            <a:r>
              <a:rPr lang="en-US" sz="1800" smtClean="0"/>
              <a:t>Access code</a:t>
            </a:r>
          </a:p>
          <a:p>
            <a:pPr lvl="2" eaLnBrk="1" hangingPunct="1"/>
            <a:r>
              <a:rPr lang="en-US" smtClean="0"/>
              <a:t>Channel, device access, e.g., derived from master</a:t>
            </a:r>
          </a:p>
          <a:p>
            <a:pPr lvl="1" eaLnBrk="1" hangingPunct="1"/>
            <a:r>
              <a:rPr lang="en-US" sz="1800" smtClean="0"/>
              <a:t>Packet header</a:t>
            </a:r>
          </a:p>
          <a:p>
            <a:pPr lvl="2" eaLnBrk="1" hangingPunct="1"/>
            <a:r>
              <a:rPr lang="en-US" smtClean="0"/>
              <a:t>1/3-FEC, active member address (broadcast +7 slaves), link type, alternating bit ARQ/SEQ, checksum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057400" y="38862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 code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3886200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packet header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724400" y="3886200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payload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2438400" y="35814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68(72)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810000" y="3581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54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4876800" y="35814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0-2745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248400" y="3581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bits</a:t>
            </a: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2743200" y="5105400"/>
            <a:ext cx="1371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AM address</a:t>
            </a:r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41148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type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49530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flow</a:t>
            </a:r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57912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ARQN</a:t>
            </a:r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66294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SEQN</a:t>
            </a:r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74676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HEC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33528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3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44196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4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52578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60960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69342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77724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8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8382000" y="48006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bits</a:t>
            </a:r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 flipV="1">
            <a:off x="228600" y="4267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 flipH="1" flipV="1">
            <a:off x="4724400" y="42672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298" name="Rectangle 27"/>
          <p:cNvSpPr>
            <a:spLocks noChangeArrowheads="1"/>
          </p:cNvSpPr>
          <p:nvPr/>
        </p:nvSpPr>
        <p:spPr bwMode="auto">
          <a:xfrm>
            <a:off x="228600" y="51054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preamble</a:t>
            </a:r>
          </a:p>
        </p:txBody>
      </p:sp>
      <p:sp>
        <p:nvSpPr>
          <p:cNvPr id="54299" name="Rectangle 28"/>
          <p:cNvSpPr>
            <a:spLocks noChangeArrowheads="1"/>
          </p:cNvSpPr>
          <p:nvPr/>
        </p:nvSpPr>
        <p:spPr bwMode="auto">
          <a:xfrm>
            <a:off x="12192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sync.</a:t>
            </a:r>
          </a:p>
        </p:txBody>
      </p:sp>
      <p:sp>
        <p:nvSpPr>
          <p:cNvPr id="54300" name="Rectangle 29"/>
          <p:cNvSpPr>
            <a:spLocks noChangeArrowheads="1"/>
          </p:cNvSpPr>
          <p:nvPr/>
        </p:nvSpPr>
        <p:spPr bwMode="auto">
          <a:xfrm>
            <a:off x="2057400" y="51054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(trailer)</a:t>
            </a:r>
          </a:p>
        </p:txBody>
      </p:sp>
      <p:sp>
        <p:nvSpPr>
          <p:cNvPr id="54301" name="Line 30"/>
          <p:cNvSpPr>
            <a:spLocks noChangeShapeType="1"/>
          </p:cNvSpPr>
          <p:nvPr/>
        </p:nvSpPr>
        <p:spPr bwMode="auto">
          <a:xfrm flipV="1">
            <a:off x="2743200" y="42672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302" name="Text Box 31"/>
          <p:cNvSpPr txBox="1">
            <a:spLocks noChangeArrowheads="1"/>
          </p:cNvSpPr>
          <p:nvPr/>
        </p:nvSpPr>
        <p:spPr bwMode="auto">
          <a:xfrm>
            <a:off x="685800" y="4724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4</a:t>
            </a:r>
          </a:p>
        </p:txBody>
      </p:sp>
      <p:sp>
        <p:nvSpPr>
          <p:cNvPr id="54303" name="Text Box 32"/>
          <p:cNvSpPr txBox="1">
            <a:spLocks noChangeArrowheads="1"/>
          </p:cNvSpPr>
          <p:nvPr/>
        </p:nvSpPr>
        <p:spPr bwMode="auto">
          <a:xfrm>
            <a:off x="1524000" y="4724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64</a:t>
            </a:r>
          </a:p>
        </p:txBody>
      </p:sp>
      <p:sp>
        <p:nvSpPr>
          <p:cNvPr id="54304" name="Text Box 33"/>
          <p:cNvSpPr txBox="1">
            <a:spLocks noChangeArrowheads="1"/>
          </p:cNvSpPr>
          <p:nvPr/>
        </p:nvSpPr>
        <p:spPr bwMode="auto">
          <a:xfrm>
            <a:off x="2286000" y="472440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Comparison: infrared vs. radio transmission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Infrared</a:t>
            </a:r>
          </a:p>
          <a:p>
            <a:pPr lvl="1" eaLnBrk="1" hangingPunct="1"/>
            <a:r>
              <a:rPr lang="en-US" sz="1600" smtClean="0"/>
              <a:t>uses IR diodes, diffuse light, multiple reflections (walls, furniture etc.)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Advantages</a:t>
            </a:r>
          </a:p>
          <a:p>
            <a:pPr lvl="1" eaLnBrk="1" hangingPunct="1"/>
            <a:r>
              <a:rPr lang="en-US" sz="1600" smtClean="0"/>
              <a:t>simple, cheap, available in many mobile devices</a:t>
            </a:r>
          </a:p>
          <a:p>
            <a:pPr lvl="1" eaLnBrk="1" hangingPunct="1"/>
            <a:r>
              <a:rPr lang="en-US" sz="1600" smtClean="0"/>
              <a:t>no licenses needed</a:t>
            </a:r>
          </a:p>
          <a:p>
            <a:pPr lvl="1" eaLnBrk="1" hangingPunct="1"/>
            <a:r>
              <a:rPr lang="en-US" sz="1600" smtClean="0"/>
              <a:t>simple shielding possible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Disadvantages</a:t>
            </a:r>
          </a:p>
          <a:p>
            <a:pPr lvl="1" eaLnBrk="1" hangingPunct="1"/>
            <a:r>
              <a:rPr lang="en-US" sz="1600" smtClean="0"/>
              <a:t>interference by sunlight, heat sources etc.</a:t>
            </a:r>
          </a:p>
          <a:p>
            <a:pPr lvl="1" eaLnBrk="1" hangingPunct="1"/>
            <a:r>
              <a:rPr lang="en-US" sz="1600" smtClean="0"/>
              <a:t>many things shield or absorb IR light </a:t>
            </a:r>
          </a:p>
          <a:p>
            <a:pPr lvl="1" eaLnBrk="1" hangingPunct="1"/>
            <a:r>
              <a:rPr lang="en-US" sz="1600" smtClean="0"/>
              <a:t>low bandwidth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Example</a:t>
            </a:r>
          </a:p>
          <a:p>
            <a:pPr lvl="1" eaLnBrk="1" hangingPunct="1"/>
            <a:r>
              <a:rPr lang="en-US" sz="1600" smtClean="0"/>
              <a:t>IrDA (Infrared Data Association) interface available everywhere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38100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Radio</a:t>
            </a:r>
          </a:p>
          <a:p>
            <a:pPr lvl="1" eaLnBrk="1" hangingPunct="1"/>
            <a:r>
              <a:rPr lang="en-US" sz="1600" smtClean="0"/>
              <a:t>typically using the license free ISM band at 2.4 GHz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Advantages</a:t>
            </a:r>
          </a:p>
          <a:p>
            <a:pPr lvl="1" eaLnBrk="1" hangingPunct="1"/>
            <a:r>
              <a:rPr lang="en-US" sz="1600" smtClean="0"/>
              <a:t>experience from wireless WAN and mobile phones can be used </a:t>
            </a:r>
          </a:p>
          <a:p>
            <a:pPr lvl="1" eaLnBrk="1" hangingPunct="1"/>
            <a:r>
              <a:rPr lang="en-US" sz="1600" smtClean="0"/>
              <a:t>coverage of larger areas possible (radio can penetrate walls, furniture etc.)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Disadvantages</a:t>
            </a:r>
          </a:p>
          <a:p>
            <a:pPr lvl="1" eaLnBrk="1" hangingPunct="1"/>
            <a:r>
              <a:rPr lang="en-US" sz="1600" smtClean="0"/>
              <a:t>very limited license free frequency bands </a:t>
            </a:r>
          </a:p>
          <a:p>
            <a:pPr lvl="1" eaLnBrk="1" hangingPunct="1"/>
            <a:r>
              <a:rPr lang="en-US" sz="1600" smtClean="0"/>
              <a:t>shielding more difficult, interference with other electrical devices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Example</a:t>
            </a:r>
          </a:p>
          <a:p>
            <a:pPr lvl="1" eaLnBrk="1" hangingPunct="1"/>
            <a:r>
              <a:rPr lang="en-US" sz="1600" smtClean="0"/>
              <a:t>Many different products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SCO (synchronous connection oriented link )payload types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(30)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819400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(30)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43000" y="16002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(10)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143000" y="35814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(10)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HV3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HV2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533400" y="16002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HV1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33400" y="358140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DV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3505200" y="1600200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FEC (20)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143000" y="2209800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(20)</a:t>
            </a: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5867400" y="22098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FEC (10)</a:t>
            </a: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35052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4572000" y="3581400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(0-9)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0960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1628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5314" name="Text Box 20"/>
          <p:cNvSpPr txBox="1">
            <a:spLocks noChangeArrowheads="1"/>
          </p:cNvSpPr>
          <p:nvPr/>
        </p:nvSpPr>
        <p:spPr bwMode="auto">
          <a:xfrm>
            <a:off x="7581900" y="40767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ACL(Asynchronous connectionless link) Payload types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143000" y="990600"/>
            <a:ext cx="716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(0-343)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1143000" y="16764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(1/2)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971800" y="1676400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(0-339)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7239000" y="1676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143000" y="2362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2209800" y="2362200"/>
            <a:ext cx="2286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(0-17)</a:t>
            </a:r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4495800" y="2362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1143000" y="2819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2209800" y="28194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(0-27)</a:t>
            </a: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1143000" y="34290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2971800" y="3429000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(0-121)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5029200" y="3429000"/>
            <a:ext cx="1143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1143000" y="38862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6" name="Rectangle 18"/>
          <p:cNvSpPr>
            <a:spLocks noChangeArrowheads="1"/>
          </p:cNvSpPr>
          <p:nvPr/>
        </p:nvSpPr>
        <p:spPr bwMode="auto">
          <a:xfrm>
            <a:off x="2971800" y="38862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(0-183)</a:t>
            </a:r>
          </a:p>
        </p:txBody>
      </p:sp>
      <p:sp>
        <p:nvSpPr>
          <p:cNvPr id="56337" name="Rectangle 19"/>
          <p:cNvSpPr>
            <a:spLocks noChangeArrowheads="1"/>
          </p:cNvSpPr>
          <p:nvPr/>
        </p:nvSpPr>
        <p:spPr bwMode="auto">
          <a:xfrm>
            <a:off x="1143000" y="44958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2971800" y="4495800"/>
            <a:ext cx="2590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(0-224)</a:t>
            </a:r>
          </a:p>
        </p:txBody>
      </p:sp>
      <p:sp>
        <p:nvSpPr>
          <p:cNvPr id="56339" name="Rectangle 21"/>
          <p:cNvSpPr>
            <a:spLocks noChangeArrowheads="1"/>
          </p:cNvSpPr>
          <p:nvPr/>
        </p:nvSpPr>
        <p:spPr bwMode="auto">
          <a:xfrm>
            <a:off x="5562600" y="4495800"/>
            <a:ext cx="1676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40" name="Rectangle 22"/>
          <p:cNvSpPr>
            <a:spLocks noChangeArrowheads="1"/>
          </p:cNvSpPr>
          <p:nvPr/>
        </p:nvSpPr>
        <p:spPr bwMode="auto">
          <a:xfrm>
            <a:off x="1143000" y="49530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41" name="Rectangle 23"/>
          <p:cNvSpPr>
            <a:spLocks noChangeArrowheads="1"/>
          </p:cNvSpPr>
          <p:nvPr/>
        </p:nvSpPr>
        <p:spPr bwMode="auto">
          <a:xfrm>
            <a:off x="2971800" y="4953000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(0-339)</a:t>
            </a:r>
          </a:p>
        </p:txBody>
      </p:sp>
      <p:sp>
        <p:nvSpPr>
          <p:cNvPr id="56342" name="Text Box 24"/>
          <p:cNvSpPr txBox="1">
            <a:spLocks noChangeArrowheads="1"/>
          </p:cNvSpPr>
          <p:nvPr/>
        </p:nvSpPr>
        <p:spPr bwMode="auto">
          <a:xfrm>
            <a:off x="533400" y="4953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DH5</a:t>
            </a:r>
          </a:p>
        </p:txBody>
      </p:sp>
      <p:sp>
        <p:nvSpPr>
          <p:cNvPr id="56343" name="Text Box 25"/>
          <p:cNvSpPr txBox="1">
            <a:spLocks noChangeArrowheads="1"/>
          </p:cNvSpPr>
          <p:nvPr/>
        </p:nvSpPr>
        <p:spPr bwMode="auto">
          <a:xfrm>
            <a:off x="533400" y="44958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DM5</a:t>
            </a:r>
          </a:p>
        </p:txBody>
      </p:sp>
      <p:sp>
        <p:nvSpPr>
          <p:cNvPr id="56344" name="Text Box 26"/>
          <p:cNvSpPr txBox="1">
            <a:spLocks noChangeArrowheads="1"/>
          </p:cNvSpPr>
          <p:nvPr/>
        </p:nvSpPr>
        <p:spPr bwMode="auto">
          <a:xfrm>
            <a:off x="533400" y="38862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DH3</a:t>
            </a:r>
          </a:p>
        </p:txBody>
      </p:sp>
      <p:sp>
        <p:nvSpPr>
          <p:cNvPr id="56345" name="Text Box 27"/>
          <p:cNvSpPr txBox="1">
            <a:spLocks noChangeArrowheads="1"/>
          </p:cNvSpPr>
          <p:nvPr/>
        </p:nvSpPr>
        <p:spPr bwMode="auto">
          <a:xfrm>
            <a:off x="533400" y="34290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DM3</a:t>
            </a:r>
          </a:p>
        </p:txBody>
      </p:sp>
      <p:sp>
        <p:nvSpPr>
          <p:cNvPr id="56346" name="Text Box 28"/>
          <p:cNvSpPr txBox="1">
            <a:spLocks noChangeArrowheads="1"/>
          </p:cNvSpPr>
          <p:nvPr/>
        </p:nvSpPr>
        <p:spPr bwMode="auto">
          <a:xfrm>
            <a:off x="533400" y="28194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DH1</a:t>
            </a:r>
          </a:p>
        </p:txBody>
      </p:sp>
      <p:sp>
        <p:nvSpPr>
          <p:cNvPr id="56347" name="Text Box 29"/>
          <p:cNvSpPr txBox="1">
            <a:spLocks noChangeArrowheads="1"/>
          </p:cNvSpPr>
          <p:nvPr/>
        </p:nvSpPr>
        <p:spPr bwMode="auto">
          <a:xfrm>
            <a:off x="533400" y="23622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DM1</a:t>
            </a:r>
          </a:p>
        </p:txBody>
      </p:sp>
      <p:sp>
        <p:nvSpPr>
          <p:cNvPr id="56348" name="Line 32"/>
          <p:cNvSpPr>
            <a:spLocks noChangeShapeType="1"/>
          </p:cNvSpPr>
          <p:nvPr/>
        </p:nvSpPr>
        <p:spPr bwMode="auto">
          <a:xfrm flipV="1">
            <a:off x="5334000" y="20574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49" name="Line 33"/>
          <p:cNvSpPr>
            <a:spLocks noChangeShapeType="1"/>
          </p:cNvSpPr>
          <p:nvPr/>
        </p:nvSpPr>
        <p:spPr bwMode="auto">
          <a:xfrm flipV="1">
            <a:off x="11430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0" name="Line 34"/>
          <p:cNvSpPr>
            <a:spLocks noChangeShapeType="1"/>
          </p:cNvSpPr>
          <p:nvPr/>
        </p:nvSpPr>
        <p:spPr bwMode="auto">
          <a:xfrm flipV="1">
            <a:off x="8305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1" name="Line 35"/>
          <p:cNvSpPr>
            <a:spLocks noChangeShapeType="1"/>
          </p:cNvSpPr>
          <p:nvPr/>
        </p:nvSpPr>
        <p:spPr bwMode="auto">
          <a:xfrm flipV="1">
            <a:off x="1143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2" name="Line 36"/>
          <p:cNvSpPr>
            <a:spLocks noChangeShapeType="1"/>
          </p:cNvSpPr>
          <p:nvPr/>
        </p:nvSpPr>
        <p:spPr bwMode="auto">
          <a:xfrm flipV="1">
            <a:off x="2209800" y="2057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3" name="Line 37"/>
          <p:cNvSpPr>
            <a:spLocks noChangeShapeType="1"/>
          </p:cNvSpPr>
          <p:nvPr/>
        </p:nvSpPr>
        <p:spPr bwMode="auto">
          <a:xfrm flipH="1" flipV="1">
            <a:off x="22098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4" name="Line 38"/>
          <p:cNvSpPr>
            <a:spLocks noChangeShapeType="1"/>
          </p:cNvSpPr>
          <p:nvPr/>
        </p:nvSpPr>
        <p:spPr bwMode="auto">
          <a:xfrm flipH="1" flipV="1">
            <a:off x="29718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5" name="Line 39"/>
          <p:cNvSpPr>
            <a:spLocks noChangeShapeType="1"/>
          </p:cNvSpPr>
          <p:nvPr/>
        </p:nvSpPr>
        <p:spPr bwMode="auto">
          <a:xfrm flipV="1">
            <a:off x="2209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6" name="Line 40"/>
          <p:cNvSpPr>
            <a:spLocks noChangeShapeType="1"/>
          </p:cNvSpPr>
          <p:nvPr/>
        </p:nvSpPr>
        <p:spPr bwMode="auto">
          <a:xfrm flipV="1">
            <a:off x="5410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7" name="Line 41"/>
          <p:cNvSpPr>
            <a:spLocks noChangeShapeType="1"/>
          </p:cNvSpPr>
          <p:nvPr/>
        </p:nvSpPr>
        <p:spPr bwMode="auto">
          <a:xfrm flipV="1">
            <a:off x="61722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8" name="Line 42"/>
          <p:cNvSpPr>
            <a:spLocks noChangeShapeType="1"/>
          </p:cNvSpPr>
          <p:nvPr/>
        </p:nvSpPr>
        <p:spPr bwMode="auto">
          <a:xfrm flipV="1">
            <a:off x="7239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9" name="Line 43"/>
          <p:cNvSpPr>
            <a:spLocks noChangeShapeType="1"/>
          </p:cNvSpPr>
          <p:nvPr/>
        </p:nvSpPr>
        <p:spPr bwMode="auto">
          <a:xfrm>
            <a:off x="54102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60" name="Line 44"/>
          <p:cNvSpPr>
            <a:spLocks noChangeShapeType="1"/>
          </p:cNvSpPr>
          <p:nvPr/>
        </p:nvSpPr>
        <p:spPr bwMode="auto">
          <a:xfrm>
            <a:off x="6172200" y="42672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61" name="Rectangle 45"/>
          <p:cNvSpPr>
            <a:spLocks noChangeArrowheads="1"/>
          </p:cNvSpPr>
          <p:nvPr/>
        </p:nvSpPr>
        <p:spPr bwMode="auto">
          <a:xfrm>
            <a:off x="1143000" y="5562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62" name="Rectangle 46"/>
          <p:cNvSpPr>
            <a:spLocks noChangeArrowheads="1"/>
          </p:cNvSpPr>
          <p:nvPr/>
        </p:nvSpPr>
        <p:spPr bwMode="auto">
          <a:xfrm>
            <a:off x="2209800" y="55626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(0-29)</a:t>
            </a:r>
          </a:p>
        </p:txBody>
      </p:sp>
      <p:sp>
        <p:nvSpPr>
          <p:cNvPr id="56363" name="Text Box 47"/>
          <p:cNvSpPr txBox="1">
            <a:spLocks noChangeArrowheads="1"/>
          </p:cNvSpPr>
          <p:nvPr/>
        </p:nvSpPr>
        <p:spPr bwMode="auto">
          <a:xfrm>
            <a:off x="457200" y="5562600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AUX1</a:t>
            </a:r>
          </a:p>
        </p:txBody>
      </p:sp>
      <p:sp>
        <p:nvSpPr>
          <p:cNvPr id="56364" name="Rectangle 48"/>
          <p:cNvSpPr>
            <a:spLocks noChangeArrowheads="1"/>
          </p:cNvSpPr>
          <p:nvPr/>
        </p:nvSpPr>
        <p:spPr bwMode="auto">
          <a:xfrm>
            <a:off x="5410200" y="2362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5" name="Rectangle 49"/>
          <p:cNvSpPr>
            <a:spLocks noChangeArrowheads="1"/>
          </p:cNvSpPr>
          <p:nvPr/>
        </p:nvSpPr>
        <p:spPr bwMode="auto">
          <a:xfrm>
            <a:off x="5410200" y="2819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6" name="Rectangle 50"/>
          <p:cNvSpPr>
            <a:spLocks noChangeArrowheads="1"/>
          </p:cNvSpPr>
          <p:nvPr/>
        </p:nvSpPr>
        <p:spPr bwMode="auto">
          <a:xfrm>
            <a:off x="6172200" y="3429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7" name="Rectangle 51"/>
          <p:cNvSpPr>
            <a:spLocks noChangeArrowheads="1"/>
          </p:cNvSpPr>
          <p:nvPr/>
        </p:nvSpPr>
        <p:spPr bwMode="auto">
          <a:xfrm>
            <a:off x="6172200" y="3886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8" name="Rectangle 52"/>
          <p:cNvSpPr>
            <a:spLocks noChangeArrowheads="1"/>
          </p:cNvSpPr>
          <p:nvPr/>
        </p:nvSpPr>
        <p:spPr bwMode="auto">
          <a:xfrm>
            <a:off x="7239000" y="44958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9" name="Rectangle 53"/>
          <p:cNvSpPr>
            <a:spLocks noChangeArrowheads="1"/>
          </p:cNvSpPr>
          <p:nvPr/>
        </p:nvSpPr>
        <p:spPr bwMode="auto">
          <a:xfrm>
            <a:off x="7239000" y="4953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70" name="Line 54"/>
          <p:cNvSpPr>
            <a:spLocks noChangeShapeType="1"/>
          </p:cNvSpPr>
          <p:nvPr/>
        </p:nvSpPr>
        <p:spPr bwMode="auto">
          <a:xfrm flipV="1">
            <a:off x="6477000" y="20574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1" name="Line 55"/>
          <p:cNvSpPr>
            <a:spLocks noChangeShapeType="1"/>
          </p:cNvSpPr>
          <p:nvPr/>
        </p:nvSpPr>
        <p:spPr bwMode="auto">
          <a:xfrm>
            <a:off x="64770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2" name="Line 56"/>
          <p:cNvSpPr>
            <a:spLocks noChangeShapeType="1"/>
          </p:cNvSpPr>
          <p:nvPr/>
        </p:nvSpPr>
        <p:spPr bwMode="auto">
          <a:xfrm flipV="1">
            <a:off x="6477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3" name="Line 57"/>
          <p:cNvSpPr>
            <a:spLocks noChangeShapeType="1"/>
          </p:cNvSpPr>
          <p:nvPr/>
        </p:nvSpPr>
        <p:spPr bwMode="auto">
          <a:xfrm flipV="1">
            <a:off x="72390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4" name="Line 58"/>
          <p:cNvSpPr>
            <a:spLocks noChangeShapeType="1"/>
          </p:cNvSpPr>
          <p:nvPr/>
        </p:nvSpPr>
        <p:spPr bwMode="auto">
          <a:xfrm>
            <a:off x="7239000" y="42672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5" name="Line 59"/>
          <p:cNvSpPr>
            <a:spLocks noChangeShapeType="1"/>
          </p:cNvSpPr>
          <p:nvPr/>
        </p:nvSpPr>
        <p:spPr bwMode="auto">
          <a:xfrm flipV="1">
            <a:off x="8305800" y="487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6" name="Text Box 60"/>
          <p:cNvSpPr txBox="1">
            <a:spLocks noChangeArrowheads="1"/>
          </p:cNvSpPr>
          <p:nvPr/>
        </p:nvSpPr>
        <p:spPr bwMode="auto">
          <a:xfrm>
            <a:off x="7620000" y="28194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 data rates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95400" y="762000"/>
            <a:ext cx="75438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	</a:t>
            </a:r>
            <a:r>
              <a:rPr lang="en-US" b="1">
                <a:latin typeface="Calibri" pitchFamily="34" charset="0"/>
              </a:rPr>
              <a:t>Payload	User	</a:t>
            </a:r>
            <a:r>
              <a:rPr lang="en-US">
                <a:latin typeface="Calibri" pitchFamily="34" charset="0"/>
              </a:rPr>
              <a:t>		</a:t>
            </a:r>
            <a:r>
              <a:rPr lang="en-US" b="1">
                <a:latin typeface="Calibri" pitchFamily="34" charset="0"/>
              </a:rPr>
              <a:t>Symmetric	Asymmetric</a:t>
            </a:r>
          </a:p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b="1">
                <a:latin typeface="Calibri" pitchFamily="34" charset="0"/>
              </a:rPr>
              <a:t>	Header	Payload	</a:t>
            </a:r>
            <a:r>
              <a:rPr lang="en-US">
                <a:latin typeface="Calibri" pitchFamily="34" charset="0"/>
              </a:rPr>
              <a:t>		</a:t>
            </a:r>
            <a:r>
              <a:rPr lang="en-US" b="1">
                <a:latin typeface="Calibri" pitchFamily="34" charset="0"/>
              </a:rPr>
              <a:t>max. Rate 	max. Rate [kbit/s]</a:t>
            </a:r>
          </a:p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b="1">
                <a:latin typeface="Calibri" pitchFamily="34" charset="0"/>
              </a:rPr>
              <a:t>Type	[byte]	[byte]	FEC	CRC	[kbit/s]	Forward	Reverse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DM1	1	0-17	2/3	yes	108.8	108.8	108.8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DH1	1	0-27	no	yes	172.8	172.8	172.8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DM3	2	0-121	2/3	yes	258.1	387.2	54.4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DH3	2	0-183	no	yes	390.4	585.6	86.4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DM5	2	0-224	2/3	yes	286.7	477.8	36.3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DH5	2	0-339	no	yes	</a:t>
            </a:r>
            <a:r>
              <a:rPr lang="en-US" b="1">
                <a:latin typeface="Calibri" pitchFamily="34" charset="0"/>
              </a:rPr>
              <a:t>433.9</a:t>
            </a:r>
            <a:r>
              <a:rPr lang="en-US">
                <a:latin typeface="Calibri" pitchFamily="34" charset="0"/>
              </a:rPr>
              <a:t>	</a:t>
            </a:r>
            <a:r>
              <a:rPr lang="en-US" b="1">
                <a:latin typeface="Calibri" pitchFamily="34" charset="0"/>
              </a:rPr>
              <a:t>723.2</a:t>
            </a:r>
            <a:r>
              <a:rPr lang="en-US">
                <a:latin typeface="Calibri" pitchFamily="34" charset="0"/>
              </a:rPr>
              <a:t>	57.6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AUX1	1	0-29	no	no	185.6	185.6	185.6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HV1	na	10	1/3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HV2	na	20	2/3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HV3	na	30	no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DV</a:t>
            </a:r>
            <a:r>
              <a:rPr lang="en-US" baseline="30000">
                <a:latin typeface="Calibri" pitchFamily="34" charset="0"/>
              </a:rPr>
              <a:t>	</a:t>
            </a:r>
            <a:r>
              <a:rPr lang="en-US">
                <a:latin typeface="Calibri" pitchFamily="34" charset="0"/>
              </a:rPr>
              <a:t>1 D	10+(0-9) D	2/3 D	yes D	64.0+57.6 D		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ACL</a:t>
            </a:r>
          </a:p>
        </p:txBody>
      </p:sp>
      <p:sp>
        <p:nvSpPr>
          <p:cNvPr id="57349" name="AutoShape 5"/>
          <p:cNvSpPr>
            <a:spLocks/>
          </p:cNvSpPr>
          <p:nvPr/>
        </p:nvSpPr>
        <p:spPr bwMode="auto">
          <a:xfrm>
            <a:off x="1143000" y="1676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0" name="AutoShape 6"/>
          <p:cNvSpPr>
            <a:spLocks/>
          </p:cNvSpPr>
          <p:nvPr/>
        </p:nvSpPr>
        <p:spPr bwMode="auto">
          <a:xfrm>
            <a:off x="1143000" y="2438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1" name="AutoShape 7"/>
          <p:cNvSpPr>
            <a:spLocks/>
          </p:cNvSpPr>
          <p:nvPr/>
        </p:nvSpPr>
        <p:spPr bwMode="auto">
          <a:xfrm>
            <a:off x="1143000" y="3200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1 slot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57200" y="2514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3 slot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5 slot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28600" y="46482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SCO</a:t>
            </a:r>
          </a:p>
        </p:txBody>
      </p:sp>
      <p:sp>
        <p:nvSpPr>
          <p:cNvPr id="57356" name="AutoShape 13"/>
          <p:cNvSpPr>
            <a:spLocks/>
          </p:cNvSpPr>
          <p:nvPr/>
        </p:nvSpPr>
        <p:spPr bwMode="auto">
          <a:xfrm>
            <a:off x="990600" y="41910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1676400" y="6369050"/>
            <a:ext cx="552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ata </a:t>
            </a:r>
            <a:r>
              <a:rPr lang="en-US" i="1">
                <a:latin typeface="Calibri" pitchFamily="34" charset="0"/>
              </a:rPr>
              <a:t>M</a:t>
            </a:r>
            <a:r>
              <a:rPr lang="en-US">
                <a:latin typeface="Calibri" pitchFamily="34" charset="0"/>
              </a:rPr>
              <a:t>edium/</a:t>
            </a:r>
            <a:r>
              <a:rPr lang="en-US" i="1">
                <a:latin typeface="Calibri" pitchFamily="34" charset="0"/>
              </a:rPr>
              <a:t>H</a:t>
            </a:r>
            <a:r>
              <a:rPr lang="en-US">
                <a:latin typeface="Calibri" pitchFamily="34" charset="0"/>
              </a:rPr>
              <a:t>igh rate, </a:t>
            </a:r>
            <a:r>
              <a:rPr lang="en-US" i="1">
                <a:latin typeface="Calibri" pitchFamily="34" charset="0"/>
              </a:rPr>
              <a:t>H</a:t>
            </a:r>
            <a:r>
              <a:rPr lang="en-US">
                <a:latin typeface="Calibri" pitchFamily="34" charset="0"/>
              </a:rPr>
              <a:t>igh-quality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oice, </a:t>
            </a:r>
            <a:r>
              <a:rPr lang="en-US" i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ata and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 link types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Polling-based TDD packet transmission</a:t>
            </a:r>
          </a:p>
          <a:p>
            <a:pPr lvl="1" eaLnBrk="1" hangingPunct="1"/>
            <a:r>
              <a:rPr lang="en-US" sz="1400" smtClean="0"/>
              <a:t>625µs slots, master polls slaves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SCO (Synchronous Connection Oriented) – Voice </a:t>
            </a:r>
          </a:p>
          <a:p>
            <a:pPr lvl="1" eaLnBrk="1" hangingPunct="1"/>
            <a:r>
              <a:rPr lang="en-US" sz="1400" smtClean="0"/>
              <a:t>Periodic single slot packet assignment, 64 kbit/s full-duplex, point-to-point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ACL (Asynchronous ConnectionLess) – Data </a:t>
            </a:r>
          </a:p>
          <a:p>
            <a:pPr lvl="1" eaLnBrk="1" hangingPunct="1"/>
            <a:r>
              <a:rPr lang="en-US" sz="1400" smtClean="0"/>
              <a:t>Variable packet size (1,3,5 slots), asymmetric bandwidth, point-to-multipoint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190875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latin typeface="Calibri" pitchFamily="34" charset="0"/>
              </a:rPr>
              <a:t>MASTER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4410075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SLAVE 1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5151438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SLAVE 2</a:t>
            </a:r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1068388" y="5618163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1160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1465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1770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2074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2379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2684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2989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3294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4" name="Line 17"/>
          <p:cNvSpPr>
            <a:spLocks noChangeShapeType="1"/>
          </p:cNvSpPr>
          <p:nvPr/>
        </p:nvSpPr>
        <p:spPr bwMode="auto">
          <a:xfrm>
            <a:off x="3598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3903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6" name="Line 19"/>
          <p:cNvSpPr>
            <a:spLocks noChangeShapeType="1"/>
          </p:cNvSpPr>
          <p:nvPr/>
        </p:nvSpPr>
        <p:spPr bwMode="auto">
          <a:xfrm>
            <a:off x="4208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>
            <a:off x="4513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8" name="Line 21"/>
          <p:cNvSpPr>
            <a:spLocks noChangeShapeType="1"/>
          </p:cNvSpPr>
          <p:nvPr/>
        </p:nvSpPr>
        <p:spPr bwMode="auto">
          <a:xfrm>
            <a:off x="4818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9" name="Line 22"/>
          <p:cNvSpPr>
            <a:spLocks noChangeShapeType="1"/>
          </p:cNvSpPr>
          <p:nvPr/>
        </p:nvSpPr>
        <p:spPr bwMode="auto">
          <a:xfrm>
            <a:off x="5122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0" name="Line 23"/>
          <p:cNvSpPr>
            <a:spLocks noChangeShapeType="1"/>
          </p:cNvSpPr>
          <p:nvPr/>
        </p:nvSpPr>
        <p:spPr bwMode="auto">
          <a:xfrm>
            <a:off x="5427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1" name="Line 24"/>
          <p:cNvSpPr>
            <a:spLocks noChangeShapeType="1"/>
          </p:cNvSpPr>
          <p:nvPr/>
        </p:nvSpPr>
        <p:spPr bwMode="auto">
          <a:xfrm>
            <a:off x="5732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2" name="Line 25"/>
          <p:cNvSpPr>
            <a:spLocks noChangeShapeType="1"/>
          </p:cNvSpPr>
          <p:nvPr/>
        </p:nvSpPr>
        <p:spPr bwMode="auto">
          <a:xfrm>
            <a:off x="6037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>
            <a:off x="6342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4" name="Line 27"/>
          <p:cNvSpPr>
            <a:spLocks noChangeShapeType="1"/>
          </p:cNvSpPr>
          <p:nvPr/>
        </p:nvSpPr>
        <p:spPr bwMode="auto">
          <a:xfrm>
            <a:off x="6646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5" name="Line 28"/>
          <p:cNvSpPr>
            <a:spLocks noChangeShapeType="1"/>
          </p:cNvSpPr>
          <p:nvPr/>
        </p:nvSpPr>
        <p:spPr bwMode="auto">
          <a:xfrm>
            <a:off x="6951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6" name="Line 29"/>
          <p:cNvSpPr>
            <a:spLocks noChangeShapeType="1"/>
          </p:cNvSpPr>
          <p:nvPr/>
        </p:nvSpPr>
        <p:spPr bwMode="auto">
          <a:xfrm>
            <a:off x="7256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7" name="Line 30"/>
          <p:cNvSpPr>
            <a:spLocks noChangeShapeType="1"/>
          </p:cNvSpPr>
          <p:nvPr/>
        </p:nvSpPr>
        <p:spPr bwMode="auto">
          <a:xfrm>
            <a:off x="7561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8" name="Line 31"/>
          <p:cNvSpPr>
            <a:spLocks noChangeShapeType="1"/>
          </p:cNvSpPr>
          <p:nvPr/>
        </p:nvSpPr>
        <p:spPr bwMode="auto">
          <a:xfrm>
            <a:off x="7866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9" name="Line 32"/>
          <p:cNvSpPr>
            <a:spLocks noChangeShapeType="1"/>
          </p:cNvSpPr>
          <p:nvPr/>
        </p:nvSpPr>
        <p:spPr bwMode="auto">
          <a:xfrm>
            <a:off x="8170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0" name="Line 33"/>
          <p:cNvSpPr>
            <a:spLocks noChangeShapeType="1"/>
          </p:cNvSpPr>
          <p:nvPr/>
        </p:nvSpPr>
        <p:spPr bwMode="auto">
          <a:xfrm>
            <a:off x="8475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1" name="Line 34"/>
          <p:cNvSpPr>
            <a:spLocks noChangeShapeType="1"/>
          </p:cNvSpPr>
          <p:nvPr/>
        </p:nvSpPr>
        <p:spPr bwMode="auto">
          <a:xfrm>
            <a:off x="8780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2" name="Line 36"/>
          <p:cNvSpPr>
            <a:spLocks noChangeShapeType="1"/>
          </p:cNvSpPr>
          <p:nvPr/>
        </p:nvSpPr>
        <p:spPr bwMode="auto">
          <a:xfrm>
            <a:off x="16176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3" name="Line 37"/>
          <p:cNvSpPr>
            <a:spLocks noChangeShapeType="1"/>
          </p:cNvSpPr>
          <p:nvPr/>
        </p:nvSpPr>
        <p:spPr bwMode="auto">
          <a:xfrm>
            <a:off x="19224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4" name="Line 39"/>
          <p:cNvSpPr>
            <a:spLocks noChangeShapeType="1"/>
          </p:cNvSpPr>
          <p:nvPr/>
        </p:nvSpPr>
        <p:spPr bwMode="auto">
          <a:xfrm>
            <a:off x="34464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5" name="Line 40"/>
          <p:cNvSpPr>
            <a:spLocks noChangeShapeType="1"/>
          </p:cNvSpPr>
          <p:nvPr/>
        </p:nvSpPr>
        <p:spPr bwMode="auto">
          <a:xfrm>
            <a:off x="37512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6" name="Line 41"/>
          <p:cNvSpPr>
            <a:spLocks noChangeShapeType="1"/>
          </p:cNvSpPr>
          <p:nvPr/>
        </p:nvSpPr>
        <p:spPr bwMode="auto">
          <a:xfrm>
            <a:off x="52752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7" name="Line 42"/>
          <p:cNvSpPr>
            <a:spLocks noChangeShapeType="1"/>
          </p:cNvSpPr>
          <p:nvPr/>
        </p:nvSpPr>
        <p:spPr bwMode="auto">
          <a:xfrm>
            <a:off x="55800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8" name="Line 43"/>
          <p:cNvSpPr>
            <a:spLocks noChangeShapeType="1"/>
          </p:cNvSpPr>
          <p:nvPr/>
        </p:nvSpPr>
        <p:spPr bwMode="auto">
          <a:xfrm>
            <a:off x="71040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9" name="Line 44"/>
          <p:cNvSpPr>
            <a:spLocks noChangeShapeType="1"/>
          </p:cNvSpPr>
          <p:nvPr/>
        </p:nvSpPr>
        <p:spPr bwMode="auto">
          <a:xfrm>
            <a:off x="74088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10" name="Rectangle 45"/>
          <p:cNvSpPr>
            <a:spLocks noChangeArrowheads="1"/>
          </p:cNvSpPr>
          <p:nvPr/>
        </p:nvSpPr>
        <p:spPr bwMode="auto">
          <a:xfrm>
            <a:off x="33004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6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1" name="Rectangle 46"/>
          <p:cNvSpPr>
            <a:spLocks noChangeArrowheads="1"/>
          </p:cNvSpPr>
          <p:nvPr/>
        </p:nvSpPr>
        <p:spPr bwMode="auto">
          <a:xfrm>
            <a:off x="14716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0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2" name="Rectangle 47"/>
          <p:cNvSpPr>
            <a:spLocks noChangeArrowheads="1"/>
          </p:cNvSpPr>
          <p:nvPr/>
        </p:nvSpPr>
        <p:spPr bwMode="auto">
          <a:xfrm>
            <a:off x="17764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3" name="Rectangle 48"/>
          <p:cNvSpPr>
            <a:spLocks noChangeArrowheads="1"/>
          </p:cNvSpPr>
          <p:nvPr/>
        </p:nvSpPr>
        <p:spPr bwMode="auto">
          <a:xfrm>
            <a:off x="36052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7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4" name="Rectangle 49"/>
          <p:cNvSpPr>
            <a:spLocks noChangeArrowheads="1"/>
          </p:cNvSpPr>
          <p:nvPr/>
        </p:nvSpPr>
        <p:spPr bwMode="auto">
          <a:xfrm>
            <a:off x="51292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12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5" name="Rectangle 50"/>
          <p:cNvSpPr>
            <a:spLocks noChangeArrowheads="1"/>
          </p:cNvSpPr>
          <p:nvPr/>
        </p:nvSpPr>
        <p:spPr bwMode="auto">
          <a:xfrm>
            <a:off x="54340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13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6" name="Rectangle 51"/>
          <p:cNvSpPr>
            <a:spLocks noChangeArrowheads="1"/>
          </p:cNvSpPr>
          <p:nvPr/>
        </p:nvSpPr>
        <p:spPr bwMode="auto">
          <a:xfrm>
            <a:off x="72628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19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7" name="Rectangle 52"/>
          <p:cNvSpPr>
            <a:spLocks noChangeArrowheads="1"/>
          </p:cNvSpPr>
          <p:nvPr/>
        </p:nvSpPr>
        <p:spPr bwMode="auto">
          <a:xfrm>
            <a:off x="69580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18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8" name="Rectangle 53"/>
          <p:cNvSpPr>
            <a:spLocks noChangeArrowheads="1"/>
          </p:cNvSpPr>
          <p:nvPr/>
        </p:nvSpPr>
        <p:spPr bwMode="auto">
          <a:xfrm>
            <a:off x="12954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19" name="Rectangle 54"/>
          <p:cNvSpPr>
            <a:spLocks noChangeArrowheads="1"/>
          </p:cNvSpPr>
          <p:nvPr/>
        </p:nvSpPr>
        <p:spPr bwMode="auto">
          <a:xfrm>
            <a:off x="31242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0" name="Rectangle 55"/>
          <p:cNvSpPr>
            <a:spLocks noChangeArrowheads="1"/>
          </p:cNvSpPr>
          <p:nvPr/>
        </p:nvSpPr>
        <p:spPr bwMode="auto">
          <a:xfrm>
            <a:off x="49530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1" name="Rectangle 56"/>
          <p:cNvSpPr>
            <a:spLocks noChangeArrowheads="1"/>
          </p:cNvSpPr>
          <p:nvPr/>
        </p:nvSpPr>
        <p:spPr bwMode="auto">
          <a:xfrm>
            <a:off x="67818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2" name="Rectangle 59"/>
          <p:cNvSpPr>
            <a:spLocks noChangeArrowheads="1"/>
          </p:cNvSpPr>
          <p:nvPr/>
        </p:nvSpPr>
        <p:spPr bwMode="auto">
          <a:xfrm>
            <a:off x="2592388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23" name="Rectangle 60"/>
          <p:cNvSpPr>
            <a:spLocks noChangeArrowheads="1"/>
          </p:cNvSpPr>
          <p:nvPr/>
        </p:nvSpPr>
        <p:spPr bwMode="auto">
          <a:xfrm>
            <a:off x="2995613" y="5310188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5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4" name="Line 61"/>
          <p:cNvSpPr>
            <a:spLocks noChangeShapeType="1"/>
          </p:cNvSpPr>
          <p:nvPr/>
        </p:nvSpPr>
        <p:spPr bwMode="auto">
          <a:xfrm>
            <a:off x="3065463" y="3806825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5" name="Rectangle 62"/>
          <p:cNvSpPr>
            <a:spLocks noChangeArrowheads="1"/>
          </p:cNvSpPr>
          <p:nvPr/>
        </p:nvSpPr>
        <p:spPr bwMode="auto">
          <a:xfrm>
            <a:off x="7872413" y="5310188"/>
            <a:ext cx="8667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21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6" name="Line 63"/>
          <p:cNvSpPr>
            <a:spLocks noChangeShapeType="1"/>
          </p:cNvSpPr>
          <p:nvPr/>
        </p:nvSpPr>
        <p:spPr bwMode="auto">
          <a:xfrm>
            <a:off x="8305800" y="3810000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7" name="Rectangle 64"/>
          <p:cNvSpPr>
            <a:spLocks noChangeArrowheads="1"/>
          </p:cNvSpPr>
          <p:nvPr/>
        </p:nvSpPr>
        <p:spPr bwMode="auto">
          <a:xfrm>
            <a:off x="2700338" y="3289300"/>
            <a:ext cx="2286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4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8" name="Line 65"/>
          <p:cNvSpPr>
            <a:spLocks noChangeShapeType="1"/>
          </p:cNvSpPr>
          <p:nvPr/>
        </p:nvSpPr>
        <p:spPr bwMode="auto">
          <a:xfrm>
            <a:off x="2820988" y="3822700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9" name="Rectangle 66"/>
          <p:cNvSpPr>
            <a:spLocks noChangeArrowheads="1"/>
          </p:cNvSpPr>
          <p:nvPr/>
        </p:nvSpPr>
        <p:spPr bwMode="auto">
          <a:xfrm>
            <a:off x="7575550" y="3289300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20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0" name="Line 67"/>
          <p:cNvSpPr>
            <a:spLocks noChangeShapeType="1"/>
          </p:cNvSpPr>
          <p:nvPr/>
        </p:nvSpPr>
        <p:spPr bwMode="auto">
          <a:xfrm>
            <a:off x="7721600" y="38227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1" name="Rectangle 68"/>
          <p:cNvSpPr>
            <a:spLocks noChangeArrowheads="1"/>
          </p:cNvSpPr>
          <p:nvPr/>
        </p:nvSpPr>
        <p:spPr bwMode="auto">
          <a:xfrm>
            <a:off x="7467600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32" name="Rectangle 69"/>
          <p:cNvSpPr>
            <a:spLocks noChangeArrowheads="1"/>
          </p:cNvSpPr>
          <p:nvPr/>
        </p:nvSpPr>
        <p:spPr bwMode="auto">
          <a:xfrm>
            <a:off x="3813175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33" name="Rectangle 70"/>
          <p:cNvSpPr>
            <a:spLocks noChangeArrowheads="1"/>
          </p:cNvSpPr>
          <p:nvPr/>
        </p:nvSpPr>
        <p:spPr bwMode="auto">
          <a:xfrm>
            <a:off x="3910013" y="3286125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8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4" name="Line 71"/>
          <p:cNvSpPr>
            <a:spLocks noChangeShapeType="1"/>
          </p:cNvSpPr>
          <p:nvPr/>
        </p:nvSpPr>
        <p:spPr bwMode="auto">
          <a:xfrm>
            <a:off x="4056063" y="3819525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5" name="Rectangle 72"/>
          <p:cNvSpPr>
            <a:spLocks noChangeArrowheads="1"/>
          </p:cNvSpPr>
          <p:nvPr/>
        </p:nvSpPr>
        <p:spPr bwMode="auto">
          <a:xfrm>
            <a:off x="4214813" y="4578350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9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6" name="Line 73"/>
          <p:cNvSpPr>
            <a:spLocks noChangeShapeType="1"/>
          </p:cNvSpPr>
          <p:nvPr/>
        </p:nvSpPr>
        <p:spPr bwMode="auto">
          <a:xfrm>
            <a:off x="4360863" y="38163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7" name="Line 75"/>
          <p:cNvSpPr>
            <a:spLocks noChangeShapeType="1"/>
          </p:cNvSpPr>
          <p:nvPr/>
        </p:nvSpPr>
        <p:spPr bwMode="auto">
          <a:xfrm>
            <a:off x="1068388" y="3581400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8" name="Line 76"/>
          <p:cNvSpPr>
            <a:spLocks noChangeShapeType="1"/>
          </p:cNvSpPr>
          <p:nvPr/>
        </p:nvSpPr>
        <p:spPr bwMode="auto">
          <a:xfrm>
            <a:off x="1160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9" name="Line 77"/>
          <p:cNvSpPr>
            <a:spLocks noChangeShapeType="1"/>
          </p:cNvSpPr>
          <p:nvPr/>
        </p:nvSpPr>
        <p:spPr bwMode="auto">
          <a:xfrm>
            <a:off x="1465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0" name="Line 78"/>
          <p:cNvSpPr>
            <a:spLocks noChangeShapeType="1"/>
          </p:cNvSpPr>
          <p:nvPr/>
        </p:nvSpPr>
        <p:spPr bwMode="auto">
          <a:xfrm>
            <a:off x="1770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1" name="Line 79"/>
          <p:cNvSpPr>
            <a:spLocks noChangeShapeType="1"/>
          </p:cNvSpPr>
          <p:nvPr/>
        </p:nvSpPr>
        <p:spPr bwMode="auto">
          <a:xfrm>
            <a:off x="2074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2" name="Line 80"/>
          <p:cNvSpPr>
            <a:spLocks noChangeShapeType="1"/>
          </p:cNvSpPr>
          <p:nvPr/>
        </p:nvSpPr>
        <p:spPr bwMode="auto">
          <a:xfrm>
            <a:off x="2379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3" name="Line 81"/>
          <p:cNvSpPr>
            <a:spLocks noChangeShapeType="1"/>
          </p:cNvSpPr>
          <p:nvPr/>
        </p:nvSpPr>
        <p:spPr bwMode="auto">
          <a:xfrm>
            <a:off x="2684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4" name="Line 82"/>
          <p:cNvSpPr>
            <a:spLocks noChangeShapeType="1"/>
          </p:cNvSpPr>
          <p:nvPr/>
        </p:nvSpPr>
        <p:spPr bwMode="auto">
          <a:xfrm>
            <a:off x="2989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5" name="Line 83"/>
          <p:cNvSpPr>
            <a:spLocks noChangeShapeType="1"/>
          </p:cNvSpPr>
          <p:nvPr/>
        </p:nvSpPr>
        <p:spPr bwMode="auto">
          <a:xfrm>
            <a:off x="3294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6" name="Line 84"/>
          <p:cNvSpPr>
            <a:spLocks noChangeShapeType="1"/>
          </p:cNvSpPr>
          <p:nvPr/>
        </p:nvSpPr>
        <p:spPr bwMode="auto">
          <a:xfrm>
            <a:off x="3598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7" name="Line 85"/>
          <p:cNvSpPr>
            <a:spLocks noChangeShapeType="1"/>
          </p:cNvSpPr>
          <p:nvPr/>
        </p:nvSpPr>
        <p:spPr bwMode="auto">
          <a:xfrm>
            <a:off x="3903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8" name="Line 86"/>
          <p:cNvSpPr>
            <a:spLocks noChangeShapeType="1"/>
          </p:cNvSpPr>
          <p:nvPr/>
        </p:nvSpPr>
        <p:spPr bwMode="auto">
          <a:xfrm>
            <a:off x="4208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9" name="Line 87"/>
          <p:cNvSpPr>
            <a:spLocks noChangeShapeType="1"/>
          </p:cNvSpPr>
          <p:nvPr/>
        </p:nvSpPr>
        <p:spPr bwMode="auto">
          <a:xfrm>
            <a:off x="4513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0" name="Line 88"/>
          <p:cNvSpPr>
            <a:spLocks noChangeShapeType="1"/>
          </p:cNvSpPr>
          <p:nvPr/>
        </p:nvSpPr>
        <p:spPr bwMode="auto">
          <a:xfrm>
            <a:off x="4818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1" name="Line 89"/>
          <p:cNvSpPr>
            <a:spLocks noChangeShapeType="1"/>
          </p:cNvSpPr>
          <p:nvPr/>
        </p:nvSpPr>
        <p:spPr bwMode="auto">
          <a:xfrm>
            <a:off x="5122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2" name="Line 90"/>
          <p:cNvSpPr>
            <a:spLocks noChangeShapeType="1"/>
          </p:cNvSpPr>
          <p:nvPr/>
        </p:nvSpPr>
        <p:spPr bwMode="auto">
          <a:xfrm>
            <a:off x="5427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3" name="Line 91"/>
          <p:cNvSpPr>
            <a:spLocks noChangeShapeType="1"/>
          </p:cNvSpPr>
          <p:nvPr/>
        </p:nvSpPr>
        <p:spPr bwMode="auto">
          <a:xfrm>
            <a:off x="5732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4" name="Line 92"/>
          <p:cNvSpPr>
            <a:spLocks noChangeShapeType="1"/>
          </p:cNvSpPr>
          <p:nvPr/>
        </p:nvSpPr>
        <p:spPr bwMode="auto">
          <a:xfrm>
            <a:off x="6037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5" name="Line 93"/>
          <p:cNvSpPr>
            <a:spLocks noChangeShapeType="1"/>
          </p:cNvSpPr>
          <p:nvPr/>
        </p:nvSpPr>
        <p:spPr bwMode="auto">
          <a:xfrm>
            <a:off x="6342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6" name="Line 94"/>
          <p:cNvSpPr>
            <a:spLocks noChangeShapeType="1"/>
          </p:cNvSpPr>
          <p:nvPr/>
        </p:nvSpPr>
        <p:spPr bwMode="auto">
          <a:xfrm>
            <a:off x="6646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7" name="Line 95"/>
          <p:cNvSpPr>
            <a:spLocks noChangeShapeType="1"/>
          </p:cNvSpPr>
          <p:nvPr/>
        </p:nvSpPr>
        <p:spPr bwMode="auto">
          <a:xfrm>
            <a:off x="6951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8" name="Line 96"/>
          <p:cNvSpPr>
            <a:spLocks noChangeShapeType="1"/>
          </p:cNvSpPr>
          <p:nvPr/>
        </p:nvSpPr>
        <p:spPr bwMode="auto">
          <a:xfrm>
            <a:off x="7256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9" name="Line 97"/>
          <p:cNvSpPr>
            <a:spLocks noChangeShapeType="1"/>
          </p:cNvSpPr>
          <p:nvPr/>
        </p:nvSpPr>
        <p:spPr bwMode="auto">
          <a:xfrm>
            <a:off x="7561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0" name="Line 98"/>
          <p:cNvSpPr>
            <a:spLocks noChangeShapeType="1"/>
          </p:cNvSpPr>
          <p:nvPr/>
        </p:nvSpPr>
        <p:spPr bwMode="auto">
          <a:xfrm>
            <a:off x="7866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1" name="Line 99"/>
          <p:cNvSpPr>
            <a:spLocks noChangeShapeType="1"/>
          </p:cNvSpPr>
          <p:nvPr/>
        </p:nvSpPr>
        <p:spPr bwMode="auto">
          <a:xfrm>
            <a:off x="8170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2" name="Line 100"/>
          <p:cNvSpPr>
            <a:spLocks noChangeShapeType="1"/>
          </p:cNvSpPr>
          <p:nvPr/>
        </p:nvSpPr>
        <p:spPr bwMode="auto">
          <a:xfrm>
            <a:off x="8475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3" name="Line 101"/>
          <p:cNvSpPr>
            <a:spLocks noChangeShapeType="1"/>
          </p:cNvSpPr>
          <p:nvPr/>
        </p:nvSpPr>
        <p:spPr bwMode="auto">
          <a:xfrm>
            <a:off x="8780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4" name="Line 103"/>
          <p:cNvSpPr>
            <a:spLocks noChangeShapeType="1"/>
          </p:cNvSpPr>
          <p:nvPr/>
        </p:nvSpPr>
        <p:spPr bwMode="auto">
          <a:xfrm>
            <a:off x="1068388" y="4876800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5" name="Line 104"/>
          <p:cNvSpPr>
            <a:spLocks noChangeShapeType="1"/>
          </p:cNvSpPr>
          <p:nvPr/>
        </p:nvSpPr>
        <p:spPr bwMode="auto">
          <a:xfrm>
            <a:off x="1160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6" name="Line 105"/>
          <p:cNvSpPr>
            <a:spLocks noChangeShapeType="1"/>
          </p:cNvSpPr>
          <p:nvPr/>
        </p:nvSpPr>
        <p:spPr bwMode="auto">
          <a:xfrm>
            <a:off x="1465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7" name="Line 106"/>
          <p:cNvSpPr>
            <a:spLocks noChangeShapeType="1"/>
          </p:cNvSpPr>
          <p:nvPr/>
        </p:nvSpPr>
        <p:spPr bwMode="auto">
          <a:xfrm>
            <a:off x="1770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8" name="Line 107"/>
          <p:cNvSpPr>
            <a:spLocks noChangeShapeType="1"/>
          </p:cNvSpPr>
          <p:nvPr/>
        </p:nvSpPr>
        <p:spPr bwMode="auto">
          <a:xfrm>
            <a:off x="2074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9" name="Line 108"/>
          <p:cNvSpPr>
            <a:spLocks noChangeShapeType="1"/>
          </p:cNvSpPr>
          <p:nvPr/>
        </p:nvSpPr>
        <p:spPr bwMode="auto">
          <a:xfrm>
            <a:off x="2379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0" name="Line 109"/>
          <p:cNvSpPr>
            <a:spLocks noChangeShapeType="1"/>
          </p:cNvSpPr>
          <p:nvPr/>
        </p:nvSpPr>
        <p:spPr bwMode="auto">
          <a:xfrm>
            <a:off x="2684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1" name="Line 110"/>
          <p:cNvSpPr>
            <a:spLocks noChangeShapeType="1"/>
          </p:cNvSpPr>
          <p:nvPr/>
        </p:nvSpPr>
        <p:spPr bwMode="auto">
          <a:xfrm>
            <a:off x="2989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2" name="Line 111"/>
          <p:cNvSpPr>
            <a:spLocks noChangeShapeType="1"/>
          </p:cNvSpPr>
          <p:nvPr/>
        </p:nvSpPr>
        <p:spPr bwMode="auto">
          <a:xfrm>
            <a:off x="3294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3" name="Line 112"/>
          <p:cNvSpPr>
            <a:spLocks noChangeShapeType="1"/>
          </p:cNvSpPr>
          <p:nvPr/>
        </p:nvSpPr>
        <p:spPr bwMode="auto">
          <a:xfrm>
            <a:off x="3598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4" name="Line 113"/>
          <p:cNvSpPr>
            <a:spLocks noChangeShapeType="1"/>
          </p:cNvSpPr>
          <p:nvPr/>
        </p:nvSpPr>
        <p:spPr bwMode="auto">
          <a:xfrm>
            <a:off x="3903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5" name="Line 114"/>
          <p:cNvSpPr>
            <a:spLocks noChangeShapeType="1"/>
          </p:cNvSpPr>
          <p:nvPr/>
        </p:nvSpPr>
        <p:spPr bwMode="auto">
          <a:xfrm>
            <a:off x="4208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6" name="Line 115"/>
          <p:cNvSpPr>
            <a:spLocks noChangeShapeType="1"/>
          </p:cNvSpPr>
          <p:nvPr/>
        </p:nvSpPr>
        <p:spPr bwMode="auto">
          <a:xfrm>
            <a:off x="4513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7" name="Line 116"/>
          <p:cNvSpPr>
            <a:spLocks noChangeShapeType="1"/>
          </p:cNvSpPr>
          <p:nvPr/>
        </p:nvSpPr>
        <p:spPr bwMode="auto">
          <a:xfrm>
            <a:off x="4818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8" name="Line 117"/>
          <p:cNvSpPr>
            <a:spLocks noChangeShapeType="1"/>
          </p:cNvSpPr>
          <p:nvPr/>
        </p:nvSpPr>
        <p:spPr bwMode="auto">
          <a:xfrm>
            <a:off x="5122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9" name="Line 118"/>
          <p:cNvSpPr>
            <a:spLocks noChangeShapeType="1"/>
          </p:cNvSpPr>
          <p:nvPr/>
        </p:nvSpPr>
        <p:spPr bwMode="auto">
          <a:xfrm>
            <a:off x="5427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0" name="Line 119"/>
          <p:cNvSpPr>
            <a:spLocks noChangeShapeType="1"/>
          </p:cNvSpPr>
          <p:nvPr/>
        </p:nvSpPr>
        <p:spPr bwMode="auto">
          <a:xfrm>
            <a:off x="5732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1" name="Line 120"/>
          <p:cNvSpPr>
            <a:spLocks noChangeShapeType="1"/>
          </p:cNvSpPr>
          <p:nvPr/>
        </p:nvSpPr>
        <p:spPr bwMode="auto">
          <a:xfrm>
            <a:off x="6037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2" name="Line 121"/>
          <p:cNvSpPr>
            <a:spLocks noChangeShapeType="1"/>
          </p:cNvSpPr>
          <p:nvPr/>
        </p:nvSpPr>
        <p:spPr bwMode="auto">
          <a:xfrm>
            <a:off x="6342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3" name="Line 122"/>
          <p:cNvSpPr>
            <a:spLocks noChangeShapeType="1"/>
          </p:cNvSpPr>
          <p:nvPr/>
        </p:nvSpPr>
        <p:spPr bwMode="auto">
          <a:xfrm>
            <a:off x="6646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4" name="Line 123"/>
          <p:cNvSpPr>
            <a:spLocks noChangeShapeType="1"/>
          </p:cNvSpPr>
          <p:nvPr/>
        </p:nvSpPr>
        <p:spPr bwMode="auto">
          <a:xfrm>
            <a:off x="6951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5" name="Line 124"/>
          <p:cNvSpPr>
            <a:spLocks noChangeShapeType="1"/>
          </p:cNvSpPr>
          <p:nvPr/>
        </p:nvSpPr>
        <p:spPr bwMode="auto">
          <a:xfrm>
            <a:off x="7256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6" name="Line 125"/>
          <p:cNvSpPr>
            <a:spLocks noChangeShapeType="1"/>
          </p:cNvSpPr>
          <p:nvPr/>
        </p:nvSpPr>
        <p:spPr bwMode="auto">
          <a:xfrm>
            <a:off x="7561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7" name="Line 126"/>
          <p:cNvSpPr>
            <a:spLocks noChangeShapeType="1"/>
          </p:cNvSpPr>
          <p:nvPr/>
        </p:nvSpPr>
        <p:spPr bwMode="auto">
          <a:xfrm>
            <a:off x="7866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8" name="Line 127"/>
          <p:cNvSpPr>
            <a:spLocks noChangeShapeType="1"/>
          </p:cNvSpPr>
          <p:nvPr/>
        </p:nvSpPr>
        <p:spPr bwMode="auto">
          <a:xfrm>
            <a:off x="8170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9" name="Line 128"/>
          <p:cNvSpPr>
            <a:spLocks noChangeShapeType="1"/>
          </p:cNvSpPr>
          <p:nvPr/>
        </p:nvSpPr>
        <p:spPr bwMode="auto">
          <a:xfrm>
            <a:off x="8475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0" name="Line 129"/>
          <p:cNvSpPr>
            <a:spLocks noChangeShapeType="1"/>
          </p:cNvSpPr>
          <p:nvPr/>
        </p:nvSpPr>
        <p:spPr bwMode="auto">
          <a:xfrm>
            <a:off x="8780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1" name="Rectangle 133"/>
          <p:cNvSpPr>
            <a:spLocks noChangeArrowheads="1"/>
          </p:cNvSpPr>
          <p:nvPr/>
        </p:nvSpPr>
        <p:spPr bwMode="auto">
          <a:xfrm>
            <a:off x="6654800" y="5307013"/>
            <a:ext cx="2063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17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92" name="Line 134"/>
          <p:cNvSpPr>
            <a:spLocks noChangeShapeType="1"/>
          </p:cNvSpPr>
          <p:nvPr/>
        </p:nvSpPr>
        <p:spPr bwMode="auto">
          <a:xfrm>
            <a:off x="6781800" y="3733800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3" name="Rectangle 135"/>
          <p:cNvSpPr>
            <a:spLocks noChangeArrowheads="1"/>
          </p:cNvSpPr>
          <p:nvPr/>
        </p:nvSpPr>
        <p:spPr bwMode="auto">
          <a:xfrm>
            <a:off x="5746750" y="3276600"/>
            <a:ext cx="850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14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94" name="Line 136"/>
          <p:cNvSpPr>
            <a:spLocks noChangeShapeType="1"/>
          </p:cNvSpPr>
          <p:nvPr/>
        </p:nvSpPr>
        <p:spPr bwMode="auto">
          <a:xfrm>
            <a:off x="6172200" y="37338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5" name="Rectangle 143"/>
          <p:cNvSpPr>
            <a:spLocks noChangeArrowheads="1"/>
          </p:cNvSpPr>
          <p:nvPr/>
        </p:nvSpPr>
        <p:spPr bwMode="auto">
          <a:xfrm>
            <a:off x="5949950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Robustness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Slow frequency hopping with hopping patterns determined by a master</a:t>
            </a:r>
          </a:p>
          <a:p>
            <a:pPr lvl="1" eaLnBrk="1" hangingPunct="1"/>
            <a:r>
              <a:rPr lang="en-US" sz="1400" smtClean="0"/>
              <a:t>Protection from interference on certain frequencies</a:t>
            </a:r>
          </a:p>
          <a:p>
            <a:pPr lvl="1" eaLnBrk="1" hangingPunct="1"/>
            <a:r>
              <a:rPr lang="en-US" sz="1400" smtClean="0"/>
              <a:t>Separation from other piconets (FH-CDMA)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Retransmission</a:t>
            </a:r>
          </a:p>
          <a:p>
            <a:pPr lvl="1" eaLnBrk="1" hangingPunct="1"/>
            <a:r>
              <a:rPr lang="en-US" sz="1400" smtClean="0"/>
              <a:t>ACL only, very fast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Forward Error Correction</a:t>
            </a:r>
          </a:p>
          <a:p>
            <a:pPr lvl="1" eaLnBrk="1" hangingPunct="1"/>
            <a:r>
              <a:rPr lang="en-US" sz="1400" smtClean="0"/>
              <a:t>SCO and ACL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" y="3552825"/>
            <a:ext cx="1106488" cy="333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latin typeface="Calibri" pitchFamily="34" charset="0"/>
              </a:rPr>
              <a:t>MASTER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4772025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SLAVE 1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667500" y="48133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667500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5610225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SLAVE 2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229475" y="3517900"/>
            <a:ext cx="141288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7299325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174307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743075" y="3517900"/>
            <a:ext cx="282575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A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603375" y="3517900"/>
            <a:ext cx="1397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868613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868613" y="35179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C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2728913" y="35179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994150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3994150" y="35179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C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854450" y="35179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6245225" y="35179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6103938" y="3517900"/>
            <a:ext cx="141287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624522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5119688" y="3517900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4978400" y="3517900"/>
            <a:ext cx="1412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5119688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5681663" y="5638800"/>
            <a:ext cx="2825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G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5541963" y="56388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5681663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7932738" y="5638800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G</a:t>
            </a: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7793038" y="56388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932738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2306638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2306638" y="48133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B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2165350" y="4813300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343217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3432175" y="48133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3290888" y="4813300"/>
            <a:ext cx="141287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4557713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4557713" y="48133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E</a:t>
            </a: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4416425" y="4813300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7105650" y="2922588"/>
            <a:ext cx="1397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7245350" y="2895600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NAK</a:t>
            </a:r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8089900" y="292258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8229600" y="2895600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ACK</a:t>
            </a:r>
          </a:p>
        </p:txBody>
      </p:sp>
      <p:sp>
        <p:nvSpPr>
          <p:cNvPr id="59437" name="Line 45"/>
          <p:cNvSpPr>
            <a:spLocks noChangeShapeType="1"/>
          </p:cNvSpPr>
          <p:nvPr/>
        </p:nvSpPr>
        <p:spPr bwMode="auto">
          <a:xfrm>
            <a:off x="160337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8" name="Line 46"/>
          <p:cNvSpPr>
            <a:spLocks noChangeShapeType="1"/>
          </p:cNvSpPr>
          <p:nvPr/>
        </p:nvSpPr>
        <p:spPr bwMode="auto">
          <a:xfrm>
            <a:off x="21653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>
            <a:off x="272891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>
            <a:off x="329088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1" name="Line 49"/>
          <p:cNvSpPr>
            <a:spLocks noChangeShapeType="1"/>
          </p:cNvSpPr>
          <p:nvPr/>
        </p:nvSpPr>
        <p:spPr bwMode="auto">
          <a:xfrm>
            <a:off x="38544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2" name="Line 50"/>
          <p:cNvSpPr>
            <a:spLocks noChangeShapeType="1"/>
          </p:cNvSpPr>
          <p:nvPr/>
        </p:nvSpPr>
        <p:spPr bwMode="auto">
          <a:xfrm>
            <a:off x="441642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3" name="Line 51"/>
          <p:cNvSpPr>
            <a:spLocks noChangeShapeType="1"/>
          </p:cNvSpPr>
          <p:nvPr/>
        </p:nvSpPr>
        <p:spPr bwMode="auto">
          <a:xfrm>
            <a:off x="49784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>
            <a:off x="554196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5" name="Line 53"/>
          <p:cNvSpPr>
            <a:spLocks noChangeShapeType="1"/>
          </p:cNvSpPr>
          <p:nvPr/>
        </p:nvSpPr>
        <p:spPr bwMode="auto">
          <a:xfrm>
            <a:off x="61039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6" name="Line 54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>
            <a:off x="722947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8" name="Line 56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>
            <a:off x="835501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>
            <a:off x="21653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1" name="Line 59"/>
          <p:cNvSpPr>
            <a:spLocks noChangeShapeType="1"/>
          </p:cNvSpPr>
          <p:nvPr/>
        </p:nvSpPr>
        <p:spPr bwMode="auto">
          <a:xfrm>
            <a:off x="441642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2" name="Line 60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4" name="Line 62"/>
          <p:cNvSpPr>
            <a:spLocks noChangeShapeType="1"/>
          </p:cNvSpPr>
          <p:nvPr/>
        </p:nvSpPr>
        <p:spPr bwMode="auto">
          <a:xfrm>
            <a:off x="554196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5" name="Line 63"/>
          <p:cNvSpPr>
            <a:spLocks noChangeShapeType="1"/>
          </p:cNvSpPr>
          <p:nvPr/>
        </p:nvSpPr>
        <p:spPr bwMode="auto">
          <a:xfrm>
            <a:off x="61039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6" name="Line 64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8" name="Line 66"/>
          <p:cNvSpPr>
            <a:spLocks noChangeShapeType="1"/>
          </p:cNvSpPr>
          <p:nvPr/>
        </p:nvSpPr>
        <p:spPr bwMode="auto">
          <a:xfrm>
            <a:off x="1236663" y="59436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9" name="Line 67"/>
          <p:cNvSpPr>
            <a:spLocks noChangeShapeType="1"/>
          </p:cNvSpPr>
          <p:nvPr/>
        </p:nvSpPr>
        <p:spPr bwMode="auto">
          <a:xfrm>
            <a:off x="160337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0" name="Line 68"/>
          <p:cNvSpPr>
            <a:spLocks noChangeShapeType="1"/>
          </p:cNvSpPr>
          <p:nvPr/>
        </p:nvSpPr>
        <p:spPr bwMode="auto">
          <a:xfrm>
            <a:off x="21653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1" name="Line 69"/>
          <p:cNvSpPr>
            <a:spLocks noChangeShapeType="1"/>
          </p:cNvSpPr>
          <p:nvPr/>
        </p:nvSpPr>
        <p:spPr bwMode="auto">
          <a:xfrm>
            <a:off x="27289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2" name="Line 70"/>
          <p:cNvSpPr>
            <a:spLocks noChangeShapeType="1"/>
          </p:cNvSpPr>
          <p:nvPr/>
        </p:nvSpPr>
        <p:spPr bwMode="auto">
          <a:xfrm>
            <a:off x="329088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3" name="Line 71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4" name="Line 72"/>
          <p:cNvSpPr>
            <a:spLocks noChangeShapeType="1"/>
          </p:cNvSpPr>
          <p:nvPr/>
        </p:nvSpPr>
        <p:spPr bwMode="auto">
          <a:xfrm>
            <a:off x="441642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5" name="Line 73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6" name="Line 74"/>
          <p:cNvSpPr>
            <a:spLocks noChangeShapeType="1"/>
          </p:cNvSpPr>
          <p:nvPr/>
        </p:nvSpPr>
        <p:spPr bwMode="auto">
          <a:xfrm>
            <a:off x="554196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7" name="Line 75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8" name="Line 76"/>
          <p:cNvSpPr>
            <a:spLocks noChangeShapeType="1"/>
          </p:cNvSpPr>
          <p:nvPr/>
        </p:nvSpPr>
        <p:spPr bwMode="auto">
          <a:xfrm>
            <a:off x="66675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9" name="Line 77"/>
          <p:cNvSpPr>
            <a:spLocks noChangeShapeType="1"/>
          </p:cNvSpPr>
          <p:nvPr/>
        </p:nvSpPr>
        <p:spPr bwMode="auto">
          <a:xfrm>
            <a:off x="722947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0" name="Line 78"/>
          <p:cNvSpPr>
            <a:spLocks noChangeShapeType="1"/>
          </p:cNvSpPr>
          <p:nvPr/>
        </p:nvSpPr>
        <p:spPr bwMode="auto">
          <a:xfrm>
            <a:off x="77930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83550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2" name="Line 80"/>
          <p:cNvSpPr>
            <a:spLocks noChangeShapeType="1"/>
          </p:cNvSpPr>
          <p:nvPr/>
        </p:nvSpPr>
        <p:spPr bwMode="auto">
          <a:xfrm>
            <a:off x="27289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3" name="Line 81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4" name="Line 82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5" name="Line 83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6" name="Line 84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7" name="Line 85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8" name="Line 86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9" name="Line 87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0" name="Line 88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1" name="Line 89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2" name="Line 90"/>
          <p:cNvSpPr>
            <a:spLocks noChangeShapeType="1"/>
          </p:cNvSpPr>
          <p:nvPr/>
        </p:nvSpPr>
        <p:spPr bwMode="auto">
          <a:xfrm>
            <a:off x="1236663" y="38227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3" name="Line 91"/>
          <p:cNvSpPr>
            <a:spLocks noChangeShapeType="1"/>
          </p:cNvSpPr>
          <p:nvPr/>
        </p:nvSpPr>
        <p:spPr bwMode="auto">
          <a:xfrm>
            <a:off x="160337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4" name="Line 92"/>
          <p:cNvSpPr>
            <a:spLocks noChangeShapeType="1"/>
          </p:cNvSpPr>
          <p:nvPr/>
        </p:nvSpPr>
        <p:spPr bwMode="auto">
          <a:xfrm>
            <a:off x="21653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5" name="Line 93"/>
          <p:cNvSpPr>
            <a:spLocks noChangeShapeType="1"/>
          </p:cNvSpPr>
          <p:nvPr/>
        </p:nvSpPr>
        <p:spPr bwMode="auto">
          <a:xfrm>
            <a:off x="272891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6" name="Line 94"/>
          <p:cNvSpPr>
            <a:spLocks noChangeShapeType="1"/>
          </p:cNvSpPr>
          <p:nvPr/>
        </p:nvSpPr>
        <p:spPr bwMode="auto">
          <a:xfrm>
            <a:off x="329088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7" name="Line 95"/>
          <p:cNvSpPr>
            <a:spLocks noChangeShapeType="1"/>
          </p:cNvSpPr>
          <p:nvPr/>
        </p:nvSpPr>
        <p:spPr bwMode="auto">
          <a:xfrm>
            <a:off x="38544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8" name="Line 96"/>
          <p:cNvSpPr>
            <a:spLocks noChangeShapeType="1"/>
          </p:cNvSpPr>
          <p:nvPr/>
        </p:nvSpPr>
        <p:spPr bwMode="auto">
          <a:xfrm>
            <a:off x="441642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9" name="Line 97"/>
          <p:cNvSpPr>
            <a:spLocks noChangeShapeType="1"/>
          </p:cNvSpPr>
          <p:nvPr/>
        </p:nvSpPr>
        <p:spPr bwMode="auto">
          <a:xfrm>
            <a:off x="49784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0" name="Line 98"/>
          <p:cNvSpPr>
            <a:spLocks noChangeShapeType="1"/>
          </p:cNvSpPr>
          <p:nvPr/>
        </p:nvSpPr>
        <p:spPr bwMode="auto">
          <a:xfrm>
            <a:off x="554196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1" name="Line 99"/>
          <p:cNvSpPr>
            <a:spLocks noChangeShapeType="1"/>
          </p:cNvSpPr>
          <p:nvPr/>
        </p:nvSpPr>
        <p:spPr bwMode="auto">
          <a:xfrm>
            <a:off x="610393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2" name="Line 100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3" name="Line 101"/>
          <p:cNvSpPr>
            <a:spLocks noChangeShapeType="1"/>
          </p:cNvSpPr>
          <p:nvPr/>
        </p:nvSpPr>
        <p:spPr bwMode="auto">
          <a:xfrm>
            <a:off x="722947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4" name="Line 102"/>
          <p:cNvSpPr>
            <a:spLocks noChangeShapeType="1"/>
          </p:cNvSpPr>
          <p:nvPr/>
        </p:nvSpPr>
        <p:spPr bwMode="auto">
          <a:xfrm>
            <a:off x="779303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5" name="Line 103"/>
          <p:cNvSpPr>
            <a:spLocks noChangeShapeType="1"/>
          </p:cNvSpPr>
          <p:nvPr/>
        </p:nvSpPr>
        <p:spPr bwMode="auto">
          <a:xfrm>
            <a:off x="835501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6" name="Line 104"/>
          <p:cNvSpPr>
            <a:spLocks noChangeShapeType="1"/>
          </p:cNvSpPr>
          <p:nvPr/>
        </p:nvSpPr>
        <p:spPr bwMode="auto">
          <a:xfrm>
            <a:off x="21653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7" name="Line 105"/>
          <p:cNvSpPr>
            <a:spLocks noChangeShapeType="1"/>
          </p:cNvSpPr>
          <p:nvPr/>
        </p:nvSpPr>
        <p:spPr bwMode="auto">
          <a:xfrm>
            <a:off x="441642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8" name="Line 106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9" name="Line 107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500" name="Line 108"/>
          <p:cNvSpPr>
            <a:spLocks noChangeShapeType="1"/>
          </p:cNvSpPr>
          <p:nvPr/>
        </p:nvSpPr>
        <p:spPr bwMode="auto">
          <a:xfrm>
            <a:off x="1236663" y="51181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501" name="AutoShape 109"/>
          <p:cNvSpPr>
            <a:spLocks noChangeArrowheads="1"/>
          </p:cNvSpPr>
          <p:nvPr/>
        </p:nvSpPr>
        <p:spPr bwMode="auto">
          <a:xfrm>
            <a:off x="2670175" y="4114800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502" name="AutoShape 110"/>
          <p:cNvSpPr>
            <a:spLocks noChangeArrowheads="1"/>
          </p:cNvSpPr>
          <p:nvPr/>
        </p:nvSpPr>
        <p:spPr bwMode="auto">
          <a:xfrm>
            <a:off x="5489575" y="4267200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503" name="Text Box 111"/>
          <p:cNvSpPr txBox="1">
            <a:spLocks noChangeArrowheads="1"/>
          </p:cNvSpPr>
          <p:nvPr/>
        </p:nvSpPr>
        <p:spPr bwMode="auto">
          <a:xfrm>
            <a:off x="4356100" y="2205038"/>
            <a:ext cx="1617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Error in payload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(not header!)</a:t>
            </a:r>
          </a:p>
        </p:txBody>
      </p:sp>
      <p:cxnSp>
        <p:nvCxnSpPr>
          <p:cNvPr id="59504" name="AutoShape 112"/>
          <p:cNvCxnSpPr>
            <a:cxnSpLocks noChangeShapeType="1"/>
            <a:stCxn id="59503" idx="2"/>
            <a:endCxn id="59501" idx="6"/>
          </p:cNvCxnSpPr>
          <p:nvPr/>
        </p:nvCxnSpPr>
        <p:spPr bwMode="auto">
          <a:xfrm flipH="1">
            <a:off x="2941638" y="2786063"/>
            <a:ext cx="2224087" cy="14366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9505" name="AutoShape 113"/>
          <p:cNvCxnSpPr>
            <a:cxnSpLocks noChangeShapeType="1"/>
            <a:stCxn id="59503" idx="2"/>
            <a:endCxn id="59502" idx="0"/>
          </p:cNvCxnSpPr>
          <p:nvPr/>
        </p:nvCxnSpPr>
        <p:spPr bwMode="auto">
          <a:xfrm>
            <a:off x="5165725" y="2786063"/>
            <a:ext cx="503238" cy="14811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L2CAP - Logical Link Control and Adaptation Protocol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Simple data link protocol on top of baseband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Connection oriented, connectionless, and signalling channels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Protocol multiplexing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RFCOMM, SDP, telephony control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Segmentation &amp; reassembly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Up to 64kbyte user data, 16 bit CRC used from baseband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QoS flow specification per channel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Follows RFC 1363, specifies delay, jitter, bursts, bandwidth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Group abstraction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Create/close group, add/remove member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L2CAP logical channels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2766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766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0960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203325" y="2270125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Slave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Slave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114800" y="22098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Master</a:t>
            </a: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1828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50292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7543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41910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456" name="AutoShape 16"/>
          <p:cNvCxnSpPr>
            <a:cxnSpLocks noChangeShapeType="1"/>
            <a:stCxn id="61452" idx="4"/>
            <a:endCxn id="61455" idx="4"/>
          </p:cNvCxnSpPr>
          <p:nvPr/>
        </p:nvCxnSpPr>
        <p:spPr bwMode="auto">
          <a:xfrm rot="16200000" flipH="1">
            <a:off x="3352006" y="2553494"/>
            <a:ext cx="1588" cy="2362200"/>
          </a:xfrm>
          <a:prstGeom prst="bentConnector3">
            <a:avLst>
              <a:gd name="adj1" fmla="val 30899991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1457" name="AutoShape 17"/>
          <p:cNvCxnSpPr>
            <a:cxnSpLocks noChangeShapeType="1"/>
            <a:stCxn id="61453" idx="4"/>
            <a:endCxn id="61454" idx="4"/>
          </p:cNvCxnSpPr>
          <p:nvPr/>
        </p:nvCxnSpPr>
        <p:spPr bwMode="auto">
          <a:xfrm rot="16200000" flipH="1">
            <a:off x="6628606" y="2477294"/>
            <a:ext cx="1588" cy="2514600"/>
          </a:xfrm>
          <a:prstGeom prst="bentConnector3">
            <a:avLst>
              <a:gd name="adj1" fmla="val 31699991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ACL</a:t>
            </a:r>
          </a:p>
        </p:txBody>
      </p:sp>
      <p:sp>
        <p:nvSpPr>
          <p:cNvPr id="61459" name="Oval 20"/>
          <p:cNvSpPr>
            <a:spLocks noChangeArrowheads="1"/>
          </p:cNvSpPr>
          <p:nvPr/>
        </p:nvSpPr>
        <p:spPr bwMode="auto">
          <a:xfrm>
            <a:off x="1600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2</a:t>
            </a:r>
          </a:p>
        </p:txBody>
      </p:sp>
      <p:sp>
        <p:nvSpPr>
          <p:cNvPr id="61460" name="Oval 21"/>
          <p:cNvSpPr>
            <a:spLocks noChangeArrowheads="1"/>
          </p:cNvSpPr>
          <p:nvPr/>
        </p:nvSpPr>
        <p:spPr bwMode="auto">
          <a:xfrm>
            <a:off x="2057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1" name="Oval 22"/>
          <p:cNvSpPr>
            <a:spLocks noChangeArrowheads="1"/>
          </p:cNvSpPr>
          <p:nvPr/>
        </p:nvSpPr>
        <p:spPr bwMode="auto">
          <a:xfrm>
            <a:off x="2514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2" name="Oval 23"/>
          <p:cNvSpPr>
            <a:spLocks noChangeArrowheads="1"/>
          </p:cNvSpPr>
          <p:nvPr/>
        </p:nvSpPr>
        <p:spPr bwMode="auto">
          <a:xfrm>
            <a:off x="4572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3" name="Oval 24"/>
          <p:cNvSpPr>
            <a:spLocks noChangeArrowheads="1"/>
          </p:cNvSpPr>
          <p:nvPr/>
        </p:nvSpPr>
        <p:spPr bwMode="auto">
          <a:xfrm>
            <a:off x="4800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4" name="Oval 25"/>
          <p:cNvSpPr>
            <a:spLocks noChangeArrowheads="1"/>
          </p:cNvSpPr>
          <p:nvPr/>
        </p:nvSpPr>
        <p:spPr bwMode="auto">
          <a:xfrm>
            <a:off x="5486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5" name="Oval 26"/>
          <p:cNvSpPr>
            <a:spLocks noChangeArrowheads="1"/>
          </p:cNvSpPr>
          <p:nvPr/>
        </p:nvSpPr>
        <p:spPr bwMode="auto">
          <a:xfrm>
            <a:off x="7239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6" name="Oval 27"/>
          <p:cNvSpPr>
            <a:spLocks noChangeArrowheads="1"/>
          </p:cNvSpPr>
          <p:nvPr/>
        </p:nvSpPr>
        <p:spPr bwMode="auto">
          <a:xfrm>
            <a:off x="7620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7" name="Oval 28"/>
          <p:cNvSpPr>
            <a:spLocks noChangeArrowheads="1"/>
          </p:cNvSpPr>
          <p:nvPr/>
        </p:nvSpPr>
        <p:spPr bwMode="auto">
          <a:xfrm>
            <a:off x="8305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2</a:t>
            </a:r>
          </a:p>
        </p:txBody>
      </p:sp>
      <p:sp>
        <p:nvSpPr>
          <p:cNvPr id="61468" name="Oval 29"/>
          <p:cNvSpPr>
            <a:spLocks noChangeArrowheads="1"/>
          </p:cNvSpPr>
          <p:nvPr/>
        </p:nvSpPr>
        <p:spPr bwMode="auto">
          <a:xfrm>
            <a:off x="4343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9" name="Freeform 31"/>
          <p:cNvSpPr>
            <a:spLocks/>
          </p:cNvSpPr>
          <p:nvPr/>
        </p:nvSpPr>
        <p:spPr bwMode="auto">
          <a:xfrm>
            <a:off x="5326063" y="3208338"/>
            <a:ext cx="2495550" cy="1031875"/>
          </a:xfrm>
          <a:custGeom>
            <a:avLst/>
            <a:gdLst>
              <a:gd name="T0" fmla="*/ 2147483647 w 1572"/>
              <a:gd name="T1" fmla="*/ 0 h 650"/>
              <a:gd name="T2" fmla="*/ 2147483647 w 1572"/>
              <a:gd name="T3" fmla="*/ 2147483647 h 650"/>
              <a:gd name="T4" fmla="*/ 2147483647 w 1572"/>
              <a:gd name="T5" fmla="*/ 2147483647 h 650"/>
              <a:gd name="T6" fmla="*/ 2147483647 w 1572"/>
              <a:gd name="T7" fmla="*/ 2147483647 h 650"/>
              <a:gd name="T8" fmla="*/ 2147483647 w 1572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2"/>
              <a:gd name="T16" fmla="*/ 0 h 650"/>
              <a:gd name="T17" fmla="*/ 1572 w 1572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2" h="650">
                <a:moveTo>
                  <a:pt x="168" y="0"/>
                </a:moveTo>
                <a:cubicBezTo>
                  <a:pt x="173" y="94"/>
                  <a:pt x="0" y="464"/>
                  <a:pt x="197" y="557"/>
                </a:cubicBezTo>
                <a:cubicBezTo>
                  <a:pt x="394" y="650"/>
                  <a:pt x="1126" y="601"/>
                  <a:pt x="1349" y="557"/>
                </a:cubicBezTo>
                <a:cubicBezTo>
                  <a:pt x="1572" y="513"/>
                  <a:pt x="1543" y="386"/>
                  <a:pt x="1536" y="293"/>
                </a:cubicBezTo>
                <a:cubicBezTo>
                  <a:pt x="1529" y="200"/>
                  <a:pt x="1354" y="61"/>
                  <a:pt x="1306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0" name="Line 32"/>
          <p:cNvSpPr>
            <a:spLocks noChangeShapeType="1"/>
          </p:cNvSpPr>
          <p:nvPr/>
        </p:nvSpPr>
        <p:spPr bwMode="auto">
          <a:xfrm>
            <a:off x="609600" y="4876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1" name="Text Box 33"/>
          <p:cNvSpPr txBox="1">
            <a:spLocks noChangeArrowheads="1"/>
          </p:cNvSpPr>
          <p:nvPr/>
        </p:nvSpPr>
        <p:spPr bwMode="auto">
          <a:xfrm>
            <a:off x="762000" y="4876800"/>
            <a:ext cx="1027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signalling</a:t>
            </a:r>
          </a:p>
        </p:txBody>
      </p:sp>
      <p:sp>
        <p:nvSpPr>
          <p:cNvPr id="61472" name="Freeform 34"/>
          <p:cNvSpPr>
            <a:spLocks/>
          </p:cNvSpPr>
          <p:nvPr/>
        </p:nvSpPr>
        <p:spPr bwMode="auto">
          <a:xfrm>
            <a:off x="2105025" y="3200400"/>
            <a:ext cx="2376488" cy="1039813"/>
          </a:xfrm>
          <a:custGeom>
            <a:avLst/>
            <a:gdLst>
              <a:gd name="T0" fmla="*/ 2147483647 w 1497"/>
              <a:gd name="T1" fmla="*/ 2147483647 h 655"/>
              <a:gd name="T2" fmla="*/ 2147483647 w 1497"/>
              <a:gd name="T3" fmla="*/ 2147483647 h 655"/>
              <a:gd name="T4" fmla="*/ 2147483647 w 1497"/>
              <a:gd name="T5" fmla="*/ 2147483647 h 655"/>
              <a:gd name="T6" fmla="*/ 2147483647 w 1497"/>
              <a:gd name="T7" fmla="*/ 2147483647 h 655"/>
              <a:gd name="T8" fmla="*/ 2147483647 w 1497"/>
              <a:gd name="T9" fmla="*/ 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655"/>
              <a:gd name="T17" fmla="*/ 1497 w 14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655">
                <a:moveTo>
                  <a:pt x="326" y="5"/>
                </a:moveTo>
                <a:cubicBezTo>
                  <a:pt x="298" y="98"/>
                  <a:pt x="0" y="469"/>
                  <a:pt x="157" y="562"/>
                </a:cubicBezTo>
                <a:cubicBezTo>
                  <a:pt x="314" y="655"/>
                  <a:pt x="1053" y="606"/>
                  <a:pt x="1271" y="562"/>
                </a:cubicBezTo>
                <a:cubicBezTo>
                  <a:pt x="1489" y="518"/>
                  <a:pt x="1429" y="392"/>
                  <a:pt x="1463" y="298"/>
                </a:cubicBezTo>
                <a:cubicBezTo>
                  <a:pt x="1497" y="204"/>
                  <a:pt x="1474" y="62"/>
                  <a:pt x="1477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3" name="Line 35"/>
          <p:cNvSpPr>
            <a:spLocks noChangeShapeType="1"/>
          </p:cNvSpPr>
          <p:nvPr/>
        </p:nvSpPr>
        <p:spPr bwMode="auto">
          <a:xfrm>
            <a:off x="2362200" y="4876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4" name="Line 36"/>
          <p:cNvSpPr>
            <a:spLocks noChangeShapeType="1"/>
          </p:cNvSpPr>
          <p:nvPr/>
        </p:nvSpPr>
        <p:spPr bwMode="auto">
          <a:xfrm>
            <a:off x="3960813" y="4876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5" name="Text Box 37"/>
          <p:cNvSpPr txBox="1">
            <a:spLocks noChangeArrowheads="1"/>
          </p:cNvSpPr>
          <p:nvPr/>
        </p:nvSpPr>
        <p:spPr bwMode="auto">
          <a:xfrm>
            <a:off x="3960813" y="4876800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connectionless</a:t>
            </a:r>
          </a:p>
        </p:txBody>
      </p:sp>
      <p:sp>
        <p:nvSpPr>
          <p:cNvPr id="61476" name="Freeform 38"/>
          <p:cNvSpPr>
            <a:spLocks/>
          </p:cNvSpPr>
          <p:nvPr/>
        </p:nvSpPr>
        <p:spPr bwMode="auto">
          <a:xfrm>
            <a:off x="4829175" y="3192463"/>
            <a:ext cx="3611563" cy="1443037"/>
          </a:xfrm>
          <a:custGeom>
            <a:avLst/>
            <a:gdLst>
              <a:gd name="T0" fmla="*/ 2147483647 w 2275"/>
              <a:gd name="T1" fmla="*/ 2147483647 h 909"/>
              <a:gd name="T2" fmla="*/ 2147483647 w 2275"/>
              <a:gd name="T3" fmla="*/ 2147483647 h 909"/>
              <a:gd name="T4" fmla="*/ 2147483647 w 2275"/>
              <a:gd name="T5" fmla="*/ 2147483647 h 909"/>
              <a:gd name="T6" fmla="*/ 2147483647 w 2275"/>
              <a:gd name="T7" fmla="*/ 2147483647 h 909"/>
              <a:gd name="T8" fmla="*/ 2147483647 w 2275"/>
              <a:gd name="T9" fmla="*/ 2147483647 h 909"/>
              <a:gd name="T10" fmla="*/ 2147483647 w 2275"/>
              <a:gd name="T11" fmla="*/ 0 h 9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75"/>
              <a:gd name="T19" fmla="*/ 0 h 909"/>
              <a:gd name="T20" fmla="*/ 2275 w 2275"/>
              <a:gd name="T21" fmla="*/ 909 h 9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75" h="909">
                <a:moveTo>
                  <a:pt x="59" y="10"/>
                </a:moveTo>
                <a:cubicBezTo>
                  <a:pt x="86" y="58"/>
                  <a:pt x="178" y="162"/>
                  <a:pt x="217" y="298"/>
                </a:cubicBezTo>
                <a:cubicBezTo>
                  <a:pt x="256" y="434"/>
                  <a:pt x="0" y="743"/>
                  <a:pt x="294" y="826"/>
                </a:cubicBezTo>
                <a:cubicBezTo>
                  <a:pt x="588" y="909"/>
                  <a:pt x="1683" y="885"/>
                  <a:pt x="1979" y="797"/>
                </a:cubicBezTo>
                <a:cubicBezTo>
                  <a:pt x="2275" y="709"/>
                  <a:pt x="2024" y="431"/>
                  <a:pt x="2070" y="298"/>
                </a:cubicBezTo>
                <a:cubicBezTo>
                  <a:pt x="2116" y="165"/>
                  <a:pt x="2218" y="62"/>
                  <a:pt x="2257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7" name="Freeform 39"/>
          <p:cNvSpPr>
            <a:spLocks/>
          </p:cNvSpPr>
          <p:nvPr/>
        </p:nvSpPr>
        <p:spPr bwMode="auto">
          <a:xfrm>
            <a:off x="1670050" y="3200400"/>
            <a:ext cx="3351213" cy="1320800"/>
          </a:xfrm>
          <a:custGeom>
            <a:avLst/>
            <a:gdLst>
              <a:gd name="T0" fmla="*/ 2147483647 w 2111"/>
              <a:gd name="T1" fmla="*/ 0 h 832"/>
              <a:gd name="T2" fmla="*/ 2147483647 w 2111"/>
              <a:gd name="T3" fmla="*/ 2147483647 h 832"/>
              <a:gd name="T4" fmla="*/ 2147483647 w 2111"/>
              <a:gd name="T5" fmla="*/ 2147483647 h 832"/>
              <a:gd name="T6" fmla="*/ 2147483647 w 2111"/>
              <a:gd name="T7" fmla="*/ 2147483647 h 832"/>
              <a:gd name="T8" fmla="*/ 2147483647 w 2111"/>
              <a:gd name="T9" fmla="*/ 2147483647 h 832"/>
              <a:gd name="T10" fmla="*/ 2147483647 w 2111"/>
              <a:gd name="T11" fmla="*/ 2147483647 h 8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1"/>
              <a:gd name="T19" fmla="*/ 0 h 832"/>
              <a:gd name="T20" fmla="*/ 2111 w 2111"/>
              <a:gd name="T21" fmla="*/ 832 h 8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1" h="832">
                <a:moveTo>
                  <a:pt x="2034" y="0"/>
                </a:moveTo>
                <a:cubicBezTo>
                  <a:pt x="2018" y="50"/>
                  <a:pt x="1971" y="183"/>
                  <a:pt x="1938" y="307"/>
                </a:cubicBezTo>
                <a:cubicBezTo>
                  <a:pt x="1905" y="431"/>
                  <a:pt x="2111" y="669"/>
                  <a:pt x="1833" y="744"/>
                </a:cubicBezTo>
                <a:cubicBezTo>
                  <a:pt x="1555" y="819"/>
                  <a:pt x="536" y="832"/>
                  <a:pt x="268" y="758"/>
                </a:cubicBezTo>
                <a:cubicBezTo>
                  <a:pt x="0" y="684"/>
                  <a:pt x="259" y="423"/>
                  <a:pt x="225" y="298"/>
                </a:cubicBezTo>
                <a:cubicBezTo>
                  <a:pt x="191" y="173"/>
                  <a:pt x="96" y="70"/>
                  <a:pt x="62" y="1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8" name="Line 40"/>
          <p:cNvSpPr>
            <a:spLocks noChangeShapeType="1"/>
          </p:cNvSpPr>
          <p:nvPr/>
        </p:nvSpPr>
        <p:spPr bwMode="auto">
          <a:xfrm>
            <a:off x="5740400" y="48768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9" name="Text Box 41"/>
          <p:cNvSpPr txBox="1">
            <a:spLocks noChangeArrowheads="1"/>
          </p:cNvSpPr>
          <p:nvPr/>
        </p:nvSpPr>
        <p:spPr bwMode="auto">
          <a:xfrm>
            <a:off x="5740400" y="4876800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connection-oriented</a:t>
            </a:r>
          </a:p>
        </p:txBody>
      </p:sp>
      <p:sp>
        <p:nvSpPr>
          <p:cNvPr id="61480" name="Freeform 42"/>
          <p:cNvSpPr>
            <a:spLocks/>
          </p:cNvSpPr>
          <p:nvPr/>
        </p:nvSpPr>
        <p:spPr bwMode="auto">
          <a:xfrm>
            <a:off x="1763713" y="3200400"/>
            <a:ext cx="3197225" cy="1239838"/>
          </a:xfrm>
          <a:custGeom>
            <a:avLst/>
            <a:gdLst>
              <a:gd name="T0" fmla="*/ 2147483647 w 2014"/>
              <a:gd name="T1" fmla="*/ 0 h 781"/>
              <a:gd name="T2" fmla="*/ 2147483647 w 2014"/>
              <a:gd name="T3" fmla="*/ 2147483647 h 781"/>
              <a:gd name="T4" fmla="*/ 2147483647 w 2014"/>
              <a:gd name="T5" fmla="*/ 2147483647 h 781"/>
              <a:gd name="T6" fmla="*/ 2147483647 w 2014"/>
              <a:gd name="T7" fmla="*/ 2147483647 h 781"/>
              <a:gd name="T8" fmla="*/ 2147483647 w 2014"/>
              <a:gd name="T9" fmla="*/ 2147483647 h 781"/>
              <a:gd name="T10" fmla="*/ 2147483647 w 2014"/>
              <a:gd name="T11" fmla="*/ 0 h 7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4"/>
              <a:gd name="T19" fmla="*/ 0 h 781"/>
              <a:gd name="T20" fmla="*/ 2014 w 2014"/>
              <a:gd name="T21" fmla="*/ 781 h 7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4" h="781">
                <a:moveTo>
                  <a:pt x="1836" y="0"/>
                </a:moveTo>
                <a:cubicBezTo>
                  <a:pt x="1828" y="49"/>
                  <a:pt x="1801" y="179"/>
                  <a:pt x="1788" y="293"/>
                </a:cubicBezTo>
                <a:cubicBezTo>
                  <a:pt x="1775" y="407"/>
                  <a:pt x="2014" y="616"/>
                  <a:pt x="1759" y="686"/>
                </a:cubicBezTo>
                <a:cubicBezTo>
                  <a:pt x="1504" y="756"/>
                  <a:pt x="514" y="781"/>
                  <a:pt x="257" y="715"/>
                </a:cubicBezTo>
                <a:cubicBezTo>
                  <a:pt x="0" y="649"/>
                  <a:pt x="220" y="407"/>
                  <a:pt x="219" y="288"/>
                </a:cubicBezTo>
                <a:cubicBezTo>
                  <a:pt x="218" y="169"/>
                  <a:pt x="245" y="60"/>
                  <a:pt x="25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1" name="Oval 43"/>
          <p:cNvSpPr>
            <a:spLocks noChangeArrowheads="1"/>
          </p:cNvSpPr>
          <p:nvPr/>
        </p:nvSpPr>
        <p:spPr bwMode="auto">
          <a:xfrm>
            <a:off x="5029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82" name="Oval 44"/>
          <p:cNvSpPr>
            <a:spLocks noChangeArrowheads="1"/>
          </p:cNvSpPr>
          <p:nvPr/>
        </p:nvSpPr>
        <p:spPr bwMode="auto">
          <a:xfrm>
            <a:off x="5257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83" name="Freeform 45"/>
          <p:cNvSpPr>
            <a:spLocks/>
          </p:cNvSpPr>
          <p:nvPr/>
        </p:nvSpPr>
        <p:spPr bwMode="auto">
          <a:xfrm>
            <a:off x="4884738" y="3200400"/>
            <a:ext cx="3438525" cy="1357313"/>
          </a:xfrm>
          <a:custGeom>
            <a:avLst/>
            <a:gdLst>
              <a:gd name="T0" fmla="*/ 2147483647 w 2166"/>
              <a:gd name="T1" fmla="*/ 0 h 855"/>
              <a:gd name="T2" fmla="*/ 2147483647 w 2166"/>
              <a:gd name="T3" fmla="*/ 2147483647 h 855"/>
              <a:gd name="T4" fmla="*/ 2147483647 w 2166"/>
              <a:gd name="T5" fmla="*/ 2147483647 h 855"/>
              <a:gd name="T6" fmla="*/ 2147483647 w 2166"/>
              <a:gd name="T7" fmla="*/ 2147483647 h 855"/>
              <a:gd name="T8" fmla="*/ 2147483647 w 2166"/>
              <a:gd name="T9" fmla="*/ 2147483647 h 855"/>
              <a:gd name="T10" fmla="*/ 2147483647 w 2166"/>
              <a:gd name="T11" fmla="*/ 0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6"/>
              <a:gd name="T19" fmla="*/ 0 h 855"/>
              <a:gd name="T20" fmla="*/ 2166 w 2166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6" h="855">
                <a:moveTo>
                  <a:pt x="1997" y="0"/>
                </a:moveTo>
                <a:cubicBezTo>
                  <a:pt x="1995" y="44"/>
                  <a:pt x="2001" y="138"/>
                  <a:pt x="1982" y="264"/>
                </a:cubicBezTo>
                <a:cubicBezTo>
                  <a:pt x="1963" y="390"/>
                  <a:pt x="2166" y="672"/>
                  <a:pt x="1881" y="758"/>
                </a:cubicBezTo>
                <a:cubicBezTo>
                  <a:pt x="1596" y="844"/>
                  <a:pt x="546" y="855"/>
                  <a:pt x="273" y="778"/>
                </a:cubicBezTo>
                <a:cubicBezTo>
                  <a:pt x="0" y="701"/>
                  <a:pt x="262" y="428"/>
                  <a:pt x="245" y="298"/>
                </a:cubicBezTo>
                <a:cubicBezTo>
                  <a:pt x="228" y="168"/>
                  <a:pt x="184" y="62"/>
                  <a:pt x="16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4" name="Freeform 46"/>
          <p:cNvSpPr>
            <a:spLocks/>
          </p:cNvSpPr>
          <p:nvPr/>
        </p:nvSpPr>
        <p:spPr bwMode="auto">
          <a:xfrm>
            <a:off x="4978400" y="3192463"/>
            <a:ext cx="3270250" cy="1270000"/>
          </a:xfrm>
          <a:custGeom>
            <a:avLst/>
            <a:gdLst>
              <a:gd name="T0" fmla="*/ 2147483647 w 2060"/>
              <a:gd name="T1" fmla="*/ 2147483647 h 800"/>
              <a:gd name="T2" fmla="*/ 2147483647 w 2060"/>
              <a:gd name="T3" fmla="*/ 2147483647 h 800"/>
              <a:gd name="T4" fmla="*/ 2147483647 w 2060"/>
              <a:gd name="T5" fmla="*/ 2147483647 h 800"/>
              <a:gd name="T6" fmla="*/ 2147483647 w 2060"/>
              <a:gd name="T7" fmla="*/ 2147483647 h 800"/>
              <a:gd name="T8" fmla="*/ 2147483647 w 2060"/>
              <a:gd name="T9" fmla="*/ 2147483647 h 800"/>
              <a:gd name="T10" fmla="*/ 2147483647 w 2060"/>
              <a:gd name="T11" fmla="*/ 0 h 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0"/>
              <a:gd name="T19" fmla="*/ 0 h 800"/>
              <a:gd name="T20" fmla="*/ 2060 w 2060"/>
              <a:gd name="T21" fmla="*/ 800 h 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0" h="800">
                <a:moveTo>
                  <a:pt x="1746" y="5"/>
                </a:moveTo>
                <a:cubicBezTo>
                  <a:pt x="1764" y="54"/>
                  <a:pt x="1848" y="180"/>
                  <a:pt x="1856" y="298"/>
                </a:cubicBezTo>
                <a:cubicBezTo>
                  <a:pt x="1864" y="416"/>
                  <a:pt x="2060" y="643"/>
                  <a:pt x="1794" y="715"/>
                </a:cubicBezTo>
                <a:cubicBezTo>
                  <a:pt x="1528" y="787"/>
                  <a:pt x="516" y="800"/>
                  <a:pt x="258" y="730"/>
                </a:cubicBezTo>
                <a:cubicBezTo>
                  <a:pt x="0" y="660"/>
                  <a:pt x="244" y="415"/>
                  <a:pt x="243" y="293"/>
                </a:cubicBezTo>
                <a:cubicBezTo>
                  <a:pt x="242" y="171"/>
                  <a:pt x="251" y="61"/>
                  <a:pt x="25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5" name="Oval 47"/>
          <p:cNvSpPr>
            <a:spLocks noChangeArrowheads="1"/>
          </p:cNvSpPr>
          <p:nvPr/>
        </p:nvSpPr>
        <p:spPr bwMode="auto">
          <a:xfrm>
            <a:off x="7924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Additional protocols to support legacy protocols/apps.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RFCOMM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Emulation of a serial port (supports a large base of legacy applications)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Allows multiple ports over a single physical channel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Telephony Control Protocol Specification (TCS)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Call control (setup, release)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Group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OBEX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Exchange of objects, IrDA replacement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WAP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Interacting with applications on cellular phones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Profiles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Represent default solutions for a certain usage model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smtClean="0"/>
              <a:t>Vertical slice through the protocol stack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smtClean="0"/>
              <a:t>Basis for interoperability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Generic Access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Service Discovery Application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Cordless Telephony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Intercom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Serial Port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Headset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Dial-up Networking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Fax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LAN Access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Generic Object Exchange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Object Push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File Transfer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Synchronization Profile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067175" y="3141663"/>
            <a:ext cx="3486150" cy="2838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Additional Profiles</a:t>
            </a:r>
          </a:p>
          <a:p>
            <a:r>
              <a:rPr lang="en-US">
                <a:latin typeface="Calibri" pitchFamily="34" charset="0"/>
              </a:rPr>
              <a:t>Advanced Audio Distribution</a:t>
            </a:r>
          </a:p>
          <a:p>
            <a:r>
              <a:rPr lang="en-US">
                <a:latin typeface="Calibri" pitchFamily="34" charset="0"/>
              </a:rPr>
              <a:t>PAN</a:t>
            </a:r>
          </a:p>
          <a:p>
            <a:r>
              <a:rPr lang="en-US">
                <a:latin typeface="Calibri" pitchFamily="34" charset="0"/>
              </a:rPr>
              <a:t>Audio Video Remote Control</a:t>
            </a:r>
          </a:p>
          <a:p>
            <a:r>
              <a:rPr lang="en-US">
                <a:latin typeface="Calibri" pitchFamily="34" charset="0"/>
              </a:rPr>
              <a:t>Basic Printing</a:t>
            </a:r>
          </a:p>
          <a:p>
            <a:r>
              <a:rPr lang="en-US">
                <a:latin typeface="Calibri" pitchFamily="34" charset="0"/>
              </a:rPr>
              <a:t>Basic Imaging</a:t>
            </a:r>
          </a:p>
          <a:p>
            <a:r>
              <a:rPr lang="en-US">
                <a:latin typeface="Calibri" pitchFamily="34" charset="0"/>
              </a:rPr>
              <a:t>Extended Service Discovery</a:t>
            </a:r>
          </a:p>
          <a:p>
            <a:r>
              <a:rPr lang="en-US">
                <a:latin typeface="Calibri" pitchFamily="34" charset="0"/>
              </a:rPr>
              <a:t>Generic Audio Video Distribution</a:t>
            </a:r>
          </a:p>
          <a:p>
            <a:r>
              <a:rPr lang="en-US">
                <a:latin typeface="Calibri" pitchFamily="34" charset="0"/>
              </a:rPr>
              <a:t>Hands Free</a:t>
            </a:r>
          </a:p>
          <a:p>
            <a:r>
              <a:rPr lang="en-US">
                <a:latin typeface="Calibri" pitchFamily="34" charset="0"/>
              </a:rPr>
              <a:t>Hardcopy Cable Replacement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132513" y="1493838"/>
            <a:ext cx="2803525" cy="179387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132513" y="2206625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6132513" y="1851025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6132513" y="2562225"/>
            <a:ext cx="2803525" cy="179388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6600825" y="960438"/>
            <a:ext cx="231775" cy="1958975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7067550" y="960438"/>
            <a:ext cx="233363" cy="1157287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9" name="Rectangle 13"/>
          <p:cNvSpPr>
            <a:spLocks noChangeArrowheads="1"/>
          </p:cNvSpPr>
          <p:nvPr/>
        </p:nvSpPr>
        <p:spPr bwMode="auto">
          <a:xfrm>
            <a:off x="8001000" y="1768475"/>
            <a:ext cx="233363" cy="706438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0" name="Rectangle 15"/>
          <p:cNvSpPr>
            <a:spLocks noChangeArrowheads="1"/>
          </p:cNvSpPr>
          <p:nvPr/>
        </p:nvSpPr>
        <p:spPr bwMode="auto">
          <a:xfrm>
            <a:off x="7620000" y="3048000"/>
            <a:ext cx="744538" cy="2127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Profiles</a:t>
            </a:r>
          </a:p>
        </p:txBody>
      </p:sp>
      <p:sp>
        <p:nvSpPr>
          <p:cNvPr id="63501" name="Rectangle 17"/>
          <p:cNvSpPr>
            <a:spLocks noChangeArrowheads="1"/>
          </p:cNvSpPr>
          <p:nvPr/>
        </p:nvSpPr>
        <p:spPr bwMode="auto">
          <a:xfrm rot="10800000" flipH="1">
            <a:off x="5813425" y="1447800"/>
            <a:ext cx="212725" cy="9366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Protocols</a:t>
            </a:r>
          </a:p>
        </p:txBody>
      </p:sp>
      <p:sp>
        <p:nvSpPr>
          <p:cNvPr id="63502" name="Rectangle 19"/>
          <p:cNvSpPr>
            <a:spLocks noChangeArrowheads="1"/>
          </p:cNvSpPr>
          <p:nvPr/>
        </p:nvSpPr>
        <p:spPr bwMode="auto">
          <a:xfrm>
            <a:off x="6172200" y="914400"/>
            <a:ext cx="2720975" cy="400050"/>
          </a:xfrm>
          <a:prstGeom prst="rect">
            <a:avLst/>
          </a:prstGeom>
          <a:solidFill>
            <a:srgbClr val="CCE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US" sz="1400">
                <a:latin typeface="Calibri" pitchFamily="34" charset="0"/>
              </a:rPr>
              <a:t>Applications</a:t>
            </a:r>
          </a:p>
        </p:txBody>
      </p:sp>
      <p:sp>
        <p:nvSpPr>
          <p:cNvPr id="63503" name="Rectangle 21"/>
          <p:cNvSpPr>
            <a:spLocks noChangeArrowheads="1"/>
          </p:cNvSpPr>
          <p:nvPr/>
        </p:nvSpPr>
        <p:spPr bwMode="auto">
          <a:xfrm>
            <a:off x="7534275" y="2474913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4" name="Rectangle 22"/>
          <p:cNvSpPr>
            <a:spLocks noChangeArrowheads="1"/>
          </p:cNvSpPr>
          <p:nvPr/>
        </p:nvSpPr>
        <p:spPr bwMode="auto">
          <a:xfrm>
            <a:off x="7534275" y="1762125"/>
            <a:ext cx="233363" cy="3556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5" name="Rectangle 23"/>
          <p:cNvSpPr>
            <a:spLocks noChangeArrowheads="1"/>
          </p:cNvSpPr>
          <p:nvPr/>
        </p:nvSpPr>
        <p:spPr bwMode="auto">
          <a:xfrm>
            <a:off x="8467725" y="2474913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6" name="Rectangle 24"/>
          <p:cNvSpPr>
            <a:spLocks noChangeArrowheads="1"/>
          </p:cNvSpPr>
          <p:nvPr/>
        </p:nvSpPr>
        <p:spPr bwMode="auto">
          <a:xfrm>
            <a:off x="8458200" y="1371600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Thank you!!!!!!!!!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54"/>
          <p:cNvSpPr>
            <a:spLocks noChangeArrowheads="1"/>
          </p:cNvSpPr>
          <p:nvPr/>
        </p:nvSpPr>
        <p:spPr bwMode="auto">
          <a:xfrm>
            <a:off x="4267200" y="2514600"/>
            <a:ext cx="3048000" cy="12954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Oval 56"/>
          <p:cNvSpPr>
            <a:spLocks noChangeArrowheads="1"/>
          </p:cNvSpPr>
          <p:nvPr/>
        </p:nvSpPr>
        <p:spPr bwMode="auto">
          <a:xfrm>
            <a:off x="1905000" y="914400"/>
            <a:ext cx="3048000" cy="1295400"/>
          </a:xfrm>
          <a:prstGeom prst="ellipse">
            <a:avLst/>
          </a:prstGeom>
          <a:solidFill>
            <a:srgbClr val="DDDDDD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Oval 55"/>
          <p:cNvSpPr>
            <a:spLocks noChangeArrowheads="1"/>
          </p:cNvSpPr>
          <p:nvPr/>
        </p:nvSpPr>
        <p:spPr bwMode="auto">
          <a:xfrm>
            <a:off x="457200" y="2362200"/>
            <a:ext cx="3048000" cy="12954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Comparison: infrastructure vs. ad-hoc networks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infrastructure</a:t>
            </a:r>
            <a:br>
              <a:rPr lang="de-DE" sz="2000">
                <a:latin typeface="Calibri" pitchFamily="34" charset="0"/>
              </a:rPr>
            </a:br>
            <a:r>
              <a:rPr lang="de-DE" sz="2000">
                <a:latin typeface="Calibri" pitchFamily="34" charset="0"/>
              </a:rPr>
              <a:t> network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3886200"/>
            <a:ext cx="191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ad-hoc network</a:t>
            </a:r>
          </a:p>
        </p:txBody>
      </p:sp>
      <p:grpSp>
        <p:nvGrpSpPr>
          <p:cNvPr id="10248" name="Group 40"/>
          <p:cNvGrpSpPr>
            <a:grpSpLocks/>
          </p:cNvGrpSpPr>
          <p:nvPr/>
        </p:nvGrpSpPr>
        <p:grpSpPr bwMode="auto">
          <a:xfrm>
            <a:off x="1295400" y="2514600"/>
            <a:ext cx="381000" cy="304800"/>
            <a:chOff x="1248" y="2736"/>
            <a:chExt cx="240" cy="192"/>
          </a:xfrm>
        </p:grpSpPr>
        <p:sp>
          <p:nvSpPr>
            <p:cNvPr id="10937" name="Line 4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8" name="Line 4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9" name="Line 4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49" name="Group 44"/>
          <p:cNvGrpSpPr>
            <a:grpSpLocks/>
          </p:cNvGrpSpPr>
          <p:nvPr/>
        </p:nvGrpSpPr>
        <p:grpSpPr bwMode="auto">
          <a:xfrm>
            <a:off x="3429000" y="1371600"/>
            <a:ext cx="381000" cy="304800"/>
            <a:chOff x="1248" y="2736"/>
            <a:chExt cx="240" cy="192"/>
          </a:xfrm>
        </p:grpSpPr>
        <p:sp>
          <p:nvSpPr>
            <p:cNvPr id="10934" name="Line 4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5" name="Line 4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6" name="Line 4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50" name="Group 48"/>
          <p:cNvGrpSpPr>
            <a:grpSpLocks/>
          </p:cNvGrpSpPr>
          <p:nvPr/>
        </p:nvGrpSpPr>
        <p:grpSpPr bwMode="auto">
          <a:xfrm flipH="1">
            <a:off x="2057400" y="2819400"/>
            <a:ext cx="381000" cy="304800"/>
            <a:chOff x="1248" y="2736"/>
            <a:chExt cx="240" cy="192"/>
          </a:xfrm>
        </p:grpSpPr>
        <p:sp>
          <p:nvSpPr>
            <p:cNvPr id="10931" name="Line 4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2" name="Line 5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3" name="Line 5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51" name="Rectangle 57"/>
          <p:cNvSpPr>
            <a:spLocks noChangeArrowheads="1"/>
          </p:cNvSpPr>
          <p:nvPr/>
        </p:nvSpPr>
        <p:spPr bwMode="auto">
          <a:xfrm>
            <a:off x="5562600" y="2514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2" name="Rectangle 60"/>
          <p:cNvSpPr>
            <a:spLocks noChangeArrowheads="1"/>
          </p:cNvSpPr>
          <p:nvPr/>
        </p:nvSpPr>
        <p:spPr bwMode="auto">
          <a:xfrm>
            <a:off x="1752600" y="2362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3" name="Rectangle 63"/>
          <p:cNvSpPr>
            <a:spLocks noChangeArrowheads="1"/>
          </p:cNvSpPr>
          <p:nvPr/>
        </p:nvSpPr>
        <p:spPr bwMode="auto">
          <a:xfrm>
            <a:off x="3276600" y="1905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4" name="Line 71"/>
          <p:cNvSpPr>
            <a:spLocks noChangeShapeType="1"/>
          </p:cNvSpPr>
          <p:nvPr/>
        </p:nvSpPr>
        <p:spPr bwMode="auto">
          <a:xfrm>
            <a:off x="1219200" y="22860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5" name="Line 72"/>
          <p:cNvSpPr>
            <a:spLocks noChangeShapeType="1"/>
          </p:cNvSpPr>
          <p:nvPr/>
        </p:nvSpPr>
        <p:spPr bwMode="auto">
          <a:xfrm>
            <a:off x="19812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6" name="Line 73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7" name="Line 74"/>
          <p:cNvSpPr>
            <a:spLocks noChangeShapeType="1"/>
          </p:cNvSpPr>
          <p:nvPr/>
        </p:nvSpPr>
        <p:spPr bwMode="auto">
          <a:xfrm>
            <a:off x="5791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8" name="Text Box 76"/>
          <p:cNvSpPr txBox="1">
            <a:spLocks noChangeArrowheads="1"/>
          </p:cNvSpPr>
          <p:nvPr/>
        </p:nvSpPr>
        <p:spPr bwMode="auto">
          <a:xfrm>
            <a:off x="3048000" y="236220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wired network</a:t>
            </a:r>
          </a:p>
        </p:txBody>
      </p:sp>
      <p:grpSp>
        <p:nvGrpSpPr>
          <p:cNvPr id="10259" name="Group 78"/>
          <p:cNvGrpSpPr>
            <a:grpSpLocks/>
          </p:cNvGrpSpPr>
          <p:nvPr/>
        </p:nvGrpSpPr>
        <p:grpSpPr bwMode="auto">
          <a:xfrm>
            <a:off x="5105400" y="2667000"/>
            <a:ext cx="381000" cy="304800"/>
            <a:chOff x="1248" y="2736"/>
            <a:chExt cx="240" cy="192"/>
          </a:xfrm>
        </p:grpSpPr>
        <p:sp>
          <p:nvSpPr>
            <p:cNvPr id="10928" name="Line 7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9" name="Line 8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0" name="Line 8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60" name="Group 86"/>
          <p:cNvGrpSpPr>
            <a:grpSpLocks/>
          </p:cNvGrpSpPr>
          <p:nvPr/>
        </p:nvGrpSpPr>
        <p:grpSpPr bwMode="auto">
          <a:xfrm flipH="1">
            <a:off x="5791200" y="2895600"/>
            <a:ext cx="381000" cy="304800"/>
            <a:chOff x="1248" y="2736"/>
            <a:chExt cx="240" cy="192"/>
          </a:xfrm>
        </p:grpSpPr>
        <p:sp>
          <p:nvSpPr>
            <p:cNvPr id="10925" name="Line 8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6" name="Line 8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7" name="Line 8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61" name="Text Box 98"/>
          <p:cNvSpPr txBox="1">
            <a:spLocks noChangeArrowheads="1"/>
          </p:cNvSpPr>
          <p:nvPr/>
        </p:nvSpPr>
        <p:spPr bwMode="auto">
          <a:xfrm>
            <a:off x="5105400" y="1752600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AP: Access Point</a:t>
            </a:r>
          </a:p>
        </p:txBody>
      </p:sp>
      <p:sp>
        <p:nvSpPr>
          <p:cNvPr id="10262" name="Oval 52"/>
          <p:cNvSpPr>
            <a:spLocks noChangeArrowheads="1"/>
          </p:cNvSpPr>
          <p:nvPr/>
        </p:nvSpPr>
        <p:spPr bwMode="auto">
          <a:xfrm>
            <a:off x="4876800" y="4191000"/>
            <a:ext cx="3048000" cy="18288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63" name="Group 32"/>
          <p:cNvGrpSpPr>
            <a:grpSpLocks/>
          </p:cNvGrpSpPr>
          <p:nvPr/>
        </p:nvGrpSpPr>
        <p:grpSpPr bwMode="auto">
          <a:xfrm>
            <a:off x="5943600" y="4648200"/>
            <a:ext cx="381000" cy="304800"/>
            <a:chOff x="1248" y="2736"/>
            <a:chExt cx="240" cy="192"/>
          </a:xfrm>
        </p:grpSpPr>
        <p:sp>
          <p:nvSpPr>
            <p:cNvPr id="10922" name="Line 3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3" name="Line 3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4" name="Line 3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64" name="Group 100"/>
          <p:cNvGrpSpPr>
            <a:grpSpLocks/>
          </p:cNvGrpSpPr>
          <p:nvPr/>
        </p:nvGrpSpPr>
        <p:grpSpPr bwMode="auto">
          <a:xfrm flipH="1">
            <a:off x="6019800" y="5334000"/>
            <a:ext cx="381000" cy="304800"/>
            <a:chOff x="1248" y="2736"/>
            <a:chExt cx="240" cy="192"/>
          </a:xfrm>
        </p:grpSpPr>
        <p:sp>
          <p:nvSpPr>
            <p:cNvPr id="10919" name="Line 10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0" name="Line 10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1" name="Line 10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65" name="Oval 53"/>
          <p:cNvSpPr>
            <a:spLocks noChangeArrowheads="1"/>
          </p:cNvSpPr>
          <p:nvPr/>
        </p:nvSpPr>
        <p:spPr bwMode="auto">
          <a:xfrm>
            <a:off x="609600" y="4267200"/>
            <a:ext cx="3048000" cy="18288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66" name="Group 36"/>
          <p:cNvGrpSpPr>
            <a:grpSpLocks/>
          </p:cNvGrpSpPr>
          <p:nvPr/>
        </p:nvGrpSpPr>
        <p:grpSpPr bwMode="auto">
          <a:xfrm flipH="1">
            <a:off x="1965325" y="5013325"/>
            <a:ext cx="381000" cy="304800"/>
            <a:chOff x="1248" y="2736"/>
            <a:chExt cx="240" cy="192"/>
          </a:xfrm>
        </p:grpSpPr>
        <p:sp>
          <p:nvSpPr>
            <p:cNvPr id="10916" name="Line 3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7" name="Line 3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8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0267" name="Picture 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44037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5" y="53181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9" name="Group 107"/>
          <p:cNvGrpSpPr>
            <a:grpSpLocks/>
          </p:cNvGrpSpPr>
          <p:nvPr/>
        </p:nvGrpSpPr>
        <p:grpSpPr bwMode="auto">
          <a:xfrm>
            <a:off x="2117725" y="4632325"/>
            <a:ext cx="381000" cy="304800"/>
            <a:chOff x="1248" y="2736"/>
            <a:chExt cx="240" cy="192"/>
          </a:xfrm>
        </p:grpSpPr>
        <p:sp>
          <p:nvSpPr>
            <p:cNvPr id="10913" name="Line 10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4" name="Line 10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5" name="Line 11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70" name="Group 111"/>
          <p:cNvGrpSpPr>
            <a:grpSpLocks/>
          </p:cNvGrpSpPr>
          <p:nvPr/>
        </p:nvGrpSpPr>
        <p:grpSpPr bwMode="auto">
          <a:xfrm>
            <a:off x="2727325" y="5089525"/>
            <a:ext cx="381000" cy="304800"/>
            <a:chOff x="1248" y="2736"/>
            <a:chExt cx="240" cy="192"/>
          </a:xfrm>
        </p:grpSpPr>
        <p:sp>
          <p:nvSpPr>
            <p:cNvPr id="10910" name="Line 11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1" name="Line 11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2" name="Line 11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71" name="Group 240"/>
          <p:cNvGrpSpPr>
            <a:grpSpLocks/>
          </p:cNvGrpSpPr>
          <p:nvPr/>
        </p:nvGrpSpPr>
        <p:grpSpPr bwMode="auto">
          <a:xfrm>
            <a:off x="5334000" y="4800600"/>
            <a:ext cx="469900" cy="685800"/>
            <a:chOff x="3360" y="3024"/>
            <a:chExt cx="296" cy="432"/>
          </a:xfrm>
        </p:grpSpPr>
        <p:sp>
          <p:nvSpPr>
            <p:cNvPr id="10806" name="Freeform 13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7" name="Freeform 13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8" name="Freeform 13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9" name="Freeform 13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0" name="Freeform 14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1" name="Freeform 14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2" name="Freeform 14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3" name="Freeform 14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4" name="Freeform 14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5" name="Freeform 14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6" name="Freeform 14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7" name="Freeform 14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8" name="Freeform 14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9" name="Freeform 14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0" name="Freeform 15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1" name="Freeform 15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2" name="Freeform 15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3" name="Freeform 15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4" name="Freeform 15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5" name="Freeform 15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6" name="Freeform 15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7" name="Freeform 15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8" name="Freeform 15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9" name="Freeform 15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0" name="Freeform 16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1" name="Freeform 16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2" name="Freeform 16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3" name="Freeform 16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4" name="Freeform 16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5" name="Freeform 16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6" name="Freeform 16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7" name="Freeform 16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8" name="Freeform 16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9" name="Freeform 16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0" name="Freeform 17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1" name="Freeform 17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2" name="Freeform 17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3" name="Freeform 17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4" name="Freeform 17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5" name="Freeform 17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6" name="Freeform 17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7" name="Freeform 17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8" name="Freeform 17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9" name="Freeform 17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0" name="Freeform 18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1" name="Freeform 18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2" name="Freeform 18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3" name="Freeform 18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4" name="Freeform 18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5" name="Freeform 18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6" name="Freeform 18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7" name="Freeform 18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8" name="Freeform 18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9" name="Freeform 18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0" name="Freeform 19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1" name="Freeform 19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2" name="Freeform 19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3" name="Freeform 19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4" name="Freeform 19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5" name="Freeform 19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6" name="Freeform 19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7" name="Freeform 19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8" name="Freeform 19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9" name="Freeform 19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0" name="Freeform 20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1" name="Freeform 20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2" name="Freeform 20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3" name="Freeform 20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4" name="Freeform 20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5" name="Freeform 20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6" name="Freeform 20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7" name="Freeform 20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8" name="Freeform 20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9" name="Freeform 20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0" name="Freeform 21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1" name="Freeform 21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2" name="Freeform 21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3" name="Freeform 21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4" name="Freeform 21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5" name="Freeform 21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6" name="Freeform 21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7" name="Freeform 21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8" name="Freeform 21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9" name="Freeform 21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0" name="Freeform 22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1" name="Freeform 22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2" name="Freeform 22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3" name="Freeform 22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4" name="Freeform 22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5" name="Freeform 22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6" name="Freeform 22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7" name="Freeform 22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8" name="Freeform 22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9" name="Freeform 22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0" name="Freeform 23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1" name="Freeform 23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2" name="Freeform 23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3" name="Freeform 23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4" name="Freeform 23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5" name="Freeform 23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6" name="Freeform 23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7" name="Freeform 23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8" name="Freeform 23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9" name="Freeform 23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2" name="Group 241"/>
          <p:cNvGrpSpPr>
            <a:grpSpLocks/>
          </p:cNvGrpSpPr>
          <p:nvPr/>
        </p:nvGrpSpPr>
        <p:grpSpPr bwMode="auto">
          <a:xfrm>
            <a:off x="6477000" y="4343400"/>
            <a:ext cx="469900" cy="685800"/>
            <a:chOff x="3360" y="3024"/>
            <a:chExt cx="296" cy="432"/>
          </a:xfrm>
        </p:grpSpPr>
        <p:sp>
          <p:nvSpPr>
            <p:cNvPr id="10702" name="Freeform 24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3" name="Freeform 24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4" name="Freeform 24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5" name="Freeform 24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6" name="Freeform 24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7" name="Freeform 24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8" name="Freeform 24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9" name="Freeform 24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0" name="Freeform 25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1" name="Freeform 25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2" name="Freeform 25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3" name="Freeform 25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4" name="Freeform 25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5" name="Freeform 25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6" name="Freeform 25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7" name="Freeform 25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8" name="Freeform 25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9" name="Freeform 25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0" name="Freeform 26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1" name="Freeform 26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2" name="Freeform 26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3" name="Freeform 26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4" name="Freeform 26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5" name="Freeform 26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6" name="Freeform 26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7" name="Freeform 26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8" name="Freeform 26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9" name="Freeform 26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0" name="Freeform 27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1" name="Freeform 27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2" name="Freeform 27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3" name="Freeform 27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4" name="Freeform 27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5" name="Freeform 27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6" name="Freeform 27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7" name="Freeform 27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8" name="Freeform 27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9" name="Freeform 27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0" name="Freeform 28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1" name="Freeform 28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2" name="Freeform 28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3" name="Freeform 28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4" name="Freeform 28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5" name="Freeform 28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6" name="Freeform 28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7" name="Freeform 28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8" name="Freeform 28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9" name="Freeform 28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0" name="Freeform 29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1" name="Freeform 29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2" name="Freeform 29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3" name="Freeform 29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4" name="Freeform 29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5" name="Freeform 29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6" name="Freeform 29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7" name="Freeform 29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8" name="Freeform 29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9" name="Freeform 29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0" name="Freeform 30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1" name="Freeform 30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2" name="Freeform 30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3" name="Freeform 30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4" name="Freeform 30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5" name="Freeform 30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6" name="Freeform 30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7" name="Freeform 30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8" name="Freeform 30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9" name="Freeform 30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0" name="Freeform 31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1" name="Freeform 31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2" name="Freeform 31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3" name="Freeform 31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4" name="Freeform 31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5" name="Freeform 31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6" name="Freeform 31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7" name="Freeform 31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8" name="Freeform 31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9" name="Freeform 31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0" name="Freeform 32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1" name="Freeform 32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2" name="Freeform 32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3" name="Freeform 32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4" name="Freeform 32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5" name="Freeform 32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6" name="Freeform 32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7" name="Freeform 32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8" name="Freeform 32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9" name="Freeform 32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0" name="Freeform 33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1" name="Freeform 33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2" name="Freeform 33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3" name="Freeform 33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4" name="Freeform 33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5" name="Freeform 33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6" name="Freeform 33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7" name="Freeform 33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8" name="Freeform 33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9" name="Freeform 33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0" name="Freeform 34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1" name="Freeform 34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2" name="Freeform 34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3" name="Freeform 34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4" name="Freeform 34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5" name="Freeform 34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3" name="Group 346"/>
          <p:cNvGrpSpPr>
            <a:grpSpLocks/>
          </p:cNvGrpSpPr>
          <p:nvPr/>
        </p:nvGrpSpPr>
        <p:grpSpPr bwMode="auto">
          <a:xfrm>
            <a:off x="6477000" y="5181600"/>
            <a:ext cx="469900" cy="685800"/>
            <a:chOff x="3360" y="3024"/>
            <a:chExt cx="296" cy="432"/>
          </a:xfrm>
        </p:grpSpPr>
        <p:sp>
          <p:nvSpPr>
            <p:cNvPr id="10598" name="Freeform 34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9" name="Freeform 34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0" name="Freeform 34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1" name="Freeform 35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2" name="Freeform 35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3" name="Freeform 35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4" name="Freeform 35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5" name="Freeform 35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6" name="Freeform 35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7" name="Freeform 35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8" name="Freeform 35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9" name="Freeform 35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0" name="Freeform 35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1" name="Freeform 36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2" name="Freeform 36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3" name="Freeform 36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4" name="Freeform 36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5" name="Freeform 36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6" name="Freeform 36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7" name="Freeform 36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8" name="Freeform 36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9" name="Freeform 36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0" name="Freeform 36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1" name="Freeform 37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2" name="Freeform 37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3" name="Freeform 37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4" name="Freeform 37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5" name="Freeform 37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6" name="Freeform 37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7" name="Freeform 37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8" name="Freeform 37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9" name="Freeform 37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0" name="Freeform 37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1" name="Freeform 38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2" name="Freeform 38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3" name="Freeform 38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4" name="Freeform 38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5" name="Freeform 38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6" name="Freeform 38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7" name="Freeform 38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8" name="Freeform 38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9" name="Freeform 38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0" name="Freeform 38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1" name="Freeform 39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2" name="Freeform 39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3" name="Freeform 39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4" name="Freeform 39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5" name="Freeform 39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6" name="Freeform 39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7" name="Freeform 39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8" name="Freeform 39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9" name="Freeform 39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0" name="Freeform 39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1" name="Freeform 40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2" name="Freeform 40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3" name="Freeform 40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4" name="Freeform 40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5" name="Freeform 40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6" name="Freeform 40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7" name="Freeform 40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8" name="Freeform 40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9" name="Freeform 40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0" name="Freeform 40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1" name="Freeform 41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2" name="Freeform 41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3" name="Freeform 41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4" name="Freeform 41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5" name="Freeform 41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6" name="Freeform 41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7" name="Freeform 41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8" name="Freeform 41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9" name="Freeform 41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0" name="Freeform 41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1" name="Freeform 42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2" name="Freeform 42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3" name="Freeform 42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4" name="Freeform 42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5" name="Freeform 42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6" name="Freeform 42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7" name="Freeform 42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8" name="Freeform 42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9" name="Freeform 42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0" name="Freeform 42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1" name="Freeform 43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2" name="Freeform 43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3" name="Freeform 43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4" name="Freeform 43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5" name="Freeform 43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6" name="Freeform 43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7" name="Freeform 43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8" name="Freeform 43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9" name="Freeform 43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0" name="Freeform 43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1" name="Freeform 44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2" name="Freeform 44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3" name="Freeform 44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4" name="Freeform 44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5" name="Freeform 44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6" name="Freeform 44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7" name="Freeform 44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8" name="Freeform 44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9" name="Freeform 44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0" name="Freeform 44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1" name="Freeform 45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4" name="Group 451"/>
          <p:cNvGrpSpPr>
            <a:grpSpLocks/>
          </p:cNvGrpSpPr>
          <p:nvPr/>
        </p:nvGrpSpPr>
        <p:grpSpPr bwMode="auto">
          <a:xfrm>
            <a:off x="2514600" y="2819400"/>
            <a:ext cx="469900" cy="685800"/>
            <a:chOff x="3360" y="3024"/>
            <a:chExt cx="296" cy="432"/>
          </a:xfrm>
        </p:grpSpPr>
        <p:sp>
          <p:nvSpPr>
            <p:cNvPr id="10494" name="Freeform 45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5" name="Freeform 45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6" name="Freeform 45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7" name="Freeform 45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8" name="Freeform 45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9" name="Freeform 45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0" name="Freeform 45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1" name="Freeform 45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2" name="Freeform 46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3" name="Freeform 46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4" name="Freeform 46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5" name="Freeform 46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6" name="Freeform 46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7" name="Freeform 46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8" name="Freeform 46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9" name="Freeform 46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0" name="Freeform 46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1" name="Freeform 46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2" name="Freeform 47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3" name="Freeform 47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4" name="Freeform 47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5" name="Freeform 47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6" name="Freeform 47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7" name="Freeform 47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8" name="Freeform 47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9" name="Freeform 47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0" name="Freeform 47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1" name="Freeform 47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2" name="Freeform 48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3" name="Freeform 48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4" name="Freeform 48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5" name="Freeform 48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6" name="Freeform 48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7" name="Freeform 48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8" name="Freeform 48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9" name="Freeform 48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0" name="Freeform 48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1" name="Freeform 48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2" name="Freeform 49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3" name="Freeform 49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4" name="Freeform 49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5" name="Freeform 49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6" name="Freeform 49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7" name="Freeform 49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8" name="Freeform 49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9" name="Freeform 49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0" name="Freeform 49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1" name="Freeform 49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2" name="Freeform 50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3" name="Freeform 50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4" name="Freeform 50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5" name="Freeform 50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6" name="Freeform 50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7" name="Freeform 50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8" name="Freeform 50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9" name="Freeform 50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0" name="Freeform 50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1" name="Freeform 50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2" name="Freeform 51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3" name="Freeform 51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4" name="Freeform 51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5" name="Freeform 51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6" name="Freeform 51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7" name="Freeform 51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8" name="Freeform 51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9" name="Freeform 51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0" name="Freeform 51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1" name="Freeform 51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2" name="Freeform 52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3" name="Freeform 52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4" name="Freeform 52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5" name="Freeform 52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6" name="Freeform 52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7" name="Freeform 52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8" name="Freeform 52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9" name="Freeform 52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0" name="Freeform 52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1" name="Freeform 52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2" name="Freeform 53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3" name="Freeform 53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4" name="Freeform 53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5" name="Freeform 53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6" name="Freeform 53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7" name="Freeform 53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8" name="Freeform 53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9" name="Freeform 53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0" name="Freeform 53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1" name="Freeform 53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2" name="Freeform 54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3" name="Freeform 54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4" name="Freeform 54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5" name="Freeform 54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6" name="Freeform 54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7" name="Freeform 54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8" name="Freeform 54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9" name="Freeform 54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0" name="Freeform 54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1" name="Freeform 54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2" name="Freeform 55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3" name="Freeform 55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4" name="Freeform 55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5" name="Freeform 55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6" name="Freeform 55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7" name="Freeform 55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5" name="Group 556"/>
          <p:cNvGrpSpPr>
            <a:grpSpLocks/>
          </p:cNvGrpSpPr>
          <p:nvPr/>
        </p:nvGrpSpPr>
        <p:grpSpPr bwMode="auto">
          <a:xfrm>
            <a:off x="3886200" y="990600"/>
            <a:ext cx="469900" cy="685800"/>
            <a:chOff x="3360" y="3024"/>
            <a:chExt cx="296" cy="432"/>
          </a:xfrm>
        </p:grpSpPr>
        <p:sp>
          <p:nvSpPr>
            <p:cNvPr id="10390" name="Freeform 55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1" name="Freeform 55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2" name="Freeform 55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3" name="Freeform 56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4" name="Freeform 56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5" name="Freeform 56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6" name="Freeform 56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7" name="Freeform 56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8" name="Freeform 56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9" name="Freeform 56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0" name="Freeform 56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1" name="Freeform 56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2" name="Freeform 56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3" name="Freeform 57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4" name="Freeform 57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5" name="Freeform 57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6" name="Freeform 57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7" name="Freeform 57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8" name="Freeform 57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9" name="Freeform 57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0" name="Freeform 57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1" name="Freeform 57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2" name="Freeform 57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3" name="Freeform 58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4" name="Freeform 58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5" name="Freeform 58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6" name="Freeform 58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7" name="Freeform 58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8" name="Freeform 58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9" name="Freeform 58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0" name="Freeform 58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1" name="Freeform 58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2" name="Freeform 58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3" name="Freeform 59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4" name="Freeform 59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5" name="Freeform 59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6" name="Freeform 59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7" name="Freeform 59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8" name="Freeform 59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9" name="Freeform 59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0" name="Freeform 59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1" name="Freeform 59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2" name="Freeform 59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3" name="Freeform 60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4" name="Freeform 60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5" name="Freeform 60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6" name="Freeform 60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7" name="Freeform 60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8" name="Freeform 60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9" name="Freeform 60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0" name="Freeform 60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1" name="Freeform 60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2" name="Freeform 60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3" name="Freeform 61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4" name="Freeform 61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5" name="Freeform 61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6" name="Freeform 61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7" name="Freeform 61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8" name="Freeform 61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9" name="Freeform 61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0" name="Freeform 61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1" name="Freeform 61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2" name="Freeform 61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3" name="Freeform 62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4" name="Freeform 62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5" name="Freeform 62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6" name="Freeform 62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7" name="Freeform 62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8" name="Freeform 62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9" name="Freeform 62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0" name="Freeform 62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1" name="Freeform 62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2" name="Freeform 62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3" name="Freeform 63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4" name="Freeform 63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5" name="Freeform 63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6" name="Freeform 63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7" name="Freeform 63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8" name="Freeform 63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9" name="Freeform 63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0" name="Freeform 63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1" name="Freeform 63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2" name="Freeform 63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3" name="Freeform 64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4" name="Freeform 64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5" name="Freeform 64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6" name="Freeform 64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7" name="Freeform 64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8" name="Freeform 64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9" name="Freeform 64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0" name="Freeform 64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1" name="Freeform 64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2" name="Freeform 64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3" name="Freeform 65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4" name="Freeform 65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5" name="Freeform 65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6" name="Freeform 65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7" name="Freeform 65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8" name="Freeform 65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9" name="Freeform 65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0" name="Freeform 65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1" name="Freeform 65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2" name="Freeform 65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3" name="Freeform 66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6" name="Group 661"/>
          <p:cNvGrpSpPr>
            <a:grpSpLocks/>
          </p:cNvGrpSpPr>
          <p:nvPr/>
        </p:nvGrpSpPr>
        <p:grpSpPr bwMode="auto">
          <a:xfrm>
            <a:off x="2362200" y="1219200"/>
            <a:ext cx="469900" cy="685800"/>
            <a:chOff x="3360" y="3024"/>
            <a:chExt cx="296" cy="432"/>
          </a:xfrm>
        </p:grpSpPr>
        <p:sp>
          <p:nvSpPr>
            <p:cNvPr id="10286" name="Freeform 66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Freeform 66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8" name="Freeform 66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9" name="Freeform 66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0" name="Freeform 66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1" name="Freeform 66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2" name="Freeform 66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Freeform 66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4" name="Freeform 67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5" name="Freeform 67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Freeform 67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7" name="Freeform 67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8" name="Freeform 67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Freeform 67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0" name="Freeform 67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1" name="Freeform 67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2" name="Freeform 67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3" name="Freeform 67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4" name="Freeform 68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5" name="Freeform 68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6" name="Freeform 68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7" name="Freeform 68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8" name="Freeform 68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9" name="Freeform 68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0" name="Freeform 68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1" name="Freeform 68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2" name="Freeform 68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3" name="Freeform 68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4" name="Freeform 69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5" name="Freeform 69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6" name="Freeform 69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7" name="Freeform 69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8" name="Freeform 69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9" name="Freeform 69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0" name="Freeform 69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1" name="Freeform 69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2" name="Freeform 69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3" name="Freeform 69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4" name="Freeform 70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5" name="Freeform 70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6" name="Freeform 70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7" name="Freeform 70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8" name="Freeform 70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9" name="Freeform 70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0" name="Freeform 70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1" name="Freeform 70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2" name="Freeform 70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3" name="Freeform 70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4" name="Freeform 71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5" name="Freeform 71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6" name="Freeform 71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7" name="Freeform 71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8" name="Freeform 71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9" name="Freeform 71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0" name="Freeform 71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1" name="Freeform 71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2" name="Freeform 71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3" name="Freeform 71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4" name="Freeform 72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5" name="Freeform 72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6" name="Freeform 72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7" name="Freeform 72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8" name="Freeform 72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9" name="Freeform 72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0" name="Freeform 72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1" name="Freeform 72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2" name="Freeform 72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3" name="Freeform 72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4" name="Freeform 73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5" name="Freeform 73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6" name="Freeform 73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7" name="Freeform 73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8" name="Freeform 73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9" name="Freeform 73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0" name="Freeform 73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1" name="Freeform 73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2" name="Freeform 73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3" name="Freeform 73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4" name="Freeform 74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5" name="Freeform 74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6" name="Freeform 74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7" name="Freeform 74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8" name="Freeform 74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9" name="Freeform 74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0" name="Freeform 74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1" name="Freeform 74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2" name="Freeform 74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3" name="Freeform 74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4" name="Freeform 75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5" name="Freeform 75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6" name="Freeform 75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7" name="Freeform 75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8" name="Freeform 75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9" name="Freeform 75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0" name="Freeform 75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1" name="Freeform 75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2" name="Freeform 75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3" name="Freeform 75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4" name="Freeform 76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5" name="Freeform 76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6" name="Freeform 76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7" name="Freeform 76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8" name="Freeform 76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9" name="Freeform 76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7" name="Group 766"/>
          <p:cNvGrpSpPr>
            <a:grpSpLocks/>
          </p:cNvGrpSpPr>
          <p:nvPr/>
        </p:nvGrpSpPr>
        <p:grpSpPr bwMode="auto">
          <a:xfrm flipH="1">
            <a:off x="2971800" y="1371600"/>
            <a:ext cx="381000" cy="304800"/>
            <a:chOff x="1248" y="2736"/>
            <a:chExt cx="240" cy="192"/>
          </a:xfrm>
        </p:grpSpPr>
        <p:sp>
          <p:nvSpPr>
            <p:cNvPr id="10283" name="Line 76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84" name="Line 76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85" name="Line 76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78" name="Oval 1689"/>
          <p:cNvSpPr>
            <a:spLocks noChangeArrowheads="1"/>
          </p:cNvSpPr>
          <p:nvPr/>
        </p:nvSpPr>
        <p:spPr bwMode="auto">
          <a:xfrm rot="-1507049">
            <a:off x="228600" y="1066800"/>
            <a:ext cx="4957763" cy="2625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79" name="Picture 1692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7082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Picture 1693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241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1694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997200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1695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6529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802.11 - Architecture of an infrastructure network</a:t>
            </a:r>
          </a:p>
        </p:txBody>
      </p:sp>
      <p:sp>
        <p:nvSpPr>
          <p:cNvPr id="11267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810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Station (STA)</a:t>
            </a:r>
          </a:p>
          <a:p>
            <a:pPr marL="476250" lvl="1" eaLnBrk="1" hangingPunct="1"/>
            <a:r>
              <a:rPr lang="en-US" sz="1600" smtClean="0"/>
              <a:t>terminal with access mechanisms to the wireless medium and radio contact to the access point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Basic Service Set (BSS)</a:t>
            </a:r>
          </a:p>
          <a:p>
            <a:pPr marL="476250" lvl="1" eaLnBrk="1" hangingPunct="1"/>
            <a:r>
              <a:rPr lang="en-US" sz="1600" smtClean="0"/>
              <a:t>group of stations using the same radio frequency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Access Point</a:t>
            </a:r>
          </a:p>
          <a:p>
            <a:pPr marL="476250" lvl="1" eaLnBrk="1" hangingPunct="1"/>
            <a:r>
              <a:rPr lang="en-US" sz="1600" smtClean="0"/>
              <a:t>station integrated into the wireless LAN and the distribution system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Portal</a:t>
            </a:r>
          </a:p>
          <a:p>
            <a:pPr marL="476250" lvl="1" eaLnBrk="1" hangingPunct="1"/>
            <a:r>
              <a:rPr lang="en-US" sz="1600" smtClean="0"/>
              <a:t>bridge to other (wired) networks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Distribution System</a:t>
            </a:r>
          </a:p>
          <a:p>
            <a:pPr marL="476250" lvl="1" eaLnBrk="1" hangingPunct="1"/>
            <a:r>
              <a:rPr lang="en-US" sz="1600" smtClean="0"/>
              <a:t>interconnection network to form one logical network (EES: Extended Service Set) based </a:t>
            </a:r>
            <a:br>
              <a:rPr lang="en-US" sz="1600" smtClean="0"/>
            </a:br>
            <a:r>
              <a:rPr lang="en-US" sz="1600" smtClean="0"/>
              <a:t>on several BSS</a:t>
            </a:r>
          </a:p>
        </p:txBody>
      </p:sp>
      <p:sp>
        <p:nvSpPr>
          <p:cNvPr id="11268" name="Freeform 521"/>
          <p:cNvSpPr>
            <a:spLocks/>
          </p:cNvSpPr>
          <p:nvPr/>
        </p:nvSpPr>
        <p:spPr bwMode="auto">
          <a:xfrm>
            <a:off x="136525" y="1089025"/>
            <a:ext cx="4506913" cy="5024438"/>
          </a:xfrm>
          <a:custGeom>
            <a:avLst/>
            <a:gdLst>
              <a:gd name="T0" fmla="*/ 2147483647 w 2839"/>
              <a:gd name="T1" fmla="*/ 2147483647 h 3165"/>
              <a:gd name="T2" fmla="*/ 2147483647 w 2839"/>
              <a:gd name="T3" fmla="*/ 2147483647 h 3165"/>
              <a:gd name="T4" fmla="*/ 2147483647 w 2839"/>
              <a:gd name="T5" fmla="*/ 2147483647 h 3165"/>
              <a:gd name="T6" fmla="*/ 2147483647 w 2839"/>
              <a:gd name="T7" fmla="*/ 2147483647 h 3165"/>
              <a:gd name="T8" fmla="*/ 2147483647 w 2839"/>
              <a:gd name="T9" fmla="*/ 2147483647 h 3165"/>
              <a:gd name="T10" fmla="*/ 2147483647 w 2839"/>
              <a:gd name="T11" fmla="*/ 2147483647 h 3165"/>
              <a:gd name="T12" fmla="*/ 2147483647 w 2839"/>
              <a:gd name="T13" fmla="*/ 2147483647 h 3165"/>
              <a:gd name="T14" fmla="*/ 2147483647 w 2839"/>
              <a:gd name="T15" fmla="*/ 2147483647 h 3165"/>
              <a:gd name="T16" fmla="*/ 2147483647 w 2839"/>
              <a:gd name="T17" fmla="*/ 2147483647 h 3165"/>
              <a:gd name="T18" fmla="*/ 2147483647 w 2839"/>
              <a:gd name="T19" fmla="*/ 2147483647 h 3165"/>
              <a:gd name="T20" fmla="*/ 2147483647 w 2839"/>
              <a:gd name="T21" fmla="*/ 2147483647 h 3165"/>
              <a:gd name="T22" fmla="*/ 2147483647 w 2839"/>
              <a:gd name="T23" fmla="*/ 2147483647 h 3165"/>
              <a:gd name="T24" fmla="*/ 2147483647 w 2839"/>
              <a:gd name="T25" fmla="*/ 2147483647 h 3165"/>
              <a:gd name="T26" fmla="*/ 2147483647 w 2839"/>
              <a:gd name="T27" fmla="*/ 2147483647 h 3165"/>
              <a:gd name="T28" fmla="*/ 2147483647 w 2839"/>
              <a:gd name="T29" fmla="*/ 2147483647 h 3165"/>
              <a:gd name="T30" fmla="*/ 2147483647 w 2839"/>
              <a:gd name="T31" fmla="*/ 2147483647 h 31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39"/>
              <a:gd name="T49" fmla="*/ 0 h 3165"/>
              <a:gd name="T50" fmla="*/ 2839 w 2839"/>
              <a:gd name="T51" fmla="*/ 3165 h 31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39" h="3165">
                <a:moveTo>
                  <a:pt x="668" y="28"/>
                </a:moveTo>
                <a:cubicBezTo>
                  <a:pt x="847" y="0"/>
                  <a:pt x="1136" y="1"/>
                  <a:pt x="1306" y="34"/>
                </a:cubicBezTo>
                <a:cubicBezTo>
                  <a:pt x="1476" y="67"/>
                  <a:pt x="1618" y="98"/>
                  <a:pt x="1690" y="226"/>
                </a:cubicBezTo>
                <a:cubicBezTo>
                  <a:pt x="1762" y="354"/>
                  <a:pt x="1722" y="650"/>
                  <a:pt x="1738" y="802"/>
                </a:cubicBezTo>
                <a:cubicBezTo>
                  <a:pt x="1754" y="954"/>
                  <a:pt x="1722" y="994"/>
                  <a:pt x="1786" y="1138"/>
                </a:cubicBezTo>
                <a:cubicBezTo>
                  <a:pt x="1850" y="1282"/>
                  <a:pt x="1970" y="1474"/>
                  <a:pt x="2122" y="1666"/>
                </a:cubicBezTo>
                <a:cubicBezTo>
                  <a:pt x="2274" y="1858"/>
                  <a:pt x="2590" y="2087"/>
                  <a:pt x="2698" y="2290"/>
                </a:cubicBezTo>
                <a:cubicBezTo>
                  <a:pt x="2806" y="2493"/>
                  <a:pt x="2839" y="2753"/>
                  <a:pt x="2771" y="2885"/>
                </a:cubicBezTo>
                <a:cubicBezTo>
                  <a:pt x="2703" y="3017"/>
                  <a:pt x="2655" y="3051"/>
                  <a:pt x="2291" y="3080"/>
                </a:cubicBezTo>
                <a:cubicBezTo>
                  <a:pt x="1927" y="3109"/>
                  <a:pt x="908" y="3165"/>
                  <a:pt x="586" y="3058"/>
                </a:cubicBezTo>
                <a:cubicBezTo>
                  <a:pt x="264" y="2951"/>
                  <a:pt x="380" y="2658"/>
                  <a:pt x="360" y="2440"/>
                </a:cubicBezTo>
                <a:cubicBezTo>
                  <a:pt x="340" y="2222"/>
                  <a:pt x="489" y="1973"/>
                  <a:pt x="463" y="1748"/>
                </a:cubicBezTo>
                <a:cubicBezTo>
                  <a:pt x="437" y="1523"/>
                  <a:pt x="278" y="1277"/>
                  <a:pt x="202" y="1090"/>
                </a:cubicBezTo>
                <a:cubicBezTo>
                  <a:pt x="126" y="903"/>
                  <a:pt x="0" y="776"/>
                  <a:pt x="5" y="628"/>
                </a:cubicBezTo>
                <a:cubicBezTo>
                  <a:pt x="10" y="480"/>
                  <a:pt x="124" y="300"/>
                  <a:pt x="234" y="200"/>
                </a:cubicBezTo>
                <a:cubicBezTo>
                  <a:pt x="344" y="100"/>
                  <a:pt x="489" y="56"/>
                  <a:pt x="668" y="28"/>
                </a:cubicBez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269" name="Oval 522"/>
          <p:cNvSpPr>
            <a:spLocks noChangeArrowheads="1"/>
          </p:cNvSpPr>
          <p:nvPr/>
        </p:nvSpPr>
        <p:spPr bwMode="auto">
          <a:xfrm>
            <a:off x="3048000" y="1752600"/>
            <a:ext cx="1600200" cy="99695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0" name="Oval 523"/>
          <p:cNvSpPr>
            <a:spLocks noChangeArrowheads="1"/>
          </p:cNvSpPr>
          <p:nvPr/>
        </p:nvSpPr>
        <p:spPr bwMode="auto">
          <a:xfrm>
            <a:off x="762000" y="1600200"/>
            <a:ext cx="2079625" cy="121285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Oval 524"/>
          <p:cNvSpPr>
            <a:spLocks noChangeArrowheads="1"/>
          </p:cNvSpPr>
          <p:nvPr/>
        </p:nvSpPr>
        <p:spPr bwMode="auto">
          <a:xfrm>
            <a:off x="1598613" y="4097338"/>
            <a:ext cx="2498725" cy="135731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1272" name="Group 525"/>
          <p:cNvGrpSpPr>
            <a:grpSpLocks/>
          </p:cNvGrpSpPr>
          <p:nvPr/>
        </p:nvGrpSpPr>
        <p:grpSpPr bwMode="auto">
          <a:xfrm>
            <a:off x="1111250" y="2963863"/>
            <a:ext cx="3473450" cy="925512"/>
            <a:chOff x="970" y="1958"/>
            <a:chExt cx="2371" cy="583"/>
          </a:xfrm>
        </p:grpSpPr>
        <p:sp>
          <p:nvSpPr>
            <p:cNvPr id="11511" name="AutoShape 526"/>
            <p:cNvSpPr>
              <a:spLocks noChangeArrowheads="1"/>
            </p:cNvSpPr>
            <p:nvPr/>
          </p:nvSpPr>
          <p:spPr bwMode="auto">
            <a:xfrm>
              <a:off x="970" y="1958"/>
              <a:ext cx="2371" cy="583"/>
            </a:xfrm>
            <a:prstGeom prst="roundRect">
              <a:avLst>
                <a:gd name="adj" fmla="val 17593"/>
              </a:avLst>
            </a:prstGeom>
            <a:solidFill>
              <a:srgbClr val="F4EE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12" name="Rectangle 527"/>
            <p:cNvSpPr>
              <a:spLocks noChangeArrowheads="1"/>
            </p:cNvSpPr>
            <p:nvPr/>
          </p:nvSpPr>
          <p:spPr bwMode="auto">
            <a:xfrm>
              <a:off x="1586" y="2145"/>
              <a:ext cx="1317" cy="210"/>
            </a:xfrm>
            <a:prstGeom prst="rect">
              <a:avLst/>
            </a:prstGeom>
            <a:solidFill>
              <a:srgbClr val="F4EE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Distribution System</a:t>
              </a:r>
            </a:p>
          </p:txBody>
        </p:sp>
      </p:grpSp>
      <p:grpSp>
        <p:nvGrpSpPr>
          <p:cNvPr id="11273" name="Group 528"/>
          <p:cNvGrpSpPr>
            <a:grpSpLocks/>
          </p:cNvGrpSpPr>
          <p:nvPr/>
        </p:nvGrpSpPr>
        <p:grpSpPr bwMode="auto">
          <a:xfrm>
            <a:off x="3429000" y="2300288"/>
            <a:ext cx="720725" cy="868362"/>
            <a:chOff x="2552" y="1540"/>
            <a:chExt cx="493" cy="547"/>
          </a:xfrm>
        </p:grpSpPr>
        <p:sp>
          <p:nvSpPr>
            <p:cNvPr id="11509" name="Rectangle 529"/>
            <p:cNvSpPr>
              <a:spLocks noChangeArrowheads="1"/>
            </p:cNvSpPr>
            <p:nvPr/>
          </p:nvSpPr>
          <p:spPr bwMode="auto">
            <a:xfrm>
              <a:off x="2552" y="1540"/>
              <a:ext cx="469" cy="5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10" name="Rectangle 530"/>
            <p:cNvSpPr>
              <a:spLocks noChangeArrowheads="1"/>
            </p:cNvSpPr>
            <p:nvPr/>
          </p:nvSpPr>
          <p:spPr bwMode="auto">
            <a:xfrm>
              <a:off x="2559" y="1706"/>
              <a:ext cx="48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Portal</a:t>
              </a:r>
            </a:p>
          </p:txBody>
        </p:sp>
      </p:grpSp>
      <p:sp>
        <p:nvSpPr>
          <p:cNvPr id="11274" name="Rectangle 531"/>
          <p:cNvSpPr>
            <a:spLocks noChangeArrowheads="1"/>
          </p:cNvSpPr>
          <p:nvPr/>
        </p:nvSpPr>
        <p:spPr bwMode="auto">
          <a:xfrm>
            <a:off x="3452813" y="1360488"/>
            <a:ext cx="11287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802.x LAN</a:t>
            </a:r>
          </a:p>
        </p:txBody>
      </p:sp>
      <p:sp>
        <p:nvSpPr>
          <p:cNvPr id="11275" name="Rectangle 532"/>
          <p:cNvSpPr>
            <a:spLocks noChangeArrowheads="1"/>
          </p:cNvSpPr>
          <p:nvPr/>
        </p:nvSpPr>
        <p:spPr bwMode="auto">
          <a:xfrm>
            <a:off x="2544763" y="3686175"/>
            <a:ext cx="693737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</a:t>
            </a:r>
          </a:p>
          <a:p>
            <a:pPr algn="ctr"/>
            <a:r>
              <a:rPr lang="de-DE">
                <a:latin typeface="Calibri" pitchFamily="34" charset="0"/>
              </a:rPr>
              <a:t> Point</a:t>
            </a:r>
          </a:p>
        </p:txBody>
      </p:sp>
      <p:sp>
        <p:nvSpPr>
          <p:cNvPr id="11276" name="Rectangle 533"/>
          <p:cNvSpPr>
            <a:spLocks noChangeArrowheads="1"/>
          </p:cNvSpPr>
          <p:nvPr/>
        </p:nvSpPr>
        <p:spPr bwMode="auto">
          <a:xfrm>
            <a:off x="2290763" y="5549900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1277" name="Rectangle 534"/>
          <p:cNvSpPr>
            <a:spLocks noChangeArrowheads="1"/>
          </p:cNvSpPr>
          <p:nvPr/>
        </p:nvSpPr>
        <p:spPr bwMode="auto">
          <a:xfrm>
            <a:off x="1714500" y="439102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BSS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1278" name="Rectangle 535"/>
          <p:cNvSpPr>
            <a:spLocks noChangeArrowheads="1"/>
          </p:cNvSpPr>
          <p:nvPr/>
        </p:nvSpPr>
        <p:spPr bwMode="auto">
          <a:xfrm>
            <a:off x="1244600" y="1219200"/>
            <a:ext cx="1252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1279" name="Rectangle 536"/>
          <p:cNvSpPr>
            <a:spLocks noChangeArrowheads="1"/>
          </p:cNvSpPr>
          <p:nvPr/>
        </p:nvSpPr>
        <p:spPr bwMode="auto">
          <a:xfrm>
            <a:off x="1017588" y="230187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BSS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sp>
        <p:nvSpPr>
          <p:cNvPr id="11280" name="Rectangle 537"/>
          <p:cNvSpPr>
            <a:spLocks noChangeArrowheads="1"/>
          </p:cNvSpPr>
          <p:nvPr/>
        </p:nvSpPr>
        <p:spPr bwMode="auto">
          <a:xfrm>
            <a:off x="1706563" y="2667000"/>
            <a:ext cx="692150" cy="534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</a:t>
            </a:r>
          </a:p>
          <a:p>
            <a:pPr algn="ctr"/>
            <a:r>
              <a:rPr lang="de-DE">
                <a:latin typeface="Calibri" pitchFamily="34" charset="0"/>
              </a:rPr>
              <a:t> Point</a:t>
            </a:r>
          </a:p>
        </p:txBody>
      </p:sp>
      <p:grpSp>
        <p:nvGrpSpPr>
          <p:cNvPr id="11281" name="Group 538"/>
          <p:cNvGrpSpPr>
            <a:grpSpLocks/>
          </p:cNvGrpSpPr>
          <p:nvPr/>
        </p:nvGrpSpPr>
        <p:grpSpPr bwMode="auto">
          <a:xfrm>
            <a:off x="2286000" y="4572000"/>
            <a:ext cx="381000" cy="304800"/>
            <a:chOff x="1248" y="2736"/>
            <a:chExt cx="240" cy="192"/>
          </a:xfrm>
        </p:grpSpPr>
        <p:sp>
          <p:nvSpPr>
            <p:cNvPr id="11506" name="Line 53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7" name="Line 54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8" name="Line 54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2" name="Text Box 542"/>
          <p:cNvSpPr txBox="1">
            <a:spLocks noChangeArrowheads="1"/>
          </p:cNvSpPr>
          <p:nvPr/>
        </p:nvSpPr>
        <p:spPr bwMode="auto">
          <a:xfrm>
            <a:off x="228600" y="21336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1283" name="Group 543"/>
          <p:cNvGrpSpPr>
            <a:grpSpLocks/>
          </p:cNvGrpSpPr>
          <p:nvPr/>
        </p:nvGrpSpPr>
        <p:grpSpPr bwMode="auto">
          <a:xfrm flipH="1">
            <a:off x="1752600" y="1981200"/>
            <a:ext cx="381000" cy="304800"/>
            <a:chOff x="1248" y="2736"/>
            <a:chExt cx="240" cy="192"/>
          </a:xfrm>
        </p:grpSpPr>
        <p:sp>
          <p:nvSpPr>
            <p:cNvPr id="11503" name="Line 544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4" name="Line 545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5" name="Line 546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4" name="Line 547"/>
          <p:cNvSpPr>
            <a:spLocks noChangeShapeType="1"/>
          </p:cNvSpPr>
          <p:nvPr/>
        </p:nvSpPr>
        <p:spPr bwMode="auto">
          <a:xfrm flipV="1">
            <a:off x="1981200" y="2362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285" name="Line 548"/>
          <p:cNvSpPr>
            <a:spLocks noChangeShapeType="1"/>
          </p:cNvSpPr>
          <p:nvPr/>
        </p:nvSpPr>
        <p:spPr bwMode="auto">
          <a:xfrm flipV="1">
            <a:off x="2895600" y="419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1286" name="Group 549"/>
          <p:cNvGrpSpPr>
            <a:grpSpLocks/>
          </p:cNvGrpSpPr>
          <p:nvPr/>
        </p:nvGrpSpPr>
        <p:grpSpPr bwMode="auto">
          <a:xfrm flipH="1">
            <a:off x="3124200" y="4495800"/>
            <a:ext cx="381000" cy="304800"/>
            <a:chOff x="1248" y="2736"/>
            <a:chExt cx="240" cy="192"/>
          </a:xfrm>
        </p:grpSpPr>
        <p:sp>
          <p:nvSpPr>
            <p:cNvPr id="11500" name="Line 550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1" name="Line 551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2" name="Line 552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7" name="Text Box 553"/>
          <p:cNvSpPr txBox="1">
            <a:spLocks noChangeArrowheads="1"/>
          </p:cNvSpPr>
          <p:nvPr/>
        </p:nvSpPr>
        <p:spPr bwMode="auto">
          <a:xfrm>
            <a:off x="11430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1288" name="Text Box 554"/>
          <p:cNvSpPr txBox="1">
            <a:spLocks noChangeArrowheads="1"/>
          </p:cNvSpPr>
          <p:nvPr/>
        </p:nvSpPr>
        <p:spPr bwMode="auto">
          <a:xfrm>
            <a:off x="37338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3</a:t>
            </a:r>
            <a:endParaRPr lang="de-DE">
              <a:latin typeface="Calibri" pitchFamily="34" charset="0"/>
            </a:endParaRPr>
          </a:p>
        </p:txBody>
      </p:sp>
      <p:sp>
        <p:nvSpPr>
          <p:cNvPr id="11289" name="Text Box 555"/>
          <p:cNvSpPr txBox="1">
            <a:spLocks noChangeArrowheads="1"/>
          </p:cNvSpPr>
          <p:nvPr/>
        </p:nvSpPr>
        <p:spPr bwMode="auto">
          <a:xfrm>
            <a:off x="228600" y="3810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ESS</a:t>
            </a:r>
          </a:p>
        </p:txBody>
      </p:sp>
      <p:grpSp>
        <p:nvGrpSpPr>
          <p:cNvPr id="11290" name="Group 556"/>
          <p:cNvGrpSpPr>
            <a:grpSpLocks/>
          </p:cNvGrpSpPr>
          <p:nvPr/>
        </p:nvGrpSpPr>
        <p:grpSpPr bwMode="auto">
          <a:xfrm>
            <a:off x="1752600" y="4800600"/>
            <a:ext cx="469900" cy="685800"/>
            <a:chOff x="1104" y="3024"/>
            <a:chExt cx="296" cy="432"/>
          </a:xfrm>
        </p:grpSpPr>
        <p:sp>
          <p:nvSpPr>
            <p:cNvPr id="11396" name="Freeform 5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7" name="Freeform 5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8" name="Freeform 5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9" name="Freeform 5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0" name="Freeform 5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1" name="Freeform 5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2" name="Freeform 5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3" name="Freeform 5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4" name="Freeform 5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5" name="Freeform 5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6" name="Freeform 5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7" name="Freeform 5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8" name="Freeform 5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9" name="Freeform 5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0" name="Freeform 5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1" name="Freeform 5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2" name="Freeform 5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3" name="Freeform 5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4" name="Freeform 5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5" name="Freeform 5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6" name="Freeform 5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7" name="Freeform 5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8" name="Freeform 5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9" name="Freeform 5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0" name="Freeform 5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1" name="Freeform 5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2" name="Freeform 5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3" name="Freeform 5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4" name="Freeform 5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5" name="Freeform 5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6" name="Freeform 5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7" name="Freeform 5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8" name="Freeform 5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9" name="Freeform 5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0" name="Freeform 5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1" name="Freeform 5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2" name="Freeform 5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3" name="Freeform 5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4" name="Freeform 5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5" name="Freeform 5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6" name="Freeform 5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7" name="Freeform 5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8" name="Freeform 5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9" name="Freeform 6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0" name="Freeform 6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1" name="Freeform 6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2" name="Freeform 6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3" name="Freeform 6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4" name="Freeform 6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5" name="Freeform 6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6" name="Freeform 6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7" name="Freeform 6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8" name="Freeform 6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9" name="Freeform 6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0" name="Freeform 6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1" name="Freeform 6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2" name="Freeform 6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3" name="Freeform 6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4" name="Freeform 6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5" name="Freeform 6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6" name="Freeform 6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7" name="Freeform 6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8" name="Freeform 6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9" name="Freeform 6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0" name="Freeform 6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1" name="Freeform 6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2" name="Freeform 6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3" name="Freeform 6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4" name="Freeform 6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5" name="Freeform 6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6" name="Freeform 6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7" name="Freeform 6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8" name="Freeform 6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9" name="Freeform 6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0" name="Freeform 6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1" name="Freeform 6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2" name="Freeform 6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3" name="Freeform 6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4" name="Freeform 6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5" name="Freeform 6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6" name="Freeform 6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7" name="Freeform 6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8" name="Freeform 6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9" name="Freeform 6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0" name="Freeform 6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1" name="Freeform 6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2" name="Freeform 6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3" name="Freeform 6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4" name="Freeform 6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5" name="Freeform 6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6" name="Freeform 6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7" name="Freeform 6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8" name="Freeform 6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9" name="Freeform 6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0" name="Freeform 6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1" name="Freeform 6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2" name="Freeform 6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3" name="Freeform 6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4" name="Freeform 6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5" name="Freeform 6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6" name="Freeform 6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7" name="Freeform 6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8" name="Freeform 6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9" name="Freeform 6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291" name="Freeform 661"/>
          <p:cNvSpPr>
            <a:spLocks/>
          </p:cNvSpPr>
          <p:nvPr/>
        </p:nvSpPr>
        <p:spPr bwMode="auto">
          <a:xfrm>
            <a:off x="1273175" y="2035175"/>
            <a:ext cx="14288" cy="7938"/>
          </a:xfrm>
          <a:custGeom>
            <a:avLst/>
            <a:gdLst>
              <a:gd name="T0" fmla="*/ 0 w 206"/>
              <a:gd name="T1" fmla="*/ 2147483647 h 84"/>
              <a:gd name="T2" fmla="*/ 2147483647 w 206"/>
              <a:gd name="T3" fmla="*/ 0 h 84"/>
              <a:gd name="T4" fmla="*/ 2147483647 w 206"/>
              <a:gd name="T5" fmla="*/ 1356156743 h 84"/>
              <a:gd name="T6" fmla="*/ 162163945 w 206"/>
              <a:gd name="T7" fmla="*/ 2147483647 h 84"/>
              <a:gd name="T8" fmla="*/ 0 w 20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84"/>
              <a:gd name="T17" fmla="*/ 206 w 20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84">
                <a:moveTo>
                  <a:pt x="0" y="67"/>
                </a:moveTo>
                <a:lnTo>
                  <a:pt x="199" y="0"/>
                </a:lnTo>
                <a:lnTo>
                  <a:pt x="206" y="17"/>
                </a:lnTo>
                <a:lnTo>
                  <a:pt x="7" y="84"/>
                </a:lnTo>
                <a:lnTo>
                  <a:pt x="0" y="6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2" name="Freeform 662"/>
          <p:cNvSpPr>
            <a:spLocks/>
          </p:cNvSpPr>
          <p:nvPr/>
        </p:nvSpPr>
        <p:spPr bwMode="auto">
          <a:xfrm>
            <a:off x="1366838" y="2276475"/>
            <a:ext cx="4762" cy="9525"/>
          </a:xfrm>
          <a:custGeom>
            <a:avLst/>
            <a:gdLst>
              <a:gd name="T0" fmla="*/ 511759015 w 82"/>
              <a:gd name="T1" fmla="*/ 0 h 108"/>
              <a:gd name="T2" fmla="*/ 909925689 w 82"/>
              <a:gd name="T3" fmla="*/ 2147483647 h 108"/>
              <a:gd name="T4" fmla="*/ 932642810 w 82"/>
              <a:gd name="T5" fmla="*/ 2147483647 h 108"/>
              <a:gd name="T6" fmla="*/ 909925689 w 82"/>
              <a:gd name="T7" fmla="*/ 2147483647 h 108"/>
              <a:gd name="T8" fmla="*/ 841571825 w 82"/>
              <a:gd name="T9" fmla="*/ 2147483647 h 108"/>
              <a:gd name="T10" fmla="*/ 750696663 w 82"/>
              <a:gd name="T11" fmla="*/ 2147483647 h 108"/>
              <a:gd name="T12" fmla="*/ 648267320 w 82"/>
              <a:gd name="T13" fmla="*/ 2147483647 h 108"/>
              <a:gd name="T14" fmla="*/ 557392158 w 82"/>
              <a:gd name="T15" fmla="*/ 2147483647 h 108"/>
              <a:gd name="T16" fmla="*/ 466321405 w 82"/>
              <a:gd name="T17" fmla="*/ 2147483647 h 108"/>
              <a:gd name="T18" fmla="*/ 398166616 w 82"/>
              <a:gd name="T19" fmla="*/ 2147483647 h 108"/>
              <a:gd name="T20" fmla="*/ 0 w 82"/>
              <a:gd name="T21" fmla="*/ 967942230 h 108"/>
              <a:gd name="T22" fmla="*/ 511759015 w 82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108"/>
              <a:gd name="T38" fmla="*/ 82 w 82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108">
                <a:moveTo>
                  <a:pt x="45" y="0"/>
                </a:moveTo>
                <a:lnTo>
                  <a:pt x="80" y="77"/>
                </a:lnTo>
                <a:lnTo>
                  <a:pt x="82" y="87"/>
                </a:lnTo>
                <a:lnTo>
                  <a:pt x="80" y="95"/>
                </a:lnTo>
                <a:lnTo>
                  <a:pt x="74" y="102"/>
                </a:lnTo>
                <a:lnTo>
                  <a:pt x="66" y="106"/>
                </a:lnTo>
                <a:lnTo>
                  <a:pt x="57" y="108"/>
                </a:lnTo>
                <a:lnTo>
                  <a:pt x="49" y="106"/>
                </a:lnTo>
                <a:lnTo>
                  <a:pt x="41" y="102"/>
                </a:lnTo>
                <a:lnTo>
                  <a:pt x="35" y="93"/>
                </a:lnTo>
                <a:lnTo>
                  <a:pt x="0" y="16"/>
                </a:lnTo>
                <a:lnTo>
                  <a:pt x="45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3" name="Freeform 663"/>
          <p:cNvSpPr>
            <a:spLocks/>
          </p:cNvSpPr>
          <p:nvPr/>
        </p:nvSpPr>
        <p:spPr bwMode="auto">
          <a:xfrm>
            <a:off x="1350963" y="2249488"/>
            <a:ext cx="20637" cy="28575"/>
          </a:xfrm>
          <a:custGeom>
            <a:avLst/>
            <a:gdLst>
              <a:gd name="T0" fmla="*/ 2147483647 w 293"/>
              <a:gd name="T1" fmla="*/ 2147483647 h 319"/>
              <a:gd name="T2" fmla="*/ 2147483647 w 293"/>
              <a:gd name="T3" fmla="*/ 2147483647 h 319"/>
              <a:gd name="T4" fmla="*/ 2147483647 w 293"/>
              <a:gd name="T5" fmla="*/ 2147483647 h 319"/>
              <a:gd name="T6" fmla="*/ 2147483647 w 293"/>
              <a:gd name="T7" fmla="*/ 2147483647 h 319"/>
              <a:gd name="T8" fmla="*/ 2147483647 w 293"/>
              <a:gd name="T9" fmla="*/ 2147483647 h 319"/>
              <a:gd name="T10" fmla="*/ 2147483647 w 293"/>
              <a:gd name="T11" fmla="*/ 2147483647 h 319"/>
              <a:gd name="T12" fmla="*/ 2147483647 w 293"/>
              <a:gd name="T13" fmla="*/ 2147483647 h 319"/>
              <a:gd name="T14" fmla="*/ 2147483647 w 293"/>
              <a:gd name="T15" fmla="*/ 2147483647 h 319"/>
              <a:gd name="T16" fmla="*/ 2147483647 w 293"/>
              <a:gd name="T17" fmla="*/ 0 h 319"/>
              <a:gd name="T18" fmla="*/ 2147483647 w 293"/>
              <a:gd name="T19" fmla="*/ 322003255 h 319"/>
              <a:gd name="T20" fmla="*/ 2147483647 w 293"/>
              <a:gd name="T21" fmla="*/ 644014571 h 319"/>
              <a:gd name="T22" fmla="*/ 2147483647 w 293"/>
              <a:gd name="T23" fmla="*/ 1094674748 h 319"/>
              <a:gd name="T24" fmla="*/ 2147483647 w 293"/>
              <a:gd name="T25" fmla="*/ 1416685886 h 319"/>
              <a:gd name="T26" fmla="*/ 2147483647 w 293"/>
              <a:gd name="T27" fmla="*/ 1802664445 h 319"/>
              <a:gd name="T28" fmla="*/ 2147483647 w 293"/>
              <a:gd name="T29" fmla="*/ 2147483647 h 319"/>
              <a:gd name="T30" fmla="*/ 2147483647 w 293"/>
              <a:gd name="T31" fmla="*/ 2147483647 h 319"/>
              <a:gd name="T32" fmla="*/ 2147483647 w 293"/>
              <a:gd name="T33" fmla="*/ 2147483647 h 319"/>
              <a:gd name="T34" fmla="*/ 2147483647 w 293"/>
              <a:gd name="T35" fmla="*/ 2147483647 h 319"/>
              <a:gd name="T36" fmla="*/ 2147483647 w 293"/>
              <a:gd name="T37" fmla="*/ 2147483647 h 319"/>
              <a:gd name="T38" fmla="*/ 1919663249 w 293"/>
              <a:gd name="T39" fmla="*/ 2147483647 h 319"/>
              <a:gd name="T40" fmla="*/ 1550336453 w 293"/>
              <a:gd name="T41" fmla="*/ 2147483647 h 319"/>
              <a:gd name="T42" fmla="*/ 1156552348 w 293"/>
              <a:gd name="T43" fmla="*/ 2147483647 h 319"/>
              <a:gd name="T44" fmla="*/ 762763594 w 293"/>
              <a:gd name="T45" fmla="*/ 2147483647 h 319"/>
              <a:gd name="T46" fmla="*/ 369326866 w 293"/>
              <a:gd name="T47" fmla="*/ 2147483647 h 319"/>
              <a:gd name="T48" fmla="*/ 0 w 293"/>
              <a:gd name="T49" fmla="*/ 2147483647 h 319"/>
              <a:gd name="T50" fmla="*/ 369326866 w 293"/>
              <a:gd name="T51" fmla="*/ 2147483647 h 319"/>
              <a:gd name="T52" fmla="*/ 738306495 w 293"/>
              <a:gd name="T53" fmla="*/ 2147483647 h 319"/>
              <a:gd name="T54" fmla="*/ 1181356683 w 293"/>
              <a:gd name="T55" fmla="*/ 2147483647 h 319"/>
              <a:gd name="T56" fmla="*/ 1599602889 w 293"/>
              <a:gd name="T57" fmla="*/ 2147483647 h 319"/>
              <a:gd name="T58" fmla="*/ 2018200979 w 293"/>
              <a:gd name="T59" fmla="*/ 2147483647 h 319"/>
              <a:gd name="T60" fmla="*/ 2147483647 w 293"/>
              <a:gd name="T61" fmla="*/ 2147483647 h 319"/>
              <a:gd name="T62" fmla="*/ 2147483647 w 293"/>
              <a:gd name="T63" fmla="*/ 2147483647 h 319"/>
              <a:gd name="T64" fmla="*/ 2147483647 w 293"/>
              <a:gd name="T65" fmla="*/ 2147483647 h 319"/>
              <a:gd name="T66" fmla="*/ 2147483647 w 293"/>
              <a:gd name="T67" fmla="*/ 2147483647 h 319"/>
              <a:gd name="T68" fmla="*/ 2147483647 w 293"/>
              <a:gd name="T69" fmla="*/ 2147483647 h 319"/>
              <a:gd name="T70" fmla="*/ 2147483647 w 293"/>
              <a:gd name="T71" fmla="*/ 2147483647 h 319"/>
              <a:gd name="T72" fmla="*/ 2147483647 w 293"/>
              <a:gd name="T73" fmla="*/ 2147483647 h 319"/>
              <a:gd name="T74" fmla="*/ 2147483647 w 293"/>
              <a:gd name="T75" fmla="*/ 2147483647 h 319"/>
              <a:gd name="T76" fmla="*/ 2147483647 w 293"/>
              <a:gd name="T77" fmla="*/ 2147483647 h 319"/>
              <a:gd name="T78" fmla="*/ 2147483647 w 293"/>
              <a:gd name="T79" fmla="*/ 2147483647 h 319"/>
              <a:gd name="T80" fmla="*/ 2147483647 w 293"/>
              <a:gd name="T81" fmla="*/ 2147483647 h 3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319"/>
              <a:gd name="T125" fmla="*/ 293 w 293"/>
              <a:gd name="T126" fmla="*/ 319 h 3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319">
                <a:moveTo>
                  <a:pt x="247" y="317"/>
                </a:moveTo>
                <a:lnTo>
                  <a:pt x="261" y="307"/>
                </a:lnTo>
                <a:lnTo>
                  <a:pt x="275" y="287"/>
                </a:lnTo>
                <a:lnTo>
                  <a:pt x="285" y="256"/>
                </a:lnTo>
                <a:lnTo>
                  <a:pt x="292" y="218"/>
                </a:lnTo>
                <a:lnTo>
                  <a:pt x="293" y="173"/>
                </a:lnTo>
                <a:lnTo>
                  <a:pt x="288" y="120"/>
                </a:lnTo>
                <a:lnTo>
                  <a:pt x="274" y="62"/>
                </a:lnTo>
                <a:lnTo>
                  <a:pt x="251" y="0"/>
                </a:lnTo>
                <a:lnTo>
                  <a:pt x="235" y="5"/>
                </a:lnTo>
                <a:lnTo>
                  <a:pt x="219" y="10"/>
                </a:lnTo>
                <a:lnTo>
                  <a:pt x="204" y="17"/>
                </a:lnTo>
                <a:lnTo>
                  <a:pt x="188" y="22"/>
                </a:lnTo>
                <a:lnTo>
                  <a:pt x="172" y="28"/>
                </a:lnTo>
                <a:lnTo>
                  <a:pt x="157" y="34"/>
                </a:lnTo>
                <a:lnTo>
                  <a:pt x="140" y="40"/>
                </a:lnTo>
                <a:lnTo>
                  <a:pt x="125" y="45"/>
                </a:lnTo>
                <a:lnTo>
                  <a:pt x="110" y="52"/>
                </a:lnTo>
                <a:lnTo>
                  <a:pt x="94" y="58"/>
                </a:lnTo>
                <a:lnTo>
                  <a:pt x="78" y="63"/>
                </a:lnTo>
                <a:lnTo>
                  <a:pt x="63" y="69"/>
                </a:lnTo>
                <a:lnTo>
                  <a:pt x="47" y="75"/>
                </a:lnTo>
                <a:lnTo>
                  <a:pt x="31" y="81"/>
                </a:lnTo>
                <a:lnTo>
                  <a:pt x="15" y="86"/>
                </a:lnTo>
                <a:lnTo>
                  <a:pt x="0" y="92"/>
                </a:lnTo>
                <a:lnTo>
                  <a:pt x="15" y="122"/>
                </a:lnTo>
                <a:lnTo>
                  <a:pt x="30" y="152"/>
                </a:lnTo>
                <a:lnTo>
                  <a:pt x="48" y="177"/>
                </a:lnTo>
                <a:lnTo>
                  <a:pt x="65" y="201"/>
                </a:lnTo>
                <a:lnTo>
                  <a:pt x="82" y="222"/>
                </a:lnTo>
                <a:lnTo>
                  <a:pt x="101" y="242"/>
                </a:lnTo>
                <a:lnTo>
                  <a:pt x="119" y="259"/>
                </a:lnTo>
                <a:lnTo>
                  <a:pt x="136" y="274"/>
                </a:lnTo>
                <a:lnTo>
                  <a:pt x="154" y="287"/>
                </a:lnTo>
                <a:lnTo>
                  <a:pt x="171" y="297"/>
                </a:lnTo>
                <a:lnTo>
                  <a:pt x="186" y="306"/>
                </a:lnTo>
                <a:lnTo>
                  <a:pt x="202" y="312"/>
                </a:lnTo>
                <a:lnTo>
                  <a:pt x="215" y="316"/>
                </a:lnTo>
                <a:lnTo>
                  <a:pt x="227" y="318"/>
                </a:lnTo>
                <a:lnTo>
                  <a:pt x="238" y="319"/>
                </a:lnTo>
                <a:lnTo>
                  <a:pt x="247" y="31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4" name="Freeform 664"/>
          <p:cNvSpPr>
            <a:spLocks/>
          </p:cNvSpPr>
          <p:nvPr/>
        </p:nvSpPr>
        <p:spPr bwMode="auto">
          <a:xfrm>
            <a:off x="1273175" y="2036763"/>
            <a:ext cx="95250" cy="220662"/>
          </a:xfrm>
          <a:custGeom>
            <a:avLst/>
            <a:gdLst>
              <a:gd name="T0" fmla="*/ 2147483647 w 1314"/>
              <a:gd name="T1" fmla="*/ 0 h 2506"/>
              <a:gd name="T2" fmla="*/ 0 w 1314"/>
              <a:gd name="T3" fmla="*/ 2147483647 h 2506"/>
              <a:gd name="T4" fmla="*/ 2147483647 w 1314"/>
              <a:gd name="T5" fmla="*/ 2147483647 h 2506"/>
              <a:gd name="T6" fmla="*/ 2147483647 w 1314"/>
              <a:gd name="T7" fmla="*/ 2147483647 h 2506"/>
              <a:gd name="T8" fmla="*/ 2147483647 w 1314"/>
              <a:gd name="T9" fmla="*/ 0 h 2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4"/>
              <a:gd name="T16" fmla="*/ 0 h 2506"/>
              <a:gd name="T17" fmla="*/ 1314 w 1314"/>
              <a:gd name="T18" fmla="*/ 2506 h 25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4" h="2506">
                <a:moveTo>
                  <a:pt x="198" y="0"/>
                </a:moveTo>
                <a:lnTo>
                  <a:pt x="0" y="66"/>
                </a:lnTo>
                <a:lnTo>
                  <a:pt x="1064" y="2506"/>
                </a:lnTo>
                <a:lnTo>
                  <a:pt x="1314" y="2421"/>
                </a:lnTo>
                <a:lnTo>
                  <a:pt x="198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5" name="Freeform 665"/>
          <p:cNvSpPr>
            <a:spLocks/>
          </p:cNvSpPr>
          <p:nvPr/>
        </p:nvSpPr>
        <p:spPr bwMode="auto">
          <a:xfrm>
            <a:off x="1270000" y="2025650"/>
            <a:ext cx="17463" cy="15875"/>
          </a:xfrm>
          <a:custGeom>
            <a:avLst/>
            <a:gdLst>
              <a:gd name="T0" fmla="*/ 2147483647 w 235"/>
              <a:gd name="T1" fmla="*/ 2147483647 h 179"/>
              <a:gd name="T2" fmla="*/ 1097682863 w 235"/>
              <a:gd name="T3" fmla="*/ 2147483647 h 179"/>
              <a:gd name="T4" fmla="*/ 0 w 235"/>
              <a:gd name="T5" fmla="*/ 2147483647 h 179"/>
              <a:gd name="T6" fmla="*/ 2134633946 w 235"/>
              <a:gd name="T7" fmla="*/ 0 h 179"/>
              <a:gd name="T8" fmla="*/ 2147483647 w 235"/>
              <a:gd name="T9" fmla="*/ 1856213198 h 179"/>
              <a:gd name="T10" fmla="*/ 2147483647 w 235"/>
              <a:gd name="T11" fmla="*/ 2147483647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"/>
              <a:gd name="T19" fmla="*/ 0 h 179"/>
              <a:gd name="T20" fmla="*/ 235 w 235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" h="179">
                <a:moveTo>
                  <a:pt x="235" y="111"/>
                </a:moveTo>
                <a:lnTo>
                  <a:pt x="36" y="179"/>
                </a:lnTo>
                <a:lnTo>
                  <a:pt x="0" y="97"/>
                </a:lnTo>
                <a:lnTo>
                  <a:pt x="70" y="0"/>
                </a:lnTo>
                <a:lnTo>
                  <a:pt x="199" y="30"/>
                </a:lnTo>
                <a:lnTo>
                  <a:pt x="235" y="111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6" name="Freeform 666"/>
          <p:cNvSpPr>
            <a:spLocks/>
          </p:cNvSpPr>
          <p:nvPr/>
        </p:nvSpPr>
        <p:spPr bwMode="auto">
          <a:xfrm>
            <a:off x="1287463" y="1725613"/>
            <a:ext cx="330200" cy="320675"/>
          </a:xfrm>
          <a:custGeom>
            <a:avLst/>
            <a:gdLst>
              <a:gd name="T0" fmla="*/ 0 w 4569"/>
              <a:gd name="T1" fmla="*/ 2147483647 h 3641"/>
              <a:gd name="T2" fmla="*/ 2147483647 w 4569"/>
              <a:gd name="T3" fmla="*/ 0 h 3641"/>
              <a:gd name="T4" fmla="*/ 2147483647 w 4569"/>
              <a:gd name="T5" fmla="*/ 2147483647 h 3641"/>
              <a:gd name="T6" fmla="*/ 2147483647 w 4569"/>
              <a:gd name="T7" fmla="*/ 2147483647 h 3641"/>
              <a:gd name="T8" fmla="*/ 0 w 4569"/>
              <a:gd name="T9" fmla="*/ 2147483647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6"/>
                </a:moveTo>
                <a:lnTo>
                  <a:pt x="3650" y="0"/>
                </a:lnTo>
                <a:lnTo>
                  <a:pt x="4569" y="1998"/>
                </a:lnTo>
                <a:lnTo>
                  <a:pt x="873" y="3641"/>
                </a:lnTo>
                <a:lnTo>
                  <a:pt x="0" y="162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7" name="Freeform 667"/>
          <p:cNvSpPr>
            <a:spLocks/>
          </p:cNvSpPr>
          <p:nvPr/>
        </p:nvSpPr>
        <p:spPr bwMode="auto">
          <a:xfrm>
            <a:off x="1258888" y="1633538"/>
            <a:ext cx="430212" cy="623887"/>
          </a:xfrm>
          <a:custGeom>
            <a:avLst/>
            <a:gdLst>
              <a:gd name="T0" fmla="*/ 2147483647 w 5957"/>
              <a:gd name="T1" fmla="*/ 2147483647 h 7066"/>
              <a:gd name="T2" fmla="*/ 2147483647 w 5957"/>
              <a:gd name="T3" fmla="*/ 2147483647 h 7066"/>
              <a:gd name="T4" fmla="*/ 2147483647 w 5957"/>
              <a:gd name="T5" fmla="*/ 2147483647 h 7066"/>
              <a:gd name="T6" fmla="*/ 2147483647 w 5957"/>
              <a:gd name="T7" fmla="*/ 2147483647 h 7066"/>
              <a:gd name="T8" fmla="*/ 2147483647 w 5957"/>
              <a:gd name="T9" fmla="*/ 2147483647 h 7066"/>
              <a:gd name="T10" fmla="*/ 2147483647 w 5957"/>
              <a:gd name="T11" fmla="*/ 2147483647 h 7066"/>
              <a:gd name="T12" fmla="*/ 2147483647 w 5957"/>
              <a:gd name="T13" fmla="*/ 2147483647 h 7066"/>
              <a:gd name="T14" fmla="*/ 2147483647 w 5957"/>
              <a:gd name="T15" fmla="*/ 2147483647 h 7066"/>
              <a:gd name="T16" fmla="*/ 2147483647 w 5957"/>
              <a:gd name="T17" fmla="*/ 2147483647 h 7066"/>
              <a:gd name="T18" fmla="*/ 2147483647 w 5957"/>
              <a:gd name="T19" fmla="*/ 2147483647 h 7066"/>
              <a:gd name="T20" fmla="*/ 2147483647 w 5957"/>
              <a:gd name="T21" fmla="*/ 2147483647 h 7066"/>
              <a:gd name="T22" fmla="*/ 2147483647 w 5957"/>
              <a:gd name="T23" fmla="*/ 2147483647 h 7066"/>
              <a:gd name="T24" fmla="*/ 2147483647 w 5957"/>
              <a:gd name="T25" fmla="*/ 1883957825 h 7066"/>
              <a:gd name="T26" fmla="*/ 2147483647 w 5957"/>
              <a:gd name="T27" fmla="*/ 1093760793 h 7066"/>
              <a:gd name="T28" fmla="*/ 2147483647 w 5957"/>
              <a:gd name="T29" fmla="*/ 547223419 h 7066"/>
              <a:gd name="T30" fmla="*/ 2147483647 w 5957"/>
              <a:gd name="T31" fmla="*/ 182407748 h 7066"/>
              <a:gd name="T32" fmla="*/ 2147483647 w 5957"/>
              <a:gd name="T33" fmla="*/ 0 h 7066"/>
              <a:gd name="T34" fmla="*/ 2147483647 w 5957"/>
              <a:gd name="T35" fmla="*/ 182407748 h 7066"/>
              <a:gd name="T36" fmla="*/ 2147483647 w 5957"/>
              <a:gd name="T37" fmla="*/ 547223419 h 7066"/>
              <a:gd name="T38" fmla="*/ 1713862995 w 5957"/>
              <a:gd name="T39" fmla="*/ 2147483647 h 7066"/>
              <a:gd name="T40" fmla="*/ 1224189948 w 5957"/>
              <a:gd name="T41" fmla="*/ 2147483647 h 7066"/>
              <a:gd name="T42" fmla="*/ 788754956 w 5957"/>
              <a:gd name="T43" fmla="*/ 2147483647 h 7066"/>
              <a:gd name="T44" fmla="*/ 435435208 w 5957"/>
              <a:gd name="T45" fmla="*/ 2147483647 h 7066"/>
              <a:gd name="T46" fmla="*/ 190596121 w 5957"/>
              <a:gd name="T47" fmla="*/ 2147483647 h 7066"/>
              <a:gd name="T48" fmla="*/ 54242966 w 5957"/>
              <a:gd name="T49" fmla="*/ 2147483647 h 7066"/>
              <a:gd name="T50" fmla="*/ 0 w 5957"/>
              <a:gd name="T51" fmla="*/ 2147483647 h 7066"/>
              <a:gd name="T52" fmla="*/ 81739919 w 5957"/>
              <a:gd name="T53" fmla="*/ 2147483647 h 7066"/>
              <a:gd name="T54" fmla="*/ 244839015 w 5957"/>
              <a:gd name="T55" fmla="*/ 2147483647 h 7066"/>
              <a:gd name="T56" fmla="*/ 2147483647 w 5957"/>
              <a:gd name="T57" fmla="*/ 2147483647 h 7066"/>
              <a:gd name="T58" fmla="*/ 2147483647 w 5957"/>
              <a:gd name="T59" fmla="*/ 2147483647 h 7066"/>
              <a:gd name="T60" fmla="*/ 2147483647 w 5957"/>
              <a:gd name="T61" fmla="*/ 2147483647 h 7066"/>
              <a:gd name="T62" fmla="*/ 2147483647 w 5957"/>
              <a:gd name="T63" fmla="*/ 2147483647 h 7066"/>
              <a:gd name="T64" fmla="*/ 2147483647 w 5957"/>
              <a:gd name="T65" fmla="*/ 2147483647 h 7066"/>
              <a:gd name="T66" fmla="*/ 2147483647 w 5957"/>
              <a:gd name="T67" fmla="*/ 2147483647 h 7066"/>
              <a:gd name="T68" fmla="*/ 2147483647 w 5957"/>
              <a:gd name="T69" fmla="*/ 2147483647 h 7066"/>
              <a:gd name="T70" fmla="*/ 2147483647 w 5957"/>
              <a:gd name="T71" fmla="*/ 2147483647 h 7066"/>
              <a:gd name="T72" fmla="*/ 2147483647 w 5957"/>
              <a:gd name="T73" fmla="*/ 2147483647 h 70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6"/>
              <a:gd name="T113" fmla="*/ 5957 w 5957"/>
              <a:gd name="T114" fmla="*/ 7066 h 70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6">
                <a:moveTo>
                  <a:pt x="2496" y="7056"/>
                </a:moveTo>
                <a:lnTo>
                  <a:pt x="5894" y="5433"/>
                </a:lnTo>
                <a:lnTo>
                  <a:pt x="5912" y="5421"/>
                </a:lnTo>
                <a:lnTo>
                  <a:pt x="5927" y="5407"/>
                </a:lnTo>
                <a:lnTo>
                  <a:pt x="5941" y="5389"/>
                </a:lnTo>
                <a:lnTo>
                  <a:pt x="5950" y="5369"/>
                </a:lnTo>
                <a:lnTo>
                  <a:pt x="5955" y="5348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5"/>
                </a:lnTo>
                <a:lnTo>
                  <a:pt x="3492" y="47"/>
                </a:lnTo>
                <a:lnTo>
                  <a:pt x="3477" y="31"/>
                </a:lnTo>
                <a:lnTo>
                  <a:pt x="3460" y="18"/>
                </a:lnTo>
                <a:lnTo>
                  <a:pt x="3441" y="9"/>
                </a:lnTo>
                <a:lnTo>
                  <a:pt x="3420" y="3"/>
                </a:lnTo>
                <a:lnTo>
                  <a:pt x="3399" y="0"/>
                </a:lnTo>
                <a:lnTo>
                  <a:pt x="3377" y="3"/>
                </a:lnTo>
                <a:lnTo>
                  <a:pt x="3357" y="9"/>
                </a:lnTo>
                <a:lnTo>
                  <a:pt x="63" y="1487"/>
                </a:lnTo>
                <a:lnTo>
                  <a:pt x="45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6"/>
                </a:lnTo>
                <a:lnTo>
                  <a:pt x="9" y="1637"/>
                </a:lnTo>
                <a:lnTo>
                  <a:pt x="2350" y="7000"/>
                </a:lnTo>
                <a:lnTo>
                  <a:pt x="2361" y="7018"/>
                </a:lnTo>
                <a:lnTo>
                  <a:pt x="2376" y="7034"/>
                </a:lnTo>
                <a:lnTo>
                  <a:pt x="2393" y="7048"/>
                </a:lnTo>
                <a:lnTo>
                  <a:pt x="2412" y="7057"/>
                </a:lnTo>
                <a:lnTo>
                  <a:pt x="2433" y="7064"/>
                </a:lnTo>
                <a:lnTo>
                  <a:pt x="2454" y="7066"/>
                </a:lnTo>
                <a:lnTo>
                  <a:pt x="2476" y="7064"/>
                </a:lnTo>
                <a:lnTo>
                  <a:pt x="2496" y="705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8" name="Freeform 668"/>
          <p:cNvSpPr>
            <a:spLocks/>
          </p:cNvSpPr>
          <p:nvPr/>
        </p:nvSpPr>
        <p:spPr bwMode="auto">
          <a:xfrm>
            <a:off x="1550988" y="1714500"/>
            <a:ext cx="80962" cy="192088"/>
          </a:xfrm>
          <a:custGeom>
            <a:avLst/>
            <a:gdLst>
              <a:gd name="T0" fmla="*/ 2147483647 w 1134"/>
              <a:gd name="T1" fmla="*/ 2147483647 h 2180"/>
              <a:gd name="T2" fmla="*/ 0 w 1134"/>
              <a:gd name="T3" fmla="*/ 2147483647 h 2180"/>
              <a:gd name="T4" fmla="*/ 857393863 w 1134"/>
              <a:gd name="T5" fmla="*/ 0 h 2180"/>
              <a:gd name="T6" fmla="*/ 1818868589 w 1134"/>
              <a:gd name="T7" fmla="*/ 844198916 h 2180"/>
              <a:gd name="T8" fmla="*/ 2147483647 w 1134"/>
              <a:gd name="T9" fmla="*/ 1747924670 h 2180"/>
              <a:gd name="T10" fmla="*/ 2147483647 w 1134"/>
              <a:gd name="T11" fmla="*/ 2147483647 h 2180"/>
              <a:gd name="T12" fmla="*/ 2147483647 w 1134"/>
              <a:gd name="T13" fmla="*/ 2147483647 h 2180"/>
              <a:gd name="T14" fmla="*/ 2147483647 w 1134"/>
              <a:gd name="T15" fmla="*/ 2147483647 h 2180"/>
              <a:gd name="T16" fmla="*/ 2147483647 w 1134"/>
              <a:gd name="T17" fmla="*/ 2147483647 h 2180"/>
              <a:gd name="T18" fmla="*/ 2147483647 w 1134"/>
              <a:gd name="T19" fmla="*/ 2147483647 h 2180"/>
              <a:gd name="T20" fmla="*/ 2147483647 w 1134"/>
              <a:gd name="T21" fmla="*/ 2147483647 h 2180"/>
              <a:gd name="T22" fmla="*/ 2147483647 w 1134"/>
              <a:gd name="T23" fmla="*/ 2147483647 h 2180"/>
              <a:gd name="T24" fmla="*/ 2147483647 w 1134"/>
              <a:gd name="T25" fmla="*/ 2147483647 h 2180"/>
              <a:gd name="T26" fmla="*/ 2147483647 w 1134"/>
              <a:gd name="T27" fmla="*/ 2147483647 h 2180"/>
              <a:gd name="T28" fmla="*/ 2147483647 w 1134"/>
              <a:gd name="T29" fmla="*/ 2147483647 h 2180"/>
              <a:gd name="T30" fmla="*/ 2147483647 w 1134"/>
              <a:gd name="T31" fmla="*/ 2147483647 h 2180"/>
              <a:gd name="T32" fmla="*/ 2147483647 w 1134"/>
              <a:gd name="T33" fmla="*/ 2147483647 h 2180"/>
              <a:gd name="T34" fmla="*/ 2147483647 w 1134"/>
              <a:gd name="T35" fmla="*/ 2147483647 h 2180"/>
              <a:gd name="T36" fmla="*/ 2147483647 w 1134"/>
              <a:gd name="T37" fmla="*/ 2147483647 h 2180"/>
              <a:gd name="T38" fmla="*/ 2147483647 w 1134"/>
              <a:gd name="T39" fmla="*/ 2147483647 h 2180"/>
              <a:gd name="T40" fmla="*/ 2147483647 w 1134"/>
              <a:gd name="T41" fmla="*/ 2147483647 h 2180"/>
              <a:gd name="T42" fmla="*/ 2147483647 w 1134"/>
              <a:gd name="T43" fmla="*/ 2147483647 h 2180"/>
              <a:gd name="T44" fmla="*/ 2147483647 w 1134"/>
              <a:gd name="T45" fmla="*/ 2147483647 h 2180"/>
              <a:gd name="T46" fmla="*/ 2147483647 w 1134"/>
              <a:gd name="T47" fmla="*/ 2147483647 h 2180"/>
              <a:gd name="T48" fmla="*/ 2147483647 w 1134"/>
              <a:gd name="T49" fmla="*/ 2147483647 h 2180"/>
              <a:gd name="T50" fmla="*/ 2147483647 w 1134"/>
              <a:gd name="T51" fmla="*/ 2147483647 h 2180"/>
              <a:gd name="T52" fmla="*/ 2147483647 w 1134"/>
              <a:gd name="T53" fmla="*/ 2147483647 h 2180"/>
              <a:gd name="T54" fmla="*/ 2147483647 w 1134"/>
              <a:gd name="T55" fmla="*/ 2147483647 h 2180"/>
              <a:gd name="T56" fmla="*/ 2147483647 w 1134"/>
              <a:gd name="T57" fmla="*/ 2147483647 h 2180"/>
              <a:gd name="T58" fmla="*/ 2147483647 w 1134"/>
              <a:gd name="T59" fmla="*/ 2147483647 h 2180"/>
              <a:gd name="T60" fmla="*/ 2147483647 w 1134"/>
              <a:gd name="T61" fmla="*/ 2147483647 h 2180"/>
              <a:gd name="T62" fmla="*/ 2147483647 w 1134"/>
              <a:gd name="T63" fmla="*/ 2147483647 h 2180"/>
              <a:gd name="T64" fmla="*/ 2147483647 w 1134"/>
              <a:gd name="T65" fmla="*/ 2147483647 h 2180"/>
              <a:gd name="T66" fmla="*/ 2147483647 w 1134"/>
              <a:gd name="T67" fmla="*/ 2147483647 h 2180"/>
              <a:gd name="T68" fmla="*/ 2147483647 w 1134"/>
              <a:gd name="T69" fmla="*/ 2147483647 h 2180"/>
              <a:gd name="T70" fmla="*/ 2147483647 w 1134"/>
              <a:gd name="T71" fmla="*/ 2147483647 h 2180"/>
              <a:gd name="T72" fmla="*/ 2147483647 w 1134"/>
              <a:gd name="T73" fmla="*/ 2147483647 h 2180"/>
              <a:gd name="T74" fmla="*/ 2147483647 w 1134"/>
              <a:gd name="T75" fmla="*/ 2147483647 h 2180"/>
              <a:gd name="T76" fmla="*/ 2147483647 w 1134"/>
              <a:gd name="T77" fmla="*/ 2147483647 h 2180"/>
              <a:gd name="T78" fmla="*/ 2147483647 w 1134"/>
              <a:gd name="T79" fmla="*/ 2147483647 h 2180"/>
              <a:gd name="T80" fmla="*/ 2147483647 w 1134"/>
              <a:gd name="T81" fmla="*/ 2147483647 h 2180"/>
              <a:gd name="T82" fmla="*/ 2147483647 w 1134"/>
              <a:gd name="T83" fmla="*/ 2147483647 h 2180"/>
              <a:gd name="T84" fmla="*/ 2147483647 w 1134"/>
              <a:gd name="T85" fmla="*/ 2147483647 h 2180"/>
              <a:gd name="T86" fmla="*/ 2147483647 w 1134"/>
              <a:gd name="T87" fmla="*/ 2147483647 h 2180"/>
              <a:gd name="T88" fmla="*/ 2147483647 w 1134"/>
              <a:gd name="T89" fmla="*/ 2147483647 h 2180"/>
              <a:gd name="T90" fmla="*/ 2147483647 w 1134"/>
              <a:gd name="T91" fmla="*/ 2147483647 h 2180"/>
              <a:gd name="T92" fmla="*/ 2147483647 w 1134"/>
              <a:gd name="T93" fmla="*/ 2147483647 h 2180"/>
              <a:gd name="T94" fmla="*/ 2147483647 w 1134"/>
              <a:gd name="T95" fmla="*/ 2147483647 h 2180"/>
              <a:gd name="T96" fmla="*/ 2147483647 w 1134"/>
              <a:gd name="T97" fmla="*/ 2147483647 h 2180"/>
              <a:gd name="T98" fmla="*/ 2147483647 w 1134"/>
              <a:gd name="T99" fmla="*/ 2147483647 h 2180"/>
              <a:gd name="T100" fmla="*/ 2147483647 w 1134"/>
              <a:gd name="T101" fmla="*/ 2147483647 h 2180"/>
              <a:gd name="T102" fmla="*/ 2147483647 w 1134"/>
              <a:gd name="T103" fmla="*/ 2147483647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7" y="2127"/>
                </a:moveTo>
                <a:lnTo>
                  <a:pt x="0" y="131"/>
                </a:lnTo>
                <a:lnTo>
                  <a:pt x="33" y="0"/>
                </a:lnTo>
                <a:lnTo>
                  <a:pt x="70" y="14"/>
                </a:lnTo>
                <a:lnTo>
                  <a:pt x="106" y="29"/>
                </a:lnTo>
                <a:lnTo>
                  <a:pt x="143" y="44"/>
                </a:lnTo>
                <a:lnTo>
                  <a:pt x="180" y="61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8" y="159"/>
                </a:lnTo>
                <a:lnTo>
                  <a:pt x="393" y="181"/>
                </a:lnTo>
                <a:lnTo>
                  <a:pt x="428" y="204"/>
                </a:lnTo>
                <a:lnTo>
                  <a:pt x="461" y="228"/>
                </a:lnTo>
                <a:lnTo>
                  <a:pt x="495" y="252"/>
                </a:lnTo>
                <a:lnTo>
                  <a:pt x="528" y="279"/>
                </a:lnTo>
                <a:lnTo>
                  <a:pt x="560" y="305"/>
                </a:lnTo>
                <a:lnTo>
                  <a:pt x="592" y="333"/>
                </a:lnTo>
                <a:lnTo>
                  <a:pt x="624" y="361"/>
                </a:lnTo>
                <a:lnTo>
                  <a:pt x="654" y="389"/>
                </a:lnTo>
                <a:lnTo>
                  <a:pt x="684" y="419"/>
                </a:lnTo>
                <a:lnTo>
                  <a:pt x="713" y="450"/>
                </a:lnTo>
                <a:lnTo>
                  <a:pt x="742" y="481"/>
                </a:lnTo>
                <a:lnTo>
                  <a:pt x="769" y="513"/>
                </a:lnTo>
                <a:lnTo>
                  <a:pt x="796" y="545"/>
                </a:lnTo>
                <a:lnTo>
                  <a:pt x="822" y="578"/>
                </a:lnTo>
                <a:lnTo>
                  <a:pt x="847" y="612"/>
                </a:lnTo>
                <a:lnTo>
                  <a:pt x="871" y="647"/>
                </a:lnTo>
                <a:lnTo>
                  <a:pt x="895" y="681"/>
                </a:lnTo>
                <a:lnTo>
                  <a:pt x="917" y="717"/>
                </a:lnTo>
                <a:lnTo>
                  <a:pt x="939" y="754"/>
                </a:lnTo>
                <a:lnTo>
                  <a:pt x="959" y="791"/>
                </a:lnTo>
                <a:lnTo>
                  <a:pt x="979" y="828"/>
                </a:lnTo>
                <a:lnTo>
                  <a:pt x="997" y="866"/>
                </a:lnTo>
                <a:lnTo>
                  <a:pt x="1026" y="938"/>
                </a:lnTo>
                <a:lnTo>
                  <a:pt x="1053" y="1015"/>
                </a:lnTo>
                <a:lnTo>
                  <a:pt x="1075" y="1096"/>
                </a:lnTo>
                <a:lnTo>
                  <a:pt x="1095" y="1180"/>
                </a:lnTo>
                <a:lnTo>
                  <a:pt x="1110" y="1267"/>
                </a:lnTo>
                <a:lnTo>
                  <a:pt x="1121" y="1356"/>
                </a:lnTo>
                <a:lnTo>
                  <a:pt x="1130" y="1446"/>
                </a:lnTo>
                <a:lnTo>
                  <a:pt x="1134" y="1536"/>
                </a:lnTo>
                <a:lnTo>
                  <a:pt x="1134" y="1626"/>
                </a:lnTo>
                <a:lnTo>
                  <a:pt x="1131" y="1716"/>
                </a:lnTo>
                <a:lnTo>
                  <a:pt x="1122" y="1802"/>
                </a:lnTo>
                <a:lnTo>
                  <a:pt x="1111" y="1886"/>
                </a:lnTo>
                <a:lnTo>
                  <a:pt x="1096" y="1967"/>
                </a:lnTo>
                <a:lnTo>
                  <a:pt x="1076" y="2044"/>
                </a:lnTo>
                <a:lnTo>
                  <a:pt x="1053" y="2115"/>
                </a:lnTo>
                <a:lnTo>
                  <a:pt x="1025" y="2180"/>
                </a:lnTo>
                <a:lnTo>
                  <a:pt x="917" y="212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9" name="Freeform 669"/>
          <p:cNvSpPr>
            <a:spLocks/>
          </p:cNvSpPr>
          <p:nvPr/>
        </p:nvSpPr>
        <p:spPr bwMode="auto">
          <a:xfrm>
            <a:off x="1247775" y="1692275"/>
            <a:ext cx="328613" cy="320675"/>
          </a:xfrm>
          <a:custGeom>
            <a:avLst/>
            <a:gdLst>
              <a:gd name="T0" fmla="*/ 0 w 4569"/>
              <a:gd name="T1" fmla="*/ 2147483647 h 3641"/>
              <a:gd name="T2" fmla="*/ 2147483647 w 4569"/>
              <a:gd name="T3" fmla="*/ 0 h 3641"/>
              <a:gd name="T4" fmla="*/ 2147483647 w 4569"/>
              <a:gd name="T5" fmla="*/ 2147483647 h 3641"/>
              <a:gd name="T6" fmla="*/ 2147483647 w 4569"/>
              <a:gd name="T7" fmla="*/ 2147483647 h 3641"/>
              <a:gd name="T8" fmla="*/ 0 w 4569"/>
              <a:gd name="T9" fmla="*/ 2147483647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5"/>
                </a:moveTo>
                <a:lnTo>
                  <a:pt x="3650" y="0"/>
                </a:lnTo>
                <a:lnTo>
                  <a:pt x="4569" y="1997"/>
                </a:lnTo>
                <a:lnTo>
                  <a:pt x="873" y="3641"/>
                </a:lnTo>
                <a:lnTo>
                  <a:pt x="0" y="1625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0" name="Freeform 670"/>
          <p:cNvSpPr>
            <a:spLocks/>
          </p:cNvSpPr>
          <p:nvPr/>
        </p:nvSpPr>
        <p:spPr bwMode="auto">
          <a:xfrm>
            <a:off x="1219200" y="1600200"/>
            <a:ext cx="430213" cy="623888"/>
          </a:xfrm>
          <a:custGeom>
            <a:avLst/>
            <a:gdLst>
              <a:gd name="T0" fmla="*/ 2147483647 w 5957"/>
              <a:gd name="T1" fmla="*/ 2147483647 h 7065"/>
              <a:gd name="T2" fmla="*/ 2147483647 w 5957"/>
              <a:gd name="T3" fmla="*/ 2147483647 h 7065"/>
              <a:gd name="T4" fmla="*/ 2147483647 w 5957"/>
              <a:gd name="T5" fmla="*/ 2147483647 h 7065"/>
              <a:gd name="T6" fmla="*/ 2147483647 w 5957"/>
              <a:gd name="T7" fmla="*/ 2147483647 h 7065"/>
              <a:gd name="T8" fmla="*/ 2147483647 w 5957"/>
              <a:gd name="T9" fmla="*/ 2147483647 h 7065"/>
              <a:gd name="T10" fmla="*/ 2147483647 w 5957"/>
              <a:gd name="T11" fmla="*/ 2147483647 h 7065"/>
              <a:gd name="T12" fmla="*/ 2147483647 w 5957"/>
              <a:gd name="T13" fmla="*/ 2147483647 h 7065"/>
              <a:gd name="T14" fmla="*/ 2147483647 w 5957"/>
              <a:gd name="T15" fmla="*/ 2147483647 h 7065"/>
              <a:gd name="T16" fmla="*/ 2147483647 w 5957"/>
              <a:gd name="T17" fmla="*/ 2147483647 h 7065"/>
              <a:gd name="T18" fmla="*/ 2147483647 w 5957"/>
              <a:gd name="T19" fmla="*/ 2147483647 h 7065"/>
              <a:gd name="T20" fmla="*/ 2147483647 w 5957"/>
              <a:gd name="T21" fmla="*/ 2147483647 h 7065"/>
              <a:gd name="T22" fmla="*/ 2147483647 w 5957"/>
              <a:gd name="T23" fmla="*/ 2147483647 h 7065"/>
              <a:gd name="T24" fmla="*/ 2147483647 w 5957"/>
              <a:gd name="T25" fmla="*/ 1885456384 h 7065"/>
              <a:gd name="T26" fmla="*/ 2147483647 w 5957"/>
              <a:gd name="T27" fmla="*/ 1094916111 h 7065"/>
              <a:gd name="T28" fmla="*/ 2147483647 w 5957"/>
              <a:gd name="T29" fmla="*/ 486172650 h 7065"/>
              <a:gd name="T30" fmla="*/ 2147483647 w 5957"/>
              <a:gd name="T31" fmla="*/ 121884314 h 7065"/>
              <a:gd name="T32" fmla="*/ 2147483647 w 5957"/>
              <a:gd name="T33" fmla="*/ 0 h 7065"/>
              <a:gd name="T34" fmla="*/ 2147483647 w 5957"/>
              <a:gd name="T35" fmla="*/ 121884314 h 7065"/>
              <a:gd name="T36" fmla="*/ 2147483647 w 5957"/>
              <a:gd name="T37" fmla="*/ 486172650 h 7065"/>
              <a:gd name="T38" fmla="*/ 1713876151 w 5957"/>
              <a:gd name="T39" fmla="*/ 2147483647 h 7065"/>
              <a:gd name="T40" fmla="*/ 1224195610 w 5957"/>
              <a:gd name="T41" fmla="*/ 2147483647 h 7065"/>
              <a:gd name="T42" fmla="*/ 816255684 w 5957"/>
              <a:gd name="T43" fmla="*/ 2147483647 h 7065"/>
              <a:gd name="T44" fmla="*/ 435437232 w 5957"/>
              <a:gd name="T45" fmla="*/ 2147483647 h 7065"/>
              <a:gd name="T46" fmla="*/ 190596997 w 5957"/>
              <a:gd name="T47" fmla="*/ 2147483647 h 7065"/>
              <a:gd name="T48" fmla="*/ 54243165 w 5957"/>
              <a:gd name="T49" fmla="*/ 2147483647 h 7065"/>
              <a:gd name="T50" fmla="*/ 0 w 5957"/>
              <a:gd name="T51" fmla="*/ 2147483647 h 7065"/>
              <a:gd name="T52" fmla="*/ 81740326 w 5957"/>
              <a:gd name="T53" fmla="*/ 2147483647 h 7065"/>
              <a:gd name="T54" fmla="*/ 244840162 w 5957"/>
              <a:gd name="T55" fmla="*/ 2147483647 h 7065"/>
              <a:gd name="T56" fmla="*/ 2147483647 w 5957"/>
              <a:gd name="T57" fmla="*/ 2147483647 h 7065"/>
              <a:gd name="T58" fmla="*/ 2147483647 w 5957"/>
              <a:gd name="T59" fmla="*/ 2147483647 h 7065"/>
              <a:gd name="T60" fmla="*/ 2147483647 w 5957"/>
              <a:gd name="T61" fmla="*/ 2147483647 h 7065"/>
              <a:gd name="T62" fmla="*/ 2147483647 w 5957"/>
              <a:gd name="T63" fmla="*/ 2147483647 h 7065"/>
              <a:gd name="T64" fmla="*/ 2147483647 w 5957"/>
              <a:gd name="T65" fmla="*/ 2147483647 h 7065"/>
              <a:gd name="T66" fmla="*/ 2147483647 w 5957"/>
              <a:gd name="T67" fmla="*/ 2147483647 h 7065"/>
              <a:gd name="T68" fmla="*/ 2147483647 w 5957"/>
              <a:gd name="T69" fmla="*/ 2147483647 h 7065"/>
              <a:gd name="T70" fmla="*/ 2147483647 w 5957"/>
              <a:gd name="T71" fmla="*/ 2147483647 h 7065"/>
              <a:gd name="T72" fmla="*/ 2147483647 w 5957"/>
              <a:gd name="T73" fmla="*/ 2147483647 h 70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5"/>
              <a:gd name="T113" fmla="*/ 5957 w 5957"/>
              <a:gd name="T114" fmla="*/ 7065 h 70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5">
                <a:moveTo>
                  <a:pt x="2497" y="7056"/>
                </a:moveTo>
                <a:lnTo>
                  <a:pt x="5894" y="5432"/>
                </a:lnTo>
                <a:lnTo>
                  <a:pt x="5912" y="5421"/>
                </a:lnTo>
                <a:lnTo>
                  <a:pt x="5928" y="5406"/>
                </a:lnTo>
                <a:lnTo>
                  <a:pt x="5941" y="5388"/>
                </a:lnTo>
                <a:lnTo>
                  <a:pt x="5950" y="5368"/>
                </a:lnTo>
                <a:lnTo>
                  <a:pt x="5955" y="5347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4"/>
                </a:lnTo>
                <a:lnTo>
                  <a:pt x="3492" y="46"/>
                </a:lnTo>
                <a:lnTo>
                  <a:pt x="3477" y="31"/>
                </a:lnTo>
                <a:lnTo>
                  <a:pt x="3460" y="18"/>
                </a:lnTo>
                <a:lnTo>
                  <a:pt x="3441" y="8"/>
                </a:lnTo>
                <a:lnTo>
                  <a:pt x="3420" y="2"/>
                </a:lnTo>
                <a:lnTo>
                  <a:pt x="3399" y="0"/>
                </a:lnTo>
                <a:lnTo>
                  <a:pt x="3377" y="2"/>
                </a:lnTo>
                <a:lnTo>
                  <a:pt x="3357" y="8"/>
                </a:lnTo>
                <a:lnTo>
                  <a:pt x="63" y="1486"/>
                </a:lnTo>
                <a:lnTo>
                  <a:pt x="45" y="1497"/>
                </a:lnTo>
                <a:lnTo>
                  <a:pt x="30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5"/>
                </a:lnTo>
                <a:lnTo>
                  <a:pt x="9" y="1636"/>
                </a:lnTo>
                <a:lnTo>
                  <a:pt x="2351" y="6999"/>
                </a:lnTo>
                <a:lnTo>
                  <a:pt x="2362" y="7018"/>
                </a:lnTo>
                <a:lnTo>
                  <a:pt x="2377" y="7034"/>
                </a:lnTo>
                <a:lnTo>
                  <a:pt x="2394" y="7048"/>
                </a:lnTo>
                <a:lnTo>
                  <a:pt x="2413" y="7057"/>
                </a:lnTo>
                <a:lnTo>
                  <a:pt x="2434" y="7063"/>
                </a:lnTo>
                <a:lnTo>
                  <a:pt x="2455" y="7065"/>
                </a:lnTo>
                <a:lnTo>
                  <a:pt x="2477" y="7063"/>
                </a:lnTo>
                <a:lnTo>
                  <a:pt x="2497" y="70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1" name="Freeform 671"/>
          <p:cNvSpPr>
            <a:spLocks/>
          </p:cNvSpPr>
          <p:nvPr/>
        </p:nvSpPr>
        <p:spPr bwMode="auto">
          <a:xfrm>
            <a:off x="1219200" y="1600200"/>
            <a:ext cx="257175" cy="157163"/>
          </a:xfrm>
          <a:custGeom>
            <a:avLst/>
            <a:gdLst>
              <a:gd name="T0" fmla="*/ 2147483647 w 3562"/>
              <a:gd name="T1" fmla="*/ 2147483647 h 1773"/>
              <a:gd name="T2" fmla="*/ 2147483647 w 3562"/>
              <a:gd name="T3" fmla="*/ 2147483647 h 1773"/>
              <a:gd name="T4" fmla="*/ 2147483647 w 3562"/>
              <a:gd name="T5" fmla="*/ 2147483647 h 1773"/>
              <a:gd name="T6" fmla="*/ 2147483647 w 3562"/>
              <a:gd name="T7" fmla="*/ 1913995102 h 1773"/>
              <a:gd name="T8" fmla="*/ 2147483647 w 3562"/>
              <a:gd name="T9" fmla="*/ 1111621079 h 1773"/>
              <a:gd name="T10" fmla="*/ 2147483647 w 3562"/>
              <a:gd name="T11" fmla="*/ 493818911 h 1773"/>
              <a:gd name="T12" fmla="*/ 2147483647 w 3562"/>
              <a:gd name="T13" fmla="*/ 123283781 h 1773"/>
              <a:gd name="T14" fmla="*/ 2147483647 w 3562"/>
              <a:gd name="T15" fmla="*/ 0 h 1773"/>
              <a:gd name="T16" fmla="*/ 2147483647 w 3562"/>
              <a:gd name="T17" fmla="*/ 123283781 h 1773"/>
              <a:gd name="T18" fmla="*/ 2147483647 w 3562"/>
              <a:gd name="T19" fmla="*/ 493818911 h 1773"/>
              <a:gd name="T20" fmla="*/ 1684589315 w 3562"/>
              <a:gd name="T21" fmla="*/ 2147483647 h 1773"/>
              <a:gd name="T22" fmla="*/ 1195697763 w 3562"/>
              <a:gd name="T23" fmla="*/ 2147483647 h 1773"/>
              <a:gd name="T24" fmla="*/ 788099936 w 3562"/>
              <a:gd name="T25" fmla="*/ 2147483647 h 1773"/>
              <a:gd name="T26" fmla="*/ 434699249 w 3562"/>
              <a:gd name="T27" fmla="*/ 2147483647 h 1773"/>
              <a:gd name="T28" fmla="*/ 190063299 w 3562"/>
              <a:gd name="T29" fmla="*/ 2147483647 h 1773"/>
              <a:gd name="T30" fmla="*/ 54197285 w 3562"/>
              <a:gd name="T31" fmla="*/ 2147483647 h 1773"/>
              <a:gd name="T32" fmla="*/ 0 w 3562"/>
              <a:gd name="T33" fmla="*/ 2147483647 h 1773"/>
              <a:gd name="T34" fmla="*/ 54197285 w 3562"/>
              <a:gd name="T35" fmla="*/ 2147483647 h 1773"/>
              <a:gd name="T36" fmla="*/ 217534672 w 3562"/>
              <a:gd name="T37" fmla="*/ 2147483647 h 1773"/>
              <a:gd name="T38" fmla="*/ 1847931829 w 3562"/>
              <a:gd name="T39" fmla="*/ 2147483647 h 1773"/>
              <a:gd name="T40" fmla="*/ 2147483647 w 3562"/>
              <a:gd name="T41" fmla="*/ 2147483647 h 17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62"/>
              <a:gd name="T64" fmla="*/ 0 h 1773"/>
              <a:gd name="T65" fmla="*/ 3562 w 3562"/>
              <a:gd name="T66" fmla="*/ 1773 h 17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62" h="1773">
                <a:moveTo>
                  <a:pt x="3562" y="1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68" y="1773"/>
                </a:lnTo>
                <a:lnTo>
                  <a:pt x="3562" y="183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2" name="Freeform 672"/>
          <p:cNvSpPr>
            <a:spLocks/>
          </p:cNvSpPr>
          <p:nvPr/>
        </p:nvSpPr>
        <p:spPr bwMode="auto">
          <a:xfrm>
            <a:off x="1219200" y="1600200"/>
            <a:ext cx="255588" cy="153988"/>
          </a:xfrm>
          <a:custGeom>
            <a:avLst/>
            <a:gdLst>
              <a:gd name="T0" fmla="*/ 2147483647 w 3550"/>
              <a:gd name="T1" fmla="*/ 2147483647 h 1748"/>
              <a:gd name="T2" fmla="*/ 2147483647 w 3550"/>
              <a:gd name="T3" fmla="*/ 2147483647 h 1748"/>
              <a:gd name="T4" fmla="*/ 2147483647 w 3550"/>
              <a:gd name="T5" fmla="*/ 2147483647 h 1748"/>
              <a:gd name="T6" fmla="*/ 2147483647 w 3550"/>
              <a:gd name="T7" fmla="*/ 2147483647 h 1748"/>
              <a:gd name="T8" fmla="*/ 2147483647 w 3550"/>
              <a:gd name="T9" fmla="*/ 2147483647 h 1748"/>
              <a:gd name="T10" fmla="*/ 2147483647 w 3550"/>
              <a:gd name="T11" fmla="*/ 1084276991 h 1748"/>
              <a:gd name="T12" fmla="*/ 2147483647 w 3550"/>
              <a:gd name="T13" fmla="*/ 120326910 h 1748"/>
              <a:gd name="T14" fmla="*/ 2147483647 w 3550"/>
              <a:gd name="T15" fmla="*/ 120326910 h 1748"/>
              <a:gd name="T16" fmla="*/ 2147483647 w 3550"/>
              <a:gd name="T17" fmla="*/ 2147483647 h 1748"/>
              <a:gd name="T18" fmla="*/ 2147483647 w 3550"/>
              <a:gd name="T19" fmla="*/ 2147483647 h 1748"/>
              <a:gd name="T20" fmla="*/ 2147483647 w 3550"/>
              <a:gd name="T21" fmla="*/ 2147483647 h 1748"/>
              <a:gd name="T22" fmla="*/ 2147483647 w 3550"/>
              <a:gd name="T23" fmla="*/ 2147483647 h 1748"/>
              <a:gd name="T24" fmla="*/ 2147483647 w 3550"/>
              <a:gd name="T25" fmla="*/ 2147483647 h 1748"/>
              <a:gd name="T26" fmla="*/ 2147483647 w 3550"/>
              <a:gd name="T27" fmla="*/ 2147483647 h 1748"/>
              <a:gd name="T28" fmla="*/ 2147483647 w 3550"/>
              <a:gd name="T29" fmla="*/ 2147483647 h 1748"/>
              <a:gd name="T30" fmla="*/ 2147483647 w 3550"/>
              <a:gd name="T31" fmla="*/ 2147483647 h 1748"/>
              <a:gd name="T32" fmla="*/ 2147483647 w 3550"/>
              <a:gd name="T33" fmla="*/ 2147483647 h 1748"/>
              <a:gd name="T34" fmla="*/ 2147483647 w 3550"/>
              <a:gd name="T35" fmla="*/ 2147483647 h 1748"/>
              <a:gd name="T36" fmla="*/ 2147483647 w 3550"/>
              <a:gd name="T37" fmla="*/ 2147483647 h 1748"/>
              <a:gd name="T38" fmla="*/ 2147483647 w 3550"/>
              <a:gd name="T39" fmla="*/ 2147483647 h 1748"/>
              <a:gd name="T40" fmla="*/ 2147483647 w 3550"/>
              <a:gd name="T41" fmla="*/ 2147483647 h 1748"/>
              <a:gd name="T42" fmla="*/ 2147483647 w 3550"/>
              <a:gd name="T43" fmla="*/ 2147483647 h 1748"/>
              <a:gd name="T44" fmla="*/ 2147483647 w 3550"/>
              <a:gd name="T45" fmla="*/ 2147483647 h 1748"/>
              <a:gd name="T46" fmla="*/ 2147483647 w 3550"/>
              <a:gd name="T47" fmla="*/ 2147483647 h 1748"/>
              <a:gd name="T48" fmla="*/ 1182281619 w 3550"/>
              <a:gd name="T49" fmla="*/ 2147483647 h 1748"/>
              <a:gd name="T50" fmla="*/ 429920615 w 3550"/>
              <a:gd name="T51" fmla="*/ 2147483647 h 1748"/>
              <a:gd name="T52" fmla="*/ 53742669 w 3550"/>
              <a:gd name="T53" fmla="*/ 2147483647 h 1748"/>
              <a:gd name="T54" fmla="*/ 53742669 w 3550"/>
              <a:gd name="T55" fmla="*/ 2147483647 h 1748"/>
              <a:gd name="T56" fmla="*/ 376183130 w 3550"/>
              <a:gd name="T57" fmla="*/ 2147483647 h 1748"/>
              <a:gd name="T58" fmla="*/ 564272067 w 3550"/>
              <a:gd name="T59" fmla="*/ 2147483647 h 1748"/>
              <a:gd name="T60" fmla="*/ 832969932 w 3550"/>
              <a:gd name="T61" fmla="*/ 2147483647 h 1748"/>
              <a:gd name="T62" fmla="*/ 1236024288 w 3550"/>
              <a:gd name="T63" fmla="*/ 2147483647 h 1748"/>
              <a:gd name="T64" fmla="*/ 2147483647 w 3550"/>
              <a:gd name="T65" fmla="*/ 2147483647 h 1748"/>
              <a:gd name="T66" fmla="*/ 2147483647 w 3550"/>
              <a:gd name="T67" fmla="*/ 2147483647 h 1748"/>
              <a:gd name="T68" fmla="*/ 2147483647 w 3550"/>
              <a:gd name="T69" fmla="*/ 2147483647 h 1748"/>
              <a:gd name="T70" fmla="*/ 2147483647 w 3550"/>
              <a:gd name="T71" fmla="*/ 2147483647 h 1748"/>
              <a:gd name="T72" fmla="*/ 2147483647 w 3550"/>
              <a:gd name="T73" fmla="*/ 2147483647 h 1748"/>
              <a:gd name="T74" fmla="*/ 2147483647 w 3550"/>
              <a:gd name="T75" fmla="*/ 2147483647 h 1748"/>
              <a:gd name="T76" fmla="*/ 2147483647 w 3550"/>
              <a:gd name="T77" fmla="*/ 2147483647 h 1748"/>
              <a:gd name="T78" fmla="*/ 2147483647 w 3550"/>
              <a:gd name="T79" fmla="*/ 2147483647 h 1748"/>
              <a:gd name="T80" fmla="*/ 2147483647 w 3550"/>
              <a:gd name="T81" fmla="*/ 2147483647 h 1748"/>
              <a:gd name="T82" fmla="*/ 2147483647 w 3550"/>
              <a:gd name="T83" fmla="*/ 2147483647 h 1748"/>
              <a:gd name="T84" fmla="*/ 2147483647 w 3550"/>
              <a:gd name="T85" fmla="*/ 2147483647 h 1748"/>
              <a:gd name="T86" fmla="*/ 2147483647 w 3550"/>
              <a:gd name="T87" fmla="*/ 2147483647 h 1748"/>
              <a:gd name="T88" fmla="*/ 2147483647 w 3550"/>
              <a:gd name="T89" fmla="*/ 2147483647 h 1748"/>
              <a:gd name="T90" fmla="*/ 2147483647 w 3550"/>
              <a:gd name="T91" fmla="*/ 2147483647 h 1748"/>
              <a:gd name="T92" fmla="*/ 2147483647 w 3550"/>
              <a:gd name="T93" fmla="*/ 2147483647 h 1748"/>
              <a:gd name="T94" fmla="*/ 2147483647 w 3550"/>
              <a:gd name="T95" fmla="*/ 2147483647 h 17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50"/>
              <a:gd name="T145" fmla="*/ 0 h 1748"/>
              <a:gd name="T146" fmla="*/ 3550 w 3550"/>
              <a:gd name="T147" fmla="*/ 1748 h 17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50" h="1748">
                <a:moveTo>
                  <a:pt x="3550" y="163"/>
                </a:moveTo>
                <a:lnTo>
                  <a:pt x="3545" y="153"/>
                </a:lnTo>
                <a:lnTo>
                  <a:pt x="3541" y="144"/>
                </a:lnTo>
                <a:lnTo>
                  <a:pt x="3538" y="137"/>
                </a:lnTo>
                <a:lnTo>
                  <a:pt x="3533" y="130"/>
                </a:lnTo>
                <a:lnTo>
                  <a:pt x="3529" y="120"/>
                </a:lnTo>
                <a:lnTo>
                  <a:pt x="3523" y="108"/>
                </a:lnTo>
                <a:lnTo>
                  <a:pt x="3514" y="90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1" y="1665"/>
                </a:lnTo>
                <a:lnTo>
                  <a:pt x="26" y="1673"/>
                </a:lnTo>
                <a:lnTo>
                  <a:pt x="31" y="1685"/>
                </a:lnTo>
                <a:lnTo>
                  <a:pt x="37" y="1699"/>
                </a:lnTo>
                <a:lnTo>
                  <a:pt x="46" y="1719"/>
                </a:lnTo>
                <a:lnTo>
                  <a:pt x="57" y="1748"/>
                </a:lnTo>
                <a:lnTo>
                  <a:pt x="162" y="1700"/>
                </a:lnTo>
                <a:lnTo>
                  <a:pt x="259" y="1656"/>
                </a:lnTo>
                <a:lnTo>
                  <a:pt x="348" y="1616"/>
                </a:lnTo>
                <a:lnTo>
                  <a:pt x="430" y="1579"/>
                </a:lnTo>
                <a:lnTo>
                  <a:pt x="508" y="1543"/>
                </a:lnTo>
                <a:lnTo>
                  <a:pt x="579" y="1511"/>
                </a:lnTo>
                <a:lnTo>
                  <a:pt x="648" y="1480"/>
                </a:lnTo>
                <a:lnTo>
                  <a:pt x="713" y="1451"/>
                </a:lnTo>
                <a:lnTo>
                  <a:pt x="776" y="1422"/>
                </a:lnTo>
                <a:lnTo>
                  <a:pt x="837" y="1395"/>
                </a:lnTo>
                <a:lnTo>
                  <a:pt x="898" y="1367"/>
                </a:lnTo>
                <a:lnTo>
                  <a:pt x="959" y="1340"/>
                </a:lnTo>
                <a:lnTo>
                  <a:pt x="1021" y="1311"/>
                </a:lnTo>
                <a:lnTo>
                  <a:pt x="1085" y="1282"/>
                </a:lnTo>
                <a:lnTo>
                  <a:pt x="1153" y="1251"/>
                </a:lnTo>
                <a:lnTo>
                  <a:pt x="1223" y="1220"/>
                </a:lnTo>
                <a:lnTo>
                  <a:pt x="1299" y="1186"/>
                </a:lnTo>
                <a:lnTo>
                  <a:pt x="1379" y="1149"/>
                </a:lnTo>
                <a:lnTo>
                  <a:pt x="1466" y="1110"/>
                </a:lnTo>
                <a:lnTo>
                  <a:pt x="1560" y="1067"/>
                </a:lnTo>
                <a:lnTo>
                  <a:pt x="1662" y="1020"/>
                </a:lnTo>
                <a:lnTo>
                  <a:pt x="1772" y="971"/>
                </a:lnTo>
                <a:lnTo>
                  <a:pt x="1892" y="916"/>
                </a:lnTo>
                <a:lnTo>
                  <a:pt x="2024" y="857"/>
                </a:lnTo>
                <a:lnTo>
                  <a:pt x="2166" y="792"/>
                </a:lnTo>
                <a:lnTo>
                  <a:pt x="2320" y="722"/>
                </a:lnTo>
                <a:lnTo>
                  <a:pt x="2488" y="646"/>
                </a:lnTo>
                <a:lnTo>
                  <a:pt x="2668" y="564"/>
                </a:lnTo>
                <a:lnTo>
                  <a:pt x="2864" y="474"/>
                </a:lnTo>
                <a:lnTo>
                  <a:pt x="3075" y="378"/>
                </a:lnTo>
                <a:lnTo>
                  <a:pt x="3304" y="275"/>
                </a:lnTo>
                <a:lnTo>
                  <a:pt x="3550" y="163"/>
                </a:lnTo>
                <a:close/>
              </a:path>
            </a:pathLst>
          </a:custGeom>
          <a:solidFill>
            <a:srgbClr val="BFC7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3" name="Freeform 673"/>
          <p:cNvSpPr>
            <a:spLocks/>
          </p:cNvSpPr>
          <p:nvPr/>
        </p:nvSpPr>
        <p:spPr bwMode="auto">
          <a:xfrm>
            <a:off x="1219200" y="1600200"/>
            <a:ext cx="255588" cy="152400"/>
          </a:xfrm>
          <a:custGeom>
            <a:avLst/>
            <a:gdLst>
              <a:gd name="T0" fmla="*/ 2147483647 w 3539"/>
              <a:gd name="T1" fmla="*/ 2147483647 h 1724"/>
              <a:gd name="T2" fmla="*/ 2147483647 w 3539"/>
              <a:gd name="T3" fmla="*/ 2147483647 h 1724"/>
              <a:gd name="T4" fmla="*/ 2147483647 w 3539"/>
              <a:gd name="T5" fmla="*/ 2147483647 h 1724"/>
              <a:gd name="T6" fmla="*/ 2147483647 w 3539"/>
              <a:gd name="T7" fmla="*/ 2147483647 h 1724"/>
              <a:gd name="T8" fmla="*/ 2147483647 w 3539"/>
              <a:gd name="T9" fmla="*/ 2147483647 h 1724"/>
              <a:gd name="T10" fmla="*/ 2147483647 w 3539"/>
              <a:gd name="T11" fmla="*/ 1099040291 h 1724"/>
              <a:gd name="T12" fmla="*/ 2147483647 w 3539"/>
              <a:gd name="T13" fmla="*/ 122271828 h 1724"/>
              <a:gd name="T14" fmla="*/ 2147483647 w 3539"/>
              <a:gd name="T15" fmla="*/ 122271828 h 1724"/>
              <a:gd name="T16" fmla="*/ 2147483647 w 3539"/>
              <a:gd name="T17" fmla="*/ 2147483647 h 1724"/>
              <a:gd name="T18" fmla="*/ 2147483647 w 3539"/>
              <a:gd name="T19" fmla="*/ 2147483647 h 1724"/>
              <a:gd name="T20" fmla="*/ 2147483647 w 3539"/>
              <a:gd name="T21" fmla="*/ 2147483647 h 1724"/>
              <a:gd name="T22" fmla="*/ 2147483647 w 3539"/>
              <a:gd name="T23" fmla="*/ 2147483647 h 1724"/>
              <a:gd name="T24" fmla="*/ 2147483647 w 3539"/>
              <a:gd name="T25" fmla="*/ 2147483647 h 1724"/>
              <a:gd name="T26" fmla="*/ 2147483647 w 3539"/>
              <a:gd name="T27" fmla="*/ 2147483647 h 1724"/>
              <a:gd name="T28" fmla="*/ 2147483647 w 3539"/>
              <a:gd name="T29" fmla="*/ 2147483647 h 1724"/>
              <a:gd name="T30" fmla="*/ 2147483647 w 3539"/>
              <a:gd name="T31" fmla="*/ 2147483647 h 1724"/>
              <a:gd name="T32" fmla="*/ 2147483647 w 3539"/>
              <a:gd name="T33" fmla="*/ 2147483647 h 1724"/>
              <a:gd name="T34" fmla="*/ 2147483647 w 3539"/>
              <a:gd name="T35" fmla="*/ 2147483647 h 1724"/>
              <a:gd name="T36" fmla="*/ 2147483647 w 3539"/>
              <a:gd name="T37" fmla="*/ 2147483647 h 1724"/>
              <a:gd name="T38" fmla="*/ 2147483647 w 3539"/>
              <a:gd name="T39" fmla="*/ 2147483647 h 1724"/>
              <a:gd name="T40" fmla="*/ 2147483647 w 3539"/>
              <a:gd name="T41" fmla="*/ 2147483647 h 1724"/>
              <a:gd name="T42" fmla="*/ 2147483647 w 3539"/>
              <a:gd name="T43" fmla="*/ 2147483647 h 1724"/>
              <a:gd name="T44" fmla="*/ 2147483647 w 3539"/>
              <a:gd name="T45" fmla="*/ 2147483647 h 1724"/>
              <a:gd name="T46" fmla="*/ 2147483647 w 3539"/>
              <a:gd name="T47" fmla="*/ 2147483647 h 1724"/>
              <a:gd name="T48" fmla="*/ 1197106449 w 3539"/>
              <a:gd name="T49" fmla="*/ 2147483647 h 1724"/>
              <a:gd name="T50" fmla="*/ 435450382 w 3539"/>
              <a:gd name="T51" fmla="*/ 2147483647 h 1724"/>
              <a:gd name="T52" fmla="*/ 54244166 w 3539"/>
              <a:gd name="T53" fmla="*/ 2147483647 h 1724"/>
              <a:gd name="T54" fmla="*/ 54244166 w 3539"/>
              <a:gd name="T55" fmla="*/ 2147483647 h 1724"/>
              <a:gd name="T56" fmla="*/ 353708587 w 3539"/>
              <a:gd name="T57" fmla="*/ 2147483647 h 1724"/>
              <a:gd name="T58" fmla="*/ 516811430 w 3539"/>
              <a:gd name="T59" fmla="*/ 2147483647 h 1724"/>
              <a:gd name="T60" fmla="*/ 707417246 w 3539"/>
              <a:gd name="T61" fmla="*/ 2147483647 h 1724"/>
              <a:gd name="T62" fmla="*/ 1006505977 w 3539"/>
              <a:gd name="T63" fmla="*/ 2147483647 h 1724"/>
              <a:gd name="T64" fmla="*/ 2147483647 w 3539"/>
              <a:gd name="T65" fmla="*/ 2147483647 h 1724"/>
              <a:gd name="T66" fmla="*/ 2147483647 w 3539"/>
              <a:gd name="T67" fmla="*/ 2147483647 h 1724"/>
              <a:gd name="T68" fmla="*/ 2147483647 w 3539"/>
              <a:gd name="T69" fmla="*/ 2147483647 h 1724"/>
              <a:gd name="T70" fmla="*/ 2147483647 w 3539"/>
              <a:gd name="T71" fmla="*/ 2147483647 h 1724"/>
              <a:gd name="T72" fmla="*/ 2147483647 w 3539"/>
              <a:gd name="T73" fmla="*/ 2147483647 h 1724"/>
              <a:gd name="T74" fmla="*/ 2147483647 w 3539"/>
              <a:gd name="T75" fmla="*/ 2147483647 h 1724"/>
              <a:gd name="T76" fmla="*/ 2147483647 w 3539"/>
              <a:gd name="T77" fmla="*/ 2147483647 h 1724"/>
              <a:gd name="T78" fmla="*/ 2147483647 w 3539"/>
              <a:gd name="T79" fmla="*/ 2147483647 h 1724"/>
              <a:gd name="T80" fmla="*/ 2147483647 w 3539"/>
              <a:gd name="T81" fmla="*/ 2147483647 h 1724"/>
              <a:gd name="T82" fmla="*/ 2147483647 w 3539"/>
              <a:gd name="T83" fmla="*/ 2147483647 h 1724"/>
              <a:gd name="T84" fmla="*/ 2147483647 w 3539"/>
              <a:gd name="T85" fmla="*/ 2147483647 h 1724"/>
              <a:gd name="T86" fmla="*/ 2147483647 w 3539"/>
              <a:gd name="T87" fmla="*/ 2147483647 h 1724"/>
              <a:gd name="T88" fmla="*/ 2147483647 w 3539"/>
              <a:gd name="T89" fmla="*/ 2147483647 h 1724"/>
              <a:gd name="T90" fmla="*/ 2147483647 w 3539"/>
              <a:gd name="T91" fmla="*/ 2147483647 h 1724"/>
              <a:gd name="T92" fmla="*/ 2147483647 w 3539"/>
              <a:gd name="T93" fmla="*/ 2147483647 h 1724"/>
              <a:gd name="T94" fmla="*/ 2147483647 w 3539"/>
              <a:gd name="T95" fmla="*/ 2147483647 h 17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39"/>
              <a:gd name="T145" fmla="*/ 0 h 1724"/>
              <a:gd name="T146" fmla="*/ 3539 w 3539"/>
              <a:gd name="T147" fmla="*/ 1724 h 17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39" h="1724">
                <a:moveTo>
                  <a:pt x="3539" y="143"/>
                </a:moveTo>
                <a:lnTo>
                  <a:pt x="3534" y="135"/>
                </a:lnTo>
                <a:lnTo>
                  <a:pt x="3531" y="129"/>
                </a:lnTo>
                <a:lnTo>
                  <a:pt x="3529" y="123"/>
                </a:lnTo>
                <a:lnTo>
                  <a:pt x="3526" y="117"/>
                </a:lnTo>
                <a:lnTo>
                  <a:pt x="3523" y="110"/>
                </a:lnTo>
                <a:lnTo>
                  <a:pt x="3518" y="99"/>
                </a:lnTo>
                <a:lnTo>
                  <a:pt x="3511" y="84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6"/>
                </a:lnTo>
                <a:lnTo>
                  <a:pt x="16" y="1652"/>
                </a:lnTo>
                <a:lnTo>
                  <a:pt x="19" y="1658"/>
                </a:lnTo>
                <a:lnTo>
                  <a:pt x="22" y="1666"/>
                </a:lnTo>
                <a:lnTo>
                  <a:pt x="26" y="1674"/>
                </a:lnTo>
                <a:lnTo>
                  <a:pt x="31" y="1686"/>
                </a:lnTo>
                <a:lnTo>
                  <a:pt x="37" y="1702"/>
                </a:lnTo>
                <a:lnTo>
                  <a:pt x="46" y="1724"/>
                </a:lnTo>
                <a:lnTo>
                  <a:pt x="151" y="1676"/>
                </a:lnTo>
                <a:lnTo>
                  <a:pt x="248" y="1633"/>
                </a:lnTo>
                <a:lnTo>
                  <a:pt x="337" y="1592"/>
                </a:lnTo>
                <a:lnTo>
                  <a:pt x="419" y="1555"/>
                </a:lnTo>
                <a:lnTo>
                  <a:pt x="497" y="1520"/>
                </a:lnTo>
                <a:lnTo>
                  <a:pt x="568" y="1488"/>
                </a:lnTo>
                <a:lnTo>
                  <a:pt x="637" y="1457"/>
                </a:lnTo>
                <a:lnTo>
                  <a:pt x="702" y="1427"/>
                </a:lnTo>
                <a:lnTo>
                  <a:pt x="765" y="1399"/>
                </a:lnTo>
                <a:lnTo>
                  <a:pt x="826" y="1372"/>
                </a:lnTo>
                <a:lnTo>
                  <a:pt x="886" y="1344"/>
                </a:lnTo>
                <a:lnTo>
                  <a:pt x="948" y="1316"/>
                </a:lnTo>
                <a:lnTo>
                  <a:pt x="1010" y="1288"/>
                </a:lnTo>
                <a:lnTo>
                  <a:pt x="1074" y="1259"/>
                </a:lnTo>
                <a:lnTo>
                  <a:pt x="1141" y="1229"/>
                </a:lnTo>
                <a:lnTo>
                  <a:pt x="1212" y="1197"/>
                </a:lnTo>
                <a:lnTo>
                  <a:pt x="1287" y="1163"/>
                </a:lnTo>
                <a:lnTo>
                  <a:pt x="1368" y="1126"/>
                </a:lnTo>
                <a:lnTo>
                  <a:pt x="1455" y="1087"/>
                </a:lnTo>
                <a:lnTo>
                  <a:pt x="1548" y="1045"/>
                </a:lnTo>
                <a:lnTo>
                  <a:pt x="1650" y="998"/>
                </a:lnTo>
                <a:lnTo>
                  <a:pt x="1761" y="949"/>
                </a:lnTo>
                <a:lnTo>
                  <a:pt x="1881" y="894"/>
                </a:lnTo>
                <a:lnTo>
                  <a:pt x="2013" y="835"/>
                </a:lnTo>
                <a:lnTo>
                  <a:pt x="2154" y="771"/>
                </a:lnTo>
                <a:lnTo>
                  <a:pt x="2308" y="700"/>
                </a:lnTo>
                <a:lnTo>
                  <a:pt x="2477" y="625"/>
                </a:lnTo>
                <a:lnTo>
                  <a:pt x="2657" y="543"/>
                </a:lnTo>
                <a:lnTo>
                  <a:pt x="2853" y="453"/>
                </a:lnTo>
                <a:lnTo>
                  <a:pt x="3064" y="357"/>
                </a:lnTo>
                <a:lnTo>
                  <a:pt x="3293" y="254"/>
                </a:lnTo>
                <a:lnTo>
                  <a:pt x="3539" y="143"/>
                </a:lnTo>
                <a:close/>
              </a:path>
            </a:pathLst>
          </a:custGeom>
          <a:solidFill>
            <a:srgbClr val="C9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4" name="Freeform 674"/>
          <p:cNvSpPr>
            <a:spLocks/>
          </p:cNvSpPr>
          <p:nvPr/>
        </p:nvSpPr>
        <p:spPr bwMode="auto">
          <a:xfrm>
            <a:off x="1219200" y="1600200"/>
            <a:ext cx="254000" cy="149225"/>
          </a:xfrm>
          <a:custGeom>
            <a:avLst/>
            <a:gdLst>
              <a:gd name="T0" fmla="*/ 2147483647 w 3526"/>
              <a:gd name="T1" fmla="*/ 2147483647 h 1698"/>
              <a:gd name="T2" fmla="*/ 2147483647 w 3526"/>
              <a:gd name="T3" fmla="*/ 2147483647 h 1698"/>
              <a:gd name="T4" fmla="*/ 2147483647 w 3526"/>
              <a:gd name="T5" fmla="*/ 2147483647 h 1698"/>
              <a:gd name="T6" fmla="*/ 2147483647 w 3526"/>
              <a:gd name="T7" fmla="*/ 1073790408 h 1698"/>
              <a:gd name="T8" fmla="*/ 2147483647 w 3526"/>
              <a:gd name="T9" fmla="*/ 119457601 h 1698"/>
              <a:gd name="T10" fmla="*/ 2147483647 w 3526"/>
              <a:gd name="T11" fmla="*/ 119457601 h 1698"/>
              <a:gd name="T12" fmla="*/ 2147483647 w 3526"/>
              <a:gd name="T13" fmla="*/ 2147483647 h 1698"/>
              <a:gd name="T14" fmla="*/ 2147483647 w 3526"/>
              <a:gd name="T15" fmla="*/ 2147483647 h 1698"/>
              <a:gd name="T16" fmla="*/ 2147483647 w 3526"/>
              <a:gd name="T17" fmla="*/ 2147483647 h 1698"/>
              <a:gd name="T18" fmla="*/ 2147483647 w 3526"/>
              <a:gd name="T19" fmla="*/ 2147483647 h 1698"/>
              <a:gd name="T20" fmla="*/ 2147483647 w 3526"/>
              <a:gd name="T21" fmla="*/ 2147483647 h 1698"/>
              <a:gd name="T22" fmla="*/ 2147483647 w 3526"/>
              <a:gd name="T23" fmla="*/ 2147483647 h 1698"/>
              <a:gd name="T24" fmla="*/ 2147483647 w 3526"/>
              <a:gd name="T25" fmla="*/ 2147483647 h 1698"/>
              <a:gd name="T26" fmla="*/ 2147483647 w 3526"/>
              <a:gd name="T27" fmla="*/ 2147483647 h 1698"/>
              <a:gd name="T28" fmla="*/ 2147483647 w 3526"/>
              <a:gd name="T29" fmla="*/ 2147483647 h 1698"/>
              <a:gd name="T30" fmla="*/ 2147483647 w 3526"/>
              <a:gd name="T31" fmla="*/ 2147483647 h 1698"/>
              <a:gd name="T32" fmla="*/ 2147483647 w 3526"/>
              <a:gd name="T33" fmla="*/ 2147483647 h 1698"/>
              <a:gd name="T34" fmla="*/ 2147483647 w 3526"/>
              <a:gd name="T35" fmla="*/ 2147483647 h 1698"/>
              <a:gd name="T36" fmla="*/ 2147483647 w 3526"/>
              <a:gd name="T37" fmla="*/ 2147483647 h 1698"/>
              <a:gd name="T38" fmla="*/ 2147483647 w 3526"/>
              <a:gd name="T39" fmla="*/ 2147483647 h 1698"/>
              <a:gd name="T40" fmla="*/ 2147483647 w 3526"/>
              <a:gd name="T41" fmla="*/ 2147483647 h 1698"/>
              <a:gd name="T42" fmla="*/ 2147483647 w 3526"/>
              <a:gd name="T43" fmla="*/ 2147483647 h 1698"/>
              <a:gd name="T44" fmla="*/ 1184986358 w 3526"/>
              <a:gd name="T45" fmla="*/ 2147483647 h 1698"/>
              <a:gd name="T46" fmla="*/ 431007024 w 3526"/>
              <a:gd name="T47" fmla="*/ 2147483647 h 1698"/>
              <a:gd name="T48" fmla="*/ 53827902 w 3526"/>
              <a:gd name="T49" fmla="*/ 2147483647 h 1698"/>
              <a:gd name="T50" fmla="*/ 53827902 w 3526"/>
              <a:gd name="T51" fmla="*/ 2147483647 h 1698"/>
              <a:gd name="T52" fmla="*/ 377179123 w 3526"/>
              <a:gd name="T53" fmla="*/ 2147483647 h 1698"/>
              <a:gd name="T54" fmla="*/ 673234924 w 3526"/>
              <a:gd name="T55" fmla="*/ 2147483647 h 1698"/>
              <a:gd name="T56" fmla="*/ 2147483647 w 3526"/>
              <a:gd name="T57" fmla="*/ 2147483647 h 1698"/>
              <a:gd name="T58" fmla="*/ 2147483647 w 3526"/>
              <a:gd name="T59" fmla="*/ 2147483647 h 1698"/>
              <a:gd name="T60" fmla="*/ 2147483647 w 3526"/>
              <a:gd name="T61" fmla="*/ 2147483647 h 1698"/>
              <a:gd name="T62" fmla="*/ 2147483647 w 3526"/>
              <a:gd name="T63" fmla="*/ 2147483647 h 1698"/>
              <a:gd name="T64" fmla="*/ 2147483647 w 3526"/>
              <a:gd name="T65" fmla="*/ 2147483647 h 1698"/>
              <a:gd name="T66" fmla="*/ 2147483647 w 3526"/>
              <a:gd name="T67" fmla="*/ 2147483647 h 1698"/>
              <a:gd name="T68" fmla="*/ 2147483647 w 3526"/>
              <a:gd name="T69" fmla="*/ 2147483647 h 1698"/>
              <a:gd name="T70" fmla="*/ 2147483647 w 3526"/>
              <a:gd name="T71" fmla="*/ 2147483647 h 1698"/>
              <a:gd name="T72" fmla="*/ 2147483647 w 3526"/>
              <a:gd name="T73" fmla="*/ 2147483647 h 1698"/>
              <a:gd name="T74" fmla="*/ 2147483647 w 3526"/>
              <a:gd name="T75" fmla="*/ 2147483647 h 1698"/>
              <a:gd name="T76" fmla="*/ 2147483647 w 3526"/>
              <a:gd name="T77" fmla="*/ 2147483647 h 1698"/>
              <a:gd name="T78" fmla="*/ 2147483647 w 3526"/>
              <a:gd name="T79" fmla="*/ 2147483647 h 1698"/>
              <a:gd name="T80" fmla="*/ 2147483647 w 3526"/>
              <a:gd name="T81" fmla="*/ 2147483647 h 1698"/>
              <a:gd name="T82" fmla="*/ 2147483647 w 3526"/>
              <a:gd name="T83" fmla="*/ 2147483647 h 1698"/>
              <a:gd name="T84" fmla="*/ 2147483647 w 3526"/>
              <a:gd name="T85" fmla="*/ 2147483647 h 1698"/>
              <a:gd name="T86" fmla="*/ 2147483647 w 3526"/>
              <a:gd name="T87" fmla="*/ 2147483647 h 16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6"/>
              <a:gd name="T133" fmla="*/ 0 h 1698"/>
              <a:gd name="T134" fmla="*/ 3526 w 3526"/>
              <a:gd name="T135" fmla="*/ 1698 h 16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6" h="1698">
                <a:moveTo>
                  <a:pt x="3526" y="123"/>
                </a:moveTo>
                <a:lnTo>
                  <a:pt x="3522" y="112"/>
                </a:lnTo>
                <a:lnTo>
                  <a:pt x="3518" y="103"/>
                </a:lnTo>
                <a:lnTo>
                  <a:pt x="3513" y="9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5" y="1671"/>
                </a:lnTo>
                <a:lnTo>
                  <a:pt x="36" y="1698"/>
                </a:lnTo>
                <a:lnTo>
                  <a:pt x="141" y="1651"/>
                </a:lnTo>
                <a:lnTo>
                  <a:pt x="237" y="1608"/>
                </a:lnTo>
                <a:lnTo>
                  <a:pt x="326" y="1568"/>
                </a:lnTo>
                <a:lnTo>
                  <a:pt x="409" y="1530"/>
                </a:lnTo>
                <a:lnTo>
                  <a:pt x="486" y="1496"/>
                </a:lnTo>
                <a:lnTo>
                  <a:pt x="558" y="1463"/>
                </a:lnTo>
                <a:lnTo>
                  <a:pt x="626" y="1433"/>
                </a:lnTo>
                <a:lnTo>
                  <a:pt x="691" y="1403"/>
                </a:lnTo>
                <a:lnTo>
                  <a:pt x="754" y="1375"/>
                </a:lnTo>
                <a:lnTo>
                  <a:pt x="815" y="1347"/>
                </a:lnTo>
                <a:lnTo>
                  <a:pt x="875" y="1320"/>
                </a:lnTo>
                <a:lnTo>
                  <a:pt x="936" y="1292"/>
                </a:lnTo>
                <a:lnTo>
                  <a:pt x="999" y="1264"/>
                </a:lnTo>
                <a:lnTo>
                  <a:pt x="1063" y="1236"/>
                </a:lnTo>
                <a:lnTo>
                  <a:pt x="1130" y="1205"/>
                </a:lnTo>
                <a:lnTo>
                  <a:pt x="1201" y="1173"/>
                </a:lnTo>
                <a:lnTo>
                  <a:pt x="1276" y="1140"/>
                </a:lnTo>
                <a:lnTo>
                  <a:pt x="1357" y="1103"/>
                </a:lnTo>
                <a:lnTo>
                  <a:pt x="1443" y="1064"/>
                </a:lnTo>
                <a:lnTo>
                  <a:pt x="1537" y="1022"/>
                </a:lnTo>
                <a:lnTo>
                  <a:pt x="1639" y="975"/>
                </a:lnTo>
                <a:lnTo>
                  <a:pt x="1749" y="926"/>
                </a:lnTo>
                <a:lnTo>
                  <a:pt x="1870" y="872"/>
                </a:lnTo>
                <a:lnTo>
                  <a:pt x="2000" y="813"/>
                </a:lnTo>
                <a:lnTo>
                  <a:pt x="2143" y="749"/>
                </a:lnTo>
                <a:lnTo>
                  <a:pt x="2297" y="679"/>
                </a:lnTo>
                <a:lnTo>
                  <a:pt x="2464" y="603"/>
                </a:lnTo>
                <a:lnTo>
                  <a:pt x="2646" y="521"/>
                </a:lnTo>
                <a:lnTo>
                  <a:pt x="2841" y="432"/>
                </a:lnTo>
                <a:lnTo>
                  <a:pt x="3053" y="337"/>
                </a:lnTo>
                <a:lnTo>
                  <a:pt x="3281" y="234"/>
                </a:lnTo>
                <a:lnTo>
                  <a:pt x="3526" y="123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5" name="Freeform 675"/>
          <p:cNvSpPr>
            <a:spLocks/>
          </p:cNvSpPr>
          <p:nvPr/>
        </p:nvSpPr>
        <p:spPr bwMode="auto">
          <a:xfrm>
            <a:off x="1219200" y="1600200"/>
            <a:ext cx="254000" cy="147638"/>
          </a:xfrm>
          <a:custGeom>
            <a:avLst/>
            <a:gdLst>
              <a:gd name="T0" fmla="*/ 2147483647 w 3515"/>
              <a:gd name="T1" fmla="*/ 2147483647 h 1674"/>
              <a:gd name="T2" fmla="*/ 2147483647 w 3515"/>
              <a:gd name="T3" fmla="*/ 2147483647 h 1674"/>
              <a:gd name="T4" fmla="*/ 2147483647 w 3515"/>
              <a:gd name="T5" fmla="*/ 2147483647 h 1674"/>
              <a:gd name="T6" fmla="*/ 2147483647 w 3515"/>
              <a:gd name="T7" fmla="*/ 1089376175 h 1674"/>
              <a:gd name="T8" fmla="*/ 2147483647 w 3515"/>
              <a:gd name="T9" fmla="*/ 120734987 h 1674"/>
              <a:gd name="T10" fmla="*/ 2147483647 w 3515"/>
              <a:gd name="T11" fmla="*/ 120734987 h 1674"/>
              <a:gd name="T12" fmla="*/ 2147483647 w 3515"/>
              <a:gd name="T13" fmla="*/ 2147483647 h 1674"/>
              <a:gd name="T14" fmla="*/ 2147483647 w 3515"/>
              <a:gd name="T15" fmla="*/ 2147483647 h 1674"/>
              <a:gd name="T16" fmla="*/ 2147483647 w 3515"/>
              <a:gd name="T17" fmla="*/ 2147483647 h 1674"/>
              <a:gd name="T18" fmla="*/ 2147483647 w 3515"/>
              <a:gd name="T19" fmla="*/ 2147483647 h 1674"/>
              <a:gd name="T20" fmla="*/ 2147483647 w 3515"/>
              <a:gd name="T21" fmla="*/ 2147483647 h 1674"/>
              <a:gd name="T22" fmla="*/ 2147483647 w 3515"/>
              <a:gd name="T23" fmla="*/ 2147483647 h 1674"/>
              <a:gd name="T24" fmla="*/ 2147483647 w 3515"/>
              <a:gd name="T25" fmla="*/ 2147483647 h 1674"/>
              <a:gd name="T26" fmla="*/ 2147483647 w 3515"/>
              <a:gd name="T27" fmla="*/ 2147483647 h 1674"/>
              <a:gd name="T28" fmla="*/ 2147483647 w 3515"/>
              <a:gd name="T29" fmla="*/ 2147483647 h 1674"/>
              <a:gd name="T30" fmla="*/ 2147483647 w 3515"/>
              <a:gd name="T31" fmla="*/ 2147483647 h 1674"/>
              <a:gd name="T32" fmla="*/ 2147483647 w 3515"/>
              <a:gd name="T33" fmla="*/ 2147483647 h 1674"/>
              <a:gd name="T34" fmla="*/ 2147483647 w 3515"/>
              <a:gd name="T35" fmla="*/ 2147483647 h 1674"/>
              <a:gd name="T36" fmla="*/ 2147483647 w 3515"/>
              <a:gd name="T37" fmla="*/ 2147483647 h 1674"/>
              <a:gd name="T38" fmla="*/ 2147483647 w 3515"/>
              <a:gd name="T39" fmla="*/ 2147483647 h 1674"/>
              <a:gd name="T40" fmla="*/ 2147483647 w 3515"/>
              <a:gd name="T41" fmla="*/ 2147483647 h 1674"/>
              <a:gd name="T42" fmla="*/ 2147483647 w 3515"/>
              <a:gd name="T43" fmla="*/ 2147483647 h 1674"/>
              <a:gd name="T44" fmla="*/ 1199918329 w 3515"/>
              <a:gd name="T45" fmla="*/ 2147483647 h 1674"/>
              <a:gd name="T46" fmla="*/ 436199656 w 3515"/>
              <a:gd name="T47" fmla="*/ 2147483647 h 1674"/>
              <a:gd name="T48" fmla="*/ 54713623 w 3515"/>
              <a:gd name="T49" fmla="*/ 2147483647 h 1674"/>
              <a:gd name="T50" fmla="*/ 54713623 w 3515"/>
              <a:gd name="T51" fmla="*/ 2147483647 h 1674"/>
              <a:gd name="T52" fmla="*/ 327148387 w 3515"/>
              <a:gd name="T53" fmla="*/ 2147483647 h 1674"/>
              <a:gd name="T54" fmla="*/ 490913207 w 3515"/>
              <a:gd name="T55" fmla="*/ 2147483647 h 1674"/>
              <a:gd name="T56" fmla="*/ 2147483647 w 3515"/>
              <a:gd name="T57" fmla="*/ 2147483647 h 1674"/>
              <a:gd name="T58" fmla="*/ 2147483647 w 3515"/>
              <a:gd name="T59" fmla="*/ 2147483647 h 1674"/>
              <a:gd name="T60" fmla="*/ 2147483647 w 3515"/>
              <a:gd name="T61" fmla="*/ 2147483647 h 1674"/>
              <a:gd name="T62" fmla="*/ 2147483647 w 3515"/>
              <a:gd name="T63" fmla="*/ 2147483647 h 1674"/>
              <a:gd name="T64" fmla="*/ 2147483647 w 3515"/>
              <a:gd name="T65" fmla="*/ 2147483647 h 1674"/>
              <a:gd name="T66" fmla="*/ 2147483647 w 3515"/>
              <a:gd name="T67" fmla="*/ 2147483647 h 1674"/>
              <a:gd name="T68" fmla="*/ 2147483647 w 3515"/>
              <a:gd name="T69" fmla="*/ 2147483647 h 1674"/>
              <a:gd name="T70" fmla="*/ 2147483647 w 3515"/>
              <a:gd name="T71" fmla="*/ 2147483647 h 1674"/>
              <a:gd name="T72" fmla="*/ 2147483647 w 3515"/>
              <a:gd name="T73" fmla="*/ 2147483647 h 1674"/>
              <a:gd name="T74" fmla="*/ 2147483647 w 3515"/>
              <a:gd name="T75" fmla="*/ 2147483647 h 1674"/>
              <a:gd name="T76" fmla="*/ 2147483647 w 3515"/>
              <a:gd name="T77" fmla="*/ 2147483647 h 1674"/>
              <a:gd name="T78" fmla="*/ 2147483647 w 3515"/>
              <a:gd name="T79" fmla="*/ 2147483647 h 1674"/>
              <a:gd name="T80" fmla="*/ 2147483647 w 3515"/>
              <a:gd name="T81" fmla="*/ 2147483647 h 1674"/>
              <a:gd name="T82" fmla="*/ 2147483647 w 3515"/>
              <a:gd name="T83" fmla="*/ 2147483647 h 1674"/>
              <a:gd name="T84" fmla="*/ 2147483647 w 3515"/>
              <a:gd name="T85" fmla="*/ 2147483647 h 1674"/>
              <a:gd name="T86" fmla="*/ 2147483647 w 3515"/>
              <a:gd name="T87" fmla="*/ 2147483647 h 16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15"/>
              <a:gd name="T133" fmla="*/ 0 h 1674"/>
              <a:gd name="T134" fmla="*/ 3515 w 3515"/>
              <a:gd name="T135" fmla="*/ 1674 h 167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15" h="1674">
                <a:moveTo>
                  <a:pt x="3515" y="103"/>
                </a:moveTo>
                <a:lnTo>
                  <a:pt x="3513" y="96"/>
                </a:lnTo>
                <a:lnTo>
                  <a:pt x="3511" y="91"/>
                </a:lnTo>
                <a:lnTo>
                  <a:pt x="3508" y="8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2" y="1644"/>
                </a:lnTo>
                <a:lnTo>
                  <a:pt x="15" y="1649"/>
                </a:lnTo>
                <a:lnTo>
                  <a:pt x="18" y="1657"/>
                </a:lnTo>
                <a:lnTo>
                  <a:pt x="25" y="1674"/>
                </a:lnTo>
                <a:lnTo>
                  <a:pt x="130" y="1627"/>
                </a:lnTo>
                <a:lnTo>
                  <a:pt x="225" y="1583"/>
                </a:lnTo>
                <a:lnTo>
                  <a:pt x="315" y="1543"/>
                </a:lnTo>
                <a:lnTo>
                  <a:pt x="398" y="1506"/>
                </a:lnTo>
                <a:lnTo>
                  <a:pt x="474" y="1472"/>
                </a:lnTo>
                <a:lnTo>
                  <a:pt x="547" y="1439"/>
                </a:lnTo>
                <a:lnTo>
                  <a:pt x="615" y="1408"/>
                </a:lnTo>
                <a:lnTo>
                  <a:pt x="679" y="1379"/>
                </a:lnTo>
                <a:lnTo>
                  <a:pt x="743" y="1352"/>
                </a:lnTo>
                <a:lnTo>
                  <a:pt x="804" y="1324"/>
                </a:lnTo>
                <a:lnTo>
                  <a:pt x="864" y="1297"/>
                </a:lnTo>
                <a:lnTo>
                  <a:pt x="925" y="1269"/>
                </a:lnTo>
                <a:lnTo>
                  <a:pt x="987" y="1241"/>
                </a:lnTo>
                <a:lnTo>
                  <a:pt x="1052" y="1212"/>
                </a:lnTo>
                <a:lnTo>
                  <a:pt x="1119" y="1182"/>
                </a:lnTo>
                <a:lnTo>
                  <a:pt x="1189" y="1150"/>
                </a:lnTo>
                <a:lnTo>
                  <a:pt x="1265" y="1116"/>
                </a:lnTo>
                <a:lnTo>
                  <a:pt x="1345" y="1081"/>
                </a:lnTo>
                <a:lnTo>
                  <a:pt x="1432" y="1042"/>
                </a:lnTo>
                <a:lnTo>
                  <a:pt x="1526" y="999"/>
                </a:lnTo>
                <a:lnTo>
                  <a:pt x="1628" y="953"/>
                </a:lnTo>
                <a:lnTo>
                  <a:pt x="1738" y="903"/>
                </a:lnTo>
                <a:lnTo>
                  <a:pt x="1859" y="850"/>
                </a:lnTo>
                <a:lnTo>
                  <a:pt x="1989" y="791"/>
                </a:lnTo>
                <a:lnTo>
                  <a:pt x="2132" y="726"/>
                </a:lnTo>
                <a:lnTo>
                  <a:pt x="2286" y="657"/>
                </a:lnTo>
                <a:lnTo>
                  <a:pt x="2453" y="582"/>
                </a:lnTo>
                <a:lnTo>
                  <a:pt x="2635" y="500"/>
                </a:lnTo>
                <a:lnTo>
                  <a:pt x="2830" y="412"/>
                </a:lnTo>
                <a:lnTo>
                  <a:pt x="3042" y="316"/>
                </a:lnTo>
                <a:lnTo>
                  <a:pt x="3269" y="214"/>
                </a:lnTo>
                <a:lnTo>
                  <a:pt x="3515" y="103"/>
                </a:lnTo>
                <a:close/>
              </a:path>
            </a:pathLst>
          </a:custGeom>
          <a:solidFill>
            <a:srgbClr val="D6DE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6" name="Freeform 676"/>
          <p:cNvSpPr>
            <a:spLocks/>
          </p:cNvSpPr>
          <p:nvPr/>
        </p:nvSpPr>
        <p:spPr bwMode="auto">
          <a:xfrm>
            <a:off x="1219200" y="1600200"/>
            <a:ext cx="252413" cy="146050"/>
          </a:xfrm>
          <a:custGeom>
            <a:avLst/>
            <a:gdLst>
              <a:gd name="T0" fmla="*/ 2147483647 w 3503"/>
              <a:gd name="T1" fmla="*/ 2147483647 h 1649"/>
              <a:gd name="T2" fmla="*/ 2147483647 w 3503"/>
              <a:gd name="T3" fmla="*/ 2147483647 h 1649"/>
              <a:gd name="T4" fmla="*/ 2147483647 w 3503"/>
              <a:gd name="T5" fmla="*/ 2147483647 h 1649"/>
              <a:gd name="T6" fmla="*/ 2147483647 w 3503"/>
              <a:gd name="T7" fmla="*/ 1907845570 h 1649"/>
              <a:gd name="T8" fmla="*/ 2147483647 w 3503"/>
              <a:gd name="T9" fmla="*/ 1107470048 h 1649"/>
              <a:gd name="T10" fmla="*/ 2147483647 w 3503"/>
              <a:gd name="T11" fmla="*/ 492591400 h 1649"/>
              <a:gd name="T12" fmla="*/ 2147483647 w 3503"/>
              <a:gd name="T13" fmla="*/ 122977200 h 1649"/>
              <a:gd name="T14" fmla="*/ 2147483647 w 3503"/>
              <a:gd name="T15" fmla="*/ 0 h 1649"/>
              <a:gd name="T16" fmla="*/ 2147483647 w 3503"/>
              <a:gd name="T17" fmla="*/ 122977200 h 1649"/>
              <a:gd name="T18" fmla="*/ 2147483647 w 3503"/>
              <a:gd name="T19" fmla="*/ 492591400 h 1649"/>
              <a:gd name="T20" fmla="*/ 1671207810 w 3503"/>
              <a:gd name="T21" fmla="*/ 2147483647 h 1649"/>
              <a:gd name="T22" fmla="*/ 1185969434 w 3503"/>
              <a:gd name="T23" fmla="*/ 2147483647 h 1649"/>
              <a:gd name="T24" fmla="*/ 781920207 w 3503"/>
              <a:gd name="T25" fmla="*/ 2147483647 h 1649"/>
              <a:gd name="T26" fmla="*/ 431365026 w 3503"/>
              <a:gd name="T27" fmla="*/ 2147483647 h 1649"/>
              <a:gd name="T28" fmla="*/ 188556402 w 3503"/>
              <a:gd name="T29" fmla="*/ 2147483647 h 1649"/>
              <a:gd name="T30" fmla="*/ 53873278 w 3503"/>
              <a:gd name="T31" fmla="*/ 2147483647 h 1649"/>
              <a:gd name="T32" fmla="*/ 0 w 3503"/>
              <a:gd name="T33" fmla="*/ 2147483647 h 1649"/>
              <a:gd name="T34" fmla="*/ 53873278 w 3503"/>
              <a:gd name="T35" fmla="*/ 2147483647 h 1649"/>
              <a:gd name="T36" fmla="*/ 215492969 w 3503"/>
              <a:gd name="T37" fmla="*/ 2147483647 h 1649"/>
              <a:gd name="T38" fmla="*/ 350555181 w 3503"/>
              <a:gd name="T39" fmla="*/ 2147483647 h 1649"/>
              <a:gd name="T40" fmla="*/ 2147483647 w 3503"/>
              <a:gd name="T41" fmla="*/ 2147483647 h 16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03"/>
              <a:gd name="T64" fmla="*/ 0 h 1649"/>
              <a:gd name="T65" fmla="*/ 3503 w 3503"/>
              <a:gd name="T66" fmla="*/ 1649 h 16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03" h="1649">
                <a:moveTo>
                  <a:pt x="3503" y="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9"/>
                </a:lnTo>
                <a:lnTo>
                  <a:pt x="3503" y="8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7" name="Freeform 677"/>
          <p:cNvSpPr>
            <a:spLocks/>
          </p:cNvSpPr>
          <p:nvPr/>
        </p:nvSpPr>
        <p:spPr bwMode="auto">
          <a:xfrm>
            <a:off x="1493838" y="1663700"/>
            <a:ext cx="3175" cy="4763"/>
          </a:xfrm>
          <a:custGeom>
            <a:avLst/>
            <a:gdLst>
              <a:gd name="T0" fmla="*/ 0 w 28"/>
              <a:gd name="T1" fmla="*/ 401828709 h 40"/>
              <a:gd name="T2" fmla="*/ 1488615192 w 28"/>
              <a:gd name="T3" fmla="*/ 0 h 40"/>
              <a:gd name="T4" fmla="*/ 2147483647 w 28"/>
              <a:gd name="T5" fmla="*/ 401828709 h 40"/>
              <a:gd name="T6" fmla="*/ 2147483647 w 28"/>
              <a:gd name="T7" fmla="*/ 1408087833 h 40"/>
              <a:gd name="T8" fmla="*/ 2147483647 w 28"/>
              <a:gd name="T9" fmla="*/ 2147483647 h 40"/>
              <a:gd name="T10" fmla="*/ 2147483647 w 28"/>
              <a:gd name="T11" fmla="*/ 2147483647 h 40"/>
              <a:gd name="T12" fmla="*/ 2147483647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0 w 28"/>
              <a:gd name="T19" fmla="*/ 401828709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7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8" name="Freeform 678"/>
          <p:cNvSpPr>
            <a:spLocks/>
          </p:cNvSpPr>
          <p:nvPr/>
        </p:nvSpPr>
        <p:spPr bwMode="auto">
          <a:xfrm>
            <a:off x="1241425" y="1663700"/>
            <a:ext cx="254000" cy="142875"/>
          </a:xfrm>
          <a:custGeom>
            <a:avLst/>
            <a:gdLst>
              <a:gd name="T0" fmla="*/ 214769416 w 3529"/>
              <a:gd name="T1" fmla="*/ 2147483647 h 1614"/>
              <a:gd name="T2" fmla="*/ 0 w 3529"/>
              <a:gd name="T3" fmla="*/ 2147483647 h 1614"/>
              <a:gd name="T4" fmla="*/ 2147483647 w 3529"/>
              <a:gd name="T5" fmla="*/ 0 h 1614"/>
              <a:gd name="T6" fmla="*/ 2147483647 w 3529"/>
              <a:gd name="T7" fmla="*/ 2147483647 h 1614"/>
              <a:gd name="T8" fmla="*/ 429533721 w 3529"/>
              <a:gd name="T9" fmla="*/ 2147483647 h 1614"/>
              <a:gd name="T10" fmla="*/ 214769416 w 3529"/>
              <a:gd name="T11" fmla="*/ 2147483647 h 16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9"/>
              <a:gd name="T19" fmla="*/ 0 h 1614"/>
              <a:gd name="T20" fmla="*/ 3529 w 3529"/>
              <a:gd name="T21" fmla="*/ 1614 h 16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9" h="1614">
                <a:moveTo>
                  <a:pt x="8" y="1596"/>
                </a:moveTo>
                <a:lnTo>
                  <a:pt x="0" y="1577"/>
                </a:lnTo>
                <a:lnTo>
                  <a:pt x="3513" y="0"/>
                </a:lnTo>
                <a:lnTo>
                  <a:pt x="3529" y="38"/>
                </a:lnTo>
                <a:lnTo>
                  <a:pt x="16" y="1614"/>
                </a:lnTo>
                <a:lnTo>
                  <a:pt x="8" y="1596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9" name="Freeform 679"/>
          <p:cNvSpPr>
            <a:spLocks/>
          </p:cNvSpPr>
          <p:nvPr/>
        </p:nvSpPr>
        <p:spPr bwMode="auto">
          <a:xfrm>
            <a:off x="1239838" y="1803400"/>
            <a:ext cx="1587" cy="3175"/>
          </a:xfrm>
          <a:custGeom>
            <a:avLst/>
            <a:gdLst>
              <a:gd name="T0" fmla="*/ 288957616 w 28"/>
              <a:gd name="T1" fmla="*/ 1468772066 h 40"/>
              <a:gd name="T2" fmla="*/ 196098222 w 28"/>
              <a:gd name="T3" fmla="*/ 1587799006 h 40"/>
              <a:gd name="T4" fmla="*/ 123811449 w 28"/>
              <a:gd name="T5" fmla="*/ 1468772066 h 40"/>
              <a:gd name="T6" fmla="*/ 61907340 w 28"/>
              <a:gd name="T7" fmla="*/ 1309744015 h 40"/>
              <a:gd name="T8" fmla="*/ 20575795 w 28"/>
              <a:gd name="T9" fmla="*/ 1032192976 h 40"/>
              <a:gd name="T10" fmla="*/ 0 w 28"/>
              <a:gd name="T11" fmla="*/ 754137748 h 40"/>
              <a:gd name="T12" fmla="*/ 10379433 w 28"/>
              <a:gd name="T13" fmla="*/ 436579328 h 40"/>
              <a:gd name="T14" fmla="*/ 51527850 w 28"/>
              <a:gd name="T15" fmla="*/ 198537909 h 40"/>
              <a:gd name="T16" fmla="*/ 123811449 w 28"/>
              <a:gd name="T17" fmla="*/ 0 h 40"/>
              <a:gd name="T18" fmla="*/ 288957616 w 28"/>
              <a:gd name="T19" fmla="*/ 146877206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28" y="37"/>
                </a:moveTo>
                <a:lnTo>
                  <a:pt x="19" y="40"/>
                </a:lnTo>
                <a:lnTo>
                  <a:pt x="12" y="37"/>
                </a:lnTo>
                <a:lnTo>
                  <a:pt x="6" y="33"/>
                </a:lnTo>
                <a:lnTo>
                  <a:pt x="2" y="26"/>
                </a:lnTo>
                <a:lnTo>
                  <a:pt x="0" y="19"/>
                </a:lnTo>
                <a:lnTo>
                  <a:pt x="1" y="11"/>
                </a:lnTo>
                <a:lnTo>
                  <a:pt x="5" y="5"/>
                </a:lnTo>
                <a:lnTo>
                  <a:pt x="12" y="0"/>
                </a:lnTo>
                <a:lnTo>
                  <a:pt x="28" y="37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0" name="Freeform 680"/>
          <p:cNvSpPr>
            <a:spLocks/>
          </p:cNvSpPr>
          <p:nvPr/>
        </p:nvSpPr>
        <p:spPr bwMode="auto">
          <a:xfrm>
            <a:off x="1500188" y="1681163"/>
            <a:ext cx="3175" cy="3175"/>
          </a:xfrm>
          <a:custGeom>
            <a:avLst/>
            <a:gdLst>
              <a:gd name="T0" fmla="*/ 0 w 28"/>
              <a:gd name="T1" fmla="*/ 79517240 h 40"/>
              <a:gd name="T2" fmla="*/ 1488615192 w 28"/>
              <a:gd name="T3" fmla="*/ 0 h 40"/>
              <a:gd name="T4" fmla="*/ 2147483647 w 28"/>
              <a:gd name="T5" fmla="*/ 79517240 h 40"/>
              <a:gd name="T6" fmla="*/ 2147483647 w 28"/>
              <a:gd name="T7" fmla="*/ 238041339 h 40"/>
              <a:gd name="T8" fmla="*/ 2147483647 w 28"/>
              <a:gd name="T9" fmla="*/ 516096488 h 40"/>
              <a:gd name="T10" fmla="*/ 2147483647 w 28"/>
              <a:gd name="T11" fmla="*/ 833655146 h 40"/>
              <a:gd name="T12" fmla="*/ 2147483647 w 28"/>
              <a:gd name="T13" fmla="*/ 1151213646 h 40"/>
              <a:gd name="T14" fmla="*/ 2147483647 w 28"/>
              <a:gd name="T15" fmla="*/ 1389261176 h 40"/>
              <a:gd name="T16" fmla="*/ 2147483647 w 28"/>
              <a:gd name="T17" fmla="*/ 1587799006 h 40"/>
              <a:gd name="T18" fmla="*/ 0 w 28"/>
              <a:gd name="T19" fmla="*/ 7951724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6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1" name="Freeform 681"/>
          <p:cNvSpPr>
            <a:spLocks/>
          </p:cNvSpPr>
          <p:nvPr/>
        </p:nvSpPr>
        <p:spPr bwMode="auto">
          <a:xfrm>
            <a:off x="1246188" y="1681163"/>
            <a:ext cx="255587" cy="144462"/>
          </a:xfrm>
          <a:custGeom>
            <a:avLst/>
            <a:gdLst>
              <a:gd name="T0" fmla="*/ 215504156 w 3547"/>
              <a:gd name="T1" fmla="*/ 2147483647 h 1633"/>
              <a:gd name="T2" fmla="*/ 0 w 3547"/>
              <a:gd name="T3" fmla="*/ 2147483647 h 1633"/>
              <a:gd name="T4" fmla="*/ 2147483647 w 3547"/>
              <a:gd name="T5" fmla="*/ 0 h 1633"/>
              <a:gd name="T6" fmla="*/ 2147483647 w 3547"/>
              <a:gd name="T7" fmla="*/ 2147483647 h 1633"/>
              <a:gd name="T8" fmla="*/ 458319444 w 3547"/>
              <a:gd name="T9" fmla="*/ 2147483647 h 1633"/>
              <a:gd name="T10" fmla="*/ 215504156 w 3547"/>
              <a:gd name="T11" fmla="*/ 2147483647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47"/>
              <a:gd name="T19" fmla="*/ 0 h 1633"/>
              <a:gd name="T20" fmla="*/ 3547 w 3547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47" h="1633">
                <a:moveTo>
                  <a:pt x="8" y="1614"/>
                </a:moveTo>
                <a:lnTo>
                  <a:pt x="0" y="1595"/>
                </a:lnTo>
                <a:lnTo>
                  <a:pt x="3531" y="0"/>
                </a:lnTo>
                <a:lnTo>
                  <a:pt x="3547" y="38"/>
                </a:lnTo>
                <a:lnTo>
                  <a:pt x="17" y="1633"/>
                </a:lnTo>
                <a:lnTo>
                  <a:pt x="8" y="161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2" name="Freeform 682"/>
          <p:cNvSpPr>
            <a:spLocks/>
          </p:cNvSpPr>
          <p:nvPr/>
        </p:nvSpPr>
        <p:spPr bwMode="auto">
          <a:xfrm>
            <a:off x="1244600" y="1822450"/>
            <a:ext cx="3175" cy="3175"/>
          </a:xfrm>
          <a:custGeom>
            <a:avLst/>
            <a:gdLst>
              <a:gd name="T0" fmla="*/ 2147483647 w 29"/>
              <a:gd name="T1" fmla="*/ 1508281845 h 40"/>
              <a:gd name="T2" fmla="*/ 2147483647 w 29"/>
              <a:gd name="T3" fmla="*/ 1587799006 h 40"/>
              <a:gd name="T4" fmla="*/ 1724374469 w 29"/>
              <a:gd name="T5" fmla="*/ 1508281845 h 40"/>
              <a:gd name="T6" fmla="*/ 862187234 w 29"/>
              <a:gd name="T7" fmla="*/ 1349751476 h 40"/>
              <a:gd name="T8" fmla="*/ 287399686 w 29"/>
              <a:gd name="T9" fmla="*/ 1071702756 h 40"/>
              <a:gd name="T10" fmla="*/ 0 w 29"/>
              <a:gd name="T11" fmla="*/ 754137748 h 40"/>
              <a:gd name="T12" fmla="*/ 143046559 w 29"/>
              <a:gd name="T13" fmla="*/ 476089028 h 40"/>
              <a:gd name="T14" fmla="*/ 717833998 w 29"/>
              <a:gd name="T15" fmla="*/ 238041339 h 40"/>
              <a:gd name="T16" fmla="*/ 1724374469 w 29"/>
              <a:gd name="T17" fmla="*/ 0 h 40"/>
              <a:gd name="T18" fmla="*/ 2147483647 w 29"/>
              <a:gd name="T19" fmla="*/ 1508281845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40"/>
              <a:gd name="T32" fmla="*/ 29 w 29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40">
                <a:moveTo>
                  <a:pt x="29" y="38"/>
                </a:moveTo>
                <a:lnTo>
                  <a:pt x="19" y="40"/>
                </a:lnTo>
                <a:lnTo>
                  <a:pt x="12" y="38"/>
                </a:lnTo>
                <a:lnTo>
                  <a:pt x="6" y="34"/>
                </a:lnTo>
                <a:lnTo>
                  <a:pt x="2" y="27"/>
                </a:lnTo>
                <a:lnTo>
                  <a:pt x="0" y="19"/>
                </a:lnTo>
                <a:lnTo>
                  <a:pt x="1" y="12"/>
                </a:lnTo>
                <a:lnTo>
                  <a:pt x="5" y="6"/>
                </a:lnTo>
                <a:lnTo>
                  <a:pt x="12" y="0"/>
                </a:lnTo>
                <a:lnTo>
                  <a:pt x="29" y="38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3" name="Freeform 683"/>
          <p:cNvSpPr>
            <a:spLocks/>
          </p:cNvSpPr>
          <p:nvPr/>
        </p:nvSpPr>
        <p:spPr bwMode="auto">
          <a:xfrm>
            <a:off x="1231900" y="1830388"/>
            <a:ext cx="79375" cy="193675"/>
          </a:xfrm>
          <a:custGeom>
            <a:avLst/>
            <a:gdLst>
              <a:gd name="T0" fmla="*/ 2147483647 w 1103"/>
              <a:gd name="T1" fmla="*/ 2147483647 h 2201"/>
              <a:gd name="T2" fmla="*/ 2147483647 w 1103"/>
              <a:gd name="T3" fmla="*/ 2147483647 h 2201"/>
              <a:gd name="T4" fmla="*/ 2147483647 w 1103"/>
              <a:gd name="T5" fmla="*/ 2147483647 h 2201"/>
              <a:gd name="T6" fmla="*/ 2147483647 w 1103"/>
              <a:gd name="T7" fmla="*/ 2147483647 h 2201"/>
              <a:gd name="T8" fmla="*/ 2147483647 w 1103"/>
              <a:gd name="T9" fmla="*/ 2147483647 h 2201"/>
              <a:gd name="T10" fmla="*/ 2147483647 w 1103"/>
              <a:gd name="T11" fmla="*/ 2147483647 h 2201"/>
              <a:gd name="T12" fmla="*/ 2147483647 w 1103"/>
              <a:gd name="T13" fmla="*/ 2147483647 h 2201"/>
              <a:gd name="T14" fmla="*/ 2147483647 w 1103"/>
              <a:gd name="T15" fmla="*/ 2147483647 h 2201"/>
              <a:gd name="T16" fmla="*/ 2147483647 w 1103"/>
              <a:gd name="T17" fmla="*/ 2147483647 h 2201"/>
              <a:gd name="T18" fmla="*/ 2147483647 w 1103"/>
              <a:gd name="T19" fmla="*/ 2147483647 h 2201"/>
              <a:gd name="T20" fmla="*/ 2147483647 w 1103"/>
              <a:gd name="T21" fmla="*/ 2147483647 h 2201"/>
              <a:gd name="T22" fmla="*/ 2147483647 w 1103"/>
              <a:gd name="T23" fmla="*/ 2147483647 h 2201"/>
              <a:gd name="T24" fmla="*/ 2147483647 w 1103"/>
              <a:gd name="T25" fmla="*/ 2147483647 h 2201"/>
              <a:gd name="T26" fmla="*/ 2147483647 w 1103"/>
              <a:gd name="T27" fmla="*/ 2147483647 h 2201"/>
              <a:gd name="T28" fmla="*/ 2147483647 w 1103"/>
              <a:gd name="T29" fmla="*/ 2147483647 h 2201"/>
              <a:gd name="T30" fmla="*/ 2147483647 w 1103"/>
              <a:gd name="T31" fmla="*/ 2147483647 h 2201"/>
              <a:gd name="T32" fmla="*/ 2147483647 w 1103"/>
              <a:gd name="T33" fmla="*/ 2147483647 h 2201"/>
              <a:gd name="T34" fmla="*/ 2147483647 w 1103"/>
              <a:gd name="T35" fmla="*/ 2147483647 h 2201"/>
              <a:gd name="T36" fmla="*/ 2147483647 w 1103"/>
              <a:gd name="T37" fmla="*/ 2147483647 h 2201"/>
              <a:gd name="T38" fmla="*/ 2147483647 w 1103"/>
              <a:gd name="T39" fmla="*/ 2147483647 h 2201"/>
              <a:gd name="T40" fmla="*/ 2147483647 w 1103"/>
              <a:gd name="T41" fmla="*/ 2147483647 h 2201"/>
              <a:gd name="T42" fmla="*/ 2147483647 w 1103"/>
              <a:gd name="T43" fmla="*/ 2147483647 h 2201"/>
              <a:gd name="T44" fmla="*/ 2147483647 w 1103"/>
              <a:gd name="T45" fmla="*/ 2147483647 h 2201"/>
              <a:gd name="T46" fmla="*/ 2147483647 w 1103"/>
              <a:gd name="T47" fmla="*/ 2147483647 h 2201"/>
              <a:gd name="T48" fmla="*/ 2147483647 w 1103"/>
              <a:gd name="T49" fmla="*/ 2147483647 h 2201"/>
              <a:gd name="T50" fmla="*/ 2147483647 w 1103"/>
              <a:gd name="T51" fmla="*/ 2147483647 h 2201"/>
              <a:gd name="T52" fmla="*/ 2147483647 w 1103"/>
              <a:gd name="T53" fmla="*/ 2147483647 h 2201"/>
              <a:gd name="T54" fmla="*/ 2147483647 w 1103"/>
              <a:gd name="T55" fmla="*/ 2147483647 h 2201"/>
              <a:gd name="T56" fmla="*/ 2147483647 w 1103"/>
              <a:gd name="T57" fmla="*/ 2147483647 h 2201"/>
              <a:gd name="T58" fmla="*/ 2147483647 w 1103"/>
              <a:gd name="T59" fmla="*/ 2147483647 h 2201"/>
              <a:gd name="T60" fmla="*/ 2147483647 w 1103"/>
              <a:gd name="T61" fmla="*/ 2147483647 h 2201"/>
              <a:gd name="T62" fmla="*/ 2147483647 w 1103"/>
              <a:gd name="T63" fmla="*/ 2147483647 h 2201"/>
              <a:gd name="T64" fmla="*/ 2147483647 w 1103"/>
              <a:gd name="T65" fmla="*/ 2147483647 h 2201"/>
              <a:gd name="T66" fmla="*/ 2147483647 w 1103"/>
              <a:gd name="T67" fmla="*/ 2147483647 h 2201"/>
              <a:gd name="T68" fmla="*/ 2147483647 w 1103"/>
              <a:gd name="T69" fmla="*/ 2147483647 h 2201"/>
              <a:gd name="T70" fmla="*/ 2147483647 w 1103"/>
              <a:gd name="T71" fmla="*/ 2147483647 h 2201"/>
              <a:gd name="T72" fmla="*/ 1877140886 w 1103"/>
              <a:gd name="T73" fmla="*/ 2147483647 h 2201"/>
              <a:gd name="T74" fmla="*/ 1314035278 w 1103"/>
              <a:gd name="T75" fmla="*/ 2147483647 h 2201"/>
              <a:gd name="T76" fmla="*/ 858257408 w 1103"/>
              <a:gd name="T77" fmla="*/ 2147483647 h 2201"/>
              <a:gd name="T78" fmla="*/ 509439113 w 1103"/>
              <a:gd name="T79" fmla="*/ 2147483647 h 2201"/>
              <a:gd name="T80" fmla="*/ 214660152 w 1103"/>
              <a:gd name="T81" fmla="*/ 2147483647 h 2201"/>
              <a:gd name="T82" fmla="*/ 53666351 w 1103"/>
              <a:gd name="T83" fmla="*/ 2147483647 h 2201"/>
              <a:gd name="T84" fmla="*/ 0 w 1103"/>
              <a:gd name="T85" fmla="*/ 2147483647 h 2201"/>
              <a:gd name="T86" fmla="*/ 53666351 w 1103"/>
              <a:gd name="T87" fmla="*/ 2147483647 h 2201"/>
              <a:gd name="T88" fmla="*/ 214660152 w 1103"/>
              <a:gd name="T89" fmla="*/ 2147483647 h 2201"/>
              <a:gd name="T90" fmla="*/ 482608564 w 1103"/>
              <a:gd name="T91" fmla="*/ 2147483647 h 2201"/>
              <a:gd name="T92" fmla="*/ 831426859 w 1103"/>
              <a:gd name="T93" fmla="*/ 2147483647 h 2201"/>
              <a:gd name="T94" fmla="*/ 1287204657 w 1103"/>
              <a:gd name="T95" fmla="*/ 2147483647 h 2201"/>
              <a:gd name="T96" fmla="*/ 1850305084 w 1103"/>
              <a:gd name="T97" fmla="*/ 2147483647 h 2201"/>
              <a:gd name="T98" fmla="*/ 2147483647 w 1103"/>
              <a:gd name="T99" fmla="*/ 2147483647 h 2201"/>
              <a:gd name="T100" fmla="*/ 2147483647 w 1103"/>
              <a:gd name="T101" fmla="*/ 0 h 2201"/>
              <a:gd name="T102" fmla="*/ 2147483647 w 1103"/>
              <a:gd name="T103" fmla="*/ 2147483647 h 22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1"/>
              <a:gd name="T158" fmla="*/ 1103 w 1103"/>
              <a:gd name="T159" fmla="*/ 2201 h 22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1">
                <a:moveTo>
                  <a:pt x="230" y="56"/>
                </a:moveTo>
                <a:lnTo>
                  <a:pt x="1103" y="2072"/>
                </a:lnTo>
                <a:lnTo>
                  <a:pt x="1067" y="2201"/>
                </a:lnTo>
                <a:lnTo>
                  <a:pt x="1031" y="2186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80" y="2058"/>
                </a:lnTo>
                <a:lnTo>
                  <a:pt x="745" y="2036"/>
                </a:lnTo>
                <a:lnTo>
                  <a:pt x="711" y="2012"/>
                </a:lnTo>
                <a:lnTo>
                  <a:pt x="677" y="1988"/>
                </a:lnTo>
                <a:lnTo>
                  <a:pt x="644" y="1964"/>
                </a:lnTo>
                <a:lnTo>
                  <a:pt x="610" y="1939"/>
                </a:lnTo>
                <a:lnTo>
                  <a:pt x="579" y="1911"/>
                </a:lnTo>
                <a:lnTo>
                  <a:pt x="547" y="1884"/>
                </a:lnTo>
                <a:lnTo>
                  <a:pt x="515" y="1856"/>
                </a:lnTo>
                <a:lnTo>
                  <a:pt x="485" y="1827"/>
                </a:lnTo>
                <a:lnTo>
                  <a:pt x="455" y="1797"/>
                </a:lnTo>
                <a:lnTo>
                  <a:pt x="426" y="1767"/>
                </a:lnTo>
                <a:lnTo>
                  <a:pt x="397" y="1736"/>
                </a:lnTo>
                <a:lnTo>
                  <a:pt x="370" y="1705"/>
                </a:lnTo>
                <a:lnTo>
                  <a:pt x="342" y="1672"/>
                </a:lnTo>
                <a:lnTo>
                  <a:pt x="316" y="1638"/>
                </a:lnTo>
                <a:lnTo>
                  <a:pt x="291" y="1604"/>
                </a:lnTo>
                <a:lnTo>
                  <a:pt x="267" y="1571"/>
                </a:lnTo>
                <a:lnTo>
                  <a:pt x="243" y="1536"/>
                </a:lnTo>
                <a:lnTo>
                  <a:pt x="221" y="1500"/>
                </a:lnTo>
                <a:lnTo>
                  <a:pt x="199" y="1463"/>
                </a:lnTo>
                <a:lnTo>
                  <a:pt x="178" y="1427"/>
                </a:lnTo>
                <a:lnTo>
                  <a:pt x="158" y="1389"/>
                </a:lnTo>
                <a:lnTo>
                  <a:pt x="140" y="1351"/>
                </a:lnTo>
                <a:lnTo>
                  <a:pt x="123" y="1314"/>
                </a:lnTo>
                <a:lnTo>
                  <a:pt x="94" y="1241"/>
                </a:lnTo>
                <a:lnTo>
                  <a:pt x="70" y="1164"/>
                </a:lnTo>
                <a:lnTo>
                  <a:pt x="49" y="1083"/>
                </a:lnTo>
                <a:lnTo>
                  <a:pt x="32" y="997"/>
                </a:lnTo>
                <a:lnTo>
                  <a:pt x="19" y="910"/>
                </a:lnTo>
                <a:lnTo>
                  <a:pt x="8" y="822"/>
                </a:lnTo>
                <a:lnTo>
                  <a:pt x="2" y="732"/>
                </a:lnTo>
                <a:lnTo>
                  <a:pt x="0" y="641"/>
                </a:lnTo>
                <a:lnTo>
                  <a:pt x="2" y="551"/>
                </a:lnTo>
                <a:lnTo>
                  <a:pt x="8" y="463"/>
                </a:lnTo>
                <a:lnTo>
                  <a:pt x="18" y="375"/>
                </a:lnTo>
                <a:lnTo>
                  <a:pt x="31" y="292"/>
                </a:lnTo>
                <a:lnTo>
                  <a:pt x="48" y="212"/>
                </a:lnTo>
                <a:lnTo>
                  <a:pt x="69" y="136"/>
                </a:lnTo>
                <a:lnTo>
                  <a:pt x="94" y="65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4" name="Freeform 684"/>
          <p:cNvSpPr>
            <a:spLocks/>
          </p:cNvSpPr>
          <p:nvPr/>
        </p:nvSpPr>
        <p:spPr bwMode="auto">
          <a:xfrm>
            <a:off x="1230313" y="1830388"/>
            <a:ext cx="79375" cy="193675"/>
          </a:xfrm>
          <a:custGeom>
            <a:avLst/>
            <a:gdLst>
              <a:gd name="T0" fmla="*/ 2147483647 w 1103"/>
              <a:gd name="T1" fmla="*/ 2147483647 h 2202"/>
              <a:gd name="T2" fmla="*/ 2147483647 w 1103"/>
              <a:gd name="T3" fmla="*/ 2147483647 h 2202"/>
              <a:gd name="T4" fmla="*/ 2147483647 w 1103"/>
              <a:gd name="T5" fmla="*/ 2147483647 h 2202"/>
              <a:gd name="T6" fmla="*/ 2147483647 w 1103"/>
              <a:gd name="T7" fmla="*/ 2147483647 h 2202"/>
              <a:gd name="T8" fmla="*/ 2147483647 w 1103"/>
              <a:gd name="T9" fmla="*/ 2147483647 h 2202"/>
              <a:gd name="T10" fmla="*/ 2147483647 w 1103"/>
              <a:gd name="T11" fmla="*/ 2147483647 h 2202"/>
              <a:gd name="T12" fmla="*/ 2147483647 w 1103"/>
              <a:gd name="T13" fmla="*/ 2147483647 h 2202"/>
              <a:gd name="T14" fmla="*/ 2147483647 w 1103"/>
              <a:gd name="T15" fmla="*/ 2147483647 h 2202"/>
              <a:gd name="T16" fmla="*/ 2147483647 w 1103"/>
              <a:gd name="T17" fmla="*/ 2147483647 h 2202"/>
              <a:gd name="T18" fmla="*/ 2147483647 w 1103"/>
              <a:gd name="T19" fmla="*/ 2147483647 h 2202"/>
              <a:gd name="T20" fmla="*/ 2147483647 w 1103"/>
              <a:gd name="T21" fmla="*/ 2147483647 h 2202"/>
              <a:gd name="T22" fmla="*/ 2147483647 w 1103"/>
              <a:gd name="T23" fmla="*/ 2147483647 h 2202"/>
              <a:gd name="T24" fmla="*/ 2147483647 w 1103"/>
              <a:gd name="T25" fmla="*/ 2147483647 h 2202"/>
              <a:gd name="T26" fmla="*/ 2147483647 w 1103"/>
              <a:gd name="T27" fmla="*/ 2147483647 h 2202"/>
              <a:gd name="T28" fmla="*/ 2147483647 w 1103"/>
              <a:gd name="T29" fmla="*/ 2147483647 h 2202"/>
              <a:gd name="T30" fmla="*/ 2147483647 w 1103"/>
              <a:gd name="T31" fmla="*/ 2147483647 h 2202"/>
              <a:gd name="T32" fmla="*/ 2147483647 w 1103"/>
              <a:gd name="T33" fmla="*/ 2147483647 h 2202"/>
              <a:gd name="T34" fmla="*/ 2147483647 w 1103"/>
              <a:gd name="T35" fmla="*/ 2147483647 h 2202"/>
              <a:gd name="T36" fmla="*/ 2147483647 w 1103"/>
              <a:gd name="T37" fmla="*/ 2147483647 h 2202"/>
              <a:gd name="T38" fmla="*/ 2147483647 w 1103"/>
              <a:gd name="T39" fmla="*/ 2147483647 h 2202"/>
              <a:gd name="T40" fmla="*/ 2147483647 w 1103"/>
              <a:gd name="T41" fmla="*/ 2147483647 h 2202"/>
              <a:gd name="T42" fmla="*/ 2147483647 w 1103"/>
              <a:gd name="T43" fmla="*/ 2147483647 h 2202"/>
              <a:gd name="T44" fmla="*/ 2147483647 w 1103"/>
              <a:gd name="T45" fmla="*/ 2147483647 h 2202"/>
              <a:gd name="T46" fmla="*/ 2147483647 w 1103"/>
              <a:gd name="T47" fmla="*/ 2147483647 h 2202"/>
              <a:gd name="T48" fmla="*/ 2147483647 w 1103"/>
              <a:gd name="T49" fmla="*/ 2147483647 h 2202"/>
              <a:gd name="T50" fmla="*/ 2147483647 w 1103"/>
              <a:gd name="T51" fmla="*/ 2147483647 h 2202"/>
              <a:gd name="T52" fmla="*/ 2147483647 w 1103"/>
              <a:gd name="T53" fmla="*/ 2147483647 h 2202"/>
              <a:gd name="T54" fmla="*/ 2147483647 w 1103"/>
              <a:gd name="T55" fmla="*/ 2147483647 h 2202"/>
              <a:gd name="T56" fmla="*/ 2147483647 w 1103"/>
              <a:gd name="T57" fmla="*/ 2147483647 h 2202"/>
              <a:gd name="T58" fmla="*/ 2147483647 w 1103"/>
              <a:gd name="T59" fmla="*/ 2147483647 h 2202"/>
              <a:gd name="T60" fmla="*/ 2147483647 w 1103"/>
              <a:gd name="T61" fmla="*/ 2147483647 h 2202"/>
              <a:gd name="T62" fmla="*/ 2147483647 w 1103"/>
              <a:gd name="T63" fmla="*/ 2147483647 h 2202"/>
              <a:gd name="T64" fmla="*/ 2147483647 w 1103"/>
              <a:gd name="T65" fmla="*/ 2147483647 h 2202"/>
              <a:gd name="T66" fmla="*/ 2147483647 w 1103"/>
              <a:gd name="T67" fmla="*/ 2147483647 h 2202"/>
              <a:gd name="T68" fmla="*/ 2147483647 w 1103"/>
              <a:gd name="T69" fmla="*/ 2147483647 h 2202"/>
              <a:gd name="T70" fmla="*/ 2147483647 w 1103"/>
              <a:gd name="T71" fmla="*/ 2147483647 h 2202"/>
              <a:gd name="T72" fmla="*/ 1850305084 w 1103"/>
              <a:gd name="T73" fmla="*/ 2147483647 h 2202"/>
              <a:gd name="T74" fmla="*/ 1314035278 w 1103"/>
              <a:gd name="T75" fmla="*/ 2147483647 h 2202"/>
              <a:gd name="T76" fmla="*/ 858257408 w 1103"/>
              <a:gd name="T77" fmla="*/ 2147483647 h 2202"/>
              <a:gd name="T78" fmla="*/ 482608564 w 1103"/>
              <a:gd name="T79" fmla="*/ 2147483647 h 2202"/>
              <a:gd name="T80" fmla="*/ 214660152 w 1103"/>
              <a:gd name="T81" fmla="*/ 2147483647 h 2202"/>
              <a:gd name="T82" fmla="*/ 53666351 w 1103"/>
              <a:gd name="T83" fmla="*/ 2147483647 h 2202"/>
              <a:gd name="T84" fmla="*/ 0 w 1103"/>
              <a:gd name="T85" fmla="*/ 2147483647 h 2202"/>
              <a:gd name="T86" fmla="*/ 53666351 w 1103"/>
              <a:gd name="T87" fmla="*/ 2147483647 h 2202"/>
              <a:gd name="T88" fmla="*/ 214660152 w 1103"/>
              <a:gd name="T89" fmla="*/ 2147483647 h 2202"/>
              <a:gd name="T90" fmla="*/ 455778015 w 1103"/>
              <a:gd name="T91" fmla="*/ 2147483647 h 2202"/>
              <a:gd name="T92" fmla="*/ 831426859 w 1103"/>
              <a:gd name="T93" fmla="*/ 2147483647 h 2202"/>
              <a:gd name="T94" fmla="*/ 1287204657 w 1103"/>
              <a:gd name="T95" fmla="*/ 2147483647 h 2202"/>
              <a:gd name="T96" fmla="*/ 1823474535 w 1103"/>
              <a:gd name="T97" fmla="*/ 2147483647 h 2202"/>
              <a:gd name="T98" fmla="*/ 2147483647 w 1103"/>
              <a:gd name="T99" fmla="*/ 2147483647 h 2202"/>
              <a:gd name="T100" fmla="*/ 2147483647 w 1103"/>
              <a:gd name="T101" fmla="*/ 0 h 2202"/>
              <a:gd name="T102" fmla="*/ 2147483647 w 1103"/>
              <a:gd name="T103" fmla="*/ 2147483647 h 22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2"/>
              <a:gd name="T158" fmla="*/ 1103 w 1103"/>
              <a:gd name="T159" fmla="*/ 2202 h 22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2">
                <a:moveTo>
                  <a:pt x="230" y="56"/>
                </a:moveTo>
                <a:lnTo>
                  <a:pt x="1103" y="2072"/>
                </a:lnTo>
                <a:lnTo>
                  <a:pt x="1067" y="2202"/>
                </a:lnTo>
                <a:lnTo>
                  <a:pt x="1030" y="2187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79" y="2058"/>
                </a:lnTo>
                <a:lnTo>
                  <a:pt x="745" y="2036"/>
                </a:lnTo>
                <a:lnTo>
                  <a:pt x="711" y="2013"/>
                </a:lnTo>
                <a:lnTo>
                  <a:pt x="676" y="1989"/>
                </a:lnTo>
                <a:lnTo>
                  <a:pt x="644" y="1964"/>
                </a:lnTo>
                <a:lnTo>
                  <a:pt x="610" y="1939"/>
                </a:lnTo>
                <a:lnTo>
                  <a:pt x="578" y="1912"/>
                </a:lnTo>
                <a:lnTo>
                  <a:pt x="547" y="1884"/>
                </a:lnTo>
                <a:lnTo>
                  <a:pt x="515" y="1857"/>
                </a:lnTo>
                <a:lnTo>
                  <a:pt x="485" y="1827"/>
                </a:lnTo>
                <a:lnTo>
                  <a:pt x="455" y="1798"/>
                </a:lnTo>
                <a:lnTo>
                  <a:pt x="425" y="1767"/>
                </a:lnTo>
                <a:lnTo>
                  <a:pt x="397" y="1737"/>
                </a:lnTo>
                <a:lnTo>
                  <a:pt x="369" y="1705"/>
                </a:lnTo>
                <a:lnTo>
                  <a:pt x="342" y="1672"/>
                </a:lnTo>
                <a:lnTo>
                  <a:pt x="316" y="1639"/>
                </a:lnTo>
                <a:lnTo>
                  <a:pt x="291" y="1605"/>
                </a:lnTo>
                <a:lnTo>
                  <a:pt x="266" y="1571"/>
                </a:lnTo>
                <a:lnTo>
                  <a:pt x="243" y="1536"/>
                </a:lnTo>
                <a:lnTo>
                  <a:pt x="220" y="1500"/>
                </a:lnTo>
                <a:lnTo>
                  <a:pt x="199" y="1464"/>
                </a:lnTo>
                <a:lnTo>
                  <a:pt x="178" y="1428"/>
                </a:lnTo>
                <a:lnTo>
                  <a:pt x="158" y="1390"/>
                </a:lnTo>
                <a:lnTo>
                  <a:pt x="140" y="1352"/>
                </a:lnTo>
                <a:lnTo>
                  <a:pt x="123" y="1314"/>
                </a:lnTo>
                <a:lnTo>
                  <a:pt x="94" y="1241"/>
                </a:lnTo>
                <a:lnTo>
                  <a:pt x="69" y="1164"/>
                </a:lnTo>
                <a:lnTo>
                  <a:pt x="49" y="1083"/>
                </a:lnTo>
                <a:lnTo>
                  <a:pt x="32" y="998"/>
                </a:lnTo>
                <a:lnTo>
                  <a:pt x="18" y="910"/>
                </a:lnTo>
                <a:lnTo>
                  <a:pt x="8" y="823"/>
                </a:lnTo>
                <a:lnTo>
                  <a:pt x="2" y="732"/>
                </a:lnTo>
                <a:lnTo>
                  <a:pt x="0" y="641"/>
                </a:lnTo>
                <a:lnTo>
                  <a:pt x="2" y="552"/>
                </a:lnTo>
                <a:lnTo>
                  <a:pt x="8" y="463"/>
                </a:lnTo>
                <a:lnTo>
                  <a:pt x="17" y="376"/>
                </a:lnTo>
                <a:lnTo>
                  <a:pt x="31" y="292"/>
                </a:lnTo>
                <a:lnTo>
                  <a:pt x="48" y="212"/>
                </a:lnTo>
                <a:lnTo>
                  <a:pt x="68" y="136"/>
                </a:lnTo>
                <a:lnTo>
                  <a:pt x="94" y="66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5" name="Freeform 685"/>
          <p:cNvSpPr>
            <a:spLocks/>
          </p:cNvSpPr>
          <p:nvPr/>
        </p:nvSpPr>
        <p:spPr bwMode="auto">
          <a:xfrm>
            <a:off x="1511300" y="1679575"/>
            <a:ext cx="82550" cy="192088"/>
          </a:xfrm>
          <a:custGeom>
            <a:avLst/>
            <a:gdLst>
              <a:gd name="T0" fmla="*/ 2147483647 w 1133"/>
              <a:gd name="T1" fmla="*/ 2147483647 h 2181"/>
              <a:gd name="T2" fmla="*/ 0 w 1133"/>
              <a:gd name="T3" fmla="*/ 2147483647 h 2181"/>
              <a:gd name="T4" fmla="*/ 901967092 w 1133"/>
              <a:gd name="T5" fmla="*/ 0 h 2181"/>
              <a:gd name="T6" fmla="*/ 1944334175 w 1133"/>
              <a:gd name="T7" fmla="*/ 842354496 h 2181"/>
              <a:gd name="T8" fmla="*/ 2147483647 w 1133"/>
              <a:gd name="T9" fmla="*/ 1744832801 h 2181"/>
              <a:gd name="T10" fmla="*/ 2147483647 w 1133"/>
              <a:gd name="T11" fmla="*/ 2147483647 h 2181"/>
              <a:gd name="T12" fmla="*/ 2147483647 w 1133"/>
              <a:gd name="T13" fmla="*/ 2147483647 h 2181"/>
              <a:gd name="T14" fmla="*/ 2147483647 w 1133"/>
              <a:gd name="T15" fmla="*/ 2147483647 h 2181"/>
              <a:gd name="T16" fmla="*/ 2147483647 w 1133"/>
              <a:gd name="T17" fmla="*/ 2147483647 h 2181"/>
              <a:gd name="T18" fmla="*/ 2147483647 w 1133"/>
              <a:gd name="T19" fmla="*/ 2147483647 h 2181"/>
              <a:gd name="T20" fmla="*/ 2147483647 w 1133"/>
              <a:gd name="T21" fmla="*/ 2147483647 h 2181"/>
              <a:gd name="T22" fmla="*/ 2147483647 w 1133"/>
              <a:gd name="T23" fmla="*/ 2147483647 h 2181"/>
              <a:gd name="T24" fmla="*/ 2147483647 w 1133"/>
              <a:gd name="T25" fmla="*/ 2147483647 h 2181"/>
              <a:gd name="T26" fmla="*/ 2147483647 w 1133"/>
              <a:gd name="T27" fmla="*/ 2147483647 h 2181"/>
              <a:gd name="T28" fmla="*/ 2147483647 w 1133"/>
              <a:gd name="T29" fmla="*/ 2147483647 h 2181"/>
              <a:gd name="T30" fmla="*/ 2147483647 w 1133"/>
              <a:gd name="T31" fmla="*/ 2147483647 h 2181"/>
              <a:gd name="T32" fmla="*/ 2147483647 w 1133"/>
              <a:gd name="T33" fmla="*/ 2147483647 h 2181"/>
              <a:gd name="T34" fmla="*/ 2147483647 w 1133"/>
              <a:gd name="T35" fmla="*/ 2147483647 h 2181"/>
              <a:gd name="T36" fmla="*/ 2147483647 w 1133"/>
              <a:gd name="T37" fmla="*/ 2147483647 h 2181"/>
              <a:gd name="T38" fmla="*/ 2147483647 w 1133"/>
              <a:gd name="T39" fmla="*/ 2147483647 h 2181"/>
              <a:gd name="T40" fmla="*/ 2147483647 w 1133"/>
              <a:gd name="T41" fmla="*/ 2147483647 h 2181"/>
              <a:gd name="T42" fmla="*/ 2147483647 w 1133"/>
              <a:gd name="T43" fmla="*/ 2147483647 h 2181"/>
              <a:gd name="T44" fmla="*/ 2147483647 w 1133"/>
              <a:gd name="T45" fmla="*/ 2147483647 h 2181"/>
              <a:gd name="T46" fmla="*/ 2147483647 w 1133"/>
              <a:gd name="T47" fmla="*/ 2147483647 h 2181"/>
              <a:gd name="T48" fmla="*/ 2147483647 w 1133"/>
              <a:gd name="T49" fmla="*/ 2147483647 h 2181"/>
              <a:gd name="T50" fmla="*/ 2147483647 w 1133"/>
              <a:gd name="T51" fmla="*/ 2147483647 h 2181"/>
              <a:gd name="T52" fmla="*/ 2147483647 w 1133"/>
              <a:gd name="T53" fmla="*/ 2147483647 h 2181"/>
              <a:gd name="T54" fmla="*/ 2147483647 w 1133"/>
              <a:gd name="T55" fmla="*/ 2147483647 h 2181"/>
              <a:gd name="T56" fmla="*/ 2147483647 w 1133"/>
              <a:gd name="T57" fmla="*/ 2147483647 h 2181"/>
              <a:gd name="T58" fmla="*/ 2147483647 w 1133"/>
              <a:gd name="T59" fmla="*/ 2147483647 h 2181"/>
              <a:gd name="T60" fmla="*/ 2147483647 w 1133"/>
              <a:gd name="T61" fmla="*/ 2147483647 h 2181"/>
              <a:gd name="T62" fmla="*/ 2147483647 w 1133"/>
              <a:gd name="T63" fmla="*/ 2147483647 h 2181"/>
              <a:gd name="T64" fmla="*/ 2147483647 w 1133"/>
              <a:gd name="T65" fmla="*/ 2147483647 h 2181"/>
              <a:gd name="T66" fmla="*/ 2147483647 w 1133"/>
              <a:gd name="T67" fmla="*/ 2147483647 h 2181"/>
              <a:gd name="T68" fmla="*/ 2147483647 w 1133"/>
              <a:gd name="T69" fmla="*/ 2147483647 h 2181"/>
              <a:gd name="T70" fmla="*/ 2147483647 w 1133"/>
              <a:gd name="T71" fmla="*/ 2147483647 h 2181"/>
              <a:gd name="T72" fmla="*/ 2147483647 w 1133"/>
              <a:gd name="T73" fmla="*/ 2147483647 h 2181"/>
              <a:gd name="T74" fmla="*/ 2147483647 w 1133"/>
              <a:gd name="T75" fmla="*/ 2147483647 h 2181"/>
              <a:gd name="T76" fmla="*/ 2147483647 w 1133"/>
              <a:gd name="T77" fmla="*/ 2147483647 h 2181"/>
              <a:gd name="T78" fmla="*/ 2147483647 w 1133"/>
              <a:gd name="T79" fmla="*/ 2147483647 h 2181"/>
              <a:gd name="T80" fmla="*/ 2147483647 w 1133"/>
              <a:gd name="T81" fmla="*/ 2147483647 h 2181"/>
              <a:gd name="T82" fmla="*/ 2147483647 w 1133"/>
              <a:gd name="T83" fmla="*/ 2147483647 h 2181"/>
              <a:gd name="T84" fmla="*/ 2147483647 w 1133"/>
              <a:gd name="T85" fmla="*/ 2147483647 h 2181"/>
              <a:gd name="T86" fmla="*/ 2147483647 w 1133"/>
              <a:gd name="T87" fmla="*/ 2147483647 h 2181"/>
              <a:gd name="T88" fmla="*/ 2147483647 w 1133"/>
              <a:gd name="T89" fmla="*/ 2147483647 h 2181"/>
              <a:gd name="T90" fmla="*/ 2147483647 w 1133"/>
              <a:gd name="T91" fmla="*/ 2147483647 h 2181"/>
              <a:gd name="T92" fmla="*/ 2147483647 w 1133"/>
              <a:gd name="T93" fmla="*/ 2147483647 h 2181"/>
              <a:gd name="T94" fmla="*/ 2147483647 w 1133"/>
              <a:gd name="T95" fmla="*/ 2147483647 h 2181"/>
              <a:gd name="T96" fmla="*/ 2147483647 w 1133"/>
              <a:gd name="T97" fmla="*/ 2147483647 h 2181"/>
              <a:gd name="T98" fmla="*/ 2147483647 w 1133"/>
              <a:gd name="T99" fmla="*/ 2147483647 h 2181"/>
              <a:gd name="T100" fmla="*/ 2147483647 w 1133"/>
              <a:gd name="T101" fmla="*/ 2147483647 h 2181"/>
              <a:gd name="T102" fmla="*/ 2147483647 w 1133"/>
              <a:gd name="T103" fmla="*/ 2147483647 h 218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3"/>
              <a:gd name="T157" fmla="*/ 0 h 2181"/>
              <a:gd name="T158" fmla="*/ 1133 w 1133"/>
              <a:gd name="T159" fmla="*/ 2181 h 218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3" h="2181">
                <a:moveTo>
                  <a:pt x="917" y="2127"/>
                </a:moveTo>
                <a:lnTo>
                  <a:pt x="0" y="131"/>
                </a:lnTo>
                <a:lnTo>
                  <a:pt x="32" y="0"/>
                </a:lnTo>
                <a:lnTo>
                  <a:pt x="69" y="14"/>
                </a:lnTo>
                <a:lnTo>
                  <a:pt x="106" y="29"/>
                </a:lnTo>
                <a:lnTo>
                  <a:pt x="142" y="44"/>
                </a:lnTo>
                <a:lnTo>
                  <a:pt x="179" y="60"/>
                </a:lnTo>
                <a:lnTo>
                  <a:pt x="216" y="78"/>
                </a:lnTo>
                <a:lnTo>
                  <a:pt x="252" y="96"/>
                </a:lnTo>
                <a:lnTo>
                  <a:pt x="287" y="116"/>
                </a:lnTo>
                <a:lnTo>
                  <a:pt x="323" y="136"/>
                </a:lnTo>
                <a:lnTo>
                  <a:pt x="358" y="159"/>
                </a:lnTo>
                <a:lnTo>
                  <a:pt x="392" y="181"/>
                </a:lnTo>
                <a:lnTo>
                  <a:pt x="427" y="204"/>
                </a:lnTo>
                <a:lnTo>
                  <a:pt x="461" y="228"/>
                </a:lnTo>
                <a:lnTo>
                  <a:pt x="494" y="252"/>
                </a:lnTo>
                <a:lnTo>
                  <a:pt x="527" y="279"/>
                </a:lnTo>
                <a:lnTo>
                  <a:pt x="560" y="305"/>
                </a:lnTo>
                <a:lnTo>
                  <a:pt x="591" y="332"/>
                </a:lnTo>
                <a:lnTo>
                  <a:pt x="623" y="361"/>
                </a:lnTo>
                <a:lnTo>
                  <a:pt x="653" y="389"/>
                </a:lnTo>
                <a:lnTo>
                  <a:pt x="683" y="419"/>
                </a:lnTo>
                <a:lnTo>
                  <a:pt x="713" y="449"/>
                </a:lnTo>
                <a:lnTo>
                  <a:pt x="741" y="481"/>
                </a:lnTo>
                <a:lnTo>
                  <a:pt x="769" y="513"/>
                </a:lnTo>
                <a:lnTo>
                  <a:pt x="795" y="545"/>
                </a:lnTo>
                <a:lnTo>
                  <a:pt x="822" y="578"/>
                </a:lnTo>
                <a:lnTo>
                  <a:pt x="846" y="612"/>
                </a:lnTo>
                <a:lnTo>
                  <a:pt x="871" y="647"/>
                </a:lnTo>
                <a:lnTo>
                  <a:pt x="894" y="681"/>
                </a:lnTo>
                <a:lnTo>
                  <a:pt x="917" y="717"/>
                </a:lnTo>
                <a:lnTo>
                  <a:pt x="938" y="754"/>
                </a:lnTo>
                <a:lnTo>
                  <a:pt x="958" y="791"/>
                </a:lnTo>
                <a:lnTo>
                  <a:pt x="978" y="828"/>
                </a:lnTo>
                <a:lnTo>
                  <a:pt x="996" y="866"/>
                </a:lnTo>
                <a:lnTo>
                  <a:pt x="1026" y="938"/>
                </a:lnTo>
                <a:lnTo>
                  <a:pt x="1052" y="1015"/>
                </a:lnTo>
                <a:lnTo>
                  <a:pt x="1075" y="1096"/>
                </a:lnTo>
                <a:lnTo>
                  <a:pt x="1094" y="1180"/>
                </a:lnTo>
                <a:lnTo>
                  <a:pt x="1109" y="1266"/>
                </a:lnTo>
                <a:lnTo>
                  <a:pt x="1121" y="1356"/>
                </a:lnTo>
                <a:lnTo>
                  <a:pt x="1129" y="1446"/>
                </a:lnTo>
                <a:lnTo>
                  <a:pt x="1133" y="1536"/>
                </a:lnTo>
                <a:lnTo>
                  <a:pt x="1133" y="1626"/>
                </a:lnTo>
                <a:lnTo>
                  <a:pt x="1130" y="1716"/>
                </a:lnTo>
                <a:lnTo>
                  <a:pt x="1122" y="1802"/>
                </a:lnTo>
                <a:lnTo>
                  <a:pt x="1110" y="1886"/>
                </a:lnTo>
                <a:lnTo>
                  <a:pt x="1095" y="1967"/>
                </a:lnTo>
                <a:lnTo>
                  <a:pt x="1076" y="2043"/>
                </a:lnTo>
                <a:lnTo>
                  <a:pt x="1052" y="2115"/>
                </a:lnTo>
                <a:lnTo>
                  <a:pt x="1025" y="2181"/>
                </a:lnTo>
                <a:lnTo>
                  <a:pt x="917" y="2127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6" name="Freeform 686"/>
          <p:cNvSpPr>
            <a:spLocks/>
          </p:cNvSpPr>
          <p:nvPr/>
        </p:nvSpPr>
        <p:spPr bwMode="auto">
          <a:xfrm>
            <a:off x="1511300" y="1679575"/>
            <a:ext cx="80963" cy="193675"/>
          </a:xfrm>
          <a:custGeom>
            <a:avLst/>
            <a:gdLst>
              <a:gd name="T0" fmla="*/ 2147483647 w 1134"/>
              <a:gd name="T1" fmla="*/ 2147483647 h 2180"/>
              <a:gd name="T2" fmla="*/ 0 w 1134"/>
              <a:gd name="T3" fmla="*/ 2147483647 h 2180"/>
              <a:gd name="T4" fmla="*/ 857425300 w 1134"/>
              <a:gd name="T5" fmla="*/ 0 h 2180"/>
              <a:gd name="T6" fmla="*/ 1818933892 w 1134"/>
              <a:gd name="T7" fmla="*/ 809901586 h 2180"/>
              <a:gd name="T8" fmla="*/ 2147483647 w 1134"/>
              <a:gd name="T9" fmla="*/ 1744620669 h 2180"/>
              <a:gd name="T10" fmla="*/ 2147483647 w 1134"/>
              <a:gd name="T11" fmla="*/ 2147483647 h 2180"/>
              <a:gd name="T12" fmla="*/ 2147483647 w 1134"/>
              <a:gd name="T13" fmla="*/ 2147483647 h 2180"/>
              <a:gd name="T14" fmla="*/ 2147483647 w 1134"/>
              <a:gd name="T15" fmla="*/ 2147483647 h 2180"/>
              <a:gd name="T16" fmla="*/ 2147483647 w 1134"/>
              <a:gd name="T17" fmla="*/ 2147483647 h 2180"/>
              <a:gd name="T18" fmla="*/ 2147483647 w 1134"/>
              <a:gd name="T19" fmla="*/ 2147483647 h 2180"/>
              <a:gd name="T20" fmla="*/ 2147483647 w 1134"/>
              <a:gd name="T21" fmla="*/ 2147483647 h 2180"/>
              <a:gd name="T22" fmla="*/ 2147483647 w 1134"/>
              <a:gd name="T23" fmla="*/ 2147483647 h 2180"/>
              <a:gd name="T24" fmla="*/ 2147483647 w 1134"/>
              <a:gd name="T25" fmla="*/ 2147483647 h 2180"/>
              <a:gd name="T26" fmla="*/ 2147483647 w 1134"/>
              <a:gd name="T27" fmla="*/ 2147483647 h 2180"/>
              <a:gd name="T28" fmla="*/ 2147483647 w 1134"/>
              <a:gd name="T29" fmla="*/ 2147483647 h 2180"/>
              <a:gd name="T30" fmla="*/ 2147483647 w 1134"/>
              <a:gd name="T31" fmla="*/ 2147483647 h 2180"/>
              <a:gd name="T32" fmla="*/ 2147483647 w 1134"/>
              <a:gd name="T33" fmla="*/ 2147483647 h 2180"/>
              <a:gd name="T34" fmla="*/ 2147483647 w 1134"/>
              <a:gd name="T35" fmla="*/ 2147483647 h 2180"/>
              <a:gd name="T36" fmla="*/ 2147483647 w 1134"/>
              <a:gd name="T37" fmla="*/ 2147483647 h 2180"/>
              <a:gd name="T38" fmla="*/ 2147483647 w 1134"/>
              <a:gd name="T39" fmla="*/ 2147483647 h 2180"/>
              <a:gd name="T40" fmla="*/ 2147483647 w 1134"/>
              <a:gd name="T41" fmla="*/ 2147483647 h 2180"/>
              <a:gd name="T42" fmla="*/ 2147483647 w 1134"/>
              <a:gd name="T43" fmla="*/ 2147483647 h 2180"/>
              <a:gd name="T44" fmla="*/ 2147483647 w 1134"/>
              <a:gd name="T45" fmla="*/ 2147483647 h 2180"/>
              <a:gd name="T46" fmla="*/ 2147483647 w 1134"/>
              <a:gd name="T47" fmla="*/ 2147483647 h 2180"/>
              <a:gd name="T48" fmla="*/ 2147483647 w 1134"/>
              <a:gd name="T49" fmla="*/ 2147483647 h 2180"/>
              <a:gd name="T50" fmla="*/ 2147483647 w 1134"/>
              <a:gd name="T51" fmla="*/ 2147483647 h 2180"/>
              <a:gd name="T52" fmla="*/ 2147483647 w 1134"/>
              <a:gd name="T53" fmla="*/ 2147483647 h 2180"/>
              <a:gd name="T54" fmla="*/ 2147483647 w 1134"/>
              <a:gd name="T55" fmla="*/ 2147483647 h 2180"/>
              <a:gd name="T56" fmla="*/ 2147483647 w 1134"/>
              <a:gd name="T57" fmla="*/ 2147483647 h 2180"/>
              <a:gd name="T58" fmla="*/ 2147483647 w 1134"/>
              <a:gd name="T59" fmla="*/ 2147483647 h 2180"/>
              <a:gd name="T60" fmla="*/ 2147483647 w 1134"/>
              <a:gd name="T61" fmla="*/ 2147483647 h 2180"/>
              <a:gd name="T62" fmla="*/ 2147483647 w 1134"/>
              <a:gd name="T63" fmla="*/ 2147483647 h 2180"/>
              <a:gd name="T64" fmla="*/ 2147483647 w 1134"/>
              <a:gd name="T65" fmla="*/ 2147483647 h 2180"/>
              <a:gd name="T66" fmla="*/ 2147483647 w 1134"/>
              <a:gd name="T67" fmla="*/ 2147483647 h 2180"/>
              <a:gd name="T68" fmla="*/ 2147483647 w 1134"/>
              <a:gd name="T69" fmla="*/ 2147483647 h 2180"/>
              <a:gd name="T70" fmla="*/ 2147483647 w 1134"/>
              <a:gd name="T71" fmla="*/ 2147483647 h 2180"/>
              <a:gd name="T72" fmla="*/ 2147483647 w 1134"/>
              <a:gd name="T73" fmla="*/ 2147483647 h 2180"/>
              <a:gd name="T74" fmla="*/ 2147483647 w 1134"/>
              <a:gd name="T75" fmla="*/ 2147483647 h 2180"/>
              <a:gd name="T76" fmla="*/ 2147483647 w 1134"/>
              <a:gd name="T77" fmla="*/ 2147483647 h 2180"/>
              <a:gd name="T78" fmla="*/ 2147483647 w 1134"/>
              <a:gd name="T79" fmla="*/ 2147483647 h 2180"/>
              <a:gd name="T80" fmla="*/ 2147483647 w 1134"/>
              <a:gd name="T81" fmla="*/ 2147483647 h 2180"/>
              <a:gd name="T82" fmla="*/ 2147483647 w 1134"/>
              <a:gd name="T83" fmla="*/ 2147483647 h 2180"/>
              <a:gd name="T84" fmla="*/ 2147483647 w 1134"/>
              <a:gd name="T85" fmla="*/ 2147483647 h 2180"/>
              <a:gd name="T86" fmla="*/ 2147483647 w 1134"/>
              <a:gd name="T87" fmla="*/ 2147483647 h 2180"/>
              <a:gd name="T88" fmla="*/ 2147483647 w 1134"/>
              <a:gd name="T89" fmla="*/ 2147483647 h 2180"/>
              <a:gd name="T90" fmla="*/ 2147483647 w 1134"/>
              <a:gd name="T91" fmla="*/ 2147483647 h 2180"/>
              <a:gd name="T92" fmla="*/ 2147483647 w 1134"/>
              <a:gd name="T93" fmla="*/ 2147483647 h 2180"/>
              <a:gd name="T94" fmla="*/ 2147483647 w 1134"/>
              <a:gd name="T95" fmla="*/ 2147483647 h 2180"/>
              <a:gd name="T96" fmla="*/ 2147483647 w 1134"/>
              <a:gd name="T97" fmla="*/ 2147483647 h 2180"/>
              <a:gd name="T98" fmla="*/ 2147483647 w 1134"/>
              <a:gd name="T99" fmla="*/ 2147483647 h 2180"/>
              <a:gd name="T100" fmla="*/ 2147483647 w 1134"/>
              <a:gd name="T101" fmla="*/ 2147483647 h 2180"/>
              <a:gd name="T102" fmla="*/ 2147483647 w 1134"/>
              <a:gd name="T103" fmla="*/ 2147483647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8" y="2126"/>
                </a:moveTo>
                <a:lnTo>
                  <a:pt x="0" y="130"/>
                </a:lnTo>
                <a:lnTo>
                  <a:pt x="33" y="0"/>
                </a:lnTo>
                <a:lnTo>
                  <a:pt x="70" y="13"/>
                </a:lnTo>
                <a:lnTo>
                  <a:pt x="107" y="28"/>
                </a:lnTo>
                <a:lnTo>
                  <a:pt x="143" y="43"/>
                </a:lnTo>
                <a:lnTo>
                  <a:pt x="180" y="60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9" y="158"/>
                </a:lnTo>
                <a:lnTo>
                  <a:pt x="393" y="180"/>
                </a:lnTo>
                <a:lnTo>
                  <a:pt x="428" y="203"/>
                </a:lnTo>
                <a:lnTo>
                  <a:pt x="462" y="227"/>
                </a:lnTo>
                <a:lnTo>
                  <a:pt x="495" y="252"/>
                </a:lnTo>
                <a:lnTo>
                  <a:pt x="528" y="278"/>
                </a:lnTo>
                <a:lnTo>
                  <a:pt x="561" y="304"/>
                </a:lnTo>
                <a:lnTo>
                  <a:pt x="592" y="332"/>
                </a:lnTo>
                <a:lnTo>
                  <a:pt x="624" y="360"/>
                </a:lnTo>
                <a:lnTo>
                  <a:pt x="654" y="389"/>
                </a:lnTo>
                <a:lnTo>
                  <a:pt x="684" y="418"/>
                </a:lnTo>
                <a:lnTo>
                  <a:pt x="714" y="449"/>
                </a:lnTo>
                <a:lnTo>
                  <a:pt x="742" y="480"/>
                </a:lnTo>
                <a:lnTo>
                  <a:pt x="770" y="512"/>
                </a:lnTo>
                <a:lnTo>
                  <a:pt x="796" y="545"/>
                </a:lnTo>
                <a:lnTo>
                  <a:pt x="823" y="577"/>
                </a:lnTo>
                <a:lnTo>
                  <a:pt x="847" y="611"/>
                </a:lnTo>
                <a:lnTo>
                  <a:pt x="872" y="646"/>
                </a:lnTo>
                <a:lnTo>
                  <a:pt x="895" y="681"/>
                </a:lnTo>
                <a:lnTo>
                  <a:pt x="918" y="717"/>
                </a:lnTo>
                <a:lnTo>
                  <a:pt x="939" y="754"/>
                </a:lnTo>
                <a:lnTo>
                  <a:pt x="959" y="790"/>
                </a:lnTo>
                <a:lnTo>
                  <a:pt x="979" y="827"/>
                </a:lnTo>
                <a:lnTo>
                  <a:pt x="997" y="865"/>
                </a:lnTo>
                <a:lnTo>
                  <a:pt x="1027" y="937"/>
                </a:lnTo>
                <a:lnTo>
                  <a:pt x="1053" y="1014"/>
                </a:lnTo>
                <a:lnTo>
                  <a:pt x="1076" y="1095"/>
                </a:lnTo>
                <a:lnTo>
                  <a:pt x="1095" y="1179"/>
                </a:lnTo>
                <a:lnTo>
                  <a:pt x="1110" y="1266"/>
                </a:lnTo>
                <a:lnTo>
                  <a:pt x="1122" y="1355"/>
                </a:lnTo>
                <a:lnTo>
                  <a:pt x="1130" y="1445"/>
                </a:lnTo>
                <a:lnTo>
                  <a:pt x="1134" y="1536"/>
                </a:lnTo>
                <a:lnTo>
                  <a:pt x="1134" y="1625"/>
                </a:lnTo>
                <a:lnTo>
                  <a:pt x="1131" y="1715"/>
                </a:lnTo>
                <a:lnTo>
                  <a:pt x="1123" y="1801"/>
                </a:lnTo>
                <a:lnTo>
                  <a:pt x="1111" y="1886"/>
                </a:lnTo>
                <a:lnTo>
                  <a:pt x="1096" y="1966"/>
                </a:lnTo>
                <a:lnTo>
                  <a:pt x="1077" y="2043"/>
                </a:lnTo>
                <a:lnTo>
                  <a:pt x="1053" y="2115"/>
                </a:lnTo>
                <a:lnTo>
                  <a:pt x="1026" y="2180"/>
                </a:lnTo>
                <a:lnTo>
                  <a:pt x="918" y="2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7" name="Freeform 687"/>
          <p:cNvSpPr>
            <a:spLocks/>
          </p:cNvSpPr>
          <p:nvPr/>
        </p:nvSpPr>
        <p:spPr bwMode="auto">
          <a:xfrm>
            <a:off x="1323975" y="1790700"/>
            <a:ext cx="260350" cy="361950"/>
          </a:xfrm>
          <a:custGeom>
            <a:avLst/>
            <a:gdLst>
              <a:gd name="T0" fmla="*/ 2147483647 w 3622"/>
              <a:gd name="T1" fmla="*/ 2147483647 h 4112"/>
              <a:gd name="T2" fmla="*/ 2147483647 w 3622"/>
              <a:gd name="T3" fmla="*/ 2147483647 h 4112"/>
              <a:gd name="T4" fmla="*/ 2147483647 w 3622"/>
              <a:gd name="T5" fmla="*/ 0 h 4112"/>
              <a:gd name="T6" fmla="*/ 0 w 3622"/>
              <a:gd name="T7" fmla="*/ 2147483647 h 4112"/>
              <a:gd name="T8" fmla="*/ 2147483647 w 3622"/>
              <a:gd name="T9" fmla="*/ 2147483647 h 4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2"/>
              <a:gd name="T17" fmla="*/ 3622 w 3622"/>
              <a:gd name="T18" fmla="*/ 4112 h 4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2">
                <a:moveTo>
                  <a:pt x="1404" y="4112"/>
                </a:moveTo>
                <a:lnTo>
                  <a:pt x="3622" y="3023"/>
                </a:lnTo>
                <a:lnTo>
                  <a:pt x="2218" y="0"/>
                </a:lnTo>
                <a:lnTo>
                  <a:pt x="0" y="989"/>
                </a:lnTo>
                <a:lnTo>
                  <a:pt x="1404" y="411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8" name="Freeform 688"/>
          <p:cNvSpPr>
            <a:spLocks/>
          </p:cNvSpPr>
          <p:nvPr/>
        </p:nvSpPr>
        <p:spPr bwMode="auto">
          <a:xfrm>
            <a:off x="1323975" y="1785938"/>
            <a:ext cx="260350" cy="361950"/>
          </a:xfrm>
          <a:custGeom>
            <a:avLst/>
            <a:gdLst>
              <a:gd name="T0" fmla="*/ 2147483647 w 3622"/>
              <a:gd name="T1" fmla="*/ 2147483647 h 4113"/>
              <a:gd name="T2" fmla="*/ 2147483647 w 3622"/>
              <a:gd name="T3" fmla="*/ 2147483647 h 4113"/>
              <a:gd name="T4" fmla="*/ 2147483647 w 3622"/>
              <a:gd name="T5" fmla="*/ 0 h 4113"/>
              <a:gd name="T6" fmla="*/ 0 w 3622"/>
              <a:gd name="T7" fmla="*/ 2147483647 h 4113"/>
              <a:gd name="T8" fmla="*/ 2147483647 w 3622"/>
              <a:gd name="T9" fmla="*/ 2147483647 h 4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3"/>
              <a:gd name="T17" fmla="*/ 3622 w 3622"/>
              <a:gd name="T18" fmla="*/ 4113 h 4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3">
                <a:moveTo>
                  <a:pt x="1404" y="4113"/>
                </a:moveTo>
                <a:lnTo>
                  <a:pt x="3622" y="3024"/>
                </a:lnTo>
                <a:lnTo>
                  <a:pt x="2218" y="0"/>
                </a:lnTo>
                <a:lnTo>
                  <a:pt x="0" y="989"/>
                </a:lnTo>
                <a:lnTo>
                  <a:pt x="1404" y="4113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9" name="Freeform 689"/>
          <p:cNvSpPr>
            <a:spLocks/>
          </p:cNvSpPr>
          <p:nvPr/>
        </p:nvSpPr>
        <p:spPr bwMode="auto">
          <a:xfrm>
            <a:off x="1333500" y="1793875"/>
            <a:ext cx="249238" cy="346075"/>
          </a:xfrm>
          <a:custGeom>
            <a:avLst/>
            <a:gdLst>
              <a:gd name="T0" fmla="*/ 2147483647 w 3446"/>
              <a:gd name="T1" fmla="*/ 2147483647 h 3913"/>
              <a:gd name="T2" fmla="*/ 2147483647 w 3446"/>
              <a:gd name="T3" fmla="*/ 2147483647 h 3913"/>
              <a:gd name="T4" fmla="*/ 2147483647 w 3446"/>
              <a:gd name="T5" fmla="*/ 0 h 3913"/>
              <a:gd name="T6" fmla="*/ 0 w 3446"/>
              <a:gd name="T7" fmla="*/ 2147483647 h 3913"/>
              <a:gd name="T8" fmla="*/ 2147483647 w 3446"/>
              <a:gd name="T9" fmla="*/ 2147483647 h 3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6"/>
              <a:gd name="T16" fmla="*/ 0 h 3913"/>
              <a:gd name="T17" fmla="*/ 3446 w 3446"/>
              <a:gd name="T18" fmla="*/ 3913 h 3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6" h="3913">
                <a:moveTo>
                  <a:pt x="1335" y="3913"/>
                </a:moveTo>
                <a:lnTo>
                  <a:pt x="3446" y="2878"/>
                </a:lnTo>
                <a:lnTo>
                  <a:pt x="2111" y="0"/>
                </a:lnTo>
                <a:lnTo>
                  <a:pt x="0" y="942"/>
                </a:lnTo>
                <a:lnTo>
                  <a:pt x="1335" y="3913"/>
                </a:lnTo>
                <a:close/>
              </a:path>
            </a:pathLst>
          </a:custGeom>
          <a:solidFill>
            <a:srgbClr val="1A78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0" name="Freeform 690"/>
          <p:cNvSpPr>
            <a:spLocks/>
          </p:cNvSpPr>
          <p:nvPr/>
        </p:nvSpPr>
        <p:spPr bwMode="auto">
          <a:xfrm>
            <a:off x="1344613" y="1735138"/>
            <a:ext cx="30162" cy="30162"/>
          </a:xfrm>
          <a:custGeom>
            <a:avLst/>
            <a:gdLst>
              <a:gd name="T0" fmla="*/ 2147483647 w 431"/>
              <a:gd name="T1" fmla="*/ 2147483647 h 343"/>
              <a:gd name="T2" fmla="*/ 1894937028 w 431"/>
              <a:gd name="T3" fmla="*/ 2147483647 h 343"/>
              <a:gd name="T4" fmla="*/ 0 w 431"/>
              <a:gd name="T5" fmla="*/ 2147483647 h 343"/>
              <a:gd name="T6" fmla="*/ 2147483647 w 431"/>
              <a:gd name="T7" fmla="*/ 0 h 343"/>
              <a:gd name="T8" fmla="*/ 2147483647 w 431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343"/>
              <a:gd name="T17" fmla="*/ 431 w 431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343">
                <a:moveTo>
                  <a:pt x="431" y="186"/>
                </a:moveTo>
                <a:lnTo>
                  <a:pt x="79" y="343"/>
                </a:lnTo>
                <a:lnTo>
                  <a:pt x="0" y="157"/>
                </a:lnTo>
                <a:lnTo>
                  <a:pt x="352" y="0"/>
                </a:lnTo>
                <a:lnTo>
                  <a:pt x="43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1" name="Freeform 691"/>
          <p:cNvSpPr>
            <a:spLocks/>
          </p:cNvSpPr>
          <p:nvPr/>
        </p:nvSpPr>
        <p:spPr bwMode="auto">
          <a:xfrm>
            <a:off x="1349375" y="1739900"/>
            <a:ext cx="25400" cy="23813"/>
          </a:xfrm>
          <a:custGeom>
            <a:avLst/>
            <a:gdLst>
              <a:gd name="T0" fmla="*/ 2147483647 w 347"/>
              <a:gd name="T1" fmla="*/ 2147483647 h 257"/>
              <a:gd name="T2" fmla="*/ 1521751331 w 347"/>
              <a:gd name="T3" fmla="*/ 2147483647 h 257"/>
              <a:gd name="T4" fmla="*/ 0 w 347"/>
              <a:gd name="T5" fmla="*/ 2147483647 h 257"/>
              <a:gd name="T6" fmla="*/ 2147483647 w 347"/>
              <a:gd name="T7" fmla="*/ 0 h 257"/>
              <a:gd name="T8" fmla="*/ 2147483647 w 347"/>
              <a:gd name="T9" fmla="*/ 2147483647 h 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257"/>
              <a:gd name="T17" fmla="*/ 347 w 347"/>
              <a:gd name="T18" fmla="*/ 257 h 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257">
                <a:moveTo>
                  <a:pt x="347" y="126"/>
                </a:moveTo>
                <a:lnTo>
                  <a:pt x="53" y="257"/>
                </a:lnTo>
                <a:lnTo>
                  <a:pt x="0" y="132"/>
                </a:lnTo>
                <a:lnTo>
                  <a:pt x="294" y="0"/>
                </a:lnTo>
                <a:lnTo>
                  <a:pt x="347" y="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2" name="Freeform 692"/>
          <p:cNvSpPr>
            <a:spLocks/>
          </p:cNvSpPr>
          <p:nvPr/>
        </p:nvSpPr>
        <p:spPr bwMode="auto">
          <a:xfrm>
            <a:off x="1357313" y="1736725"/>
            <a:ext cx="15875" cy="20638"/>
          </a:xfrm>
          <a:custGeom>
            <a:avLst/>
            <a:gdLst>
              <a:gd name="T0" fmla="*/ 99117363 w 238"/>
              <a:gd name="T1" fmla="*/ 2147483647 h 234"/>
              <a:gd name="T2" fmla="*/ 2147483647 w 238"/>
              <a:gd name="T3" fmla="*/ 0 h 234"/>
              <a:gd name="T4" fmla="*/ 2147483647 w 238"/>
              <a:gd name="T5" fmla="*/ 0 h 234"/>
              <a:gd name="T6" fmla="*/ 2147483647 w 238"/>
              <a:gd name="T7" fmla="*/ 120747823 h 234"/>
              <a:gd name="T8" fmla="*/ 2147483647 w 238"/>
              <a:gd name="T9" fmla="*/ 362920112 h 234"/>
              <a:gd name="T10" fmla="*/ 2147483647 w 238"/>
              <a:gd name="T11" fmla="*/ 786894748 h 234"/>
              <a:gd name="T12" fmla="*/ 2147483647 w 238"/>
              <a:gd name="T13" fmla="*/ 2147483647 h 234"/>
              <a:gd name="T14" fmla="*/ 2147483647 w 238"/>
              <a:gd name="T15" fmla="*/ 2147483647 h 234"/>
              <a:gd name="T16" fmla="*/ 2147483647 w 238"/>
              <a:gd name="T17" fmla="*/ 2147483647 h 234"/>
              <a:gd name="T18" fmla="*/ 2147483647 w 238"/>
              <a:gd name="T19" fmla="*/ 2147483647 h 234"/>
              <a:gd name="T20" fmla="*/ 2147483647 w 238"/>
              <a:gd name="T21" fmla="*/ 2147483647 h 234"/>
              <a:gd name="T22" fmla="*/ 1444943434 w 238"/>
              <a:gd name="T23" fmla="*/ 2147483647 h 234"/>
              <a:gd name="T24" fmla="*/ 1365704772 w 238"/>
              <a:gd name="T25" fmla="*/ 2147483647 h 234"/>
              <a:gd name="T26" fmla="*/ 1266885498 w 238"/>
              <a:gd name="T27" fmla="*/ 2147483647 h 234"/>
              <a:gd name="T28" fmla="*/ 1187646770 w 238"/>
              <a:gd name="T29" fmla="*/ 2147483647 h 234"/>
              <a:gd name="T30" fmla="*/ 1108412244 w 238"/>
              <a:gd name="T31" fmla="*/ 2147483647 h 234"/>
              <a:gd name="T32" fmla="*/ 39468118 w 238"/>
              <a:gd name="T33" fmla="*/ 2147483647 h 234"/>
              <a:gd name="T34" fmla="*/ 0 w 238"/>
              <a:gd name="T35" fmla="*/ 2147483647 h 234"/>
              <a:gd name="T36" fmla="*/ 0 w 238"/>
              <a:gd name="T37" fmla="*/ 2147483647 h 234"/>
              <a:gd name="T38" fmla="*/ 19883104 w 238"/>
              <a:gd name="T39" fmla="*/ 2147483647 h 234"/>
              <a:gd name="T40" fmla="*/ 99117363 w 238"/>
              <a:gd name="T41" fmla="*/ 2147483647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5" y="73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3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4" y="232"/>
                </a:lnTo>
                <a:lnTo>
                  <a:pt x="60" y="228"/>
                </a:lnTo>
                <a:lnTo>
                  <a:pt x="56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5" y="7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3" name="Freeform 693"/>
          <p:cNvSpPr>
            <a:spLocks/>
          </p:cNvSpPr>
          <p:nvPr/>
        </p:nvSpPr>
        <p:spPr bwMode="auto">
          <a:xfrm>
            <a:off x="1357313" y="1738313"/>
            <a:ext cx="15875" cy="17462"/>
          </a:xfrm>
          <a:custGeom>
            <a:avLst/>
            <a:gdLst>
              <a:gd name="T0" fmla="*/ 146560957 w 204"/>
              <a:gd name="T1" fmla="*/ 2147483647 h 199"/>
              <a:gd name="T2" fmla="*/ 2147483647 w 204"/>
              <a:gd name="T3" fmla="*/ 0 h 199"/>
              <a:gd name="T4" fmla="*/ 2147483647 w 204"/>
              <a:gd name="T5" fmla="*/ 0 h 199"/>
              <a:gd name="T6" fmla="*/ 2147483647 w 204"/>
              <a:gd name="T7" fmla="*/ 118238800 h 199"/>
              <a:gd name="T8" fmla="*/ 2147483647 w 204"/>
              <a:gd name="T9" fmla="*/ 296613305 h 199"/>
              <a:gd name="T10" fmla="*/ 2147483647 w 204"/>
              <a:gd name="T11" fmla="*/ 592549102 h 199"/>
              <a:gd name="T12" fmla="*/ 2147483647 w 204"/>
              <a:gd name="T13" fmla="*/ 2147483647 h 199"/>
              <a:gd name="T14" fmla="*/ 2147483647 w 204"/>
              <a:gd name="T15" fmla="*/ 2147483647 h 199"/>
              <a:gd name="T16" fmla="*/ 2147483647 w 204"/>
              <a:gd name="T17" fmla="*/ 2147483647 h 199"/>
              <a:gd name="T18" fmla="*/ 2147483647 w 204"/>
              <a:gd name="T19" fmla="*/ 2147483647 h 199"/>
              <a:gd name="T20" fmla="*/ 2147483647 w 204"/>
              <a:gd name="T21" fmla="*/ 2147483647 h 199"/>
              <a:gd name="T22" fmla="*/ 2147483647 w 204"/>
              <a:gd name="T23" fmla="*/ 2147483647 h 199"/>
              <a:gd name="T24" fmla="*/ 2126751338 w 204"/>
              <a:gd name="T25" fmla="*/ 2147483647 h 199"/>
              <a:gd name="T26" fmla="*/ 1980190381 w 204"/>
              <a:gd name="T27" fmla="*/ 2147483647 h 199"/>
              <a:gd name="T28" fmla="*/ 1870387753 w 204"/>
              <a:gd name="T29" fmla="*/ 2147483647 h 199"/>
              <a:gd name="T30" fmla="*/ 1760118836 w 204"/>
              <a:gd name="T31" fmla="*/ 2147483647 h 199"/>
              <a:gd name="T32" fmla="*/ 73516658 w 204"/>
              <a:gd name="T33" fmla="*/ 2147483647 h 199"/>
              <a:gd name="T34" fmla="*/ 0 w 204"/>
              <a:gd name="T35" fmla="*/ 2147483647 h 199"/>
              <a:gd name="T36" fmla="*/ 0 w 204"/>
              <a:gd name="T37" fmla="*/ 2147483647 h 199"/>
              <a:gd name="T38" fmla="*/ 73516658 w 204"/>
              <a:gd name="T39" fmla="*/ 2147483647 h 199"/>
              <a:gd name="T40" fmla="*/ 146560957 w 204"/>
              <a:gd name="T41" fmla="*/ 2147483647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2" y="0"/>
                </a:lnTo>
                <a:lnTo>
                  <a:pt x="146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4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4" name="Freeform 694"/>
          <p:cNvSpPr>
            <a:spLocks/>
          </p:cNvSpPr>
          <p:nvPr/>
        </p:nvSpPr>
        <p:spPr bwMode="auto">
          <a:xfrm>
            <a:off x="1362075" y="1741488"/>
            <a:ext cx="9525" cy="12700"/>
          </a:xfrm>
          <a:custGeom>
            <a:avLst/>
            <a:gdLst>
              <a:gd name="T0" fmla="*/ 2147483647 w 118"/>
              <a:gd name="T1" fmla="*/ 277619279 h 154"/>
              <a:gd name="T2" fmla="*/ 2147483647 w 118"/>
              <a:gd name="T3" fmla="*/ 2147483647 h 154"/>
              <a:gd name="T4" fmla="*/ 2147483647 w 118"/>
              <a:gd name="T5" fmla="*/ 2147483647 h 154"/>
              <a:gd name="T6" fmla="*/ 2147483647 w 118"/>
              <a:gd name="T7" fmla="*/ 2147483647 h 154"/>
              <a:gd name="T8" fmla="*/ 2147483647 w 118"/>
              <a:gd name="T9" fmla="*/ 2147483647 h 154"/>
              <a:gd name="T10" fmla="*/ 2147483647 w 118"/>
              <a:gd name="T11" fmla="*/ 2147483647 h 154"/>
              <a:gd name="T12" fmla="*/ 594329811 w 118"/>
              <a:gd name="T13" fmla="*/ 2147483647 h 154"/>
              <a:gd name="T14" fmla="*/ 254564746 w 118"/>
              <a:gd name="T15" fmla="*/ 2147483647 h 154"/>
              <a:gd name="T16" fmla="*/ 84679026 w 118"/>
              <a:gd name="T17" fmla="*/ 2147483647 h 154"/>
              <a:gd name="T18" fmla="*/ 0 w 118"/>
              <a:gd name="T19" fmla="*/ 2147483647 h 154"/>
              <a:gd name="T20" fmla="*/ 42600159 w 118"/>
              <a:gd name="T21" fmla="*/ 2147483647 h 154"/>
              <a:gd name="T22" fmla="*/ 169885721 w 118"/>
              <a:gd name="T23" fmla="*/ 2147483647 h 154"/>
              <a:gd name="T24" fmla="*/ 381843850 w 118"/>
              <a:gd name="T25" fmla="*/ 2147483647 h 154"/>
              <a:gd name="T26" fmla="*/ 594329811 w 118"/>
              <a:gd name="T27" fmla="*/ 2147483647 h 154"/>
              <a:gd name="T28" fmla="*/ 891494797 w 118"/>
              <a:gd name="T29" fmla="*/ 2147483647 h 154"/>
              <a:gd name="T30" fmla="*/ 1231259699 w 118"/>
              <a:gd name="T31" fmla="*/ 2127877331 h 154"/>
              <a:gd name="T32" fmla="*/ 1613103388 w 118"/>
              <a:gd name="T33" fmla="*/ 1526079584 h 154"/>
              <a:gd name="T34" fmla="*/ 2038075470 w 118"/>
              <a:gd name="T35" fmla="*/ 971398919 h 154"/>
              <a:gd name="T36" fmla="*/ 2147483647 w 118"/>
              <a:gd name="T37" fmla="*/ 555245402 h 154"/>
              <a:gd name="T38" fmla="*/ 2147483647 w 118"/>
              <a:gd name="T39" fmla="*/ 185079492 h 154"/>
              <a:gd name="T40" fmla="*/ 2147483647 w 118"/>
              <a:gd name="T41" fmla="*/ 0 h 154"/>
              <a:gd name="T42" fmla="*/ 2147483647 w 118"/>
              <a:gd name="T43" fmla="*/ 45987607 h 154"/>
              <a:gd name="T44" fmla="*/ 2147483647 w 118"/>
              <a:gd name="T45" fmla="*/ 277619279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8"/>
              <a:gd name="T70" fmla="*/ 0 h 154"/>
              <a:gd name="T71" fmla="*/ 118 w 118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8" h="154">
                <a:moveTo>
                  <a:pt x="88" y="6"/>
                </a:moveTo>
                <a:lnTo>
                  <a:pt x="116" y="77"/>
                </a:lnTo>
                <a:lnTo>
                  <a:pt x="118" y="85"/>
                </a:lnTo>
                <a:lnTo>
                  <a:pt x="118" y="95"/>
                </a:lnTo>
                <a:lnTo>
                  <a:pt x="116" y="103"/>
                </a:lnTo>
                <a:lnTo>
                  <a:pt x="112" y="108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7"/>
                </a:lnTo>
                <a:lnTo>
                  <a:pt x="4" y="112"/>
                </a:lnTo>
                <a:lnTo>
                  <a:pt x="9" y="95"/>
                </a:lnTo>
                <a:lnTo>
                  <a:pt x="14" y="77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3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5" name="Freeform 695"/>
          <p:cNvSpPr>
            <a:spLocks/>
          </p:cNvSpPr>
          <p:nvPr/>
        </p:nvSpPr>
        <p:spPr bwMode="auto">
          <a:xfrm>
            <a:off x="1382713" y="1719263"/>
            <a:ext cx="20637" cy="25400"/>
          </a:xfrm>
          <a:custGeom>
            <a:avLst/>
            <a:gdLst>
              <a:gd name="T0" fmla="*/ 2147483647 w 287"/>
              <a:gd name="T1" fmla="*/ 2147483647 h 280"/>
              <a:gd name="T2" fmla="*/ 2085350442 w 287"/>
              <a:gd name="T3" fmla="*/ 2147483647 h 280"/>
              <a:gd name="T4" fmla="*/ 0 w 287"/>
              <a:gd name="T5" fmla="*/ 2147483647 h 280"/>
              <a:gd name="T6" fmla="*/ 2147483647 w 287"/>
              <a:gd name="T7" fmla="*/ 0 h 280"/>
              <a:gd name="T8" fmla="*/ 2147483647 w 287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80"/>
              <a:gd name="T17" fmla="*/ 287 w 287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80">
                <a:moveTo>
                  <a:pt x="287" y="186"/>
                </a:moveTo>
                <a:lnTo>
                  <a:pt x="78" y="280"/>
                </a:lnTo>
                <a:lnTo>
                  <a:pt x="0" y="93"/>
                </a:lnTo>
                <a:lnTo>
                  <a:pt x="210" y="0"/>
                </a:lnTo>
                <a:lnTo>
                  <a:pt x="287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6" name="Freeform 696"/>
          <p:cNvSpPr>
            <a:spLocks/>
          </p:cNvSpPr>
          <p:nvPr/>
        </p:nvSpPr>
        <p:spPr bwMode="auto">
          <a:xfrm>
            <a:off x="1385888" y="1724025"/>
            <a:ext cx="17462" cy="19050"/>
          </a:xfrm>
          <a:custGeom>
            <a:avLst/>
            <a:gdLst>
              <a:gd name="T0" fmla="*/ 2147483647 w 227"/>
              <a:gd name="T1" fmla="*/ 2147483647 h 203"/>
              <a:gd name="T2" fmla="*/ 1855861668 w 227"/>
              <a:gd name="T3" fmla="*/ 2147483647 h 203"/>
              <a:gd name="T4" fmla="*/ 0 w 227"/>
              <a:gd name="T5" fmla="*/ 2147483647 h 203"/>
              <a:gd name="T6" fmla="*/ 2147483647 w 227"/>
              <a:gd name="T7" fmla="*/ 0 h 203"/>
              <a:gd name="T8" fmla="*/ 2147483647 w 227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03"/>
              <a:gd name="T17" fmla="*/ 227 w 227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03">
                <a:moveTo>
                  <a:pt x="227" y="125"/>
                </a:moveTo>
                <a:lnTo>
                  <a:pt x="53" y="203"/>
                </a:lnTo>
                <a:lnTo>
                  <a:pt x="0" y="78"/>
                </a:lnTo>
                <a:lnTo>
                  <a:pt x="175" y="0"/>
                </a:lnTo>
                <a:lnTo>
                  <a:pt x="227" y="125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7" name="Freeform 697"/>
          <p:cNvSpPr>
            <a:spLocks/>
          </p:cNvSpPr>
          <p:nvPr/>
        </p:nvSpPr>
        <p:spPr bwMode="auto">
          <a:xfrm>
            <a:off x="1385888" y="1720850"/>
            <a:ext cx="15875" cy="20638"/>
          </a:xfrm>
          <a:custGeom>
            <a:avLst/>
            <a:gdLst>
              <a:gd name="T0" fmla="*/ 79234259 w 238"/>
              <a:gd name="T1" fmla="*/ 2147483647 h 234"/>
              <a:gd name="T2" fmla="*/ 2147483647 w 238"/>
              <a:gd name="T3" fmla="*/ 0 h 234"/>
              <a:gd name="T4" fmla="*/ 2147483647 w 238"/>
              <a:gd name="T5" fmla="*/ 0 h 234"/>
              <a:gd name="T6" fmla="*/ 2147483647 w 238"/>
              <a:gd name="T7" fmla="*/ 120747823 h 234"/>
              <a:gd name="T8" fmla="*/ 2147483647 w 238"/>
              <a:gd name="T9" fmla="*/ 362920112 h 234"/>
              <a:gd name="T10" fmla="*/ 2147483647 w 238"/>
              <a:gd name="T11" fmla="*/ 725840224 h 234"/>
              <a:gd name="T12" fmla="*/ 2147483647 w 238"/>
              <a:gd name="T13" fmla="*/ 2147483647 h 234"/>
              <a:gd name="T14" fmla="*/ 2147483647 w 238"/>
              <a:gd name="T15" fmla="*/ 2147483647 h 234"/>
              <a:gd name="T16" fmla="*/ 2147483647 w 238"/>
              <a:gd name="T17" fmla="*/ 2147483647 h 234"/>
              <a:gd name="T18" fmla="*/ 2147483647 w 238"/>
              <a:gd name="T19" fmla="*/ 2147483647 h 234"/>
              <a:gd name="T20" fmla="*/ 2147483647 w 238"/>
              <a:gd name="T21" fmla="*/ 2147483647 h 234"/>
              <a:gd name="T22" fmla="*/ 1444943434 w 238"/>
              <a:gd name="T23" fmla="*/ 2147483647 h 234"/>
              <a:gd name="T24" fmla="*/ 1365704772 w 238"/>
              <a:gd name="T25" fmla="*/ 2147483647 h 234"/>
              <a:gd name="T26" fmla="*/ 1247002394 w 238"/>
              <a:gd name="T27" fmla="*/ 2147483647 h 234"/>
              <a:gd name="T28" fmla="*/ 1167763733 w 238"/>
              <a:gd name="T29" fmla="*/ 2147483647 h 234"/>
              <a:gd name="T30" fmla="*/ 1088822827 w 238"/>
              <a:gd name="T31" fmla="*/ 2147483647 h 234"/>
              <a:gd name="T32" fmla="*/ 39468118 w 238"/>
              <a:gd name="T33" fmla="*/ 2147483647 h 234"/>
              <a:gd name="T34" fmla="*/ 0 w 238"/>
              <a:gd name="T35" fmla="*/ 2147483647 h 234"/>
              <a:gd name="T36" fmla="*/ 0 w 238"/>
              <a:gd name="T37" fmla="*/ 2147483647 h 234"/>
              <a:gd name="T38" fmla="*/ 19883104 w 238"/>
              <a:gd name="T39" fmla="*/ 2147483647 h 234"/>
              <a:gd name="T40" fmla="*/ 79234259 w 238"/>
              <a:gd name="T41" fmla="*/ 2147483647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4" y="72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2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3" y="232"/>
                </a:lnTo>
                <a:lnTo>
                  <a:pt x="59" y="227"/>
                </a:lnTo>
                <a:lnTo>
                  <a:pt x="55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4" y="7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8" name="Freeform 698"/>
          <p:cNvSpPr>
            <a:spLocks/>
          </p:cNvSpPr>
          <p:nvPr/>
        </p:nvSpPr>
        <p:spPr bwMode="auto">
          <a:xfrm>
            <a:off x="1385888" y="1722438"/>
            <a:ext cx="15875" cy="17462"/>
          </a:xfrm>
          <a:custGeom>
            <a:avLst/>
            <a:gdLst>
              <a:gd name="T0" fmla="*/ 146560957 w 204"/>
              <a:gd name="T1" fmla="*/ 2147483647 h 199"/>
              <a:gd name="T2" fmla="*/ 2147483647 w 204"/>
              <a:gd name="T3" fmla="*/ 0 h 199"/>
              <a:gd name="T4" fmla="*/ 2147483647 w 204"/>
              <a:gd name="T5" fmla="*/ 0 h 199"/>
              <a:gd name="T6" fmla="*/ 2147483647 w 204"/>
              <a:gd name="T7" fmla="*/ 118238800 h 199"/>
              <a:gd name="T8" fmla="*/ 2147483647 w 204"/>
              <a:gd name="T9" fmla="*/ 296613305 h 199"/>
              <a:gd name="T10" fmla="*/ 2147483647 w 204"/>
              <a:gd name="T11" fmla="*/ 592549102 h 199"/>
              <a:gd name="T12" fmla="*/ 2147483647 w 204"/>
              <a:gd name="T13" fmla="*/ 2147483647 h 199"/>
              <a:gd name="T14" fmla="*/ 2147483647 w 204"/>
              <a:gd name="T15" fmla="*/ 2147483647 h 199"/>
              <a:gd name="T16" fmla="*/ 2147483647 w 204"/>
              <a:gd name="T17" fmla="*/ 2147483647 h 199"/>
              <a:gd name="T18" fmla="*/ 2147483647 w 204"/>
              <a:gd name="T19" fmla="*/ 2147483647 h 199"/>
              <a:gd name="T20" fmla="*/ 2147483647 w 204"/>
              <a:gd name="T21" fmla="*/ 2147483647 h 199"/>
              <a:gd name="T22" fmla="*/ 2147483647 w 204"/>
              <a:gd name="T23" fmla="*/ 2147483647 h 199"/>
              <a:gd name="T24" fmla="*/ 2126751338 w 204"/>
              <a:gd name="T25" fmla="*/ 2147483647 h 199"/>
              <a:gd name="T26" fmla="*/ 1980190381 w 204"/>
              <a:gd name="T27" fmla="*/ 2147483647 h 199"/>
              <a:gd name="T28" fmla="*/ 1870387753 w 204"/>
              <a:gd name="T29" fmla="*/ 2147483647 h 199"/>
              <a:gd name="T30" fmla="*/ 1760118836 w 204"/>
              <a:gd name="T31" fmla="*/ 2147483647 h 199"/>
              <a:gd name="T32" fmla="*/ 73516658 w 204"/>
              <a:gd name="T33" fmla="*/ 2147483647 h 199"/>
              <a:gd name="T34" fmla="*/ 0 w 204"/>
              <a:gd name="T35" fmla="*/ 2147483647 h 199"/>
              <a:gd name="T36" fmla="*/ 0 w 204"/>
              <a:gd name="T37" fmla="*/ 2147483647 h 199"/>
              <a:gd name="T38" fmla="*/ 73516658 w 204"/>
              <a:gd name="T39" fmla="*/ 2147483647 h 199"/>
              <a:gd name="T40" fmla="*/ 146560957 w 204"/>
              <a:gd name="T41" fmla="*/ 2147483647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1" y="0"/>
                </a:lnTo>
                <a:lnTo>
                  <a:pt x="145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3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9" name="Freeform 699"/>
          <p:cNvSpPr>
            <a:spLocks/>
          </p:cNvSpPr>
          <p:nvPr/>
        </p:nvSpPr>
        <p:spPr bwMode="auto">
          <a:xfrm>
            <a:off x="1390650" y="1725613"/>
            <a:ext cx="9525" cy="12700"/>
          </a:xfrm>
          <a:custGeom>
            <a:avLst/>
            <a:gdLst>
              <a:gd name="T0" fmla="*/ 2147483647 w 119"/>
              <a:gd name="T1" fmla="*/ 277619279 h 154"/>
              <a:gd name="T2" fmla="*/ 2147483647 w 119"/>
              <a:gd name="T3" fmla="*/ 2147483647 h 154"/>
              <a:gd name="T4" fmla="*/ 2147483647 w 119"/>
              <a:gd name="T5" fmla="*/ 2147483647 h 154"/>
              <a:gd name="T6" fmla="*/ 2147483647 w 119"/>
              <a:gd name="T7" fmla="*/ 2147483647 h 154"/>
              <a:gd name="T8" fmla="*/ 2147483647 w 119"/>
              <a:gd name="T9" fmla="*/ 2147483647 h 154"/>
              <a:gd name="T10" fmla="*/ 2147483647 w 119"/>
              <a:gd name="T11" fmla="*/ 2147483647 h 154"/>
              <a:gd name="T12" fmla="*/ 574856242 w 119"/>
              <a:gd name="T13" fmla="*/ 2147483647 h 154"/>
              <a:gd name="T14" fmla="*/ 246146411 w 119"/>
              <a:gd name="T15" fmla="*/ 2147483647 h 154"/>
              <a:gd name="T16" fmla="*/ 82050911 w 119"/>
              <a:gd name="T17" fmla="*/ 2147483647 h 154"/>
              <a:gd name="T18" fmla="*/ 0 w 119"/>
              <a:gd name="T19" fmla="*/ 2147483647 h 154"/>
              <a:gd name="T20" fmla="*/ 41022254 w 119"/>
              <a:gd name="T21" fmla="*/ 2147483647 h 154"/>
              <a:gd name="T22" fmla="*/ 164095419 w 119"/>
              <a:gd name="T23" fmla="*/ 2147483647 h 154"/>
              <a:gd name="T24" fmla="*/ 369219496 w 119"/>
              <a:gd name="T25" fmla="*/ 2147483647 h 154"/>
              <a:gd name="T26" fmla="*/ 574856242 w 119"/>
              <a:gd name="T27" fmla="*/ 2147483647 h 154"/>
              <a:gd name="T28" fmla="*/ 862031390 w 119"/>
              <a:gd name="T29" fmla="*/ 2147483647 h 154"/>
              <a:gd name="T30" fmla="*/ 1190228552 w 119"/>
              <a:gd name="T31" fmla="*/ 2127877331 h 154"/>
              <a:gd name="T32" fmla="*/ 1559960557 w 119"/>
              <a:gd name="T33" fmla="*/ 1526079584 h 154"/>
              <a:gd name="T34" fmla="*/ 1970202627 w 119"/>
              <a:gd name="T35" fmla="*/ 971398919 h 154"/>
              <a:gd name="T36" fmla="*/ 2147483647 w 119"/>
              <a:gd name="T37" fmla="*/ 555245402 h 154"/>
              <a:gd name="T38" fmla="*/ 2147483647 w 119"/>
              <a:gd name="T39" fmla="*/ 185079492 h 154"/>
              <a:gd name="T40" fmla="*/ 2147483647 w 119"/>
              <a:gd name="T41" fmla="*/ 0 h 154"/>
              <a:gd name="T42" fmla="*/ 2147483647 w 119"/>
              <a:gd name="T43" fmla="*/ 45987607 h 154"/>
              <a:gd name="T44" fmla="*/ 2147483647 w 119"/>
              <a:gd name="T45" fmla="*/ 277619279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9"/>
              <a:gd name="T70" fmla="*/ 0 h 154"/>
              <a:gd name="T71" fmla="*/ 119 w 119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9" h="154">
                <a:moveTo>
                  <a:pt x="88" y="6"/>
                </a:moveTo>
                <a:lnTo>
                  <a:pt x="116" y="78"/>
                </a:lnTo>
                <a:lnTo>
                  <a:pt x="118" y="86"/>
                </a:lnTo>
                <a:lnTo>
                  <a:pt x="119" y="95"/>
                </a:lnTo>
                <a:lnTo>
                  <a:pt x="117" y="103"/>
                </a:lnTo>
                <a:lnTo>
                  <a:pt x="112" y="109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8"/>
                </a:lnTo>
                <a:lnTo>
                  <a:pt x="4" y="112"/>
                </a:lnTo>
                <a:lnTo>
                  <a:pt x="9" y="95"/>
                </a:lnTo>
                <a:lnTo>
                  <a:pt x="14" y="78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2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0" name="Freeform 700"/>
          <p:cNvSpPr>
            <a:spLocks/>
          </p:cNvSpPr>
          <p:nvPr/>
        </p:nvSpPr>
        <p:spPr bwMode="auto">
          <a:xfrm>
            <a:off x="1422400" y="1708150"/>
            <a:ext cx="6350" cy="9525"/>
          </a:xfrm>
          <a:custGeom>
            <a:avLst/>
            <a:gdLst>
              <a:gd name="T0" fmla="*/ 812954051 w 100"/>
              <a:gd name="T1" fmla="*/ 2147483647 h 104"/>
              <a:gd name="T2" fmla="*/ 650361666 w 100"/>
              <a:gd name="T3" fmla="*/ 2147483647 h 104"/>
              <a:gd name="T4" fmla="*/ 503902218 w 100"/>
              <a:gd name="T5" fmla="*/ 2147483647 h 104"/>
              <a:gd name="T6" fmla="*/ 374087962 w 100"/>
              <a:gd name="T7" fmla="*/ 2147483647 h 104"/>
              <a:gd name="T8" fmla="*/ 243757577 w 100"/>
              <a:gd name="T9" fmla="*/ 2147483647 h 104"/>
              <a:gd name="T10" fmla="*/ 130072321 w 100"/>
              <a:gd name="T11" fmla="*/ 2147483647 h 104"/>
              <a:gd name="T12" fmla="*/ 65036129 w 100"/>
              <a:gd name="T13" fmla="*/ 2147483647 h 104"/>
              <a:gd name="T14" fmla="*/ 16387064 w 100"/>
              <a:gd name="T15" fmla="*/ 2147483647 h 104"/>
              <a:gd name="T16" fmla="*/ 0 w 100"/>
              <a:gd name="T17" fmla="*/ 2147483647 h 104"/>
              <a:gd name="T18" fmla="*/ 16387064 w 100"/>
              <a:gd name="T19" fmla="*/ 2147483647 h 104"/>
              <a:gd name="T20" fmla="*/ 65036129 w 100"/>
              <a:gd name="T21" fmla="*/ 2147483647 h 104"/>
              <a:gd name="T22" fmla="*/ 130072321 w 100"/>
              <a:gd name="T23" fmla="*/ 1617904044 h 104"/>
              <a:gd name="T24" fmla="*/ 243757577 w 100"/>
              <a:gd name="T25" fmla="*/ 1055557661 h 104"/>
              <a:gd name="T26" fmla="*/ 374087962 w 100"/>
              <a:gd name="T27" fmla="*/ 633024356 h 104"/>
              <a:gd name="T28" fmla="*/ 503902218 w 100"/>
              <a:gd name="T29" fmla="*/ 351855423 h 104"/>
              <a:gd name="T30" fmla="*/ 650361666 w 100"/>
              <a:gd name="T31" fmla="*/ 70678064 h 104"/>
              <a:gd name="T32" fmla="*/ 812954051 w 100"/>
              <a:gd name="T33" fmla="*/ 0 h 104"/>
              <a:gd name="T34" fmla="*/ 975542372 w 100"/>
              <a:gd name="T35" fmla="*/ 70678064 h 104"/>
              <a:gd name="T36" fmla="*/ 1138134948 w 100"/>
              <a:gd name="T37" fmla="*/ 351855423 h 104"/>
              <a:gd name="T38" fmla="*/ 1268207268 w 100"/>
              <a:gd name="T39" fmla="*/ 633024356 h 104"/>
              <a:gd name="T40" fmla="*/ 1398279525 w 100"/>
              <a:gd name="T41" fmla="*/ 1055557661 h 104"/>
              <a:gd name="T42" fmla="*/ 1495831718 w 100"/>
              <a:gd name="T43" fmla="*/ 1617904044 h 104"/>
              <a:gd name="T44" fmla="*/ 1560867846 w 100"/>
              <a:gd name="T45" fmla="*/ 2147483647 h 104"/>
              <a:gd name="T46" fmla="*/ 1609775038 w 100"/>
              <a:gd name="T47" fmla="*/ 2147483647 h 104"/>
              <a:gd name="T48" fmla="*/ 1625904038 w 100"/>
              <a:gd name="T49" fmla="*/ 2147483647 h 104"/>
              <a:gd name="T50" fmla="*/ 1609775038 w 100"/>
              <a:gd name="T51" fmla="*/ 2147483647 h 104"/>
              <a:gd name="T52" fmla="*/ 1560867846 w 100"/>
              <a:gd name="T53" fmla="*/ 2147483647 h 104"/>
              <a:gd name="T54" fmla="*/ 1495831718 w 100"/>
              <a:gd name="T55" fmla="*/ 2147483647 h 104"/>
              <a:gd name="T56" fmla="*/ 1398279525 w 100"/>
              <a:gd name="T57" fmla="*/ 2147483647 h 104"/>
              <a:gd name="T58" fmla="*/ 1268207268 w 100"/>
              <a:gd name="T59" fmla="*/ 2147483647 h 104"/>
              <a:gd name="T60" fmla="*/ 1138134948 w 100"/>
              <a:gd name="T61" fmla="*/ 2147483647 h 104"/>
              <a:gd name="T62" fmla="*/ 975542372 w 100"/>
              <a:gd name="T63" fmla="*/ 2147483647 h 104"/>
              <a:gd name="T64" fmla="*/ 812954051 w 100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4"/>
              <a:gd name="T101" fmla="*/ 100 w 100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4">
                <a:moveTo>
                  <a:pt x="50" y="104"/>
                </a:moveTo>
                <a:lnTo>
                  <a:pt x="40" y="103"/>
                </a:lnTo>
                <a:lnTo>
                  <a:pt x="31" y="99"/>
                </a:lnTo>
                <a:lnTo>
                  <a:pt x="23" y="95"/>
                </a:lnTo>
                <a:lnTo>
                  <a:pt x="15" y="89"/>
                </a:lnTo>
                <a:lnTo>
                  <a:pt x="8" y="80"/>
                </a:lnTo>
                <a:lnTo>
                  <a:pt x="4" y="72"/>
                </a:lnTo>
                <a:lnTo>
                  <a:pt x="1" y="62"/>
                </a:lnTo>
                <a:lnTo>
                  <a:pt x="0" y="52"/>
                </a:lnTo>
                <a:lnTo>
                  <a:pt x="1" y="41"/>
                </a:lnTo>
                <a:lnTo>
                  <a:pt x="4" y="32"/>
                </a:lnTo>
                <a:lnTo>
                  <a:pt x="8" y="23"/>
                </a:lnTo>
                <a:lnTo>
                  <a:pt x="15" y="15"/>
                </a:lnTo>
                <a:lnTo>
                  <a:pt x="23" y="9"/>
                </a:lnTo>
                <a:lnTo>
                  <a:pt x="31" y="5"/>
                </a:lnTo>
                <a:lnTo>
                  <a:pt x="40" y="1"/>
                </a:lnTo>
                <a:lnTo>
                  <a:pt x="50" y="0"/>
                </a:lnTo>
                <a:lnTo>
                  <a:pt x="60" y="1"/>
                </a:lnTo>
                <a:lnTo>
                  <a:pt x="70" y="5"/>
                </a:lnTo>
                <a:lnTo>
                  <a:pt x="78" y="9"/>
                </a:lnTo>
                <a:lnTo>
                  <a:pt x="86" y="15"/>
                </a:lnTo>
                <a:lnTo>
                  <a:pt x="92" y="23"/>
                </a:lnTo>
                <a:lnTo>
                  <a:pt x="96" y="32"/>
                </a:lnTo>
                <a:lnTo>
                  <a:pt x="99" y="41"/>
                </a:lnTo>
                <a:lnTo>
                  <a:pt x="100" y="52"/>
                </a:lnTo>
                <a:lnTo>
                  <a:pt x="99" y="62"/>
                </a:lnTo>
                <a:lnTo>
                  <a:pt x="96" y="72"/>
                </a:lnTo>
                <a:lnTo>
                  <a:pt x="92" y="80"/>
                </a:lnTo>
                <a:lnTo>
                  <a:pt x="86" y="89"/>
                </a:lnTo>
                <a:lnTo>
                  <a:pt x="78" y="95"/>
                </a:lnTo>
                <a:lnTo>
                  <a:pt x="70" y="99"/>
                </a:lnTo>
                <a:lnTo>
                  <a:pt x="60" y="103"/>
                </a:lnTo>
                <a:lnTo>
                  <a:pt x="50" y="104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1" name="Freeform 701"/>
          <p:cNvSpPr>
            <a:spLocks/>
          </p:cNvSpPr>
          <p:nvPr/>
        </p:nvSpPr>
        <p:spPr bwMode="auto">
          <a:xfrm>
            <a:off x="1312863" y="1770063"/>
            <a:ext cx="7937" cy="7937"/>
          </a:xfrm>
          <a:custGeom>
            <a:avLst/>
            <a:gdLst>
              <a:gd name="T0" fmla="*/ 1984499222 w 100"/>
              <a:gd name="T1" fmla="*/ 2147483647 h 103"/>
              <a:gd name="T2" fmla="*/ 1547495939 w 100"/>
              <a:gd name="T3" fmla="*/ 2147483647 h 103"/>
              <a:gd name="T4" fmla="*/ 1190497854 w 100"/>
              <a:gd name="T5" fmla="*/ 2147483647 h 103"/>
              <a:gd name="T6" fmla="*/ 872998250 w 100"/>
              <a:gd name="T7" fmla="*/ 2147483647 h 103"/>
              <a:gd name="T8" fmla="*/ 555498486 w 100"/>
              <a:gd name="T9" fmla="*/ 2147483647 h 103"/>
              <a:gd name="T10" fmla="*/ 317499684 w 100"/>
              <a:gd name="T11" fmla="*/ 2147483647 h 103"/>
              <a:gd name="T12" fmla="*/ 158497842 w 100"/>
              <a:gd name="T13" fmla="*/ 2147483647 h 103"/>
              <a:gd name="T14" fmla="*/ 39498481 w 100"/>
              <a:gd name="T15" fmla="*/ 2147483647 h 103"/>
              <a:gd name="T16" fmla="*/ 0 w 100"/>
              <a:gd name="T17" fmla="*/ 1798250412 h 103"/>
              <a:gd name="T18" fmla="*/ 39498481 w 100"/>
              <a:gd name="T19" fmla="*/ 1445463168 h 103"/>
              <a:gd name="T20" fmla="*/ 158497842 w 100"/>
              <a:gd name="T21" fmla="*/ 1093133574 h 103"/>
              <a:gd name="T22" fmla="*/ 317499684 w 100"/>
              <a:gd name="T23" fmla="*/ 810812711 h 103"/>
              <a:gd name="T24" fmla="*/ 555498486 w 100"/>
              <a:gd name="T25" fmla="*/ 528948805 h 103"/>
              <a:gd name="T26" fmla="*/ 872998250 w 100"/>
              <a:gd name="T27" fmla="*/ 281863753 h 103"/>
              <a:gd name="T28" fmla="*/ 1190497854 w 100"/>
              <a:gd name="T29" fmla="*/ 140931915 h 103"/>
              <a:gd name="T30" fmla="*/ 1547495939 w 100"/>
              <a:gd name="T31" fmla="*/ 35230031 h 103"/>
              <a:gd name="T32" fmla="*/ 1984499222 w 100"/>
              <a:gd name="T33" fmla="*/ 0 h 103"/>
              <a:gd name="T34" fmla="*/ 2147483647 w 100"/>
              <a:gd name="T35" fmla="*/ 35230031 h 103"/>
              <a:gd name="T36" fmla="*/ 2147483647 w 100"/>
              <a:gd name="T37" fmla="*/ 140931915 h 103"/>
              <a:gd name="T38" fmla="*/ 2147483647 w 100"/>
              <a:gd name="T39" fmla="*/ 281863753 h 103"/>
              <a:gd name="T40" fmla="*/ 2147483647 w 100"/>
              <a:gd name="T41" fmla="*/ 528948805 h 103"/>
              <a:gd name="T42" fmla="*/ 2147483647 w 100"/>
              <a:gd name="T43" fmla="*/ 810812711 h 103"/>
              <a:gd name="T44" fmla="*/ 2147483647 w 100"/>
              <a:gd name="T45" fmla="*/ 1093133574 h 103"/>
              <a:gd name="T46" fmla="*/ 2147483647 w 100"/>
              <a:gd name="T47" fmla="*/ 1445463168 h 103"/>
              <a:gd name="T48" fmla="*/ 2147483647 w 100"/>
              <a:gd name="T49" fmla="*/ 1798250412 h 103"/>
              <a:gd name="T50" fmla="*/ 2147483647 w 100"/>
              <a:gd name="T51" fmla="*/ 2147483647 h 103"/>
              <a:gd name="T52" fmla="*/ 2147483647 w 100"/>
              <a:gd name="T53" fmla="*/ 2147483647 h 103"/>
              <a:gd name="T54" fmla="*/ 2147483647 w 100"/>
              <a:gd name="T55" fmla="*/ 2147483647 h 103"/>
              <a:gd name="T56" fmla="*/ 2147483647 w 100"/>
              <a:gd name="T57" fmla="*/ 2147483647 h 103"/>
              <a:gd name="T58" fmla="*/ 2147483647 w 100"/>
              <a:gd name="T59" fmla="*/ 2147483647 h 103"/>
              <a:gd name="T60" fmla="*/ 2147483647 w 100"/>
              <a:gd name="T61" fmla="*/ 2147483647 h 103"/>
              <a:gd name="T62" fmla="*/ 2147483647 w 100"/>
              <a:gd name="T63" fmla="*/ 2147483647 h 103"/>
              <a:gd name="T64" fmla="*/ 1984499222 w 100"/>
              <a:gd name="T65" fmla="*/ 2147483647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3"/>
              <a:gd name="T101" fmla="*/ 100 w 10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3">
                <a:moveTo>
                  <a:pt x="50" y="103"/>
                </a:moveTo>
                <a:lnTo>
                  <a:pt x="39" y="102"/>
                </a:lnTo>
                <a:lnTo>
                  <a:pt x="30" y="99"/>
                </a:lnTo>
                <a:lnTo>
                  <a:pt x="22" y="95"/>
                </a:lnTo>
                <a:lnTo>
                  <a:pt x="14" y="88"/>
                </a:lnTo>
                <a:lnTo>
                  <a:pt x="8" y="80"/>
                </a:lnTo>
                <a:lnTo>
                  <a:pt x="4" y="71"/>
                </a:lnTo>
                <a:lnTo>
                  <a:pt x="1" y="62"/>
                </a:lnTo>
                <a:lnTo>
                  <a:pt x="0" y="51"/>
                </a:lnTo>
                <a:lnTo>
                  <a:pt x="1" y="41"/>
                </a:lnTo>
                <a:lnTo>
                  <a:pt x="4" y="31"/>
                </a:lnTo>
                <a:lnTo>
                  <a:pt x="8" y="23"/>
                </a:lnTo>
                <a:lnTo>
                  <a:pt x="14" y="15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50" y="0"/>
                </a:lnTo>
                <a:lnTo>
                  <a:pt x="60" y="1"/>
                </a:lnTo>
                <a:lnTo>
                  <a:pt x="69" y="4"/>
                </a:lnTo>
                <a:lnTo>
                  <a:pt x="77" y="8"/>
                </a:lnTo>
                <a:lnTo>
                  <a:pt x="85" y="15"/>
                </a:lnTo>
                <a:lnTo>
                  <a:pt x="91" y="23"/>
                </a:lnTo>
                <a:lnTo>
                  <a:pt x="96" y="31"/>
                </a:lnTo>
                <a:lnTo>
                  <a:pt x="99" y="41"/>
                </a:lnTo>
                <a:lnTo>
                  <a:pt x="100" y="51"/>
                </a:lnTo>
                <a:lnTo>
                  <a:pt x="99" y="62"/>
                </a:lnTo>
                <a:lnTo>
                  <a:pt x="96" y="71"/>
                </a:lnTo>
                <a:lnTo>
                  <a:pt x="91" y="80"/>
                </a:lnTo>
                <a:lnTo>
                  <a:pt x="85" y="88"/>
                </a:lnTo>
                <a:lnTo>
                  <a:pt x="77" y="95"/>
                </a:lnTo>
                <a:lnTo>
                  <a:pt x="69" y="99"/>
                </a:lnTo>
                <a:lnTo>
                  <a:pt x="60" y="102"/>
                </a:lnTo>
                <a:lnTo>
                  <a:pt x="50" y="10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2" name="Freeform 702"/>
          <p:cNvSpPr>
            <a:spLocks/>
          </p:cNvSpPr>
          <p:nvPr/>
        </p:nvSpPr>
        <p:spPr bwMode="auto">
          <a:xfrm>
            <a:off x="1425575" y="1711325"/>
            <a:ext cx="3175" cy="4763"/>
          </a:xfrm>
          <a:custGeom>
            <a:avLst/>
            <a:gdLst>
              <a:gd name="T0" fmla="*/ 310873140 w 55"/>
              <a:gd name="T1" fmla="*/ 2147483647 h 57"/>
              <a:gd name="T2" fmla="*/ 177752260 w 55"/>
              <a:gd name="T3" fmla="*/ 2147483647 h 57"/>
              <a:gd name="T4" fmla="*/ 88876101 w 55"/>
              <a:gd name="T5" fmla="*/ 2147483647 h 57"/>
              <a:gd name="T6" fmla="*/ 22124035 w 55"/>
              <a:gd name="T7" fmla="*/ 1949949555 h 57"/>
              <a:gd name="T8" fmla="*/ 0 w 55"/>
              <a:gd name="T9" fmla="*/ 1365317794 h 57"/>
              <a:gd name="T10" fmla="*/ 22124035 w 55"/>
              <a:gd name="T11" fmla="*/ 829110033 h 57"/>
              <a:gd name="T12" fmla="*/ 88876101 w 55"/>
              <a:gd name="T13" fmla="*/ 389756624 h 57"/>
              <a:gd name="T14" fmla="*/ 177752260 w 55"/>
              <a:gd name="T15" fmla="*/ 97440869 h 57"/>
              <a:gd name="T16" fmla="*/ 310873140 w 55"/>
              <a:gd name="T17" fmla="*/ 0 h 57"/>
              <a:gd name="T18" fmla="*/ 433030284 w 55"/>
              <a:gd name="T19" fmla="*/ 97440869 h 57"/>
              <a:gd name="T20" fmla="*/ 521906500 w 55"/>
              <a:gd name="T21" fmla="*/ 389756624 h 57"/>
              <a:gd name="T22" fmla="*/ 588658566 w 55"/>
              <a:gd name="T23" fmla="*/ 829110033 h 57"/>
              <a:gd name="T24" fmla="*/ 610782601 w 55"/>
              <a:gd name="T25" fmla="*/ 1365317794 h 57"/>
              <a:gd name="T26" fmla="*/ 588658566 w 55"/>
              <a:gd name="T27" fmla="*/ 1949949555 h 57"/>
              <a:gd name="T28" fmla="*/ 521906500 w 55"/>
              <a:gd name="T29" fmla="*/ 2147483647 h 57"/>
              <a:gd name="T30" fmla="*/ 433030284 w 55"/>
              <a:gd name="T31" fmla="*/ 2147483647 h 57"/>
              <a:gd name="T32" fmla="*/ 310873140 w 5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7"/>
              <a:gd name="T53" fmla="*/ 55 w 5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7">
                <a:moveTo>
                  <a:pt x="28" y="57"/>
                </a:moveTo>
                <a:lnTo>
                  <a:pt x="16" y="55"/>
                </a:lnTo>
                <a:lnTo>
                  <a:pt x="8" y="49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7"/>
                </a:lnTo>
                <a:lnTo>
                  <a:pt x="55" y="28"/>
                </a:lnTo>
                <a:lnTo>
                  <a:pt x="53" y="40"/>
                </a:lnTo>
                <a:lnTo>
                  <a:pt x="47" y="49"/>
                </a:lnTo>
                <a:lnTo>
                  <a:pt x="39" y="55"/>
                </a:lnTo>
                <a:lnTo>
                  <a:pt x="28" y="57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3" name="Freeform 703"/>
          <p:cNvSpPr>
            <a:spLocks/>
          </p:cNvSpPr>
          <p:nvPr/>
        </p:nvSpPr>
        <p:spPr bwMode="auto">
          <a:xfrm>
            <a:off x="1316038" y="1773238"/>
            <a:ext cx="3175" cy="4762"/>
          </a:xfrm>
          <a:custGeom>
            <a:avLst/>
            <a:gdLst>
              <a:gd name="T0" fmla="*/ 310873140 w 55"/>
              <a:gd name="T1" fmla="*/ 2147483647 h 56"/>
              <a:gd name="T2" fmla="*/ 188715939 w 55"/>
              <a:gd name="T3" fmla="*/ 2147483647 h 56"/>
              <a:gd name="T4" fmla="*/ 100033109 w 55"/>
              <a:gd name="T5" fmla="*/ 2147483647 h 56"/>
              <a:gd name="T6" fmla="*/ 22124035 w 55"/>
              <a:gd name="T7" fmla="*/ 2091269971 h 56"/>
              <a:gd name="T8" fmla="*/ 0 w 55"/>
              <a:gd name="T9" fmla="*/ 1464075369 h 56"/>
              <a:gd name="T10" fmla="*/ 22124035 w 55"/>
              <a:gd name="T11" fmla="*/ 836880938 h 56"/>
              <a:gd name="T12" fmla="*/ 100033109 w 55"/>
              <a:gd name="T13" fmla="*/ 418129536 h 56"/>
              <a:gd name="T14" fmla="*/ 188715939 w 55"/>
              <a:gd name="T15" fmla="*/ 104532363 h 56"/>
              <a:gd name="T16" fmla="*/ 310873140 w 55"/>
              <a:gd name="T17" fmla="*/ 0 h 56"/>
              <a:gd name="T18" fmla="*/ 433030284 w 55"/>
              <a:gd name="T19" fmla="*/ 104532363 h 56"/>
              <a:gd name="T20" fmla="*/ 521906500 w 55"/>
              <a:gd name="T21" fmla="*/ 418129536 h 56"/>
              <a:gd name="T22" fmla="*/ 588658566 w 55"/>
              <a:gd name="T23" fmla="*/ 836880938 h 56"/>
              <a:gd name="T24" fmla="*/ 610782601 w 55"/>
              <a:gd name="T25" fmla="*/ 1464075369 h 56"/>
              <a:gd name="T26" fmla="*/ 588658566 w 55"/>
              <a:gd name="T27" fmla="*/ 2091269971 h 56"/>
              <a:gd name="T28" fmla="*/ 521906500 w 55"/>
              <a:gd name="T29" fmla="*/ 2147483647 h 56"/>
              <a:gd name="T30" fmla="*/ 433030284 w 55"/>
              <a:gd name="T31" fmla="*/ 2147483647 h 56"/>
              <a:gd name="T32" fmla="*/ 310873140 w 55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6"/>
              <a:gd name="T53" fmla="*/ 55 w 55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6">
                <a:moveTo>
                  <a:pt x="28" y="56"/>
                </a:moveTo>
                <a:lnTo>
                  <a:pt x="17" y="54"/>
                </a:lnTo>
                <a:lnTo>
                  <a:pt x="9" y="48"/>
                </a:lnTo>
                <a:lnTo>
                  <a:pt x="2" y="40"/>
                </a:lnTo>
                <a:lnTo>
                  <a:pt x="0" y="28"/>
                </a:lnTo>
                <a:lnTo>
                  <a:pt x="2" y="16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6"/>
                </a:lnTo>
                <a:lnTo>
                  <a:pt x="55" y="28"/>
                </a:lnTo>
                <a:lnTo>
                  <a:pt x="53" y="40"/>
                </a:lnTo>
                <a:lnTo>
                  <a:pt x="47" y="48"/>
                </a:lnTo>
                <a:lnTo>
                  <a:pt x="39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4" name="Freeform 704"/>
          <p:cNvSpPr>
            <a:spLocks/>
          </p:cNvSpPr>
          <p:nvPr/>
        </p:nvSpPr>
        <p:spPr bwMode="auto">
          <a:xfrm>
            <a:off x="1335088" y="1682750"/>
            <a:ext cx="46037" cy="46038"/>
          </a:xfrm>
          <a:custGeom>
            <a:avLst/>
            <a:gdLst>
              <a:gd name="T0" fmla="*/ 2147483647 w 624"/>
              <a:gd name="T1" fmla="*/ 0 h 522"/>
              <a:gd name="T2" fmla="*/ 0 w 624"/>
              <a:gd name="T3" fmla="*/ 2147483647 h 522"/>
              <a:gd name="T4" fmla="*/ 2147483647 w 624"/>
              <a:gd name="T5" fmla="*/ 2147483647 h 522"/>
              <a:gd name="T6" fmla="*/ 2147483647 w 624"/>
              <a:gd name="T7" fmla="*/ 2147483647 h 522"/>
              <a:gd name="T8" fmla="*/ 2147483647 w 624"/>
              <a:gd name="T9" fmla="*/ 0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522"/>
              <a:gd name="T17" fmla="*/ 624 w 624"/>
              <a:gd name="T18" fmla="*/ 522 h 5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522">
                <a:moveTo>
                  <a:pt x="498" y="0"/>
                </a:moveTo>
                <a:lnTo>
                  <a:pt x="0" y="222"/>
                </a:lnTo>
                <a:lnTo>
                  <a:pt x="125" y="522"/>
                </a:lnTo>
                <a:lnTo>
                  <a:pt x="624" y="301"/>
                </a:lnTo>
                <a:lnTo>
                  <a:pt x="498" y="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5" name="Freeform 705"/>
          <p:cNvSpPr>
            <a:spLocks/>
          </p:cNvSpPr>
          <p:nvPr/>
        </p:nvSpPr>
        <p:spPr bwMode="auto">
          <a:xfrm>
            <a:off x="1336675" y="1684338"/>
            <a:ext cx="42863" cy="42862"/>
          </a:xfrm>
          <a:custGeom>
            <a:avLst/>
            <a:gdLst>
              <a:gd name="T0" fmla="*/ 2147483647 w 589"/>
              <a:gd name="T1" fmla="*/ 0 h 484"/>
              <a:gd name="T2" fmla="*/ 0 w 589"/>
              <a:gd name="T3" fmla="*/ 2147483647 h 484"/>
              <a:gd name="T4" fmla="*/ 2147483647 w 589"/>
              <a:gd name="T5" fmla="*/ 2147483647 h 484"/>
              <a:gd name="T6" fmla="*/ 2147483647 w 589"/>
              <a:gd name="T7" fmla="*/ 2147483647 h 484"/>
              <a:gd name="T8" fmla="*/ 2147483647 w 589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484"/>
              <a:gd name="T17" fmla="*/ 589 w 589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484">
                <a:moveTo>
                  <a:pt x="474" y="0"/>
                </a:moveTo>
                <a:lnTo>
                  <a:pt x="0" y="211"/>
                </a:lnTo>
                <a:lnTo>
                  <a:pt x="114" y="484"/>
                </a:lnTo>
                <a:lnTo>
                  <a:pt x="589" y="273"/>
                </a:lnTo>
                <a:lnTo>
                  <a:pt x="474" y="0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6" name="Freeform 706"/>
          <p:cNvSpPr>
            <a:spLocks/>
          </p:cNvSpPr>
          <p:nvPr/>
        </p:nvSpPr>
        <p:spPr bwMode="auto">
          <a:xfrm>
            <a:off x="1336675" y="1685925"/>
            <a:ext cx="42863" cy="41275"/>
          </a:xfrm>
          <a:custGeom>
            <a:avLst/>
            <a:gdLst>
              <a:gd name="T0" fmla="*/ 2147483647 w 583"/>
              <a:gd name="T1" fmla="*/ 0 h 471"/>
              <a:gd name="T2" fmla="*/ 0 w 583"/>
              <a:gd name="T3" fmla="*/ 2147483647 h 471"/>
              <a:gd name="T4" fmla="*/ 2147483647 w 583"/>
              <a:gd name="T5" fmla="*/ 2147483647 h 471"/>
              <a:gd name="T6" fmla="*/ 2147483647 w 583"/>
              <a:gd name="T7" fmla="*/ 2147483647 h 471"/>
              <a:gd name="T8" fmla="*/ 2147483647 w 583"/>
              <a:gd name="T9" fmla="*/ 0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71"/>
              <a:gd name="T17" fmla="*/ 583 w 583"/>
              <a:gd name="T18" fmla="*/ 471 h 4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71">
                <a:moveTo>
                  <a:pt x="473" y="0"/>
                </a:moveTo>
                <a:lnTo>
                  <a:pt x="0" y="211"/>
                </a:lnTo>
                <a:lnTo>
                  <a:pt x="108" y="471"/>
                </a:lnTo>
                <a:lnTo>
                  <a:pt x="583" y="260"/>
                </a:lnTo>
                <a:lnTo>
                  <a:pt x="473" y="0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7" name="Freeform 707"/>
          <p:cNvSpPr>
            <a:spLocks/>
          </p:cNvSpPr>
          <p:nvPr/>
        </p:nvSpPr>
        <p:spPr bwMode="auto">
          <a:xfrm>
            <a:off x="1357313" y="1692275"/>
            <a:ext cx="15875" cy="20638"/>
          </a:xfrm>
          <a:custGeom>
            <a:avLst/>
            <a:gdLst>
              <a:gd name="T0" fmla="*/ 2147483647 w 227"/>
              <a:gd name="T1" fmla="*/ 2147483647 h 234"/>
              <a:gd name="T2" fmla="*/ 2147483647 w 227"/>
              <a:gd name="T3" fmla="*/ 2147483647 h 234"/>
              <a:gd name="T4" fmla="*/ 2147483647 w 227"/>
              <a:gd name="T5" fmla="*/ 2147483647 h 234"/>
              <a:gd name="T6" fmla="*/ 2147483647 w 227"/>
              <a:gd name="T7" fmla="*/ 2147483647 h 234"/>
              <a:gd name="T8" fmla="*/ 1746062647 w 227"/>
              <a:gd name="T9" fmla="*/ 2147483647 h 234"/>
              <a:gd name="T10" fmla="*/ 1291501464 w 227"/>
              <a:gd name="T11" fmla="*/ 2147483647 h 234"/>
              <a:gd name="T12" fmla="*/ 861232387 w 227"/>
              <a:gd name="T13" fmla="*/ 2147483647 h 234"/>
              <a:gd name="T14" fmla="*/ 526381991 w 227"/>
              <a:gd name="T15" fmla="*/ 2147483647 h 234"/>
              <a:gd name="T16" fmla="*/ 263019797 w 227"/>
              <a:gd name="T17" fmla="*/ 2147483647 h 234"/>
              <a:gd name="T18" fmla="*/ 95770728 w 227"/>
              <a:gd name="T19" fmla="*/ 2147483647 h 234"/>
              <a:gd name="T20" fmla="*/ 0 w 227"/>
              <a:gd name="T21" fmla="*/ 2147483647 h 234"/>
              <a:gd name="T22" fmla="*/ 71825633 w 227"/>
              <a:gd name="T23" fmla="*/ 2147483647 h 234"/>
              <a:gd name="T24" fmla="*/ 215134503 w 227"/>
              <a:gd name="T25" fmla="*/ 2147483647 h 234"/>
              <a:gd name="T26" fmla="*/ 454556428 w 227"/>
              <a:gd name="T27" fmla="*/ 2147483647 h 234"/>
              <a:gd name="T28" fmla="*/ 765461659 w 227"/>
              <a:gd name="T29" fmla="*/ 2147483647 h 234"/>
              <a:gd name="T30" fmla="*/ 1148192384 w 227"/>
              <a:gd name="T31" fmla="*/ 1330932713 h 234"/>
              <a:gd name="T32" fmla="*/ 1650291919 w 227"/>
              <a:gd name="T33" fmla="*/ 605092490 h 234"/>
              <a:gd name="T34" fmla="*/ 2147483647 w 227"/>
              <a:gd name="T35" fmla="*/ 181802347 h 234"/>
              <a:gd name="T36" fmla="*/ 2147483647 w 227"/>
              <a:gd name="T37" fmla="*/ 0 h 234"/>
              <a:gd name="T38" fmla="*/ 2147483647 w 227"/>
              <a:gd name="T39" fmla="*/ 120747823 h 234"/>
              <a:gd name="T40" fmla="*/ 2147483647 w 227"/>
              <a:gd name="T41" fmla="*/ 484352340 h 234"/>
              <a:gd name="T42" fmla="*/ 2147483647 w 227"/>
              <a:gd name="T43" fmla="*/ 1149814948 h 234"/>
              <a:gd name="T44" fmla="*/ 2147483647 w 227"/>
              <a:gd name="T45" fmla="*/ 1936032700 h 234"/>
              <a:gd name="T46" fmla="*/ 2147483647 w 227"/>
              <a:gd name="T47" fmla="*/ 2147483647 h 234"/>
              <a:gd name="T48" fmla="*/ 2147483647 w 227"/>
              <a:gd name="T49" fmla="*/ 2147483647 h 234"/>
              <a:gd name="T50" fmla="*/ 2147483647 w 227"/>
              <a:gd name="T51" fmla="*/ 2147483647 h 234"/>
              <a:gd name="T52" fmla="*/ 2147483647 w 227"/>
              <a:gd name="T53" fmla="*/ 2147483647 h 234"/>
              <a:gd name="T54" fmla="*/ 2147483647 w 227"/>
              <a:gd name="T55" fmla="*/ 2147483647 h 234"/>
              <a:gd name="T56" fmla="*/ 2147483647 w 227"/>
              <a:gd name="T57" fmla="*/ 2147483647 h 234"/>
              <a:gd name="T58" fmla="*/ 2147483647 w 227"/>
              <a:gd name="T59" fmla="*/ 2147483647 h 234"/>
              <a:gd name="T60" fmla="*/ 2147483647 w 227"/>
              <a:gd name="T61" fmla="*/ 2147483647 h 234"/>
              <a:gd name="T62" fmla="*/ 2147483647 w 227"/>
              <a:gd name="T63" fmla="*/ 2147483647 h 234"/>
              <a:gd name="T64" fmla="*/ 2147483647 w 227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7"/>
              <a:gd name="T100" fmla="*/ 0 h 234"/>
              <a:gd name="T101" fmla="*/ 227 w 227"/>
              <a:gd name="T102" fmla="*/ 234 h 2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7" h="234">
                <a:moveTo>
                  <a:pt x="159" y="223"/>
                </a:moveTo>
                <a:lnTo>
                  <a:pt x="137" y="231"/>
                </a:lnTo>
                <a:lnTo>
                  <a:pt x="115" y="234"/>
                </a:lnTo>
                <a:lnTo>
                  <a:pt x="93" y="232"/>
                </a:lnTo>
                <a:lnTo>
                  <a:pt x="73" y="225"/>
                </a:lnTo>
                <a:lnTo>
                  <a:pt x="54" y="215"/>
                </a:lnTo>
                <a:lnTo>
                  <a:pt x="36" y="201"/>
                </a:lnTo>
                <a:lnTo>
                  <a:pt x="22" y="184"/>
                </a:lnTo>
                <a:lnTo>
                  <a:pt x="11" y="163"/>
                </a:lnTo>
                <a:lnTo>
                  <a:pt x="4" y="141"/>
                </a:lnTo>
                <a:lnTo>
                  <a:pt x="0" y="118"/>
                </a:lnTo>
                <a:lnTo>
                  <a:pt x="3" y="96"/>
                </a:lnTo>
                <a:lnTo>
                  <a:pt x="9" y="74"/>
                </a:lnTo>
                <a:lnTo>
                  <a:pt x="19" y="55"/>
                </a:lnTo>
                <a:lnTo>
                  <a:pt x="32" y="37"/>
                </a:lnTo>
                <a:lnTo>
                  <a:pt x="48" y="22"/>
                </a:lnTo>
                <a:lnTo>
                  <a:pt x="69" y="10"/>
                </a:lnTo>
                <a:lnTo>
                  <a:pt x="90" y="3"/>
                </a:lnTo>
                <a:lnTo>
                  <a:pt x="113" y="0"/>
                </a:lnTo>
                <a:lnTo>
                  <a:pt x="134" y="2"/>
                </a:lnTo>
                <a:lnTo>
                  <a:pt x="156" y="8"/>
                </a:lnTo>
                <a:lnTo>
                  <a:pt x="174" y="19"/>
                </a:lnTo>
                <a:lnTo>
                  <a:pt x="191" y="32"/>
                </a:lnTo>
                <a:lnTo>
                  <a:pt x="206" y="49"/>
                </a:lnTo>
                <a:lnTo>
                  <a:pt x="217" y="70"/>
                </a:lnTo>
                <a:lnTo>
                  <a:pt x="224" y="93"/>
                </a:lnTo>
                <a:lnTo>
                  <a:pt x="227" y="116"/>
                </a:lnTo>
                <a:lnTo>
                  <a:pt x="225" y="138"/>
                </a:lnTo>
                <a:lnTo>
                  <a:pt x="219" y="159"/>
                </a:lnTo>
                <a:lnTo>
                  <a:pt x="209" y="179"/>
                </a:lnTo>
                <a:lnTo>
                  <a:pt x="195" y="197"/>
                </a:lnTo>
                <a:lnTo>
                  <a:pt x="179" y="212"/>
                </a:lnTo>
                <a:lnTo>
                  <a:pt x="159" y="223"/>
                </a:lnTo>
                <a:close/>
              </a:path>
            </a:pathLst>
          </a:custGeom>
          <a:solidFill>
            <a:srgbClr val="E333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8" name="Freeform 708"/>
          <p:cNvSpPr>
            <a:spLocks/>
          </p:cNvSpPr>
          <p:nvPr/>
        </p:nvSpPr>
        <p:spPr bwMode="auto">
          <a:xfrm>
            <a:off x="1357313" y="1692275"/>
            <a:ext cx="15875" cy="19050"/>
          </a:xfrm>
          <a:custGeom>
            <a:avLst/>
            <a:gdLst>
              <a:gd name="T0" fmla="*/ 2147483647 w 208"/>
              <a:gd name="T1" fmla="*/ 2147483647 h 214"/>
              <a:gd name="T2" fmla="*/ 2147483647 w 208"/>
              <a:gd name="T3" fmla="*/ 2147483647 h 214"/>
              <a:gd name="T4" fmla="*/ 2147483647 w 208"/>
              <a:gd name="T5" fmla="*/ 2147483647 h 214"/>
              <a:gd name="T6" fmla="*/ 2147483647 w 208"/>
              <a:gd name="T7" fmla="*/ 2147483647 h 214"/>
              <a:gd name="T8" fmla="*/ 2147483647 w 208"/>
              <a:gd name="T9" fmla="*/ 2147483647 h 214"/>
              <a:gd name="T10" fmla="*/ 1628502072 w 208"/>
              <a:gd name="T11" fmla="*/ 2147483647 h 214"/>
              <a:gd name="T12" fmla="*/ 1051878721 w 208"/>
              <a:gd name="T13" fmla="*/ 2147483647 h 214"/>
              <a:gd name="T14" fmla="*/ 610857102 w 208"/>
              <a:gd name="T15" fmla="*/ 2147483647 h 214"/>
              <a:gd name="T16" fmla="*/ 271640254 w 208"/>
              <a:gd name="T17" fmla="*/ 2147483647 h 214"/>
              <a:gd name="T18" fmla="*/ 68019261 w 208"/>
              <a:gd name="T19" fmla="*/ 2147483647 h 214"/>
              <a:gd name="T20" fmla="*/ 0 w 208"/>
              <a:gd name="T21" fmla="*/ 2147483647 h 214"/>
              <a:gd name="T22" fmla="*/ 68019261 w 208"/>
              <a:gd name="T23" fmla="*/ 2147483647 h 214"/>
              <a:gd name="T24" fmla="*/ 271640254 w 208"/>
              <a:gd name="T25" fmla="*/ 2147483647 h 214"/>
              <a:gd name="T26" fmla="*/ 576623198 w 208"/>
              <a:gd name="T27" fmla="*/ 2147483647 h 214"/>
              <a:gd name="T28" fmla="*/ 983859460 w 208"/>
              <a:gd name="T29" fmla="*/ 2072504692 h 214"/>
              <a:gd name="T30" fmla="*/ 1526691270 w 208"/>
              <a:gd name="T31" fmla="*/ 1192857055 h 214"/>
              <a:gd name="T32" fmla="*/ 2137548601 w 208"/>
              <a:gd name="T33" fmla="*/ 502251737 h 214"/>
              <a:gd name="T34" fmla="*/ 2147483647 w 208"/>
              <a:gd name="T35" fmla="*/ 125560954 h 214"/>
              <a:gd name="T36" fmla="*/ 2147483647 w 208"/>
              <a:gd name="T37" fmla="*/ 0 h 214"/>
              <a:gd name="T38" fmla="*/ 2147483647 w 208"/>
              <a:gd name="T39" fmla="*/ 125560954 h 214"/>
              <a:gd name="T40" fmla="*/ 2147483647 w 208"/>
              <a:gd name="T41" fmla="*/ 439475310 h 214"/>
              <a:gd name="T42" fmla="*/ 2147483647 w 208"/>
              <a:gd name="T43" fmla="*/ 1067288268 h 214"/>
              <a:gd name="T44" fmla="*/ 2147483647 w 208"/>
              <a:gd name="T45" fmla="*/ 1884159389 h 214"/>
              <a:gd name="T46" fmla="*/ 2147483647 w 208"/>
              <a:gd name="T47" fmla="*/ 2147483647 h 214"/>
              <a:gd name="T48" fmla="*/ 2147483647 w 208"/>
              <a:gd name="T49" fmla="*/ 2147483647 h 214"/>
              <a:gd name="T50" fmla="*/ 2147483647 w 208"/>
              <a:gd name="T51" fmla="*/ 2147483647 h 214"/>
              <a:gd name="T52" fmla="*/ 2147483647 w 208"/>
              <a:gd name="T53" fmla="*/ 2147483647 h 214"/>
              <a:gd name="T54" fmla="*/ 2147483647 w 208"/>
              <a:gd name="T55" fmla="*/ 2147483647 h 214"/>
              <a:gd name="T56" fmla="*/ 2147483647 w 208"/>
              <a:gd name="T57" fmla="*/ 2147483647 h 214"/>
              <a:gd name="T58" fmla="*/ 2147483647 w 208"/>
              <a:gd name="T59" fmla="*/ 2147483647 h 214"/>
              <a:gd name="T60" fmla="*/ 2147483647 w 208"/>
              <a:gd name="T61" fmla="*/ 2147483647 h 214"/>
              <a:gd name="T62" fmla="*/ 2147483647 w 208"/>
              <a:gd name="T63" fmla="*/ 2147483647 h 214"/>
              <a:gd name="T64" fmla="*/ 2147483647 w 208"/>
              <a:gd name="T65" fmla="*/ 2147483647 h 2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8"/>
              <a:gd name="T100" fmla="*/ 0 h 214"/>
              <a:gd name="T101" fmla="*/ 208 w 208"/>
              <a:gd name="T102" fmla="*/ 214 h 2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8" h="214">
                <a:moveTo>
                  <a:pt x="146" y="206"/>
                </a:moveTo>
                <a:lnTo>
                  <a:pt x="125" y="212"/>
                </a:lnTo>
                <a:lnTo>
                  <a:pt x="105" y="214"/>
                </a:lnTo>
                <a:lnTo>
                  <a:pt x="84" y="212"/>
                </a:lnTo>
                <a:lnTo>
                  <a:pt x="66" y="206"/>
                </a:lnTo>
                <a:lnTo>
                  <a:pt x="48" y="196"/>
                </a:lnTo>
                <a:lnTo>
                  <a:pt x="31" y="183"/>
                </a:lnTo>
                <a:lnTo>
                  <a:pt x="18" y="168"/>
                </a:lnTo>
                <a:lnTo>
                  <a:pt x="8" y="149"/>
                </a:lnTo>
                <a:lnTo>
                  <a:pt x="2" y="129"/>
                </a:lnTo>
                <a:lnTo>
                  <a:pt x="0" y="108"/>
                </a:lnTo>
                <a:lnTo>
                  <a:pt x="2" y="86"/>
                </a:lnTo>
                <a:lnTo>
                  <a:pt x="8" y="67"/>
                </a:lnTo>
                <a:lnTo>
                  <a:pt x="17" y="49"/>
                </a:lnTo>
                <a:lnTo>
                  <a:pt x="29" y="33"/>
                </a:lnTo>
                <a:lnTo>
                  <a:pt x="45" y="19"/>
                </a:lnTo>
                <a:lnTo>
                  <a:pt x="63" y="8"/>
                </a:lnTo>
                <a:lnTo>
                  <a:pt x="83" y="2"/>
                </a:lnTo>
                <a:lnTo>
                  <a:pt x="104" y="0"/>
                </a:lnTo>
                <a:lnTo>
                  <a:pt x="123" y="2"/>
                </a:lnTo>
                <a:lnTo>
                  <a:pt x="142" y="7"/>
                </a:lnTo>
                <a:lnTo>
                  <a:pt x="161" y="17"/>
                </a:lnTo>
                <a:lnTo>
                  <a:pt x="176" y="30"/>
                </a:lnTo>
                <a:lnTo>
                  <a:pt x="189" y="45"/>
                </a:lnTo>
                <a:lnTo>
                  <a:pt x="200" y="63"/>
                </a:lnTo>
                <a:lnTo>
                  <a:pt x="206" y="84"/>
                </a:lnTo>
                <a:lnTo>
                  <a:pt x="208" y="105"/>
                </a:lnTo>
                <a:lnTo>
                  <a:pt x="206" y="127"/>
                </a:lnTo>
                <a:lnTo>
                  <a:pt x="201" y="147"/>
                </a:lnTo>
                <a:lnTo>
                  <a:pt x="191" y="164"/>
                </a:lnTo>
                <a:lnTo>
                  <a:pt x="179" y="181"/>
                </a:lnTo>
                <a:lnTo>
                  <a:pt x="164" y="195"/>
                </a:lnTo>
                <a:lnTo>
                  <a:pt x="146" y="206"/>
                </a:lnTo>
                <a:close/>
              </a:path>
            </a:pathLst>
          </a:custGeom>
          <a:solidFill>
            <a:srgbClr val="EB5F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9" name="Freeform 709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>
              <a:gd name="T0" fmla="*/ 2147483647 w 189"/>
              <a:gd name="T1" fmla="*/ 2147483647 h 194"/>
              <a:gd name="T2" fmla="*/ 2147483647 w 189"/>
              <a:gd name="T3" fmla="*/ 2147483647 h 194"/>
              <a:gd name="T4" fmla="*/ 1936951923 w 189"/>
              <a:gd name="T5" fmla="*/ 2147483647 h 194"/>
              <a:gd name="T6" fmla="*/ 1549501130 w 189"/>
              <a:gd name="T7" fmla="*/ 2147483647 h 194"/>
              <a:gd name="T8" fmla="*/ 1203008374 w 189"/>
              <a:gd name="T9" fmla="*/ 2147483647 h 194"/>
              <a:gd name="T10" fmla="*/ 897175306 w 189"/>
              <a:gd name="T11" fmla="*/ 2147483647 h 194"/>
              <a:gd name="T12" fmla="*/ 591342440 w 189"/>
              <a:gd name="T13" fmla="*/ 2147483647 h 194"/>
              <a:gd name="T14" fmla="*/ 346492890 w 189"/>
              <a:gd name="T15" fmla="*/ 2147483647 h 194"/>
              <a:gd name="T16" fmla="*/ 163231554 w 189"/>
              <a:gd name="T17" fmla="*/ 2147483647 h 194"/>
              <a:gd name="T18" fmla="*/ 40655522 w 189"/>
              <a:gd name="T19" fmla="*/ 2147483647 h 194"/>
              <a:gd name="T20" fmla="*/ 0 w 189"/>
              <a:gd name="T21" fmla="*/ 2147483647 h 194"/>
              <a:gd name="T22" fmla="*/ 40655522 w 189"/>
              <a:gd name="T23" fmla="*/ 2147483647 h 194"/>
              <a:gd name="T24" fmla="*/ 142601312 w 189"/>
              <a:gd name="T25" fmla="*/ 2147483647 h 194"/>
              <a:gd name="T26" fmla="*/ 305832933 w 189"/>
              <a:gd name="T27" fmla="*/ 2017531410 h 194"/>
              <a:gd name="T28" fmla="*/ 530052172 w 189"/>
              <a:gd name="T29" fmla="*/ 1345199384 h 194"/>
              <a:gd name="T30" fmla="*/ 835885039 w 189"/>
              <a:gd name="T31" fmla="*/ 762187227 h 194"/>
              <a:gd name="T32" fmla="*/ 1162050067 w 189"/>
              <a:gd name="T33" fmla="*/ 358906010 h 194"/>
              <a:gd name="T34" fmla="*/ 1529173402 w 189"/>
              <a:gd name="T35" fmla="*/ 44931078 h 194"/>
              <a:gd name="T36" fmla="*/ 1936951923 w 189"/>
              <a:gd name="T37" fmla="*/ 0 h 194"/>
              <a:gd name="T38" fmla="*/ 2147483647 w 189"/>
              <a:gd name="T39" fmla="*/ 44931078 h 194"/>
              <a:gd name="T40" fmla="*/ 2147483647 w 189"/>
              <a:gd name="T41" fmla="*/ 313974932 h 194"/>
              <a:gd name="T42" fmla="*/ 2147483647 w 189"/>
              <a:gd name="T43" fmla="*/ 672325153 h 194"/>
              <a:gd name="T44" fmla="*/ 2147483647 w 189"/>
              <a:gd name="T45" fmla="*/ 1210406232 h 194"/>
              <a:gd name="T46" fmla="*/ 2147483647 w 189"/>
              <a:gd name="T47" fmla="*/ 1838349631 h 194"/>
              <a:gd name="T48" fmla="*/ 2147483647 w 189"/>
              <a:gd name="T49" fmla="*/ 2147483647 h 194"/>
              <a:gd name="T50" fmla="*/ 2147483647 w 189"/>
              <a:gd name="T51" fmla="*/ 2147483647 h 194"/>
              <a:gd name="T52" fmla="*/ 2147483647 w 189"/>
              <a:gd name="T53" fmla="*/ 2147483647 h 194"/>
              <a:gd name="T54" fmla="*/ 2147483647 w 189"/>
              <a:gd name="T55" fmla="*/ 2147483647 h 194"/>
              <a:gd name="T56" fmla="*/ 2147483647 w 189"/>
              <a:gd name="T57" fmla="*/ 2147483647 h 194"/>
              <a:gd name="T58" fmla="*/ 2147483647 w 189"/>
              <a:gd name="T59" fmla="*/ 2147483647 h 194"/>
              <a:gd name="T60" fmla="*/ 2147483647 w 189"/>
              <a:gd name="T61" fmla="*/ 2147483647 h 194"/>
              <a:gd name="T62" fmla="*/ 2147483647 w 189"/>
              <a:gd name="T63" fmla="*/ 2147483647 h 194"/>
              <a:gd name="T64" fmla="*/ 2147483647 w 189"/>
              <a:gd name="T65" fmla="*/ 2147483647 h 1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"/>
              <a:gd name="T100" fmla="*/ 0 h 194"/>
              <a:gd name="T101" fmla="*/ 189 w 189"/>
              <a:gd name="T102" fmla="*/ 194 h 1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" h="194">
                <a:moveTo>
                  <a:pt x="131" y="187"/>
                </a:moveTo>
                <a:lnTo>
                  <a:pt x="113" y="193"/>
                </a:lnTo>
                <a:lnTo>
                  <a:pt x="95" y="194"/>
                </a:lnTo>
                <a:lnTo>
                  <a:pt x="76" y="192"/>
                </a:lnTo>
                <a:lnTo>
                  <a:pt x="59" y="187"/>
                </a:lnTo>
                <a:lnTo>
                  <a:pt x="44" y="178"/>
                </a:lnTo>
                <a:lnTo>
                  <a:pt x="29" y="167"/>
                </a:lnTo>
                <a:lnTo>
                  <a:pt x="17" y="152"/>
                </a:lnTo>
                <a:lnTo>
                  <a:pt x="8" y="135"/>
                </a:lnTo>
                <a:lnTo>
                  <a:pt x="2" y="116"/>
                </a:lnTo>
                <a:lnTo>
                  <a:pt x="0" y="97"/>
                </a:lnTo>
                <a:lnTo>
                  <a:pt x="2" y="79"/>
                </a:lnTo>
                <a:lnTo>
                  <a:pt x="7" y="61"/>
                </a:lnTo>
                <a:lnTo>
                  <a:pt x="15" y="45"/>
                </a:lnTo>
                <a:lnTo>
                  <a:pt x="26" y="30"/>
                </a:lnTo>
                <a:lnTo>
                  <a:pt x="41" y="17"/>
                </a:lnTo>
                <a:lnTo>
                  <a:pt x="57" y="8"/>
                </a:lnTo>
                <a:lnTo>
                  <a:pt x="75" y="1"/>
                </a:lnTo>
                <a:lnTo>
                  <a:pt x="95" y="0"/>
                </a:lnTo>
                <a:lnTo>
                  <a:pt x="112" y="1"/>
                </a:lnTo>
                <a:lnTo>
                  <a:pt x="130" y="7"/>
                </a:lnTo>
                <a:lnTo>
                  <a:pt x="146" y="15"/>
                </a:lnTo>
                <a:lnTo>
                  <a:pt x="160" y="27"/>
                </a:lnTo>
                <a:lnTo>
                  <a:pt x="172" y="41"/>
                </a:lnTo>
                <a:lnTo>
                  <a:pt x="181" y="58"/>
                </a:lnTo>
                <a:lnTo>
                  <a:pt x="187" y="77"/>
                </a:lnTo>
                <a:lnTo>
                  <a:pt x="189" y="96"/>
                </a:lnTo>
                <a:lnTo>
                  <a:pt x="188" y="114"/>
                </a:lnTo>
                <a:lnTo>
                  <a:pt x="182" y="132"/>
                </a:lnTo>
                <a:lnTo>
                  <a:pt x="174" y="149"/>
                </a:lnTo>
                <a:lnTo>
                  <a:pt x="163" y="165"/>
                </a:lnTo>
                <a:lnTo>
                  <a:pt x="149" y="177"/>
                </a:lnTo>
                <a:lnTo>
                  <a:pt x="131" y="187"/>
                </a:lnTo>
                <a:close/>
              </a:path>
            </a:pathLst>
          </a:custGeom>
          <a:solidFill>
            <a:srgbClr val="F087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0" name="Freeform 710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>
              <a:gd name="T0" fmla="*/ 2147483647 w 171"/>
              <a:gd name="T1" fmla="*/ 2147483647 h 177"/>
              <a:gd name="T2" fmla="*/ 2147483647 w 171"/>
              <a:gd name="T3" fmla="*/ 2147483647 h 177"/>
              <a:gd name="T4" fmla="*/ 2147483647 w 171"/>
              <a:gd name="T5" fmla="*/ 2147483647 h 177"/>
              <a:gd name="T6" fmla="*/ 2129821119 w 171"/>
              <a:gd name="T7" fmla="*/ 2147483647 h 177"/>
              <a:gd name="T8" fmla="*/ 1643143676 w 171"/>
              <a:gd name="T9" fmla="*/ 2147483647 h 177"/>
              <a:gd name="T10" fmla="*/ 1217096553 w 171"/>
              <a:gd name="T11" fmla="*/ 2147483647 h 177"/>
              <a:gd name="T12" fmla="*/ 821364999 w 171"/>
              <a:gd name="T13" fmla="*/ 2147483647 h 177"/>
              <a:gd name="T14" fmla="*/ 456362320 w 171"/>
              <a:gd name="T15" fmla="*/ 2147483647 h 177"/>
              <a:gd name="T16" fmla="*/ 213023487 w 171"/>
              <a:gd name="T17" fmla="*/ 2147483647 h 177"/>
              <a:gd name="T18" fmla="*/ 61038799 w 171"/>
              <a:gd name="T19" fmla="*/ 2147483647 h 177"/>
              <a:gd name="T20" fmla="*/ 0 w 171"/>
              <a:gd name="T21" fmla="*/ 2147483647 h 177"/>
              <a:gd name="T22" fmla="*/ 61038799 w 171"/>
              <a:gd name="T23" fmla="*/ 2147483647 h 177"/>
              <a:gd name="T24" fmla="*/ 213023487 w 171"/>
              <a:gd name="T25" fmla="*/ 2147483647 h 177"/>
              <a:gd name="T26" fmla="*/ 426046974 w 171"/>
              <a:gd name="T27" fmla="*/ 2147483647 h 177"/>
              <a:gd name="T28" fmla="*/ 760739952 w 171"/>
              <a:gd name="T29" fmla="*/ 1811626120 h 177"/>
              <a:gd name="T30" fmla="*/ 1125742482 w 171"/>
              <a:gd name="T31" fmla="*/ 1035316018 h 177"/>
              <a:gd name="T32" fmla="*/ 1582104951 w 171"/>
              <a:gd name="T33" fmla="*/ 518019995 h 177"/>
              <a:gd name="T34" fmla="*/ 2068776823 w 171"/>
              <a:gd name="T35" fmla="*/ 129140972 h 177"/>
              <a:gd name="T36" fmla="*/ 2147483647 w 171"/>
              <a:gd name="T37" fmla="*/ 0 h 177"/>
              <a:gd name="T38" fmla="*/ 2147483647 w 171"/>
              <a:gd name="T39" fmla="*/ 129140972 h 177"/>
              <a:gd name="T40" fmla="*/ 2147483647 w 171"/>
              <a:gd name="T41" fmla="*/ 453087568 h 177"/>
              <a:gd name="T42" fmla="*/ 2147483647 w 171"/>
              <a:gd name="T43" fmla="*/ 970383591 h 177"/>
              <a:gd name="T44" fmla="*/ 2147483647 w 171"/>
              <a:gd name="T45" fmla="*/ 1617544648 h 177"/>
              <a:gd name="T46" fmla="*/ 2147483647 w 171"/>
              <a:gd name="T47" fmla="*/ 2147483647 h 177"/>
              <a:gd name="T48" fmla="*/ 2147483647 w 171"/>
              <a:gd name="T49" fmla="*/ 2147483647 h 177"/>
              <a:gd name="T50" fmla="*/ 2147483647 w 171"/>
              <a:gd name="T51" fmla="*/ 2147483647 h 177"/>
              <a:gd name="T52" fmla="*/ 2147483647 w 171"/>
              <a:gd name="T53" fmla="*/ 2147483647 h 177"/>
              <a:gd name="T54" fmla="*/ 2147483647 w 171"/>
              <a:gd name="T55" fmla="*/ 2147483647 h 177"/>
              <a:gd name="T56" fmla="*/ 2147483647 w 171"/>
              <a:gd name="T57" fmla="*/ 2147483647 h 177"/>
              <a:gd name="T58" fmla="*/ 2147483647 w 171"/>
              <a:gd name="T59" fmla="*/ 2147483647 h 177"/>
              <a:gd name="T60" fmla="*/ 2147483647 w 171"/>
              <a:gd name="T61" fmla="*/ 2147483647 h 177"/>
              <a:gd name="T62" fmla="*/ 2147483647 w 171"/>
              <a:gd name="T63" fmla="*/ 2147483647 h 177"/>
              <a:gd name="T64" fmla="*/ 2147483647 w 171"/>
              <a:gd name="T65" fmla="*/ 2147483647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177"/>
              <a:gd name="T101" fmla="*/ 171 w 171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177">
                <a:moveTo>
                  <a:pt x="120" y="170"/>
                </a:moveTo>
                <a:lnTo>
                  <a:pt x="104" y="175"/>
                </a:lnTo>
                <a:lnTo>
                  <a:pt x="87" y="177"/>
                </a:lnTo>
                <a:lnTo>
                  <a:pt x="70" y="176"/>
                </a:lnTo>
                <a:lnTo>
                  <a:pt x="54" y="171"/>
                </a:lnTo>
                <a:lnTo>
                  <a:pt x="40" y="163"/>
                </a:lnTo>
                <a:lnTo>
                  <a:pt x="27" y="152"/>
                </a:lnTo>
                <a:lnTo>
                  <a:pt x="15" y="139"/>
                </a:lnTo>
                <a:lnTo>
                  <a:pt x="7" y="124"/>
                </a:lnTo>
                <a:lnTo>
                  <a:pt x="2" y="107"/>
                </a:lnTo>
                <a:lnTo>
                  <a:pt x="0" y="90"/>
                </a:lnTo>
                <a:lnTo>
                  <a:pt x="2" y="72"/>
                </a:lnTo>
                <a:lnTo>
                  <a:pt x="7" y="56"/>
                </a:lnTo>
                <a:lnTo>
                  <a:pt x="14" y="41"/>
                </a:lnTo>
                <a:lnTo>
                  <a:pt x="25" y="28"/>
                </a:lnTo>
                <a:lnTo>
                  <a:pt x="37" y="16"/>
                </a:lnTo>
                <a:lnTo>
                  <a:pt x="52" y="8"/>
                </a:lnTo>
                <a:lnTo>
                  <a:pt x="68" y="2"/>
                </a:lnTo>
                <a:lnTo>
                  <a:pt x="85" y="0"/>
                </a:lnTo>
                <a:lnTo>
                  <a:pt x="102" y="2"/>
                </a:lnTo>
                <a:lnTo>
                  <a:pt x="117" y="7"/>
                </a:lnTo>
                <a:lnTo>
                  <a:pt x="132" y="15"/>
                </a:lnTo>
                <a:lnTo>
                  <a:pt x="145" y="25"/>
                </a:lnTo>
                <a:lnTo>
                  <a:pt x="156" y="38"/>
                </a:lnTo>
                <a:lnTo>
                  <a:pt x="164" y="53"/>
                </a:lnTo>
                <a:lnTo>
                  <a:pt x="169" y="70"/>
                </a:lnTo>
                <a:lnTo>
                  <a:pt x="171" y="88"/>
                </a:lnTo>
                <a:lnTo>
                  <a:pt x="169" y="105"/>
                </a:lnTo>
                <a:lnTo>
                  <a:pt x="165" y="121"/>
                </a:lnTo>
                <a:lnTo>
                  <a:pt x="158" y="136"/>
                </a:lnTo>
                <a:lnTo>
                  <a:pt x="148" y="150"/>
                </a:lnTo>
                <a:lnTo>
                  <a:pt x="136" y="162"/>
                </a:lnTo>
                <a:lnTo>
                  <a:pt x="120" y="170"/>
                </a:lnTo>
                <a:close/>
              </a:path>
            </a:pathLst>
          </a:custGeom>
          <a:solidFill>
            <a:srgbClr val="F5AE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1" name="Freeform 711"/>
          <p:cNvSpPr>
            <a:spLocks/>
          </p:cNvSpPr>
          <p:nvPr/>
        </p:nvSpPr>
        <p:spPr bwMode="auto">
          <a:xfrm>
            <a:off x="1360488" y="1693863"/>
            <a:ext cx="11112" cy="14287"/>
          </a:xfrm>
          <a:custGeom>
            <a:avLst/>
            <a:gdLst>
              <a:gd name="T0" fmla="*/ 2147483647 w 152"/>
              <a:gd name="T1" fmla="*/ 2147483647 h 156"/>
              <a:gd name="T2" fmla="*/ 2147483647 w 152"/>
              <a:gd name="T3" fmla="*/ 2147483647 h 156"/>
              <a:gd name="T4" fmla="*/ 2147483647 w 152"/>
              <a:gd name="T5" fmla="*/ 2147483647 h 156"/>
              <a:gd name="T6" fmla="*/ 1799575460 w 152"/>
              <a:gd name="T7" fmla="*/ 2147483647 h 156"/>
              <a:gd name="T8" fmla="*/ 1370972096 w 152"/>
              <a:gd name="T9" fmla="*/ 2147483647 h 156"/>
              <a:gd name="T10" fmla="*/ 999805051 w 152"/>
              <a:gd name="T11" fmla="*/ 2147483647 h 156"/>
              <a:gd name="T12" fmla="*/ 685683798 w 152"/>
              <a:gd name="T13" fmla="*/ 2147483647 h 156"/>
              <a:gd name="T14" fmla="*/ 399690087 w 152"/>
              <a:gd name="T15" fmla="*/ 2147483647 h 156"/>
              <a:gd name="T16" fmla="*/ 171517156 w 152"/>
              <a:gd name="T17" fmla="*/ 2147483647 h 156"/>
              <a:gd name="T18" fmla="*/ 57040528 w 152"/>
              <a:gd name="T19" fmla="*/ 2147483647 h 156"/>
              <a:gd name="T20" fmla="*/ 0 w 152"/>
              <a:gd name="T21" fmla="*/ 2147483647 h 156"/>
              <a:gd name="T22" fmla="*/ 28522969 w 152"/>
              <a:gd name="T23" fmla="*/ 2147483647 h 156"/>
              <a:gd name="T24" fmla="*/ 142999524 w 152"/>
              <a:gd name="T25" fmla="*/ 2147483647 h 156"/>
              <a:gd name="T26" fmla="*/ 371167191 w 152"/>
              <a:gd name="T27" fmla="*/ 2147483647 h 156"/>
              <a:gd name="T28" fmla="*/ 628247770 w 152"/>
              <a:gd name="T29" fmla="*/ 1688405056 h 156"/>
              <a:gd name="T30" fmla="*/ 942374361 w 152"/>
              <a:gd name="T31" fmla="*/ 914875646 h 156"/>
              <a:gd name="T32" fmla="*/ 1313931568 w 152"/>
              <a:gd name="T33" fmla="*/ 421715424 h 156"/>
              <a:gd name="T34" fmla="*/ 1713621801 w 152"/>
              <a:gd name="T35" fmla="*/ 70673118 h 156"/>
              <a:gd name="T36" fmla="*/ 2147483647 w 152"/>
              <a:gd name="T37" fmla="*/ 0 h 156"/>
              <a:gd name="T38" fmla="*/ 2147483647 w 152"/>
              <a:gd name="T39" fmla="*/ 70673118 h 156"/>
              <a:gd name="T40" fmla="*/ 2147483647 w 152"/>
              <a:gd name="T41" fmla="*/ 351813986 h 156"/>
              <a:gd name="T42" fmla="*/ 2147483647 w 152"/>
              <a:gd name="T43" fmla="*/ 773529410 h 156"/>
              <a:gd name="T44" fmla="*/ 2147483647 w 152"/>
              <a:gd name="T45" fmla="*/ 1477165717 h 156"/>
              <a:gd name="T46" fmla="*/ 2147483647 w 152"/>
              <a:gd name="T47" fmla="*/ 2147483647 h 156"/>
              <a:gd name="T48" fmla="*/ 2147483647 w 152"/>
              <a:gd name="T49" fmla="*/ 2147483647 h 156"/>
              <a:gd name="T50" fmla="*/ 2147483647 w 152"/>
              <a:gd name="T51" fmla="*/ 2147483647 h 156"/>
              <a:gd name="T52" fmla="*/ 2147483647 w 152"/>
              <a:gd name="T53" fmla="*/ 2147483647 h 156"/>
              <a:gd name="T54" fmla="*/ 2147483647 w 152"/>
              <a:gd name="T55" fmla="*/ 2147483647 h 156"/>
              <a:gd name="T56" fmla="*/ 2147483647 w 152"/>
              <a:gd name="T57" fmla="*/ 2147483647 h 156"/>
              <a:gd name="T58" fmla="*/ 2147483647 w 152"/>
              <a:gd name="T59" fmla="*/ 2147483647 h 156"/>
              <a:gd name="T60" fmla="*/ 2147483647 w 152"/>
              <a:gd name="T61" fmla="*/ 2147483647 h 156"/>
              <a:gd name="T62" fmla="*/ 2147483647 w 152"/>
              <a:gd name="T63" fmla="*/ 2147483647 h 156"/>
              <a:gd name="T64" fmla="*/ 2147483647 w 152"/>
              <a:gd name="T65" fmla="*/ 2147483647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6"/>
              <a:gd name="T101" fmla="*/ 152 w 152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6">
                <a:moveTo>
                  <a:pt x="106" y="149"/>
                </a:moveTo>
                <a:lnTo>
                  <a:pt x="92" y="155"/>
                </a:lnTo>
                <a:lnTo>
                  <a:pt x="77" y="156"/>
                </a:lnTo>
                <a:lnTo>
                  <a:pt x="63" y="155"/>
                </a:lnTo>
                <a:lnTo>
                  <a:pt x="48" y="150"/>
                </a:lnTo>
                <a:lnTo>
                  <a:pt x="35" y="143"/>
                </a:lnTo>
                <a:lnTo>
                  <a:pt x="24" y="133"/>
                </a:lnTo>
                <a:lnTo>
                  <a:pt x="14" y="122"/>
                </a:lnTo>
                <a:lnTo>
                  <a:pt x="6" y="108"/>
                </a:lnTo>
                <a:lnTo>
                  <a:pt x="2" y="93"/>
                </a:lnTo>
                <a:lnTo>
                  <a:pt x="0" y="78"/>
                </a:lnTo>
                <a:lnTo>
                  <a:pt x="1" y="63"/>
                </a:lnTo>
                <a:lnTo>
                  <a:pt x="5" y="49"/>
                </a:lnTo>
                <a:lnTo>
                  <a:pt x="13" y="35"/>
                </a:lnTo>
                <a:lnTo>
                  <a:pt x="22" y="24"/>
                </a:lnTo>
                <a:lnTo>
                  <a:pt x="33" y="13"/>
                </a:lnTo>
                <a:lnTo>
                  <a:pt x="46" y="6"/>
                </a:lnTo>
                <a:lnTo>
                  <a:pt x="60" y="1"/>
                </a:lnTo>
                <a:lnTo>
                  <a:pt x="76" y="0"/>
                </a:lnTo>
                <a:lnTo>
                  <a:pt x="90" y="1"/>
                </a:lnTo>
                <a:lnTo>
                  <a:pt x="104" y="5"/>
                </a:lnTo>
                <a:lnTo>
                  <a:pt x="118" y="11"/>
                </a:lnTo>
                <a:lnTo>
                  <a:pt x="129" y="21"/>
                </a:lnTo>
                <a:lnTo>
                  <a:pt x="139" y="32"/>
                </a:lnTo>
                <a:lnTo>
                  <a:pt x="146" y="46"/>
                </a:lnTo>
                <a:lnTo>
                  <a:pt x="150" y="61"/>
                </a:lnTo>
                <a:lnTo>
                  <a:pt x="152" y="77"/>
                </a:lnTo>
                <a:lnTo>
                  <a:pt x="151" y="91"/>
                </a:lnTo>
                <a:lnTo>
                  <a:pt x="147" y="106"/>
                </a:lnTo>
                <a:lnTo>
                  <a:pt x="140" y="120"/>
                </a:lnTo>
                <a:lnTo>
                  <a:pt x="131" y="131"/>
                </a:lnTo>
                <a:lnTo>
                  <a:pt x="120" y="142"/>
                </a:lnTo>
                <a:lnTo>
                  <a:pt x="106" y="149"/>
                </a:lnTo>
                <a:close/>
              </a:path>
            </a:pathLst>
          </a:custGeom>
          <a:solidFill>
            <a:srgbClr val="FAD6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2" name="Freeform 712"/>
          <p:cNvSpPr>
            <a:spLocks/>
          </p:cNvSpPr>
          <p:nvPr/>
        </p:nvSpPr>
        <p:spPr bwMode="auto">
          <a:xfrm>
            <a:off x="1360488" y="1693863"/>
            <a:ext cx="9525" cy="12700"/>
          </a:xfrm>
          <a:custGeom>
            <a:avLst/>
            <a:gdLst>
              <a:gd name="T0" fmla="*/ 2147483647 w 134"/>
              <a:gd name="T1" fmla="*/ 2147483647 h 139"/>
              <a:gd name="T2" fmla="*/ 2042508587 w 134"/>
              <a:gd name="T3" fmla="*/ 2147483647 h 139"/>
              <a:gd name="T4" fmla="*/ 1736150609 w 134"/>
              <a:gd name="T5" fmla="*/ 2147483647 h 139"/>
              <a:gd name="T6" fmla="*/ 1404291790 w 134"/>
              <a:gd name="T7" fmla="*/ 2147483647 h 139"/>
              <a:gd name="T8" fmla="*/ 1072073936 w 134"/>
              <a:gd name="T9" fmla="*/ 2147483647 h 139"/>
              <a:gd name="T10" fmla="*/ 765715958 w 134"/>
              <a:gd name="T11" fmla="*/ 2147483647 h 139"/>
              <a:gd name="T12" fmla="*/ 510718061 w 134"/>
              <a:gd name="T13" fmla="*/ 2147483647 h 139"/>
              <a:gd name="T14" fmla="*/ 306358048 w 134"/>
              <a:gd name="T15" fmla="*/ 2147483647 h 139"/>
              <a:gd name="T16" fmla="*/ 127498878 w 134"/>
              <a:gd name="T17" fmla="*/ 2147483647 h 139"/>
              <a:gd name="T18" fmla="*/ 25500771 w 134"/>
              <a:gd name="T19" fmla="*/ 2147483647 h 139"/>
              <a:gd name="T20" fmla="*/ 0 w 134"/>
              <a:gd name="T21" fmla="*/ 2147483647 h 139"/>
              <a:gd name="T22" fmla="*/ 25500771 w 134"/>
              <a:gd name="T23" fmla="*/ 2147483647 h 139"/>
              <a:gd name="T24" fmla="*/ 127498878 w 134"/>
              <a:gd name="T25" fmla="*/ 2147483647 h 139"/>
              <a:gd name="T26" fmla="*/ 280857278 w 134"/>
              <a:gd name="T27" fmla="*/ 2147483647 h 139"/>
              <a:gd name="T28" fmla="*/ 485217290 w 134"/>
              <a:gd name="T29" fmla="*/ 1463664219 h 139"/>
              <a:gd name="T30" fmla="*/ 714714417 w 134"/>
              <a:gd name="T31" fmla="*/ 835943055 h 139"/>
              <a:gd name="T32" fmla="*/ 1021072394 w 134"/>
              <a:gd name="T33" fmla="*/ 348567032 h 139"/>
              <a:gd name="T34" fmla="*/ 1378432268 w 134"/>
              <a:gd name="T35" fmla="*/ 69404495 h 139"/>
              <a:gd name="T36" fmla="*/ 1684790317 w 134"/>
              <a:gd name="T37" fmla="*/ 0 h 139"/>
              <a:gd name="T38" fmla="*/ 2016649065 w 134"/>
              <a:gd name="T39" fmla="*/ 69404495 h 139"/>
              <a:gd name="T40" fmla="*/ 2147483647 w 134"/>
              <a:gd name="T41" fmla="*/ 348567032 h 139"/>
              <a:gd name="T42" fmla="*/ 2147483647 w 134"/>
              <a:gd name="T43" fmla="*/ 766538560 h 139"/>
              <a:gd name="T44" fmla="*/ 2147483647 w 134"/>
              <a:gd name="T45" fmla="*/ 1393491785 h 139"/>
              <a:gd name="T46" fmla="*/ 2147483647 w 134"/>
              <a:gd name="T47" fmla="*/ 2021212675 h 139"/>
              <a:gd name="T48" fmla="*/ 2147483647 w 134"/>
              <a:gd name="T49" fmla="*/ 2147483647 h 139"/>
              <a:gd name="T50" fmla="*/ 2147483647 w 134"/>
              <a:gd name="T51" fmla="*/ 2147483647 h 139"/>
              <a:gd name="T52" fmla="*/ 2147483647 w 134"/>
              <a:gd name="T53" fmla="*/ 2147483647 h 139"/>
              <a:gd name="T54" fmla="*/ 2147483647 w 134"/>
              <a:gd name="T55" fmla="*/ 2147483647 h 139"/>
              <a:gd name="T56" fmla="*/ 2147483647 w 134"/>
              <a:gd name="T57" fmla="*/ 2147483647 h 139"/>
              <a:gd name="T58" fmla="*/ 2147483647 w 134"/>
              <a:gd name="T59" fmla="*/ 2147483647 h 139"/>
              <a:gd name="T60" fmla="*/ 2147483647 w 134"/>
              <a:gd name="T61" fmla="*/ 2147483647 h 139"/>
              <a:gd name="T62" fmla="*/ 2147483647 w 134"/>
              <a:gd name="T63" fmla="*/ 2147483647 h 139"/>
              <a:gd name="T64" fmla="*/ 2147483647 w 134"/>
              <a:gd name="T65" fmla="*/ 2147483647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4"/>
              <a:gd name="T100" fmla="*/ 0 h 139"/>
              <a:gd name="T101" fmla="*/ 134 w 134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4" h="139">
                <a:moveTo>
                  <a:pt x="93" y="134"/>
                </a:moveTo>
                <a:lnTo>
                  <a:pt x="80" y="138"/>
                </a:lnTo>
                <a:lnTo>
                  <a:pt x="68" y="139"/>
                </a:lnTo>
                <a:lnTo>
                  <a:pt x="55" y="138"/>
                </a:lnTo>
                <a:lnTo>
                  <a:pt x="42" y="134"/>
                </a:lnTo>
                <a:lnTo>
                  <a:pt x="30" y="127"/>
                </a:lnTo>
                <a:lnTo>
                  <a:pt x="20" y="119"/>
                </a:lnTo>
                <a:lnTo>
                  <a:pt x="12" y="109"/>
                </a:lnTo>
                <a:lnTo>
                  <a:pt x="5" y="97"/>
                </a:lnTo>
                <a:lnTo>
                  <a:pt x="1" y="83"/>
                </a:lnTo>
                <a:lnTo>
                  <a:pt x="0" y="70"/>
                </a:lnTo>
                <a:lnTo>
                  <a:pt x="1" y="57"/>
                </a:lnTo>
                <a:lnTo>
                  <a:pt x="5" y="44"/>
                </a:lnTo>
                <a:lnTo>
                  <a:pt x="11" y="31"/>
                </a:lnTo>
                <a:lnTo>
                  <a:pt x="19" y="21"/>
                </a:lnTo>
                <a:lnTo>
                  <a:pt x="28" y="12"/>
                </a:lnTo>
                <a:lnTo>
                  <a:pt x="40" y="5"/>
                </a:lnTo>
                <a:lnTo>
                  <a:pt x="54" y="1"/>
                </a:lnTo>
                <a:lnTo>
                  <a:pt x="66" y="0"/>
                </a:lnTo>
                <a:lnTo>
                  <a:pt x="79" y="1"/>
                </a:lnTo>
                <a:lnTo>
                  <a:pt x="91" y="5"/>
                </a:lnTo>
                <a:lnTo>
                  <a:pt x="104" y="11"/>
                </a:lnTo>
                <a:lnTo>
                  <a:pt x="114" y="20"/>
                </a:lnTo>
                <a:lnTo>
                  <a:pt x="122" y="29"/>
                </a:lnTo>
                <a:lnTo>
                  <a:pt x="129" y="42"/>
                </a:lnTo>
                <a:lnTo>
                  <a:pt x="133" y="56"/>
                </a:lnTo>
                <a:lnTo>
                  <a:pt x="134" y="68"/>
                </a:lnTo>
                <a:lnTo>
                  <a:pt x="133" y="82"/>
                </a:lnTo>
                <a:lnTo>
                  <a:pt x="129" y="95"/>
                </a:lnTo>
                <a:lnTo>
                  <a:pt x="123" y="107"/>
                </a:lnTo>
                <a:lnTo>
                  <a:pt x="115" y="118"/>
                </a:lnTo>
                <a:lnTo>
                  <a:pt x="106" y="126"/>
                </a:lnTo>
                <a:lnTo>
                  <a:pt x="93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3" name="Freeform 713"/>
          <p:cNvSpPr>
            <a:spLocks/>
          </p:cNvSpPr>
          <p:nvPr/>
        </p:nvSpPr>
        <p:spPr bwMode="auto">
          <a:xfrm>
            <a:off x="1347788" y="1709738"/>
            <a:ext cx="1587" cy="3175"/>
          </a:xfrm>
          <a:custGeom>
            <a:avLst/>
            <a:gdLst>
              <a:gd name="T0" fmla="*/ 358653309 w 21"/>
              <a:gd name="T1" fmla="*/ 0 h 33"/>
              <a:gd name="T2" fmla="*/ 163141560 w 21"/>
              <a:gd name="T3" fmla="*/ 257384550 h 33"/>
              <a:gd name="T4" fmla="*/ 32798529 w 21"/>
              <a:gd name="T5" fmla="*/ 685769405 h 33"/>
              <a:gd name="T6" fmla="*/ 0 w 21"/>
              <a:gd name="T7" fmla="*/ 1285154660 h 33"/>
              <a:gd name="T8" fmla="*/ 32798529 w 21"/>
              <a:gd name="T9" fmla="*/ 1713539418 h 33"/>
              <a:gd name="T10" fmla="*/ 130343106 w 21"/>
              <a:gd name="T11" fmla="*/ 2147483647 h 33"/>
              <a:gd name="T12" fmla="*/ 261114476 w 21"/>
              <a:gd name="T13" fmla="*/ 2147483647 h 33"/>
              <a:gd name="T14" fmla="*/ 456626301 w 21"/>
              <a:gd name="T15" fmla="*/ 2147483647 h 33"/>
              <a:gd name="T16" fmla="*/ 684936504 w 21"/>
              <a:gd name="T17" fmla="*/ 2147483647 h 33"/>
              <a:gd name="T18" fmla="*/ 358653309 w 21"/>
              <a:gd name="T19" fmla="*/ 0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33"/>
              <a:gd name="T32" fmla="*/ 21 w 21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33">
                <a:moveTo>
                  <a:pt x="11" y="0"/>
                </a:moveTo>
                <a:lnTo>
                  <a:pt x="5" y="3"/>
                </a:lnTo>
                <a:lnTo>
                  <a:pt x="1" y="8"/>
                </a:lnTo>
                <a:lnTo>
                  <a:pt x="0" y="15"/>
                </a:lnTo>
                <a:lnTo>
                  <a:pt x="1" y="20"/>
                </a:lnTo>
                <a:lnTo>
                  <a:pt x="4" y="26"/>
                </a:lnTo>
                <a:lnTo>
                  <a:pt x="8" y="31"/>
                </a:lnTo>
                <a:lnTo>
                  <a:pt x="14" y="33"/>
                </a:lnTo>
                <a:lnTo>
                  <a:pt x="21" y="32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4" name="Freeform 714"/>
          <p:cNvSpPr>
            <a:spLocks/>
          </p:cNvSpPr>
          <p:nvPr/>
        </p:nvSpPr>
        <p:spPr bwMode="auto">
          <a:xfrm>
            <a:off x="1349375" y="1703388"/>
            <a:ext cx="4763" cy="9525"/>
          </a:xfrm>
          <a:custGeom>
            <a:avLst/>
            <a:gdLst>
              <a:gd name="T0" fmla="*/ 650566739 w 75"/>
              <a:gd name="T1" fmla="*/ 1070569859 h 98"/>
              <a:gd name="T2" fmla="*/ 650566739 w 75"/>
              <a:gd name="T3" fmla="*/ 1070569859 h 98"/>
              <a:gd name="T4" fmla="*/ 683093647 w 75"/>
              <a:gd name="T5" fmla="*/ 1963023287 h 98"/>
              <a:gd name="T6" fmla="*/ 683093647 w 75"/>
              <a:gd name="T7" fmla="*/ 2147483647 h 98"/>
              <a:gd name="T8" fmla="*/ 634430330 w 75"/>
              <a:gd name="T9" fmla="*/ 2147483647 h 98"/>
              <a:gd name="T10" fmla="*/ 585508858 w 75"/>
              <a:gd name="T11" fmla="*/ 2147483647 h 98"/>
              <a:gd name="T12" fmla="*/ 487923943 w 75"/>
              <a:gd name="T13" fmla="*/ 2147483647 h 98"/>
              <a:gd name="T14" fmla="*/ 341675901 w 75"/>
              <a:gd name="T15" fmla="*/ 2147483647 h 98"/>
              <a:gd name="T16" fmla="*/ 195169577 w 75"/>
              <a:gd name="T17" fmla="*/ 2147483647 h 98"/>
              <a:gd name="T18" fmla="*/ 0 w 75"/>
              <a:gd name="T19" fmla="*/ 2147483647 h 98"/>
              <a:gd name="T20" fmla="*/ 162642669 w 75"/>
              <a:gd name="T21" fmla="*/ 2147483647 h 98"/>
              <a:gd name="T22" fmla="*/ 422866126 w 75"/>
              <a:gd name="T23" fmla="*/ 2147483647 h 98"/>
              <a:gd name="T24" fmla="*/ 634430330 w 75"/>
              <a:gd name="T25" fmla="*/ 2147483647 h 98"/>
              <a:gd name="T26" fmla="*/ 813209344 w 75"/>
              <a:gd name="T27" fmla="*/ 2147483647 h 98"/>
              <a:gd name="T28" fmla="*/ 1024769357 w 75"/>
              <a:gd name="T29" fmla="*/ 2147483647 h 98"/>
              <a:gd name="T30" fmla="*/ 1138490809 w 75"/>
              <a:gd name="T31" fmla="*/ 2147483647 h 98"/>
              <a:gd name="T32" fmla="*/ 1219939188 w 75"/>
              <a:gd name="T33" fmla="*/ 2147483647 h 98"/>
              <a:gd name="T34" fmla="*/ 1219939188 w 75"/>
              <a:gd name="T35" fmla="*/ 1605855031 h 98"/>
              <a:gd name="T36" fmla="*/ 1154885372 w 75"/>
              <a:gd name="T37" fmla="*/ 0 h 98"/>
              <a:gd name="T38" fmla="*/ 1154885372 w 75"/>
              <a:gd name="T39" fmla="*/ 0 h 98"/>
              <a:gd name="T40" fmla="*/ 650566739 w 75"/>
              <a:gd name="T41" fmla="*/ 1070569859 h 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5"/>
              <a:gd name="T64" fmla="*/ 0 h 98"/>
              <a:gd name="T65" fmla="*/ 75 w 75"/>
              <a:gd name="T66" fmla="*/ 98 h 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5" h="98">
                <a:moveTo>
                  <a:pt x="40" y="12"/>
                </a:moveTo>
                <a:lnTo>
                  <a:pt x="40" y="12"/>
                </a:lnTo>
                <a:lnTo>
                  <a:pt x="42" y="22"/>
                </a:lnTo>
                <a:lnTo>
                  <a:pt x="42" y="28"/>
                </a:lnTo>
                <a:lnTo>
                  <a:pt x="39" y="37"/>
                </a:lnTo>
                <a:lnTo>
                  <a:pt x="36" y="43"/>
                </a:lnTo>
                <a:lnTo>
                  <a:pt x="30" y="49"/>
                </a:lnTo>
                <a:lnTo>
                  <a:pt x="21" y="57"/>
                </a:lnTo>
                <a:lnTo>
                  <a:pt x="12" y="61"/>
                </a:lnTo>
                <a:lnTo>
                  <a:pt x="0" y="66"/>
                </a:lnTo>
                <a:lnTo>
                  <a:pt x="10" y="98"/>
                </a:lnTo>
                <a:lnTo>
                  <a:pt x="26" y="92"/>
                </a:lnTo>
                <a:lnTo>
                  <a:pt x="39" y="84"/>
                </a:lnTo>
                <a:lnTo>
                  <a:pt x="50" y="74"/>
                </a:lnTo>
                <a:lnTo>
                  <a:pt x="63" y="64"/>
                </a:lnTo>
                <a:lnTo>
                  <a:pt x="70" y="49"/>
                </a:lnTo>
                <a:lnTo>
                  <a:pt x="75" y="34"/>
                </a:lnTo>
                <a:lnTo>
                  <a:pt x="75" y="18"/>
                </a:lnTo>
                <a:lnTo>
                  <a:pt x="71" y="0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5" name="Freeform 715"/>
          <p:cNvSpPr>
            <a:spLocks/>
          </p:cNvSpPr>
          <p:nvPr/>
        </p:nvSpPr>
        <p:spPr bwMode="auto">
          <a:xfrm>
            <a:off x="1346200" y="1700213"/>
            <a:ext cx="7938" cy="4762"/>
          </a:xfrm>
          <a:custGeom>
            <a:avLst/>
            <a:gdLst>
              <a:gd name="T0" fmla="*/ 583686138 w 108"/>
              <a:gd name="T1" fmla="*/ 2147483647 h 49"/>
              <a:gd name="T2" fmla="*/ 583686138 w 108"/>
              <a:gd name="T3" fmla="*/ 2147483647 h 49"/>
              <a:gd name="T4" fmla="*/ 788172179 w 108"/>
              <a:gd name="T5" fmla="*/ 2147483647 h 49"/>
              <a:gd name="T6" fmla="*/ 1050635019 w 108"/>
              <a:gd name="T7" fmla="*/ 2147483647 h 49"/>
              <a:gd name="T8" fmla="*/ 1313492261 w 108"/>
              <a:gd name="T9" fmla="*/ 2147483647 h 49"/>
              <a:gd name="T10" fmla="*/ 1575950030 w 108"/>
              <a:gd name="T11" fmla="*/ 2147483647 h 49"/>
              <a:gd name="T12" fmla="*/ 1809429762 w 108"/>
              <a:gd name="T13" fmla="*/ 2147483647 h 49"/>
              <a:gd name="T14" fmla="*/ 2013915656 w 108"/>
              <a:gd name="T15" fmla="*/ 2147483647 h 49"/>
              <a:gd name="T16" fmla="*/ 2147483647 w 108"/>
              <a:gd name="T17" fmla="*/ 2147483647 h 49"/>
              <a:gd name="T18" fmla="*/ 2147483647 w 108"/>
              <a:gd name="T19" fmla="*/ 2147483647 h 49"/>
              <a:gd name="T20" fmla="*/ 2147483647 w 108"/>
              <a:gd name="T21" fmla="*/ 2147483647 h 49"/>
              <a:gd name="T22" fmla="*/ 2147483647 w 108"/>
              <a:gd name="T23" fmla="*/ 1962403290 h 49"/>
              <a:gd name="T24" fmla="*/ 2147483647 w 108"/>
              <a:gd name="T25" fmla="*/ 981196980 h 49"/>
              <a:gd name="T26" fmla="*/ 2147483647 w 108"/>
              <a:gd name="T27" fmla="*/ 357046208 h 49"/>
              <a:gd name="T28" fmla="*/ 1692692579 w 108"/>
              <a:gd name="T29" fmla="*/ 0 h 49"/>
              <a:gd name="T30" fmla="*/ 1196755004 w 108"/>
              <a:gd name="T31" fmla="*/ 0 h 49"/>
              <a:gd name="T32" fmla="*/ 758789378 w 108"/>
              <a:gd name="T33" fmla="*/ 268020715 h 49"/>
              <a:gd name="T34" fmla="*/ 379594572 w 108"/>
              <a:gd name="T35" fmla="*/ 803136665 h 49"/>
              <a:gd name="T36" fmla="*/ 0 w 108"/>
              <a:gd name="T37" fmla="*/ 1605347850 h 49"/>
              <a:gd name="T38" fmla="*/ 0 w 108"/>
              <a:gd name="T39" fmla="*/ 1605347850 h 49"/>
              <a:gd name="T40" fmla="*/ 583686138 w 108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49"/>
              <a:gd name="T65" fmla="*/ 108 w 108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49">
                <a:moveTo>
                  <a:pt x="20" y="43"/>
                </a:moveTo>
                <a:lnTo>
                  <a:pt x="20" y="43"/>
                </a:lnTo>
                <a:lnTo>
                  <a:pt x="27" y="39"/>
                </a:lnTo>
                <a:lnTo>
                  <a:pt x="36" y="35"/>
                </a:lnTo>
                <a:lnTo>
                  <a:pt x="45" y="33"/>
                </a:lnTo>
                <a:lnTo>
                  <a:pt x="54" y="33"/>
                </a:lnTo>
                <a:lnTo>
                  <a:pt x="62" y="36"/>
                </a:lnTo>
                <a:lnTo>
                  <a:pt x="69" y="39"/>
                </a:lnTo>
                <a:lnTo>
                  <a:pt x="74" y="43"/>
                </a:lnTo>
                <a:lnTo>
                  <a:pt x="77" y="49"/>
                </a:lnTo>
                <a:lnTo>
                  <a:pt x="108" y="37"/>
                </a:lnTo>
                <a:lnTo>
                  <a:pt x="98" y="22"/>
                </a:lnTo>
                <a:lnTo>
                  <a:pt x="87" y="11"/>
                </a:lnTo>
                <a:lnTo>
                  <a:pt x="74" y="4"/>
                </a:lnTo>
                <a:lnTo>
                  <a:pt x="58" y="0"/>
                </a:lnTo>
                <a:lnTo>
                  <a:pt x="41" y="0"/>
                </a:lnTo>
                <a:lnTo>
                  <a:pt x="26" y="3"/>
                </a:lnTo>
                <a:lnTo>
                  <a:pt x="13" y="9"/>
                </a:lnTo>
                <a:lnTo>
                  <a:pt x="0" y="18"/>
                </a:lnTo>
                <a:lnTo>
                  <a:pt x="20" y="4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6" name="Freeform 716"/>
          <p:cNvSpPr>
            <a:spLocks/>
          </p:cNvSpPr>
          <p:nvPr/>
        </p:nvSpPr>
        <p:spPr bwMode="auto">
          <a:xfrm>
            <a:off x="1343025" y="1701800"/>
            <a:ext cx="4763" cy="12700"/>
          </a:xfrm>
          <a:custGeom>
            <a:avLst/>
            <a:gdLst>
              <a:gd name="T0" fmla="*/ 817373874 w 69"/>
              <a:gd name="T1" fmla="*/ 2147483647 h 129"/>
              <a:gd name="T2" fmla="*/ 817373874 w 69"/>
              <a:gd name="T3" fmla="*/ 2147483647 h 129"/>
              <a:gd name="T4" fmla="*/ 749286789 w 69"/>
              <a:gd name="T5" fmla="*/ 2147483647 h 129"/>
              <a:gd name="T6" fmla="*/ 726591163 w 69"/>
              <a:gd name="T7" fmla="*/ 2147483647 h 129"/>
              <a:gd name="T8" fmla="*/ 771982484 w 69"/>
              <a:gd name="T9" fmla="*/ 2147483647 h 129"/>
              <a:gd name="T10" fmla="*/ 862765264 w 69"/>
              <a:gd name="T11" fmla="*/ 2147483647 h 129"/>
              <a:gd name="T12" fmla="*/ 998939365 w 69"/>
              <a:gd name="T13" fmla="*/ 2147483647 h 129"/>
              <a:gd name="T14" fmla="*/ 1180833710 w 69"/>
              <a:gd name="T15" fmla="*/ 2147483647 h 129"/>
              <a:gd name="T16" fmla="*/ 1362399477 w 69"/>
              <a:gd name="T17" fmla="*/ 2147483647 h 129"/>
              <a:gd name="T18" fmla="*/ 1566660732 w 69"/>
              <a:gd name="T19" fmla="*/ 2147483647 h 129"/>
              <a:gd name="T20" fmla="*/ 1112417840 w 69"/>
              <a:gd name="T21" fmla="*/ 0 h 129"/>
              <a:gd name="T22" fmla="*/ 840069569 w 69"/>
              <a:gd name="T23" fmla="*/ 1033405301 h 129"/>
              <a:gd name="T24" fmla="*/ 567721160 w 69"/>
              <a:gd name="T25" fmla="*/ 2147483647 h 129"/>
              <a:gd name="T26" fmla="*/ 363131189 w 69"/>
              <a:gd name="T27" fmla="*/ 2147483647 h 129"/>
              <a:gd name="T28" fmla="*/ 181565560 w 69"/>
              <a:gd name="T29" fmla="*/ 2147483647 h 129"/>
              <a:gd name="T30" fmla="*/ 45391390 w 69"/>
              <a:gd name="T31" fmla="*/ 2147483647 h 129"/>
              <a:gd name="T32" fmla="*/ 0 w 69"/>
              <a:gd name="T33" fmla="*/ 2147483647 h 129"/>
              <a:gd name="T34" fmla="*/ 22695695 w 69"/>
              <a:gd name="T35" fmla="*/ 2147483647 h 129"/>
              <a:gd name="T36" fmla="*/ 181565560 w 69"/>
              <a:gd name="T37" fmla="*/ 2147483647 h 129"/>
              <a:gd name="T38" fmla="*/ 181565560 w 69"/>
              <a:gd name="T39" fmla="*/ 2147483647 h 129"/>
              <a:gd name="T40" fmla="*/ 817373874 w 69"/>
              <a:gd name="T41" fmla="*/ 2147483647 h 1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29"/>
              <a:gd name="T65" fmla="*/ 69 w 69"/>
              <a:gd name="T66" fmla="*/ 129 h 12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29">
                <a:moveTo>
                  <a:pt x="36" y="112"/>
                </a:moveTo>
                <a:lnTo>
                  <a:pt x="36" y="112"/>
                </a:lnTo>
                <a:lnTo>
                  <a:pt x="33" y="104"/>
                </a:lnTo>
                <a:lnTo>
                  <a:pt x="32" y="95"/>
                </a:lnTo>
                <a:lnTo>
                  <a:pt x="34" y="83"/>
                </a:lnTo>
                <a:lnTo>
                  <a:pt x="38" y="69"/>
                </a:lnTo>
                <a:lnTo>
                  <a:pt x="44" y="58"/>
                </a:lnTo>
                <a:lnTo>
                  <a:pt x="52" y="44"/>
                </a:lnTo>
                <a:lnTo>
                  <a:pt x="60" y="34"/>
                </a:lnTo>
                <a:lnTo>
                  <a:pt x="69" y="25"/>
                </a:lnTo>
                <a:lnTo>
                  <a:pt x="49" y="0"/>
                </a:lnTo>
                <a:lnTo>
                  <a:pt x="37" y="11"/>
                </a:lnTo>
                <a:lnTo>
                  <a:pt x="25" y="25"/>
                </a:lnTo>
                <a:lnTo>
                  <a:pt x="16" y="41"/>
                </a:lnTo>
                <a:lnTo>
                  <a:pt x="8" y="57"/>
                </a:lnTo>
                <a:lnTo>
                  <a:pt x="2" y="75"/>
                </a:lnTo>
                <a:lnTo>
                  <a:pt x="0" y="92"/>
                </a:lnTo>
                <a:lnTo>
                  <a:pt x="1" y="112"/>
                </a:lnTo>
                <a:lnTo>
                  <a:pt x="8" y="129"/>
                </a:lnTo>
                <a:lnTo>
                  <a:pt x="36" y="1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7" name="Freeform 717"/>
          <p:cNvSpPr>
            <a:spLocks/>
          </p:cNvSpPr>
          <p:nvPr/>
        </p:nvSpPr>
        <p:spPr bwMode="auto">
          <a:xfrm>
            <a:off x="1343025" y="1712913"/>
            <a:ext cx="7938" cy="6350"/>
          </a:xfrm>
          <a:custGeom>
            <a:avLst/>
            <a:gdLst>
              <a:gd name="T0" fmla="*/ 2147483647 w 117"/>
              <a:gd name="T1" fmla="*/ 1998330378 h 76"/>
              <a:gd name="T2" fmla="*/ 2147483647 w 117"/>
              <a:gd name="T3" fmla="*/ 1998330378 h 76"/>
              <a:gd name="T4" fmla="*/ 2034027353 w 117"/>
              <a:gd name="T5" fmla="*/ 2095743807 h 76"/>
              <a:gd name="T6" fmla="*/ 1758577871 w 117"/>
              <a:gd name="T7" fmla="*/ 2095743807 h 76"/>
              <a:gd name="T8" fmla="*/ 1525601235 w 117"/>
              <a:gd name="T9" fmla="*/ 2046743864 h 76"/>
              <a:gd name="T10" fmla="*/ 1313545638 w 117"/>
              <a:gd name="T11" fmla="*/ 1754517115 h 76"/>
              <a:gd name="T12" fmla="*/ 1101802745 w 117"/>
              <a:gd name="T13" fmla="*/ 1462290867 h 76"/>
              <a:gd name="T14" fmla="*/ 910985912 w 117"/>
              <a:gd name="T15" fmla="*/ 1121071612 h 76"/>
              <a:gd name="T16" fmla="*/ 741720682 w 117"/>
              <a:gd name="T17" fmla="*/ 633445754 h 76"/>
              <a:gd name="T18" fmla="*/ 593376491 w 117"/>
              <a:gd name="T19" fmla="*/ 0 h 76"/>
              <a:gd name="T20" fmla="*/ 0 w 117"/>
              <a:gd name="T21" fmla="*/ 828265676 h 76"/>
              <a:gd name="T22" fmla="*/ 190816968 w 117"/>
              <a:gd name="T23" fmla="*/ 1559704295 h 76"/>
              <a:gd name="T24" fmla="*/ 423793673 w 117"/>
              <a:gd name="T25" fmla="*/ 2147483647 h 76"/>
              <a:gd name="T26" fmla="*/ 699247904 w 117"/>
              <a:gd name="T27" fmla="*/ 2147483647 h 76"/>
              <a:gd name="T28" fmla="*/ 1017170164 w 117"/>
              <a:gd name="T29" fmla="*/ 2147483647 h 76"/>
              <a:gd name="T30" fmla="*/ 1356018416 w 117"/>
              <a:gd name="T31" fmla="*/ 2147483647 h 76"/>
              <a:gd name="T32" fmla="*/ 1716413454 w 117"/>
              <a:gd name="T33" fmla="*/ 2147483647 h 76"/>
              <a:gd name="T34" fmla="*/ 2076500131 w 117"/>
              <a:gd name="T35" fmla="*/ 2147483647 h 76"/>
              <a:gd name="T36" fmla="*/ 2147483647 w 117"/>
              <a:gd name="T37" fmla="*/ 2147483647 h 76"/>
              <a:gd name="T38" fmla="*/ 2147483647 w 117"/>
              <a:gd name="T39" fmla="*/ 2147483647 h 76"/>
              <a:gd name="T40" fmla="*/ 2147483647 w 117"/>
              <a:gd name="T41" fmla="*/ 1998330378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6"/>
              <a:gd name="T65" fmla="*/ 117 w 117"/>
              <a:gd name="T66" fmla="*/ 76 h 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6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3" y="43"/>
                </a:lnTo>
                <a:lnTo>
                  <a:pt x="72" y="42"/>
                </a:lnTo>
                <a:lnTo>
                  <a:pt x="62" y="36"/>
                </a:lnTo>
                <a:lnTo>
                  <a:pt x="52" y="30"/>
                </a:lnTo>
                <a:lnTo>
                  <a:pt x="43" y="23"/>
                </a:lnTo>
                <a:lnTo>
                  <a:pt x="35" y="13"/>
                </a:lnTo>
                <a:lnTo>
                  <a:pt x="28" y="0"/>
                </a:lnTo>
                <a:lnTo>
                  <a:pt x="0" y="17"/>
                </a:lnTo>
                <a:lnTo>
                  <a:pt x="9" y="32"/>
                </a:lnTo>
                <a:lnTo>
                  <a:pt x="20" y="46"/>
                </a:lnTo>
                <a:lnTo>
                  <a:pt x="33" y="57"/>
                </a:lnTo>
                <a:lnTo>
                  <a:pt x="48" y="66"/>
                </a:lnTo>
                <a:lnTo>
                  <a:pt x="64" y="73"/>
                </a:lnTo>
                <a:lnTo>
                  <a:pt x="81" y="76"/>
                </a:lnTo>
                <a:lnTo>
                  <a:pt x="98" y="76"/>
                </a:lnTo>
                <a:lnTo>
                  <a:pt x="117" y="72"/>
                </a:lnTo>
                <a:lnTo>
                  <a:pt x="107" y="4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8" name="Freeform 718"/>
          <p:cNvSpPr>
            <a:spLocks/>
          </p:cNvSpPr>
          <p:nvPr/>
        </p:nvSpPr>
        <p:spPr bwMode="auto">
          <a:xfrm>
            <a:off x="1350963" y="1711325"/>
            <a:ext cx="6350" cy="7938"/>
          </a:xfrm>
          <a:custGeom>
            <a:avLst/>
            <a:gdLst>
              <a:gd name="T0" fmla="*/ 1962014962 w 79"/>
              <a:gd name="T1" fmla="*/ 0 h 88"/>
              <a:gd name="T2" fmla="*/ 1919948061 w 79"/>
              <a:gd name="T3" fmla="*/ 529937362 h 88"/>
              <a:gd name="T4" fmla="*/ 1836854372 w 79"/>
              <a:gd name="T5" fmla="*/ 993079250 h 88"/>
              <a:gd name="T6" fmla="*/ 1669632990 w 79"/>
              <a:gd name="T7" fmla="*/ 1589071777 h 88"/>
              <a:gd name="T8" fmla="*/ 1460861870 w 79"/>
              <a:gd name="T9" fmla="*/ 2119008959 h 88"/>
              <a:gd name="T10" fmla="*/ 1169003572 w 79"/>
              <a:gd name="T11" fmla="*/ 2147483647 h 88"/>
              <a:gd name="T12" fmla="*/ 876621921 w 79"/>
              <a:gd name="T13" fmla="*/ 2147483647 h 88"/>
              <a:gd name="T14" fmla="*/ 459086030 w 79"/>
              <a:gd name="T15" fmla="*/ 2147483647 h 88"/>
              <a:gd name="T16" fmla="*/ 0 w 79"/>
              <a:gd name="T17" fmla="*/ 2147483647 h 88"/>
              <a:gd name="T18" fmla="*/ 417535810 w 79"/>
              <a:gd name="T19" fmla="*/ 2147483647 h 88"/>
              <a:gd name="T20" fmla="*/ 1043326140 w 79"/>
              <a:gd name="T21" fmla="*/ 2147483647 h 88"/>
              <a:gd name="T22" fmla="*/ 1669632990 w 79"/>
              <a:gd name="T23" fmla="*/ 2147483647 h 88"/>
              <a:gd name="T24" fmla="*/ 2128719181 w 79"/>
              <a:gd name="T25" fmla="*/ 2147483647 h 88"/>
              <a:gd name="T26" fmla="*/ 2147483647 w 79"/>
              <a:gd name="T27" fmla="*/ 2147483647 h 88"/>
              <a:gd name="T28" fmla="*/ 2147483647 w 79"/>
              <a:gd name="T29" fmla="*/ 2147483647 h 88"/>
              <a:gd name="T30" fmla="*/ 2147483647 w 79"/>
              <a:gd name="T31" fmla="*/ 1854040413 h 88"/>
              <a:gd name="T32" fmla="*/ 2147483647 w 79"/>
              <a:gd name="T33" fmla="*/ 927016147 h 88"/>
              <a:gd name="T34" fmla="*/ 2147483647 w 79"/>
              <a:gd name="T35" fmla="*/ 132118178 h 88"/>
              <a:gd name="T36" fmla="*/ 1962014962 w 79"/>
              <a:gd name="T37" fmla="*/ 0 h 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9"/>
              <a:gd name="T58" fmla="*/ 0 h 88"/>
              <a:gd name="T59" fmla="*/ 79 w 79"/>
              <a:gd name="T60" fmla="*/ 88 h 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9" h="88">
                <a:moveTo>
                  <a:pt x="47" y="0"/>
                </a:moveTo>
                <a:lnTo>
                  <a:pt x="46" y="8"/>
                </a:lnTo>
                <a:lnTo>
                  <a:pt x="44" y="15"/>
                </a:lnTo>
                <a:lnTo>
                  <a:pt x="40" y="24"/>
                </a:lnTo>
                <a:lnTo>
                  <a:pt x="35" y="32"/>
                </a:lnTo>
                <a:lnTo>
                  <a:pt x="28" y="39"/>
                </a:lnTo>
                <a:lnTo>
                  <a:pt x="21" y="46"/>
                </a:lnTo>
                <a:lnTo>
                  <a:pt x="11" y="52"/>
                </a:lnTo>
                <a:lnTo>
                  <a:pt x="0" y="57"/>
                </a:lnTo>
                <a:lnTo>
                  <a:pt x="10" y="88"/>
                </a:lnTo>
                <a:lnTo>
                  <a:pt x="25" y="82"/>
                </a:lnTo>
                <a:lnTo>
                  <a:pt x="40" y="73"/>
                </a:lnTo>
                <a:lnTo>
                  <a:pt x="51" y="64"/>
                </a:lnTo>
                <a:lnTo>
                  <a:pt x="61" y="53"/>
                </a:lnTo>
                <a:lnTo>
                  <a:pt x="68" y="41"/>
                </a:lnTo>
                <a:lnTo>
                  <a:pt x="74" y="28"/>
                </a:lnTo>
                <a:lnTo>
                  <a:pt x="78" y="14"/>
                </a:lnTo>
                <a:lnTo>
                  <a:pt x="79" y="2"/>
                </a:lnTo>
                <a:lnTo>
                  <a:pt x="4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9" name="Freeform 719"/>
          <p:cNvSpPr>
            <a:spLocks/>
          </p:cNvSpPr>
          <p:nvPr/>
        </p:nvSpPr>
        <p:spPr bwMode="auto">
          <a:xfrm>
            <a:off x="1349375" y="1716088"/>
            <a:ext cx="3175" cy="1587"/>
          </a:xfrm>
          <a:custGeom>
            <a:avLst/>
            <a:gdLst>
              <a:gd name="T0" fmla="*/ 2147483647 w 32"/>
              <a:gd name="T1" fmla="*/ 1087648687 h 18"/>
              <a:gd name="T2" fmla="*/ 2147483647 w 32"/>
              <a:gd name="T3" fmla="*/ 664793330 h 18"/>
              <a:gd name="T4" fmla="*/ 2147483647 w 32"/>
              <a:gd name="T5" fmla="*/ 362549533 h 18"/>
              <a:gd name="T6" fmla="*/ 2147483647 w 32"/>
              <a:gd name="T7" fmla="*/ 180932724 h 18"/>
              <a:gd name="T8" fmla="*/ 1647768545 w 32"/>
              <a:gd name="T9" fmla="*/ 0 h 18"/>
              <a:gd name="T10" fmla="*/ 1065632096 w 32"/>
              <a:gd name="T11" fmla="*/ 120619230 h 18"/>
              <a:gd name="T12" fmla="*/ 581161723 w 32"/>
              <a:gd name="T13" fmla="*/ 241930303 h 18"/>
              <a:gd name="T14" fmla="*/ 193392425 w 32"/>
              <a:gd name="T15" fmla="*/ 544166342 h 18"/>
              <a:gd name="T16" fmla="*/ 0 w 32"/>
              <a:gd name="T17" fmla="*/ 967029281 h 18"/>
              <a:gd name="T18" fmla="*/ 2147483647 w 32"/>
              <a:gd name="T19" fmla="*/ 108764868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8"/>
              <a:gd name="T32" fmla="*/ 32 w 32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8">
                <a:moveTo>
                  <a:pt x="32" y="18"/>
                </a:moveTo>
                <a:lnTo>
                  <a:pt x="31" y="11"/>
                </a:lnTo>
                <a:lnTo>
                  <a:pt x="28" y="6"/>
                </a:lnTo>
                <a:lnTo>
                  <a:pt x="23" y="3"/>
                </a:lnTo>
                <a:lnTo>
                  <a:pt x="17" y="0"/>
                </a:lnTo>
                <a:lnTo>
                  <a:pt x="11" y="2"/>
                </a:lnTo>
                <a:lnTo>
                  <a:pt x="6" y="4"/>
                </a:lnTo>
                <a:lnTo>
                  <a:pt x="2" y="9"/>
                </a:lnTo>
                <a:lnTo>
                  <a:pt x="0" y="16"/>
                </a:lnTo>
                <a:lnTo>
                  <a:pt x="32" y="1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0" name="Freeform 720"/>
          <p:cNvSpPr>
            <a:spLocks/>
          </p:cNvSpPr>
          <p:nvPr/>
        </p:nvSpPr>
        <p:spPr bwMode="auto">
          <a:xfrm>
            <a:off x="1349375" y="1711325"/>
            <a:ext cx="1588" cy="3175"/>
          </a:xfrm>
          <a:custGeom>
            <a:avLst/>
            <a:gdLst>
              <a:gd name="T0" fmla="*/ 325685302 w 22"/>
              <a:gd name="T1" fmla="*/ 0 h 32"/>
              <a:gd name="T2" fmla="*/ 135767792 w 22"/>
              <a:gd name="T3" fmla="*/ 291068125 h 32"/>
              <a:gd name="T4" fmla="*/ 27077493 w 22"/>
              <a:gd name="T5" fmla="*/ 775538597 h 32"/>
              <a:gd name="T6" fmla="*/ 0 w 22"/>
              <a:gd name="T7" fmla="*/ 1356700519 h 32"/>
              <a:gd name="T8" fmla="*/ 27077493 w 22"/>
              <a:gd name="T9" fmla="*/ 1937862044 h 32"/>
              <a:gd name="T10" fmla="*/ 108690299 w 22"/>
              <a:gd name="T11" fmla="*/ 2147483647 h 32"/>
              <a:gd name="T12" fmla="*/ 244452822 w 22"/>
              <a:gd name="T13" fmla="*/ 2147483647 h 32"/>
              <a:gd name="T14" fmla="*/ 407298180 w 22"/>
              <a:gd name="T15" fmla="*/ 2147483647 h 32"/>
              <a:gd name="T16" fmla="*/ 597220815 w 22"/>
              <a:gd name="T17" fmla="*/ 2147483647 h 32"/>
              <a:gd name="T18" fmla="*/ 325685302 w 22"/>
              <a:gd name="T19" fmla="*/ 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2"/>
              <a:gd name="T32" fmla="*/ 22 w 2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2">
                <a:moveTo>
                  <a:pt x="12" y="0"/>
                </a:moveTo>
                <a:lnTo>
                  <a:pt x="5" y="3"/>
                </a:lnTo>
                <a:lnTo>
                  <a:pt x="1" y="8"/>
                </a:lnTo>
                <a:lnTo>
                  <a:pt x="0" y="14"/>
                </a:lnTo>
                <a:lnTo>
                  <a:pt x="1" y="20"/>
                </a:lnTo>
                <a:lnTo>
                  <a:pt x="4" y="26"/>
                </a:lnTo>
                <a:lnTo>
                  <a:pt x="9" y="30"/>
                </a:lnTo>
                <a:lnTo>
                  <a:pt x="15" y="32"/>
                </a:lnTo>
                <a:lnTo>
                  <a:pt x="22" y="31"/>
                </a:lnTo>
                <a:lnTo>
                  <a:pt x="12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1" name="Freeform 721"/>
          <p:cNvSpPr>
            <a:spLocks/>
          </p:cNvSpPr>
          <p:nvPr/>
        </p:nvSpPr>
        <p:spPr bwMode="auto">
          <a:xfrm>
            <a:off x="1349375" y="1704975"/>
            <a:ext cx="6350" cy="7938"/>
          </a:xfrm>
          <a:custGeom>
            <a:avLst/>
            <a:gdLst>
              <a:gd name="T0" fmla="*/ 2114862180 w 74"/>
              <a:gd name="T1" fmla="*/ 537146900 h 99"/>
              <a:gd name="T2" fmla="*/ 2114862180 w 74"/>
              <a:gd name="T3" fmla="*/ 495910514 h 99"/>
              <a:gd name="T4" fmla="*/ 2147483647 w 74"/>
              <a:gd name="T5" fmla="*/ 909341840 h 99"/>
              <a:gd name="T6" fmla="*/ 2147483647 w 74"/>
              <a:gd name="T7" fmla="*/ 1239773037 h 99"/>
              <a:gd name="T8" fmla="*/ 2060519566 w 74"/>
              <a:gd name="T9" fmla="*/ 1529482053 h 99"/>
              <a:gd name="T10" fmla="*/ 1897498762 w 74"/>
              <a:gd name="T11" fmla="*/ 1777440878 h 99"/>
              <a:gd name="T12" fmla="*/ 1518374672 w 74"/>
              <a:gd name="T13" fmla="*/ 2107871995 h 99"/>
              <a:gd name="T14" fmla="*/ 1084282065 w 74"/>
              <a:gd name="T15" fmla="*/ 2147483647 h 99"/>
              <a:gd name="T16" fmla="*/ 596479956 w 74"/>
              <a:gd name="T17" fmla="*/ 2147483647 h 99"/>
              <a:gd name="T18" fmla="*/ 0 w 74"/>
              <a:gd name="T19" fmla="*/ 2147483647 h 99"/>
              <a:gd name="T20" fmla="*/ 542144722 w 74"/>
              <a:gd name="T21" fmla="*/ 2147483647 h 99"/>
              <a:gd name="T22" fmla="*/ 1355354297 w 74"/>
              <a:gd name="T23" fmla="*/ 2147483647 h 99"/>
              <a:gd name="T24" fmla="*/ 2060519566 w 74"/>
              <a:gd name="T25" fmla="*/ 2147483647 h 99"/>
              <a:gd name="T26" fmla="*/ 2147483647 w 74"/>
              <a:gd name="T27" fmla="*/ 2147483647 h 99"/>
              <a:gd name="T28" fmla="*/ 2147483647 w 74"/>
              <a:gd name="T29" fmla="*/ 2147483647 h 99"/>
              <a:gd name="T30" fmla="*/ 2147483647 w 74"/>
              <a:gd name="T31" fmla="*/ 2147483647 h 99"/>
              <a:gd name="T32" fmla="*/ 2147483647 w 74"/>
              <a:gd name="T33" fmla="*/ 1488245667 h 99"/>
              <a:gd name="T34" fmla="*/ 2147483647 w 74"/>
              <a:gd name="T35" fmla="*/ 743862443 h 99"/>
              <a:gd name="T36" fmla="*/ 2147483647 w 74"/>
              <a:gd name="T37" fmla="*/ 41242801 h 99"/>
              <a:gd name="T38" fmla="*/ 2147483647 w 74"/>
              <a:gd name="T39" fmla="*/ 0 h 99"/>
              <a:gd name="T40" fmla="*/ 2114862180 w 74"/>
              <a:gd name="T41" fmla="*/ 537146900 h 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"/>
              <a:gd name="T64" fmla="*/ 0 h 99"/>
              <a:gd name="T65" fmla="*/ 74 w 74"/>
              <a:gd name="T66" fmla="*/ 99 h 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" h="99">
                <a:moveTo>
                  <a:pt x="39" y="13"/>
                </a:moveTo>
                <a:lnTo>
                  <a:pt x="39" y="12"/>
                </a:lnTo>
                <a:lnTo>
                  <a:pt x="41" y="22"/>
                </a:lnTo>
                <a:lnTo>
                  <a:pt x="41" y="30"/>
                </a:lnTo>
                <a:lnTo>
                  <a:pt x="38" y="37"/>
                </a:lnTo>
                <a:lnTo>
                  <a:pt x="35" y="43"/>
                </a:lnTo>
                <a:lnTo>
                  <a:pt x="28" y="51"/>
                </a:lnTo>
                <a:lnTo>
                  <a:pt x="20" y="58"/>
                </a:lnTo>
                <a:lnTo>
                  <a:pt x="11" y="62"/>
                </a:lnTo>
                <a:lnTo>
                  <a:pt x="0" y="68"/>
                </a:lnTo>
                <a:lnTo>
                  <a:pt x="10" y="99"/>
                </a:lnTo>
                <a:lnTo>
                  <a:pt x="25" y="94"/>
                </a:lnTo>
                <a:lnTo>
                  <a:pt x="38" y="85"/>
                </a:lnTo>
                <a:lnTo>
                  <a:pt x="51" y="76"/>
                </a:lnTo>
                <a:lnTo>
                  <a:pt x="62" y="64"/>
                </a:lnTo>
                <a:lnTo>
                  <a:pt x="69" y="52"/>
                </a:lnTo>
                <a:lnTo>
                  <a:pt x="74" y="36"/>
                </a:lnTo>
                <a:lnTo>
                  <a:pt x="74" y="18"/>
                </a:lnTo>
                <a:lnTo>
                  <a:pt x="70" y="1"/>
                </a:lnTo>
                <a:lnTo>
                  <a:pt x="70" y="0"/>
                </a:lnTo>
                <a:lnTo>
                  <a:pt x="39" y="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2" name="Freeform 722"/>
          <p:cNvSpPr>
            <a:spLocks/>
          </p:cNvSpPr>
          <p:nvPr/>
        </p:nvSpPr>
        <p:spPr bwMode="auto">
          <a:xfrm>
            <a:off x="1347788" y="1701800"/>
            <a:ext cx="7937" cy="4763"/>
          </a:xfrm>
          <a:custGeom>
            <a:avLst/>
            <a:gdLst>
              <a:gd name="T0" fmla="*/ 583463421 w 108"/>
              <a:gd name="T1" fmla="*/ 2147483647 h 50"/>
              <a:gd name="T2" fmla="*/ 583463421 w 108"/>
              <a:gd name="T3" fmla="*/ 2147483647 h 50"/>
              <a:gd name="T4" fmla="*/ 787482169 w 108"/>
              <a:gd name="T5" fmla="*/ 2147483647 h 50"/>
              <a:gd name="T6" fmla="*/ 1079211087 w 108"/>
              <a:gd name="T7" fmla="*/ 2147483647 h 50"/>
              <a:gd name="T8" fmla="*/ 1341969661 w 108"/>
              <a:gd name="T9" fmla="*/ 2147483647 h 50"/>
              <a:gd name="T10" fmla="*/ 1575358542 w 108"/>
              <a:gd name="T11" fmla="*/ 2147483647 h 50"/>
              <a:gd name="T12" fmla="*/ 1779371631 w 108"/>
              <a:gd name="T13" fmla="*/ 2147483647 h 50"/>
              <a:gd name="T14" fmla="*/ 2012760218 w 108"/>
              <a:gd name="T15" fmla="*/ 2147483647 h 50"/>
              <a:gd name="T16" fmla="*/ 2147483647 w 108"/>
              <a:gd name="T17" fmla="*/ 2147483647 h 50"/>
              <a:gd name="T18" fmla="*/ 2147483647 w 108"/>
              <a:gd name="T19" fmla="*/ 2147483647 h 50"/>
              <a:gd name="T20" fmla="*/ 2147483647 w 108"/>
              <a:gd name="T21" fmla="*/ 2147483647 h 50"/>
              <a:gd name="T22" fmla="*/ 2147483647 w 108"/>
              <a:gd name="T23" fmla="*/ 1811853583 h 50"/>
              <a:gd name="T24" fmla="*/ 2147483647 w 108"/>
              <a:gd name="T25" fmla="*/ 988046151 h 50"/>
              <a:gd name="T26" fmla="*/ 2129451756 w 108"/>
              <a:gd name="T27" fmla="*/ 329348780 h 50"/>
              <a:gd name="T28" fmla="*/ 1691655876 w 108"/>
              <a:gd name="T29" fmla="*/ 0 h 50"/>
              <a:gd name="T30" fmla="*/ 1225278050 w 108"/>
              <a:gd name="T31" fmla="*/ 0 h 50"/>
              <a:gd name="T32" fmla="*/ 758506387 w 108"/>
              <a:gd name="T33" fmla="*/ 247224753 h 50"/>
              <a:gd name="T34" fmla="*/ 379056054 w 108"/>
              <a:gd name="T35" fmla="*/ 823807432 h 50"/>
              <a:gd name="T36" fmla="*/ 0 w 108"/>
              <a:gd name="T37" fmla="*/ 1482504993 h 50"/>
              <a:gd name="T38" fmla="*/ 0 w 108"/>
              <a:gd name="T39" fmla="*/ 1399518958 h 50"/>
              <a:gd name="T40" fmla="*/ 583463421 w 108"/>
              <a:gd name="T41" fmla="*/ 2147483647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50"/>
              <a:gd name="T65" fmla="*/ 108 w 108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50">
                <a:moveTo>
                  <a:pt x="20" y="44"/>
                </a:moveTo>
                <a:lnTo>
                  <a:pt x="20" y="43"/>
                </a:lnTo>
                <a:lnTo>
                  <a:pt x="27" y="39"/>
                </a:lnTo>
                <a:lnTo>
                  <a:pt x="37" y="35"/>
                </a:lnTo>
                <a:lnTo>
                  <a:pt x="46" y="34"/>
                </a:lnTo>
                <a:lnTo>
                  <a:pt x="54" y="34"/>
                </a:lnTo>
                <a:lnTo>
                  <a:pt x="61" y="36"/>
                </a:lnTo>
                <a:lnTo>
                  <a:pt x="69" y="39"/>
                </a:lnTo>
                <a:lnTo>
                  <a:pt x="74" y="43"/>
                </a:lnTo>
                <a:lnTo>
                  <a:pt x="77" y="50"/>
                </a:lnTo>
                <a:lnTo>
                  <a:pt x="108" y="37"/>
                </a:lnTo>
                <a:lnTo>
                  <a:pt x="99" y="22"/>
                </a:lnTo>
                <a:lnTo>
                  <a:pt x="88" y="12"/>
                </a:lnTo>
                <a:lnTo>
                  <a:pt x="73" y="4"/>
                </a:lnTo>
                <a:lnTo>
                  <a:pt x="58" y="0"/>
                </a:lnTo>
                <a:lnTo>
                  <a:pt x="42" y="0"/>
                </a:lnTo>
                <a:lnTo>
                  <a:pt x="26" y="3"/>
                </a:lnTo>
                <a:lnTo>
                  <a:pt x="13" y="10"/>
                </a:lnTo>
                <a:lnTo>
                  <a:pt x="0" y="18"/>
                </a:lnTo>
                <a:lnTo>
                  <a:pt x="0" y="17"/>
                </a:lnTo>
                <a:lnTo>
                  <a:pt x="20" y="4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3" name="Freeform 723"/>
          <p:cNvSpPr>
            <a:spLocks/>
          </p:cNvSpPr>
          <p:nvPr/>
        </p:nvSpPr>
        <p:spPr bwMode="auto">
          <a:xfrm>
            <a:off x="1343025" y="1703388"/>
            <a:ext cx="6350" cy="11112"/>
          </a:xfrm>
          <a:custGeom>
            <a:avLst/>
            <a:gdLst>
              <a:gd name="T0" fmla="*/ 2147483647 w 69"/>
              <a:gd name="T1" fmla="*/ 2147483647 h 131"/>
              <a:gd name="T2" fmla="*/ 2147483647 w 69"/>
              <a:gd name="T3" fmla="*/ 2147483647 h 131"/>
              <a:gd name="T4" fmla="*/ 2147483647 w 69"/>
              <a:gd name="T5" fmla="*/ 2147483647 h 131"/>
              <a:gd name="T6" fmla="*/ 2147483647 w 69"/>
              <a:gd name="T7" fmla="*/ 2147483647 h 131"/>
              <a:gd name="T8" fmla="*/ 2147483647 w 69"/>
              <a:gd name="T9" fmla="*/ 2147483647 h 131"/>
              <a:gd name="T10" fmla="*/ 2147483647 w 69"/>
              <a:gd name="T11" fmla="*/ 2147483647 h 131"/>
              <a:gd name="T12" fmla="*/ 2147483647 w 69"/>
              <a:gd name="T13" fmla="*/ 2147483647 h 131"/>
              <a:gd name="T14" fmla="*/ 2147483647 w 69"/>
              <a:gd name="T15" fmla="*/ 2147483647 h 131"/>
              <a:gd name="T16" fmla="*/ 2147483647 w 69"/>
              <a:gd name="T17" fmla="*/ 1863940622 h 131"/>
              <a:gd name="T18" fmla="*/ 2147483647 w 69"/>
              <a:gd name="T19" fmla="*/ 1397649801 h 131"/>
              <a:gd name="T20" fmla="*/ 2147483647 w 69"/>
              <a:gd name="T21" fmla="*/ 0 h 131"/>
              <a:gd name="T22" fmla="*/ 2147483647 w 69"/>
              <a:gd name="T23" fmla="*/ 673188456 h 131"/>
              <a:gd name="T24" fmla="*/ 1793457464 w 69"/>
              <a:gd name="T25" fmla="*/ 1397649801 h 131"/>
              <a:gd name="T26" fmla="*/ 1075605241 w 69"/>
              <a:gd name="T27" fmla="*/ 2147483647 h 131"/>
              <a:gd name="T28" fmla="*/ 501951947 w 69"/>
              <a:gd name="T29" fmla="*/ 2147483647 h 131"/>
              <a:gd name="T30" fmla="*/ 143411253 w 69"/>
              <a:gd name="T31" fmla="*/ 2147483647 h 131"/>
              <a:gd name="T32" fmla="*/ 0 w 69"/>
              <a:gd name="T33" fmla="*/ 2147483647 h 131"/>
              <a:gd name="T34" fmla="*/ 71709814 w 69"/>
              <a:gd name="T35" fmla="*/ 2147483647 h 131"/>
              <a:gd name="T36" fmla="*/ 501951947 w 69"/>
              <a:gd name="T37" fmla="*/ 2147483647 h 131"/>
              <a:gd name="T38" fmla="*/ 501951947 w 69"/>
              <a:gd name="T39" fmla="*/ 2147483647 h 131"/>
              <a:gd name="T40" fmla="*/ 2147483647 w 69"/>
              <a:gd name="T41" fmla="*/ 2147483647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31"/>
              <a:gd name="T65" fmla="*/ 69 w 69"/>
              <a:gd name="T66" fmla="*/ 131 h 1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31">
                <a:moveTo>
                  <a:pt x="36" y="114"/>
                </a:moveTo>
                <a:lnTo>
                  <a:pt x="36" y="114"/>
                </a:lnTo>
                <a:lnTo>
                  <a:pt x="34" y="107"/>
                </a:lnTo>
                <a:lnTo>
                  <a:pt x="33" y="96"/>
                </a:lnTo>
                <a:lnTo>
                  <a:pt x="35" y="83"/>
                </a:lnTo>
                <a:lnTo>
                  <a:pt x="38" y="72"/>
                </a:lnTo>
                <a:lnTo>
                  <a:pt x="44" y="59"/>
                </a:lnTo>
                <a:lnTo>
                  <a:pt x="52" y="46"/>
                </a:lnTo>
                <a:lnTo>
                  <a:pt x="60" y="36"/>
                </a:lnTo>
                <a:lnTo>
                  <a:pt x="69" y="27"/>
                </a:lnTo>
                <a:lnTo>
                  <a:pt x="49" y="0"/>
                </a:lnTo>
                <a:lnTo>
                  <a:pt x="36" y="13"/>
                </a:lnTo>
                <a:lnTo>
                  <a:pt x="25" y="27"/>
                </a:lnTo>
                <a:lnTo>
                  <a:pt x="15" y="42"/>
                </a:lnTo>
                <a:lnTo>
                  <a:pt x="7" y="59"/>
                </a:lnTo>
                <a:lnTo>
                  <a:pt x="2" y="77"/>
                </a:lnTo>
                <a:lnTo>
                  <a:pt x="0" y="94"/>
                </a:lnTo>
                <a:lnTo>
                  <a:pt x="1" y="113"/>
                </a:lnTo>
                <a:lnTo>
                  <a:pt x="7" y="131"/>
                </a:lnTo>
                <a:lnTo>
                  <a:pt x="36" y="11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4" name="Freeform 724"/>
          <p:cNvSpPr>
            <a:spLocks/>
          </p:cNvSpPr>
          <p:nvPr/>
        </p:nvSpPr>
        <p:spPr bwMode="auto">
          <a:xfrm>
            <a:off x="1344613" y="1712913"/>
            <a:ext cx="7937" cy="6350"/>
          </a:xfrm>
          <a:custGeom>
            <a:avLst/>
            <a:gdLst>
              <a:gd name="T0" fmla="*/ 2147483647 w 117"/>
              <a:gd name="T1" fmla="*/ 1896245742 h 77"/>
              <a:gd name="T2" fmla="*/ 2147483647 w 117"/>
              <a:gd name="T3" fmla="*/ 1896245742 h 77"/>
              <a:gd name="T4" fmla="*/ 2032948854 w 117"/>
              <a:gd name="T5" fmla="*/ 1988785446 h 77"/>
              <a:gd name="T6" fmla="*/ 1800058483 w 117"/>
              <a:gd name="T7" fmla="*/ 1988785446 h 77"/>
              <a:gd name="T8" fmla="*/ 1588396874 w 117"/>
              <a:gd name="T9" fmla="*/ 1896245742 h 77"/>
              <a:gd name="T10" fmla="*/ 1334277741 w 117"/>
              <a:gd name="T11" fmla="*/ 1711159075 h 77"/>
              <a:gd name="T12" fmla="*/ 1143531687 w 117"/>
              <a:gd name="T13" fmla="*/ 1341557820 h 77"/>
              <a:gd name="T14" fmla="*/ 931870077 w 117"/>
              <a:gd name="T15" fmla="*/ 1017386527 h 77"/>
              <a:gd name="T16" fmla="*/ 762352988 w 117"/>
              <a:gd name="T17" fmla="*/ 601233009 h 77"/>
              <a:gd name="T18" fmla="*/ 614069341 w 117"/>
              <a:gd name="T19" fmla="*/ 0 h 77"/>
              <a:gd name="T20" fmla="*/ 0 w 117"/>
              <a:gd name="T21" fmla="*/ 786312418 h 77"/>
              <a:gd name="T22" fmla="*/ 190745851 w 117"/>
              <a:gd name="T23" fmla="*/ 1480091977 h 77"/>
              <a:gd name="T24" fmla="*/ 444865051 w 117"/>
              <a:gd name="T25" fmla="*/ 2081325233 h 77"/>
              <a:gd name="T26" fmla="*/ 719900146 w 117"/>
              <a:gd name="T27" fmla="*/ 2147483647 h 77"/>
              <a:gd name="T28" fmla="*/ 1037700882 w 117"/>
              <a:gd name="T29" fmla="*/ 2147483647 h 77"/>
              <a:gd name="T30" fmla="*/ 1355506503 w 117"/>
              <a:gd name="T31" fmla="*/ 2147483647 h 77"/>
              <a:gd name="T32" fmla="*/ 1715456440 w 117"/>
              <a:gd name="T33" fmla="*/ 2147483647 h 77"/>
              <a:gd name="T34" fmla="*/ 2075401764 w 117"/>
              <a:gd name="T35" fmla="*/ 2147483647 h 77"/>
              <a:gd name="T36" fmla="*/ 2147483647 w 117"/>
              <a:gd name="T37" fmla="*/ 2147483647 h 77"/>
              <a:gd name="T38" fmla="*/ 2147483647 w 117"/>
              <a:gd name="T39" fmla="*/ 2147483647 h 77"/>
              <a:gd name="T40" fmla="*/ 2147483647 w 117"/>
              <a:gd name="T41" fmla="*/ 1896245742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7"/>
              <a:gd name="T65" fmla="*/ 117 w 117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7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5" y="43"/>
                </a:lnTo>
                <a:lnTo>
                  <a:pt x="75" y="41"/>
                </a:lnTo>
                <a:lnTo>
                  <a:pt x="63" y="37"/>
                </a:lnTo>
                <a:lnTo>
                  <a:pt x="54" y="29"/>
                </a:lnTo>
                <a:lnTo>
                  <a:pt x="44" y="22"/>
                </a:lnTo>
                <a:lnTo>
                  <a:pt x="36" y="13"/>
                </a:lnTo>
                <a:lnTo>
                  <a:pt x="29" y="0"/>
                </a:lnTo>
                <a:lnTo>
                  <a:pt x="0" y="17"/>
                </a:lnTo>
                <a:lnTo>
                  <a:pt x="9" y="32"/>
                </a:lnTo>
                <a:lnTo>
                  <a:pt x="21" y="45"/>
                </a:lnTo>
                <a:lnTo>
                  <a:pt x="34" y="57"/>
                </a:lnTo>
                <a:lnTo>
                  <a:pt x="49" y="66"/>
                </a:lnTo>
                <a:lnTo>
                  <a:pt x="64" y="73"/>
                </a:lnTo>
                <a:lnTo>
                  <a:pt x="81" y="77"/>
                </a:lnTo>
                <a:lnTo>
                  <a:pt x="98" y="77"/>
                </a:lnTo>
                <a:lnTo>
                  <a:pt x="117" y="73"/>
                </a:lnTo>
                <a:lnTo>
                  <a:pt x="107" y="4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5" name="Freeform 725"/>
          <p:cNvSpPr>
            <a:spLocks/>
          </p:cNvSpPr>
          <p:nvPr/>
        </p:nvSpPr>
        <p:spPr bwMode="auto">
          <a:xfrm>
            <a:off x="1352550" y="1711325"/>
            <a:ext cx="4763" cy="7938"/>
          </a:xfrm>
          <a:custGeom>
            <a:avLst/>
            <a:gdLst>
              <a:gd name="T0" fmla="*/ 573979780 w 81"/>
              <a:gd name="T1" fmla="*/ 0 h 90"/>
              <a:gd name="T2" fmla="*/ 561984900 w 81"/>
              <a:gd name="T3" fmla="*/ 484405425 h 90"/>
              <a:gd name="T4" fmla="*/ 525996907 w 81"/>
              <a:gd name="T5" fmla="*/ 1089576054 h 90"/>
              <a:gd name="T6" fmla="*/ 490212841 w 81"/>
              <a:gd name="T7" fmla="*/ 1573296782 h 90"/>
              <a:gd name="T8" fmla="*/ 430435485 w 81"/>
              <a:gd name="T9" fmla="*/ 2057702648 h 90"/>
              <a:gd name="T10" fmla="*/ 370658306 w 81"/>
              <a:gd name="T11" fmla="*/ 2147483647 h 90"/>
              <a:gd name="T12" fmla="*/ 263098712 w 81"/>
              <a:gd name="T13" fmla="*/ 2147483647 h 90"/>
              <a:gd name="T14" fmla="*/ 143547706 w 81"/>
              <a:gd name="T15" fmla="*/ 2147483647 h 90"/>
              <a:gd name="T16" fmla="*/ 0 w 81"/>
              <a:gd name="T17" fmla="*/ 2147483647 h 90"/>
              <a:gd name="T18" fmla="*/ 119554475 w 81"/>
              <a:gd name="T19" fmla="*/ 2147483647 h 90"/>
              <a:gd name="T20" fmla="*/ 322875949 w 81"/>
              <a:gd name="T21" fmla="*/ 2147483647 h 90"/>
              <a:gd name="T22" fmla="*/ 478214550 w 81"/>
              <a:gd name="T23" fmla="*/ 2147483647 h 90"/>
              <a:gd name="T24" fmla="*/ 609767257 w 81"/>
              <a:gd name="T25" fmla="*/ 2147483647 h 90"/>
              <a:gd name="T26" fmla="*/ 741316554 w 81"/>
              <a:gd name="T27" fmla="*/ 2147483647 h 90"/>
              <a:gd name="T28" fmla="*/ 836877858 w 81"/>
              <a:gd name="T29" fmla="*/ 2147483647 h 90"/>
              <a:gd name="T30" fmla="*/ 896655037 w 81"/>
              <a:gd name="T31" fmla="*/ 1694738480 h 90"/>
              <a:gd name="T32" fmla="*/ 932643324 w 81"/>
              <a:gd name="T33" fmla="*/ 1028509020 h 90"/>
              <a:gd name="T34" fmla="*/ 968427331 w 81"/>
              <a:gd name="T35" fmla="*/ 242206637 h 90"/>
              <a:gd name="T36" fmla="*/ 573979780 w 81"/>
              <a:gd name="T37" fmla="*/ 0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1"/>
              <a:gd name="T58" fmla="*/ 0 h 90"/>
              <a:gd name="T59" fmla="*/ 81 w 81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1" h="90">
                <a:moveTo>
                  <a:pt x="48" y="0"/>
                </a:moveTo>
                <a:lnTo>
                  <a:pt x="47" y="8"/>
                </a:lnTo>
                <a:lnTo>
                  <a:pt x="44" y="18"/>
                </a:lnTo>
                <a:lnTo>
                  <a:pt x="41" y="26"/>
                </a:lnTo>
                <a:lnTo>
                  <a:pt x="36" y="34"/>
                </a:lnTo>
                <a:lnTo>
                  <a:pt x="31" y="40"/>
                </a:lnTo>
                <a:lnTo>
                  <a:pt x="22" y="47"/>
                </a:lnTo>
                <a:lnTo>
                  <a:pt x="12" y="54"/>
                </a:lnTo>
                <a:lnTo>
                  <a:pt x="0" y="58"/>
                </a:lnTo>
                <a:lnTo>
                  <a:pt x="10" y="90"/>
                </a:lnTo>
                <a:lnTo>
                  <a:pt x="27" y="83"/>
                </a:lnTo>
                <a:lnTo>
                  <a:pt x="40" y="75"/>
                </a:lnTo>
                <a:lnTo>
                  <a:pt x="51" y="65"/>
                </a:lnTo>
                <a:lnTo>
                  <a:pt x="62" y="55"/>
                </a:lnTo>
                <a:lnTo>
                  <a:pt x="70" y="41"/>
                </a:lnTo>
                <a:lnTo>
                  <a:pt x="75" y="28"/>
                </a:lnTo>
                <a:lnTo>
                  <a:pt x="78" y="17"/>
                </a:lnTo>
                <a:lnTo>
                  <a:pt x="81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6" name="Freeform 726"/>
          <p:cNvSpPr>
            <a:spLocks/>
          </p:cNvSpPr>
          <p:nvPr/>
        </p:nvSpPr>
        <p:spPr bwMode="auto">
          <a:xfrm>
            <a:off x="1350963" y="1716088"/>
            <a:ext cx="3175" cy="1587"/>
          </a:xfrm>
          <a:custGeom>
            <a:avLst/>
            <a:gdLst>
              <a:gd name="T0" fmla="*/ 2147483647 w 33"/>
              <a:gd name="T1" fmla="*/ 924796269 h 19"/>
              <a:gd name="T2" fmla="*/ 2147483647 w 33"/>
              <a:gd name="T3" fmla="*/ 583896390 h 19"/>
              <a:gd name="T4" fmla="*/ 2147483647 w 33"/>
              <a:gd name="T5" fmla="*/ 291951703 h 19"/>
              <a:gd name="T6" fmla="*/ 1970923872 w 33"/>
              <a:gd name="T7" fmla="*/ 97317179 h 19"/>
              <a:gd name="T8" fmla="*/ 1542539114 w 33"/>
              <a:gd name="T9" fmla="*/ 0 h 19"/>
              <a:gd name="T10" fmla="*/ 1028658629 w 33"/>
              <a:gd name="T11" fmla="*/ 0 h 19"/>
              <a:gd name="T12" fmla="*/ 513880389 w 33"/>
              <a:gd name="T13" fmla="*/ 146265354 h 19"/>
              <a:gd name="T14" fmla="*/ 171000305 w 33"/>
              <a:gd name="T15" fmla="*/ 340899795 h 19"/>
              <a:gd name="T16" fmla="*/ 0 w 33"/>
              <a:gd name="T17" fmla="*/ 730161661 h 19"/>
              <a:gd name="T18" fmla="*/ 2147483647 w 33"/>
              <a:gd name="T19" fmla="*/ 924796269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19"/>
              <a:gd name="T32" fmla="*/ 33 w 33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19">
                <a:moveTo>
                  <a:pt x="33" y="19"/>
                </a:move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8" y="0"/>
                </a:lnTo>
                <a:lnTo>
                  <a:pt x="12" y="0"/>
                </a:lnTo>
                <a:lnTo>
                  <a:pt x="6" y="3"/>
                </a:lnTo>
                <a:lnTo>
                  <a:pt x="2" y="7"/>
                </a:lnTo>
                <a:lnTo>
                  <a:pt x="0" y="15"/>
                </a:lnTo>
                <a:lnTo>
                  <a:pt x="33" y="19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7" name="Freeform 727"/>
          <p:cNvSpPr>
            <a:spLocks/>
          </p:cNvSpPr>
          <p:nvPr/>
        </p:nvSpPr>
        <p:spPr bwMode="auto">
          <a:xfrm>
            <a:off x="1279525" y="1943100"/>
            <a:ext cx="1588" cy="1588"/>
          </a:xfrm>
          <a:custGeom>
            <a:avLst/>
            <a:gdLst>
              <a:gd name="T0" fmla="*/ 0 w 21"/>
              <a:gd name="T1" fmla="*/ 299074039 h 27"/>
              <a:gd name="T2" fmla="*/ 196312946 w 21"/>
              <a:gd name="T3" fmla="*/ 323080717 h 27"/>
              <a:gd name="T4" fmla="*/ 359763064 w 21"/>
              <a:gd name="T5" fmla="*/ 311077378 h 27"/>
              <a:gd name="T6" fmla="*/ 523213257 w 21"/>
              <a:gd name="T7" fmla="*/ 287274729 h 27"/>
              <a:gd name="T8" fmla="*/ 621372528 w 21"/>
              <a:gd name="T9" fmla="*/ 239257843 h 27"/>
              <a:gd name="T10" fmla="*/ 686663375 w 21"/>
              <a:gd name="T11" fmla="*/ 179445117 h 27"/>
              <a:gd name="T12" fmla="*/ 686663375 w 21"/>
              <a:gd name="T13" fmla="*/ 107625524 h 27"/>
              <a:gd name="T14" fmla="*/ 621372528 w 21"/>
              <a:gd name="T15" fmla="*/ 47809387 h 27"/>
              <a:gd name="T16" fmla="*/ 457922410 w 21"/>
              <a:gd name="T17" fmla="*/ 0 h 27"/>
              <a:gd name="T18" fmla="*/ 0 w 21"/>
              <a:gd name="T19" fmla="*/ 299074039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5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8" name="Freeform 728"/>
          <p:cNvSpPr>
            <a:spLocks/>
          </p:cNvSpPr>
          <p:nvPr/>
        </p:nvSpPr>
        <p:spPr bwMode="auto">
          <a:xfrm>
            <a:off x="1265238" y="1912938"/>
            <a:ext cx="15875" cy="31750"/>
          </a:xfrm>
          <a:custGeom>
            <a:avLst/>
            <a:gdLst>
              <a:gd name="T0" fmla="*/ 0 w 218"/>
              <a:gd name="T1" fmla="*/ 0 h 365"/>
              <a:gd name="T2" fmla="*/ 0 w 218"/>
              <a:gd name="T3" fmla="*/ 0 h 365"/>
              <a:gd name="T4" fmla="*/ 28190286 w 218"/>
              <a:gd name="T5" fmla="*/ 1660615031 h 365"/>
              <a:gd name="T6" fmla="*/ 84183741 w 218"/>
              <a:gd name="T7" fmla="*/ 2147483647 h 365"/>
              <a:gd name="T8" fmla="*/ 225135172 w 218"/>
              <a:gd name="T9" fmla="*/ 2147483647 h 365"/>
              <a:gd name="T10" fmla="*/ 421692941 w 218"/>
              <a:gd name="T11" fmla="*/ 2147483647 h 365"/>
              <a:gd name="T12" fmla="*/ 618632511 w 218"/>
              <a:gd name="T13" fmla="*/ 2147483647 h 365"/>
              <a:gd name="T14" fmla="*/ 871570925 w 218"/>
              <a:gd name="T15" fmla="*/ 2147483647 h 365"/>
              <a:gd name="T16" fmla="*/ 1153086596 w 218"/>
              <a:gd name="T17" fmla="*/ 2147483647 h 365"/>
              <a:gd name="T18" fmla="*/ 1546584154 w 218"/>
              <a:gd name="T19" fmla="*/ 2147483647 h 365"/>
              <a:gd name="T20" fmla="*/ 1912283494 w 218"/>
              <a:gd name="T21" fmla="*/ 2147483647 h 365"/>
              <a:gd name="T22" fmla="*/ 2147483647 w 218"/>
              <a:gd name="T23" fmla="*/ 2147483647 h 365"/>
              <a:gd name="T24" fmla="*/ 2147483647 w 218"/>
              <a:gd name="T25" fmla="*/ 2147483647 h 365"/>
              <a:gd name="T26" fmla="*/ 2147483647 w 218"/>
              <a:gd name="T27" fmla="*/ 2147483647 h 365"/>
              <a:gd name="T28" fmla="*/ 2147483647 w 218"/>
              <a:gd name="T29" fmla="*/ 2147483647 h 365"/>
              <a:gd name="T30" fmla="*/ 2147483647 w 218"/>
              <a:gd name="T31" fmla="*/ 2147483647 h 365"/>
              <a:gd name="T32" fmla="*/ 2147483647 w 218"/>
              <a:gd name="T33" fmla="*/ 2147483647 h 365"/>
              <a:gd name="T34" fmla="*/ 2147483647 w 218"/>
              <a:gd name="T35" fmla="*/ 2147483647 h 365"/>
              <a:gd name="T36" fmla="*/ 2147483647 w 218"/>
              <a:gd name="T37" fmla="*/ 2147483647 h 365"/>
              <a:gd name="T38" fmla="*/ 2147483647 w 218"/>
              <a:gd name="T39" fmla="*/ 2147483647 h 365"/>
              <a:gd name="T40" fmla="*/ 2147483647 w 218"/>
              <a:gd name="T41" fmla="*/ 2147483647 h 365"/>
              <a:gd name="T42" fmla="*/ 2147483647 w 218"/>
              <a:gd name="T43" fmla="*/ 2147483647 h 365"/>
              <a:gd name="T44" fmla="*/ 2147483647 w 218"/>
              <a:gd name="T45" fmla="*/ 2147483647 h 365"/>
              <a:gd name="T46" fmla="*/ 2147483647 w 218"/>
              <a:gd name="T47" fmla="*/ 2147483647 h 365"/>
              <a:gd name="T48" fmla="*/ 2147483647 w 218"/>
              <a:gd name="T49" fmla="*/ 2147483647 h 365"/>
              <a:gd name="T50" fmla="*/ 2147483647 w 218"/>
              <a:gd name="T51" fmla="*/ 2147483647 h 365"/>
              <a:gd name="T52" fmla="*/ 2147483647 w 218"/>
              <a:gd name="T53" fmla="*/ 2147483647 h 365"/>
              <a:gd name="T54" fmla="*/ 1912283494 w 218"/>
              <a:gd name="T55" fmla="*/ 2147483647 h 365"/>
              <a:gd name="T56" fmla="*/ 1631154939 w 218"/>
              <a:gd name="T57" fmla="*/ 2147483647 h 365"/>
              <a:gd name="T58" fmla="*/ 1377834579 w 218"/>
              <a:gd name="T59" fmla="*/ 2147483647 h 365"/>
              <a:gd name="T60" fmla="*/ 1153086596 w 218"/>
              <a:gd name="T61" fmla="*/ 2147483647 h 365"/>
              <a:gd name="T62" fmla="*/ 1012522283 w 218"/>
              <a:gd name="T63" fmla="*/ 2147483647 h 365"/>
              <a:gd name="T64" fmla="*/ 871570925 w 218"/>
              <a:gd name="T65" fmla="*/ 2147483647 h 365"/>
              <a:gd name="T66" fmla="*/ 815577470 w 218"/>
              <a:gd name="T67" fmla="*/ 1546094260 h 365"/>
              <a:gd name="T68" fmla="*/ 787387183 w 218"/>
              <a:gd name="T69" fmla="*/ 0 h 365"/>
              <a:gd name="T70" fmla="*/ 787387183 w 218"/>
              <a:gd name="T71" fmla="*/ 0 h 365"/>
              <a:gd name="T72" fmla="*/ 0 w 218"/>
              <a:gd name="T73" fmla="*/ 0 h 3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8"/>
              <a:gd name="T112" fmla="*/ 0 h 365"/>
              <a:gd name="T113" fmla="*/ 218 w 218"/>
              <a:gd name="T114" fmla="*/ 365 h 3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8" h="365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6"/>
                </a:lnTo>
                <a:lnTo>
                  <a:pt x="8" y="84"/>
                </a:lnTo>
                <a:lnTo>
                  <a:pt x="15" y="110"/>
                </a:lnTo>
                <a:lnTo>
                  <a:pt x="22" y="135"/>
                </a:lnTo>
                <a:lnTo>
                  <a:pt x="31" y="162"/>
                </a:lnTo>
                <a:lnTo>
                  <a:pt x="41" y="187"/>
                </a:lnTo>
                <a:lnTo>
                  <a:pt x="55" y="211"/>
                </a:lnTo>
                <a:lnTo>
                  <a:pt x="68" y="235"/>
                </a:lnTo>
                <a:lnTo>
                  <a:pt x="84" y="258"/>
                </a:lnTo>
                <a:lnTo>
                  <a:pt x="102" y="278"/>
                </a:lnTo>
                <a:lnTo>
                  <a:pt x="119" y="298"/>
                </a:lnTo>
                <a:lnTo>
                  <a:pt x="138" y="317"/>
                </a:lnTo>
                <a:lnTo>
                  <a:pt x="159" y="335"/>
                </a:lnTo>
                <a:lnTo>
                  <a:pt x="180" y="352"/>
                </a:lnTo>
                <a:lnTo>
                  <a:pt x="204" y="365"/>
                </a:lnTo>
                <a:lnTo>
                  <a:pt x="218" y="340"/>
                </a:lnTo>
                <a:lnTo>
                  <a:pt x="196" y="326"/>
                </a:lnTo>
                <a:lnTo>
                  <a:pt x="177" y="311"/>
                </a:lnTo>
                <a:lnTo>
                  <a:pt x="157" y="296"/>
                </a:lnTo>
                <a:lnTo>
                  <a:pt x="139" y="277"/>
                </a:lnTo>
                <a:lnTo>
                  <a:pt x="122" y="259"/>
                </a:lnTo>
                <a:lnTo>
                  <a:pt x="107" y="239"/>
                </a:lnTo>
                <a:lnTo>
                  <a:pt x="92" y="218"/>
                </a:lnTo>
                <a:lnTo>
                  <a:pt x="79" y="197"/>
                </a:lnTo>
                <a:lnTo>
                  <a:pt x="68" y="174"/>
                </a:lnTo>
                <a:lnTo>
                  <a:pt x="58" y="151"/>
                </a:lnTo>
                <a:lnTo>
                  <a:pt x="49" y="127"/>
                </a:lnTo>
                <a:lnTo>
                  <a:pt x="41" y="102"/>
                </a:lnTo>
                <a:lnTo>
                  <a:pt x="36" y="77"/>
                </a:lnTo>
                <a:lnTo>
                  <a:pt x="31" y="52"/>
                </a:lnTo>
                <a:lnTo>
                  <a:pt x="29" y="27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9" name="Freeform 729"/>
          <p:cNvSpPr>
            <a:spLocks/>
          </p:cNvSpPr>
          <p:nvPr/>
        </p:nvSpPr>
        <p:spPr bwMode="auto">
          <a:xfrm>
            <a:off x="1265238" y="1905000"/>
            <a:ext cx="3175" cy="7938"/>
          </a:xfrm>
          <a:custGeom>
            <a:avLst/>
            <a:gdLst>
              <a:gd name="T0" fmla="*/ 487802109 w 37"/>
              <a:gd name="T1" fmla="*/ 0 h 92"/>
              <a:gd name="T2" fmla="*/ 379750166 w 37"/>
              <a:gd name="T3" fmla="*/ 554346434 h 92"/>
              <a:gd name="T4" fmla="*/ 271072318 w 37"/>
              <a:gd name="T5" fmla="*/ 1275059283 h 92"/>
              <a:gd name="T6" fmla="*/ 216729705 w 37"/>
              <a:gd name="T7" fmla="*/ 1828765241 h 92"/>
              <a:gd name="T8" fmla="*/ 108677847 w 37"/>
              <a:gd name="T9" fmla="*/ 2147483647 h 92"/>
              <a:gd name="T10" fmla="*/ 54342614 w 37"/>
              <a:gd name="T11" fmla="*/ 2147483647 h 92"/>
              <a:gd name="T12" fmla="*/ 54342614 w 37"/>
              <a:gd name="T13" fmla="*/ 2147483647 h 92"/>
              <a:gd name="T14" fmla="*/ 0 w 37"/>
              <a:gd name="T15" fmla="*/ 2147483647 h 92"/>
              <a:gd name="T16" fmla="*/ 0 w 37"/>
              <a:gd name="T17" fmla="*/ 2147483647 h 92"/>
              <a:gd name="T18" fmla="*/ 1518374672 w 37"/>
              <a:gd name="T19" fmla="*/ 2147483647 h 92"/>
              <a:gd name="T20" fmla="*/ 1518374672 w 37"/>
              <a:gd name="T21" fmla="*/ 2147483647 h 92"/>
              <a:gd name="T22" fmla="*/ 1572717200 w 37"/>
              <a:gd name="T23" fmla="*/ 2147483647 h 92"/>
              <a:gd name="T24" fmla="*/ 1572717200 w 37"/>
              <a:gd name="T25" fmla="*/ 2147483647 h 92"/>
              <a:gd name="T26" fmla="*/ 1626426530 w 37"/>
              <a:gd name="T27" fmla="*/ 2147483647 h 92"/>
              <a:gd name="T28" fmla="*/ 1735104291 w 37"/>
              <a:gd name="T29" fmla="*/ 2106258998 h 92"/>
              <a:gd name="T30" fmla="*/ 1789446905 w 37"/>
              <a:gd name="T31" fmla="*/ 1496665292 h 92"/>
              <a:gd name="T32" fmla="*/ 1897498762 w 37"/>
              <a:gd name="T33" fmla="*/ 942326279 h 92"/>
              <a:gd name="T34" fmla="*/ 2006177039 w 37"/>
              <a:gd name="T35" fmla="*/ 332732918 h 92"/>
              <a:gd name="T36" fmla="*/ 487802109 w 37"/>
              <a:gd name="T37" fmla="*/ 0 h 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92"/>
              <a:gd name="T59" fmla="*/ 37 w 37"/>
              <a:gd name="T60" fmla="*/ 92 h 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92">
                <a:moveTo>
                  <a:pt x="9" y="0"/>
                </a:moveTo>
                <a:lnTo>
                  <a:pt x="7" y="10"/>
                </a:lnTo>
                <a:lnTo>
                  <a:pt x="5" y="23"/>
                </a:lnTo>
                <a:lnTo>
                  <a:pt x="4" y="33"/>
                </a:lnTo>
                <a:lnTo>
                  <a:pt x="2" y="45"/>
                </a:lnTo>
                <a:lnTo>
                  <a:pt x="1" y="58"/>
                </a:lnTo>
                <a:lnTo>
                  <a:pt x="1" y="69"/>
                </a:lnTo>
                <a:lnTo>
                  <a:pt x="0" y="80"/>
                </a:lnTo>
                <a:lnTo>
                  <a:pt x="0" y="92"/>
                </a:lnTo>
                <a:lnTo>
                  <a:pt x="28" y="92"/>
                </a:lnTo>
                <a:lnTo>
                  <a:pt x="28" y="82"/>
                </a:lnTo>
                <a:lnTo>
                  <a:pt x="29" y="71"/>
                </a:lnTo>
                <a:lnTo>
                  <a:pt x="29" y="60"/>
                </a:lnTo>
                <a:lnTo>
                  <a:pt x="30" y="49"/>
                </a:lnTo>
                <a:lnTo>
                  <a:pt x="32" y="38"/>
                </a:lnTo>
                <a:lnTo>
                  <a:pt x="33" y="27"/>
                </a:lnTo>
                <a:lnTo>
                  <a:pt x="35" y="17"/>
                </a:lnTo>
                <a:lnTo>
                  <a:pt x="37" y="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0" name="Freeform 730"/>
          <p:cNvSpPr>
            <a:spLocks/>
          </p:cNvSpPr>
          <p:nvPr/>
        </p:nvSpPr>
        <p:spPr bwMode="auto">
          <a:xfrm>
            <a:off x="1265238" y="1911350"/>
            <a:ext cx="1587" cy="1588"/>
          </a:xfrm>
          <a:custGeom>
            <a:avLst/>
            <a:gdLst>
              <a:gd name="T0" fmla="*/ 288957616 w 28"/>
              <a:gd name="T1" fmla="*/ 1090397465 h 18"/>
              <a:gd name="T2" fmla="*/ 288957616 w 28"/>
              <a:gd name="T3" fmla="*/ 666051664 h 18"/>
              <a:gd name="T4" fmla="*/ 268381821 w 28"/>
              <a:gd name="T5" fmla="*/ 363240090 h 18"/>
              <a:gd name="T6" fmla="*/ 227050333 w 28"/>
              <a:gd name="T7" fmla="*/ 120849094 h 18"/>
              <a:gd name="T8" fmla="*/ 175522427 w 28"/>
              <a:gd name="T9" fmla="*/ 0 h 18"/>
              <a:gd name="T10" fmla="*/ 123811449 w 28"/>
              <a:gd name="T11" fmla="*/ 0 h 18"/>
              <a:gd name="T12" fmla="*/ 72283599 w 28"/>
              <a:gd name="T13" fmla="*/ 120849094 h 18"/>
              <a:gd name="T14" fmla="*/ 30952055 w 28"/>
              <a:gd name="T15" fmla="*/ 302811662 h 18"/>
              <a:gd name="T16" fmla="*/ 0 w 28"/>
              <a:gd name="T17" fmla="*/ 666051664 h 18"/>
              <a:gd name="T18" fmla="*/ 288957616 w 28"/>
              <a:gd name="T19" fmla="*/ 1090397465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18"/>
              <a:gd name="T32" fmla="*/ 28 w 28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18">
                <a:moveTo>
                  <a:pt x="28" y="18"/>
                </a:moveTo>
                <a:lnTo>
                  <a:pt x="28" y="11"/>
                </a:lnTo>
                <a:lnTo>
                  <a:pt x="26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1" name="Freeform 731"/>
          <p:cNvSpPr>
            <a:spLocks/>
          </p:cNvSpPr>
          <p:nvPr/>
        </p:nvSpPr>
        <p:spPr bwMode="auto">
          <a:xfrm>
            <a:off x="1277938" y="1931988"/>
            <a:ext cx="1587" cy="3175"/>
          </a:xfrm>
          <a:custGeom>
            <a:avLst/>
            <a:gdLst>
              <a:gd name="T0" fmla="*/ 0 w 21"/>
              <a:gd name="T1" fmla="*/ 2147483647 h 27"/>
              <a:gd name="T2" fmla="*/ 195511825 w 21"/>
              <a:gd name="T3" fmla="*/ 2147483647 h 27"/>
              <a:gd name="T4" fmla="*/ 358653309 w 21"/>
              <a:gd name="T5" fmla="*/ 2147483647 h 27"/>
              <a:gd name="T6" fmla="*/ 521794944 w 21"/>
              <a:gd name="T7" fmla="*/ 2147483647 h 27"/>
              <a:gd name="T8" fmla="*/ 619767785 w 21"/>
              <a:gd name="T9" fmla="*/ 2147483647 h 27"/>
              <a:gd name="T10" fmla="*/ 684936504 w 21"/>
              <a:gd name="T11" fmla="*/ 2147483647 h 27"/>
              <a:gd name="T12" fmla="*/ 684936504 w 21"/>
              <a:gd name="T13" fmla="*/ 1720385156 h 27"/>
              <a:gd name="T14" fmla="*/ 619767785 w 21"/>
              <a:gd name="T15" fmla="*/ 764260718 h 27"/>
              <a:gd name="T16" fmla="*/ 456626301 w 21"/>
              <a:gd name="T17" fmla="*/ 0 h 27"/>
              <a:gd name="T18" fmla="*/ 0 w 21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2" name="Freeform 732"/>
          <p:cNvSpPr>
            <a:spLocks/>
          </p:cNvSpPr>
          <p:nvPr/>
        </p:nvSpPr>
        <p:spPr bwMode="auto">
          <a:xfrm>
            <a:off x="1271588" y="1917700"/>
            <a:ext cx="7937" cy="17463"/>
          </a:xfrm>
          <a:custGeom>
            <a:avLst/>
            <a:gdLst>
              <a:gd name="T0" fmla="*/ 0 w 115"/>
              <a:gd name="T1" fmla="*/ 0 h 181"/>
              <a:gd name="T2" fmla="*/ 0 w 115"/>
              <a:gd name="T3" fmla="*/ 0 h 181"/>
              <a:gd name="T4" fmla="*/ 0 w 115"/>
              <a:gd name="T5" fmla="*/ 1126209613 h 181"/>
              <a:gd name="T6" fmla="*/ 45366650 w 115"/>
              <a:gd name="T7" fmla="*/ 2147483647 h 181"/>
              <a:gd name="T8" fmla="*/ 90737993 w 115"/>
              <a:gd name="T9" fmla="*/ 2147483647 h 181"/>
              <a:gd name="T10" fmla="*/ 158787967 w 115"/>
              <a:gd name="T11" fmla="*/ 2147483647 h 181"/>
              <a:gd name="T12" fmla="*/ 249525960 w 115"/>
              <a:gd name="T13" fmla="*/ 2147483647 h 181"/>
              <a:gd name="T14" fmla="*/ 340264021 w 115"/>
              <a:gd name="T15" fmla="*/ 2147483647 h 181"/>
              <a:gd name="T16" fmla="*/ 476368663 w 115"/>
              <a:gd name="T17" fmla="*/ 2147483647 h 181"/>
              <a:gd name="T18" fmla="*/ 635161462 w 115"/>
              <a:gd name="T19" fmla="*/ 2147483647 h 181"/>
              <a:gd name="T20" fmla="*/ 771594696 w 115"/>
              <a:gd name="T21" fmla="*/ 2147483647 h 181"/>
              <a:gd name="T22" fmla="*/ 953065919 w 115"/>
              <a:gd name="T23" fmla="*/ 2147483647 h 181"/>
              <a:gd name="T24" fmla="*/ 1134541904 w 115"/>
              <a:gd name="T25" fmla="*/ 2147483647 h 181"/>
              <a:gd name="T26" fmla="*/ 1338701490 w 115"/>
              <a:gd name="T27" fmla="*/ 2147483647 h 181"/>
              <a:gd name="T28" fmla="*/ 1542860800 w 115"/>
              <a:gd name="T29" fmla="*/ 2147483647 h 181"/>
              <a:gd name="T30" fmla="*/ 1815070015 w 115"/>
              <a:gd name="T31" fmla="*/ 2147483647 h 181"/>
              <a:gd name="T32" fmla="*/ 2042241242 w 115"/>
              <a:gd name="T33" fmla="*/ 2147483647 h 181"/>
              <a:gd name="T34" fmla="*/ 2147483647 w 115"/>
              <a:gd name="T35" fmla="*/ 2147483647 h 181"/>
              <a:gd name="T36" fmla="*/ 2147483647 w 115"/>
              <a:gd name="T37" fmla="*/ 2147483647 h 181"/>
              <a:gd name="T38" fmla="*/ 2147483647 w 115"/>
              <a:gd name="T39" fmla="*/ 2147483647 h 181"/>
              <a:gd name="T40" fmla="*/ 2147483647 w 115"/>
              <a:gd name="T41" fmla="*/ 2147483647 h 181"/>
              <a:gd name="T42" fmla="*/ 1974186574 w 115"/>
              <a:gd name="T43" fmla="*/ 2147483647 h 181"/>
              <a:gd name="T44" fmla="*/ 1815070015 w 115"/>
              <a:gd name="T45" fmla="*/ 2147483647 h 181"/>
              <a:gd name="T46" fmla="*/ 1588227380 w 115"/>
              <a:gd name="T47" fmla="*/ 2147483647 h 181"/>
              <a:gd name="T48" fmla="*/ 1452122807 w 115"/>
              <a:gd name="T49" fmla="*/ 2147483647 h 181"/>
              <a:gd name="T50" fmla="*/ 1316018165 w 115"/>
              <a:gd name="T51" fmla="*/ 2147483647 h 181"/>
              <a:gd name="T52" fmla="*/ 1179908554 w 115"/>
              <a:gd name="T53" fmla="*/ 2147483647 h 181"/>
              <a:gd name="T54" fmla="*/ 1043803911 w 115"/>
              <a:gd name="T55" fmla="*/ 2147483647 h 181"/>
              <a:gd name="T56" fmla="*/ 953065919 w 115"/>
              <a:gd name="T57" fmla="*/ 2147483647 h 181"/>
              <a:gd name="T58" fmla="*/ 862332688 w 115"/>
              <a:gd name="T59" fmla="*/ 2147483647 h 181"/>
              <a:gd name="T60" fmla="*/ 771594696 w 115"/>
              <a:gd name="T61" fmla="*/ 2147483647 h 181"/>
              <a:gd name="T62" fmla="*/ 748911440 w 115"/>
              <a:gd name="T63" fmla="*/ 2147483647 h 181"/>
              <a:gd name="T64" fmla="*/ 703540028 w 115"/>
              <a:gd name="T65" fmla="*/ 1992869938 h 181"/>
              <a:gd name="T66" fmla="*/ 658173447 w 115"/>
              <a:gd name="T67" fmla="*/ 952875735 h 181"/>
              <a:gd name="T68" fmla="*/ 658173447 w 115"/>
              <a:gd name="T69" fmla="*/ 0 h 181"/>
              <a:gd name="T70" fmla="*/ 658173447 w 115"/>
              <a:gd name="T71" fmla="*/ 0 h 181"/>
              <a:gd name="T72" fmla="*/ 0 w 115"/>
              <a:gd name="T73" fmla="*/ 0 h 1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81"/>
              <a:gd name="T113" fmla="*/ 115 w 115"/>
              <a:gd name="T114" fmla="*/ 181 h 1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81">
                <a:moveTo>
                  <a:pt x="0" y="0"/>
                </a:moveTo>
                <a:lnTo>
                  <a:pt x="0" y="0"/>
                </a:lnTo>
                <a:lnTo>
                  <a:pt x="0" y="13"/>
                </a:lnTo>
                <a:lnTo>
                  <a:pt x="2" y="27"/>
                </a:lnTo>
                <a:lnTo>
                  <a:pt x="4" y="40"/>
                </a:lnTo>
                <a:lnTo>
                  <a:pt x="7" y="53"/>
                </a:lnTo>
                <a:lnTo>
                  <a:pt x="11" y="68"/>
                </a:lnTo>
                <a:lnTo>
                  <a:pt x="15" y="80"/>
                </a:lnTo>
                <a:lnTo>
                  <a:pt x="21" y="92"/>
                </a:lnTo>
                <a:lnTo>
                  <a:pt x="28" y="104"/>
                </a:lnTo>
                <a:lnTo>
                  <a:pt x="34" y="116"/>
                </a:lnTo>
                <a:lnTo>
                  <a:pt x="42" y="126"/>
                </a:lnTo>
                <a:lnTo>
                  <a:pt x="50" y="138"/>
                </a:lnTo>
                <a:lnTo>
                  <a:pt x="59" y="147"/>
                </a:lnTo>
                <a:lnTo>
                  <a:pt x="68" y="157"/>
                </a:lnTo>
                <a:lnTo>
                  <a:pt x="80" y="165"/>
                </a:lnTo>
                <a:lnTo>
                  <a:pt x="90" y="173"/>
                </a:lnTo>
                <a:lnTo>
                  <a:pt x="101" y="181"/>
                </a:lnTo>
                <a:lnTo>
                  <a:pt x="115" y="156"/>
                </a:lnTo>
                <a:lnTo>
                  <a:pt x="106" y="149"/>
                </a:lnTo>
                <a:lnTo>
                  <a:pt x="96" y="142"/>
                </a:lnTo>
                <a:lnTo>
                  <a:pt x="87" y="136"/>
                </a:lnTo>
                <a:lnTo>
                  <a:pt x="80" y="126"/>
                </a:lnTo>
                <a:lnTo>
                  <a:pt x="70" y="119"/>
                </a:lnTo>
                <a:lnTo>
                  <a:pt x="64" y="109"/>
                </a:lnTo>
                <a:lnTo>
                  <a:pt x="58" y="101"/>
                </a:lnTo>
                <a:lnTo>
                  <a:pt x="52" y="89"/>
                </a:lnTo>
                <a:lnTo>
                  <a:pt x="46" y="80"/>
                </a:lnTo>
                <a:lnTo>
                  <a:pt x="42" y="69"/>
                </a:lnTo>
                <a:lnTo>
                  <a:pt x="38" y="58"/>
                </a:lnTo>
                <a:lnTo>
                  <a:pt x="34" y="47"/>
                </a:lnTo>
                <a:lnTo>
                  <a:pt x="33" y="35"/>
                </a:lnTo>
                <a:lnTo>
                  <a:pt x="31" y="23"/>
                </a:lnTo>
                <a:lnTo>
                  <a:pt x="29" y="11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3" name="Freeform 733"/>
          <p:cNvSpPr>
            <a:spLocks/>
          </p:cNvSpPr>
          <p:nvPr/>
        </p:nvSpPr>
        <p:spPr bwMode="auto">
          <a:xfrm>
            <a:off x="1271588" y="1914525"/>
            <a:ext cx="1587" cy="3175"/>
          </a:xfrm>
          <a:custGeom>
            <a:avLst/>
            <a:gdLst>
              <a:gd name="T0" fmla="*/ 21353470 w 33"/>
              <a:gd name="T1" fmla="*/ 0 h 47"/>
              <a:gd name="T2" fmla="*/ 16015667 w 33"/>
              <a:gd name="T3" fmla="*/ 124850998 h 47"/>
              <a:gd name="T4" fmla="*/ 10677913 w 33"/>
              <a:gd name="T5" fmla="*/ 229047878 h 47"/>
              <a:gd name="T6" fmla="*/ 5337802 w 33"/>
              <a:gd name="T7" fmla="*/ 374863265 h 47"/>
              <a:gd name="T8" fmla="*/ 5337802 w 33"/>
              <a:gd name="T9" fmla="*/ 479060145 h 47"/>
              <a:gd name="T10" fmla="*/ 0 w 33"/>
              <a:gd name="T11" fmla="*/ 624871074 h 47"/>
              <a:gd name="T12" fmla="*/ 0 w 33"/>
              <a:gd name="T13" fmla="*/ 749722005 h 47"/>
              <a:gd name="T14" fmla="*/ 0 w 33"/>
              <a:gd name="T15" fmla="*/ 853918817 h 47"/>
              <a:gd name="T16" fmla="*/ 0 w 33"/>
              <a:gd name="T17" fmla="*/ 978769815 h 47"/>
              <a:gd name="T18" fmla="*/ 155154498 w 33"/>
              <a:gd name="T19" fmla="*/ 978769815 h 47"/>
              <a:gd name="T20" fmla="*/ 155154498 w 33"/>
              <a:gd name="T21" fmla="*/ 853918817 h 47"/>
              <a:gd name="T22" fmla="*/ 155154498 w 33"/>
              <a:gd name="T23" fmla="*/ 749722005 h 47"/>
              <a:gd name="T24" fmla="*/ 155154498 w 33"/>
              <a:gd name="T25" fmla="*/ 666489582 h 47"/>
              <a:gd name="T26" fmla="*/ 160492300 w 33"/>
              <a:gd name="T27" fmla="*/ 541328178 h 47"/>
              <a:gd name="T28" fmla="*/ 160492300 w 33"/>
              <a:gd name="T29" fmla="*/ 416477247 h 47"/>
              <a:gd name="T30" fmla="*/ 165832363 w 33"/>
              <a:gd name="T31" fmla="*/ 353898876 h 47"/>
              <a:gd name="T32" fmla="*/ 171170165 w 33"/>
              <a:gd name="T33" fmla="*/ 250012268 h 47"/>
              <a:gd name="T34" fmla="*/ 176507967 w 33"/>
              <a:gd name="T35" fmla="*/ 145815388 h 47"/>
              <a:gd name="T36" fmla="*/ 21353470 w 33"/>
              <a:gd name="T37" fmla="*/ 0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47"/>
              <a:gd name="T59" fmla="*/ 33 w 33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47">
                <a:moveTo>
                  <a:pt x="4" y="0"/>
                </a:moveTo>
                <a:lnTo>
                  <a:pt x="3" y="6"/>
                </a:lnTo>
                <a:lnTo>
                  <a:pt x="2" y="11"/>
                </a:lnTo>
                <a:lnTo>
                  <a:pt x="1" y="18"/>
                </a:lnTo>
                <a:lnTo>
                  <a:pt x="1" y="23"/>
                </a:lnTo>
                <a:lnTo>
                  <a:pt x="0" y="30"/>
                </a:lnTo>
                <a:lnTo>
                  <a:pt x="0" y="36"/>
                </a:lnTo>
                <a:lnTo>
                  <a:pt x="0" y="41"/>
                </a:lnTo>
                <a:lnTo>
                  <a:pt x="0" y="47"/>
                </a:lnTo>
                <a:lnTo>
                  <a:pt x="29" y="47"/>
                </a:lnTo>
                <a:lnTo>
                  <a:pt x="29" y="41"/>
                </a:lnTo>
                <a:lnTo>
                  <a:pt x="29" y="36"/>
                </a:lnTo>
                <a:lnTo>
                  <a:pt x="29" y="32"/>
                </a:lnTo>
                <a:lnTo>
                  <a:pt x="30" y="26"/>
                </a:lnTo>
                <a:lnTo>
                  <a:pt x="30" y="20"/>
                </a:lnTo>
                <a:lnTo>
                  <a:pt x="31" y="17"/>
                </a:lnTo>
                <a:lnTo>
                  <a:pt x="32" y="12"/>
                </a:lnTo>
                <a:lnTo>
                  <a:pt x="33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4" name="Freeform 734"/>
          <p:cNvSpPr>
            <a:spLocks/>
          </p:cNvSpPr>
          <p:nvPr/>
        </p:nvSpPr>
        <p:spPr bwMode="auto">
          <a:xfrm>
            <a:off x="1271588" y="1917700"/>
            <a:ext cx="1587" cy="1588"/>
          </a:xfrm>
          <a:custGeom>
            <a:avLst/>
            <a:gdLst>
              <a:gd name="T0" fmla="*/ 260083470 w 29"/>
              <a:gd name="T1" fmla="*/ 1090397465 h 18"/>
              <a:gd name="T2" fmla="*/ 260083470 w 29"/>
              <a:gd name="T3" fmla="*/ 666051664 h 18"/>
              <a:gd name="T4" fmla="*/ 242219870 w 29"/>
              <a:gd name="T5" fmla="*/ 363240090 h 18"/>
              <a:gd name="T6" fmla="*/ 197316909 w 29"/>
              <a:gd name="T7" fmla="*/ 120849094 h 18"/>
              <a:gd name="T8" fmla="*/ 152410883 w 29"/>
              <a:gd name="T9" fmla="*/ 0 h 18"/>
              <a:gd name="T10" fmla="*/ 107672587 w 29"/>
              <a:gd name="T11" fmla="*/ 0 h 18"/>
              <a:gd name="T12" fmla="*/ 62766561 w 29"/>
              <a:gd name="T13" fmla="*/ 120849094 h 18"/>
              <a:gd name="T14" fmla="*/ 26877706 w 29"/>
              <a:gd name="T15" fmla="*/ 302811662 h 18"/>
              <a:gd name="T16" fmla="*/ 0 w 29"/>
              <a:gd name="T17" fmla="*/ 666051664 h 18"/>
              <a:gd name="T18" fmla="*/ 260083470 w 29"/>
              <a:gd name="T19" fmla="*/ 1090397465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8"/>
              <a:gd name="T32" fmla="*/ 29 w 29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8">
                <a:moveTo>
                  <a:pt x="29" y="18"/>
                </a:moveTo>
                <a:lnTo>
                  <a:pt x="29" y="11"/>
                </a:lnTo>
                <a:lnTo>
                  <a:pt x="27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5" name="Freeform 735"/>
          <p:cNvSpPr>
            <a:spLocks/>
          </p:cNvSpPr>
          <p:nvPr/>
        </p:nvSpPr>
        <p:spPr bwMode="auto">
          <a:xfrm>
            <a:off x="1541463" y="1757363"/>
            <a:ext cx="1587" cy="1587"/>
          </a:xfrm>
          <a:custGeom>
            <a:avLst/>
            <a:gdLst>
              <a:gd name="T0" fmla="*/ 1879468336 w 15"/>
              <a:gd name="T1" fmla="*/ 39472261 h 20"/>
              <a:gd name="T2" fmla="*/ 877559158 w 15"/>
              <a:gd name="T3" fmla="*/ 0 h 20"/>
              <a:gd name="T4" fmla="*/ 125536673 w 15"/>
              <a:gd name="T5" fmla="*/ 198349846 h 20"/>
              <a:gd name="T6" fmla="*/ 0 w 15"/>
              <a:gd name="T7" fmla="*/ 515607730 h 20"/>
              <a:gd name="T8" fmla="*/ 626485707 w 15"/>
              <a:gd name="T9" fmla="*/ 792895750 h 20"/>
              <a:gd name="T10" fmla="*/ 1879468336 w 15"/>
              <a:gd name="T11" fmla="*/ 39472261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5"/>
                </a:lnTo>
                <a:lnTo>
                  <a:pt x="0" y="13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6" name="Freeform 736"/>
          <p:cNvSpPr>
            <a:spLocks/>
          </p:cNvSpPr>
          <p:nvPr/>
        </p:nvSpPr>
        <p:spPr bwMode="auto">
          <a:xfrm>
            <a:off x="1541463" y="1757363"/>
            <a:ext cx="11112" cy="23812"/>
          </a:xfrm>
          <a:custGeom>
            <a:avLst/>
            <a:gdLst>
              <a:gd name="T0" fmla="*/ 2147483647 w 164"/>
              <a:gd name="T1" fmla="*/ 2147483647 h 274"/>
              <a:gd name="T2" fmla="*/ 2147483647 w 164"/>
              <a:gd name="T3" fmla="*/ 2147483647 h 274"/>
              <a:gd name="T4" fmla="*/ 2147483647 w 164"/>
              <a:gd name="T5" fmla="*/ 2147483647 h 274"/>
              <a:gd name="T6" fmla="*/ 2147483647 w 164"/>
              <a:gd name="T7" fmla="*/ 2147483647 h 274"/>
              <a:gd name="T8" fmla="*/ 2147483647 w 164"/>
              <a:gd name="T9" fmla="*/ 2147483647 h 274"/>
              <a:gd name="T10" fmla="*/ 2147483647 w 164"/>
              <a:gd name="T11" fmla="*/ 2147483647 h 274"/>
              <a:gd name="T12" fmla="*/ 2147483647 w 164"/>
              <a:gd name="T13" fmla="*/ 2147483647 h 274"/>
              <a:gd name="T14" fmla="*/ 2147483647 w 164"/>
              <a:gd name="T15" fmla="*/ 2147483647 h 274"/>
              <a:gd name="T16" fmla="*/ 2147483647 w 164"/>
              <a:gd name="T17" fmla="*/ 2147483647 h 274"/>
              <a:gd name="T18" fmla="*/ 2147483647 w 164"/>
              <a:gd name="T19" fmla="*/ 2147483647 h 274"/>
              <a:gd name="T20" fmla="*/ 2147483647 w 164"/>
              <a:gd name="T21" fmla="*/ 2147483647 h 274"/>
              <a:gd name="T22" fmla="*/ 2107745706 w 164"/>
              <a:gd name="T23" fmla="*/ 2147483647 h 274"/>
              <a:gd name="T24" fmla="*/ 1833701833 w 164"/>
              <a:gd name="T25" fmla="*/ 2147483647 h 274"/>
              <a:gd name="T26" fmla="*/ 1538507827 w 164"/>
              <a:gd name="T27" fmla="*/ 2147483647 h 274"/>
              <a:gd name="T28" fmla="*/ 1243621365 w 164"/>
              <a:gd name="T29" fmla="*/ 1996616212 h 274"/>
              <a:gd name="T30" fmla="*/ 906429622 w 164"/>
              <a:gd name="T31" fmla="*/ 1312042504 h 274"/>
              <a:gd name="T32" fmla="*/ 568930402 w 164"/>
              <a:gd name="T33" fmla="*/ 570372225 h 274"/>
              <a:gd name="T34" fmla="*/ 210900814 w 164"/>
              <a:gd name="T35" fmla="*/ 0 h 274"/>
              <a:gd name="T36" fmla="*/ 0 w 164"/>
              <a:gd name="T37" fmla="*/ 1083632411 h 274"/>
              <a:gd name="T38" fmla="*/ 316036799 w 164"/>
              <a:gd name="T39" fmla="*/ 1654004376 h 274"/>
              <a:gd name="T40" fmla="*/ 632385817 w 164"/>
              <a:gd name="T41" fmla="*/ 2147483647 h 274"/>
              <a:gd name="T42" fmla="*/ 948422480 w 164"/>
              <a:gd name="T43" fmla="*/ 2147483647 h 274"/>
              <a:gd name="T44" fmla="*/ 1243621365 w 164"/>
              <a:gd name="T45" fmla="*/ 2147483647 h 274"/>
              <a:gd name="T46" fmla="*/ 1496514969 w 164"/>
              <a:gd name="T47" fmla="*/ 2147483647 h 274"/>
              <a:gd name="T48" fmla="*/ 1749403966 w 164"/>
              <a:gd name="T49" fmla="*/ 2147483647 h 274"/>
              <a:gd name="T50" fmla="*/ 1981147368 w 164"/>
              <a:gd name="T51" fmla="*/ 2147483647 h 274"/>
              <a:gd name="T52" fmla="*/ 2147483647 w 164"/>
              <a:gd name="T53" fmla="*/ 2147483647 h 274"/>
              <a:gd name="T54" fmla="*/ 2147483647 w 164"/>
              <a:gd name="T55" fmla="*/ 2147483647 h 274"/>
              <a:gd name="T56" fmla="*/ 2147483647 w 164"/>
              <a:gd name="T57" fmla="*/ 2147483647 h 274"/>
              <a:gd name="T58" fmla="*/ 2147483647 w 164"/>
              <a:gd name="T59" fmla="*/ 2147483647 h 274"/>
              <a:gd name="T60" fmla="*/ 2147483647 w 164"/>
              <a:gd name="T61" fmla="*/ 2147483647 h 274"/>
              <a:gd name="T62" fmla="*/ 2147483647 w 164"/>
              <a:gd name="T63" fmla="*/ 2147483647 h 274"/>
              <a:gd name="T64" fmla="*/ 2147483647 w 164"/>
              <a:gd name="T65" fmla="*/ 2147483647 h 274"/>
              <a:gd name="T66" fmla="*/ 2147483647 w 164"/>
              <a:gd name="T67" fmla="*/ 2147483647 h 274"/>
              <a:gd name="T68" fmla="*/ 2147483647 w 164"/>
              <a:gd name="T69" fmla="*/ 2147483647 h 274"/>
              <a:gd name="T70" fmla="*/ 2147483647 w 164"/>
              <a:gd name="T71" fmla="*/ 2147483647 h 274"/>
              <a:gd name="T72" fmla="*/ 2147483647 w 164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74"/>
              <a:gd name="T113" fmla="*/ 164 w 164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74">
                <a:moveTo>
                  <a:pt x="164" y="274"/>
                </a:moveTo>
                <a:lnTo>
                  <a:pt x="164" y="274"/>
                </a:lnTo>
                <a:lnTo>
                  <a:pt x="162" y="253"/>
                </a:lnTo>
                <a:lnTo>
                  <a:pt x="160" y="233"/>
                </a:lnTo>
                <a:lnTo>
                  <a:pt x="157" y="211"/>
                </a:lnTo>
                <a:lnTo>
                  <a:pt x="153" y="190"/>
                </a:lnTo>
                <a:lnTo>
                  <a:pt x="147" y="170"/>
                </a:lnTo>
                <a:lnTo>
                  <a:pt x="139" y="152"/>
                </a:lnTo>
                <a:lnTo>
                  <a:pt x="130" y="135"/>
                </a:lnTo>
                <a:lnTo>
                  <a:pt x="122" y="116"/>
                </a:lnTo>
                <a:lnTo>
                  <a:pt x="112" y="98"/>
                </a:lnTo>
                <a:lnTo>
                  <a:pt x="100" y="82"/>
                </a:lnTo>
                <a:lnTo>
                  <a:pt x="87" y="65"/>
                </a:lnTo>
                <a:lnTo>
                  <a:pt x="73" y="50"/>
                </a:lnTo>
                <a:lnTo>
                  <a:pt x="59" y="35"/>
                </a:lnTo>
                <a:lnTo>
                  <a:pt x="43" y="23"/>
                </a:lnTo>
                <a:lnTo>
                  <a:pt x="27" y="10"/>
                </a:lnTo>
                <a:lnTo>
                  <a:pt x="10" y="0"/>
                </a:lnTo>
                <a:lnTo>
                  <a:pt x="0" y="19"/>
                </a:lnTo>
                <a:lnTo>
                  <a:pt x="15" y="29"/>
                </a:lnTo>
                <a:lnTo>
                  <a:pt x="30" y="40"/>
                </a:lnTo>
                <a:lnTo>
                  <a:pt x="45" y="52"/>
                </a:lnTo>
                <a:lnTo>
                  <a:pt x="59" y="65"/>
                </a:lnTo>
                <a:lnTo>
                  <a:pt x="71" y="80"/>
                </a:lnTo>
                <a:lnTo>
                  <a:pt x="83" y="94"/>
                </a:lnTo>
                <a:lnTo>
                  <a:pt x="94" y="110"/>
                </a:lnTo>
                <a:lnTo>
                  <a:pt x="104" y="126"/>
                </a:lnTo>
                <a:lnTo>
                  <a:pt x="112" y="143"/>
                </a:lnTo>
                <a:lnTo>
                  <a:pt x="119" y="161"/>
                </a:lnTo>
                <a:lnTo>
                  <a:pt x="126" y="179"/>
                </a:lnTo>
                <a:lnTo>
                  <a:pt x="132" y="197"/>
                </a:lnTo>
                <a:lnTo>
                  <a:pt x="136" y="216"/>
                </a:lnTo>
                <a:lnTo>
                  <a:pt x="139" y="235"/>
                </a:lnTo>
                <a:lnTo>
                  <a:pt x="141" y="255"/>
                </a:lnTo>
                <a:lnTo>
                  <a:pt x="141" y="274"/>
                </a:lnTo>
                <a:lnTo>
                  <a:pt x="164" y="2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7" name="Freeform 737"/>
          <p:cNvSpPr>
            <a:spLocks/>
          </p:cNvSpPr>
          <p:nvPr/>
        </p:nvSpPr>
        <p:spPr bwMode="auto">
          <a:xfrm>
            <a:off x="1550988" y="1781175"/>
            <a:ext cx="1587" cy="6350"/>
          </a:xfrm>
          <a:custGeom>
            <a:avLst/>
            <a:gdLst>
              <a:gd name="T0" fmla="*/ 188302694 w 29"/>
              <a:gd name="T1" fmla="*/ 2147483647 h 68"/>
              <a:gd name="T2" fmla="*/ 197316909 w 29"/>
              <a:gd name="T3" fmla="*/ 2147483647 h 68"/>
              <a:gd name="T4" fmla="*/ 215180454 w 29"/>
              <a:gd name="T5" fmla="*/ 2147483647 h 68"/>
              <a:gd name="T6" fmla="*/ 224194614 w 29"/>
              <a:gd name="T7" fmla="*/ 2147483647 h 68"/>
              <a:gd name="T8" fmla="*/ 233205765 w 29"/>
              <a:gd name="T9" fmla="*/ 2147483647 h 68"/>
              <a:gd name="T10" fmla="*/ 251069310 w 29"/>
              <a:gd name="T11" fmla="*/ 1901435782 h 68"/>
              <a:gd name="T12" fmla="*/ 251069310 w 29"/>
              <a:gd name="T13" fmla="*/ 1293136599 h 68"/>
              <a:gd name="T14" fmla="*/ 260083470 w 29"/>
              <a:gd name="T15" fmla="*/ 608299464 h 68"/>
              <a:gd name="T16" fmla="*/ 260083470 w 29"/>
              <a:gd name="T17" fmla="*/ 0 h 68"/>
              <a:gd name="T18" fmla="*/ 53755411 w 29"/>
              <a:gd name="T19" fmla="*/ 0 h 68"/>
              <a:gd name="T20" fmla="*/ 53755411 w 29"/>
              <a:gd name="T21" fmla="*/ 608299464 h 68"/>
              <a:gd name="T22" fmla="*/ 44903016 w 29"/>
              <a:gd name="T23" fmla="*/ 1293136599 h 68"/>
              <a:gd name="T24" fmla="*/ 44903016 w 29"/>
              <a:gd name="T25" fmla="*/ 1901435782 h 68"/>
              <a:gd name="T26" fmla="*/ 44903016 w 29"/>
              <a:gd name="T27" fmla="*/ 2147483647 h 68"/>
              <a:gd name="T28" fmla="*/ 35891866 w 29"/>
              <a:gd name="T29" fmla="*/ 2147483647 h 68"/>
              <a:gd name="T30" fmla="*/ 26877706 w 29"/>
              <a:gd name="T31" fmla="*/ 2147483647 h 68"/>
              <a:gd name="T32" fmla="*/ 9014160 w 29"/>
              <a:gd name="T33" fmla="*/ 2147483647 h 68"/>
              <a:gd name="T34" fmla="*/ 0 w 29"/>
              <a:gd name="T35" fmla="*/ 2147483647 h 68"/>
              <a:gd name="T36" fmla="*/ 188302694 w 29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68"/>
              <a:gd name="T59" fmla="*/ 29 w 29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68">
                <a:moveTo>
                  <a:pt x="21" y="68"/>
                </a:moveTo>
                <a:lnTo>
                  <a:pt x="22" y="60"/>
                </a:lnTo>
                <a:lnTo>
                  <a:pt x="24" y="52"/>
                </a:lnTo>
                <a:lnTo>
                  <a:pt x="25" y="43"/>
                </a:lnTo>
                <a:lnTo>
                  <a:pt x="26" y="34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6" y="0"/>
                </a:lnTo>
                <a:lnTo>
                  <a:pt x="6" y="8"/>
                </a:lnTo>
                <a:lnTo>
                  <a:pt x="5" y="17"/>
                </a:lnTo>
                <a:lnTo>
                  <a:pt x="5" y="25"/>
                </a:lnTo>
                <a:lnTo>
                  <a:pt x="5" y="32"/>
                </a:lnTo>
                <a:lnTo>
                  <a:pt x="4" y="41"/>
                </a:lnTo>
                <a:lnTo>
                  <a:pt x="3" y="48"/>
                </a:lnTo>
                <a:lnTo>
                  <a:pt x="1" y="56"/>
                </a:lnTo>
                <a:lnTo>
                  <a:pt x="0" y="64"/>
                </a:lnTo>
                <a:lnTo>
                  <a:pt x="2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8" name="Freeform 738"/>
          <p:cNvSpPr>
            <a:spLocks/>
          </p:cNvSpPr>
          <p:nvPr/>
        </p:nvSpPr>
        <p:spPr bwMode="auto">
          <a:xfrm>
            <a:off x="1550988" y="1781175"/>
            <a:ext cx="1587" cy="1588"/>
          </a:xfrm>
          <a:custGeom>
            <a:avLst/>
            <a:gdLst>
              <a:gd name="T0" fmla="*/ 0 w 21"/>
              <a:gd name="T1" fmla="*/ 0 h 12"/>
              <a:gd name="T2" fmla="*/ 97972916 w 21"/>
              <a:gd name="T3" fmla="*/ 2147483647 h 12"/>
              <a:gd name="T4" fmla="*/ 326283119 w 21"/>
              <a:gd name="T5" fmla="*/ 2147483647 h 12"/>
              <a:gd name="T6" fmla="*/ 554593473 w 21"/>
              <a:gd name="T7" fmla="*/ 2147483647 h 12"/>
              <a:gd name="T8" fmla="*/ 684936504 w 21"/>
              <a:gd name="T9" fmla="*/ 1225918003 h 12"/>
              <a:gd name="T10" fmla="*/ 0 w 2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2"/>
              <a:gd name="T20" fmla="*/ 21 w 21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2">
                <a:moveTo>
                  <a:pt x="0" y="0"/>
                </a:moveTo>
                <a:lnTo>
                  <a:pt x="3" y="8"/>
                </a:lnTo>
                <a:lnTo>
                  <a:pt x="10" y="12"/>
                </a:lnTo>
                <a:lnTo>
                  <a:pt x="17" y="11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9" name="Freeform 739"/>
          <p:cNvSpPr>
            <a:spLocks/>
          </p:cNvSpPr>
          <p:nvPr/>
        </p:nvSpPr>
        <p:spPr bwMode="auto">
          <a:xfrm>
            <a:off x="1541463" y="1765300"/>
            <a:ext cx="1587" cy="1588"/>
          </a:xfrm>
          <a:custGeom>
            <a:avLst/>
            <a:gdLst>
              <a:gd name="T0" fmla="*/ 1879468336 w 15"/>
              <a:gd name="T1" fmla="*/ 39547234 h 20"/>
              <a:gd name="T2" fmla="*/ 877559158 w 15"/>
              <a:gd name="T3" fmla="*/ 0 h 20"/>
              <a:gd name="T4" fmla="*/ 125536673 w 15"/>
              <a:gd name="T5" fmla="*/ 238267014 h 20"/>
              <a:gd name="T6" fmla="*/ 0 w 15"/>
              <a:gd name="T7" fmla="*/ 556630842 h 20"/>
              <a:gd name="T8" fmla="*/ 626485707 w 15"/>
              <a:gd name="T9" fmla="*/ 794897696 h 20"/>
              <a:gd name="T10" fmla="*/ 1879468336 w 15"/>
              <a:gd name="T11" fmla="*/ 39547234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6"/>
                </a:lnTo>
                <a:lnTo>
                  <a:pt x="0" y="14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0" name="Freeform 740"/>
          <p:cNvSpPr>
            <a:spLocks/>
          </p:cNvSpPr>
          <p:nvPr/>
        </p:nvSpPr>
        <p:spPr bwMode="auto">
          <a:xfrm>
            <a:off x="1543050" y="1765300"/>
            <a:ext cx="6350" cy="12700"/>
          </a:xfrm>
          <a:custGeom>
            <a:avLst/>
            <a:gdLst>
              <a:gd name="T0" fmla="*/ 2147483647 w 86"/>
              <a:gd name="T1" fmla="*/ 2147483647 h 136"/>
              <a:gd name="T2" fmla="*/ 2147483647 w 86"/>
              <a:gd name="T3" fmla="*/ 2147483647 h 136"/>
              <a:gd name="T4" fmla="*/ 2147483647 w 86"/>
              <a:gd name="T5" fmla="*/ 2147483647 h 136"/>
              <a:gd name="T6" fmla="*/ 2147483647 w 86"/>
              <a:gd name="T7" fmla="*/ 2147483647 h 136"/>
              <a:gd name="T8" fmla="*/ 2147483647 w 86"/>
              <a:gd name="T9" fmla="*/ 2147483647 h 136"/>
              <a:gd name="T10" fmla="*/ 1961654700 w 86"/>
              <a:gd name="T11" fmla="*/ 2147483647 h 136"/>
              <a:gd name="T12" fmla="*/ 1634778703 w 86"/>
              <a:gd name="T13" fmla="*/ 2147483647 h 136"/>
              <a:gd name="T14" fmla="*/ 1248323684 w 86"/>
              <a:gd name="T15" fmla="*/ 1977162521 h 136"/>
              <a:gd name="T16" fmla="*/ 802693680 w 86"/>
              <a:gd name="T17" fmla="*/ 912854522 h 136"/>
              <a:gd name="T18" fmla="*/ 297086744 w 86"/>
              <a:gd name="T19" fmla="*/ 0 h 136"/>
              <a:gd name="T20" fmla="*/ 0 w 86"/>
              <a:gd name="T21" fmla="*/ 1444598760 h 136"/>
              <a:gd name="T22" fmla="*/ 416244272 w 86"/>
              <a:gd name="T23" fmla="*/ 2147483647 h 136"/>
              <a:gd name="T24" fmla="*/ 832085024 w 86"/>
              <a:gd name="T25" fmla="*/ 2147483647 h 136"/>
              <a:gd name="T26" fmla="*/ 1159359003 w 86"/>
              <a:gd name="T27" fmla="*/ 2147483647 h 136"/>
              <a:gd name="T28" fmla="*/ 1426656346 w 86"/>
              <a:gd name="T29" fmla="*/ 2147483647 h 136"/>
              <a:gd name="T30" fmla="*/ 1634778703 w 86"/>
              <a:gd name="T31" fmla="*/ 2147483647 h 136"/>
              <a:gd name="T32" fmla="*/ 1783322038 w 86"/>
              <a:gd name="T33" fmla="*/ 2147483647 h 136"/>
              <a:gd name="T34" fmla="*/ 1902479419 w 86"/>
              <a:gd name="T35" fmla="*/ 2147483647 h 136"/>
              <a:gd name="T36" fmla="*/ 1931865373 w 86"/>
              <a:gd name="T37" fmla="*/ 2147483647 h 136"/>
              <a:gd name="T38" fmla="*/ 1931865373 w 86"/>
              <a:gd name="T39" fmla="*/ 2147483647 h 136"/>
              <a:gd name="T40" fmla="*/ 2147483647 w 86"/>
              <a:gd name="T41" fmla="*/ 2147483647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"/>
              <a:gd name="T64" fmla="*/ 0 h 136"/>
              <a:gd name="T65" fmla="*/ 86 w 86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" h="136">
                <a:moveTo>
                  <a:pt x="86" y="136"/>
                </a:moveTo>
                <a:lnTo>
                  <a:pt x="86" y="136"/>
                </a:lnTo>
                <a:lnTo>
                  <a:pt x="85" y="116"/>
                </a:lnTo>
                <a:lnTo>
                  <a:pt x="81" y="95"/>
                </a:lnTo>
                <a:lnTo>
                  <a:pt x="76" y="76"/>
                </a:lnTo>
                <a:lnTo>
                  <a:pt x="66" y="58"/>
                </a:lnTo>
                <a:lnTo>
                  <a:pt x="55" y="41"/>
                </a:lnTo>
                <a:lnTo>
                  <a:pt x="42" y="26"/>
                </a:lnTo>
                <a:lnTo>
                  <a:pt x="27" y="12"/>
                </a:lnTo>
                <a:lnTo>
                  <a:pt x="10" y="0"/>
                </a:lnTo>
                <a:lnTo>
                  <a:pt x="0" y="19"/>
                </a:lnTo>
                <a:lnTo>
                  <a:pt x="14" y="29"/>
                </a:lnTo>
                <a:lnTo>
                  <a:pt x="28" y="40"/>
                </a:lnTo>
                <a:lnTo>
                  <a:pt x="39" y="54"/>
                </a:lnTo>
                <a:lnTo>
                  <a:pt x="48" y="69"/>
                </a:lnTo>
                <a:lnTo>
                  <a:pt x="55" y="85"/>
                </a:lnTo>
                <a:lnTo>
                  <a:pt x="60" y="102"/>
                </a:lnTo>
                <a:lnTo>
                  <a:pt x="64" y="118"/>
                </a:lnTo>
                <a:lnTo>
                  <a:pt x="65" y="136"/>
                </a:lnTo>
                <a:lnTo>
                  <a:pt x="86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1" name="Freeform 741"/>
          <p:cNvSpPr>
            <a:spLocks/>
          </p:cNvSpPr>
          <p:nvPr/>
        </p:nvSpPr>
        <p:spPr bwMode="auto">
          <a:xfrm>
            <a:off x="1547813" y="1778000"/>
            <a:ext cx="1587" cy="3175"/>
          </a:xfrm>
          <a:custGeom>
            <a:avLst/>
            <a:gdLst>
              <a:gd name="T0" fmla="*/ 401606815 w 24"/>
              <a:gd name="T1" fmla="*/ 2147483647 h 35"/>
              <a:gd name="T2" fmla="*/ 420688506 w 24"/>
              <a:gd name="T3" fmla="*/ 2031216773 h 35"/>
              <a:gd name="T4" fmla="*/ 420688506 w 24"/>
              <a:gd name="T5" fmla="*/ 1760982091 h 35"/>
              <a:gd name="T6" fmla="*/ 439770132 w 24"/>
              <a:gd name="T7" fmla="*/ 1422075696 h 35"/>
              <a:gd name="T8" fmla="*/ 439770132 w 24"/>
              <a:gd name="T9" fmla="*/ 1219023198 h 35"/>
              <a:gd name="T10" fmla="*/ 458851757 w 24"/>
              <a:gd name="T11" fmla="*/ 1015978682 h 35"/>
              <a:gd name="T12" fmla="*/ 458851757 w 24"/>
              <a:gd name="T13" fmla="*/ 609141258 h 35"/>
              <a:gd name="T14" fmla="*/ 458851757 w 24"/>
              <a:gd name="T15" fmla="*/ 338906485 h 35"/>
              <a:gd name="T16" fmla="*/ 458851757 w 24"/>
              <a:gd name="T17" fmla="*/ 0 h 35"/>
              <a:gd name="T18" fmla="*/ 57249372 w 24"/>
              <a:gd name="T19" fmla="*/ 0 h 35"/>
              <a:gd name="T20" fmla="*/ 57249372 w 24"/>
              <a:gd name="T21" fmla="*/ 338906485 h 35"/>
              <a:gd name="T22" fmla="*/ 57249372 w 24"/>
              <a:gd name="T23" fmla="*/ 609141258 h 35"/>
              <a:gd name="T24" fmla="*/ 57249372 w 24"/>
              <a:gd name="T25" fmla="*/ 745003409 h 35"/>
              <a:gd name="T26" fmla="*/ 38167681 w 24"/>
              <a:gd name="T27" fmla="*/ 948047652 h 35"/>
              <a:gd name="T28" fmla="*/ 38167681 w 24"/>
              <a:gd name="T29" fmla="*/ 1286954228 h 35"/>
              <a:gd name="T30" fmla="*/ 19081691 w 24"/>
              <a:gd name="T31" fmla="*/ 1625120031 h 35"/>
              <a:gd name="T32" fmla="*/ 19081691 w 24"/>
              <a:gd name="T33" fmla="*/ 1896095304 h 35"/>
              <a:gd name="T34" fmla="*/ 0 w 24"/>
              <a:gd name="T35" fmla="*/ 2099147803 h 35"/>
              <a:gd name="T36" fmla="*/ 401606815 w 24"/>
              <a:gd name="T37" fmla="*/ 2147483647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35"/>
              <a:gd name="T59" fmla="*/ 24 w 24"/>
              <a:gd name="T60" fmla="*/ 35 h 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35">
                <a:moveTo>
                  <a:pt x="21" y="35"/>
                </a:moveTo>
                <a:lnTo>
                  <a:pt x="22" y="30"/>
                </a:lnTo>
                <a:lnTo>
                  <a:pt x="22" y="26"/>
                </a:lnTo>
                <a:lnTo>
                  <a:pt x="23" y="21"/>
                </a:lnTo>
                <a:lnTo>
                  <a:pt x="23" y="18"/>
                </a:lnTo>
                <a:lnTo>
                  <a:pt x="24" y="15"/>
                </a:lnTo>
                <a:lnTo>
                  <a:pt x="24" y="9"/>
                </a:lnTo>
                <a:lnTo>
                  <a:pt x="24" y="5"/>
                </a:lnTo>
                <a:lnTo>
                  <a:pt x="24" y="0"/>
                </a:lnTo>
                <a:lnTo>
                  <a:pt x="3" y="0"/>
                </a:lnTo>
                <a:lnTo>
                  <a:pt x="3" y="5"/>
                </a:lnTo>
                <a:lnTo>
                  <a:pt x="3" y="9"/>
                </a:lnTo>
                <a:lnTo>
                  <a:pt x="3" y="11"/>
                </a:lnTo>
                <a:lnTo>
                  <a:pt x="2" y="14"/>
                </a:lnTo>
                <a:lnTo>
                  <a:pt x="2" y="19"/>
                </a:lnTo>
                <a:lnTo>
                  <a:pt x="1" y="24"/>
                </a:lnTo>
                <a:lnTo>
                  <a:pt x="1" y="28"/>
                </a:lnTo>
                <a:lnTo>
                  <a:pt x="0" y="31"/>
                </a:lnTo>
                <a:lnTo>
                  <a:pt x="21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2" name="Freeform 742"/>
          <p:cNvSpPr>
            <a:spLocks/>
          </p:cNvSpPr>
          <p:nvPr/>
        </p:nvSpPr>
        <p:spPr bwMode="auto">
          <a:xfrm>
            <a:off x="1547813" y="1776413"/>
            <a:ext cx="1587" cy="1587"/>
          </a:xfrm>
          <a:custGeom>
            <a:avLst/>
            <a:gdLst>
              <a:gd name="T0" fmla="*/ 0 w 21"/>
              <a:gd name="T1" fmla="*/ 0 h 13"/>
              <a:gd name="T2" fmla="*/ 65168719 w 21"/>
              <a:gd name="T3" fmla="*/ 1999401360 h 13"/>
              <a:gd name="T4" fmla="*/ 326283119 w 21"/>
              <a:gd name="T5" fmla="*/ 2147483647 h 13"/>
              <a:gd name="T6" fmla="*/ 554593473 w 21"/>
              <a:gd name="T7" fmla="*/ 2147483647 h 13"/>
              <a:gd name="T8" fmla="*/ 684936504 w 21"/>
              <a:gd name="T9" fmla="*/ 887817852 h 13"/>
              <a:gd name="T10" fmla="*/ 0 w 21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3"/>
              <a:gd name="T20" fmla="*/ 21 w 2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3">
                <a:moveTo>
                  <a:pt x="0" y="0"/>
                </a:moveTo>
                <a:lnTo>
                  <a:pt x="2" y="9"/>
                </a:lnTo>
                <a:lnTo>
                  <a:pt x="10" y="13"/>
                </a:lnTo>
                <a:lnTo>
                  <a:pt x="17" y="12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3" name="Freeform 743"/>
          <p:cNvSpPr>
            <a:spLocks/>
          </p:cNvSpPr>
          <p:nvPr/>
        </p:nvSpPr>
        <p:spPr bwMode="auto">
          <a:xfrm>
            <a:off x="1263650" y="2038350"/>
            <a:ext cx="84138" cy="217488"/>
          </a:xfrm>
          <a:custGeom>
            <a:avLst/>
            <a:gdLst>
              <a:gd name="T0" fmla="*/ 2147483647 w 1169"/>
              <a:gd name="T1" fmla="*/ 0 h 2481"/>
              <a:gd name="T2" fmla="*/ 0 w 1169"/>
              <a:gd name="T3" fmla="*/ 2147483647 h 2481"/>
              <a:gd name="T4" fmla="*/ 2147483647 w 1169"/>
              <a:gd name="T5" fmla="*/ 2147483647 h 2481"/>
              <a:gd name="T6" fmla="*/ 2147483647 w 1169"/>
              <a:gd name="T7" fmla="*/ 2147483647 h 2481"/>
              <a:gd name="T8" fmla="*/ 2147483647 w 1169"/>
              <a:gd name="T9" fmla="*/ 0 h 2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9"/>
              <a:gd name="T16" fmla="*/ 0 h 2481"/>
              <a:gd name="T17" fmla="*/ 1169 w 1169"/>
              <a:gd name="T18" fmla="*/ 2481 h 2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9" h="2481">
                <a:moveTo>
                  <a:pt x="166" y="0"/>
                </a:moveTo>
                <a:lnTo>
                  <a:pt x="0" y="73"/>
                </a:lnTo>
                <a:lnTo>
                  <a:pt x="959" y="2481"/>
                </a:lnTo>
                <a:lnTo>
                  <a:pt x="1169" y="2389"/>
                </a:lnTo>
                <a:lnTo>
                  <a:pt x="166" y="0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4" name="Freeform 744"/>
          <p:cNvSpPr>
            <a:spLocks/>
          </p:cNvSpPr>
          <p:nvPr/>
        </p:nvSpPr>
        <p:spPr bwMode="auto">
          <a:xfrm>
            <a:off x="1263650" y="2038350"/>
            <a:ext cx="82550" cy="217488"/>
          </a:xfrm>
          <a:custGeom>
            <a:avLst/>
            <a:gdLst>
              <a:gd name="T0" fmla="*/ 2147483647 w 1140"/>
              <a:gd name="T1" fmla="*/ 362454551 h 2467"/>
              <a:gd name="T2" fmla="*/ 2147483647 w 1140"/>
              <a:gd name="T3" fmla="*/ 845499278 h 2467"/>
              <a:gd name="T4" fmla="*/ 2147483647 w 1140"/>
              <a:gd name="T5" fmla="*/ 1449818206 h 2467"/>
              <a:gd name="T6" fmla="*/ 989869867 w 1140"/>
              <a:gd name="T7" fmla="*/ 2147483647 h 2467"/>
              <a:gd name="T8" fmla="*/ 797363919 w 1140"/>
              <a:gd name="T9" fmla="*/ 2147483647 h 2467"/>
              <a:gd name="T10" fmla="*/ 2147483647 w 1140"/>
              <a:gd name="T11" fmla="*/ 2147483647 h 2467"/>
              <a:gd name="T12" fmla="*/ 2147483647 w 1140"/>
              <a:gd name="T13" fmla="*/ 2147483647 h 2467"/>
              <a:gd name="T14" fmla="*/ 2147483647 w 1140"/>
              <a:gd name="T15" fmla="*/ 2147483647 h 2467"/>
              <a:gd name="T16" fmla="*/ 2147483647 w 1140"/>
              <a:gd name="T17" fmla="*/ 2147483647 h 2467"/>
              <a:gd name="T18" fmla="*/ 2147483647 w 1140"/>
              <a:gd name="T19" fmla="*/ 2147483647 h 2467"/>
              <a:gd name="T20" fmla="*/ 2147483647 w 1140"/>
              <a:gd name="T21" fmla="*/ 2147483647 h 2467"/>
              <a:gd name="T22" fmla="*/ 2147483647 w 1140"/>
              <a:gd name="T23" fmla="*/ 2147483647 h 2467"/>
              <a:gd name="T24" fmla="*/ 2147483647 w 1140"/>
              <a:gd name="T25" fmla="*/ 2147483647 h 2467"/>
              <a:gd name="T26" fmla="*/ 2147483647 w 1140"/>
              <a:gd name="T27" fmla="*/ 2147483647 h 2467"/>
              <a:gd name="T28" fmla="*/ 2147483647 w 1140"/>
              <a:gd name="T29" fmla="*/ 2147483647 h 2467"/>
              <a:gd name="T30" fmla="*/ 2147483647 w 1140"/>
              <a:gd name="T31" fmla="*/ 2147483647 h 2467"/>
              <a:gd name="T32" fmla="*/ 2147483647 w 1140"/>
              <a:gd name="T33" fmla="*/ 2147483647 h 2467"/>
              <a:gd name="T34" fmla="*/ 2147483647 w 1140"/>
              <a:gd name="T35" fmla="*/ 2147483647 h 2467"/>
              <a:gd name="T36" fmla="*/ 2147483647 w 1140"/>
              <a:gd name="T37" fmla="*/ 2147483647 h 2467"/>
              <a:gd name="T38" fmla="*/ 2147483647 w 1140"/>
              <a:gd name="T39" fmla="*/ 2147483647 h 2467"/>
              <a:gd name="T40" fmla="*/ 2147483647 w 1140"/>
              <a:gd name="T41" fmla="*/ 2147483647 h 2467"/>
              <a:gd name="T42" fmla="*/ 2147483647 w 1140"/>
              <a:gd name="T43" fmla="*/ 2147483647 h 2467"/>
              <a:gd name="T44" fmla="*/ 2147483647 w 1140"/>
              <a:gd name="T45" fmla="*/ 2147483647 h 2467"/>
              <a:gd name="T46" fmla="*/ 2147483647 w 1140"/>
              <a:gd name="T47" fmla="*/ 2147483647 h 2467"/>
              <a:gd name="T48" fmla="*/ 2147483647 w 1140"/>
              <a:gd name="T49" fmla="*/ 2147483647 h 2467"/>
              <a:gd name="T50" fmla="*/ 2147483647 w 1140"/>
              <a:gd name="T51" fmla="*/ 2147483647 h 2467"/>
              <a:gd name="T52" fmla="*/ 2147483647 w 1140"/>
              <a:gd name="T53" fmla="*/ 2147483647 h 2467"/>
              <a:gd name="T54" fmla="*/ 2147483647 w 1140"/>
              <a:gd name="T55" fmla="*/ 2147483647 h 2467"/>
              <a:gd name="T56" fmla="*/ 2147483647 w 1140"/>
              <a:gd name="T57" fmla="*/ 2147483647 h 2467"/>
              <a:gd name="T58" fmla="*/ 2147483647 w 1140"/>
              <a:gd name="T59" fmla="*/ 2147483647 h 2467"/>
              <a:gd name="T60" fmla="*/ 2147483647 w 1140"/>
              <a:gd name="T61" fmla="*/ 2147483647 h 2467"/>
              <a:gd name="T62" fmla="*/ 2147483647 w 1140"/>
              <a:gd name="T63" fmla="*/ 2147483647 h 2467"/>
              <a:gd name="T64" fmla="*/ 2147483647 w 1140"/>
              <a:gd name="T65" fmla="*/ 2147483647 h 2467"/>
              <a:gd name="T66" fmla="*/ 2147483647 w 1140"/>
              <a:gd name="T67" fmla="*/ 2147483647 h 2467"/>
              <a:gd name="T68" fmla="*/ 2147483647 w 1140"/>
              <a:gd name="T69" fmla="*/ 2147483647 h 2467"/>
              <a:gd name="T70" fmla="*/ 2147483647 w 1140"/>
              <a:gd name="T71" fmla="*/ 2147483647 h 2467"/>
              <a:gd name="T72" fmla="*/ 2147483647 w 1140"/>
              <a:gd name="T73" fmla="*/ 2147483647 h 2467"/>
              <a:gd name="T74" fmla="*/ 2147483647 w 1140"/>
              <a:gd name="T75" fmla="*/ 2147483647 h 2467"/>
              <a:gd name="T76" fmla="*/ 2147483647 w 1140"/>
              <a:gd name="T77" fmla="*/ 2147483647 h 2467"/>
              <a:gd name="T78" fmla="*/ 2147483647 w 1140"/>
              <a:gd name="T79" fmla="*/ 2147483647 h 2467"/>
              <a:gd name="T80" fmla="*/ 2147483647 w 1140"/>
              <a:gd name="T81" fmla="*/ 2147483647 h 2467"/>
              <a:gd name="T82" fmla="*/ 2147483647 w 1140"/>
              <a:gd name="T83" fmla="*/ 2147483647 h 2467"/>
              <a:gd name="T84" fmla="*/ 2147483647 w 1140"/>
              <a:gd name="T85" fmla="*/ 2147483647 h 2467"/>
              <a:gd name="T86" fmla="*/ 2147483647 w 1140"/>
              <a:gd name="T87" fmla="*/ 2147483647 h 24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40"/>
              <a:gd name="T133" fmla="*/ 0 h 2467"/>
              <a:gd name="T134" fmla="*/ 1140 w 1140"/>
              <a:gd name="T135" fmla="*/ 2467 h 24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40" h="2467">
                <a:moveTo>
                  <a:pt x="140" y="0"/>
                </a:moveTo>
                <a:lnTo>
                  <a:pt x="126" y="6"/>
                </a:lnTo>
                <a:lnTo>
                  <a:pt x="114" y="10"/>
                </a:lnTo>
                <a:lnTo>
                  <a:pt x="104" y="14"/>
                </a:lnTo>
                <a:lnTo>
                  <a:pt x="94" y="19"/>
                </a:lnTo>
                <a:lnTo>
                  <a:pt x="81" y="24"/>
                </a:lnTo>
                <a:lnTo>
                  <a:pt x="61" y="32"/>
                </a:lnTo>
                <a:lnTo>
                  <a:pt x="36" y="44"/>
                </a:lnTo>
                <a:lnTo>
                  <a:pt x="0" y="61"/>
                </a:lnTo>
                <a:lnTo>
                  <a:pt x="29" y="132"/>
                </a:lnTo>
                <a:lnTo>
                  <a:pt x="55" y="199"/>
                </a:lnTo>
                <a:lnTo>
                  <a:pt x="81" y="260"/>
                </a:lnTo>
                <a:lnTo>
                  <a:pt x="103" y="317"/>
                </a:lnTo>
                <a:lnTo>
                  <a:pt x="125" y="370"/>
                </a:lnTo>
                <a:lnTo>
                  <a:pt x="144" y="419"/>
                </a:lnTo>
                <a:lnTo>
                  <a:pt x="163" y="467"/>
                </a:lnTo>
                <a:lnTo>
                  <a:pt x="181" y="511"/>
                </a:lnTo>
                <a:lnTo>
                  <a:pt x="198" y="554"/>
                </a:lnTo>
                <a:lnTo>
                  <a:pt x="215" y="596"/>
                </a:lnTo>
                <a:lnTo>
                  <a:pt x="232" y="637"/>
                </a:lnTo>
                <a:lnTo>
                  <a:pt x="249" y="680"/>
                </a:lnTo>
                <a:lnTo>
                  <a:pt x="265" y="723"/>
                </a:lnTo>
                <a:lnTo>
                  <a:pt x="284" y="766"/>
                </a:lnTo>
                <a:lnTo>
                  <a:pt x="302" y="812"/>
                </a:lnTo>
                <a:lnTo>
                  <a:pt x="322" y="861"/>
                </a:lnTo>
                <a:lnTo>
                  <a:pt x="342" y="913"/>
                </a:lnTo>
                <a:lnTo>
                  <a:pt x="364" y="968"/>
                </a:lnTo>
                <a:lnTo>
                  <a:pt x="388" y="1029"/>
                </a:lnTo>
                <a:lnTo>
                  <a:pt x="414" y="1093"/>
                </a:lnTo>
                <a:lnTo>
                  <a:pt x="442" y="1164"/>
                </a:lnTo>
                <a:lnTo>
                  <a:pt x="473" y="1239"/>
                </a:lnTo>
                <a:lnTo>
                  <a:pt x="505" y="1323"/>
                </a:lnTo>
                <a:lnTo>
                  <a:pt x="542" y="1412"/>
                </a:lnTo>
                <a:lnTo>
                  <a:pt x="581" y="1511"/>
                </a:lnTo>
                <a:lnTo>
                  <a:pt x="623" y="1618"/>
                </a:lnTo>
                <a:lnTo>
                  <a:pt x="669" y="1733"/>
                </a:lnTo>
                <a:lnTo>
                  <a:pt x="719" y="1858"/>
                </a:lnTo>
                <a:lnTo>
                  <a:pt x="773" y="1993"/>
                </a:lnTo>
                <a:lnTo>
                  <a:pt x="832" y="2140"/>
                </a:lnTo>
                <a:lnTo>
                  <a:pt x="895" y="2297"/>
                </a:lnTo>
                <a:lnTo>
                  <a:pt x="962" y="2467"/>
                </a:lnTo>
                <a:lnTo>
                  <a:pt x="972" y="2462"/>
                </a:lnTo>
                <a:lnTo>
                  <a:pt x="982" y="2458"/>
                </a:lnTo>
                <a:lnTo>
                  <a:pt x="989" y="2455"/>
                </a:lnTo>
                <a:lnTo>
                  <a:pt x="996" y="2452"/>
                </a:lnTo>
                <a:lnTo>
                  <a:pt x="1003" y="2449"/>
                </a:lnTo>
                <a:lnTo>
                  <a:pt x="1009" y="2445"/>
                </a:lnTo>
                <a:lnTo>
                  <a:pt x="1015" y="2442"/>
                </a:lnTo>
                <a:lnTo>
                  <a:pt x="1022" y="2439"/>
                </a:lnTo>
                <a:lnTo>
                  <a:pt x="1030" y="2436"/>
                </a:lnTo>
                <a:lnTo>
                  <a:pt x="1040" y="2432"/>
                </a:lnTo>
                <a:lnTo>
                  <a:pt x="1050" y="2428"/>
                </a:lnTo>
                <a:lnTo>
                  <a:pt x="1063" y="2422"/>
                </a:lnTo>
                <a:lnTo>
                  <a:pt x="1077" y="2416"/>
                </a:lnTo>
                <a:lnTo>
                  <a:pt x="1095" y="2409"/>
                </a:lnTo>
                <a:lnTo>
                  <a:pt x="1116" y="2399"/>
                </a:lnTo>
                <a:lnTo>
                  <a:pt x="1140" y="2390"/>
                </a:lnTo>
                <a:lnTo>
                  <a:pt x="1110" y="2318"/>
                </a:lnTo>
                <a:lnTo>
                  <a:pt x="1081" y="2251"/>
                </a:lnTo>
                <a:lnTo>
                  <a:pt x="1056" y="2190"/>
                </a:lnTo>
                <a:lnTo>
                  <a:pt x="1033" y="2134"/>
                </a:lnTo>
                <a:lnTo>
                  <a:pt x="1011" y="2082"/>
                </a:lnTo>
                <a:lnTo>
                  <a:pt x="991" y="2032"/>
                </a:lnTo>
                <a:lnTo>
                  <a:pt x="970" y="1985"/>
                </a:lnTo>
                <a:lnTo>
                  <a:pt x="952" y="1940"/>
                </a:lnTo>
                <a:lnTo>
                  <a:pt x="935" y="1897"/>
                </a:lnTo>
                <a:lnTo>
                  <a:pt x="916" y="1856"/>
                </a:lnTo>
                <a:lnTo>
                  <a:pt x="899" y="1814"/>
                </a:lnTo>
                <a:lnTo>
                  <a:pt x="882" y="1773"/>
                </a:lnTo>
                <a:lnTo>
                  <a:pt x="864" y="1730"/>
                </a:lnTo>
                <a:lnTo>
                  <a:pt x="846" y="1686"/>
                </a:lnTo>
                <a:lnTo>
                  <a:pt x="826" y="1640"/>
                </a:lnTo>
                <a:lnTo>
                  <a:pt x="807" y="1592"/>
                </a:lnTo>
                <a:lnTo>
                  <a:pt x="785" y="1541"/>
                </a:lnTo>
                <a:lnTo>
                  <a:pt x="762" y="1485"/>
                </a:lnTo>
                <a:lnTo>
                  <a:pt x="738" y="1426"/>
                </a:lnTo>
                <a:lnTo>
                  <a:pt x="710" y="1362"/>
                </a:lnTo>
                <a:lnTo>
                  <a:pt x="682" y="1292"/>
                </a:lnTo>
                <a:lnTo>
                  <a:pt x="650" y="1216"/>
                </a:lnTo>
                <a:lnTo>
                  <a:pt x="615" y="1134"/>
                </a:lnTo>
                <a:lnTo>
                  <a:pt x="578" y="1044"/>
                </a:lnTo>
                <a:lnTo>
                  <a:pt x="537" y="947"/>
                </a:lnTo>
                <a:lnTo>
                  <a:pt x="493" y="842"/>
                </a:lnTo>
                <a:lnTo>
                  <a:pt x="445" y="727"/>
                </a:lnTo>
                <a:lnTo>
                  <a:pt x="393" y="603"/>
                </a:lnTo>
                <a:lnTo>
                  <a:pt x="337" y="469"/>
                </a:lnTo>
                <a:lnTo>
                  <a:pt x="276" y="324"/>
                </a:lnTo>
                <a:lnTo>
                  <a:pt x="210" y="167"/>
                </a:lnTo>
                <a:lnTo>
                  <a:pt x="140" y="0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5" name="Freeform 745"/>
          <p:cNvSpPr>
            <a:spLocks/>
          </p:cNvSpPr>
          <p:nvPr/>
        </p:nvSpPr>
        <p:spPr bwMode="auto">
          <a:xfrm>
            <a:off x="1265238" y="2039938"/>
            <a:ext cx="79375" cy="215900"/>
          </a:xfrm>
          <a:custGeom>
            <a:avLst/>
            <a:gdLst>
              <a:gd name="T0" fmla="*/ 2147483647 w 1109"/>
              <a:gd name="T1" fmla="*/ 239708386 h 2454"/>
              <a:gd name="T2" fmla="*/ 2147483647 w 1109"/>
              <a:gd name="T3" fmla="*/ 719117591 h 2454"/>
              <a:gd name="T4" fmla="*/ 1705675561 w 1109"/>
              <a:gd name="T5" fmla="*/ 1138601613 h 2454"/>
              <a:gd name="T6" fmla="*/ 761176189 w 1109"/>
              <a:gd name="T7" fmla="*/ 2147483647 h 2454"/>
              <a:gd name="T8" fmla="*/ 761176189 w 1109"/>
              <a:gd name="T9" fmla="*/ 2147483647 h 2454"/>
              <a:gd name="T10" fmla="*/ 2125491010 w 1109"/>
              <a:gd name="T11" fmla="*/ 2147483647 h 2454"/>
              <a:gd name="T12" fmla="*/ 2147483647 w 1109"/>
              <a:gd name="T13" fmla="*/ 2147483647 h 2454"/>
              <a:gd name="T14" fmla="*/ 2147483647 w 1109"/>
              <a:gd name="T15" fmla="*/ 2147483647 h 2454"/>
              <a:gd name="T16" fmla="*/ 2147483647 w 1109"/>
              <a:gd name="T17" fmla="*/ 2147483647 h 2454"/>
              <a:gd name="T18" fmla="*/ 2147483647 w 1109"/>
              <a:gd name="T19" fmla="*/ 2147483647 h 2454"/>
              <a:gd name="T20" fmla="*/ 2147483647 w 1109"/>
              <a:gd name="T21" fmla="*/ 2147483647 h 2454"/>
              <a:gd name="T22" fmla="*/ 2147483647 w 1109"/>
              <a:gd name="T23" fmla="*/ 2147483647 h 2454"/>
              <a:gd name="T24" fmla="*/ 2147483647 w 1109"/>
              <a:gd name="T25" fmla="*/ 2147483647 h 2454"/>
              <a:gd name="T26" fmla="*/ 2147483647 w 1109"/>
              <a:gd name="T27" fmla="*/ 2147483647 h 2454"/>
              <a:gd name="T28" fmla="*/ 2147483647 w 1109"/>
              <a:gd name="T29" fmla="*/ 2147483647 h 2454"/>
              <a:gd name="T30" fmla="*/ 2147483647 w 1109"/>
              <a:gd name="T31" fmla="*/ 2147483647 h 2454"/>
              <a:gd name="T32" fmla="*/ 2147483647 w 1109"/>
              <a:gd name="T33" fmla="*/ 2147483647 h 2454"/>
              <a:gd name="T34" fmla="*/ 2147483647 w 1109"/>
              <a:gd name="T35" fmla="*/ 2147483647 h 2454"/>
              <a:gd name="T36" fmla="*/ 2147483647 w 1109"/>
              <a:gd name="T37" fmla="*/ 2147483647 h 2454"/>
              <a:gd name="T38" fmla="*/ 2147483647 w 1109"/>
              <a:gd name="T39" fmla="*/ 2147483647 h 2454"/>
              <a:gd name="T40" fmla="*/ 2147483647 w 1109"/>
              <a:gd name="T41" fmla="*/ 2147483647 h 2454"/>
              <a:gd name="T42" fmla="*/ 2147483647 w 1109"/>
              <a:gd name="T43" fmla="*/ 2147483647 h 2454"/>
              <a:gd name="T44" fmla="*/ 2147483647 w 1109"/>
              <a:gd name="T45" fmla="*/ 2147483647 h 2454"/>
              <a:gd name="T46" fmla="*/ 2147483647 w 1109"/>
              <a:gd name="T47" fmla="*/ 2147483647 h 2454"/>
              <a:gd name="T48" fmla="*/ 2147483647 w 1109"/>
              <a:gd name="T49" fmla="*/ 2147483647 h 2454"/>
              <a:gd name="T50" fmla="*/ 2147483647 w 1109"/>
              <a:gd name="T51" fmla="*/ 2147483647 h 2454"/>
              <a:gd name="T52" fmla="*/ 2147483647 w 1109"/>
              <a:gd name="T53" fmla="*/ 2147483647 h 2454"/>
              <a:gd name="T54" fmla="*/ 2147483647 w 1109"/>
              <a:gd name="T55" fmla="*/ 2147483647 h 2454"/>
              <a:gd name="T56" fmla="*/ 2147483647 w 1109"/>
              <a:gd name="T57" fmla="*/ 2147483647 h 2454"/>
              <a:gd name="T58" fmla="*/ 2147483647 w 1109"/>
              <a:gd name="T59" fmla="*/ 2147483647 h 2454"/>
              <a:gd name="T60" fmla="*/ 2147483647 w 1109"/>
              <a:gd name="T61" fmla="*/ 2147483647 h 2454"/>
              <a:gd name="T62" fmla="*/ 2147483647 w 1109"/>
              <a:gd name="T63" fmla="*/ 2147483647 h 2454"/>
              <a:gd name="T64" fmla="*/ 2147483647 w 1109"/>
              <a:gd name="T65" fmla="*/ 2147483647 h 2454"/>
              <a:gd name="T66" fmla="*/ 2147483647 w 1109"/>
              <a:gd name="T67" fmla="*/ 2147483647 h 2454"/>
              <a:gd name="T68" fmla="*/ 2147483647 w 1109"/>
              <a:gd name="T69" fmla="*/ 2147483647 h 2454"/>
              <a:gd name="T70" fmla="*/ 2147483647 w 1109"/>
              <a:gd name="T71" fmla="*/ 2147483647 h 2454"/>
              <a:gd name="T72" fmla="*/ 2147483647 w 1109"/>
              <a:gd name="T73" fmla="*/ 2147483647 h 2454"/>
              <a:gd name="T74" fmla="*/ 2147483647 w 1109"/>
              <a:gd name="T75" fmla="*/ 2147483647 h 2454"/>
              <a:gd name="T76" fmla="*/ 2147483647 w 1109"/>
              <a:gd name="T77" fmla="*/ 2147483647 h 2454"/>
              <a:gd name="T78" fmla="*/ 2147483647 w 1109"/>
              <a:gd name="T79" fmla="*/ 2147483647 h 2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9"/>
              <a:gd name="T121" fmla="*/ 0 h 2454"/>
              <a:gd name="T122" fmla="*/ 1109 w 1109"/>
              <a:gd name="T123" fmla="*/ 2454 h 24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9" h="2454">
                <a:moveTo>
                  <a:pt x="113" y="0"/>
                </a:moveTo>
                <a:lnTo>
                  <a:pt x="100" y="4"/>
                </a:lnTo>
                <a:lnTo>
                  <a:pt x="92" y="9"/>
                </a:lnTo>
                <a:lnTo>
                  <a:pt x="84" y="12"/>
                </a:lnTo>
                <a:lnTo>
                  <a:pt x="76" y="15"/>
                </a:lnTo>
                <a:lnTo>
                  <a:pt x="65" y="19"/>
                </a:lnTo>
                <a:lnTo>
                  <a:pt x="49" y="26"/>
                </a:lnTo>
                <a:lnTo>
                  <a:pt x="29" y="36"/>
                </a:lnTo>
                <a:lnTo>
                  <a:pt x="0" y="49"/>
                </a:lnTo>
                <a:lnTo>
                  <a:pt x="29" y="120"/>
                </a:lnTo>
                <a:lnTo>
                  <a:pt x="56" y="187"/>
                </a:lnTo>
                <a:lnTo>
                  <a:pt x="81" y="248"/>
                </a:lnTo>
                <a:lnTo>
                  <a:pt x="103" y="305"/>
                </a:lnTo>
                <a:lnTo>
                  <a:pt x="125" y="358"/>
                </a:lnTo>
                <a:lnTo>
                  <a:pt x="145" y="407"/>
                </a:lnTo>
                <a:lnTo>
                  <a:pt x="164" y="455"/>
                </a:lnTo>
                <a:lnTo>
                  <a:pt x="182" y="499"/>
                </a:lnTo>
                <a:lnTo>
                  <a:pt x="199" y="542"/>
                </a:lnTo>
                <a:lnTo>
                  <a:pt x="216" y="584"/>
                </a:lnTo>
                <a:lnTo>
                  <a:pt x="233" y="625"/>
                </a:lnTo>
                <a:lnTo>
                  <a:pt x="249" y="667"/>
                </a:lnTo>
                <a:lnTo>
                  <a:pt x="267" y="711"/>
                </a:lnTo>
                <a:lnTo>
                  <a:pt x="284" y="754"/>
                </a:lnTo>
                <a:lnTo>
                  <a:pt x="302" y="800"/>
                </a:lnTo>
                <a:lnTo>
                  <a:pt x="323" y="849"/>
                </a:lnTo>
                <a:lnTo>
                  <a:pt x="343" y="900"/>
                </a:lnTo>
                <a:lnTo>
                  <a:pt x="366" y="956"/>
                </a:lnTo>
                <a:lnTo>
                  <a:pt x="389" y="1016"/>
                </a:lnTo>
                <a:lnTo>
                  <a:pt x="415" y="1081"/>
                </a:lnTo>
                <a:lnTo>
                  <a:pt x="443" y="1151"/>
                </a:lnTo>
                <a:lnTo>
                  <a:pt x="474" y="1227"/>
                </a:lnTo>
                <a:lnTo>
                  <a:pt x="507" y="1311"/>
                </a:lnTo>
                <a:lnTo>
                  <a:pt x="544" y="1400"/>
                </a:lnTo>
                <a:lnTo>
                  <a:pt x="583" y="1499"/>
                </a:lnTo>
                <a:lnTo>
                  <a:pt x="626" y="1606"/>
                </a:lnTo>
                <a:lnTo>
                  <a:pt x="672" y="1721"/>
                </a:lnTo>
                <a:lnTo>
                  <a:pt x="723" y="1846"/>
                </a:lnTo>
                <a:lnTo>
                  <a:pt x="777" y="1981"/>
                </a:lnTo>
                <a:lnTo>
                  <a:pt x="835" y="2128"/>
                </a:lnTo>
                <a:lnTo>
                  <a:pt x="898" y="2285"/>
                </a:lnTo>
                <a:lnTo>
                  <a:pt x="966" y="2454"/>
                </a:lnTo>
                <a:lnTo>
                  <a:pt x="982" y="2447"/>
                </a:lnTo>
                <a:lnTo>
                  <a:pt x="994" y="2442"/>
                </a:lnTo>
                <a:lnTo>
                  <a:pt x="1003" y="2436"/>
                </a:lnTo>
                <a:lnTo>
                  <a:pt x="1014" y="2432"/>
                </a:lnTo>
                <a:lnTo>
                  <a:pt x="1029" y="2426"/>
                </a:lnTo>
                <a:lnTo>
                  <a:pt x="1047" y="2417"/>
                </a:lnTo>
                <a:lnTo>
                  <a:pt x="1073" y="2407"/>
                </a:lnTo>
                <a:lnTo>
                  <a:pt x="1109" y="2392"/>
                </a:lnTo>
                <a:lnTo>
                  <a:pt x="1080" y="2320"/>
                </a:lnTo>
                <a:lnTo>
                  <a:pt x="1052" y="2254"/>
                </a:lnTo>
                <a:lnTo>
                  <a:pt x="1027" y="2193"/>
                </a:lnTo>
                <a:lnTo>
                  <a:pt x="1003" y="2136"/>
                </a:lnTo>
                <a:lnTo>
                  <a:pt x="981" y="2083"/>
                </a:lnTo>
                <a:lnTo>
                  <a:pt x="960" y="2035"/>
                </a:lnTo>
                <a:lnTo>
                  <a:pt x="941" y="1987"/>
                </a:lnTo>
                <a:lnTo>
                  <a:pt x="922" y="1943"/>
                </a:lnTo>
                <a:lnTo>
                  <a:pt x="905" y="1900"/>
                </a:lnTo>
                <a:lnTo>
                  <a:pt x="887" y="1858"/>
                </a:lnTo>
                <a:lnTo>
                  <a:pt x="869" y="1817"/>
                </a:lnTo>
                <a:lnTo>
                  <a:pt x="852" y="1774"/>
                </a:lnTo>
                <a:lnTo>
                  <a:pt x="835" y="1732"/>
                </a:lnTo>
                <a:lnTo>
                  <a:pt x="816" y="1688"/>
                </a:lnTo>
                <a:lnTo>
                  <a:pt x="797" y="1643"/>
                </a:lnTo>
                <a:lnTo>
                  <a:pt x="778" y="1594"/>
                </a:lnTo>
                <a:lnTo>
                  <a:pt x="756" y="1542"/>
                </a:lnTo>
                <a:lnTo>
                  <a:pt x="733" y="1488"/>
                </a:lnTo>
                <a:lnTo>
                  <a:pt x="708" y="1428"/>
                </a:lnTo>
                <a:lnTo>
                  <a:pt x="681" y="1363"/>
                </a:lnTo>
                <a:lnTo>
                  <a:pt x="652" y="1294"/>
                </a:lnTo>
                <a:lnTo>
                  <a:pt x="621" y="1218"/>
                </a:lnTo>
                <a:lnTo>
                  <a:pt x="586" y="1136"/>
                </a:lnTo>
                <a:lnTo>
                  <a:pt x="549" y="1046"/>
                </a:lnTo>
                <a:lnTo>
                  <a:pt x="508" y="948"/>
                </a:lnTo>
                <a:lnTo>
                  <a:pt x="464" y="842"/>
                </a:lnTo>
                <a:lnTo>
                  <a:pt x="417" y="728"/>
                </a:lnTo>
                <a:lnTo>
                  <a:pt x="364" y="604"/>
                </a:lnTo>
                <a:lnTo>
                  <a:pt x="308" y="469"/>
                </a:lnTo>
                <a:lnTo>
                  <a:pt x="248" y="325"/>
                </a:lnTo>
                <a:lnTo>
                  <a:pt x="183" y="168"/>
                </a:lnTo>
                <a:lnTo>
                  <a:pt x="113" y="0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6" name="Freeform 746"/>
          <p:cNvSpPr>
            <a:spLocks/>
          </p:cNvSpPr>
          <p:nvPr/>
        </p:nvSpPr>
        <p:spPr bwMode="auto">
          <a:xfrm>
            <a:off x="1265238" y="2039938"/>
            <a:ext cx="77787" cy="215900"/>
          </a:xfrm>
          <a:custGeom>
            <a:avLst/>
            <a:gdLst>
              <a:gd name="T0" fmla="*/ 2087500591 w 1078"/>
              <a:gd name="T1" fmla="*/ 183582513 h 2440"/>
              <a:gd name="T2" fmla="*/ 1762128755 w 1078"/>
              <a:gd name="T3" fmla="*/ 490477284 h 2440"/>
              <a:gd name="T4" fmla="*/ 1328547552 w 1078"/>
              <a:gd name="T5" fmla="*/ 858339207 h 2440"/>
              <a:gd name="T6" fmla="*/ 596269538 w 1078"/>
              <a:gd name="T7" fmla="*/ 1655022329 h 2440"/>
              <a:gd name="T8" fmla="*/ 813432441 w 1078"/>
              <a:gd name="T9" fmla="*/ 2147483647 h 2440"/>
              <a:gd name="T10" fmla="*/ 2147483647 w 1078"/>
              <a:gd name="T11" fmla="*/ 2147483647 h 2440"/>
              <a:gd name="T12" fmla="*/ 2147483647 w 1078"/>
              <a:gd name="T13" fmla="*/ 2147483647 h 2440"/>
              <a:gd name="T14" fmla="*/ 2147483647 w 1078"/>
              <a:gd name="T15" fmla="*/ 2147483647 h 2440"/>
              <a:gd name="T16" fmla="*/ 2147483647 w 1078"/>
              <a:gd name="T17" fmla="*/ 2147483647 h 2440"/>
              <a:gd name="T18" fmla="*/ 2147483647 w 1078"/>
              <a:gd name="T19" fmla="*/ 2147483647 h 2440"/>
              <a:gd name="T20" fmla="*/ 2147483647 w 1078"/>
              <a:gd name="T21" fmla="*/ 2147483647 h 2440"/>
              <a:gd name="T22" fmla="*/ 2147483647 w 1078"/>
              <a:gd name="T23" fmla="*/ 2147483647 h 2440"/>
              <a:gd name="T24" fmla="*/ 2147483647 w 1078"/>
              <a:gd name="T25" fmla="*/ 2147483647 h 2440"/>
              <a:gd name="T26" fmla="*/ 2147483647 w 1078"/>
              <a:gd name="T27" fmla="*/ 2147483647 h 2440"/>
              <a:gd name="T28" fmla="*/ 2147483647 w 1078"/>
              <a:gd name="T29" fmla="*/ 2147483647 h 2440"/>
              <a:gd name="T30" fmla="*/ 2147483647 w 1078"/>
              <a:gd name="T31" fmla="*/ 2147483647 h 2440"/>
              <a:gd name="T32" fmla="*/ 2147483647 w 1078"/>
              <a:gd name="T33" fmla="*/ 2147483647 h 2440"/>
              <a:gd name="T34" fmla="*/ 2147483647 w 1078"/>
              <a:gd name="T35" fmla="*/ 2147483647 h 2440"/>
              <a:gd name="T36" fmla="*/ 2147483647 w 1078"/>
              <a:gd name="T37" fmla="*/ 2147483647 h 2440"/>
              <a:gd name="T38" fmla="*/ 2147483647 w 1078"/>
              <a:gd name="T39" fmla="*/ 2147483647 h 2440"/>
              <a:gd name="T40" fmla="*/ 2147483647 w 1078"/>
              <a:gd name="T41" fmla="*/ 2147483647 h 2440"/>
              <a:gd name="T42" fmla="*/ 2147483647 w 1078"/>
              <a:gd name="T43" fmla="*/ 2147483647 h 2440"/>
              <a:gd name="T44" fmla="*/ 2147483647 w 1078"/>
              <a:gd name="T45" fmla="*/ 2147483647 h 2440"/>
              <a:gd name="T46" fmla="*/ 2147483647 w 1078"/>
              <a:gd name="T47" fmla="*/ 2147483647 h 2440"/>
              <a:gd name="T48" fmla="*/ 2147483647 w 1078"/>
              <a:gd name="T49" fmla="*/ 2147483647 h 2440"/>
              <a:gd name="T50" fmla="*/ 2147483647 w 1078"/>
              <a:gd name="T51" fmla="*/ 2147483647 h 2440"/>
              <a:gd name="T52" fmla="*/ 2147483647 w 1078"/>
              <a:gd name="T53" fmla="*/ 2147483647 h 2440"/>
              <a:gd name="T54" fmla="*/ 2147483647 w 1078"/>
              <a:gd name="T55" fmla="*/ 2147483647 h 2440"/>
              <a:gd name="T56" fmla="*/ 2147483647 w 1078"/>
              <a:gd name="T57" fmla="*/ 2147483647 h 2440"/>
              <a:gd name="T58" fmla="*/ 2147483647 w 1078"/>
              <a:gd name="T59" fmla="*/ 2147483647 h 2440"/>
              <a:gd name="T60" fmla="*/ 2147483647 w 1078"/>
              <a:gd name="T61" fmla="*/ 2147483647 h 2440"/>
              <a:gd name="T62" fmla="*/ 2147483647 w 1078"/>
              <a:gd name="T63" fmla="*/ 2147483647 h 2440"/>
              <a:gd name="T64" fmla="*/ 2147483647 w 1078"/>
              <a:gd name="T65" fmla="*/ 2147483647 h 2440"/>
              <a:gd name="T66" fmla="*/ 2147483647 w 1078"/>
              <a:gd name="T67" fmla="*/ 2147483647 h 2440"/>
              <a:gd name="T68" fmla="*/ 2147483647 w 1078"/>
              <a:gd name="T69" fmla="*/ 2147483647 h 2440"/>
              <a:gd name="T70" fmla="*/ 2147483647 w 1078"/>
              <a:gd name="T71" fmla="*/ 2147483647 h 2440"/>
              <a:gd name="T72" fmla="*/ 2147483647 w 1078"/>
              <a:gd name="T73" fmla="*/ 2147483647 h 2440"/>
              <a:gd name="T74" fmla="*/ 2147483647 w 1078"/>
              <a:gd name="T75" fmla="*/ 2147483647 h 2440"/>
              <a:gd name="T76" fmla="*/ 2147483647 w 1078"/>
              <a:gd name="T77" fmla="*/ 2147483647 h 2440"/>
              <a:gd name="T78" fmla="*/ 2147483647 w 1078"/>
              <a:gd name="T79" fmla="*/ 2147483647 h 24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78"/>
              <a:gd name="T121" fmla="*/ 0 h 2440"/>
              <a:gd name="T122" fmla="*/ 1078 w 1078"/>
              <a:gd name="T123" fmla="*/ 2440 h 24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78" h="2440">
                <a:moveTo>
                  <a:pt x="86" y="0"/>
                </a:moveTo>
                <a:lnTo>
                  <a:pt x="77" y="3"/>
                </a:lnTo>
                <a:lnTo>
                  <a:pt x="71" y="6"/>
                </a:lnTo>
                <a:lnTo>
                  <a:pt x="65" y="8"/>
                </a:lnTo>
                <a:lnTo>
                  <a:pt x="59" y="10"/>
                </a:lnTo>
                <a:lnTo>
                  <a:pt x="49" y="14"/>
                </a:lnTo>
                <a:lnTo>
                  <a:pt x="38" y="20"/>
                </a:lnTo>
                <a:lnTo>
                  <a:pt x="22" y="27"/>
                </a:lnTo>
                <a:lnTo>
                  <a:pt x="0" y="37"/>
                </a:lnTo>
                <a:lnTo>
                  <a:pt x="30" y="108"/>
                </a:lnTo>
                <a:lnTo>
                  <a:pt x="57" y="175"/>
                </a:lnTo>
                <a:lnTo>
                  <a:pt x="81" y="236"/>
                </a:lnTo>
                <a:lnTo>
                  <a:pt x="104" y="293"/>
                </a:lnTo>
                <a:lnTo>
                  <a:pt x="126" y="345"/>
                </a:lnTo>
                <a:lnTo>
                  <a:pt x="145" y="395"/>
                </a:lnTo>
                <a:lnTo>
                  <a:pt x="165" y="442"/>
                </a:lnTo>
                <a:lnTo>
                  <a:pt x="182" y="487"/>
                </a:lnTo>
                <a:lnTo>
                  <a:pt x="199" y="530"/>
                </a:lnTo>
                <a:lnTo>
                  <a:pt x="217" y="572"/>
                </a:lnTo>
                <a:lnTo>
                  <a:pt x="234" y="613"/>
                </a:lnTo>
                <a:lnTo>
                  <a:pt x="250" y="655"/>
                </a:lnTo>
                <a:lnTo>
                  <a:pt x="268" y="698"/>
                </a:lnTo>
                <a:lnTo>
                  <a:pt x="286" y="742"/>
                </a:lnTo>
                <a:lnTo>
                  <a:pt x="304" y="788"/>
                </a:lnTo>
                <a:lnTo>
                  <a:pt x="324" y="837"/>
                </a:lnTo>
                <a:lnTo>
                  <a:pt x="345" y="888"/>
                </a:lnTo>
                <a:lnTo>
                  <a:pt x="368" y="944"/>
                </a:lnTo>
                <a:lnTo>
                  <a:pt x="391" y="1003"/>
                </a:lnTo>
                <a:lnTo>
                  <a:pt x="418" y="1069"/>
                </a:lnTo>
                <a:lnTo>
                  <a:pt x="445" y="1138"/>
                </a:lnTo>
                <a:lnTo>
                  <a:pt x="476" y="1215"/>
                </a:lnTo>
                <a:lnTo>
                  <a:pt x="509" y="1297"/>
                </a:lnTo>
                <a:lnTo>
                  <a:pt x="546" y="1388"/>
                </a:lnTo>
                <a:lnTo>
                  <a:pt x="585" y="1486"/>
                </a:lnTo>
                <a:lnTo>
                  <a:pt x="628" y="1593"/>
                </a:lnTo>
                <a:lnTo>
                  <a:pt x="675" y="1707"/>
                </a:lnTo>
                <a:lnTo>
                  <a:pt x="725" y="1833"/>
                </a:lnTo>
                <a:lnTo>
                  <a:pt x="780" y="1968"/>
                </a:lnTo>
                <a:lnTo>
                  <a:pt x="838" y="2113"/>
                </a:lnTo>
                <a:lnTo>
                  <a:pt x="901" y="2270"/>
                </a:lnTo>
                <a:lnTo>
                  <a:pt x="969" y="2440"/>
                </a:lnTo>
                <a:lnTo>
                  <a:pt x="982" y="2435"/>
                </a:lnTo>
                <a:lnTo>
                  <a:pt x="990" y="2431"/>
                </a:lnTo>
                <a:lnTo>
                  <a:pt x="998" y="2426"/>
                </a:lnTo>
                <a:lnTo>
                  <a:pt x="1006" y="2423"/>
                </a:lnTo>
                <a:lnTo>
                  <a:pt x="1016" y="2419"/>
                </a:lnTo>
                <a:lnTo>
                  <a:pt x="1031" y="2413"/>
                </a:lnTo>
                <a:lnTo>
                  <a:pt x="1050" y="2404"/>
                </a:lnTo>
                <a:lnTo>
                  <a:pt x="1078" y="2394"/>
                </a:lnTo>
                <a:lnTo>
                  <a:pt x="1048" y="2322"/>
                </a:lnTo>
                <a:lnTo>
                  <a:pt x="1020" y="2256"/>
                </a:lnTo>
                <a:lnTo>
                  <a:pt x="995" y="2195"/>
                </a:lnTo>
                <a:lnTo>
                  <a:pt x="973" y="2138"/>
                </a:lnTo>
                <a:lnTo>
                  <a:pt x="950" y="2085"/>
                </a:lnTo>
                <a:lnTo>
                  <a:pt x="930" y="2035"/>
                </a:lnTo>
                <a:lnTo>
                  <a:pt x="910" y="1989"/>
                </a:lnTo>
                <a:lnTo>
                  <a:pt x="892" y="1944"/>
                </a:lnTo>
                <a:lnTo>
                  <a:pt x="875" y="1901"/>
                </a:lnTo>
                <a:lnTo>
                  <a:pt x="857" y="1859"/>
                </a:lnTo>
                <a:lnTo>
                  <a:pt x="840" y="1817"/>
                </a:lnTo>
                <a:lnTo>
                  <a:pt x="823" y="1775"/>
                </a:lnTo>
                <a:lnTo>
                  <a:pt x="805" y="1733"/>
                </a:lnTo>
                <a:lnTo>
                  <a:pt x="787" y="1688"/>
                </a:lnTo>
                <a:lnTo>
                  <a:pt x="768" y="1643"/>
                </a:lnTo>
                <a:lnTo>
                  <a:pt x="748" y="1595"/>
                </a:lnTo>
                <a:lnTo>
                  <a:pt x="727" y="1543"/>
                </a:lnTo>
                <a:lnTo>
                  <a:pt x="703" y="1487"/>
                </a:lnTo>
                <a:lnTo>
                  <a:pt x="679" y="1428"/>
                </a:lnTo>
                <a:lnTo>
                  <a:pt x="652" y="1364"/>
                </a:lnTo>
                <a:lnTo>
                  <a:pt x="624" y="1294"/>
                </a:lnTo>
                <a:lnTo>
                  <a:pt x="592" y="1218"/>
                </a:lnTo>
                <a:lnTo>
                  <a:pt x="557" y="1135"/>
                </a:lnTo>
                <a:lnTo>
                  <a:pt x="521" y="1045"/>
                </a:lnTo>
                <a:lnTo>
                  <a:pt x="480" y="948"/>
                </a:lnTo>
                <a:lnTo>
                  <a:pt x="436" y="843"/>
                </a:lnTo>
                <a:lnTo>
                  <a:pt x="388" y="728"/>
                </a:lnTo>
                <a:lnTo>
                  <a:pt x="337" y="604"/>
                </a:lnTo>
                <a:lnTo>
                  <a:pt x="281" y="469"/>
                </a:lnTo>
                <a:lnTo>
                  <a:pt x="221" y="324"/>
                </a:lnTo>
                <a:lnTo>
                  <a:pt x="155" y="168"/>
                </a:lnTo>
                <a:lnTo>
                  <a:pt x="86" y="0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7" name="Freeform 747"/>
          <p:cNvSpPr>
            <a:spLocks/>
          </p:cNvSpPr>
          <p:nvPr/>
        </p:nvSpPr>
        <p:spPr bwMode="auto">
          <a:xfrm>
            <a:off x="1265238" y="2041525"/>
            <a:ext cx="76200" cy="214313"/>
          </a:xfrm>
          <a:custGeom>
            <a:avLst/>
            <a:gdLst>
              <a:gd name="T0" fmla="*/ 1464468786 w 1046"/>
              <a:gd name="T1" fmla="*/ 121720604 h 2428"/>
              <a:gd name="T2" fmla="*/ 1211241180 w 1046"/>
              <a:gd name="T3" fmla="*/ 303276992 h 2428"/>
              <a:gd name="T4" fmla="*/ 929404115 w 1046"/>
              <a:gd name="T5" fmla="*/ 607239556 h 2428"/>
              <a:gd name="T6" fmla="*/ 422562073 w 1046"/>
              <a:gd name="T7" fmla="*/ 1092758596 h 2428"/>
              <a:gd name="T8" fmla="*/ 816901736 w 1046"/>
              <a:gd name="T9" fmla="*/ 2147483647 h 2428"/>
              <a:gd name="T10" fmla="*/ 2147483647 w 1046"/>
              <a:gd name="T11" fmla="*/ 2147483647 h 2428"/>
              <a:gd name="T12" fmla="*/ 2147483647 w 1046"/>
              <a:gd name="T13" fmla="*/ 2147483647 h 2428"/>
              <a:gd name="T14" fmla="*/ 2147483647 w 1046"/>
              <a:gd name="T15" fmla="*/ 2147483647 h 2428"/>
              <a:gd name="T16" fmla="*/ 2147483647 w 1046"/>
              <a:gd name="T17" fmla="*/ 2147483647 h 2428"/>
              <a:gd name="T18" fmla="*/ 2147483647 w 1046"/>
              <a:gd name="T19" fmla="*/ 2147483647 h 2428"/>
              <a:gd name="T20" fmla="*/ 2147483647 w 1046"/>
              <a:gd name="T21" fmla="*/ 2147483647 h 2428"/>
              <a:gd name="T22" fmla="*/ 2147483647 w 1046"/>
              <a:gd name="T23" fmla="*/ 2147483647 h 2428"/>
              <a:gd name="T24" fmla="*/ 2147483647 w 1046"/>
              <a:gd name="T25" fmla="*/ 2147483647 h 2428"/>
              <a:gd name="T26" fmla="*/ 2147483647 w 1046"/>
              <a:gd name="T27" fmla="*/ 2147483647 h 2428"/>
              <a:gd name="T28" fmla="*/ 2147483647 w 1046"/>
              <a:gd name="T29" fmla="*/ 2147483647 h 2428"/>
              <a:gd name="T30" fmla="*/ 2147483647 w 1046"/>
              <a:gd name="T31" fmla="*/ 2147483647 h 2428"/>
              <a:gd name="T32" fmla="*/ 2147483647 w 1046"/>
              <a:gd name="T33" fmla="*/ 2147483647 h 2428"/>
              <a:gd name="T34" fmla="*/ 2147483647 w 1046"/>
              <a:gd name="T35" fmla="*/ 2147483647 h 2428"/>
              <a:gd name="T36" fmla="*/ 2147483647 w 1046"/>
              <a:gd name="T37" fmla="*/ 2147483647 h 2428"/>
              <a:gd name="T38" fmla="*/ 2147483647 w 1046"/>
              <a:gd name="T39" fmla="*/ 2147483647 h 2428"/>
              <a:gd name="T40" fmla="*/ 2147483647 w 1046"/>
              <a:gd name="T41" fmla="*/ 2147483647 h 2428"/>
              <a:gd name="T42" fmla="*/ 2147483647 w 1046"/>
              <a:gd name="T43" fmla="*/ 2147483647 h 2428"/>
              <a:gd name="T44" fmla="*/ 2147483647 w 1046"/>
              <a:gd name="T45" fmla="*/ 2147483647 h 2428"/>
              <a:gd name="T46" fmla="*/ 2147483647 w 1046"/>
              <a:gd name="T47" fmla="*/ 2147483647 h 2428"/>
              <a:gd name="T48" fmla="*/ 2147483647 w 1046"/>
              <a:gd name="T49" fmla="*/ 2147483647 h 2428"/>
              <a:gd name="T50" fmla="*/ 2147483647 w 1046"/>
              <a:gd name="T51" fmla="*/ 2147483647 h 2428"/>
              <a:gd name="T52" fmla="*/ 2147483647 w 1046"/>
              <a:gd name="T53" fmla="*/ 2147483647 h 2428"/>
              <a:gd name="T54" fmla="*/ 2147483647 w 1046"/>
              <a:gd name="T55" fmla="*/ 2147483647 h 2428"/>
              <a:gd name="T56" fmla="*/ 2147483647 w 1046"/>
              <a:gd name="T57" fmla="*/ 2147483647 h 2428"/>
              <a:gd name="T58" fmla="*/ 2147483647 w 1046"/>
              <a:gd name="T59" fmla="*/ 2147483647 h 2428"/>
              <a:gd name="T60" fmla="*/ 2147483647 w 1046"/>
              <a:gd name="T61" fmla="*/ 2147483647 h 2428"/>
              <a:gd name="T62" fmla="*/ 2147483647 w 1046"/>
              <a:gd name="T63" fmla="*/ 2147483647 h 2428"/>
              <a:gd name="T64" fmla="*/ 2147483647 w 1046"/>
              <a:gd name="T65" fmla="*/ 2147483647 h 2428"/>
              <a:gd name="T66" fmla="*/ 2147483647 w 1046"/>
              <a:gd name="T67" fmla="*/ 2147483647 h 2428"/>
              <a:gd name="T68" fmla="*/ 2147483647 w 1046"/>
              <a:gd name="T69" fmla="*/ 2147483647 h 2428"/>
              <a:gd name="T70" fmla="*/ 2147483647 w 1046"/>
              <a:gd name="T71" fmla="*/ 2147483647 h 2428"/>
              <a:gd name="T72" fmla="*/ 2147483647 w 1046"/>
              <a:gd name="T73" fmla="*/ 2147483647 h 2428"/>
              <a:gd name="T74" fmla="*/ 2147483647 w 1046"/>
              <a:gd name="T75" fmla="*/ 2147483647 h 2428"/>
              <a:gd name="T76" fmla="*/ 2147483647 w 1046"/>
              <a:gd name="T77" fmla="*/ 2147483647 h 2428"/>
              <a:gd name="T78" fmla="*/ 2147483647 w 1046"/>
              <a:gd name="T79" fmla="*/ 2147483647 h 24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46"/>
              <a:gd name="T121" fmla="*/ 0 h 2428"/>
              <a:gd name="T122" fmla="*/ 1046 w 1046"/>
              <a:gd name="T123" fmla="*/ 2428 h 24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46" h="2428">
                <a:moveTo>
                  <a:pt x="58" y="0"/>
                </a:moveTo>
                <a:lnTo>
                  <a:pt x="52" y="2"/>
                </a:lnTo>
                <a:lnTo>
                  <a:pt x="47" y="4"/>
                </a:lnTo>
                <a:lnTo>
                  <a:pt x="43" y="5"/>
                </a:lnTo>
                <a:lnTo>
                  <a:pt x="39" y="7"/>
                </a:lnTo>
                <a:lnTo>
                  <a:pt x="33" y="10"/>
                </a:lnTo>
                <a:lnTo>
                  <a:pt x="25" y="13"/>
                </a:lnTo>
                <a:lnTo>
                  <a:pt x="15" y="18"/>
                </a:lnTo>
                <a:lnTo>
                  <a:pt x="0" y="25"/>
                </a:lnTo>
                <a:lnTo>
                  <a:pt x="29" y="97"/>
                </a:lnTo>
                <a:lnTo>
                  <a:pt x="56" y="164"/>
                </a:lnTo>
                <a:lnTo>
                  <a:pt x="80" y="225"/>
                </a:lnTo>
                <a:lnTo>
                  <a:pt x="104" y="282"/>
                </a:lnTo>
                <a:lnTo>
                  <a:pt x="125" y="334"/>
                </a:lnTo>
                <a:lnTo>
                  <a:pt x="145" y="384"/>
                </a:lnTo>
                <a:lnTo>
                  <a:pt x="164" y="430"/>
                </a:lnTo>
                <a:lnTo>
                  <a:pt x="182" y="475"/>
                </a:lnTo>
                <a:lnTo>
                  <a:pt x="199" y="518"/>
                </a:lnTo>
                <a:lnTo>
                  <a:pt x="217" y="560"/>
                </a:lnTo>
                <a:lnTo>
                  <a:pt x="233" y="601"/>
                </a:lnTo>
                <a:lnTo>
                  <a:pt x="250" y="643"/>
                </a:lnTo>
                <a:lnTo>
                  <a:pt x="268" y="686"/>
                </a:lnTo>
                <a:lnTo>
                  <a:pt x="285" y="730"/>
                </a:lnTo>
                <a:lnTo>
                  <a:pt x="305" y="776"/>
                </a:lnTo>
                <a:lnTo>
                  <a:pt x="324" y="825"/>
                </a:lnTo>
                <a:lnTo>
                  <a:pt x="344" y="876"/>
                </a:lnTo>
                <a:lnTo>
                  <a:pt x="367" y="932"/>
                </a:lnTo>
                <a:lnTo>
                  <a:pt x="391" y="991"/>
                </a:lnTo>
                <a:lnTo>
                  <a:pt x="418" y="1056"/>
                </a:lnTo>
                <a:lnTo>
                  <a:pt x="445" y="1126"/>
                </a:lnTo>
                <a:lnTo>
                  <a:pt x="477" y="1203"/>
                </a:lnTo>
                <a:lnTo>
                  <a:pt x="511" y="1285"/>
                </a:lnTo>
                <a:lnTo>
                  <a:pt x="546" y="1376"/>
                </a:lnTo>
                <a:lnTo>
                  <a:pt x="586" y="1474"/>
                </a:lnTo>
                <a:lnTo>
                  <a:pt x="629" y="1580"/>
                </a:lnTo>
                <a:lnTo>
                  <a:pt x="676" y="1695"/>
                </a:lnTo>
                <a:lnTo>
                  <a:pt x="726" y="1821"/>
                </a:lnTo>
                <a:lnTo>
                  <a:pt x="781" y="1956"/>
                </a:lnTo>
                <a:lnTo>
                  <a:pt x="840" y="2101"/>
                </a:lnTo>
                <a:lnTo>
                  <a:pt x="903" y="2258"/>
                </a:lnTo>
                <a:lnTo>
                  <a:pt x="972" y="2428"/>
                </a:lnTo>
                <a:lnTo>
                  <a:pt x="980" y="2424"/>
                </a:lnTo>
                <a:lnTo>
                  <a:pt x="986" y="2421"/>
                </a:lnTo>
                <a:lnTo>
                  <a:pt x="991" y="2419"/>
                </a:lnTo>
                <a:lnTo>
                  <a:pt x="997" y="2415"/>
                </a:lnTo>
                <a:lnTo>
                  <a:pt x="1004" y="2412"/>
                </a:lnTo>
                <a:lnTo>
                  <a:pt x="1013" y="2408"/>
                </a:lnTo>
                <a:lnTo>
                  <a:pt x="1028" y="2403"/>
                </a:lnTo>
                <a:lnTo>
                  <a:pt x="1046" y="2395"/>
                </a:lnTo>
                <a:lnTo>
                  <a:pt x="1017" y="2324"/>
                </a:lnTo>
                <a:lnTo>
                  <a:pt x="989" y="2257"/>
                </a:lnTo>
                <a:lnTo>
                  <a:pt x="964" y="2196"/>
                </a:lnTo>
                <a:lnTo>
                  <a:pt x="941" y="2139"/>
                </a:lnTo>
                <a:lnTo>
                  <a:pt x="920" y="2086"/>
                </a:lnTo>
                <a:lnTo>
                  <a:pt x="899" y="2037"/>
                </a:lnTo>
                <a:lnTo>
                  <a:pt x="880" y="1990"/>
                </a:lnTo>
                <a:lnTo>
                  <a:pt x="861" y="1946"/>
                </a:lnTo>
                <a:lnTo>
                  <a:pt x="843" y="1903"/>
                </a:lnTo>
                <a:lnTo>
                  <a:pt x="826" y="1861"/>
                </a:lnTo>
                <a:lnTo>
                  <a:pt x="809" y="1819"/>
                </a:lnTo>
                <a:lnTo>
                  <a:pt x="792" y="1778"/>
                </a:lnTo>
                <a:lnTo>
                  <a:pt x="774" y="1734"/>
                </a:lnTo>
                <a:lnTo>
                  <a:pt x="756" y="1691"/>
                </a:lnTo>
                <a:lnTo>
                  <a:pt x="737" y="1645"/>
                </a:lnTo>
                <a:lnTo>
                  <a:pt x="718" y="1596"/>
                </a:lnTo>
                <a:lnTo>
                  <a:pt x="696" y="1545"/>
                </a:lnTo>
                <a:lnTo>
                  <a:pt x="673" y="1490"/>
                </a:lnTo>
                <a:lnTo>
                  <a:pt x="648" y="1430"/>
                </a:lnTo>
                <a:lnTo>
                  <a:pt x="622" y="1365"/>
                </a:lnTo>
                <a:lnTo>
                  <a:pt x="593" y="1296"/>
                </a:lnTo>
                <a:lnTo>
                  <a:pt x="562" y="1220"/>
                </a:lnTo>
                <a:lnTo>
                  <a:pt x="528" y="1138"/>
                </a:lnTo>
                <a:lnTo>
                  <a:pt x="490" y="1047"/>
                </a:lnTo>
                <a:lnTo>
                  <a:pt x="450" y="950"/>
                </a:lnTo>
                <a:lnTo>
                  <a:pt x="407" y="843"/>
                </a:lnTo>
                <a:lnTo>
                  <a:pt x="359" y="730"/>
                </a:lnTo>
                <a:lnTo>
                  <a:pt x="308" y="605"/>
                </a:lnTo>
                <a:lnTo>
                  <a:pt x="251" y="470"/>
                </a:lnTo>
                <a:lnTo>
                  <a:pt x="192" y="325"/>
                </a:lnTo>
                <a:lnTo>
                  <a:pt x="127" y="169"/>
                </a:lnTo>
                <a:lnTo>
                  <a:pt x="58" y="0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8" name="Freeform 748"/>
          <p:cNvSpPr>
            <a:spLocks/>
          </p:cNvSpPr>
          <p:nvPr/>
        </p:nvSpPr>
        <p:spPr bwMode="auto">
          <a:xfrm>
            <a:off x="1265238" y="2041525"/>
            <a:ext cx="73025" cy="212725"/>
          </a:xfrm>
          <a:custGeom>
            <a:avLst/>
            <a:gdLst>
              <a:gd name="T0" fmla="*/ 850748143 w 1017"/>
              <a:gd name="T1" fmla="*/ 0 h 2414"/>
              <a:gd name="T2" fmla="*/ 0 w 1017"/>
              <a:gd name="T3" fmla="*/ 784201988 h 2414"/>
              <a:gd name="T4" fmla="*/ 2147483647 w 1017"/>
              <a:gd name="T5" fmla="*/ 2147483647 h 2414"/>
              <a:gd name="T6" fmla="*/ 2147483647 w 1017"/>
              <a:gd name="T7" fmla="*/ 2147483647 h 2414"/>
              <a:gd name="T8" fmla="*/ 850748143 w 1017"/>
              <a:gd name="T9" fmla="*/ 0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7"/>
              <a:gd name="T16" fmla="*/ 0 h 2414"/>
              <a:gd name="T17" fmla="*/ 1017 w 1017"/>
              <a:gd name="T18" fmla="*/ 2414 h 2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7" h="2414">
                <a:moveTo>
                  <a:pt x="32" y="0"/>
                </a:moveTo>
                <a:lnTo>
                  <a:pt x="0" y="13"/>
                </a:lnTo>
                <a:lnTo>
                  <a:pt x="977" y="2414"/>
                </a:lnTo>
                <a:lnTo>
                  <a:pt x="1017" y="2396"/>
                </a:lnTo>
                <a:lnTo>
                  <a:pt x="3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9" name="Freeform 749"/>
          <p:cNvSpPr>
            <a:spLocks/>
          </p:cNvSpPr>
          <p:nvPr/>
        </p:nvSpPr>
        <p:spPr bwMode="auto">
          <a:xfrm>
            <a:off x="1263650" y="2035175"/>
            <a:ext cx="12700" cy="9525"/>
          </a:xfrm>
          <a:custGeom>
            <a:avLst/>
            <a:gdLst>
              <a:gd name="T0" fmla="*/ 2147483647 w 173"/>
              <a:gd name="T1" fmla="*/ 2020874332 h 95"/>
              <a:gd name="T2" fmla="*/ 203346454 w 173"/>
              <a:gd name="T3" fmla="*/ 2147483647 h 95"/>
              <a:gd name="T4" fmla="*/ 0 w 173"/>
              <a:gd name="T5" fmla="*/ 2147483647 h 95"/>
              <a:gd name="T6" fmla="*/ 2147483647 w 173"/>
              <a:gd name="T7" fmla="*/ 0 h 95"/>
              <a:gd name="T8" fmla="*/ 2147483647 w 173"/>
              <a:gd name="T9" fmla="*/ 2020874332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95"/>
              <a:gd name="T17" fmla="*/ 173 w 173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95">
                <a:moveTo>
                  <a:pt x="173" y="20"/>
                </a:moveTo>
                <a:lnTo>
                  <a:pt x="7" y="95"/>
                </a:lnTo>
                <a:lnTo>
                  <a:pt x="0" y="75"/>
                </a:lnTo>
                <a:lnTo>
                  <a:pt x="166" y="0"/>
                </a:lnTo>
                <a:lnTo>
                  <a:pt x="173" y="2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0" name="Freeform 750"/>
          <p:cNvSpPr>
            <a:spLocks/>
          </p:cNvSpPr>
          <p:nvPr/>
        </p:nvSpPr>
        <p:spPr bwMode="auto">
          <a:xfrm>
            <a:off x="1260475" y="2027238"/>
            <a:ext cx="14288" cy="15875"/>
          </a:xfrm>
          <a:custGeom>
            <a:avLst/>
            <a:gdLst>
              <a:gd name="T0" fmla="*/ 2147483647 w 200"/>
              <a:gd name="T1" fmla="*/ 2147483647 h 179"/>
              <a:gd name="T2" fmla="*/ 859744466 w 200"/>
              <a:gd name="T3" fmla="*/ 2147483647 h 179"/>
              <a:gd name="T4" fmla="*/ 0 w 200"/>
              <a:gd name="T5" fmla="*/ 2147483647 h 179"/>
              <a:gd name="T6" fmla="*/ 1510927424 w 200"/>
              <a:gd name="T7" fmla="*/ 0 h 179"/>
              <a:gd name="T8" fmla="*/ 2147483647 w 200"/>
              <a:gd name="T9" fmla="*/ 1608578719 h 179"/>
              <a:gd name="T10" fmla="*/ 2147483647 w 200"/>
              <a:gd name="T11" fmla="*/ 2147483647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79"/>
              <a:gd name="T20" fmla="*/ 200 w 200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79">
                <a:moveTo>
                  <a:pt x="200" y="106"/>
                </a:moveTo>
                <a:lnTo>
                  <a:pt x="33" y="179"/>
                </a:lnTo>
                <a:lnTo>
                  <a:pt x="0" y="100"/>
                </a:lnTo>
                <a:lnTo>
                  <a:pt x="58" y="0"/>
                </a:lnTo>
                <a:lnTo>
                  <a:pt x="168" y="26"/>
                </a:lnTo>
                <a:lnTo>
                  <a:pt x="200" y="106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1" name="Freeform 751"/>
          <p:cNvSpPr>
            <a:spLocks/>
          </p:cNvSpPr>
          <p:nvPr/>
        </p:nvSpPr>
        <p:spPr bwMode="auto">
          <a:xfrm>
            <a:off x="1260475" y="2027238"/>
            <a:ext cx="12700" cy="15875"/>
          </a:xfrm>
          <a:custGeom>
            <a:avLst/>
            <a:gdLst>
              <a:gd name="T0" fmla="*/ 2147483647 w 173"/>
              <a:gd name="T1" fmla="*/ 2147483647 h 177"/>
              <a:gd name="T2" fmla="*/ 2147483647 w 173"/>
              <a:gd name="T3" fmla="*/ 2147483647 h 177"/>
              <a:gd name="T4" fmla="*/ 2147483647 w 173"/>
              <a:gd name="T5" fmla="*/ 2147483647 h 177"/>
              <a:gd name="T6" fmla="*/ 2147483647 w 173"/>
              <a:gd name="T7" fmla="*/ 2147483647 h 177"/>
              <a:gd name="T8" fmla="*/ 2147483647 w 173"/>
              <a:gd name="T9" fmla="*/ 2147483647 h 177"/>
              <a:gd name="T10" fmla="*/ 2147483647 w 173"/>
              <a:gd name="T11" fmla="*/ 2147483647 h 177"/>
              <a:gd name="T12" fmla="*/ 2147483647 w 173"/>
              <a:gd name="T13" fmla="*/ 2147483647 h 177"/>
              <a:gd name="T14" fmla="*/ 2003792052 w 173"/>
              <a:gd name="T15" fmla="*/ 2147483647 h 177"/>
              <a:gd name="T16" fmla="*/ 958573169 w 173"/>
              <a:gd name="T17" fmla="*/ 2147483647 h 177"/>
              <a:gd name="T18" fmla="*/ 871146002 w 173"/>
              <a:gd name="T19" fmla="*/ 2147483647 h 177"/>
              <a:gd name="T20" fmla="*/ 784106883 w 173"/>
              <a:gd name="T21" fmla="*/ 2147483647 h 177"/>
              <a:gd name="T22" fmla="*/ 725953289 w 173"/>
              <a:gd name="T23" fmla="*/ 2147483647 h 177"/>
              <a:gd name="T24" fmla="*/ 667799475 w 173"/>
              <a:gd name="T25" fmla="*/ 2147483647 h 177"/>
              <a:gd name="T26" fmla="*/ 580760355 w 173"/>
              <a:gd name="T27" fmla="*/ 2147483647 h 177"/>
              <a:gd name="T28" fmla="*/ 464846501 w 173"/>
              <a:gd name="T29" fmla="*/ 2147483647 h 177"/>
              <a:gd name="T30" fmla="*/ 261500047 w 173"/>
              <a:gd name="T31" fmla="*/ 2147483647 h 177"/>
              <a:gd name="T32" fmla="*/ 0 w 173"/>
              <a:gd name="T33" fmla="*/ 2147483647 h 177"/>
              <a:gd name="T34" fmla="*/ 203346454 w 173"/>
              <a:gd name="T35" fmla="*/ 2147483647 h 177"/>
              <a:gd name="T36" fmla="*/ 319659073 w 173"/>
              <a:gd name="T37" fmla="*/ 2147483647 h 177"/>
              <a:gd name="T38" fmla="*/ 435573001 w 173"/>
              <a:gd name="T39" fmla="*/ 2147483647 h 177"/>
              <a:gd name="T40" fmla="*/ 551885621 w 173"/>
              <a:gd name="T41" fmla="*/ 2147483647 h 177"/>
              <a:gd name="T42" fmla="*/ 697072975 w 173"/>
              <a:gd name="T43" fmla="*/ 2147483647 h 177"/>
              <a:gd name="T44" fmla="*/ 900419502 w 173"/>
              <a:gd name="T45" fmla="*/ 2147483647 h 177"/>
              <a:gd name="T46" fmla="*/ 1161526143 w 173"/>
              <a:gd name="T47" fmla="*/ 1553336103 h 177"/>
              <a:gd name="T48" fmla="*/ 1510060172 w 173"/>
              <a:gd name="T49" fmla="*/ 0 h 177"/>
              <a:gd name="T50" fmla="*/ 1829719172 w 173"/>
              <a:gd name="T51" fmla="*/ 194073489 h 177"/>
              <a:gd name="T52" fmla="*/ 2033065552 w 173"/>
              <a:gd name="T53" fmla="*/ 388155051 h 177"/>
              <a:gd name="T54" fmla="*/ 2147483647 w 173"/>
              <a:gd name="T55" fmla="*/ 518019995 h 177"/>
              <a:gd name="T56" fmla="*/ 2147483647 w 173"/>
              <a:gd name="T57" fmla="*/ 712093574 h 177"/>
              <a:gd name="T58" fmla="*/ 2147483647 w 173"/>
              <a:gd name="T59" fmla="*/ 970383591 h 177"/>
              <a:gd name="T60" fmla="*/ 2147483647 w 173"/>
              <a:gd name="T61" fmla="*/ 1294330276 h 177"/>
              <a:gd name="T62" fmla="*/ 2147483647 w 173"/>
              <a:gd name="T63" fmla="*/ 1747409593 h 177"/>
              <a:gd name="T64" fmla="*/ 2147483647 w 173"/>
              <a:gd name="T65" fmla="*/ 2147483647 h 177"/>
              <a:gd name="T66" fmla="*/ 2147483647 w 173"/>
              <a:gd name="T67" fmla="*/ 2147483647 h 177"/>
              <a:gd name="T68" fmla="*/ 2147483647 w 173"/>
              <a:gd name="T69" fmla="*/ 2147483647 h 177"/>
              <a:gd name="T70" fmla="*/ 2147483647 w 173"/>
              <a:gd name="T71" fmla="*/ 2147483647 h 177"/>
              <a:gd name="T72" fmla="*/ 2147483647 w 173"/>
              <a:gd name="T73" fmla="*/ 2147483647 h 177"/>
              <a:gd name="T74" fmla="*/ 2147483647 w 173"/>
              <a:gd name="T75" fmla="*/ 2147483647 h 177"/>
              <a:gd name="T76" fmla="*/ 2147483647 w 173"/>
              <a:gd name="T77" fmla="*/ 2147483647 h 177"/>
              <a:gd name="T78" fmla="*/ 2147483647 w 173"/>
              <a:gd name="T79" fmla="*/ 2147483647 h 177"/>
              <a:gd name="T80" fmla="*/ 2147483647 w 173"/>
              <a:gd name="T81" fmla="*/ 2147483647 h 1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3"/>
              <a:gd name="T124" fmla="*/ 0 h 177"/>
              <a:gd name="T125" fmla="*/ 173 w 173"/>
              <a:gd name="T126" fmla="*/ 177 h 1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3" h="177">
                <a:moveTo>
                  <a:pt x="173" y="116"/>
                </a:moveTo>
                <a:lnTo>
                  <a:pt x="159" y="122"/>
                </a:lnTo>
                <a:lnTo>
                  <a:pt x="147" y="126"/>
                </a:lnTo>
                <a:lnTo>
                  <a:pt x="137" y="131"/>
                </a:lnTo>
                <a:lnTo>
                  <a:pt x="127" y="135"/>
                </a:lnTo>
                <a:lnTo>
                  <a:pt x="114" y="141"/>
                </a:lnTo>
                <a:lnTo>
                  <a:pt x="94" y="150"/>
                </a:lnTo>
                <a:lnTo>
                  <a:pt x="69" y="161"/>
                </a:lnTo>
                <a:lnTo>
                  <a:pt x="33" y="177"/>
                </a:lnTo>
                <a:lnTo>
                  <a:pt x="30" y="168"/>
                </a:lnTo>
                <a:lnTo>
                  <a:pt x="27" y="161"/>
                </a:lnTo>
                <a:lnTo>
                  <a:pt x="25" y="156"/>
                </a:lnTo>
                <a:lnTo>
                  <a:pt x="23" y="150"/>
                </a:lnTo>
                <a:lnTo>
                  <a:pt x="20" y="141"/>
                </a:lnTo>
                <a:lnTo>
                  <a:pt x="16" y="131"/>
                </a:lnTo>
                <a:lnTo>
                  <a:pt x="9" y="117"/>
                </a:lnTo>
                <a:lnTo>
                  <a:pt x="0" y="97"/>
                </a:lnTo>
                <a:lnTo>
                  <a:pt x="7" y="86"/>
                </a:lnTo>
                <a:lnTo>
                  <a:pt x="11" y="78"/>
                </a:lnTo>
                <a:lnTo>
                  <a:pt x="15" y="70"/>
                </a:lnTo>
                <a:lnTo>
                  <a:pt x="19" y="63"/>
                </a:lnTo>
                <a:lnTo>
                  <a:pt x="24" y="54"/>
                </a:lnTo>
                <a:lnTo>
                  <a:pt x="31" y="41"/>
                </a:lnTo>
                <a:lnTo>
                  <a:pt x="40" y="24"/>
                </a:lnTo>
                <a:lnTo>
                  <a:pt x="52" y="0"/>
                </a:lnTo>
                <a:lnTo>
                  <a:pt x="63" y="3"/>
                </a:lnTo>
                <a:lnTo>
                  <a:pt x="70" y="6"/>
                </a:lnTo>
                <a:lnTo>
                  <a:pt x="76" y="8"/>
                </a:lnTo>
                <a:lnTo>
                  <a:pt x="83" y="11"/>
                </a:lnTo>
                <a:lnTo>
                  <a:pt x="91" y="15"/>
                </a:lnTo>
                <a:lnTo>
                  <a:pt x="102" y="20"/>
                </a:lnTo>
                <a:lnTo>
                  <a:pt x="119" y="27"/>
                </a:lnTo>
                <a:lnTo>
                  <a:pt x="140" y="37"/>
                </a:lnTo>
                <a:lnTo>
                  <a:pt x="144" y="44"/>
                </a:lnTo>
                <a:lnTo>
                  <a:pt x="146" y="50"/>
                </a:lnTo>
                <a:lnTo>
                  <a:pt x="149" y="56"/>
                </a:lnTo>
                <a:lnTo>
                  <a:pt x="151" y="61"/>
                </a:lnTo>
                <a:lnTo>
                  <a:pt x="154" y="69"/>
                </a:lnTo>
                <a:lnTo>
                  <a:pt x="159" y="80"/>
                </a:lnTo>
                <a:lnTo>
                  <a:pt x="165" y="95"/>
                </a:lnTo>
                <a:lnTo>
                  <a:pt x="173" y="116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2" name="Freeform 752"/>
          <p:cNvSpPr>
            <a:spLocks/>
          </p:cNvSpPr>
          <p:nvPr/>
        </p:nvSpPr>
        <p:spPr bwMode="auto">
          <a:xfrm>
            <a:off x="1262063" y="2027238"/>
            <a:ext cx="9525" cy="14287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1943338662 w 142"/>
              <a:gd name="T11" fmla="*/ 2147483647 h 175"/>
              <a:gd name="T12" fmla="*/ 1639720231 w 142"/>
              <a:gd name="T13" fmla="*/ 2147483647 h 175"/>
              <a:gd name="T14" fmla="*/ 1234996072 w 142"/>
              <a:gd name="T15" fmla="*/ 2147483647 h 175"/>
              <a:gd name="T16" fmla="*/ 647677663 w 142"/>
              <a:gd name="T17" fmla="*/ 2147483647 h 175"/>
              <a:gd name="T18" fmla="*/ 587016829 w 142"/>
              <a:gd name="T19" fmla="*/ 2147483647 h 175"/>
              <a:gd name="T20" fmla="*/ 526351634 w 142"/>
              <a:gd name="T21" fmla="*/ 2147483647 h 175"/>
              <a:gd name="T22" fmla="*/ 485911167 w 142"/>
              <a:gd name="T23" fmla="*/ 2147483647 h 175"/>
              <a:gd name="T24" fmla="*/ 445466206 w 142"/>
              <a:gd name="T25" fmla="*/ 2147483647 h 175"/>
              <a:gd name="T26" fmla="*/ 384504060 w 142"/>
              <a:gd name="T27" fmla="*/ 2147483647 h 175"/>
              <a:gd name="T28" fmla="*/ 303618565 w 142"/>
              <a:gd name="T29" fmla="*/ 2147483647 h 175"/>
              <a:gd name="T30" fmla="*/ 162072369 w 142"/>
              <a:gd name="T31" fmla="*/ 2147483647 h 175"/>
              <a:gd name="T32" fmla="*/ 0 w 142"/>
              <a:gd name="T33" fmla="*/ 2147483647 h 175"/>
              <a:gd name="T34" fmla="*/ 101105729 w 142"/>
              <a:gd name="T35" fmla="*/ 2147483647 h 175"/>
              <a:gd name="T36" fmla="*/ 182292603 w 142"/>
              <a:gd name="T37" fmla="*/ 2147483647 h 175"/>
              <a:gd name="T38" fmla="*/ 242953303 w 142"/>
              <a:gd name="T39" fmla="*/ 2147483647 h 175"/>
              <a:gd name="T40" fmla="*/ 323838798 w 142"/>
              <a:gd name="T41" fmla="*/ 2147483647 h 175"/>
              <a:gd name="T42" fmla="*/ 405025739 w 142"/>
              <a:gd name="T43" fmla="*/ 2147483647 h 175"/>
              <a:gd name="T44" fmla="*/ 526351634 w 142"/>
              <a:gd name="T45" fmla="*/ 1777153072 h 175"/>
              <a:gd name="T46" fmla="*/ 688424070 w 142"/>
              <a:gd name="T47" fmla="*/ 1021891635 h 175"/>
              <a:gd name="T48" fmla="*/ 910855627 w 142"/>
              <a:gd name="T49" fmla="*/ 0 h 175"/>
              <a:gd name="T50" fmla="*/ 1072923502 w 142"/>
              <a:gd name="T51" fmla="*/ 177931196 h 175"/>
              <a:gd name="T52" fmla="*/ 1194555605 w 142"/>
              <a:gd name="T53" fmla="*/ 355322588 h 175"/>
              <a:gd name="T54" fmla="*/ 1275436539 w 142"/>
              <a:gd name="T55" fmla="*/ 488637769 h 175"/>
              <a:gd name="T56" fmla="*/ 1376542201 w 142"/>
              <a:gd name="T57" fmla="*/ 666568884 h 175"/>
              <a:gd name="T58" fmla="*/ 1498174036 w 142"/>
              <a:gd name="T59" fmla="*/ 843960194 h 175"/>
              <a:gd name="T60" fmla="*/ 1680160698 w 142"/>
              <a:gd name="T61" fmla="*/ 1110583944 h 175"/>
              <a:gd name="T62" fmla="*/ 1902893701 w 142"/>
              <a:gd name="T63" fmla="*/ 1510529160 h 175"/>
              <a:gd name="T64" fmla="*/ 2147483647 w 142"/>
              <a:gd name="T65" fmla="*/ 2043236691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"/>
              <a:gd name="T124" fmla="*/ 0 h 175"/>
              <a:gd name="T125" fmla="*/ 142 w 142"/>
              <a:gd name="T126" fmla="*/ 175 h 1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" h="175">
                <a:moveTo>
                  <a:pt x="142" y="126"/>
                </a:moveTo>
                <a:lnTo>
                  <a:pt x="131" y="131"/>
                </a:lnTo>
                <a:lnTo>
                  <a:pt x="122" y="135"/>
                </a:lnTo>
                <a:lnTo>
                  <a:pt x="115" y="137"/>
                </a:lnTo>
                <a:lnTo>
                  <a:pt x="107" y="141"/>
                </a:lnTo>
                <a:lnTo>
                  <a:pt x="96" y="145"/>
                </a:lnTo>
                <a:lnTo>
                  <a:pt x="81" y="152"/>
                </a:lnTo>
                <a:lnTo>
                  <a:pt x="61" y="161"/>
                </a:lnTo>
                <a:lnTo>
                  <a:pt x="32" y="175"/>
                </a:lnTo>
                <a:lnTo>
                  <a:pt x="29" y="165"/>
                </a:lnTo>
                <a:lnTo>
                  <a:pt x="26" y="159"/>
                </a:lnTo>
                <a:lnTo>
                  <a:pt x="24" y="153"/>
                </a:lnTo>
                <a:lnTo>
                  <a:pt x="22" y="146"/>
                </a:lnTo>
                <a:lnTo>
                  <a:pt x="19" y="139"/>
                </a:lnTo>
                <a:lnTo>
                  <a:pt x="15" y="128"/>
                </a:lnTo>
                <a:lnTo>
                  <a:pt x="8" y="114"/>
                </a:lnTo>
                <a:lnTo>
                  <a:pt x="0" y="95"/>
                </a:lnTo>
                <a:lnTo>
                  <a:pt x="5" y="84"/>
                </a:lnTo>
                <a:lnTo>
                  <a:pt x="9" y="76"/>
                </a:lnTo>
                <a:lnTo>
                  <a:pt x="12" y="68"/>
                </a:lnTo>
                <a:lnTo>
                  <a:pt x="16" y="61"/>
                </a:lnTo>
                <a:lnTo>
                  <a:pt x="20" y="53"/>
                </a:lnTo>
                <a:lnTo>
                  <a:pt x="26" y="40"/>
                </a:lnTo>
                <a:lnTo>
                  <a:pt x="34" y="23"/>
                </a:lnTo>
                <a:lnTo>
                  <a:pt x="45" y="0"/>
                </a:lnTo>
                <a:lnTo>
                  <a:pt x="53" y="4"/>
                </a:lnTo>
                <a:lnTo>
                  <a:pt x="59" y="8"/>
                </a:lnTo>
                <a:lnTo>
                  <a:pt x="63" y="11"/>
                </a:lnTo>
                <a:lnTo>
                  <a:pt x="68" y="15"/>
                </a:lnTo>
                <a:lnTo>
                  <a:pt x="74" y="19"/>
                </a:lnTo>
                <a:lnTo>
                  <a:pt x="83" y="25"/>
                </a:lnTo>
                <a:lnTo>
                  <a:pt x="94" y="34"/>
                </a:lnTo>
                <a:lnTo>
                  <a:pt x="111" y="46"/>
                </a:lnTo>
                <a:lnTo>
                  <a:pt x="115" y="55"/>
                </a:lnTo>
                <a:lnTo>
                  <a:pt x="117" y="60"/>
                </a:lnTo>
                <a:lnTo>
                  <a:pt x="120" y="65"/>
                </a:lnTo>
                <a:lnTo>
                  <a:pt x="122" y="71"/>
                </a:lnTo>
                <a:lnTo>
                  <a:pt x="125" y="79"/>
                </a:lnTo>
                <a:lnTo>
                  <a:pt x="129" y="89"/>
                </a:lnTo>
                <a:lnTo>
                  <a:pt x="135" y="105"/>
                </a:lnTo>
                <a:lnTo>
                  <a:pt x="142" y="126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3" name="Freeform 753"/>
          <p:cNvSpPr>
            <a:spLocks/>
          </p:cNvSpPr>
          <p:nvPr/>
        </p:nvSpPr>
        <p:spPr bwMode="auto">
          <a:xfrm>
            <a:off x="1262063" y="2027238"/>
            <a:ext cx="7937" cy="14287"/>
          </a:xfrm>
          <a:custGeom>
            <a:avLst/>
            <a:gdLst>
              <a:gd name="T0" fmla="*/ 2147483647 w 116"/>
              <a:gd name="T1" fmla="*/ 2147483647 h 172"/>
              <a:gd name="T2" fmla="*/ 2147483647 w 116"/>
              <a:gd name="T3" fmla="*/ 2147483647 h 172"/>
              <a:gd name="T4" fmla="*/ 2147483647 w 116"/>
              <a:gd name="T5" fmla="*/ 2147483647 h 172"/>
              <a:gd name="T6" fmla="*/ 2082134763 w 116"/>
              <a:gd name="T7" fmla="*/ 2147483647 h 172"/>
              <a:gd name="T8" fmla="*/ 1928694490 w 116"/>
              <a:gd name="T9" fmla="*/ 2147483647 h 172"/>
              <a:gd name="T10" fmla="*/ 1753475293 w 116"/>
              <a:gd name="T11" fmla="*/ 2147483647 h 172"/>
              <a:gd name="T12" fmla="*/ 1512268632 w 116"/>
              <a:gd name="T13" fmla="*/ 2147483647 h 172"/>
              <a:gd name="T14" fmla="*/ 1183613541 w 116"/>
              <a:gd name="T15" fmla="*/ 2147483647 h 172"/>
              <a:gd name="T16" fmla="*/ 701518450 w 116"/>
              <a:gd name="T17" fmla="*/ 2147483647 h 172"/>
              <a:gd name="T18" fmla="*/ 635530985 w 116"/>
              <a:gd name="T19" fmla="*/ 2147483647 h 172"/>
              <a:gd name="T20" fmla="*/ 569861615 w 116"/>
              <a:gd name="T21" fmla="*/ 2147483647 h 172"/>
              <a:gd name="T22" fmla="*/ 525980748 w 116"/>
              <a:gd name="T23" fmla="*/ 2147483647 h 172"/>
              <a:gd name="T24" fmla="*/ 482095227 w 116"/>
              <a:gd name="T25" fmla="*/ 2147483647 h 172"/>
              <a:gd name="T26" fmla="*/ 416426063 w 116"/>
              <a:gd name="T27" fmla="*/ 2147483647 h 172"/>
              <a:gd name="T28" fmla="*/ 328654954 w 116"/>
              <a:gd name="T29" fmla="*/ 2147483647 h 172"/>
              <a:gd name="T30" fmla="*/ 175219265 w 116"/>
              <a:gd name="T31" fmla="*/ 2147483647 h 172"/>
              <a:gd name="T32" fmla="*/ 0 w 116"/>
              <a:gd name="T33" fmla="*/ 2147483647 h 172"/>
              <a:gd name="T34" fmla="*/ 109550100 w 116"/>
              <a:gd name="T35" fmla="*/ 2147483647 h 172"/>
              <a:gd name="T36" fmla="*/ 175219265 w 116"/>
              <a:gd name="T37" fmla="*/ 2147483647 h 172"/>
              <a:gd name="T38" fmla="*/ 241206798 w 116"/>
              <a:gd name="T39" fmla="*/ 2147483647 h 172"/>
              <a:gd name="T40" fmla="*/ 306876031 w 116"/>
              <a:gd name="T41" fmla="*/ 2147483647 h 172"/>
              <a:gd name="T42" fmla="*/ 394642419 w 116"/>
              <a:gd name="T43" fmla="*/ 2147483647 h 172"/>
              <a:gd name="T44" fmla="*/ 504197172 w 116"/>
              <a:gd name="T45" fmla="*/ 1856301687 h 172"/>
              <a:gd name="T46" fmla="*/ 679416505 w 116"/>
              <a:gd name="T47" fmla="*/ 1047072633 h 172"/>
              <a:gd name="T48" fmla="*/ 876737647 w 116"/>
              <a:gd name="T49" fmla="*/ 0 h 172"/>
              <a:gd name="T50" fmla="*/ 1008071322 w 116"/>
              <a:gd name="T51" fmla="*/ 237843746 h 172"/>
              <a:gd name="T52" fmla="*/ 1095842432 w 116"/>
              <a:gd name="T53" fmla="*/ 428687166 h 172"/>
              <a:gd name="T54" fmla="*/ 1161511596 w 116"/>
              <a:gd name="T55" fmla="*/ 666524018 h 172"/>
              <a:gd name="T56" fmla="*/ 1227499403 w 116"/>
              <a:gd name="T57" fmla="*/ 856801690 h 172"/>
              <a:gd name="T58" fmla="*/ 1314947490 w 116"/>
              <a:gd name="T59" fmla="*/ 1094638625 h 172"/>
              <a:gd name="T60" fmla="*/ 1424502175 w 116"/>
              <a:gd name="T61" fmla="*/ 1428186831 h 172"/>
              <a:gd name="T62" fmla="*/ 1600039741 w 116"/>
              <a:gd name="T63" fmla="*/ 1952013207 h 172"/>
              <a:gd name="T64" fmla="*/ 1819144458 w 116"/>
              <a:gd name="T65" fmla="*/ 2147483647 h 172"/>
              <a:gd name="T66" fmla="*/ 1906915567 w 116"/>
              <a:gd name="T67" fmla="*/ 2147483647 h 172"/>
              <a:gd name="T68" fmla="*/ 1950801156 w 116"/>
              <a:gd name="T69" fmla="*/ 2147483647 h 172"/>
              <a:gd name="T70" fmla="*/ 2016465599 w 116"/>
              <a:gd name="T71" fmla="*/ 2147483647 h 172"/>
              <a:gd name="T72" fmla="*/ 2082134763 w 116"/>
              <a:gd name="T73" fmla="*/ 2147483647 h 172"/>
              <a:gd name="T74" fmla="*/ 2147483647 w 116"/>
              <a:gd name="T75" fmla="*/ 2147483647 h 172"/>
              <a:gd name="T76" fmla="*/ 2147483647 w 116"/>
              <a:gd name="T77" fmla="*/ 2147483647 h 172"/>
              <a:gd name="T78" fmla="*/ 2147483647 w 116"/>
              <a:gd name="T79" fmla="*/ 2147483647 h 172"/>
              <a:gd name="T80" fmla="*/ 2147483647 w 116"/>
              <a:gd name="T81" fmla="*/ 2147483647 h 1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6"/>
              <a:gd name="T124" fmla="*/ 0 h 172"/>
              <a:gd name="T125" fmla="*/ 116 w 116"/>
              <a:gd name="T126" fmla="*/ 172 h 1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6" h="172">
                <a:moveTo>
                  <a:pt x="116" y="136"/>
                </a:moveTo>
                <a:lnTo>
                  <a:pt x="107" y="139"/>
                </a:lnTo>
                <a:lnTo>
                  <a:pt x="101" y="141"/>
                </a:lnTo>
                <a:lnTo>
                  <a:pt x="95" y="144"/>
                </a:lnTo>
                <a:lnTo>
                  <a:pt x="88" y="146"/>
                </a:lnTo>
                <a:lnTo>
                  <a:pt x="80" y="150"/>
                </a:lnTo>
                <a:lnTo>
                  <a:pt x="69" y="155"/>
                </a:lnTo>
                <a:lnTo>
                  <a:pt x="54" y="162"/>
                </a:lnTo>
                <a:lnTo>
                  <a:pt x="32" y="172"/>
                </a:lnTo>
                <a:lnTo>
                  <a:pt x="29" y="163"/>
                </a:lnTo>
                <a:lnTo>
                  <a:pt x="26" y="156"/>
                </a:lnTo>
                <a:lnTo>
                  <a:pt x="24" y="151"/>
                </a:lnTo>
                <a:lnTo>
                  <a:pt x="22" y="144"/>
                </a:lnTo>
                <a:lnTo>
                  <a:pt x="19" y="136"/>
                </a:lnTo>
                <a:lnTo>
                  <a:pt x="15" y="126"/>
                </a:lnTo>
                <a:lnTo>
                  <a:pt x="8" y="112"/>
                </a:lnTo>
                <a:lnTo>
                  <a:pt x="0" y="93"/>
                </a:lnTo>
                <a:lnTo>
                  <a:pt x="5" y="82"/>
                </a:lnTo>
                <a:lnTo>
                  <a:pt x="8" y="74"/>
                </a:lnTo>
                <a:lnTo>
                  <a:pt x="11" y="67"/>
                </a:lnTo>
                <a:lnTo>
                  <a:pt x="14" y="60"/>
                </a:lnTo>
                <a:lnTo>
                  <a:pt x="18" y="51"/>
                </a:lnTo>
                <a:lnTo>
                  <a:pt x="23" y="39"/>
                </a:lnTo>
                <a:lnTo>
                  <a:pt x="31" y="22"/>
                </a:lnTo>
                <a:lnTo>
                  <a:pt x="40" y="0"/>
                </a:lnTo>
                <a:lnTo>
                  <a:pt x="46" y="5"/>
                </a:lnTo>
                <a:lnTo>
                  <a:pt x="50" y="9"/>
                </a:lnTo>
                <a:lnTo>
                  <a:pt x="53" y="14"/>
                </a:lnTo>
                <a:lnTo>
                  <a:pt x="56" y="18"/>
                </a:lnTo>
                <a:lnTo>
                  <a:pt x="60" y="23"/>
                </a:lnTo>
                <a:lnTo>
                  <a:pt x="65" y="30"/>
                </a:lnTo>
                <a:lnTo>
                  <a:pt x="73" y="41"/>
                </a:lnTo>
                <a:lnTo>
                  <a:pt x="83" y="56"/>
                </a:lnTo>
                <a:lnTo>
                  <a:pt x="87" y="64"/>
                </a:lnTo>
                <a:lnTo>
                  <a:pt x="89" y="69"/>
                </a:lnTo>
                <a:lnTo>
                  <a:pt x="92" y="75"/>
                </a:lnTo>
                <a:lnTo>
                  <a:pt x="95" y="81"/>
                </a:lnTo>
                <a:lnTo>
                  <a:pt x="98" y="88"/>
                </a:lnTo>
                <a:lnTo>
                  <a:pt x="102" y="99"/>
                </a:lnTo>
                <a:lnTo>
                  <a:pt x="108" y="115"/>
                </a:lnTo>
                <a:lnTo>
                  <a:pt x="116" y="136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4" name="Freeform 754"/>
          <p:cNvSpPr>
            <a:spLocks/>
          </p:cNvSpPr>
          <p:nvPr/>
        </p:nvSpPr>
        <p:spPr bwMode="auto">
          <a:xfrm>
            <a:off x="1262063" y="2027238"/>
            <a:ext cx="6350" cy="14287"/>
          </a:xfrm>
          <a:custGeom>
            <a:avLst/>
            <a:gdLst>
              <a:gd name="T0" fmla="*/ 2147483647 w 88"/>
              <a:gd name="T1" fmla="*/ 2147483647 h 170"/>
              <a:gd name="T2" fmla="*/ 2147483647 w 88"/>
              <a:gd name="T3" fmla="*/ 2147483647 h 170"/>
              <a:gd name="T4" fmla="*/ 2087543234 w 88"/>
              <a:gd name="T5" fmla="*/ 2147483647 h 170"/>
              <a:gd name="T6" fmla="*/ 1979332739 w 88"/>
              <a:gd name="T7" fmla="*/ 2147483647 h 170"/>
              <a:gd name="T8" fmla="*/ 1870747378 w 88"/>
              <a:gd name="T9" fmla="*/ 2147483647 h 170"/>
              <a:gd name="T10" fmla="*/ 1735112028 w 88"/>
              <a:gd name="T11" fmla="*/ 2147483647 h 170"/>
              <a:gd name="T12" fmla="*/ 1545366163 w 88"/>
              <a:gd name="T13" fmla="*/ 2147483647 h 170"/>
              <a:gd name="T14" fmla="*/ 1274089905 w 88"/>
              <a:gd name="T15" fmla="*/ 2147483647 h 170"/>
              <a:gd name="T16" fmla="*/ 867553380 w 88"/>
              <a:gd name="T17" fmla="*/ 2147483647 h 170"/>
              <a:gd name="T18" fmla="*/ 786398143 w 88"/>
              <a:gd name="T19" fmla="*/ 2147483647 h 170"/>
              <a:gd name="T20" fmla="*/ 704862772 w 88"/>
              <a:gd name="T21" fmla="*/ 2147483647 h 170"/>
              <a:gd name="T22" fmla="*/ 650762576 w 88"/>
              <a:gd name="T23" fmla="*/ 2147483647 h 170"/>
              <a:gd name="T24" fmla="*/ 596657329 w 88"/>
              <a:gd name="T25" fmla="*/ 2147483647 h 170"/>
              <a:gd name="T26" fmla="*/ 515122030 w 88"/>
              <a:gd name="T27" fmla="*/ 2147483647 h 170"/>
              <a:gd name="T28" fmla="*/ 406536597 w 88"/>
              <a:gd name="T29" fmla="*/ 2147483647 h 170"/>
              <a:gd name="T30" fmla="*/ 216795927 w 88"/>
              <a:gd name="T31" fmla="*/ 2147483647 h 170"/>
              <a:gd name="T32" fmla="*/ 0 w 88"/>
              <a:gd name="T33" fmla="*/ 2147483647 h 170"/>
              <a:gd name="T34" fmla="*/ 108585433 w 88"/>
              <a:gd name="T35" fmla="*/ 2147483647 h 170"/>
              <a:gd name="T36" fmla="*/ 189740670 w 88"/>
              <a:gd name="T37" fmla="*/ 2147483647 h 170"/>
              <a:gd name="T38" fmla="*/ 243845917 w 88"/>
              <a:gd name="T39" fmla="*/ 2147483647 h 170"/>
              <a:gd name="T40" fmla="*/ 325381288 w 88"/>
              <a:gd name="T41" fmla="*/ 2147483647 h 170"/>
              <a:gd name="T42" fmla="*/ 406536597 w 88"/>
              <a:gd name="T43" fmla="*/ 2147483647 h 170"/>
              <a:gd name="T44" fmla="*/ 515122030 w 88"/>
              <a:gd name="T45" fmla="*/ 1895885488 h 170"/>
              <a:gd name="T46" fmla="*/ 704862772 w 88"/>
              <a:gd name="T47" fmla="*/ 1097521205 h 170"/>
              <a:gd name="T48" fmla="*/ 921658627 w 88"/>
              <a:gd name="T49" fmla="*/ 0 h 170"/>
              <a:gd name="T50" fmla="*/ 1084349235 w 88"/>
              <a:gd name="T51" fmla="*/ 548463979 h 170"/>
              <a:gd name="T52" fmla="*/ 1165884606 w 88"/>
              <a:gd name="T53" fmla="*/ 1047664113 h 170"/>
              <a:gd name="T54" fmla="*/ 1274089905 w 88"/>
              <a:gd name="T55" fmla="*/ 1795570494 h 170"/>
              <a:gd name="T56" fmla="*/ 1491260915 w 88"/>
              <a:gd name="T57" fmla="*/ 2147483647 h 170"/>
              <a:gd name="T58" fmla="*/ 1599471410 w 88"/>
              <a:gd name="T59" fmla="*/ 2147483647 h 170"/>
              <a:gd name="T60" fmla="*/ 1653951523 w 88"/>
              <a:gd name="T61" fmla="*/ 2147483647 h 170"/>
              <a:gd name="T62" fmla="*/ 1735112028 w 88"/>
              <a:gd name="T63" fmla="*/ 2147483647 h 170"/>
              <a:gd name="T64" fmla="*/ 1789592141 w 88"/>
              <a:gd name="T65" fmla="*/ 2147483647 h 170"/>
              <a:gd name="T66" fmla="*/ 1870747378 w 88"/>
              <a:gd name="T67" fmla="*/ 2147483647 h 170"/>
              <a:gd name="T68" fmla="*/ 1979332739 w 88"/>
              <a:gd name="T69" fmla="*/ 2147483647 h 170"/>
              <a:gd name="T70" fmla="*/ 2142023347 w 88"/>
              <a:gd name="T71" fmla="*/ 2147483647 h 170"/>
              <a:gd name="T72" fmla="*/ 2147483647 w 88"/>
              <a:gd name="T73" fmla="*/ 2147483647 h 1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70"/>
              <a:gd name="T113" fmla="*/ 88 w 88"/>
              <a:gd name="T114" fmla="*/ 170 h 1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70">
                <a:moveTo>
                  <a:pt x="88" y="145"/>
                </a:moveTo>
                <a:lnTo>
                  <a:pt x="81" y="147"/>
                </a:lnTo>
                <a:lnTo>
                  <a:pt x="77" y="150"/>
                </a:lnTo>
                <a:lnTo>
                  <a:pt x="73" y="151"/>
                </a:lnTo>
                <a:lnTo>
                  <a:pt x="69" y="153"/>
                </a:lnTo>
                <a:lnTo>
                  <a:pt x="64" y="155"/>
                </a:lnTo>
                <a:lnTo>
                  <a:pt x="57" y="158"/>
                </a:lnTo>
                <a:lnTo>
                  <a:pt x="47" y="163"/>
                </a:lnTo>
                <a:lnTo>
                  <a:pt x="32" y="170"/>
                </a:lnTo>
                <a:lnTo>
                  <a:pt x="29" y="161"/>
                </a:lnTo>
                <a:lnTo>
                  <a:pt x="26" y="154"/>
                </a:lnTo>
                <a:lnTo>
                  <a:pt x="24" y="148"/>
                </a:lnTo>
                <a:lnTo>
                  <a:pt x="22" y="142"/>
                </a:lnTo>
                <a:lnTo>
                  <a:pt x="19" y="134"/>
                </a:lnTo>
                <a:lnTo>
                  <a:pt x="15" y="123"/>
                </a:lnTo>
                <a:lnTo>
                  <a:pt x="8" y="109"/>
                </a:lnTo>
                <a:lnTo>
                  <a:pt x="0" y="89"/>
                </a:lnTo>
                <a:lnTo>
                  <a:pt x="4" y="79"/>
                </a:lnTo>
                <a:lnTo>
                  <a:pt x="7" y="71"/>
                </a:lnTo>
                <a:lnTo>
                  <a:pt x="9" y="65"/>
                </a:lnTo>
                <a:lnTo>
                  <a:pt x="12" y="58"/>
                </a:lnTo>
                <a:lnTo>
                  <a:pt x="15" y="49"/>
                </a:lnTo>
                <a:lnTo>
                  <a:pt x="19" y="38"/>
                </a:lnTo>
                <a:lnTo>
                  <a:pt x="26" y="22"/>
                </a:lnTo>
                <a:lnTo>
                  <a:pt x="34" y="0"/>
                </a:lnTo>
                <a:lnTo>
                  <a:pt x="40" y="11"/>
                </a:lnTo>
                <a:lnTo>
                  <a:pt x="43" y="21"/>
                </a:lnTo>
                <a:lnTo>
                  <a:pt x="47" y="36"/>
                </a:lnTo>
                <a:lnTo>
                  <a:pt x="55" y="65"/>
                </a:lnTo>
                <a:lnTo>
                  <a:pt x="59" y="74"/>
                </a:lnTo>
                <a:lnTo>
                  <a:pt x="61" y="79"/>
                </a:lnTo>
                <a:lnTo>
                  <a:pt x="64" y="84"/>
                </a:lnTo>
                <a:lnTo>
                  <a:pt x="66" y="90"/>
                </a:lnTo>
                <a:lnTo>
                  <a:pt x="69" y="98"/>
                </a:lnTo>
                <a:lnTo>
                  <a:pt x="73" y="108"/>
                </a:lnTo>
                <a:lnTo>
                  <a:pt x="79" y="124"/>
                </a:lnTo>
                <a:lnTo>
                  <a:pt x="88" y="145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5" name="Freeform 755"/>
          <p:cNvSpPr>
            <a:spLocks/>
          </p:cNvSpPr>
          <p:nvPr/>
        </p:nvSpPr>
        <p:spPr bwMode="auto">
          <a:xfrm>
            <a:off x="1263650" y="2027238"/>
            <a:ext cx="3175" cy="14287"/>
          </a:xfrm>
          <a:custGeom>
            <a:avLst/>
            <a:gdLst>
              <a:gd name="T0" fmla="*/ 494787587 w 59"/>
              <a:gd name="T1" fmla="*/ 2147483647 h 167"/>
              <a:gd name="T2" fmla="*/ 276769808 w 59"/>
              <a:gd name="T3" fmla="*/ 2147483647 h 167"/>
              <a:gd name="T4" fmla="*/ 0 w 59"/>
              <a:gd name="T5" fmla="*/ 2147483647 h 167"/>
              <a:gd name="T6" fmla="*/ 243264249 w 59"/>
              <a:gd name="T7" fmla="*/ 0 h 167"/>
              <a:gd name="T8" fmla="*/ 218017779 w 59"/>
              <a:gd name="T9" fmla="*/ 2147483647 h 167"/>
              <a:gd name="T10" fmla="*/ 494787587 w 59"/>
              <a:gd name="T11" fmla="*/ 2147483647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67"/>
              <a:gd name="T20" fmla="*/ 59 w 59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67">
                <a:moveTo>
                  <a:pt x="59" y="155"/>
                </a:moveTo>
                <a:lnTo>
                  <a:pt x="33" y="167"/>
                </a:lnTo>
                <a:lnTo>
                  <a:pt x="0" y="87"/>
                </a:lnTo>
                <a:lnTo>
                  <a:pt x="29" y="0"/>
                </a:lnTo>
                <a:lnTo>
                  <a:pt x="26" y="76"/>
                </a:lnTo>
                <a:lnTo>
                  <a:pt x="59" y="15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6" name="Freeform 756"/>
          <p:cNvSpPr>
            <a:spLocks/>
          </p:cNvSpPr>
          <p:nvPr/>
        </p:nvSpPr>
        <p:spPr bwMode="auto">
          <a:xfrm>
            <a:off x="1260475" y="2028825"/>
            <a:ext cx="12700" cy="6350"/>
          </a:xfrm>
          <a:custGeom>
            <a:avLst/>
            <a:gdLst>
              <a:gd name="T0" fmla="*/ 2147483647 w 172"/>
              <a:gd name="T1" fmla="*/ 151284673 h 81"/>
              <a:gd name="T2" fmla="*/ 2147483647 w 172"/>
              <a:gd name="T3" fmla="*/ 0 h 81"/>
              <a:gd name="T4" fmla="*/ 0 w 172"/>
              <a:gd name="T5" fmla="*/ 2147483647 h 81"/>
              <a:gd name="T6" fmla="*/ 118754008 w 172"/>
              <a:gd name="T7" fmla="*/ 2147483647 h 81"/>
              <a:gd name="T8" fmla="*/ 2147483647 w 172"/>
              <a:gd name="T9" fmla="*/ 302089961 h 81"/>
              <a:gd name="T10" fmla="*/ 2147483647 w 172"/>
              <a:gd name="T11" fmla="*/ 151284673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81"/>
              <a:gd name="T20" fmla="*/ 172 w 172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81">
                <a:moveTo>
                  <a:pt x="170" y="4"/>
                </a:moveTo>
                <a:lnTo>
                  <a:pt x="168" y="0"/>
                </a:lnTo>
                <a:lnTo>
                  <a:pt x="0" y="73"/>
                </a:lnTo>
                <a:lnTo>
                  <a:pt x="4" y="81"/>
                </a:lnTo>
                <a:lnTo>
                  <a:pt x="172" y="8"/>
                </a:lnTo>
                <a:lnTo>
                  <a:pt x="170" y="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7" name="Freeform 757"/>
          <p:cNvSpPr>
            <a:spLocks/>
          </p:cNvSpPr>
          <p:nvPr/>
        </p:nvSpPr>
        <p:spPr bwMode="auto">
          <a:xfrm>
            <a:off x="1333500" y="2247900"/>
            <a:ext cx="15875" cy="9525"/>
          </a:xfrm>
          <a:custGeom>
            <a:avLst/>
            <a:gdLst>
              <a:gd name="T0" fmla="*/ 2147483647 w 216"/>
              <a:gd name="T1" fmla="*/ 877821133 h 103"/>
              <a:gd name="T2" fmla="*/ 116717116 w 216"/>
              <a:gd name="T3" fmla="*/ 2147483647 h 103"/>
              <a:gd name="T4" fmla="*/ 0 w 216"/>
              <a:gd name="T5" fmla="*/ 2147483647 h 103"/>
              <a:gd name="T6" fmla="*/ 2147483647 w 216"/>
              <a:gd name="T7" fmla="*/ 0 h 103"/>
              <a:gd name="T8" fmla="*/ 2147483647 w 216"/>
              <a:gd name="T9" fmla="*/ 877821133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103"/>
              <a:gd name="T17" fmla="*/ 216 w 216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103">
                <a:moveTo>
                  <a:pt x="216" y="12"/>
                </a:moveTo>
                <a:lnTo>
                  <a:pt x="4" y="103"/>
                </a:lnTo>
                <a:lnTo>
                  <a:pt x="0" y="93"/>
                </a:lnTo>
                <a:lnTo>
                  <a:pt x="211" y="0"/>
                </a:lnTo>
                <a:lnTo>
                  <a:pt x="216" y="12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8" name="Freeform 758"/>
          <p:cNvSpPr>
            <a:spLocks/>
          </p:cNvSpPr>
          <p:nvPr/>
        </p:nvSpPr>
        <p:spPr bwMode="auto">
          <a:xfrm>
            <a:off x="1333500" y="2249488"/>
            <a:ext cx="17463" cy="25400"/>
          </a:xfrm>
          <a:custGeom>
            <a:avLst/>
            <a:gdLst>
              <a:gd name="T0" fmla="*/ 2147483647 w 250"/>
              <a:gd name="T1" fmla="*/ 2147483647 h 298"/>
              <a:gd name="T2" fmla="*/ 2147483647 w 250"/>
              <a:gd name="T3" fmla="*/ 2147483647 h 298"/>
              <a:gd name="T4" fmla="*/ 2147483647 w 250"/>
              <a:gd name="T5" fmla="*/ 2147483647 h 298"/>
              <a:gd name="T6" fmla="*/ 2147483647 w 250"/>
              <a:gd name="T7" fmla="*/ 2147483647 h 298"/>
              <a:gd name="T8" fmla="*/ 2147483647 w 250"/>
              <a:gd name="T9" fmla="*/ 2147483647 h 298"/>
              <a:gd name="T10" fmla="*/ 2147483647 w 250"/>
              <a:gd name="T11" fmla="*/ 2147483647 h 298"/>
              <a:gd name="T12" fmla="*/ 2147483647 w 250"/>
              <a:gd name="T13" fmla="*/ 2147483647 h 298"/>
              <a:gd name="T14" fmla="*/ 2147483647 w 250"/>
              <a:gd name="T15" fmla="*/ 2147483647 h 298"/>
              <a:gd name="T16" fmla="*/ 2147483647 w 250"/>
              <a:gd name="T17" fmla="*/ 0 h 298"/>
              <a:gd name="T18" fmla="*/ 2147483647 w 250"/>
              <a:gd name="T19" fmla="*/ 316426552 h 298"/>
              <a:gd name="T20" fmla="*/ 2147483647 w 250"/>
              <a:gd name="T21" fmla="*/ 633470630 h 298"/>
              <a:gd name="T22" fmla="*/ 2147483647 w 250"/>
              <a:gd name="T23" fmla="*/ 897262245 h 298"/>
              <a:gd name="T24" fmla="*/ 2147483647 w 250"/>
              <a:gd name="T25" fmla="*/ 1266948505 h 298"/>
              <a:gd name="T26" fmla="*/ 2147483647 w 250"/>
              <a:gd name="T27" fmla="*/ 1530740035 h 298"/>
              <a:gd name="T28" fmla="*/ 2147483647 w 250"/>
              <a:gd name="T29" fmla="*/ 1847166501 h 298"/>
              <a:gd name="T30" fmla="*/ 2147483647 w 250"/>
              <a:gd name="T31" fmla="*/ 2147483647 h 298"/>
              <a:gd name="T32" fmla="*/ 2147483647 w 250"/>
              <a:gd name="T33" fmla="*/ 2147483647 h 298"/>
              <a:gd name="T34" fmla="*/ 2147483647 w 250"/>
              <a:gd name="T35" fmla="*/ 2147483647 h 298"/>
              <a:gd name="T36" fmla="*/ 1904552710 w 250"/>
              <a:gd name="T37" fmla="*/ 2147483647 h 298"/>
              <a:gd name="T38" fmla="*/ 1571223296 w 250"/>
              <a:gd name="T39" fmla="*/ 2147483647 h 298"/>
              <a:gd name="T40" fmla="*/ 1261748411 w 250"/>
              <a:gd name="T41" fmla="*/ 2147483647 h 298"/>
              <a:gd name="T42" fmla="*/ 952278765 w 250"/>
              <a:gd name="T43" fmla="*/ 2147483647 h 298"/>
              <a:gd name="T44" fmla="*/ 642804229 w 250"/>
              <a:gd name="T45" fmla="*/ 2147483647 h 298"/>
              <a:gd name="T46" fmla="*/ 309474606 w 250"/>
              <a:gd name="T47" fmla="*/ 2147483647 h 298"/>
              <a:gd name="T48" fmla="*/ 0 w 250"/>
              <a:gd name="T49" fmla="*/ 2147483647 h 298"/>
              <a:gd name="T50" fmla="*/ 309474606 w 250"/>
              <a:gd name="T51" fmla="*/ 2147483647 h 298"/>
              <a:gd name="T52" fmla="*/ 666664065 w 250"/>
              <a:gd name="T53" fmla="*/ 2147483647 h 298"/>
              <a:gd name="T54" fmla="*/ 999993478 w 250"/>
              <a:gd name="T55" fmla="*/ 2147483647 h 298"/>
              <a:gd name="T56" fmla="*/ 1357183008 w 250"/>
              <a:gd name="T57" fmla="*/ 2147483647 h 298"/>
              <a:gd name="T58" fmla="*/ 1737885558 w 250"/>
              <a:gd name="T59" fmla="*/ 2147483647 h 298"/>
              <a:gd name="T60" fmla="*/ 2071219861 w 250"/>
              <a:gd name="T61" fmla="*/ 2147483647 h 298"/>
              <a:gd name="T62" fmla="*/ 2147483647 w 250"/>
              <a:gd name="T63" fmla="*/ 2147483647 h 298"/>
              <a:gd name="T64" fmla="*/ 2147483647 w 250"/>
              <a:gd name="T65" fmla="*/ 2147483647 h 298"/>
              <a:gd name="T66" fmla="*/ 2147483647 w 250"/>
              <a:gd name="T67" fmla="*/ 2147483647 h 298"/>
              <a:gd name="T68" fmla="*/ 2147483647 w 250"/>
              <a:gd name="T69" fmla="*/ 2147483647 h 298"/>
              <a:gd name="T70" fmla="*/ 2147483647 w 250"/>
              <a:gd name="T71" fmla="*/ 2147483647 h 298"/>
              <a:gd name="T72" fmla="*/ 2147483647 w 250"/>
              <a:gd name="T73" fmla="*/ 2147483647 h 298"/>
              <a:gd name="T74" fmla="*/ 2147483647 w 250"/>
              <a:gd name="T75" fmla="*/ 2147483647 h 298"/>
              <a:gd name="T76" fmla="*/ 2147483647 w 250"/>
              <a:gd name="T77" fmla="*/ 2147483647 h 298"/>
              <a:gd name="T78" fmla="*/ 2147483647 w 250"/>
              <a:gd name="T79" fmla="*/ 2147483647 h 298"/>
              <a:gd name="T80" fmla="*/ 2147483647 w 250"/>
              <a:gd name="T81" fmla="*/ 2147483647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298"/>
              <a:gd name="T125" fmla="*/ 250 w 250"/>
              <a:gd name="T126" fmla="*/ 298 h 2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298">
                <a:moveTo>
                  <a:pt x="207" y="296"/>
                </a:moveTo>
                <a:lnTo>
                  <a:pt x="219" y="286"/>
                </a:lnTo>
                <a:lnTo>
                  <a:pt x="232" y="267"/>
                </a:lnTo>
                <a:lnTo>
                  <a:pt x="242" y="241"/>
                </a:lnTo>
                <a:lnTo>
                  <a:pt x="248" y="206"/>
                </a:lnTo>
                <a:lnTo>
                  <a:pt x="250" y="165"/>
                </a:lnTo>
                <a:lnTo>
                  <a:pt x="245" y="116"/>
                </a:lnTo>
                <a:lnTo>
                  <a:pt x="233" y="62"/>
                </a:lnTo>
                <a:lnTo>
                  <a:pt x="211" y="0"/>
                </a:lnTo>
                <a:lnTo>
                  <a:pt x="198" y="6"/>
                </a:lnTo>
                <a:lnTo>
                  <a:pt x="185" y="12"/>
                </a:lnTo>
                <a:lnTo>
                  <a:pt x="171" y="17"/>
                </a:lnTo>
                <a:lnTo>
                  <a:pt x="158" y="24"/>
                </a:lnTo>
                <a:lnTo>
                  <a:pt x="145" y="29"/>
                </a:lnTo>
                <a:lnTo>
                  <a:pt x="132" y="35"/>
                </a:lnTo>
                <a:lnTo>
                  <a:pt x="118" y="41"/>
                </a:lnTo>
                <a:lnTo>
                  <a:pt x="106" y="46"/>
                </a:lnTo>
                <a:lnTo>
                  <a:pt x="93" y="52"/>
                </a:lnTo>
                <a:lnTo>
                  <a:pt x="80" y="57"/>
                </a:lnTo>
                <a:lnTo>
                  <a:pt x="66" y="64"/>
                </a:lnTo>
                <a:lnTo>
                  <a:pt x="53" y="69"/>
                </a:lnTo>
                <a:lnTo>
                  <a:pt x="40" y="75"/>
                </a:lnTo>
                <a:lnTo>
                  <a:pt x="27" y="81"/>
                </a:lnTo>
                <a:lnTo>
                  <a:pt x="13" y="87"/>
                </a:lnTo>
                <a:lnTo>
                  <a:pt x="0" y="92"/>
                </a:lnTo>
                <a:lnTo>
                  <a:pt x="13" y="123"/>
                </a:lnTo>
                <a:lnTo>
                  <a:pt x="28" y="150"/>
                </a:lnTo>
                <a:lnTo>
                  <a:pt x="42" y="175"/>
                </a:lnTo>
                <a:lnTo>
                  <a:pt x="57" y="198"/>
                </a:lnTo>
                <a:lnTo>
                  <a:pt x="73" y="218"/>
                </a:lnTo>
                <a:lnTo>
                  <a:pt x="87" y="236"/>
                </a:lnTo>
                <a:lnTo>
                  <a:pt x="102" y="250"/>
                </a:lnTo>
                <a:lnTo>
                  <a:pt x="117" y="263"/>
                </a:lnTo>
                <a:lnTo>
                  <a:pt x="132" y="274"/>
                </a:lnTo>
                <a:lnTo>
                  <a:pt x="145" y="283"/>
                </a:lnTo>
                <a:lnTo>
                  <a:pt x="158" y="289"/>
                </a:lnTo>
                <a:lnTo>
                  <a:pt x="170" y="294"/>
                </a:lnTo>
                <a:lnTo>
                  <a:pt x="182" y="297"/>
                </a:lnTo>
                <a:lnTo>
                  <a:pt x="192" y="298"/>
                </a:lnTo>
                <a:lnTo>
                  <a:pt x="200" y="298"/>
                </a:lnTo>
                <a:lnTo>
                  <a:pt x="207" y="296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9" name="Freeform 759"/>
          <p:cNvSpPr>
            <a:spLocks/>
          </p:cNvSpPr>
          <p:nvPr/>
        </p:nvSpPr>
        <p:spPr bwMode="auto">
          <a:xfrm>
            <a:off x="1333500" y="2249488"/>
            <a:ext cx="15875" cy="25400"/>
          </a:xfrm>
          <a:custGeom>
            <a:avLst/>
            <a:gdLst>
              <a:gd name="T0" fmla="*/ 2147483647 w 226"/>
              <a:gd name="T1" fmla="*/ 2147483647 h 287"/>
              <a:gd name="T2" fmla="*/ 2147483647 w 226"/>
              <a:gd name="T3" fmla="*/ 2147483647 h 287"/>
              <a:gd name="T4" fmla="*/ 2147483647 w 226"/>
              <a:gd name="T5" fmla="*/ 2147483647 h 287"/>
              <a:gd name="T6" fmla="*/ 2147483647 w 226"/>
              <a:gd name="T7" fmla="*/ 2147483647 h 287"/>
              <a:gd name="T8" fmla="*/ 2147483647 w 226"/>
              <a:gd name="T9" fmla="*/ 2147483647 h 287"/>
              <a:gd name="T10" fmla="*/ 2147483647 w 226"/>
              <a:gd name="T11" fmla="*/ 2147483647 h 287"/>
              <a:gd name="T12" fmla="*/ 2147483647 w 226"/>
              <a:gd name="T13" fmla="*/ 2147483647 h 287"/>
              <a:gd name="T14" fmla="*/ 2147483647 w 226"/>
              <a:gd name="T15" fmla="*/ 2147483647 h 287"/>
              <a:gd name="T16" fmla="*/ 2147483647 w 226"/>
              <a:gd name="T17" fmla="*/ 0 h 287"/>
              <a:gd name="T18" fmla="*/ 2147483647 w 226"/>
              <a:gd name="T19" fmla="*/ 307083256 h 287"/>
              <a:gd name="T20" fmla="*/ 2147483647 w 226"/>
              <a:gd name="T21" fmla="*/ 613477261 h 287"/>
              <a:gd name="T22" fmla="*/ 2147483647 w 226"/>
              <a:gd name="T23" fmla="*/ 920560429 h 287"/>
              <a:gd name="T24" fmla="*/ 2147483647 w 226"/>
              <a:gd name="T25" fmla="*/ 1226954611 h 287"/>
              <a:gd name="T26" fmla="*/ 2147483647 w 226"/>
              <a:gd name="T27" fmla="*/ 1472348525 h 287"/>
              <a:gd name="T28" fmla="*/ 2147483647 w 226"/>
              <a:gd name="T29" fmla="*/ 1840431607 h 287"/>
              <a:gd name="T30" fmla="*/ 2147483647 w 226"/>
              <a:gd name="T31" fmla="*/ 2085826052 h 287"/>
              <a:gd name="T32" fmla="*/ 2147483647 w 226"/>
              <a:gd name="T33" fmla="*/ 2147483647 h 287"/>
              <a:gd name="T34" fmla="*/ 1898964199 w 226"/>
              <a:gd name="T35" fmla="*/ 2147483647 h 287"/>
              <a:gd name="T36" fmla="*/ 1631050885 w 226"/>
              <a:gd name="T37" fmla="*/ 2147483647 h 287"/>
              <a:gd name="T38" fmla="*/ 1338876427 w 226"/>
              <a:gd name="T39" fmla="*/ 2147483647 h 287"/>
              <a:gd name="T40" fmla="*/ 1095569293 w 226"/>
              <a:gd name="T41" fmla="*/ 2147483647 h 287"/>
              <a:gd name="T42" fmla="*/ 827655980 w 226"/>
              <a:gd name="T43" fmla="*/ 2147483647 h 287"/>
              <a:gd name="T44" fmla="*/ 560087912 w 226"/>
              <a:gd name="T45" fmla="*/ 2147483647 h 287"/>
              <a:gd name="T46" fmla="*/ 267913384 w 226"/>
              <a:gd name="T47" fmla="*/ 2147483647 h 287"/>
              <a:gd name="T48" fmla="*/ 0 w 226"/>
              <a:gd name="T49" fmla="*/ 2147483647 h 287"/>
              <a:gd name="T50" fmla="*/ 316435602 w 226"/>
              <a:gd name="T51" fmla="*/ 2147483647 h 287"/>
              <a:gd name="T52" fmla="*/ 681743938 w 226"/>
              <a:gd name="T53" fmla="*/ 2147483647 h 287"/>
              <a:gd name="T54" fmla="*/ 1022440614 w 226"/>
              <a:gd name="T55" fmla="*/ 2147483647 h 287"/>
              <a:gd name="T56" fmla="*/ 1363482958 w 226"/>
              <a:gd name="T57" fmla="*/ 2147483647 h 287"/>
              <a:gd name="T58" fmla="*/ 1753052157 w 226"/>
              <a:gd name="T59" fmla="*/ 2147483647 h 287"/>
              <a:gd name="T60" fmla="*/ 2093748763 w 226"/>
              <a:gd name="T61" fmla="*/ 2147483647 h 287"/>
              <a:gd name="T62" fmla="*/ 2147483647 w 226"/>
              <a:gd name="T63" fmla="*/ 2147483647 h 287"/>
              <a:gd name="T64" fmla="*/ 2147483647 w 226"/>
              <a:gd name="T65" fmla="*/ 2147483647 h 287"/>
              <a:gd name="T66" fmla="*/ 2147483647 w 226"/>
              <a:gd name="T67" fmla="*/ 2147483647 h 287"/>
              <a:gd name="T68" fmla="*/ 2147483647 w 226"/>
              <a:gd name="T69" fmla="*/ 2147483647 h 287"/>
              <a:gd name="T70" fmla="*/ 2147483647 w 226"/>
              <a:gd name="T71" fmla="*/ 2147483647 h 287"/>
              <a:gd name="T72" fmla="*/ 2147483647 w 226"/>
              <a:gd name="T73" fmla="*/ 2147483647 h 287"/>
              <a:gd name="T74" fmla="*/ 2147483647 w 226"/>
              <a:gd name="T75" fmla="*/ 2147483647 h 287"/>
              <a:gd name="T76" fmla="*/ 2147483647 w 226"/>
              <a:gd name="T77" fmla="*/ 2147483647 h 287"/>
              <a:gd name="T78" fmla="*/ 2147483647 w 226"/>
              <a:gd name="T79" fmla="*/ 2147483647 h 287"/>
              <a:gd name="T80" fmla="*/ 2147483647 w 226"/>
              <a:gd name="T81" fmla="*/ 2147483647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6"/>
              <a:gd name="T124" fmla="*/ 0 h 287"/>
              <a:gd name="T125" fmla="*/ 226 w 226"/>
              <a:gd name="T126" fmla="*/ 287 h 2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6" h="287">
                <a:moveTo>
                  <a:pt x="199" y="285"/>
                </a:moveTo>
                <a:lnTo>
                  <a:pt x="209" y="276"/>
                </a:lnTo>
                <a:lnTo>
                  <a:pt x="217" y="259"/>
                </a:lnTo>
                <a:lnTo>
                  <a:pt x="224" y="234"/>
                </a:lnTo>
                <a:lnTo>
                  <a:pt x="226" y="202"/>
                </a:lnTo>
                <a:lnTo>
                  <a:pt x="223" y="162"/>
                </a:lnTo>
                <a:lnTo>
                  <a:pt x="214" y="115"/>
                </a:lnTo>
                <a:lnTo>
                  <a:pt x="200" y="61"/>
                </a:lnTo>
                <a:lnTo>
                  <a:pt x="178" y="0"/>
                </a:lnTo>
                <a:lnTo>
                  <a:pt x="166" y="5"/>
                </a:lnTo>
                <a:lnTo>
                  <a:pt x="155" y="10"/>
                </a:lnTo>
                <a:lnTo>
                  <a:pt x="144" y="15"/>
                </a:lnTo>
                <a:lnTo>
                  <a:pt x="134" y="20"/>
                </a:lnTo>
                <a:lnTo>
                  <a:pt x="123" y="24"/>
                </a:lnTo>
                <a:lnTo>
                  <a:pt x="111" y="30"/>
                </a:lnTo>
                <a:lnTo>
                  <a:pt x="100" y="34"/>
                </a:lnTo>
                <a:lnTo>
                  <a:pt x="89" y="39"/>
                </a:lnTo>
                <a:lnTo>
                  <a:pt x="78" y="44"/>
                </a:lnTo>
                <a:lnTo>
                  <a:pt x="67" y="49"/>
                </a:lnTo>
                <a:lnTo>
                  <a:pt x="55" y="54"/>
                </a:lnTo>
                <a:lnTo>
                  <a:pt x="45" y="58"/>
                </a:lnTo>
                <a:lnTo>
                  <a:pt x="34" y="63"/>
                </a:lnTo>
                <a:lnTo>
                  <a:pt x="23" y="69"/>
                </a:lnTo>
                <a:lnTo>
                  <a:pt x="11" y="73"/>
                </a:lnTo>
                <a:lnTo>
                  <a:pt x="0" y="78"/>
                </a:lnTo>
                <a:lnTo>
                  <a:pt x="13" y="109"/>
                </a:lnTo>
                <a:lnTo>
                  <a:pt x="28" y="136"/>
                </a:lnTo>
                <a:lnTo>
                  <a:pt x="42" y="161"/>
                </a:lnTo>
                <a:lnTo>
                  <a:pt x="56" y="184"/>
                </a:lnTo>
                <a:lnTo>
                  <a:pt x="72" y="204"/>
                </a:lnTo>
                <a:lnTo>
                  <a:pt x="86" y="221"/>
                </a:lnTo>
                <a:lnTo>
                  <a:pt x="101" y="236"/>
                </a:lnTo>
                <a:lnTo>
                  <a:pt x="115" y="250"/>
                </a:lnTo>
                <a:lnTo>
                  <a:pt x="129" y="260"/>
                </a:lnTo>
                <a:lnTo>
                  <a:pt x="142" y="270"/>
                </a:lnTo>
                <a:lnTo>
                  <a:pt x="155" y="276"/>
                </a:lnTo>
                <a:lnTo>
                  <a:pt x="166" y="282"/>
                </a:lnTo>
                <a:lnTo>
                  <a:pt x="177" y="285"/>
                </a:lnTo>
                <a:lnTo>
                  <a:pt x="186" y="287"/>
                </a:lnTo>
                <a:lnTo>
                  <a:pt x="193" y="287"/>
                </a:lnTo>
                <a:lnTo>
                  <a:pt x="199" y="285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0" name="Freeform 760"/>
          <p:cNvSpPr>
            <a:spLocks/>
          </p:cNvSpPr>
          <p:nvPr/>
        </p:nvSpPr>
        <p:spPr bwMode="auto">
          <a:xfrm>
            <a:off x="1335088" y="2251075"/>
            <a:ext cx="14287" cy="23813"/>
          </a:xfrm>
          <a:custGeom>
            <a:avLst/>
            <a:gdLst>
              <a:gd name="T0" fmla="*/ 2147483647 w 202"/>
              <a:gd name="T1" fmla="*/ 2147483647 h 274"/>
              <a:gd name="T2" fmla="*/ 2147483647 w 202"/>
              <a:gd name="T3" fmla="*/ 2147483647 h 274"/>
              <a:gd name="T4" fmla="*/ 2147483647 w 202"/>
              <a:gd name="T5" fmla="*/ 2147483647 h 274"/>
              <a:gd name="T6" fmla="*/ 2147483647 w 202"/>
              <a:gd name="T7" fmla="*/ 2147483647 h 274"/>
              <a:gd name="T8" fmla="*/ 2147483647 w 202"/>
              <a:gd name="T9" fmla="*/ 2147483647 h 274"/>
              <a:gd name="T10" fmla="*/ 2147483647 w 202"/>
              <a:gd name="T11" fmla="*/ 2147483647 h 274"/>
              <a:gd name="T12" fmla="*/ 2147483647 w 202"/>
              <a:gd name="T13" fmla="*/ 2147483647 h 274"/>
              <a:gd name="T14" fmla="*/ 2147483647 w 202"/>
              <a:gd name="T15" fmla="*/ 2147483647 h 274"/>
              <a:gd name="T16" fmla="*/ 2147483647 w 202"/>
              <a:gd name="T17" fmla="*/ 0 h 274"/>
              <a:gd name="T18" fmla="*/ 2147483647 w 202"/>
              <a:gd name="T19" fmla="*/ 399115005 h 274"/>
              <a:gd name="T20" fmla="*/ 2147483647 w 202"/>
              <a:gd name="T21" fmla="*/ 798879567 h 274"/>
              <a:gd name="T22" fmla="*/ 2147483647 w 202"/>
              <a:gd name="T23" fmla="*/ 1312213105 h 274"/>
              <a:gd name="T24" fmla="*/ 1801598339 w 202"/>
              <a:gd name="T25" fmla="*/ 1711320463 h 274"/>
              <a:gd name="T26" fmla="*/ 1326429481 w 202"/>
              <a:gd name="T27" fmla="*/ 2147483647 h 274"/>
              <a:gd name="T28" fmla="*/ 900799169 w 202"/>
              <a:gd name="T29" fmla="*/ 2147483647 h 274"/>
              <a:gd name="T30" fmla="*/ 450397109 w 202"/>
              <a:gd name="T31" fmla="*/ 2147483647 h 274"/>
              <a:gd name="T32" fmla="*/ 0 w 202"/>
              <a:gd name="T33" fmla="*/ 2147483647 h 274"/>
              <a:gd name="T34" fmla="*/ 350268862 w 202"/>
              <a:gd name="T35" fmla="*/ 2147483647 h 274"/>
              <a:gd name="T36" fmla="*/ 700542675 w 202"/>
              <a:gd name="T37" fmla="*/ 2147483647 h 274"/>
              <a:gd name="T38" fmla="*/ 1026044457 w 202"/>
              <a:gd name="T39" fmla="*/ 2147483647 h 274"/>
              <a:gd name="T40" fmla="*/ 1426202533 w 202"/>
              <a:gd name="T41" fmla="*/ 2147483647 h 274"/>
              <a:gd name="T42" fmla="*/ 1776831400 w 202"/>
              <a:gd name="T43" fmla="*/ 2147483647 h 274"/>
              <a:gd name="T44" fmla="*/ 2127100050 w 202"/>
              <a:gd name="T45" fmla="*/ 2147483647 h 274"/>
              <a:gd name="T46" fmla="*/ 2147483647 w 202"/>
              <a:gd name="T47" fmla="*/ 2147483647 h 274"/>
              <a:gd name="T48" fmla="*/ 2147483647 w 202"/>
              <a:gd name="T49" fmla="*/ 2147483647 h 274"/>
              <a:gd name="T50" fmla="*/ 2147483647 w 202"/>
              <a:gd name="T51" fmla="*/ 2147483647 h 274"/>
              <a:gd name="T52" fmla="*/ 2147483647 w 202"/>
              <a:gd name="T53" fmla="*/ 2147483647 h 274"/>
              <a:gd name="T54" fmla="*/ 2147483647 w 202"/>
              <a:gd name="T55" fmla="*/ 2147483647 h 274"/>
              <a:gd name="T56" fmla="*/ 2147483647 w 202"/>
              <a:gd name="T57" fmla="*/ 2147483647 h 274"/>
              <a:gd name="T58" fmla="*/ 2147483647 w 202"/>
              <a:gd name="T59" fmla="*/ 2147483647 h 274"/>
              <a:gd name="T60" fmla="*/ 2147483647 w 202"/>
              <a:gd name="T61" fmla="*/ 2147483647 h 274"/>
              <a:gd name="T62" fmla="*/ 2147483647 w 202"/>
              <a:gd name="T63" fmla="*/ 2147483647 h 274"/>
              <a:gd name="T64" fmla="*/ 2147483647 w 202"/>
              <a:gd name="T65" fmla="*/ 2147483647 h 2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"/>
              <a:gd name="T100" fmla="*/ 0 h 274"/>
              <a:gd name="T101" fmla="*/ 202 w 202"/>
              <a:gd name="T102" fmla="*/ 274 h 2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" h="274">
                <a:moveTo>
                  <a:pt x="189" y="273"/>
                </a:moveTo>
                <a:lnTo>
                  <a:pt x="196" y="265"/>
                </a:lnTo>
                <a:lnTo>
                  <a:pt x="201" y="251"/>
                </a:lnTo>
                <a:lnTo>
                  <a:pt x="202" y="227"/>
                </a:lnTo>
                <a:lnTo>
                  <a:pt x="200" y="197"/>
                </a:lnTo>
                <a:lnTo>
                  <a:pt x="193" y="159"/>
                </a:lnTo>
                <a:lnTo>
                  <a:pt x="182" y="114"/>
                </a:lnTo>
                <a:lnTo>
                  <a:pt x="165" y="60"/>
                </a:lnTo>
                <a:lnTo>
                  <a:pt x="142" y="0"/>
                </a:lnTo>
                <a:lnTo>
                  <a:pt x="125" y="7"/>
                </a:lnTo>
                <a:lnTo>
                  <a:pt x="107" y="14"/>
                </a:lnTo>
                <a:lnTo>
                  <a:pt x="89" y="23"/>
                </a:lnTo>
                <a:lnTo>
                  <a:pt x="72" y="30"/>
                </a:lnTo>
                <a:lnTo>
                  <a:pt x="53" y="39"/>
                </a:lnTo>
                <a:lnTo>
                  <a:pt x="36" y="46"/>
                </a:lnTo>
                <a:lnTo>
                  <a:pt x="18" y="54"/>
                </a:lnTo>
                <a:lnTo>
                  <a:pt x="0" y="62"/>
                </a:lnTo>
                <a:lnTo>
                  <a:pt x="14" y="92"/>
                </a:lnTo>
                <a:lnTo>
                  <a:pt x="28" y="120"/>
                </a:lnTo>
                <a:lnTo>
                  <a:pt x="41" y="145"/>
                </a:lnTo>
                <a:lnTo>
                  <a:pt x="57" y="168"/>
                </a:lnTo>
                <a:lnTo>
                  <a:pt x="71" y="188"/>
                </a:lnTo>
                <a:lnTo>
                  <a:pt x="85" y="206"/>
                </a:lnTo>
                <a:lnTo>
                  <a:pt x="98" y="221"/>
                </a:lnTo>
                <a:lnTo>
                  <a:pt x="113" y="235"/>
                </a:lnTo>
                <a:lnTo>
                  <a:pt x="126" y="246"/>
                </a:lnTo>
                <a:lnTo>
                  <a:pt x="138" y="256"/>
                </a:lnTo>
                <a:lnTo>
                  <a:pt x="149" y="262"/>
                </a:lnTo>
                <a:lnTo>
                  <a:pt x="160" y="268"/>
                </a:lnTo>
                <a:lnTo>
                  <a:pt x="170" y="272"/>
                </a:lnTo>
                <a:lnTo>
                  <a:pt x="178" y="274"/>
                </a:lnTo>
                <a:lnTo>
                  <a:pt x="184" y="274"/>
                </a:lnTo>
                <a:lnTo>
                  <a:pt x="189" y="273"/>
                </a:lnTo>
                <a:close/>
              </a:path>
            </a:pathLst>
          </a:custGeom>
          <a:solidFill>
            <a:srgbClr val="474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1" name="Freeform 761"/>
          <p:cNvSpPr>
            <a:spLocks/>
          </p:cNvSpPr>
          <p:nvPr/>
        </p:nvSpPr>
        <p:spPr bwMode="auto">
          <a:xfrm>
            <a:off x="1335088" y="2252663"/>
            <a:ext cx="14287" cy="22225"/>
          </a:xfrm>
          <a:custGeom>
            <a:avLst/>
            <a:gdLst>
              <a:gd name="T0" fmla="*/ 2147483647 w 186"/>
              <a:gd name="T1" fmla="*/ 2147483647 h 264"/>
              <a:gd name="T2" fmla="*/ 2147483647 w 186"/>
              <a:gd name="T3" fmla="*/ 2147483647 h 264"/>
              <a:gd name="T4" fmla="*/ 2147483647 w 186"/>
              <a:gd name="T5" fmla="*/ 2147483647 h 264"/>
              <a:gd name="T6" fmla="*/ 2147483647 w 186"/>
              <a:gd name="T7" fmla="*/ 2147483647 h 264"/>
              <a:gd name="T8" fmla="*/ 2147483647 w 186"/>
              <a:gd name="T9" fmla="*/ 2147483647 h 264"/>
              <a:gd name="T10" fmla="*/ 2147483647 w 186"/>
              <a:gd name="T11" fmla="*/ 2147483647 h 264"/>
              <a:gd name="T12" fmla="*/ 2147483647 w 186"/>
              <a:gd name="T13" fmla="*/ 2147483647 h 264"/>
              <a:gd name="T14" fmla="*/ 2147483647 w 186"/>
              <a:gd name="T15" fmla="*/ 2147483647 h 264"/>
              <a:gd name="T16" fmla="*/ 2147483647 w 186"/>
              <a:gd name="T17" fmla="*/ 0 h 264"/>
              <a:gd name="T18" fmla="*/ 2147483647 w 186"/>
              <a:gd name="T19" fmla="*/ 351419595 h 264"/>
              <a:gd name="T20" fmla="*/ 2147483647 w 186"/>
              <a:gd name="T21" fmla="*/ 652725436 h 264"/>
              <a:gd name="T22" fmla="*/ 2147483647 w 186"/>
              <a:gd name="T23" fmla="*/ 903910449 h 264"/>
              <a:gd name="T24" fmla="*/ 1879852658 w 186"/>
              <a:gd name="T25" fmla="*/ 1205216458 h 264"/>
              <a:gd name="T26" fmla="*/ 1392212769 w 186"/>
              <a:gd name="T27" fmla="*/ 1507117575 h 264"/>
              <a:gd name="T28" fmla="*/ 939926291 w 186"/>
              <a:gd name="T29" fmla="*/ 1808423331 h 264"/>
              <a:gd name="T30" fmla="*/ 452740897 w 186"/>
              <a:gd name="T31" fmla="*/ 2059608766 h 264"/>
              <a:gd name="T32" fmla="*/ 0 w 186"/>
              <a:gd name="T33" fmla="*/ 2147483647 h 264"/>
              <a:gd name="T34" fmla="*/ 452740897 w 186"/>
              <a:gd name="T35" fmla="*/ 2147483647 h 264"/>
              <a:gd name="T36" fmla="*/ 905027528 w 186"/>
              <a:gd name="T37" fmla="*/ 2147483647 h 264"/>
              <a:gd name="T38" fmla="*/ 1392212769 w 186"/>
              <a:gd name="T39" fmla="*/ 2147483647 h 264"/>
              <a:gd name="T40" fmla="*/ 1914745583 w 186"/>
              <a:gd name="T41" fmla="*/ 2147483647 h 264"/>
              <a:gd name="T42" fmla="*/ 2147483647 w 186"/>
              <a:gd name="T43" fmla="*/ 2147483647 h 264"/>
              <a:gd name="T44" fmla="*/ 2147483647 w 186"/>
              <a:gd name="T45" fmla="*/ 2147483647 h 264"/>
              <a:gd name="T46" fmla="*/ 2147483647 w 186"/>
              <a:gd name="T47" fmla="*/ 2147483647 h 264"/>
              <a:gd name="T48" fmla="*/ 2147483647 w 186"/>
              <a:gd name="T49" fmla="*/ 2147483647 h 264"/>
              <a:gd name="T50" fmla="*/ 2147483647 w 186"/>
              <a:gd name="T51" fmla="*/ 2147483647 h 264"/>
              <a:gd name="T52" fmla="*/ 2147483647 w 186"/>
              <a:gd name="T53" fmla="*/ 2147483647 h 264"/>
              <a:gd name="T54" fmla="*/ 2147483647 w 186"/>
              <a:gd name="T55" fmla="*/ 2147483647 h 264"/>
              <a:gd name="T56" fmla="*/ 2147483647 w 186"/>
              <a:gd name="T57" fmla="*/ 2147483647 h 264"/>
              <a:gd name="T58" fmla="*/ 2147483647 w 186"/>
              <a:gd name="T59" fmla="*/ 2147483647 h 264"/>
              <a:gd name="T60" fmla="*/ 2147483647 w 186"/>
              <a:gd name="T61" fmla="*/ 2147483647 h 264"/>
              <a:gd name="T62" fmla="*/ 2147483647 w 186"/>
              <a:gd name="T63" fmla="*/ 2147483647 h 264"/>
              <a:gd name="T64" fmla="*/ 2147483647 w 186"/>
              <a:gd name="T65" fmla="*/ 2147483647 h 2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264"/>
              <a:gd name="T101" fmla="*/ 186 w 186"/>
              <a:gd name="T102" fmla="*/ 264 h 2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264">
                <a:moveTo>
                  <a:pt x="180" y="263"/>
                </a:moveTo>
                <a:lnTo>
                  <a:pt x="185" y="256"/>
                </a:lnTo>
                <a:lnTo>
                  <a:pt x="186" y="243"/>
                </a:lnTo>
                <a:lnTo>
                  <a:pt x="183" y="222"/>
                </a:lnTo>
                <a:lnTo>
                  <a:pt x="177" y="193"/>
                </a:lnTo>
                <a:lnTo>
                  <a:pt x="166" y="157"/>
                </a:lnTo>
                <a:lnTo>
                  <a:pt x="151" y="113"/>
                </a:lnTo>
                <a:lnTo>
                  <a:pt x="131" y="60"/>
                </a:lnTo>
                <a:lnTo>
                  <a:pt x="108" y="0"/>
                </a:lnTo>
                <a:lnTo>
                  <a:pt x="94" y="7"/>
                </a:lnTo>
                <a:lnTo>
                  <a:pt x="80" y="13"/>
                </a:lnTo>
                <a:lnTo>
                  <a:pt x="67" y="18"/>
                </a:lnTo>
                <a:lnTo>
                  <a:pt x="54" y="24"/>
                </a:lnTo>
                <a:lnTo>
                  <a:pt x="40" y="30"/>
                </a:lnTo>
                <a:lnTo>
                  <a:pt x="27" y="36"/>
                </a:lnTo>
                <a:lnTo>
                  <a:pt x="13" y="41"/>
                </a:lnTo>
                <a:lnTo>
                  <a:pt x="0" y="48"/>
                </a:lnTo>
                <a:lnTo>
                  <a:pt x="13" y="78"/>
                </a:lnTo>
                <a:lnTo>
                  <a:pt x="26" y="106"/>
                </a:lnTo>
                <a:lnTo>
                  <a:pt x="40" y="131"/>
                </a:lnTo>
                <a:lnTo>
                  <a:pt x="55" y="154"/>
                </a:lnTo>
                <a:lnTo>
                  <a:pt x="69" y="174"/>
                </a:lnTo>
                <a:lnTo>
                  <a:pt x="83" y="192"/>
                </a:lnTo>
                <a:lnTo>
                  <a:pt x="96" y="208"/>
                </a:lnTo>
                <a:lnTo>
                  <a:pt x="110" y="222"/>
                </a:lnTo>
                <a:lnTo>
                  <a:pt x="122" y="233"/>
                </a:lnTo>
                <a:lnTo>
                  <a:pt x="134" y="243"/>
                </a:lnTo>
                <a:lnTo>
                  <a:pt x="145" y="250"/>
                </a:lnTo>
                <a:lnTo>
                  <a:pt x="155" y="256"/>
                </a:lnTo>
                <a:lnTo>
                  <a:pt x="164" y="261"/>
                </a:lnTo>
                <a:lnTo>
                  <a:pt x="171" y="263"/>
                </a:lnTo>
                <a:lnTo>
                  <a:pt x="176" y="264"/>
                </a:lnTo>
                <a:lnTo>
                  <a:pt x="180" y="26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2" name="Freeform 762"/>
          <p:cNvSpPr>
            <a:spLocks/>
          </p:cNvSpPr>
          <p:nvPr/>
        </p:nvSpPr>
        <p:spPr bwMode="auto">
          <a:xfrm>
            <a:off x="1335088" y="2252663"/>
            <a:ext cx="12700" cy="22225"/>
          </a:xfrm>
          <a:custGeom>
            <a:avLst/>
            <a:gdLst>
              <a:gd name="T0" fmla="*/ 2147483647 w 173"/>
              <a:gd name="T1" fmla="*/ 2147483647 h 251"/>
              <a:gd name="T2" fmla="*/ 2147483647 w 173"/>
              <a:gd name="T3" fmla="*/ 2147483647 h 251"/>
              <a:gd name="T4" fmla="*/ 2147483647 w 173"/>
              <a:gd name="T5" fmla="*/ 2147483647 h 251"/>
              <a:gd name="T6" fmla="*/ 2147483647 w 173"/>
              <a:gd name="T7" fmla="*/ 2147483647 h 251"/>
              <a:gd name="T8" fmla="*/ 2147483647 w 173"/>
              <a:gd name="T9" fmla="*/ 2147483647 h 251"/>
              <a:gd name="T10" fmla="*/ 2147483647 w 173"/>
              <a:gd name="T11" fmla="*/ 2147483647 h 251"/>
              <a:gd name="T12" fmla="*/ 2147483647 w 173"/>
              <a:gd name="T13" fmla="*/ 2147483647 h 251"/>
              <a:gd name="T14" fmla="*/ 2147483647 w 173"/>
              <a:gd name="T15" fmla="*/ 2147483647 h 251"/>
              <a:gd name="T16" fmla="*/ 2091219146 w 173"/>
              <a:gd name="T17" fmla="*/ 0 h 251"/>
              <a:gd name="T18" fmla="*/ 1829719172 w 173"/>
              <a:gd name="T19" fmla="*/ 245756169 h 251"/>
              <a:gd name="T20" fmla="*/ 1568219198 w 173"/>
              <a:gd name="T21" fmla="*/ 430420153 h 251"/>
              <a:gd name="T22" fmla="*/ 1306718857 w 173"/>
              <a:gd name="T23" fmla="*/ 676184203 h 251"/>
              <a:gd name="T24" fmla="*/ 1045612289 w 173"/>
              <a:gd name="T25" fmla="*/ 983722330 h 251"/>
              <a:gd name="T26" fmla="*/ 784106883 w 173"/>
              <a:gd name="T27" fmla="*/ 1229486469 h 251"/>
              <a:gd name="T28" fmla="*/ 522606762 w 173"/>
              <a:gd name="T29" fmla="*/ 1414150540 h 251"/>
              <a:gd name="T30" fmla="*/ 261500047 w 173"/>
              <a:gd name="T31" fmla="*/ 1659906533 h 251"/>
              <a:gd name="T32" fmla="*/ 0 w 173"/>
              <a:gd name="T33" fmla="*/ 1905662614 h 251"/>
              <a:gd name="T34" fmla="*/ 377419408 w 173"/>
              <a:gd name="T35" fmla="*/ 2147483647 h 251"/>
              <a:gd name="T36" fmla="*/ 755226789 w 173"/>
              <a:gd name="T37" fmla="*/ 2147483647 h 251"/>
              <a:gd name="T38" fmla="*/ 1190799643 w 173"/>
              <a:gd name="T39" fmla="*/ 2147483647 h 251"/>
              <a:gd name="T40" fmla="*/ 1568219198 w 173"/>
              <a:gd name="T41" fmla="*/ 2147483647 h 251"/>
              <a:gd name="T42" fmla="*/ 1974911958 w 173"/>
              <a:gd name="T43" fmla="*/ 2147483647 h 251"/>
              <a:gd name="T44" fmla="*/ 2147483647 w 173"/>
              <a:gd name="T45" fmla="*/ 2147483647 h 251"/>
              <a:gd name="T46" fmla="*/ 2147483647 w 173"/>
              <a:gd name="T47" fmla="*/ 2147483647 h 251"/>
              <a:gd name="T48" fmla="*/ 2147483647 w 173"/>
              <a:gd name="T49" fmla="*/ 2147483647 h 251"/>
              <a:gd name="T50" fmla="*/ 2147483647 w 173"/>
              <a:gd name="T51" fmla="*/ 2147483647 h 251"/>
              <a:gd name="T52" fmla="*/ 2147483647 w 173"/>
              <a:gd name="T53" fmla="*/ 2147483647 h 251"/>
              <a:gd name="T54" fmla="*/ 2147483647 w 173"/>
              <a:gd name="T55" fmla="*/ 2147483647 h 251"/>
              <a:gd name="T56" fmla="*/ 2147483647 w 173"/>
              <a:gd name="T57" fmla="*/ 2147483647 h 251"/>
              <a:gd name="T58" fmla="*/ 2147483647 w 173"/>
              <a:gd name="T59" fmla="*/ 2147483647 h 251"/>
              <a:gd name="T60" fmla="*/ 2147483647 w 173"/>
              <a:gd name="T61" fmla="*/ 2147483647 h 251"/>
              <a:gd name="T62" fmla="*/ 2147483647 w 173"/>
              <a:gd name="T63" fmla="*/ 2147483647 h 251"/>
              <a:gd name="T64" fmla="*/ 2147483647 w 173"/>
              <a:gd name="T65" fmla="*/ 2147483647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3"/>
              <a:gd name="T100" fmla="*/ 0 h 251"/>
              <a:gd name="T101" fmla="*/ 173 w 173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3" h="251">
                <a:moveTo>
                  <a:pt x="171" y="251"/>
                </a:moveTo>
                <a:lnTo>
                  <a:pt x="173" y="245"/>
                </a:lnTo>
                <a:lnTo>
                  <a:pt x="170" y="233"/>
                </a:lnTo>
                <a:lnTo>
                  <a:pt x="164" y="214"/>
                </a:lnTo>
                <a:lnTo>
                  <a:pt x="153" y="187"/>
                </a:lnTo>
                <a:lnTo>
                  <a:pt x="137" y="153"/>
                </a:lnTo>
                <a:lnTo>
                  <a:pt x="119" y="110"/>
                </a:lnTo>
                <a:lnTo>
                  <a:pt x="97" y="60"/>
                </a:lnTo>
                <a:lnTo>
                  <a:pt x="72" y="0"/>
                </a:lnTo>
                <a:lnTo>
                  <a:pt x="63" y="4"/>
                </a:lnTo>
                <a:lnTo>
                  <a:pt x="54" y="7"/>
                </a:lnTo>
                <a:lnTo>
                  <a:pt x="45" y="11"/>
                </a:lnTo>
                <a:lnTo>
                  <a:pt x="36" y="16"/>
                </a:lnTo>
                <a:lnTo>
                  <a:pt x="27" y="20"/>
                </a:lnTo>
                <a:lnTo>
                  <a:pt x="18" y="23"/>
                </a:lnTo>
                <a:lnTo>
                  <a:pt x="9" y="27"/>
                </a:lnTo>
                <a:lnTo>
                  <a:pt x="0" y="31"/>
                </a:lnTo>
                <a:lnTo>
                  <a:pt x="13" y="62"/>
                </a:lnTo>
                <a:lnTo>
                  <a:pt x="26" y="89"/>
                </a:lnTo>
                <a:lnTo>
                  <a:pt x="41" y="115"/>
                </a:lnTo>
                <a:lnTo>
                  <a:pt x="54" y="138"/>
                </a:lnTo>
                <a:lnTo>
                  <a:pt x="68" y="159"/>
                </a:lnTo>
                <a:lnTo>
                  <a:pt x="81" y="177"/>
                </a:lnTo>
                <a:lnTo>
                  <a:pt x="95" y="193"/>
                </a:lnTo>
                <a:lnTo>
                  <a:pt x="107" y="206"/>
                </a:lnTo>
                <a:lnTo>
                  <a:pt x="119" y="218"/>
                </a:lnTo>
                <a:lnTo>
                  <a:pt x="130" y="229"/>
                </a:lnTo>
                <a:lnTo>
                  <a:pt x="141" y="236"/>
                </a:lnTo>
                <a:lnTo>
                  <a:pt x="150" y="242"/>
                </a:lnTo>
                <a:lnTo>
                  <a:pt x="157" y="246"/>
                </a:lnTo>
                <a:lnTo>
                  <a:pt x="163" y="250"/>
                </a:lnTo>
                <a:lnTo>
                  <a:pt x="168" y="251"/>
                </a:lnTo>
                <a:lnTo>
                  <a:pt x="171" y="251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3" name="Freeform 763"/>
          <p:cNvSpPr>
            <a:spLocks/>
          </p:cNvSpPr>
          <p:nvPr/>
        </p:nvSpPr>
        <p:spPr bwMode="auto">
          <a:xfrm>
            <a:off x="1336675" y="2254250"/>
            <a:ext cx="11113" cy="20638"/>
          </a:xfrm>
          <a:custGeom>
            <a:avLst/>
            <a:gdLst>
              <a:gd name="T0" fmla="*/ 2147483647 w 163"/>
              <a:gd name="T1" fmla="*/ 2147483647 h 240"/>
              <a:gd name="T2" fmla="*/ 2147483647 w 163"/>
              <a:gd name="T3" fmla="*/ 2147483647 h 240"/>
              <a:gd name="T4" fmla="*/ 2147483647 w 163"/>
              <a:gd name="T5" fmla="*/ 2147483647 h 240"/>
              <a:gd name="T6" fmla="*/ 2147483647 w 163"/>
              <a:gd name="T7" fmla="*/ 2147483647 h 240"/>
              <a:gd name="T8" fmla="*/ 2147483647 w 163"/>
              <a:gd name="T9" fmla="*/ 2147483647 h 240"/>
              <a:gd name="T10" fmla="*/ 2147483647 w 163"/>
              <a:gd name="T11" fmla="*/ 2147483647 h 240"/>
              <a:gd name="T12" fmla="*/ 1922990384 w 163"/>
              <a:gd name="T13" fmla="*/ 2147483647 h 240"/>
              <a:gd name="T14" fmla="*/ 1382661938 w 163"/>
              <a:gd name="T15" fmla="*/ 2147483647 h 240"/>
              <a:gd name="T16" fmla="*/ 842653997 w 163"/>
              <a:gd name="T17" fmla="*/ 0 h 240"/>
              <a:gd name="T18" fmla="*/ 734587367 w 163"/>
              <a:gd name="T19" fmla="*/ 109373059 h 240"/>
              <a:gd name="T20" fmla="*/ 604976107 w 163"/>
              <a:gd name="T21" fmla="*/ 273421511 h 240"/>
              <a:gd name="T22" fmla="*/ 518458675 w 163"/>
              <a:gd name="T23" fmla="*/ 382794570 h 240"/>
              <a:gd name="T24" fmla="*/ 410392045 w 163"/>
              <a:gd name="T25" fmla="*/ 492167715 h 240"/>
              <a:gd name="T26" fmla="*/ 302329983 w 163"/>
              <a:gd name="T27" fmla="*/ 601533292 h 240"/>
              <a:gd name="T28" fmla="*/ 216128624 w 163"/>
              <a:gd name="T29" fmla="*/ 710906265 h 240"/>
              <a:gd name="T30" fmla="*/ 108066630 w 163"/>
              <a:gd name="T31" fmla="*/ 820271929 h 240"/>
              <a:gd name="T32" fmla="*/ 0 w 163"/>
              <a:gd name="T33" fmla="*/ 929644901 h 240"/>
              <a:gd name="T34" fmla="*/ 280780853 w 163"/>
              <a:gd name="T35" fmla="*/ 2147483647 h 240"/>
              <a:gd name="T36" fmla="*/ 561873075 w 163"/>
              <a:gd name="T37" fmla="*/ 2147483647 h 240"/>
              <a:gd name="T38" fmla="*/ 885752325 w 163"/>
              <a:gd name="T39" fmla="*/ 2147483647 h 240"/>
              <a:gd name="T40" fmla="*/ 1166849183 w 163"/>
              <a:gd name="T41" fmla="*/ 2147483647 h 240"/>
              <a:gd name="T42" fmla="*/ 1469179370 w 163"/>
              <a:gd name="T43" fmla="*/ 2147483647 h 240"/>
              <a:gd name="T44" fmla="*/ 1771825426 w 163"/>
              <a:gd name="T45" fmla="*/ 2147483647 h 240"/>
              <a:gd name="T46" fmla="*/ 2031052310 w 163"/>
              <a:gd name="T47" fmla="*/ 2147483647 h 240"/>
              <a:gd name="T48" fmla="*/ 2147483647 w 163"/>
              <a:gd name="T49" fmla="*/ 2147483647 h 240"/>
              <a:gd name="T50" fmla="*/ 2147483647 w 163"/>
              <a:gd name="T51" fmla="*/ 2147483647 h 240"/>
              <a:gd name="T52" fmla="*/ 2147483647 w 163"/>
              <a:gd name="T53" fmla="*/ 2147483647 h 240"/>
              <a:gd name="T54" fmla="*/ 2147483647 w 163"/>
              <a:gd name="T55" fmla="*/ 2147483647 h 240"/>
              <a:gd name="T56" fmla="*/ 2147483647 w 163"/>
              <a:gd name="T57" fmla="*/ 2147483647 h 240"/>
              <a:gd name="T58" fmla="*/ 2147483647 w 163"/>
              <a:gd name="T59" fmla="*/ 2147483647 h 240"/>
              <a:gd name="T60" fmla="*/ 2147483647 w 163"/>
              <a:gd name="T61" fmla="*/ 2147483647 h 240"/>
              <a:gd name="T62" fmla="*/ 2147483647 w 163"/>
              <a:gd name="T63" fmla="*/ 2147483647 h 240"/>
              <a:gd name="T64" fmla="*/ 2147483647 w 163"/>
              <a:gd name="T65" fmla="*/ 2147483647 h 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40"/>
              <a:gd name="T101" fmla="*/ 163 w 163"/>
              <a:gd name="T102" fmla="*/ 240 h 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40">
                <a:moveTo>
                  <a:pt x="163" y="240"/>
                </a:moveTo>
                <a:lnTo>
                  <a:pt x="162" y="235"/>
                </a:lnTo>
                <a:lnTo>
                  <a:pt x="156" y="225"/>
                </a:lnTo>
                <a:lnTo>
                  <a:pt x="145" y="208"/>
                </a:lnTo>
                <a:lnTo>
                  <a:pt x="129" y="183"/>
                </a:lnTo>
                <a:lnTo>
                  <a:pt x="110" y="150"/>
                </a:lnTo>
                <a:lnTo>
                  <a:pt x="89" y="110"/>
                </a:lnTo>
                <a:lnTo>
                  <a:pt x="64" y="59"/>
                </a:lnTo>
                <a:lnTo>
                  <a:pt x="39" y="0"/>
                </a:lnTo>
                <a:lnTo>
                  <a:pt x="34" y="2"/>
                </a:lnTo>
                <a:lnTo>
                  <a:pt x="28" y="5"/>
                </a:lnTo>
                <a:lnTo>
                  <a:pt x="24" y="7"/>
                </a:lnTo>
                <a:lnTo>
                  <a:pt x="19" y="9"/>
                </a:lnTo>
                <a:lnTo>
                  <a:pt x="14" y="11"/>
                </a:lnTo>
                <a:lnTo>
                  <a:pt x="10" y="13"/>
                </a:lnTo>
                <a:lnTo>
                  <a:pt x="5" y="15"/>
                </a:lnTo>
                <a:lnTo>
                  <a:pt x="0" y="17"/>
                </a:lnTo>
                <a:lnTo>
                  <a:pt x="13" y="48"/>
                </a:lnTo>
                <a:lnTo>
                  <a:pt x="26" y="75"/>
                </a:lnTo>
                <a:lnTo>
                  <a:pt x="41" y="102"/>
                </a:lnTo>
                <a:lnTo>
                  <a:pt x="54" y="124"/>
                </a:lnTo>
                <a:lnTo>
                  <a:pt x="68" y="145"/>
                </a:lnTo>
                <a:lnTo>
                  <a:pt x="82" y="163"/>
                </a:lnTo>
                <a:lnTo>
                  <a:pt x="94" y="180"/>
                </a:lnTo>
                <a:lnTo>
                  <a:pt x="106" y="193"/>
                </a:lnTo>
                <a:lnTo>
                  <a:pt x="117" y="205"/>
                </a:lnTo>
                <a:lnTo>
                  <a:pt x="127" y="215"/>
                </a:lnTo>
                <a:lnTo>
                  <a:pt x="138" y="224"/>
                </a:lnTo>
                <a:lnTo>
                  <a:pt x="146" y="230"/>
                </a:lnTo>
                <a:lnTo>
                  <a:pt x="152" y="234"/>
                </a:lnTo>
                <a:lnTo>
                  <a:pt x="158" y="238"/>
                </a:lnTo>
                <a:lnTo>
                  <a:pt x="161" y="240"/>
                </a:lnTo>
                <a:lnTo>
                  <a:pt x="163" y="240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4" name="Freeform 764"/>
          <p:cNvSpPr>
            <a:spLocks/>
          </p:cNvSpPr>
          <p:nvPr/>
        </p:nvSpPr>
        <p:spPr bwMode="auto">
          <a:xfrm>
            <a:off x="1347788" y="2274888"/>
            <a:ext cx="3175" cy="7937"/>
          </a:xfrm>
          <a:custGeom>
            <a:avLst/>
            <a:gdLst>
              <a:gd name="T0" fmla="*/ 248887324 w 48"/>
              <a:gd name="T1" fmla="*/ 0 h 99"/>
              <a:gd name="T2" fmla="*/ 842169742 w 48"/>
              <a:gd name="T3" fmla="*/ 2147483647 h 99"/>
              <a:gd name="T4" fmla="*/ 918863852 w 48"/>
              <a:gd name="T5" fmla="*/ 2147483647 h 99"/>
              <a:gd name="T6" fmla="*/ 880663376 w 48"/>
              <a:gd name="T7" fmla="*/ 2147483647 h 99"/>
              <a:gd name="T8" fmla="*/ 746666338 w 48"/>
              <a:gd name="T9" fmla="*/ 2147483647 h 99"/>
              <a:gd name="T10" fmla="*/ 593571277 w 48"/>
              <a:gd name="T11" fmla="*/ 2147483647 h 99"/>
              <a:gd name="T12" fmla="*/ 0 w 48"/>
              <a:gd name="T13" fmla="*/ 289083418 h 99"/>
              <a:gd name="T14" fmla="*/ 248887324 w 48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99"/>
              <a:gd name="T26" fmla="*/ 48 w 48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99">
                <a:moveTo>
                  <a:pt x="13" y="0"/>
                </a:moveTo>
                <a:lnTo>
                  <a:pt x="44" y="76"/>
                </a:lnTo>
                <a:lnTo>
                  <a:pt x="48" y="92"/>
                </a:lnTo>
                <a:lnTo>
                  <a:pt x="46" y="99"/>
                </a:lnTo>
                <a:lnTo>
                  <a:pt x="39" y="96"/>
                </a:lnTo>
                <a:lnTo>
                  <a:pt x="31" y="83"/>
                </a:lnTo>
                <a:lnTo>
                  <a:pt x="0" y="7"/>
                </a:lnTo>
                <a:lnTo>
                  <a:pt x="13" y="0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1395" name="Picture 765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4370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802.11 - Architecture of an ad-hoc network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838200"/>
            <a:ext cx="4183062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Direct communication within a limited range</a:t>
            </a:r>
          </a:p>
          <a:p>
            <a:pPr lvl="1" eaLnBrk="1" hangingPunct="1"/>
            <a:r>
              <a:rPr lang="en-US" sz="1600" smtClean="0"/>
              <a:t>Station (STA):</a:t>
            </a:r>
            <a:br>
              <a:rPr lang="en-US" sz="1600" smtClean="0"/>
            </a:br>
            <a:r>
              <a:rPr lang="en-US" sz="1600" smtClean="0"/>
              <a:t>terminal with access mechanisms to the wireless medium</a:t>
            </a:r>
          </a:p>
          <a:p>
            <a:pPr lvl="1" eaLnBrk="1" hangingPunct="1"/>
            <a:r>
              <a:rPr lang="en-US" sz="1600" smtClean="0"/>
              <a:t>Independent Basic Service Set (IBSS):</a:t>
            </a:r>
            <a:br>
              <a:rPr lang="en-US" sz="1600" smtClean="0"/>
            </a:br>
            <a:r>
              <a:rPr lang="en-US" sz="1600" smtClean="0"/>
              <a:t>group of stations using the same radio frequency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827088" y="1628775"/>
            <a:ext cx="2971800" cy="16002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2411413" y="4076700"/>
            <a:ext cx="2498725" cy="1357313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3103563" y="5529263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2527300" y="4370388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IBSS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1309688" y="1247775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1082675" y="2330450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IBSS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298" name="Group 22"/>
          <p:cNvGrpSpPr>
            <a:grpSpLocks/>
          </p:cNvGrpSpPr>
          <p:nvPr/>
        </p:nvGrpSpPr>
        <p:grpSpPr bwMode="auto">
          <a:xfrm>
            <a:off x="3403600" y="4703763"/>
            <a:ext cx="381000" cy="304800"/>
            <a:chOff x="1248" y="2736"/>
            <a:chExt cx="240" cy="192"/>
          </a:xfrm>
        </p:grpSpPr>
        <p:sp>
          <p:nvSpPr>
            <p:cNvPr id="12633" name="Line 2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4" name="Line 2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5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369888" y="20859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300" name="Group 27"/>
          <p:cNvGrpSpPr>
            <a:grpSpLocks/>
          </p:cNvGrpSpPr>
          <p:nvPr/>
        </p:nvGrpSpPr>
        <p:grpSpPr bwMode="auto">
          <a:xfrm flipH="1">
            <a:off x="1817688" y="2009775"/>
            <a:ext cx="381000" cy="304800"/>
            <a:chOff x="1248" y="2736"/>
            <a:chExt cx="240" cy="192"/>
          </a:xfrm>
        </p:grpSpPr>
        <p:sp>
          <p:nvSpPr>
            <p:cNvPr id="12630" name="Line 2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1" name="Line 2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2" name="Line 3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301" name="Text Box 40"/>
          <p:cNvSpPr txBox="1">
            <a:spLocks noChangeArrowheads="1"/>
          </p:cNvSpPr>
          <p:nvPr/>
        </p:nvSpPr>
        <p:spPr bwMode="auto">
          <a:xfrm>
            <a:off x="1955800" y="54657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4</a:t>
            </a:r>
            <a:endParaRPr lang="de-DE">
              <a:latin typeface="Calibri" pitchFamily="34" charset="0"/>
            </a:endParaRPr>
          </a:p>
        </p:txBody>
      </p:sp>
      <p:sp>
        <p:nvSpPr>
          <p:cNvPr id="12302" name="Text Box 41"/>
          <p:cNvSpPr txBox="1">
            <a:spLocks noChangeArrowheads="1"/>
          </p:cNvSpPr>
          <p:nvPr/>
        </p:nvSpPr>
        <p:spPr bwMode="auto">
          <a:xfrm>
            <a:off x="4318000" y="49323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5</a:t>
            </a:r>
            <a:endParaRPr lang="de-DE">
              <a:latin typeface="Calibri" pitchFamily="34" charset="0"/>
            </a:endParaRPr>
          </a:p>
        </p:txBody>
      </p:sp>
      <p:sp>
        <p:nvSpPr>
          <p:cNvPr id="12303" name="Text Box 48"/>
          <p:cNvSpPr txBox="1">
            <a:spLocks noChangeArrowheads="1"/>
          </p:cNvSpPr>
          <p:nvPr/>
        </p:nvSpPr>
        <p:spPr bwMode="auto">
          <a:xfrm>
            <a:off x="1436688" y="33051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2304" name="Text Box 49"/>
          <p:cNvSpPr txBox="1">
            <a:spLocks noChangeArrowheads="1"/>
          </p:cNvSpPr>
          <p:nvPr/>
        </p:nvSpPr>
        <p:spPr bwMode="auto">
          <a:xfrm>
            <a:off x="3189288" y="23145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3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305" name="Group 50"/>
          <p:cNvGrpSpPr>
            <a:grpSpLocks/>
          </p:cNvGrpSpPr>
          <p:nvPr/>
        </p:nvGrpSpPr>
        <p:grpSpPr bwMode="auto">
          <a:xfrm>
            <a:off x="2732088" y="2314575"/>
            <a:ext cx="381000" cy="304800"/>
            <a:chOff x="1248" y="2736"/>
            <a:chExt cx="240" cy="192"/>
          </a:xfrm>
        </p:grpSpPr>
        <p:sp>
          <p:nvSpPr>
            <p:cNvPr id="12627" name="Line 5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28" name="Line 5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29" name="Line 5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306" name="Group 56"/>
          <p:cNvGrpSpPr>
            <a:grpSpLocks/>
          </p:cNvGrpSpPr>
          <p:nvPr/>
        </p:nvGrpSpPr>
        <p:grpSpPr bwMode="auto">
          <a:xfrm>
            <a:off x="2870200" y="4856163"/>
            <a:ext cx="469900" cy="685800"/>
            <a:chOff x="1104" y="3024"/>
            <a:chExt cx="296" cy="432"/>
          </a:xfrm>
        </p:grpSpPr>
        <p:sp>
          <p:nvSpPr>
            <p:cNvPr id="12523" name="Freeform 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4" name="Freeform 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5" name="Freeform 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6" name="Freeform 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7" name="Freeform 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8" name="Freeform 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9" name="Freeform 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0" name="Freeform 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1" name="Freeform 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2" name="Freeform 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3" name="Freeform 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4" name="Freeform 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5" name="Freeform 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6" name="Freeform 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7" name="Freeform 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8" name="Freeform 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9" name="Freeform 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0" name="Freeform 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1" name="Freeform 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2" name="Freeform 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3" name="Freeform 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4" name="Freeform 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5" name="Freeform 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6" name="Freeform 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7" name="Freeform 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8" name="Freeform 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9" name="Freeform 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0" name="Freeform 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1" name="Freeform 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2" name="Freeform 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3" name="Freeform 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4" name="Freeform 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5" name="Freeform 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6" name="Freeform 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7" name="Freeform 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8" name="Freeform 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9" name="Freeform 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0" name="Freeform 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1" name="Freeform 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2" name="Freeform 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3" name="Freeform 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4" name="Freeform 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5" name="Freeform 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6" name="Freeform 1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7" name="Freeform 1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8" name="Freeform 1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9" name="Freeform 1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0" name="Freeform 1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1" name="Freeform 1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2" name="Freeform 1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3" name="Freeform 1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4" name="Freeform 1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5" name="Freeform 1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6" name="Freeform 1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7" name="Freeform 1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8" name="Freeform 1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9" name="Freeform 1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0" name="Freeform 1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1" name="Freeform 1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2" name="Freeform 1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3" name="Freeform 1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4" name="Freeform 1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5" name="Freeform 1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6" name="Freeform 1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7" name="Freeform 1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8" name="Freeform 1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9" name="Freeform 1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0" name="Freeform 1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1" name="Freeform 1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2" name="Freeform 1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3" name="Freeform 1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4" name="Freeform 1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5" name="Freeform 1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6" name="Freeform 1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7" name="Freeform 1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8" name="Freeform 1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9" name="Freeform 1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0" name="Freeform 1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1" name="Freeform 1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2" name="Freeform 1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3" name="Freeform 1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4" name="Freeform 1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5" name="Freeform 1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6" name="Freeform 1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7" name="Freeform 1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8" name="Freeform 1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9" name="Freeform 1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0" name="Freeform 1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1" name="Freeform 1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2" name="Freeform 1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3" name="Freeform 1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4" name="Freeform 1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5" name="Freeform 1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6" name="Freeform 1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7" name="Freeform 1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8" name="Freeform 1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9" name="Freeform 1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0" name="Freeform 1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1" name="Freeform 1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2" name="Freeform 1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3" name="Freeform 1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4" name="Freeform 1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5" name="Freeform 1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6" name="Freeform 1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307" name="Group 392"/>
          <p:cNvGrpSpPr>
            <a:grpSpLocks/>
          </p:cNvGrpSpPr>
          <p:nvPr/>
        </p:nvGrpSpPr>
        <p:grpSpPr bwMode="auto">
          <a:xfrm>
            <a:off x="1208088" y="1552575"/>
            <a:ext cx="469900" cy="685800"/>
            <a:chOff x="1104" y="3024"/>
            <a:chExt cx="296" cy="432"/>
          </a:xfrm>
        </p:grpSpPr>
        <p:sp>
          <p:nvSpPr>
            <p:cNvPr id="12419" name="Freeform 393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0" name="Freeform 394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1" name="Freeform 395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2" name="Freeform 396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3" name="Freeform 397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4" name="Freeform 398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5" name="Freeform 399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6" name="Freeform 400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7" name="Freeform 401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8" name="Freeform 402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9" name="Freeform 403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0" name="Freeform 404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1" name="Freeform 405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2" name="Freeform 406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3" name="Freeform 407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4" name="Freeform 408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5" name="Freeform 409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6" name="Freeform 410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7" name="Freeform 411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8" name="Freeform 412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9" name="Freeform 413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0" name="Freeform 414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1" name="Freeform 415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2" name="Freeform 416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3" name="Freeform 417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4" name="Freeform 418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5" name="Freeform 419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6" name="Freeform 420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7" name="Freeform 421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8" name="Freeform 422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9" name="Freeform 423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0" name="Freeform 424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1" name="Freeform 425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2" name="Freeform 426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3" name="Freeform 427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4" name="Freeform 428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5" name="Freeform 429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6" name="Freeform 430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7" name="Freeform 431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8" name="Freeform 432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9" name="Freeform 433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0" name="Freeform 434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1" name="Freeform 435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2" name="Freeform 436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3" name="Freeform 437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4" name="Freeform 438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5" name="Freeform 439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6" name="Freeform 440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7" name="Freeform 441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8" name="Freeform 442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9" name="Freeform 443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0" name="Freeform 444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1" name="Freeform 445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2" name="Freeform 446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3" name="Freeform 447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4" name="Freeform 448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5" name="Freeform 449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6" name="Freeform 450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7" name="Freeform 451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8" name="Freeform 452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9" name="Freeform 453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0" name="Freeform 454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1" name="Freeform 455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2" name="Freeform 456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3" name="Freeform 457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4" name="Freeform 458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5" name="Freeform 459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6" name="Freeform 460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7" name="Freeform 461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8" name="Freeform 462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9" name="Freeform 463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0" name="Freeform 464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1" name="Freeform 465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2" name="Freeform 466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3" name="Freeform 467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4" name="Freeform 468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5" name="Freeform 469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6" name="Freeform 470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7" name="Freeform 471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8" name="Freeform 472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9" name="Freeform 473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0" name="Freeform 474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1" name="Freeform 475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2" name="Freeform 476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3" name="Freeform 477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4" name="Freeform 478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5" name="Freeform 479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6" name="Freeform 480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7" name="Freeform 481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8" name="Freeform 482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9" name="Freeform 483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0" name="Freeform 484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1" name="Freeform 485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2" name="Freeform 486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3" name="Freeform 487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4" name="Freeform 488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5" name="Freeform 489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6" name="Freeform 490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7" name="Freeform 491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8" name="Freeform 492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9" name="Freeform 493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0" name="Freeform 494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1" name="Freeform 495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2" name="Freeform 496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308" name="Group 497"/>
          <p:cNvGrpSpPr>
            <a:grpSpLocks/>
          </p:cNvGrpSpPr>
          <p:nvPr/>
        </p:nvGrpSpPr>
        <p:grpSpPr bwMode="auto">
          <a:xfrm>
            <a:off x="3113088" y="1552575"/>
            <a:ext cx="469900" cy="685800"/>
            <a:chOff x="1104" y="3024"/>
            <a:chExt cx="296" cy="432"/>
          </a:xfrm>
        </p:grpSpPr>
        <p:sp>
          <p:nvSpPr>
            <p:cNvPr id="12315" name="Freeform 498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6" name="Freeform 499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7" name="Freeform 500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Freeform 501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9" name="Freeform 502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0" name="Freeform 503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Freeform 504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2" name="Freeform 505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3" name="Freeform 506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4" name="Freeform 507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5" name="Freeform 508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6" name="Freeform 509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7" name="Freeform 510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8" name="Freeform 511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9" name="Freeform 512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0" name="Freeform 513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1" name="Freeform 514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2" name="Freeform 515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3" name="Freeform 516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4" name="Freeform 517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5" name="Freeform 518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6" name="Freeform 519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7" name="Freeform 520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8" name="Freeform 521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9" name="Freeform 522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0" name="Freeform 523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1" name="Freeform 524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2" name="Freeform 525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3" name="Freeform 526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4" name="Freeform 527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5" name="Freeform 528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6" name="Freeform 529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7" name="Freeform 530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8" name="Freeform 531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9" name="Freeform 532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0" name="Freeform 533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1" name="Freeform 534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2" name="Freeform 535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3" name="Freeform 536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4" name="Freeform 537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5" name="Freeform 538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6" name="Freeform 539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7" name="Freeform 540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8" name="Freeform 541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9" name="Freeform 542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0" name="Freeform 543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1" name="Freeform 544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2" name="Freeform 545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3" name="Freeform 54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4" name="Freeform 547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5" name="Freeform 548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6" name="Freeform 549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7" name="Freeform 550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8" name="Freeform 551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9" name="Freeform 552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0" name="Freeform 553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1" name="Freeform 554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2" name="Freeform 555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3" name="Freeform 556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4" name="Freeform 557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5" name="Freeform 558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6" name="Freeform 559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7" name="Freeform 560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8" name="Freeform 561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9" name="Freeform 562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0" name="Freeform 563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1" name="Freeform 564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2" name="Freeform 565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3" name="Freeform 566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4" name="Freeform 567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5" name="Freeform 568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6" name="Freeform 569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7" name="Freeform 570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8" name="Freeform 571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9" name="Freeform 572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0" name="Freeform 573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1" name="Freeform 574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2" name="Freeform 575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3" name="Freeform 576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4" name="Freeform 577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5" name="Freeform 578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6" name="Freeform 579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7" name="Freeform 580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8" name="Freeform 581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9" name="Freeform 582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0" name="Freeform 583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1" name="Freeform 584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2" name="Freeform 585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3" name="Freeform 586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4" name="Freeform 587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5" name="Freeform 588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6" name="Freeform 589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7" name="Freeform 590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8" name="Freeform 591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9" name="Freeform 592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0" name="Freeform 593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1" name="Freeform 594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2" name="Freeform 595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3" name="Freeform 596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4" name="Freeform 597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5" name="Freeform 598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6" name="Freeform 599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7" name="Freeform 600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8" name="Freeform 601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12309" name="Picture 833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3913188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834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763" y="23780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1" name="Group 835"/>
          <p:cNvGrpSpPr>
            <a:grpSpLocks/>
          </p:cNvGrpSpPr>
          <p:nvPr/>
        </p:nvGrpSpPr>
        <p:grpSpPr bwMode="auto">
          <a:xfrm rot="20450558" flipH="1">
            <a:off x="2333625" y="1801813"/>
            <a:ext cx="381000" cy="304800"/>
            <a:chOff x="1248" y="2736"/>
            <a:chExt cx="240" cy="192"/>
          </a:xfrm>
        </p:grpSpPr>
        <p:sp>
          <p:nvSpPr>
            <p:cNvPr id="12312" name="Line 836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3" name="Line 837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4" name="Line 838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ETSI – HIPERLAN (historical)</a:t>
            </a:r>
          </a:p>
        </p:txBody>
      </p:sp>
      <p:sp>
        <p:nvSpPr>
          <p:cNvPr id="1331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ETSI standard</a:t>
            </a:r>
          </a:p>
          <a:p>
            <a:pPr lvl="1" eaLnBrk="1" hangingPunct="1"/>
            <a:r>
              <a:rPr lang="en-US" sz="1600" smtClean="0"/>
              <a:t>European standard, cf. GSM, DECT, ...</a:t>
            </a:r>
          </a:p>
          <a:p>
            <a:pPr lvl="1" eaLnBrk="1" hangingPunct="1"/>
            <a:r>
              <a:rPr lang="en-US" sz="1600" smtClean="0"/>
              <a:t>Enhancement of local Networks and interworking with fixed networks</a:t>
            </a:r>
          </a:p>
          <a:p>
            <a:pPr lvl="1" eaLnBrk="1" hangingPunct="1"/>
            <a:r>
              <a:rPr lang="en-US" sz="1600" smtClean="0"/>
              <a:t>integration of time-sensitive services from the early beginning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HIPERLAN family</a:t>
            </a:r>
          </a:p>
          <a:p>
            <a:pPr lvl="1" eaLnBrk="1" hangingPunct="1"/>
            <a:r>
              <a:rPr lang="en-US" sz="1600" smtClean="0"/>
              <a:t>one standard cannot satisfy all requirements</a:t>
            </a:r>
          </a:p>
          <a:p>
            <a:pPr lvl="2" eaLnBrk="1" hangingPunct="1"/>
            <a:r>
              <a:rPr lang="en-US" sz="2000" smtClean="0"/>
              <a:t>range, bandwidth, QoS support</a:t>
            </a:r>
          </a:p>
          <a:p>
            <a:pPr lvl="2" eaLnBrk="1" hangingPunct="1"/>
            <a:r>
              <a:rPr lang="en-US" sz="2000" smtClean="0"/>
              <a:t>commercial constraints</a:t>
            </a:r>
          </a:p>
          <a:p>
            <a:pPr lvl="1" eaLnBrk="1" hangingPunct="1"/>
            <a:r>
              <a:rPr lang="en-US" sz="1600" smtClean="0"/>
              <a:t>HIPERLAN 1 standardized since 1996 – no products!</a:t>
            </a:r>
          </a:p>
        </p:txBody>
      </p:sp>
      <p:grpSp>
        <p:nvGrpSpPr>
          <p:cNvPr id="13316" name="Group 27"/>
          <p:cNvGrpSpPr>
            <a:grpSpLocks/>
          </p:cNvGrpSpPr>
          <p:nvPr/>
        </p:nvGrpSpPr>
        <p:grpSpPr bwMode="auto">
          <a:xfrm>
            <a:off x="228600" y="4114800"/>
            <a:ext cx="7924800" cy="2033588"/>
            <a:chOff x="144" y="2304"/>
            <a:chExt cx="4992" cy="1570"/>
          </a:xfrm>
        </p:grpSpPr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144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144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channel access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44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medium access 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920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1920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data link layer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584" y="2640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584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92" y="3648"/>
              <a:ext cx="11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Calibri" pitchFamily="34" charset="0"/>
                </a:rPr>
                <a:t>HIPERLAN layers</a:t>
              </a:r>
              <a:endParaRPr lang="de-DE">
                <a:latin typeface="Calibri" pitchFamily="34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160" y="3648"/>
              <a:ext cx="71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OSI layers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920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network layer</a:t>
              </a:r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1920" y="2304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higher layers</a:t>
              </a:r>
            </a:p>
          </p:txBody>
        </p:sp>
        <p:sp>
          <p:nvSpPr>
            <p:cNvPr id="13328" name="Rectangle 17"/>
            <p:cNvSpPr>
              <a:spLocks noChangeArrowheads="1"/>
            </p:cNvSpPr>
            <p:nvPr/>
          </p:nvSpPr>
          <p:spPr bwMode="auto">
            <a:xfrm>
              <a:off x="3696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29" name="Rectangle 18"/>
            <p:cNvSpPr>
              <a:spLocks noChangeArrowheads="1"/>
            </p:cNvSpPr>
            <p:nvPr/>
          </p:nvSpPr>
          <p:spPr bwMode="auto">
            <a:xfrm>
              <a:off x="3696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medium access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30" name="Rectangle 19"/>
            <p:cNvSpPr>
              <a:spLocks noChangeArrowheads="1"/>
            </p:cNvSpPr>
            <p:nvPr/>
          </p:nvSpPr>
          <p:spPr bwMode="auto">
            <a:xfrm>
              <a:off x="3696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logical link 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31" name="Text Box 22"/>
            <p:cNvSpPr txBox="1">
              <a:spLocks noChangeArrowheads="1"/>
            </p:cNvSpPr>
            <p:nvPr/>
          </p:nvSpPr>
          <p:spPr bwMode="auto">
            <a:xfrm>
              <a:off x="3744" y="3648"/>
              <a:ext cx="11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IEEE 802.x layers</a:t>
              </a:r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>
              <a:off x="3360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33" name="Line 24"/>
            <p:cNvSpPr>
              <a:spLocks noChangeShapeType="1"/>
            </p:cNvSpPr>
            <p:nvPr/>
          </p:nvSpPr>
          <p:spPr bwMode="auto">
            <a:xfrm flipH="1">
              <a:off x="3360" y="264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5171</Words>
  <Application>Microsoft Office PowerPoint</Application>
  <PresentationFormat>On-screen Show (4:3)</PresentationFormat>
  <Paragraphs>1512</Paragraphs>
  <Slides>59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Wingdings</vt:lpstr>
      <vt:lpstr>Times New Roman</vt:lpstr>
      <vt:lpstr>Monotype Sorts</vt:lpstr>
      <vt:lpstr>Helvetica</vt:lpstr>
      <vt:lpstr>Office Theme</vt:lpstr>
      <vt:lpstr>Microsoft Word-Dokument</vt:lpstr>
      <vt:lpstr>Microsoft Clip Gallery</vt:lpstr>
      <vt:lpstr>Bitmap Image</vt:lpstr>
      <vt:lpstr>UNIT - 2</vt:lpstr>
      <vt:lpstr>Mobile Communication Technology according to IEEE</vt:lpstr>
      <vt:lpstr>Characteristics of wireless LANs</vt:lpstr>
      <vt:lpstr>Design goals for wireless LANs</vt:lpstr>
      <vt:lpstr>Comparison: infrared vs. radio transmission</vt:lpstr>
      <vt:lpstr>Comparison: infrastructure vs. ad-hoc networks</vt:lpstr>
      <vt:lpstr>802.11 - Architecture of an infrastructure network</vt:lpstr>
      <vt:lpstr>802.11 - Architecture of an ad-hoc network</vt:lpstr>
      <vt:lpstr>ETSI – HIPERLAN (historical)</vt:lpstr>
      <vt:lpstr>Overview: original HIPERLAN protocol family</vt:lpstr>
      <vt:lpstr>HIPERLAN 1 - Characteristics</vt:lpstr>
      <vt:lpstr>HIPERLAN 1 - Physical layer</vt:lpstr>
      <vt:lpstr>HIPERLAN 1 - Physical layer frames</vt:lpstr>
      <vt:lpstr>HIPERLAN 1 - CAC sublayer</vt:lpstr>
      <vt:lpstr>HIPERLAN 1 - EY-NPMA I</vt:lpstr>
      <vt:lpstr>HIPERLAN 1 - EY-NPMA II</vt:lpstr>
      <vt:lpstr>HIPERLAN 1 - DT-HCPDU/AK-HCPDU</vt:lpstr>
      <vt:lpstr>HIPERLAN 1 - MAC layer</vt:lpstr>
      <vt:lpstr>HIPERLAN 1 - DT-HMPDU</vt:lpstr>
      <vt:lpstr>Information bases</vt:lpstr>
      <vt:lpstr>Ad-hoc networks using HIPERLAN 1</vt:lpstr>
      <vt:lpstr>Some history: Why wireless ATM?</vt:lpstr>
      <vt:lpstr>ATM - basic principle</vt:lpstr>
      <vt:lpstr>Cell-based transmission</vt:lpstr>
      <vt:lpstr>B-ISDN protocol reference model</vt:lpstr>
      <vt:lpstr>ATM layers</vt:lpstr>
      <vt:lpstr>ATM adaptation layer (AAL)</vt:lpstr>
      <vt:lpstr>ATM and AAL connections</vt:lpstr>
      <vt:lpstr>Wireless ATM Working Group</vt:lpstr>
      <vt:lpstr>WATM services</vt:lpstr>
      <vt:lpstr>WATM components</vt:lpstr>
      <vt:lpstr>Reference model</vt:lpstr>
      <vt:lpstr>User plane protocol layers</vt:lpstr>
      <vt:lpstr>Control plane protocol layers</vt:lpstr>
      <vt:lpstr>Reference model with further access scenarios I</vt:lpstr>
      <vt:lpstr>Reference model with further access scenarios II</vt:lpstr>
      <vt:lpstr>HAND OVER</vt:lpstr>
      <vt:lpstr>Location Management</vt:lpstr>
      <vt:lpstr>Mobile QOS</vt:lpstr>
      <vt:lpstr>Bluetooth</vt:lpstr>
      <vt:lpstr>Bluetooth</vt:lpstr>
      <vt:lpstr>History and hi-tech…</vt:lpstr>
      <vt:lpstr>Characteristics</vt:lpstr>
      <vt:lpstr>Piconet</vt:lpstr>
      <vt:lpstr>Forming a piconet</vt:lpstr>
      <vt:lpstr>Scatternet</vt:lpstr>
      <vt:lpstr>Bluetooth protocol stack</vt:lpstr>
      <vt:lpstr>Frequency selection during data transmission</vt:lpstr>
      <vt:lpstr>Baseband- packet format</vt:lpstr>
      <vt:lpstr>SCO (synchronous connection oriented link )payload types</vt:lpstr>
      <vt:lpstr>ACL(Asynchronous connectionless link) Payload types</vt:lpstr>
      <vt:lpstr>Baseband data rates</vt:lpstr>
      <vt:lpstr>Baseband link types</vt:lpstr>
      <vt:lpstr>Robustness</vt:lpstr>
      <vt:lpstr>L2CAP - Logical Link Control and Adaptation Protocol </vt:lpstr>
      <vt:lpstr>L2CAP logical channels</vt:lpstr>
      <vt:lpstr>Additional protocols to support legacy protocols/apps.</vt:lpstr>
      <vt:lpstr>Profiles</vt:lpstr>
      <vt:lpstr>Thank you!!!!!!!!!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- 2</dc:title>
  <dc:creator>mrl</dc:creator>
  <cp:lastModifiedBy>mrl</cp:lastModifiedBy>
  <cp:revision>50</cp:revision>
  <dcterms:created xsi:type="dcterms:W3CDTF">2006-08-16T00:00:00Z</dcterms:created>
  <dcterms:modified xsi:type="dcterms:W3CDTF">2019-02-04T02:34:05Z</dcterms:modified>
</cp:coreProperties>
</file>