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2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899BC-0473-44E0-8EF6-676EDF0DF52D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DBFA8-60AC-49E3-8C4B-A994F85D0E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29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E5B4859-4484-4B50-ACD1-35290D77A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1D34-F219-4ABA-BD58-DC540D41E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D1F2A-68F4-4978-ADE4-3A4D8ED85D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82664-647F-4603-BCCC-B97D73919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C388097-88A2-4A40-8AB6-615A7C94F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640510E-5322-45F4-9FCE-7536FC56B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24E2F5C-5BE2-4A34-815F-EAC375AC7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41339-B888-41CC-B94B-CBEA842B21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95479EB-EC6E-4C43-93AF-0606AE881F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59A09-8CE3-429A-8E3C-9B022EB10F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F50C2A3-3D1D-4311-9DD9-DE2856548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AF1A25C-222E-47B9-93A0-8A50B8B3B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23" r:id="rId2"/>
    <p:sldLayoutId id="2147483830" r:id="rId3"/>
    <p:sldLayoutId id="2147483831" r:id="rId4"/>
    <p:sldLayoutId id="2147483832" r:id="rId5"/>
    <p:sldLayoutId id="2147483824" r:id="rId6"/>
    <p:sldLayoutId id="2147483833" r:id="rId7"/>
    <p:sldLayoutId id="2147483825" r:id="rId8"/>
    <p:sldLayoutId id="2147483834" r:id="rId9"/>
    <p:sldLayoutId id="2147483826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066800"/>
            <a:ext cx="8534400" cy="1371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Management information system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81200" y="3733800"/>
            <a:ext cx="6629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normAutofit fontScale="40000" lnSpcReduction="2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Presented by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8000" b="1" dirty="0">
                <a:solidFill>
                  <a:schemeClr val="tx2"/>
                </a:solidFill>
                <a:latin typeface="Tahoma" pitchFamily="34" charset="0"/>
                <a:ea typeface="+mj-ea"/>
                <a:cs typeface="Tahoma" pitchFamily="34" charset="0"/>
              </a:rPr>
              <a:t>Dr.</a:t>
            </a:r>
            <a:r>
              <a:rPr lang="en-US" sz="8000" b="1" cap="all" dirty="0">
                <a:solidFill>
                  <a:schemeClr val="tx2"/>
                </a:solidFill>
                <a:latin typeface="Tahoma" pitchFamily="34" charset="0"/>
                <a:ea typeface="+mj-ea"/>
                <a:cs typeface="Tahoma" pitchFamily="34" charset="0"/>
              </a:rPr>
              <a:t> </a:t>
            </a:r>
            <a:r>
              <a:rPr lang="en-US" sz="8000" b="1" cap="all" dirty="0" err="1">
                <a:solidFill>
                  <a:schemeClr val="tx2"/>
                </a:solidFill>
                <a:latin typeface="Tahoma" pitchFamily="34" charset="0"/>
                <a:ea typeface="+mj-ea"/>
                <a:cs typeface="Tahoma" pitchFamily="34" charset="0"/>
              </a:rPr>
              <a:t>K.elangovan</a:t>
            </a:r>
            <a:r>
              <a:rPr lang="en-US" sz="8000" b="1" cap="all" dirty="0">
                <a:solidFill>
                  <a:schemeClr val="tx2"/>
                </a:solidFill>
                <a:latin typeface="Tahoma" pitchFamily="34" charset="0"/>
                <a:ea typeface="+mj-ea"/>
                <a:cs typeface="Tahoma" pitchFamily="34" charset="0"/>
              </a:rPr>
              <a:t> 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44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Lecturer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44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School  of computer science , applications and engineering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4400" cap="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Bharathidasan</a:t>
            </a:r>
            <a:r>
              <a:rPr lang="en-US" sz="44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university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44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Trichirappalli-23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4CA8652-3F3B-4EAF-8EBA-D4F11EE1A3FE}" type="slidenum">
              <a:rPr lang="en-US"/>
              <a:pPr/>
              <a:t>10</a:t>
            </a:fld>
            <a:endParaRPr lang="en-US"/>
          </a:p>
        </p:txBody>
      </p:sp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Managerial Levels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Senior managers: long-range strategic decisions about products and services</a:t>
            </a:r>
          </a:p>
          <a:p>
            <a:endParaRPr lang="en-US" sz="1400"/>
          </a:p>
          <a:p>
            <a:r>
              <a:rPr lang="en-US"/>
              <a:t>Middle managers: Carry out the programs and plans of senior management</a:t>
            </a:r>
          </a:p>
          <a:p>
            <a:endParaRPr lang="en-US" sz="1400"/>
          </a:p>
          <a:p>
            <a:r>
              <a:rPr lang="en-US"/>
              <a:t>Operational managers: monitor the firm’s daily activities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4E38AFE-1062-46DE-9F13-EDA58A108313}" type="slidenum">
              <a:rPr lang="en-US"/>
              <a:pPr/>
              <a:t>11</a:t>
            </a:fld>
            <a:endParaRPr lang="en-US"/>
          </a:p>
        </p:txBody>
      </p:sp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versus Information</a:t>
            </a:r>
          </a:p>
        </p:txBody>
      </p:sp>
      <p:sp>
        <p:nvSpPr>
          <p:cNvPr id="153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3600" dirty="0"/>
              <a:t>To make good decisions, accurate data can be transformed into information.</a:t>
            </a:r>
          </a:p>
          <a:p>
            <a:pPr>
              <a:buClr>
                <a:schemeClr val="tx2"/>
              </a:buClr>
            </a:pPr>
            <a:endParaRPr lang="en-US" sz="3600" dirty="0"/>
          </a:p>
          <a:p>
            <a:pPr>
              <a:buClr>
                <a:schemeClr val="tx2"/>
              </a:buClr>
            </a:pPr>
            <a:r>
              <a:rPr lang="en-US" sz="3600" dirty="0"/>
              <a:t>Information Processing Cycle</a:t>
            </a:r>
          </a:p>
          <a:p>
            <a:pPr>
              <a:buClr>
                <a:schemeClr val="tx2"/>
              </a:buClr>
              <a:buFont typeface="Wingdings" pitchFamily="2" charset="2"/>
              <a:buNone/>
            </a:pPr>
            <a:r>
              <a:rPr lang="en-US" dirty="0"/>
              <a:t>Input </a:t>
            </a:r>
            <a:r>
              <a:rPr lang="en-US" dirty="0">
                <a:sym typeface="Monotype Sorts" pitchFamily="2" charset="2"/>
              </a:rPr>
              <a:t></a:t>
            </a:r>
            <a:r>
              <a:rPr lang="en-US" dirty="0"/>
              <a:t> Process </a:t>
            </a:r>
            <a:r>
              <a:rPr lang="en-US" dirty="0">
                <a:sym typeface="Monotype Sorts" pitchFamily="2" charset="2"/>
              </a:rPr>
              <a:t></a:t>
            </a:r>
            <a:r>
              <a:rPr lang="en-US" dirty="0"/>
              <a:t> Output </a:t>
            </a:r>
            <a:r>
              <a:rPr lang="en-US" dirty="0">
                <a:sym typeface="Monotype Sorts" pitchFamily="2" charset="2"/>
              </a:rPr>
              <a:t></a:t>
            </a:r>
            <a:r>
              <a:rPr lang="en-US" dirty="0"/>
              <a:t> Storage</a:t>
            </a:r>
          </a:p>
          <a:p>
            <a:pPr>
              <a:buClr>
                <a:schemeClr val="tx2"/>
              </a:buClr>
              <a:buFont typeface="Wingdings" pitchFamily="2" charset="2"/>
              <a:buNone/>
            </a:pPr>
            <a:r>
              <a:rPr lang="en-US" sz="2800" dirty="0"/>
              <a:t>(Data)                        (Information)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826B246-8B63-4947-ADEE-B4C08B557D0F}" type="slidenum">
              <a:rPr lang="en-US"/>
              <a:pPr/>
              <a:t>12</a:t>
            </a:fld>
            <a:endParaRPr lang="en-US"/>
          </a:p>
        </p:txBody>
      </p:sp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Characteristics of Good</a:t>
            </a:r>
            <a:br>
              <a:rPr lang="en-US" sz="4000"/>
            </a:br>
            <a:r>
              <a:rPr lang="en-US" sz="4000"/>
              <a:t>Information</a:t>
            </a: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3600"/>
              <a:t>Subjective Value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3600"/>
              <a:t>Relevant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3600"/>
              <a:t>Timely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3600"/>
              <a:t>Accurate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3600"/>
              <a:t>Meaningful Format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3600"/>
              <a:t>Complete</a:t>
            </a:r>
          </a:p>
          <a:p>
            <a:pPr>
              <a:lnSpc>
                <a:spcPct val="90000"/>
              </a:lnSpc>
              <a:buClr>
                <a:schemeClr val="tx2"/>
              </a:buClr>
            </a:pPr>
            <a:r>
              <a:rPr lang="en-US" sz="3600"/>
              <a:t>Accessible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D582EDA-0F28-4961-8A9A-A95F1BF5178E}" type="slidenum">
              <a:rPr lang="en-US"/>
              <a:pPr/>
              <a:t>13</a:t>
            </a:fld>
            <a:endParaRPr lang="en-US"/>
          </a:p>
        </p:txBody>
      </p:sp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and Technology</a:t>
            </a:r>
          </a:p>
        </p:txBody>
      </p:sp>
      <p:sp>
        <p:nvSpPr>
          <p:cNvPr id="184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3600"/>
              <a:t>Hardware, software, databases, networks and other related components</a:t>
            </a:r>
          </a:p>
          <a:p>
            <a:pPr>
              <a:buClr>
                <a:schemeClr val="tx2"/>
              </a:buClr>
            </a:pPr>
            <a:r>
              <a:rPr lang="en-US" sz="3600"/>
              <a:t>Computers and other technologies are used to build information systems</a:t>
            </a:r>
          </a:p>
          <a:p>
            <a:pPr>
              <a:buClr>
                <a:schemeClr val="tx2"/>
              </a:buClr>
            </a:pPr>
            <a:r>
              <a:rPr lang="en-US" sz="3600"/>
              <a:t>What technology should be used?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7549239-5103-4C0F-ABA1-04BB400C4196}" type="slidenum">
              <a:rPr lang="en-US"/>
              <a:pPr/>
              <a:t>14</a:t>
            </a:fld>
            <a:endParaRPr lang="en-US"/>
          </a:p>
        </p:txBody>
      </p:sp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Information Systems in</a:t>
            </a:r>
            <a:br>
              <a:rPr lang="en-US" sz="4000"/>
            </a:br>
            <a:r>
              <a:rPr lang="en-US" sz="4000"/>
              <a:t>Business</a:t>
            </a:r>
          </a:p>
        </p:txBody>
      </p:sp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en-US" sz="3600"/>
              <a:t>Functional Areas of Business</a:t>
            </a:r>
          </a:p>
          <a:p>
            <a:pPr lvl="1">
              <a:lnSpc>
                <a:spcPct val="110000"/>
              </a:lnSpc>
              <a:buClr>
                <a:schemeClr val="tx2"/>
              </a:buClr>
            </a:pPr>
            <a:r>
              <a:rPr lang="en-US" sz="3200"/>
              <a:t>Sales and Marketing</a:t>
            </a:r>
          </a:p>
          <a:p>
            <a:pPr lvl="1">
              <a:lnSpc>
                <a:spcPct val="110000"/>
              </a:lnSpc>
              <a:buClr>
                <a:schemeClr val="tx2"/>
              </a:buClr>
            </a:pPr>
            <a:r>
              <a:rPr lang="en-US" sz="3200"/>
              <a:t>Manufacturing / Service</a:t>
            </a:r>
          </a:p>
          <a:p>
            <a:pPr lvl="1">
              <a:lnSpc>
                <a:spcPct val="110000"/>
              </a:lnSpc>
              <a:buClr>
                <a:schemeClr val="tx2"/>
              </a:buClr>
            </a:pPr>
            <a:r>
              <a:rPr lang="en-US" sz="3200"/>
              <a:t>Finance /  Accounting</a:t>
            </a:r>
          </a:p>
          <a:p>
            <a:pPr lvl="1">
              <a:lnSpc>
                <a:spcPct val="110000"/>
              </a:lnSpc>
              <a:buClr>
                <a:schemeClr val="tx2"/>
              </a:buClr>
            </a:pPr>
            <a:r>
              <a:rPr lang="en-US" sz="3200"/>
              <a:t>Human Resource</a:t>
            </a:r>
          </a:p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en-US" sz="3600"/>
              <a:t>Cross Functional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6EE09D9-3553-48F0-94A4-BC29887E4983}" type="slidenum">
              <a:rPr lang="en-US"/>
              <a:pPr/>
              <a:t>15</a:t>
            </a:fld>
            <a:endParaRPr lang="en-US"/>
          </a:p>
        </p:txBody>
      </p:sp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Widening Scope of IS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14400" y="2286000"/>
            <a:ext cx="7370763" cy="4816475"/>
            <a:chOff x="543" y="1136"/>
            <a:chExt cx="4643" cy="3005"/>
          </a:xfrm>
        </p:grpSpPr>
        <p:pic>
          <p:nvPicPr>
            <p:cNvPr id="20485" name="Picture 8" descr="laudonf01-08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43" y="1136"/>
              <a:ext cx="4643" cy="1819"/>
            </a:xfrm>
            <a:prstGeom prst="rect">
              <a:avLst/>
            </a:prstGeom>
            <a:solidFill>
              <a:srgbClr val="E6E6E6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20486" name="Text Box 9"/>
            <p:cNvSpPr txBox="1">
              <a:spLocks noChangeArrowheads="1"/>
            </p:cNvSpPr>
            <p:nvPr/>
          </p:nvSpPr>
          <p:spPr bwMode="auto">
            <a:xfrm>
              <a:off x="2364" y="3912"/>
              <a:ext cx="88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b="1">
                <a:solidFill>
                  <a:srgbClr val="0336B7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797C36B-5F03-400C-95B7-ED3A9BE4F99D}" type="slidenum">
              <a:rPr lang="en-US"/>
              <a:pPr/>
              <a:t>16</a:t>
            </a:fld>
            <a:endParaRPr lang="en-US"/>
          </a:p>
        </p:txBody>
      </p:sp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Careers in MIS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/>
              <a:t>What does it take to succeed?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90600" y="2895600"/>
            <a:ext cx="24384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SOFT SKILLS</a:t>
            </a:r>
          </a:p>
          <a:p>
            <a:r>
              <a:rPr lang="en-US" sz="2400"/>
              <a:t>Communication</a:t>
            </a:r>
          </a:p>
          <a:p>
            <a:r>
              <a:rPr lang="en-US" sz="2400"/>
              <a:t>Teamwork</a:t>
            </a:r>
          </a:p>
          <a:p>
            <a:r>
              <a:rPr lang="en-US" sz="2400"/>
              <a:t>Patience</a:t>
            </a:r>
          </a:p>
          <a:p>
            <a:r>
              <a:rPr lang="en-US" sz="2400"/>
              <a:t>Creativity</a:t>
            </a:r>
          </a:p>
          <a:p>
            <a:r>
              <a:rPr lang="en-US" sz="2400"/>
              <a:t>Decision Making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4343400" y="2895600"/>
            <a:ext cx="32004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TECHNICAL SKILLS</a:t>
            </a:r>
          </a:p>
          <a:p>
            <a:r>
              <a:rPr lang="en-US" sz="2400"/>
              <a:t>Technical Curiosity</a:t>
            </a:r>
          </a:p>
          <a:p>
            <a:r>
              <a:rPr lang="en-US" sz="2400"/>
              <a:t>Problem Solving</a:t>
            </a:r>
          </a:p>
          <a:p>
            <a:r>
              <a:rPr lang="en-US" sz="2400"/>
              <a:t>Analytical</a:t>
            </a:r>
          </a:p>
          <a:p>
            <a:r>
              <a:rPr lang="en-US" sz="2400"/>
              <a:t>Programming</a:t>
            </a:r>
          </a:p>
          <a:p>
            <a:r>
              <a:rPr lang="en-US" sz="2400"/>
              <a:t>Synthesis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667000" y="5715000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BUSINESS SKILLS!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001D53F-DE19-4E18-8F31-AFED0B9AC0AD}" type="slidenum">
              <a:rPr lang="en-US"/>
              <a:pPr/>
              <a:t>17</a:t>
            </a:fld>
            <a:endParaRPr lang="en-US"/>
          </a:p>
        </p:txBody>
      </p:sp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Careers in MIS</a:t>
            </a:r>
          </a:p>
        </p:txBody>
      </p:sp>
      <p:sp>
        <p:nvSpPr>
          <p:cNvPr id="2253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/>
              <a:t>Project Managers / CIO</a:t>
            </a:r>
          </a:p>
          <a:p>
            <a:r>
              <a:rPr lang="en-US" sz="3600"/>
              <a:t>System Design</a:t>
            </a:r>
          </a:p>
          <a:p>
            <a:r>
              <a:rPr lang="en-US" sz="3600"/>
              <a:t>Software Design</a:t>
            </a:r>
          </a:p>
          <a:p>
            <a:r>
              <a:rPr lang="en-US" sz="3600"/>
              <a:t>Internet</a:t>
            </a:r>
          </a:p>
          <a:p>
            <a:r>
              <a:rPr lang="en-US" sz="3600"/>
              <a:t>Database</a:t>
            </a:r>
          </a:p>
          <a:p>
            <a:r>
              <a:rPr lang="en-US" sz="3600"/>
              <a:t>Network / Telecommunications</a:t>
            </a:r>
          </a:p>
          <a:p>
            <a:r>
              <a:rPr lang="en-US" sz="3600"/>
              <a:t>System Analyst</a:t>
            </a:r>
          </a:p>
          <a:p>
            <a:pPr>
              <a:buFont typeface="Wingdings" pitchFamily="2" charset="2"/>
              <a:buNone/>
            </a:pPr>
            <a:endParaRPr lang="en-US" sz="3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7C409BA-0627-4F13-9751-E5868A6E907B}" type="slidenum">
              <a:rPr lang="en-US"/>
              <a:pPr/>
              <a:t>18</a:t>
            </a:fld>
            <a:endParaRPr lang="en-US"/>
          </a:p>
        </p:txBody>
      </p:sp>
      <p:sp>
        <p:nvSpPr>
          <p:cNvPr id="23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MIS Career Outlook – GREAT!</a:t>
            </a:r>
            <a:br>
              <a:rPr lang="en-US" sz="4000"/>
            </a:br>
            <a:r>
              <a:rPr lang="en-US" sz="4000"/>
              <a:t> Pays well too!</a:t>
            </a:r>
          </a:p>
        </p:txBody>
      </p:sp>
      <p:sp>
        <p:nvSpPr>
          <p:cNvPr id="23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/>
              <a:t>Network systems &amp; data communications analysts 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/>
              <a:t>- Computer software engineers, applications 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/>
              <a:t>- Personal financial advisors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/>
              <a:t>- Financial analysts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</a:pPr>
            <a:r>
              <a:rPr lang="en-US"/>
              <a:t>- Substance abuse and behavioral counselors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AECC569-1E58-4782-B5F5-A4C5B22A4364}" type="slidenum">
              <a:rPr lang="en-US"/>
              <a:pPr/>
              <a:t>19</a:t>
            </a:fld>
            <a:endParaRPr lang="en-US"/>
          </a:p>
        </p:txBody>
      </p:sp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Opportunities</a:t>
            </a:r>
          </a:p>
        </p:txBody>
      </p:sp>
      <p:sp>
        <p:nvSpPr>
          <p:cNvPr id="24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Increase worker productivity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Enhance decision making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Improve team collaboration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Create business partnerships and alliances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Enhance global competitiveness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Support corporate strategy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Improve quality of goods and services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 sz="2400"/>
              <a:t>Rapidly changing technology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B0701F4-E58A-469B-9FB6-A4965B0221DD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Introduction</a:t>
            </a:r>
          </a:p>
          <a:p>
            <a:r>
              <a:rPr lang="en-US"/>
              <a:t>What is MIS?</a:t>
            </a:r>
          </a:p>
          <a:p>
            <a:r>
              <a:rPr lang="en-US"/>
              <a:t>IS and Decision Making</a:t>
            </a:r>
          </a:p>
          <a:p>
            <a:r>
              <a:rPr lang="en-US"/>
              <a:t>IS and Technology</a:t>
            </a:r>
          </a:p>
          <a:p>
            <a:r>
              <a:rPr lang="en-US"/>
              <a:t>IS and Business</a:t>
            </a:r>
          </a:p>
          <a:p>
            <a:r>
              <a:rPr lang="en-US"/>
              <a:t>MIS Careers</a:t>
            </a:r>
          </a:p>
          <a:p>
            <a:r>
              <a:rPr lang="en-US"/>
              <a:t>IS Opportunities and 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5FF6200-0A6B-48AB-831E-3FA9DB310D0B}" type="slidenum">
              <a:rPr lang="en-US"/>
              <a:pPr/>
              <a:t>20</a:t>
            </a:fld>
            <a:endParaRPr lang="en-US"/>
          </a:p>
        </p:txBody>
      </p:sp>
      <p:sp>
        <p:nvSpPr>
          <p:cNvPr id="25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Challenges</a:t>
            </a:r>
          </a:p>
        </p:txBody>
      </p:sp>
      <p:sp>
        <p:nvSpPr>
          <p:cNvPr id="25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/>
              <a:t>Workforce downsizing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/>
              <a:t>Information overload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/>
              <a:t>Employee mistrust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/>
              <a:t>Difficult to build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/>
              <a:t>Security breaches</a:t>
            </a:r>
          </a:p>
          <a:p>
            <a:pPr>
              <a:lnSpc>
                <a:spcPct val="120000"/>
              </a:lnSpc>
              <a:buClr>
                <a:schemeClr val="tx2"/>
              </a:buClr>
            </a:pPr>
            <a:r>
              <a:rPr lang="en-US"/>
              <a:t>Rapidly changing technology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182ABC4-7203-4D8F-ACC7-9A5AA5B617B4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Computer Literacy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“To err is human, but to really foul things up requires a computer”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- Anonymous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25FBBC7-FDA4-4653-87CD-DB055470AEC4}" type="slidenum">
              <a:rPr lang="en-US"/>
              <a:pPr/>
              <a:t>4</a:t>
            </a:fld>
            <a:endParaRPr lang="en-US"/>
          </a:p>
        </p:txBody>
      </p:sp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MIS?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Identifying the </a:t>
            </a:r>
            <a:r>
              <a:rPr lang="en-US" i="1"/>
              <a:t>information</a:t>
            </a:r>
            <a:r>
              <a:rPr lang="en-US"/>
              <a:t> that is needed for effective </a:t>
            </a:r>
            <a:r>
              <a:rPr lang="en-US" i="1"/>
              <a:t>decision</a:t>
            </a:r>
            <a:r>
              <a:rPr lang="en-US"/>
              <a:t> </a:t>
            </a:r>
            <a:r>
              <a:rPr lang="en-US" i="1"/>
              <a:t>making</a:t>
            </a:r>
            <a:r>
              <a:rPr lang="en-US"/>
              <a:t> in organizations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Developing information systems to satisfy those needs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4F42001-4598-4B01-A062-A8D0504BE8B8}" type="slidenum">
              <a:rPr lang="en-US"/>
              <a:pPr/>
              <a:t>5</a:t>
            </a:fld>
            <a:endParaRPr lang="en-US"/>
          </a:p>
        </p:txBody>
      </p:sp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MIS?</a:t>
            </a: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/>
              <a:t>In other words…..</a:t>
            </a:r>
          </a:p>
          <a:p>
            <a:pPr>
              <a:buFont typeface="Wingdings" pitchFamily="2" charset="2"/>
              <a:buNone/>
            </a:pPr>
            <a:endParaRPr lang="en-US" sz="4000"/>
          </a:p>
          <a:p>
            <a:pPr algn="ctr">
              <a:buFont typeface="Wingdings" pitchFamily="2" charset="2"/>
              <a:buNone/>
            </a:pPr>
            <a:r>
              <a:rPr lang="en-US" sz="4000"/>
              <a:t>“ MIS is using technology to</a:t>
            </a:r>
          </a:p>
          <a:p>
            <a:pPr algn="ctr">
              <a:buFont typeface="Wingdings" pitchFamily="2" charset="2"/>
              <a:buNone/>
            </a:pPr>
            <a:r>
              <a:rPr lang="en-US" sz="4000"/>
              <a:t> create business value.”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0F34AF-80E8-40E5-8FC5-283F01E0FE3E}" type="slidenum">
              <a:rPr lang="en-US"/>
              <a:pPr/>
              <a:t>6</a:t>
            </a:fld>
            <a:endParaRPr lang="en-US"/>
          </a:p>
        </p:txBody>
      </p:sp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/>
              <a:t>What do MIS professionals do?</a:t>
            </a: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BUSINESS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048000" y="2209800"/>
            <a:ext cx="1828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708525" y="3160713"/>
            <a:ext cx="1920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648200" y="3352800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TECHNOLOGY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267200" y="1981200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/>
              <a:t>MIS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33400" y="4648200"/>
            <a:ext cx="815340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Bridge the gap between business and technical minds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F465299-A506-40B6-9E95-28F642A4AACF}" type="slidenum">
              <a:rPr lang="en-US"/>
              <a:pPr/>
              <a:t>7</a:t>
            </a:fld>
            <a:endParaRPr lang="en-US"/>
          </a:p>
        </p:txBody>
      </p:sp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Systems (IS)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  <a:buFont typeface="Wingdings" pitchFamily="2" charset="2"/>
              <a:buNone/>
            </a:pPr>
            <a:endParaRPr lang="en-US" sz="4000"/>
          </a:p>
          <a:p>
            <a:pPr>
              <a:buClr>
                <a:schemeClr val="tx2"/>
              </a:buClr>
              <a:buFont typeface="Wingdings" pitchFamily="2" charset="2"/>
              <a:buNone/>
            </a:pPr>
            <a:r>
              <a:rPr lang="en-US" sz="4000"/>
              <a:t>	A set of interrelated components that collect (or retrieve), process, store, and distribute information to support decision making and control in an organization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4C70F52-4382-445F-A57A-D663CFCA8349}" type="slidenum">
              <a:rPr lang="en-US"/>
              <a:pPr/>
              <a:t>8</a:t>
            </a:fld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7162800" y="2286000"/>
            <a:ext cx="14478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3581400" y="23622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838200" y="2286000"/>
            <a:ext cx="1295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Activities in an IS</a:t>
            </a:r>
          </a:p>
        </p:txBody>
      </p:sp>
      <p:sp>
        <p:nvSpPr>
          <p:cNvPr id="122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990600" y="2438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INPUT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362200" y="2743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733800" y="2438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PROCESS</a:t>
            </a: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5943600" y="2743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7162800" y="2438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OUTPUT</a:t>
            </a:r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7772400" y="32004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6248400" y="4191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505200" y="3810000"/>
            <a:ext cx="2438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FEEDBACK</a:t>
            </a:r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1447800" y="41148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 flipV="1">
            <a:off x="1447800" y="3124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97E956E-DD70-4B44-9B35-B3E1FB0E3DB7}" type="slidenum">
              <a:rPr lang="en-US"/>
              <a:pPr/>
              <a:t>9</a:t>
            </a:fld>
            <a:endParaRPr lang="en-US"/>
          </a:p>
        </p:txBody>
      </p:sp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and Decision Making</a:t>
            </a:r>
          </a:p>
        </p:txBody>
      </p:sp>
      <p:pic>
        <p:nvPicPr>
          <p:cNvPr id="13316" name="Picture 3" descr="DC10-29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73225" y="1676400"/>
            <a:ext cx="5794375" cy="4422775"/>
          </a:xfrm>
          <a:noFill/>
          <a:ln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1178</TotalTime>
  <Words>413</Words>
  <Application>Microsoft Office PowerPoint</Application>
  <PresentationFormat>On-screen Show (4:3)</PresentationFormat>
  <Paragraphs>139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Management information system</vt:lpstr>
      <vt:lpstr>Overview</vt:lpstr>
      <vt:lpstr>Computer Literacy</vt:lpstr>
      <vt:lpstr>What is MIS?</vt:lpstr>
      <vt:lpstr>What is MIS?</vt:lpstr>
      <vt:lpstr>What do MIS professionals do?</vt:lpstr>
      <vt:lpstr>Information Systems (IS)</vt:lpstr>
      <vt:lpstr>Activities in an IS</vt:lpstr>
      <vt:lpstr>IS and Decision Making</vt:lpstr>
      <vt:lpstr>Managerial Levels</vt:lpstr>
      <vt:lpstr>Data versus Information</vt:lpstr>
      <vt:lpstr>Characteristics of Good Information</vt:lpstr>
      <vt:lpstr>IS and Technology</vt:lpstr>
      <vt:lpstr>Information Systems in Business</vt:lpstr>
      <vt:lpstr>Widening Scope of IS</vt:lpstr>
      <vt:lpstr>Careers in MIS</vt:lpstr>
      <vt:lpstr>Careers in MIS</vt:lpstr>
      <vt:lpstr>MIS Career Outlook – GREAT!  Pays well too!</vt:lpstr>
      <vt:lpstr>IS Opportunities</vt:lpstr>
      <vt:lpstr>IS Challenges</vt:lpstr>
    </vt:vector>
  </TitlesOfParts>
  <Company>AHA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OOAD</dc:title>
  <dc:creator>Amir Hosein Asiaee</dc:creator>
  <cp:lastModifiedBy>MUTHU</cp:lastModifiedBy>
  <cp:revision>20</cp:revision>
  <dcterms:created xsi:type="dcterms:W3CDTF">2006-02-24T12:50:11Z</dcterms:created>
  <dcterms:modified xsi:type="dcterms:W3CDTF">2019-01-29T08:49:45Z</dcterms:modified>
</cp:coreProperties>
</file>