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0"/>
  </p:notesMasterIdLst>
  <p:sldIdLst>
    <p:sldId id="257" r:id="rId2"/>
    <p:sldId id="273" r:id="rId3"/>
    <p:sldId id="272" r:id="rId4"/>
    <p:sldId id="274" r:id="rId5"/>
    <p:sldId id="275" r:id="rId6"/>
    <p:sldId id="298" r:id="rId7"/>
    <p:sldId id="299" r:id="rId8"/>
    <p:sldId id="300" r:id="rId9"/>
    <p:sldId id="301" r:id="rId10"/>
    <p:sldId id="276" r:id="rId11"/>
    <p:sldId id="277" r:id="rId12"/>
    <p:sldId id="278" r:id="rId13"/>
    <p:sldId id="280" r:id="rId14"/>
    <p:sldId id="281" r:id="rId15"/>
    <p:sldId id="283" r:id="rId16"/>
    <p:sldId id="291" r:id="rId17"/>
    <p:sldId id="292" r:id="rId18"/>
    <p:sldId id="294" r:id="rId19"/>
    <p:sldId id="295" r:id="rId20"/>
    <p:sldId id="296" r:id="rId21"/>
    <p:sldId id="263" r:id="rId22"/>
    <p:sldId id="264" r:id="rId23"/>
    <p:sldId id="265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5" r:id="rId48"/>
    <p:sldId id="326" r:id="rId49"/>
    <p:sldId id="327" r:id="rId50"/>
    <p:sldId id="328" r:id="rId51"/>
    <p:sldId id="329" r:id="rId52"/>
    <p:sldId id="330" r:id="rId53"/>
    <p:sldId id="331" r:id="rId54"/>
    <p:sldId id="332" r:id="rId55"/>
    <p:sldId id="333" r:id="rId56"/>
    <p:sldId id="334" r:id="rId57"/>
    <p:sldId id="335" r:id="rId58"/>
    <p:sldId id="336" r:id="rId59"/>
    <p:sldId id="337" r:id="rId60"/>
    <p:sldId id="338" r:id="rId61"/>
    <p:sldId id="339" r:id="rId62"/>
    <p:sldId id="340" r:id="rId63"/>
    <p:sldId id="341" r:id="rId64"/>
    <p:sldId id="342" r:id="rId65"/>
    <p:sldId id="343" r:id="rId66"/>
    <p:sldId id="344" r:id="rId67"/>
    <p:sldId id="345" r:id="rId68"/>
    <p:sldId id="346" r:id="rId69"/>
    <p:sldId id="347" r:id="rId70"/>
    <p:sldId id="348" r:id="rId71"/>
    <p:sldId id="349" r:id="rId72"/>
    <p:sldId id="350" r:id="rId73"/>
    <p:sldId id="351" r:id="rId74"/>
    <p:sldId id="352" r:id="rId75"/>
    <p:sldId id="353" r:id="rId76"/>
    <p:sldId id="354" r:id="rId77"/>
    <p:sldId id="355" r:id="rId78"/>
    <p:sldId id="357" r:id="rId79"/>
    <p:sldId id="358" r:id="rId80"/>
    <p:sldId id="359" r:id="rId81"/>
    <p:sldId id="360" r:id="rId82"/>
    <p:sldId id="361" r:id="rId83"/>
    <p:sldId id="362" r:id="rId84"/>
    <p:sldId id="363" r:id="rId85"/>
    <p:sldId id="364" r:id="rId86"/>
    <p:sldId id="365" r:id="rId87"/>
    <p:sldId id="366" r:id="rId88"/>
    <p:sldId id="356" r:id="rId8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DEB6718-9E30-4428-BB16-2D423F405CDC}" type="datetimeFigureOut">
              <a:rPr lang="en-US"/>
              <a:pPr>
                <a:defRPr/>
              </a:pPr>
              <a:t>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7B1A12-F58A-4AE5-A822-D2CA18E37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C141CF-88D8-4B05-97E5-01BBFE5DB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748FF-CE25-4354-A08E-AEE2F03ED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6F29-824B-49FF-9C1D-8124A619C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72EB8-72EA-4231-8CC9-5DBBE28419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3670-2659-4BD2-8E89-673A44CCE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EAAEE-A6A0-4D54-848E-0A1BCE8BE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24E9-D9F0-4A2F-AD4A-38E8D686B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9CE2B-02E9-402B-BACC-A8DC25155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CEA8E-D33D-4AB3-940C-B080D3D87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A1FE4-FA3E-4CC2-A66A-7896EA4B5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9A403-2E6D-4425-9A56-31F588674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1580A-F097-458D-BA22-92A19FA5F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Lecture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BEED1976-32DA-4E0B-8AE7-790DCFBFF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72" r:id="rId2"/>
    <p:sldLayoutId id="2147483880" r:id="rId3"/>
    <p:sldLayoutId id="2147483873" r:id="rId4"/>
    <p:sldLayoutId id="2147483874" r:id="rId5"/>
    <p:sldLayoutId id="2147483875" r:id="rId6"/>
    <p:sldLayoutId id="2147483876" r:id="rId7"/>
    <p:sldLayoutId id="2147483881" r:id="rId8"/>
    <p:sldLayoutId id="2147483882" r:id="rId9"/>
    <p:sldLayoutId id="2147483877" r:id="rId10"/>
    <p:sldLayoutId id="2147483878" r:id="rId11"/>
    <p:sldLayoutId id="2147483883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onfidentiality" TargetMode="External"/><Relationship Id="rId2" Type="http://schemas.openxmlformats.org/officeDocument/2006/relationships/hyperlink" Target="http://en.wikipedia.org/wiki/Information_syste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Availability" TargetMode="External"/><Relationship Id="rId4" Type="http://schemas.openxmlformats.org/officeDocument/2006/relationships/hyperlink" Target="http://en.wikipedia.org/wiki/Data_integrity" TargetMode="Externa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nort.org/" TargetMode="Externa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smtClean="0">
                <a:solidFill>
                  <a:srgbClr val="FF66FF"/>
                </a:solidFill>
              </a:rPr>
              <a:t>Information Security</a:t>
            </a:r>
          </a:p>
        </p:txBody>
      </p:sp>
      <p:sp>
        <p:nvSpPr>
          <p:cNvPr id="7171" name="Subtitle 2"/>
          <p:cNvSpPr>
            <a:spLocks noGrp="1"/>
          </p:cNvSpPr>
          <p:nvPr/>
        </p:nvSpPr>
        <p:spPr bwMode="auto">
          <a:xfrm>
            <a:off x="4605338" y="4800600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Perpetua" pitchFamily="18" charset="0"/>
              </a:rPr>
              <a:t>Mrs. M. Lalli</a:t>
            </a: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Perpetua" pitchFamily="18" charset="0"/>
              </a:rPr>
              <a:t>Assistant Professor</a:t>
            </a: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Perpetua" pitchFamily="18" charset="0"/>
              </a:rPr>
              <a:t>Department of Computer Science</a:t>
            </a: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Perpetua" pitchFamily="18" charset="0"/>
              </a:rPr>
              <a:t>Bharathidasan University</a:t>
            </a: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b="1">
                <a:solidFill>
                  <a:srgbClr val="FF0000"/>
                </a:solidFill>
                <a:latin typeface="Perpetua" pitchFamily="18" charset="0"/>
              </a:rPr>
              <a:t>Trichy</a:t>
            </a: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4000">
              <a:solidFill>
                <a:srgbClr val="FFC000"/>
              </a:solidFill>
              <a:latin typeface="Perpetua" pitchFamily="18" charset="0"/>
            </a:endParaRPr>
          </a:p>
          <a:p>
            <a:pPr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4000">
              <a:solidFill>
                <a:srgbClr val="FFC00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Military Example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Confidentiality</a:t>
            </a:r>
            <a:r>
              <a:rPr lang="en-US" smtClean="0"/>
              <a:t>: target coordinates of a missile should not be improperly disclosed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b="1" smtClean="0"/>
              <a:t>Integrity</a:t>
            </a:r>
            <a:r>
              <a:rPr lang="en-US" smtClean="0"/>
              <a:t>: target coordinates of missile should be correct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b="1" smtClean="0"/>
              <a:t>Availability</a:t>
            </a:r>
            <a:r>
              <a:rPr lang="en-US" smtClean="0"/>
              <a:t>: missile should fire when proper command is issued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Commercial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Confidentiality</a:t>
            </a:r>
            <a:r>
              <a:rPr lang="en-US" smtClean="0"/>
              <a:t>: patient’s medical information should not be improperly disclosed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Integrity</a:t>
            </a:r>
            <a:r>
              <a:rPr lang="en-US" smtClean="0"/>
              <a:t>: patient’s medical information should be correct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Availability</a:t>
            </a:r>
            <a:r>
              <a:rPr lang="en-US" smtClean="0"/>
              <a:t>: patient’s medical information can be accessed when needed for treatment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Fourth Objective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Securing </a:t>
            </a:r>
            <a:r>
              <a:rPr lang="en-US" b="1" smtClean="0"/>
              <a:t>computing resources</a:t>
            </a:r>
            <a:r>
              <a:rPr lang="en-US" smtClean="0"/>
              <a:t>: prevent/detect/deter improper </a:t>
            </a:r>
            <a:r>
              <a:rPr lang="en-US" b="1" smtClean="0"/>
              <a:t>use</a:t>
            </a:r>
            <a:r>
              <a:rPr lang="en-US" smtClean="0"/>
              <a:t> of computing resources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lvl="1" eaLnBrk="1" hangingPunct="1"/>
            <a:r>
              <a:rPr lang="en-US" smtClean="0"/>
              <a:t>Hardware</a:t>
            </a:r>
          </a:p>
          <a:p>
            <a:pPr lvl="1" eaLnBrk="1" hangingPunct="1"/>
            <a:r>
              <a:rPr lang="en-US" smtClean="0"/>
              <a:t>Software</a:t>
            </a:r>
          </a:p>
          <a:p>
            <a:pPr lvl="1" eaLnBrk="1" hangingPunct="1"/>
            <a:r>
              <a:rPr lang="en-US" smtClean="0"/>
              <a:t>Data</a:t>
            </a:r>
          </a:p>
          <a:p>
            <a:pPr lvl="1" eaLnBrk="1" hangingPunct="1"/>
            <a:r>
              <a:rPr lang="en-US" smtClean="0"/>
              <a:t>Network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Achieving Security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pPr eaLnBrk="1" hangingPunct="1"/>
            <a:r>
              <a:rPr lang="en-US" b="1" smtClean="0"/>
              <a:t>Policy</a:t>
            </a:r>
          </a:p>
          <a:p>
            <a:pPr lvl="1" eaLnBrk="1" hangingPunct="1"/>
            <a:r>
              <a:rPr lang="en-US" smtClean="0"/>
              <a:t>What to protect?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b="1" smtClean="0"/>
              <a:t>Mechanism</a:t>
            </a:r>
          </a:p>
          <a:p>
            <a:pPr lvl="1" eaLnBrk="1" hangingPunct="1"/>
            <a:r>
              <a:rPr lang="en-US" smtClean="0"/>
              <a:t>How to protect?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b="1" smtClean="0"/>
              <a:t>Assurance</a:t>
            </a:r>
          </a:p>
          <a:p>
            <a:pPr lvl="1" eaLnBrk="1" hangingPunct="1"/>
            <a:r>
              <a:rPr lang="en-US" smtClean="0"/>
              <a:t>How good is the protection?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Security Policy</a:t>
            </a: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971800" y="2590800"/>
            <a:ext cx="3276600" cy="3124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3657600" y="3276600"/>
            <a:ext cx="1905000" cy="1676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172200" y="2062163"/>
            <a:ext cx="2335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omic Sans MS" pitchFamily="66" charset="0"/>
              </a:rPr>
              <a:t>Organizational </a:t>
            </a:r>
          </a:p>
          <a:p>
            <a:r>
              <a:rPr lang="en-US" sz="2400">
                <a:latin typeface="Comic Sans MS" pitchFamily="66" charset="0"/>
              </a:rPr>
              <a:t>Policy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81000" y="4729163"/>
            <a:ext cx="30686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omic Sans MS" pitchFamily="66" charset="0"/>
              </a:rPr>
              <a:t>Computerized </a:t>
            </a:r>
          </a:p>
          <a:p>
            <a:r>
              <a:rPr lang="en-US" sz="2400">
                <a:latin typeface="Comic Sans MS" pitchFamily="66" charset="0"/>
              </a:rPr>
              <a:t>Information System</a:t>
            </a:r>
          </a:p>
          <a:p>
            <a:r>
              <a:rPr lang="en-US" sz="2400">
                <a:latin typeface="Comic Sans MS" pitchFamily="66" charset="0"/>
              </a:rPr>
              <a:t>Policy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5410200" y="24384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 flipV="1">
            <a:off x="2514600" y="4495800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Security Mechanism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Prevention 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Detection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Tolerance/Recovery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1066800" y="3810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Types of Attacks (1)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85800" y="1752600"/>
            <a:ext cx="7958138" cy="388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600" b="1"/>
              <a:t>Interruption</a:t>
            </a:r>
            <a:r>
              <a:rPr lang="en-US" sz="2600"/>
              <a:t> – an asset is destroyed, unavailable or unusable (</a:t>
            </a:r>
            <a:r>
              <a:rPr lang="en-US" sz="2600" i="1"/>
              <a:t>availability</a:t>
            </a:r>
            <a:r>
              <a:rPr lang="en-US" sz="2600"/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600" b="1"/>
              <a:t>Interception</a:t>
            </a:r>
            <a:r>
              <a:rPr lang="en-US" sz="2600"/>
              <a:t> – unauthorized party gains access to an asset (</a:t>
            </a:r>
            <a:r>
              <a:rPr lang="en-US" sz="2600" i="1"/>
              <a:t>confidentiality</a:t>
            </a:r>
            <a:r>
              <a:rPr lang="en-US" sz="2600"/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600" b="1"/>
              <a:t>Modification</a:t>
            </a:r>
            <a:r>
              <a:rPr lang="en-US" sz="2600"/>
              <a:t> – unauthorized party tampers with asset (</a:t>
            </a:r>
            <a:r>
              <a:rPr lang="en-US" sz="2600" i="1"/>
              <a:t>integrity</a:t>
            </a:r>
            <a:r>
              <a:rPr lang="en-US" sz="2600"/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600" b="1"/>
              <a:t>Fabrication</a:t>
            </a:r>
            <a:r>
              <a:rPr lang="en-US" sz="2600"/>
              <a:t> – unauthorized party inserts counterfeit object into the system (</a:t>
            </a:r>
            <a:r>
              <a:rPr lang="en-US" sz="2600" i="1"/>
              <a:t>authenticity</a:t>
            </a:r>
            <a:r>
              <a:rPr lang="en-US" sz="2600"/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600" b="1"/>
              <a:t>Denial</a:t>
            </a:r>
            <a:r>
              <a:rPr lang="en-US" sz="2600"/>
              <a:t> – person denies taking an action (</a:t>
            </a:r>
            <a:r>
              <a:rPr lang="en-US" sz="2600" i="1"/>
              <a:t>authenticity</a:t>
            </a:r>
            <a:r>
              <a:rPr lang="en-US" sz="260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990600" y="3810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Types of Attacks (2)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57200" y="1371600"/>
            <a:ext cx="7620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Passive attacks:</a:t>
            </a:r>
            <a:r>
              <a:rPr lang="en-US" sz="2400"/>
              <a:t> 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/>
              <a:t>Eavesdropping  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/>
              <a:t>Monitoring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Active attacks</a:t>
            </a:r>
            <a:r>
              <a:rPr lang="en-US" sz="2400"/>
              <a:t>: 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Masquerade</a:t>
            </a:r>
            <a:r>
              <a:rPr lang="en-US" sz="2400"/>
              <a:t> – one entity pretends to be a different entity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Replay</a:t>
            </a:r>
            <a:r>
              <a:rPr lang="en-US" sz="2400"/>
              <a:t> – passive capture of information and its retransmission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Modification</a:t>
            </a:r>
            <a:r>
              <a:rPr lang="en-US" sz="2400"/>
              <a:t> of messages – legitimate message is altered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 b="1"/>
              <a:t>Denial of service</a:t>
            </a:r>
            <a:r>
              <a:rPr lang="en-US" sz="2400"/>
              <a:t> – prevents normal use of resources </a:t>
            </a:r>
          </a:p>
          <a:p>
            <a:pPr marL="342900" indent="-342900">
              <a:spcBef>
                <a:spcPct val="20000"/>
              </a:spcBef>
              <a:buSzPct val="85000"/>
            </a:pPr>
            <a:endParaRPr lang="en-US" sz="2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Malicious Attacks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>
                <a:solidFill>
                  <a:srgbClr val="7030A0"/>
                </a:solidFill>
              </a:rPr>
              <a:t>M</a:t>
            </a:r>
            <a:r>
              <a:rPr lang="en-US" smtClean="0"/>
              <a:t>ethod: skills, knowledge, tools, information, etc.</a:t>
            </a:r>
          </a:p>
          <a:p>
            <a:r>
              <a:rPr lang="en-US" sz="4000" smtClean="0">
                <a:solidFill>
                  <a:srgbClr val="7030A0"/>
                </a:solidFill>
              </a:rPr>
              <a:t>O</a:t>
            </a:r>
            <a:r>
              <a:rPr lang="en-US" smtClean="0"/>
              <a:t>pportunity: time and access</a:t>
            </a:r>
          </a:p>
          <a:p>
            <a:r>
              <a:rPr lang="en-US" sz="4000" smtClean="0">
                <a:solidFill>
                  <a:srgbClr val="7030A0"/>
                </a:solidFill>
              </a:rPr>
              <a:t>M</a:t>
            </a:r>
            <a:r>
              <a:rPr lang="en-US" smtClean="0"/>
              <a:t>otive: reason to perform the action</a:t>
            </a:r>
          </a:p>
          <a:p>
            <a:pPr>
              <a:buFont typeface="Wingdings" pitchFamily="2" charset="2"/>
              <a:buNone/>
            </a:pPr>
            <a:endParaRPr lang="en-US" sz="12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Computer Criminals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b="1" smtClean="0"/>
              <a:t>Amateurs</a:t>
            </a:r>
            <a:r>
              <a:rPr lang="en-US" sz="2400" smtClean="0"/>
              <a:t>: regular users, who exploit the vulnerabilities of the computer system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mtClean="0"/>
              <a:t>Motivation: easy access to vulnerable resources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b="1" smtClean="0"/>
              <a:t>Crackers</a:t>
            </a:r>
            <a:r>
              <a:rPr lang="en-US" sz="2400" smtClean="0"/>
              <a:t>: attempt to access computing facilities for which they do not have the authorization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mtClean="0"/>
              <a:t>Motivation: enjoy challenge, curiosity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b="1" smtClean="0"/>
              <a:t>Career criminals</a:t>
            </a:r>
            <a:r>
              <a:rPr lang="en-US" sz="2400" smtClean="0"/>
              <a:t>: professionals who understand the computer system and its vulnerabilities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mtClean="0"/>
              <a:t>Motivation: personal gain (e.g., financial)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90600"/>
            <a:ext cx="7924800" cy="1905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tx1"/>
                </a:solidFill>
                <a:latin typeface="Comic Sans MS" pitchFamily="66" charset="0"/>
              </a:rPr>
              <a:t>In 1980 a computer cracked a 3-character password within one minute.</a:t>
            </a:r>
            <a:r>
              <a:rPr lang="en-US" sz="2800" b="1" smtClean="0">
                <a:latin typeface="Comic Sans MS" pitchFamily="66" charset="0"/>
              </a:rPr>
              <a:t/>
            </a:r>
            <a:br>
              <a:rPr lang="en-US" sz="2800" b="1" smtClean="0">
                <a:latin typeface="Comic Sans MS" pitchFamily="66" charset="0"/>
              </a:rPr>
            </a:br>
            <a:endParaRPr lang="en-US" sz="2800" smtClean="0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057400" y="182563"/>
            <a:ext cx="5132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DID YOU KNOW?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762000" y="5029200"/>
            <a:ext cx="7708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2004 a computer virus infected 1 million computers within one hour.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533400" y="3124200"/>
            <a:ext cx="8153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1999 a team of computers cracked a 56-character password within one day.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Methods of Defense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/>
              <a:t>Prevent</a:t>
            </a:r>
            <a:r>
              <a:rPr lang="en-US" sz="2800" smtClean="0"/>
              <a:t>: block attack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Deter</a:t>
            </a:r>
            <a:r>
              <a:rPr lang="en-US" sz="2800" smtClean="0"/>
              <a:t>: make the attack harder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Deflect</a:t>
            </a:r>
            <a:r>
              <a:rPr lang="en-US" sz="2800" smtClean="0"/>
              <a:t>: make other targets more attractive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Detect</a:t>
            </a:r>
            <a:r>
              <a:rPr lang="en-US" sz="2800" smtClean="0"/>
              <a:t>: identify misuse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Tolerate</a:t>
            </a:r>
            <a:r>
              <a:rPr lang="en-US" sz="2800" smtClean="0"/>
              <a:t>: function under attack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Recover</a:t>
            </a:r>
            <a:r>
              <a:rPr lang="en-US" sz="2800" smtClean="0"/>
              <a:t>: restore to correct state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rgbClr val="FF0000"/>
                </a:solidFill>
              </a:rPr>
              <a:t>Encryption and Decryption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/>
              <a:t>Encryption :  </a:t>
            </a:r>
            <a:r>
              <a:rPr lang="en-US" sz="2000" dirty="0"/>
              <a:t>(Encoding a message)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 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       Original message (or) Plain Text is converted  to cipher text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20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/>
              <a:t>Decryption: </a:t>
            </a:r>
            <a:r>
              <a:rPr lang="en-US" sz="2000" dirty="0"/>
              <a:t>(Decoding a message)</a:t>
            </a:r>
            <a:endParaRPr lang="en-US" sz="2000" b="1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      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       Cipher text is converted to Plain text 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1500" dirty="0"/>
              <a:t>      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15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15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/>
              <a:t>		              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  </a:t>
            </a:r>
            <a:r>
              <a:rPr lang="en-US" sz="1600" dirty="0"/>
              <a:t>	   </a:t>
            </a:r>
            <a:r>
              <a:rPr lang="en-US" sz="1600" dirty="0" smtClean="0"/>
              <a:t>             </a:t>
            </a:r>
            <a:r>
              <a:rPr lang="en-US" sz="1600" dirty="0"/>
              <a:t>Plain Text			</a:t>
            </a:r>
            <a:r>
              <a:rPr lang="en-US" sz="1600" dirty="0" smtClean="0"/>
              <a:t>           Cipher </a:t>
            </a:r>
            <a:r>
              <a:rPr lang="en-US" sz="1600" dirty="0"/>
              <a:t>Text		   </a:t>
            </a:r>
            <a:r>
              <a:rPr lang="en-US" sz="1600" dirty="0" smtClean="0"/>
              <a:t>           Original </a:t>
            </a:r>
            <a:r>
              <a:rPr lang="en-US" sz="1600" dirty="0" err="1"/>
              <a:t>Msg</a:t>
            </a:r>
            <a:endParaRPr lang="en-US" sz="16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/>
              <a:t>								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15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1500" dirty="0"/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en-US" sz="1500" dirty="0"/>
              <a:t>    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2200" y="4613275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Encryption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10200" y="4613275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Decryption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838200" y="4841875"/>
            <a:ext cx="15240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858000" y="4800600"/>
            <a:ext cx="1371600" cy="4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886200" y="4841875"/>
            <a:ext cx="15240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Encryption </a:t>
            </a:r>
            <a:r>
              <a:rPr lang="en-US" b="1" dirty="0">
                <a:solidFill>
                  <a:srgbClr val="FF0000"/>
                </a:solidFill>
              </a:rPr>
              <a:t>Technique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( Caesar Cipher)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          </a:t>
            </a:r>
            <a:r>
              <a:rPr lang="en-US" sz="4400" b="1" smtClean="0">
                <a:solidFill>
                  <a:srgbClr val="66FF33"/>
                </a:solidFill>
              </a:rPr>
              <a:t>C</a:t>
            </a:r>
            <a:r>
              <a:rPr lang="en-US" sz="4400" b="1" baseline="-25000" smtClean="0">
                <a:solidFill>
                  <a:srgbClr val="66FF33"/>
                </a:solidFill>
              </a:rPr>
              <a:t>i</a:t>
            </a:r>
            <a:r>
              <a:rPr lang="en-US" sz="4400" b="1" smtClean="0">
                <a:solidFill>
                  <a:srgbClr val="66FF33"/>
                </a:solidFill>
              </a:rPr>
              <a:t> = E(p</a:t>
            </a:r>
            <a:r>
              <a:rPr lang="en-US" sz="4400" b="1" baseline="-25000" smtClean="0">
                <a:solidFill>
                  <a:srgbClr val="66FF33"/>
                </a:solidFill>
              </a:rPr>
              <a:t>i</a:t>
            </a:r>
            <a:r>
              <a:rPr lang="en-US" sz="4400" b="1" smtClean="0">
                <a:solidFill>
                  <a:srgbClr val="66FF33"/>
                </a:solidFill>
              </a:rPr>
              <a:t>) = P</a:t>
            </a:r>
            <a:r>
              <a:rPr lang="en-US" sz="4400" b="1" baseline="-25000" smtClean="0">
                <a:solidFill>
                  <a:srgbClr val="66FF33"/>
                </a:solidFill>
              </a:rPr>
              <a:t>i</a:t>
            </a:r>
            <a:r>
              <a:rPr lang="en-US" sz="4400" b="1" smtClean="0">
                <a:solidFill>
                  <a:srgbClr val="66FF33"/>
                </a:solidFill>
              </a:rPr>
              <a:t> + 3</a:t>
            </a:r>
            <a:r>
              <a:rPr lang="en-US" sz="4400" b="1" baseline="-25000" smtClean="0"/>
              <a:t>  </a:t>
            </a:r>
            <a:endParaRPr lang="en-US" b="1" baseline="-25000" smtClean="0"/>
          </a:p>
          <a:p>
            <a:pPr eaLnBrk="1" hangingPunct="1">
              <a:buFontTx/>
              <a:buNone/>
            </a:pPr>
            <a:endParaRPr lang="en-US" baseline="-25000" smtClean="0"/>
          </a:p>
          <a:p>
            <a:pPr eaLnBrk="1" hangingPunct="1">
              <a:buFontTx/>
              <a:buNone/>
            </a:pPr>
            <a:endParaRPr lang="en-US" baseline="-25000" smtClean="0"/>
          </a:p>
          <a:p>
            <a:pPr eaLnBrk="1" hangingPunct="1"/>
            <a:r>
              <a:rPr lang="en-US" sz="2400" smtClean="0"/>
              <a:t>Plain Text   = </a:t>
            </a:r>
            <a:r>
              <a:rPr lang="en-US" sz="2400" smtClean="0">
                <a:solidFill>
                  <a:srgbClr val="66CCFF"/>
                </a:solidFill>
              </a:rPr>
              <a:t>A B C D E F G H I  J  K  L M N O . .</a:t>
            </a:r>
            <a:r>
              <a:rPr lang="en-US" sz="2400" smtClean="0"/>
              <a:t> 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CipherText = </a:t>
            </a:r>
            <a:r>
              <a:rPr lang="en-US" sz="2400" smtClean="0">
                <a:solidFill>
                  <a:srgbClr val="FF00FF"/>
                </a:solidFill>
              </a:rPr>
              <a:t>d e  f  g  h i  j  k  l m n o  p  q  r . .</a:t>
            </a:r>
            <a:endParaRPr lang="en-US" smtClean="0">
              <a:solidFill>
                <a:srgbClr val="FF00FF"/>
              </a:solidFill>
            </a:endParaRPr>
          </a:p>
          <a:p>
            <a:pPr eaLnBrk="1" hangingPunct="1"/>
            <a:endParaRPr lang="en-US" smtClean="0">
              <a:solidFill>
                <a:srgbClr val="FF00FF"/>
              </a:solidFill>
            </a:endParaRP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rgbClr val="FF0000"/>
                </a:solidFill>
              </a:rPr>
              <a:t>Example for caesar cipher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dirty="0" smtClean="0"/>
              <a:t>   </a:t>
            </a:r>
            <a:r>
              <a:rPr lang="en-US" sz="2400" dirty="0" smtClean="0"/>
              <a:t>The Original Message is,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  <a:p>
            <a:pPr eaLnBrk="1" hangingPunct="1">
              <a:buFontTx/>
              <a:buNone/>
              <a:defRPr/>
            </a:pPr>
            <a:r>
              <a:rPr lang="en-US" sz="2400" dirty="0" smtClean="0"/>
              <a:t>                  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“TREATY IMPOSSIBLE”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smtClean="0"/>
              <a:t>The encrypted message is,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  <a:p>
            <a:pPr eaLnBrk="1" hangingPunct="1">
              <a:buFontTx/>
              <a:buNone/>
              <a:defRPr/>
            </a:pPr>
            <a:r>
              <a:rPr lang="en-US" sz="2400" dirty="0" smtClean="0"/>
              <a:t>    T    R   E   A   T    Y              I   M  P  O  S   </a:t>
            </a:r>
            <a:r>
              <a:rPr lang="en-US" sz="2400" dirty="0" err="1" smtClean="0"/>
              <a:t>S</a:t>
            </a:r>
            <a:r>
              <a:rPr lang="en-US" sz="2400" dirty="0" smtClean="0"/>
              <a:t>    I   B    L   E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smtClean="0"/>
              <a:t>    </a:t>
            </a:r>
            <a:r>
              <a:rPr lang="en-US" sz="2400" b="1" dirty="0" smtClean="0">
                <a:solidFill>
                  <a:srgbClr val="660033"/>
                </a:solidFill>
              </a:rPr>
              <a:t>w  u   h   d   w  b              l   p   s   r   v   </a:t>
            </a:r>
            <a:r>
              <a:rPr lang="en-US" sz="2400" b="1" dirty="0" err="1" smtClean="0">
                <a:solidFill>
                  <a:srgbClr val="660033"/>
                </a:solidFill>
              </a:rPr>
              <a:t>v</a:t>
            </a:r>
            <a:r>
              <a:rPr lang="en-US" sz="2400" b="1" dirty="0" smtClean="0">
                <a:solidFill>
                  <a:srgbClr val="660033"/>
                </a:solidFill>
              </a:rPr>
              <a:t>   l   e   o    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Firewalls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Firewalls control the flow of network traffic</a:t>
            </a:r>
          </a:p>
          <a:p>
            <a:r>
              <a:rPr lang="en-US" smtClean="0"/>
              <a:t>Firewalls have applicability in networks where there is no internet connectivity</a:t>
            </a:r>
          </a:p>
          <a:p>
            <a:r>
              <a:rPr lang="en-US" smtClean="0"/>
              <a:t>Firewalls operate on number of layers</a:t>
            </a:r>
          </a:p>
          <a:p>
            <a:r>
              <a:rPr lang="en-US" smtClean="0"/>
              <a:t>Can also act as VPN gateways</a:t>
            </a:r>
          </a:p>
          <a:p>
            <a:r>
              <a:rPr lang="en-US" smtClean="0"/>
              <a:t>Active content filtering technologies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Firewall Environments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are different types of environments where a firewall can be implemented.</a:t>
            </a:r>
          </a:p>
          <a:p>
            <a:r>
              <a:rPr lang="en-US" smtClean="0"/>
              <a:t>Simple environment can be a packet filter firewall</a:t>
            </a:r>
          </a:p>
          <a:p>
            <a:r>
              <a:rPr lang="en-US" smtClean="0"/>
              <a:t>Complex environments can be several firewalls and proxies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DMZ Environment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Can be created out of a network connecting two firewalls</a:t>
            </a:r>
          </a:p>
          <a:p>
            <a:r>
              <a:rPr lang="en-US" smtClean="0"/>
              <a:t>Boundary router filter packets protecting server</a:t>
            </a:r>
          </a:p>
          <a:p>
            <a:r>
              <a:rPr lang="en-US" smtClean="0"/>
              <a:t>First firewall provide  access control and protection from server if they are hacked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DMZ ENV</a:t>
            </a:r>
          </a:p>
        </p:txBody>
      </p:sp>
      <p:pic>
        <p:nvPicPr>
          <p:cNvPr id="33795" name="Picture 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6813" y="1981200"/>
            <a:ext cx="4268787" cy="4114800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VPN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VPN is used to provide secure network links across  networks </a:t>
            </a:r>
          </a:p>
          <a:p>
            <a:r>
              <a:rPr lang="en-US" smtClean="0"/>
              <a:t>VPN is constructed on top of existing network media and protocols</a:t>
            </a:r>
          </a:p>
          <a:p>
            <a:r>
              <a:rPr lang="en-US" smtClean="0"/>
              <a:t>On protocol level IPsec is the first choice</a:t>
            </a:r>
          </a:p>
          <a:p>
            <a:r>
              <a:rPr lang="en-US" smtClean="0"/>
              <a:t>Other protocols are PPTP, L2TP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VPN</a:t>
            </a:r>
          </a:p>
        </p:txBody>
      </p:sp>
      <p:pic>
        <p:nvPicPr>
          <p:cNvPr id="35843" name="Picture 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09688" y="2238375"/>
            <a:ext cx="6524625" cy="3600450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>
                <a:solidFill>
                  <a:schemeClr val="accent2"/>
                </a:solidFill>
              </a:rPr>
              <a:t>Objectives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Why we secure information?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What are the vulnerabilities?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How to secure information?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Intranets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 intranet is a network that employs the same types of services, applications, and protocols present in an Internet implementation, without involving external connectivity </a:t>
            </a:r>
          </a:p>
          <a:p>
            <a:r>
              <a:rPr lang="en-US" smtClean="0"/>
              <a:t>Intranets are typically implemented behind firewall environments.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Intranets</a:t>
            </a:r>
          </a:p>
        </p:txBody>
      </p:sp>
      <p:pic>
        <p:nvPicPr>
          <p:cNvPr id="37891" name="Picture 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00225" y="2562225"/>
            <a:ext cx="5543550" cy="295275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Extranets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Extranet is usually a business-to-business intranet</a:t>
            </a:r>
          </a:p>
          <a:p>
            <a:pPr>
              <a:lnSpc>
                <a:spcPct val="90000"/>
              </a:lnSpc>
            </a:pPr>
            <a:r>
              <a:rPr lang="en-US" smtClean="0"/>
              <a:t>Controlled access to remote users via some form of authentication and encryption such as provided by a VPN </a:t>
            </a:r>
          </a:p>
          <a:p>
            <a:pPr>
              <a:lnSpc>
                <a:spcPct val="90000"/>
              </a:lnSpc>
            </a:pPr>
            <a:r>
              <a:rPr lang="en-US" smtClean="0"/>
              <a:t>Extranets employ TCP/IP protocols, along with the same standard applications and services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 is Firewalls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Firewalls fall into four broad categories </a:t>
            </a:r>
          </a:p>
          <a:p>
            <a:r>
              <a:rPr lang="en-US" smtClean="0"/>
              <a:t>Packet filters</a:t>
            </a:r>
          </a:p>
          <a:p>
            <a:r>
              <a:rPr lang="en-US" smtClean="0"/>
              <a:t>Circuit level</a:t>
            </a:r>
          </a:p>
          <a:p>
            <a:r>
              <a:rPr lang="en-US" smtClean="0"/>
              <a:t>Application level</a:t>
            </a:r>
          </a:p>
          <a:p>
            <a:r>
              <a:rPr lang="en-US" smtClean="0"/>
              <a:t>Stateful multilayer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Filter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Work at the network level of the OSI model </a:t>
            </a:r>
          </a:p>
          <a:p>
            <a:r>
              <a:rPr lang="en-US" smtClean="0"/>
              <a:t>Each packet is compared to a set of criteria before it is forwarded </a:t>
            </a:r>
          </a:p>
          <a:p>
            <a:r>
              <a:rPr lang="en-US" smtClean="0"/>
              <a:t>Packet filtering firewalls is low cost and low impact on network performance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Filtering </a:t>
            </a:r>
          </a:p>
        </p:txBody>
      </p:sp>
      <p:pic>
        <p:nvPicPr>
          <p:cNvPr id="41987" name="Picture 4" descr="Packet Filtering Firewall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676400"/>
            <a:ext cx="7315200" cy="4521200"/>
          </a:xfr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Circuit level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Circuit level gateways work at the session layer of the OSI model, or the TCP layer of TCP/IP </a:t>
            </a:r>
          </a:p>
          <a:p>
            <a:r>
              <a:rPr lang="en-US" smtClean="0"/>
              <a:t>Monitor TCP handshaking between packets to determine whether a requested session is legitimate.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Circuit Level</a:t>
            </a:r>
          </a:p>
        </p:txBody>
      </p:sp>
      <p:pic>
        <p:nvPicPr>
          <p:cNvPr id="44035" name="Picture 8" descr="Circuit level Gateway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38200" y="1600200"/>
            <a:ext cx="7467600" cy="4616450"/>
          </a:xfr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 Level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Application level gateways, also called proxies, are similar to circuit-level gateways except that they are application specific </a:t>
            </a:r>
          </a:p>
          <a:p>
            <a:r>
              <a:rPr lang="en-US" smtClean="0"/>
              <a:t>Gateway that is configured to be a web proxy will not allow any ftp, gopher, telnet or other traffic through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 Level</a:t>
            </a:r>
          </a:p>
        </p:txBody>
      </p:sp>
      <p:pic>
        <p:nvPicPr>
          <p:cNvPr id="46083" name="Picture 4" descr="Application level Gateway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76500" y="2743200"/>
            <a:ext cx="4191000" cy="25908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9"/>
          <p:cNvGrpSpPr>
            <a:grpSpLocks/>
          </p:cNvGrpSpPr>
          <p:nvPr/>
        </p:nvGrpSpPr>
        <p:grpSpPr bwMode="auto">
          <a:xfrm>
            <a:off x="285750" y="457200"/>
            <a:ext cx="8469313" cy="5924550"/>
            <a:chOff x="420" y="238"/>
            <a:chExt cx="5335" cy="3732"/>
          </a:xfrm>
        </p:grpSpPr>
        <p:sp>
          <p:nvSpPr>
            <p:cNvPr id="11270" name="Rectangle 2"/>
            <p:cNvSpPr>
              <a:spLocks noChangeArrowheads="1"/>
            </p:cNvSpPr>
            <p:nvPr/>
          </p:nvSpPr>
          <p:spPr bwMode="auto">
            <a:xfrm>
              <a:off x="420" y="238"/>
              <a:ext cx="5292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5988">
                <a:lnSpc>
                  <a:spcPct val="90000"/>
                </a:lnSpc>
                <a:defRPr/>
              </a:pPr>
              <a:r>
                <a:rPr lang="en-US" sz="3600" b="1" dirty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rPr>
                <a:t>Attack Sophistication vs.</a:t>
              </a:r>
              <a:br>
                <a:rPr lang="en-US" sz="3600" b="1" dirty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rPr>
              </a:br>
              <a:r>
                <a:rPr lang="en-US" sz="3600" b="1" dirty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rPr>
                <a:t>Intruder Technical Knowledge</a:t>
              </a:r>
            </a:p>
          </p:txBody>
        </p:sp>
        <p:sp>
          <p:nvSpPr>
            <p:cNvPr id="10244" name="Line 3"/>
            <p:cNvSpPr>
              <a:spLocks noChangeShapeType="1"/>
            </p:cNvSpPr>
            <p:nvPr/>
          </p:nvSpPr>
          <p:spPr bwMode="auto">
            <a:xfrm>
              <a:off x="1104" y="1152"/>
              <a:ext cx="0" cy="253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45" name="Line 4"/>
            <p:cNvSpPr>
              <a:spLocks noChangeShapeType="1"/>
            </p:cNvSpPr>
            <p:nvPr/>
          </p:nvSpPr>
          <p:spPr bwMode="auto">
            <a:xfrm>
              <a:off x="1109" y="3685"/>
              <a:ext cx="4166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46" name="Rectangle 5"/>
            <p:cNvSpPr>
              <a:spLocks noChangeArrowheads="1"/>
            </p:cNvSpPr>
            <p:nvPr/>
          </p:nvSpPr>
          <p:spPr bwMode="auto">
            <a:xfrm>
              <a:off x="625" y="1181"/>
              <a:ext cx="484" cy="2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2000" b="1"/>
                <a:t>High</a:t>
              </a:r>
            </a:p>
          </p:txBody>
        </p:sp>
        <p:sp>
          <p:nvSpPr>
            <p:cNvPr id="10247" name="Rectangle 6"/>
            <p:cNvSpPr>
              <a:spLocks noChangeArrowheads="1"/>
            </p:cNvSpPr>
            <p:nvPr/>
          </p:nvSpPr>
          <p:spPr bwMode="auto">
            <a:xfrm>
              <a:off x="631" y="3466"/>
              <a:ext cx="448" cy="2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2000" b="1"/>
                <a:t>Low</a:t>
              </a:r>
            </a:p>
          </p:txBody>
        </p:sp>
        <p:sp>
          <p:nvSpPr>
            <p:cNvPr id="10248" name="Rectangle 7"/>
            <p:cNvSpPr>
              <a:spLocks noChangeArrowheads="1"/>
            </p:cNvSpPr>
            <p:nvPr/>
          </p:nvSpPr>
          <p:spPr bwMode="auto">
            <a:xfrm>
              <a:off x="1053" y="3735"/>
              <a:ext cx="447" cy="2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b="1"/>
                <a:t>1980</a:t>
              </a:r>
            </a:p>
          </p:txBody>
        </p:sp>
        <p:sp>
          <p:nvSpPr>
            <p:cNvPr id="10249" name="Rectangle 8"/>
            <p:cNvSpPr>
              <a:spLocks noChangeArrowheads="1"/>
            </p:cNvSpPr>
            <p:nvPr/>
          </p:nvSpPr>
          <p:spPr bwMode="auto">
            <a:xfrm>
              <a:off x="1935" y="3735"/>
              <a:ext cx="447" cy="2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b="1"/>
                <a:t>1985</a:t>
              </a:r>
            </a:p>
          </p:txBody>
        </p:sp>
        <p:sp>
          <p:nvSpPr>
            <p:cNvPr id="10250" name="Rectangle 9"/>
            <p:cNvSpPr>
              <a:spLocks noChangeArrowheads="1"/>
            </p:cNvSpPr>
            <p:nvPr/>
          </p:nvSpPr>
          <p:spPr bwMode="auto">
            <a:xfrm>
              <a:off x="2854" y="3735"/>
              <a:ext cx="447" cy="2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b="1"/>
                <a:t>1990</a:t>
              </a:r>
            </a:p>
          </p:txBody>
        </p:sp>
        <p:sp>
          <p:nvSpPr>
            <p:cNvPr id="10251" name="Rectangle 10"/>
            <p:cNvSpPr>
              <a:spLocks noChangeArrowheads="1"/>
            </p:cNvSpPr>
            <p:nvPr/>
          </p:nvSpPr>
          <p:spPr bwMode="auto">
            <a:xfrm>
              <a:off x="3789" y="3735"/>
              <a:ext cx="448" cy="2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b="1"/>
                <a:t>1995</a:t>
              </a:r>
            </a:p>
          </p:txBody>
        </p:sp>
        <p:sp>
          <p:nvSpPr>
            <p:cNvPr id="10252" name="Rectangle 11"/>
            <p:cNvSpPr>
              <a:spLocks noChangeArrowheads="1"/>
            </p:cNvSpPr>
            <p:nvPr/>
          </p:nvSpPr>
          <p:spPr bwMode="auto">
            <a:xfrm>
              <a:off x="4921" y="3722"/>
              <a:ext cx="448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b="1"/>
                <a:t>2000</a:t>
              </a:r>
            </a:p>
          </p:txBody>
        </p:sp>
        <p:sp>
          <p:nvSpPr>
            <p:cNvPr id="10253" name="Line 12"/>
            <p:cNvSpPr>
              <a:spLocks noChangeShapeType="1"/>
            </p:cNvSpPr>
            <p:nvPr/>
          </p:nvSpPr>
          <p:spPr bwMode="auto">
            <a:xfrm flipV="1">
              <a:off x="1531" y="1224"/>
              <a:ext cx="3870" cy="1987"/>
            </a:xfrm>
            <a:prstGeom prst="line">
              <a:avLst/>
            </a:prstGeom>
            <a:noFill/>
            <a:ln w="25400">
              <a:solidFill>
                <a:srgbClr val="CC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54" name="Oval 13"/>
            <p:cNvSpPr>
              <a:spLocks noChangeArrowheads="1"/>
            </p:cNvSpPr>
            <p:nvPr/>
          </p:nvSpPr>
          <p:spPr bwMode="auto">
            <a:xfrm>
              <a:off x="1495" y="3157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Oval 14"/>
            <p:cNvSpPr>
              <a:spLocks noChangeArrowheads="1"/>
            </p:cNvSpPr>
            <p:nvPr/>
          </p:nvSpPr>
          <p:spPr bwMode="auto">
            <a:xfrm>
              <a:off x="1945" y="2932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Oval 15"/>
            <p:cNvSpPr>
              <a:spLocks noChangeArrowheads="1"/>
            </p:cNvSpPr>
            <p:nvPr/>
          </p:nvSpPr>
          <p:spPr bwMode="auto">
            <a:xfrm>
              <a:off x="2071" y="2869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Oval 16"/>
            <p:cNvSpPr>
              <a:spLocks noChangeArrowheads="1"/>
            </p:cNvSpPr>
            <p:nvPr/>
          </p:nvSpPr>
          <p:spPr bwMode="auto">
            <a:xfrm>
              <a:off x="2189" y="2806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Oval 17"/>
            <p:cNvSpPr>
              <a:spLocks noChangeArrowheads="1"/>
            </p:cNvSpPr>
            <p:nvPr/>
          </p:nvSpPr>
          <p:spPr bwMode="auto">
            <a:xfrm>
              <a:off x="2638" y="2581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Oval 18"/>
            <p:cNvSpPr>
              <a:spLocks noChangeArrowheads="1"/>
            </p:cNvSpPr>
            <p:nvPr/>
          </p:nvSpPr>
          <p:spPr bwMode="auto">
            <a:xfrm>
              <a:off x="2872" y="2464"/>
              <a:ext cx="73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Oval 19"/>
            <p:cNvSpPr>
              <a:spLocks noChangeArrowheads="1"/>
            </p:cNvSpPr>
            <p:nvPr/>
          </p:nvSpPr>
          <p:spPr bwMode="auto">
            <a:xfrm>
              <a:off x="3035" y="2374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Oval 20"/>
            <p:cNvSpPr>
              <a:spLocks noChangeArrowheads="1"/>
            </p:cNvSpPr>
            <p:nvPr/>
          </p:nvSpPr>
          <p:spPr bwMode="auto">
            <a:xfrm>
              <a:off x="3197" y="2293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Oval 21"/>
            <p:cNvSpPr>
              <a:spLocks noChangeArrowheads="1"/>
            </p:cNvSpPr>
            <p:nvPr/>
          </p:nvSpPr>
          <p:spPr bwMode="auto">
            <a:xfrm>
              <a:off x="3359" y="2212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Oval 22"/>
            <p:cNvSpPr>
              <a:spLocks noChangeArrowheads="1"/>
            </p:cNvSpPr>
            <p:nvPr/>
          </p:nvSpPr>
          <p:spPr bwMode="auto">
            <a:xfrm>
              <a:off x="3512" y="2140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23"/>
            <p:cNvSpPr>
              <a:spLocks noChangeShapeType="1"/>
            </p:cNvSpPr>
            <p:nvPr/>
          </p:nvSpPr>
          <p:spPr bwMode="auto">
            <a:xfrm>
              <a:off x="1523" y="3234"/>
              <a:ext cx="0" cy="3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65" name="Rectangle 24"/>
            <p:cNvSpPr>
              <a:spLocks noChangeArrowheads="1"/>
            </p:cNvSpPr>
            <p:nvPr/>
          </p:nvSpPr>
          <p:spPr bwMode="auto">
            <a:xfrm>
              <a:off x="1495" y="3434"/>
              <a:ext cx="1103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password guessing</a:t>
              </a:r>
            </a:p>
          </p:txBody>
        </p:sp>
        <p:sp>
          <p:nvSpPr>
            <p:cNvPr id="10266" name="Line 25"/>
            <p:cNvSpPr>
              <a:spLocks noChangeShapeType="1"/>
            </p:cNvSpPr>
            <p:nvPr/>
          </p:nvSpPr>
          <p:spPr bwMode="auto">
            <a:xfrm>
              <a:off x="1981" y="2981"/>
              <a:ext cx="0" cy="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67" name="Rectangle 26"/>
            <p:cNvSpPr>
              <a:spLocks noChangeArrowheads="1"/>
            </p:cNvSpPr>
            <p:nvPr/>
          </p:nvSpPr>
          <p:spPr bwMode="auto">
            <a:xfrm>
              <a:off x="1963" y="3254"/>
              <a:ext cx="1144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self-replicating code</a:t>
              </a:r>
            </a:p>
          </p:txBody>
        </p:sp>
        <p:sp>
          <p:nvSpPr>
            <p:cNvPr id="10268" name="Line 27"/>
            <p:cNvSpPr>
              <a:spLocks noChangeShapeType="1"/>
            </p:cNvSpPr>
            <p:nvPr/>
          </p:nvSpPr>
          <p:spPr bwMode="auto">
            <a:xfrm>
              <a:off x="2107" y="2901"/>
              <a:ext cx="0" cy="3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69" name="Rectangle 28"/>
            <p:cNvSpPr>
              <a:spLocks noChangeArrowheads="1"/>
            </p:cNvSpPr>
            <p:nvPr/>
          </p:nvSpPr>
          <p:spPr bwMode="auto">
            <a:xfrm>
              <a:off x="2088" y="3064"/>
              <a:ext cx="1073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password cracking</a:t>
              </a:r>
            </a:p>
          </p:txBody>
        </p:sp>
        <p:sp>
          <p:nvSpPr>
            <p:cNvPr id="10270" name="Rectangle 29"/>
            <p:cNvSpPr>
              <a:spLocks noChangeArrowheads="1"/>
            </p:cNvSpPr>
            <p:nvPr/>
          </p:nvSpPr>
          <p:spPr bwMode="auto">
            <a:xfrm>
              <a:off x="2272" y="2876"/>
              <a:ext cx="1713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exploiting known vulnerabilities</a:t>
              </a:r>
            </a:p>
          </p:txBody>
        </p:sp>
        <p:sp>
          <p:nvSpPr>
            <p:cNvPr id="10271" name="Line 30"/>
            <p:cNvSpPr>
              <a:spLocks noChangeShapeType="1"/>
            </p:cNvSpPr>
            <p:nvPr/>
          </p:nvSpPr>
          <p:spPr bwMode="auto">
            <a:xfrm>
              <a:off x="2225" y="2847"/>
              <a:ext cx="0" cy="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72" name="Line 31"/>
            <p:cNvSpPr>
              <a:spLocks noChangeShapeType="1"/>
            </p:cNvSpPr>
            <p:nvPr/>
          </p:nvSpPr>
          <p:spPr bwMode="auto">
            <a:xfrm>
              <a:off x="2674" y="2496"/>
              <a:ext cx="0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73" name="Rectangle 32"/>
            <p:cNvSpPr>
              <a:spLocks noChangeArrowheads="1"/>
            </p:cNvSpPr>
            <p:nvPr/>
          </p:nvSpPr>
          <p:spPr bwMode="auto">
            <a:xfrm>
              <a:off x="1781" y="2416"/>
              <a:ext cx="924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disabling audits</a:t>
              </a:r>
            </a:p>
          </p:txBody>
        </p:sp>
        <p:sp>
          <p:nvSpPr>
            <p:cNvPr id="10274" name="Line 33"/>
            <p:cNvSpPr>
              <a:spLocks noChangeShapeType="1"/>
            </p:cNvSpPr>
            <p:nvPr/>
          </p:nvSpPr>
          <p:spPr bwMode="auto">
            <a:xfrm>
              <a:off x="2899" y="2333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75" name="Rectangle 34"/>
            <p:cNvSpPr>
              <a:spLocks noChangeArrowheads="1"/>
            </p:cNvSpPr>
            <p:nvPr/>
          </p:nvSpPr>
          <p:spPr bwMode="auto">
            <a:xfrm>
              <a:off x="2246" y="2255"/>
              <a:ext cx="685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back doors</a:t>
              </a:r>
            </a:p>
          </p:txBody>
        </p:sp>
        <p:sp>
          <p:nvSpPr>
            <p:cNvPr id="10276" name="Line 35"/>
            <p:cNvSpPr>
              <a:spLocks noChangeShapeType="1"/>
            </p:cNvSpPr>
            <p:nvPr/>
          </p:nvSpPr>
          <p:spPr bwMode="auto">
            <a:xfrm flipV="1">
              <a:off x="3071" y="2387"/>
              <a:ext cx="0" cy="4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77" name="Rectangle 36"/>
            <p:cNvSpPr>
              <a:spLocks noChangeArrowheads="1"/>
            </p:cNvSpPr>
            <p:nvPr/>
          </p:nvSpPr>
          <p:spPr bwMode="auto">
            <a:xfrm>
              <a:off x="3043" y="2579"/>
              <a:ext cx="610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hijacking </a:t>
              </a:r>
            </a:p>
            <a:p>
              <a:pPr defTabSz="1028700"/>
              <a:r>
                <a:rPr lang="en-US" sz="1300" b="1"/>
                <a:t>sessions</a:t>
              </a:r>
            </a:p>
          </p:txBody>
        </p:sp>
        <p:sp>
          <p:nvSpPr>
            <p:cNvPr id="10278" name="Line 37"/>
            <p:cNvSpPr>
              <a:spLocks noChangeShapeType="1"/>
            </p:cNvSpPr>
            <p:nvPr/>
          </p:nvSpPr>
          <p:spPr bwMode="auto">
            <a:xfrm>
              <a:off x="3233" y="1875"/>
              <a:ext cx="0" cy="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79" name="Rectangle 38"/>
            <p:cNvSpPr>
              <a:spLocks noChangeArrowheads="1"/>
            </p:cNvSpPr>
            <p:nvPr/>
          </p:nvSpPr>
          <p:spPr bwMode="auto">
            <a:xfrm>
              <a:off x="2698" y="1796"/>
              <a:ext cx="603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sweepers</a:t>
              </a:r>
            </a:p>
          </p:txBody>
        </p:sp>
        <p:sp>
          <p:nvSpPr>
            <p:cNvPr id="10280" name="Line 39"/>
            <p:cNvSpPr>
              <a:spLocks noChangeShapeType="1"/>
            </p:cNvSpPr>
            <p:nvPr/>
          </p:nvSpPr>
          <p:spPr bwMode="auto">
            <a:xfrm>
              <a:off x="3395" y="1676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81" name="Rectangle 40"/>
            <p:cNvSpPr>
              <a:spLocks noChangeArrowheads="1"/>
            </p:cNvSpPr>
            <p:nvPr/>
          </p:nvSpPr>
          <p:spPr bwMode="auto">
            <a:xfrm>
              <a:off x="2930" y="1598"/>
              <a:ext cx="505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sniffers</a:t>
              </a:r>
            </a:p>
          </p:txBody>
        </p:sp>
        <p:sp>
          <p:nvSpPr>
            <p:cNvPr id="10282" name="Line 41"/>
            <p:cNvSpPr>
              <a:spLocks noChangeShapeType="1"/>
            </p:cNvSpPr>
            <p:nvPr/>
          </p:nvSpPr>
          <p:spPr bwMode="auto">
            <a:xfrm>
              <a:off x="3548" y="1470"/>
              <a:ext cx="0" cy="7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83" name="Rectangle 42"/>
            <p:cNvSpPr>
              <a:spLocks noChangeArrowheads="1"/>
            </p:cNvSpPr>
            <p:nvPr/>
          </p:nvSpPr>
          <p:spPr bwMode="auto">
            <a:xfrm>
              <a:off x="2647" y="1402"/>
              <a:ext cx="930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packet spoofing</a:t>
              </a:r>
            </a:p>
          </p:txBody>
        </p:sp>
        <p:sp>
          <p:nvSpPr>
            <p:cNvPr id="10284" name="Oval 43"/>
            <p:cNvSpPr>
              <a:spLocks noChangeArrowheads="1"/>
            </p:cNvSpPr>
            <p:nvPr/>
          </p:nvSpPr>
          <p:spPr bwMode="auto">
            <a:xfrm>
              <a:off x="3907" y="1933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5" name="Line 44"/>
            <p:cNvSpPr>
              <a:spLocks noChangeShapeType="1"/>
            </p:cNvSpPr>
            <p:nvPr/>
          </p:nvSpPr>
          <p:spPr bwMode="auto">
            <a:xfrm>
              <a:off x="3943" y="1991"/>
              <a:ext cx="0" cy="2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86" name="Rectangle 45"/>
            <p:cNvSpPr>
              <a:spLocks noChangeArrowheads="1"/>
            </p:cNvSpPr>
            <p:nvPr/>
          </p:nvSpPr>
          <p:spPr bwMode="auto">
            <a:xfrm>
              <a:off x="3906" y="2066"/>
              <a:ext cx="313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GUI</a:t>
              </a:r>
            </a:p>
          </p:txBody>
        </p:sp>
        <p:sp>
          <p:nvSpPr>
            <p:cNvPr id="10287" name="Oval 46"/>
            <p:cNvSpPr>
              <a:spLocks noChangeArrowheads="1"/>
            </p:cNvSpPr>
            <p:nvPr/>
          </p:nvSpPr>
          <p:spPr bwMode="auto">
            <a:xfrm>
              <a:off x="4116" y="1834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8" name="Line 47"/>
            <p:cNvSpPr>
              <a:spLocks noChangeShapeType="1"/>
            </p:cNvSpPr>
            <p:nvPr/>
          </p:nvSpPr>
          <p:spPr bwMode="auto">
            <a:xfrm>
              <a:off x="4152" y="1866"/>
              <a:ext cx="0" cy="2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89" name="Rectangle 48"/>
            <p:cNvSpPr>
              <a:spLocks noChangeArrowheads="1"/>
            </p:cNvSpPr>
            <p:nvPr/>
          </p:nvSpPr>
          <p:spPr bwMode="auto">
            <a:xfrm>
              <a:off x="4135" y="1978"/>
              <a:ext cx="1358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automated probes/scans</a:t>
              </a:r>
            </a:p>
          </p:txBody>
        </p:sp>
        <p:sp>
          <p:nvSpPr>
            <p:cNvPr id="10290" name="Oval 49"/>
            <p:cNvSpPr>
              <a:spLocks noChangeArrowheads="1"/>
            </p:cNvSpPr>
            <p:nvPr/>
          </p:nvSpPr>
          <p:spPr bwMode="auto">
            <a:xfrm>
              <a:off x="4429" y="1672"/>
              <a:ext cx="72" cy="71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Line 50"/>
            <p:cNvSpPr>
              <a:spLocks noChangeShapeType="1"/>
            </p:cNvSpPr>
            <p:nvPr/>
          </p:nvSpPr>
          <p:spPr bwMode="auto">
            <a:xfrm>
              <a:off x="4471" y="1450"/>
              <a:ext cx="0" cy="2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92" name="Line 51"/>
            <p:cNvSpPr>
              <a:spLocks noChangeShapeType="1"/>
            </p:cNvSpPr>
            <p:nvPr/>
          </p:nvSpPr>
          <p:spPr bwMode="auto">
            <a:xfrm>
              <a:off x="4711" y="1545"/>
              <a:ext cx="0" cy="3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293" name="Rectangle 52"/>
            <p:cNvSpPr>
              <a:spLocks noChangeArrowheads="1"/>
            </p:cNvSpPr>
            <p:nvPr/>
          </p:nvSpPr>
          <p:spPr bwMode="auto">
            <a:xfrm>
              <a:off x="3559" y="1402"/>
              <a:ext cx="946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denial of service</a:t>
              </a:r>
            </a:p>
          </p:txBody>
        </p:sp>
        <p:sp>
          <p:nvSpPr>
            <p:cNvPr id="10294" name="Rectangle 53"/>
            <p:cNvSpPr>
              <a:spLocks noChangeArrowheads="1"/>
            </p:cNvSpPr>
            <p:nvPr/>
          </p:nvSpPr>
          <p:spPr bwMode="auto">
            <a:xfrm>
              <a:off x="4669" y="1826"/>
              <a:ext cx="904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www attacks</a:t>
              </a:r>
            </a:p>
          </p:txBody>
        </p:sp>
        <p:sp>
          <p:nvSpPr>
            <p:cNvPr id="10295" name="Rectangle 54"/>
            <p:cNvSpPr>
              <a:spLocks noChangeArrowheads="1"/>
            </p:cNvSpPr>
            <p:nvPr/>
          </p:nvSpPr>
          <p:spPr bwMode="auto">
            <a:xfrm>
              <a:off x="5200" y="945"/>
              <a:ext cx="555" cy="2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2000" b="1"/>
                <a:t>Tools</a:t>
              </a:r>
            </a:p>
          </p:txBody>
        </p:sp>
        <p:sp>
          <p:nvSpPr>
            <p:cNvPr id="10296" name="Rectangle 55"/>
            <p:cNvSpPr>
              <a:spLocks noChangeArrowheads="1"/>
            </p:cNvSpPr>
            <p:nvPr/>
          </p:nvSpPr>
          <p:spPr bwMode="auto">
            <a:xfrm>
              <a:off x="4471" y="3321"/>
              <a:ext cx="857" cy="2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2000" b="1"/>
                <a:t>Attackers</a:t>
              </a:r>
            </a:p>
          </p:txBody>
        </p:sp>
        <p:sp>
          <p:nvSpPr>
            <p:cNvPr id="10297" name="Rectangle 56"/>
            <p:cNvSpPr>
              <a:spLocks noChangeArrowheads="1"/>
            </p:cNvSpPr>
            <p:nvPr/>
          </p:nvSpPr>
          <p:spPr bwMode="auto">
            <a:xfrm>
              <a:off x="1488" y="1008"/>
              <a:ext cx="685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>
                  <a:solidFill>
                    <a:srgbClr val="006600"/>
                  </a:solidFill>
                </a:rPr>
                <a:t>Intruder</a:t>
              </a:r>
            </a:p>
            <a:p>
              <a:pPr defTabSz="1028700"/>
              <a:r>
                <a:rPr lang="en-US" sz="1300" b="1">
                  <a:solidFill>
                    <a:srgbClr val="006600"/>
                  </a:solidFill>
                </a:rPr>
                <a:t>Knowledge</a:t>
              </a:r>
            </a:p>
          </p:txBody>
        </p:sp>
        <p:sp>
          <p:nvSpPr>
            <p:cNvPr id="10298" name="Rectangle 57"/>
            <p:cNvSpPr>
              <a:spLocks noChangeArrowheads="1"/>
            </p:cNvSpPr>
            <p:nvPr/>
          </p:nvSpPr>
          <p:spPr bwMode="auto">
            <a:xfrm>
              <a:off x="1056" y="2736"/>
              <a:ext cx="8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>
                  <a:solidFill>
                    <a:srgbClr val="CC3300"/>
                  </a:solidFill>
                </a:rPr>
                <a:t>Attack</a:t>
              </a:r>
            </a:p>
            <a:p>
              <a:pPr defTabSz="1028700"/>
              <a:r>
                <a:rPr lang="en-US" sz="1300" b="1">
                  <a:solidFill>
                    <a:srgbClr val="CC3300"/>
                  </a:solidFill>
                </a:rPr>
                <a:t>Sophistication</a:t>
              </a:r>
            </a:p>
          </p:txBody>
        </p:sp>
        <p:sp>
          <p:nvSpPr>
            <p:cNvPr id="10299" name="Line 58"/>
            <p:cNvSpPr>
              <a:spLocks noChangeShapeType="1"/>
            </p:cNvSpPr>
            <p:nvPr/>
          </p:nvSpPr>
          <p:spPr bwMode="auto">
            <a:xfrm>
              <a:off x="4885" y="114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00" name="Rectangle 59"/>
            <p:cNvSpPr>
              <a:spLocks noChangeArrowheads="1"/>
            </p:cNvSpPr>
            <p:nvPr/>
          </p:nvSpPr>
          <p:spPr bwMode="auto">
            <a:xfrm>
              <a:off x="3607" y="1065"/>
              <a:ext cx="1296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“stealth” / advanced scanning techniques</a:t>
              </a:r>
            </a:p>
          </p:txBody>
        </p:sp>
        <p:sp>
          <p:nvSpPr>
            <p:cNvPr id="10301" name="Oval 60"/>
            <p:cNvSpPr>
              <a:spLocks noChangeArrowheads="1"/>
            </p:cNvSpPr>
            <p:nvPr/>
          </p:nvSpPr>
          <p:spPr bwMode="auto">
            <a:xfrm>
              <a:off x="4855" y="1450"/>
              <a:ext cx="72" cy="70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Oval 61"/>
            <p:cNvSpPr>
              <a:spLocks noChangeArrowheads="1"/>
            </p:cNvSpPr>
            <p:nvPr/>
          </p:nvSpPr>
          <p:spPr bwMode="auto">
            <a:xfrm>
              <a:off x="2757" y="2531"/>
              <a:ext cx="74" cy="71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Line 62"/>
            <p:cNvSpPr>
              <a:spLocks noChangeShapeType="1"/>
            </p:cNvSpPr>
            <p:nvPr/>
          </p:nvSpPr>
          <p:spPr bwMode="auto">
            <a:xfrm>
              <a:off x="2791" y="2601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04" name="Rectangle 63"/>
            <p:cNvSpPr>
              <a:spLocks noChangeArrowheads="1"/>
            </p:cNvSpPr>
            <p:nvPr/>
          </p:nvSpPr>
          <p:spPr bwMode="auto">
            <a:xfrm>
              <a:off x="2456" y="2698"/>
              <a:ext cx="632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burglaries</a:t>
              </a:r>
            </a:p>
          </p:txBody>
        </p:sp>
        <p:sp>
          <p:nvSpPr>
            <p:cNvPr id="10305" name="Line 64"/>
            <p:cNvSpPr>
              <a:spLocks noChangeShapeType="1"/>
            </p:cNvSpPr>
            <p:nvPr/>
          </p:nvSpPr>
          <p:spPr bwMode="auto">
            <a:xfrm>
              <a:off x="3487" y="2229"/>
              <a:ext cx="0" cy="3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06" name="Rectangle 65"/>
            <p:cNvSpPr>
              <a:spLocks noChangeArrowheads="1"/>
            </p:cNvSpPr>
            <p:nvPr/>
          </p:nvSpPr>
          <p:spPr bwMode="auto">
            <a:xfrm>
              <a:off x="3446" y="2402"/>
              <a:ext cx="1479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network mgmt. diagnostics</a:t>
              </a:r>
            </a:p>
          </p:txBody>
        </p:sp>
        <p:sp>
          <p:nvSpPr>
            <p:cNvPr id="10307" name="Oval 66"/>
            <p:cNvSpPr>
              <a:spLocks noChangeArrowheads="1"/>
            </p:cNvSpPr>
            <p:nvPr/>
          </p:nvSpPr>
          <p:spPr bwMode="auto">
            <a:xfrm>
              <a:off x="3440" y="2183"/>
              <a:ext cx="72" cy="71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Oval 67"/>
            <p:cNvSpPr>
              <a:spLocks noChangeArrowheads="1"/>
            </p:cNvSpPr>
            <p:nvPr/>
          </p:nvSpPr>
          <p:spPr bwMode="auto">
            <a:xfrm>
              <a:off x="5011" y="1379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Rectangle 68"/>
            <p:cNvSpPr>
              <a:spLocks noChangeArrowheads="1"/>
            </p:cNvSpPr>
            <p:nvPr/>
          </p:nvSpPr>
          <p:spPr bwMode="auto">
            <a:xfrm>
              <a:off x="5015" y="1562"/>
              <a:ext cx="709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distributed</a:t>
              </a:r>
            </a:p>
            <a:p>
              <a:pPr defTabSz="1028700"/>
              <a:r>
                <a:rPr lang="en-US" sz="1300" b="1"/>
                <a:t>attack tools</a:t>
              </a:r>
            </a:p>
          </p:txBody>
        </p:sp>
        <p:sp>
          <p:nvSpPr>
            <p:cNvPr id="10310" name="Oval 69"/>
            <p:cNvSpPr>
              <a:spLocks noChangeArrowheads="1"/>
            </p:cNvSpPr>
            <p:nvPr/>
          </p:nvSpPr>
          <p:spPr bwMode="auto">
            <a:xfrm>
              <a:off x="4681" y="1546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Line 70"/>
            <p:cNvSpPr>
              <a:spLocks noChangeShapeType="1"/>
            </p:cNvSpPr>
            <p:nvPr/>
          </p:nvSpPr>
          <p:spPr bwMode="auto">
            <a:xfrm>
              <a:off x="5051" y="1415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12" name="Freeform 71"/>
            <p:cNvSpPr>
              <a:spLocks/>
            </p:cNvSpPr>
            <p:nvPr/>
          </p:nvSpPr>
          <p:spPr bwMode="auto">
            <a:xfrm>
              <a:off x="1495" y="1301"/>
              <a:ext cx="3671" cy="2000"/>
            </a:xfrm>
            <a:custGeom>
              <a:avLst/>
              <a:gdLst>
                <a:gd name="T0" fmla="*/ 0 w 3264"/>
                <a:gd name="T1" fmla="*/ 0 h 1784"/>
                <a:gd name="T2" fmla="*/ 4822 w 3264"/>
                <a:gd name="T3" fmla="*/ 1165 h 1784"/>
                <a:gd name="T4" fmla="*/ 9077 w 3264"/>
                <a:gd name="T5" fmla="*/ 5957 h 1784"/>
                <a:gd name="T6" fmla="*/ 13370 w 3264"/>
                <a:gd name="T7" fmla="*/ 7029 h 17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264"/>
                <a:gd name="T13" fmla="*/ 0 h 1784"/>
                <a:gd name="T14" fmla="*/ 3264 w 3264"/>
                <a:gd name="T15" fmla="*/ 1784 h 17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264" h="1784">
                  <a:moveTo>
                    <a:pt x="0" y="0"/>
                  </a:moveTo>
                  <a:cubicBezTo>
                    <a:pt x="403" y="22"/>
                    <a:pt x="807" y="44"/>
                    <a:pt x="1176" y="296"/>
                  </a:cubicBezTo>
                  <a:cubicBezTo>
                    <a:pt x="1545" y="548"/>
                    <a:pt x="1868" y="1264"/>
                    <a:pt x="2216" y="1512"/>
                  </a:cubicBezTo>
                  <a:cubicBezTo>
                    <a:pt x="2564" y="1760"/>
                    <a:pt x="2914" y="1772"/>
                    <a:pt x="3264" y="1784"/>
                  </a:cubicBezTo>
                </a:path>
              </a:pathLst>
            </a:custGeom>
            <a:noFill/>
            <a:ln w="28575">
              <a:solidFill>
                <a:srgbClr val="99FF33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13" name="Oval 72"/>
            <p:cNvSpPr>
              <a:spLocks noChangeArrowheads="1"/>
            </p:cNvSpPr>
            <p:nvPr/>
          </p:nvSpPr>
          <p:spPr bwMode="auto">
            <a:xfrm>
              <a:off x="5164" y="1298"/>
              <a:ext cx="72" cy="72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4" name="Line 73"/>
            <p:cNvSpPr>
              <a:spLocks noChangeShapeType="1"/>
            </p:cNvSpPr>
            <p:nvPr/>
          </p:nvSpPr>
          <p:spPr bwMode="auto">
            <a:xfrm>
              <a:off x="5195" y="1011"/>
              <a:ext cx="0" cy="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15" name="Rectangle 74"/>
            <p:cNvSpPr>
              <a:spLocks noChangeArrowheads="1"/>
            </p:cNvSpPr>
            <p:nvPr/>
          </p:nvSpPr>
          <p:spPr bwMode="auto">
            <a:xfrm>
              <a:off x="4087" y="845"/>
              <a:ext cx="1102" cy="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algn="r" defTabSz="1028700"/>
              <a:r>
                <a:rPr lang="en-US" sz="1300" b="1"/>
                <a:t>Cross site scripting</a:t>
              </a:r>
            </a:p>
          </p:txBody>
        </p:sp>
        <p:sp>
          <p:nvSpPr>
            <p:cNvPr id="10316" name="Oval 75"/>
            <p:cNvSpPr>
              <a:spLocks noChangeArrowheads="1"/>
            </p:cNvSpPr>
            <p:nvPr/>
          </p:nvSpPr>
          <p:spPr bwMode="auto">
            <a:xfrm>
              <a:off x="5263" y="1236"/>
              <a:ext cx="72" cy="71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Line 76"/>
            <p:cNvSpPr>
              <a:spLocks noChangeShapeType="1"/>
            </p:cNvSpPr>
            <p:nvPr/>
          </p:nvSpPr>
          <p:spPr bwMode="auto">
            <a:xfrm flipH="1">
              <a:off x="5309" y="1274"/>
              <a:ext cx="0" cy="16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0318" name="Rectangle 77"/>
            <p:cNvSpPr>
              <a:spLocks noChangeArrowheads="1"/>
            </p:cNvSpPr>
            <p:nvPr/>
          </p:nvSpPr>
          <p:spPr bwMode="auto">
            <a:xfrm>
              <a:off x="5272" y="1311"/>
              <a:ext cx="476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1777" tIns="49995" rIns="101777" bIns="49995">
              <a:spAutoFit/>
            </a:bodyPr>
            <a:lstStyle/>
            <a:p>
              <a:pPr defTabSz="1028700"/>
              <a:r>
                <a:rPr lang="en-US" sz="1300" b="1"/>
                <a:t>Staged</a:t>
              </a:r>
              <a:br>
                <a:rPr lang="en-US" sz="1300" b="1"/>
              </a:br>
              <a:r>
                <a:rPr lang="en-US" sz="1300" b="1"/>
                <a:t>attack</a:t>
              </a: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Stateful Multilayer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Stateful multilayer inspection firewalls combine the aspects of the other three types of firewalls </a:t>
            </a:r>
          </a:p>
          <a:p>
            <a:r>
              <a:rPr lang="en-US" smtClean="0"/>
              <a:t>They filter packets at the network layer, determine whether session packets are legitimate and evaluate contents of packets at the application layer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Stateful Multilayer</a:t>
            </a:r>
          </a:p>
        </p:txBody>
      </p:sp>
      <p:pic>
        <p:nvPicPr>
          <p:cNvPr id="48131" name="Picture 4" descr="Stateful Multilayer Inspection Firewall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1263" y="2743200"/>
            <a:ext cx="4181475" cy="2590800"/>
          </a:xfr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Performance</a:t>
            </a:r>
          </a:p>
        </p:txBody>
      </p:sp>
      <p:pic>
        <p:nvPicPr>
          <p:cNvPr id="49155" name="Picture 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1905000"/>
            <a:ext cx="4430713" cy="4572000"/>
          </a:xfr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of Firewalls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Firewalls will continue to advance as the attacks on IT infrastructure become more and more sophisticated </a:t>
            </a:r>
          </a:p>
          <a:p>
            <a:r>
              <a:rPr lang="en-US" sz="2800" smtClean="0"/>
              <a:t>More and more client and server applications are coming with native support for proxied environments </a:t>
            </a:r>
          </a:p>
          <a:p>
            <a:r>
              <a:rPr lang="en-US" sz="2800" smtClean="0"/>
              <a:t>Firewalls that scan for viruses as they enter the network and several firms are currently exploring this idea, but it is not yet in wide use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It is clear that some form of security for private networks connected to the Internet is essential </a:t>
            </a:r>
          </a:p>
          <a:p>
            <a:r>
              <a:rPr lang="en-US" smtClean="0"/>
              <a:t>A firewall is an important and necessary part of that security, but cannot be expected to perform all the required security functions.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222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Outline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zh-CN" smtClean="0"/>
              <a:t>Introduction </a:t>
            </a:r>
          </a:p>
          <a:p>
            <a:pPr marL="609600" indent="-609600"/>
            <a:r>
              <a:rPr lang="en-US" altLang="zh-CN" smtClean="0"/>
              <a:t>A Frame for Intrusion Detection System</a:t>
            </a:r>
          </a:p>
          <a:p>
            <a:pPr marL="609600" indent="-609600"/>
            <a:r>
              <a:rPr lang="en-US" altLang="zh-CN" smtClean="0"/>
              <a:t>Intrusion Detection Techniques</a:t>
            </a:r>
          </a:p>
          <a:p>
            <a:pPr marL="609600" indent="-609600"/>
            <a:r>
              <a:rPr lang="en-US" altLang="zh-CN" smtClean="0"/>
              <a:t>Ideas for Improving Intrusion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77200" cy="1143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What is the Intrusion Detection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Intrusions are the activities that violate the security policy of system.</a:t>
            </a:r>
          </a:p>
          <a:p>
            <a:r>
              <a:rPr lang="en-US" altLang="zh-CN" smtClean="0"/>
              <a:t>Intrusion Detection is the process used to identify intrusions.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Types of Intrusion Detection System(1)</a:t>
            </a:r>
            <a:r>
              <a:rPr lang="en-US" altLang="zh-CN" smtClean="0">
                <a:cs typeface="幼圆"/>
              </a:rPr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772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mtClean="0"/>
              <a:t>Based on the sources of the audit information used by each IDS, the IDSs may be classified into </a:t>
            </a:r>
          </a:p>
          <a:p>
            <a:pPr lvl="1"/>
            <a:r>
              <a:rPr lang="en-US" altLang="zh-CN" smtClean="0"/>
              <a:t>Host-base IDSs</a:t>
            </a:r>
          </a:p>
          <a:p>
            <a:pPr lvl="1"/>
            <a:r>
              <a:rPr lang="en-US" altLang="zh-CN" smtClean="0"/>
              <a:t>Distributed IDSs</a:t>
            </a:r>
          </a:p>
          <a:p>
            <a:pPr lvl="1"/>
            <a:r>
              <a:rPr lang="en-US" altLang="zh-CN" smtClean="0"/>
              <a:t>Network-based IDSs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smtClean="0"/>
              <a:t>Host-based IDSs 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Get audit data from host audit trails.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Detect attacks against a single host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Distributed IDSs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Gather audit data from multiple host and possibly the network that connects the hosts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Detect attacks involving multiple hosts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Network-Based IDSs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Use network traffic as the audit data source, relieving the burden on the hosts that usually provide normal computing services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Detect attacks from network.</a:t>
            </a:r>
          </a:p>
          <a:p>
            <a:pPr>
              <a:lnSpc>
                <a:spcPct val="90000"/>
              </a:lnSpc>
            </a:pPr>
            <a:endParaRPr lang="en-US" altLang="zh-CN" sz="2800" smtClean="0"/>
          </a:p>
        </p:txBody>
      </p:sp>
      <p:sp>
        <p:nvSpPr>
          <p:cNvPr id="56323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143000"/>
          </a:xfrm>
          <a:noFill/>
        </p:spPr>
        <p:txBody>
          <a:bodyPr/>
          <a:lstStyle/>
          <a:p>
            <a:r>
              <a:rPr lang="en-US" altLang="zh-CN" sz="3600" smtClean="0">
                <a:cs typeface="幼圆"/>
              </a:rPr>
              <a:t>Types of Intrusion Detection System(2)</a:t>
            </a:r>
            <a:r>
              <a:rPr lang="en-US" altLang="zh-CN" smtClean="0">
                <a:cs typeface="幼圆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74638"/>
            <a:ext cx="4876800" cy="9445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Security Objectives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110538" cy="4191000"/>
          </a:xfrm>
        </p:spPr>
        <p:txBody>
          <a:bodyPr/>
          <a:lstStyle/>
          <a:p>
            <a:pPr eaLnBrk="1" hangingPunct="1"/>
            <a:r>
              <a:rPr lang="en-US" b="1" smtClean="0"/>
              <a:t>Confidentiality</a:t>
            </a:r>
            <a:r>
              <a:rPr lang="en-US" smtClean="0"/>
              <a:t>: prevent/detect/deter improper </a:t>
            </a:r>
            <a:r>
              <a:rPr lang="en-US" b="1" smtClean="0"/>
              <a:t>disclosure</a:t>
            </a:r>
            <a:r>
              <a:rPr lang="en-US" smtClean="0"/>
              <a:t> of information</a:t>
            </a:r>
          </a:p>
          <a:p>
            <a:pPr eaLnBrk="1" hangingPunct="1"/>
            <a:r>
              <a:rPr lang="en-US" b="1" smtClean="0"/>
              <a:t>Integrity</a:t>
            </a:r>
            <a:r>
              <a:rPr lang="en-US" smtClean="0"/>
              <a:t>: prevent/detect/deter improper modification of information</a:t>
            </a:r>
          </a:p>
          <a:p>
            <a:pPr eaLnBrk="1" hangingPunct="1"/>
            <a:r>
              <a:rPr lang="en-US" b="1" smtClean="0"/>
              <a:t>Availability</a:t>
            </a:r>
            <a:r>
              <a:rPr lang="en-US" smtClean="0"/>
              <a:t>: prevent/detect/deter improper </a:t>
            </a:r>
            <a:r>
              <a:rPr lang="en-US" b="1" smtClean="0"/>
              <a:t>denial of access</a:t>
            </a:r>
            <a:r>
              <a:rPr lang="en-US" smtClean="0"/>
              <a:t> to services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Intrusion Detection Techniques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Misuse detection</a:t>
            </a:r>
          </a:p>
          <a:p>
            <a:pPr lvl="1"/>
            <a:r>
              <a:rPr lang="en-US" altLang="zh-CN" smtClean="0"/>
              <a:t>Catch the intrusions in terms of the characteristics of known attacks or system vulnerabilities.</a:t>
            </a:r>
          </a:p>
          <a:p>
            <a:r>
              <a:rPr lang="en-US" altLang="zh-CN" smtClean="0"/>
              <a:t>Anomaly detection</a:t>
            </a:r>
          </a:p>
          <a:p>
            <a:pPr lvl="1"/>
            <a:r>
              <a:rPr lang="en-US" altLang="zh-CN" smtClean="0"/>
              <a:t>Detect any action that significantly deviates from the normal behavior.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Misuse Detection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Based on known attack actions.</a:t>
            </a:r>
          </a:p>
          <a:p>
            <a:r>
              <a:rPr lang="en-US" altLang="zh-CN" smtClean="0"/>
              <a:t>Feature extract from known intrusions</a:t>
            </a:r>
          </a:p>
          <a:p>
            <a:r>
              <a:rPr lang="en-US" altLang="zh-CN" smtClean="0"/>
              <a:t>Integrate the Human knowledge.</a:t>
            </a:r>
          </a:p>
          <a:p>
            <a:r>
              <a:rPr lang="en-US" altLang="zh-CN" smtClean="0"/>
              <a:t>The rules are pre-defined</a:t>
            </a:r>
          </a:p>
          <a:p>
            <a:r>
              <a:rPr lang="en-US" altLang="zh-CN" smtClean="0"/>
              <a:t>Disadvantage:</a:t>
            </a:r>
          </a:p>
          <a:p>
            <a:pPr lvl="1"/>
            <a:r>
              <a:rPr lang="en-US" altLang="zh-CN" smtClean="0"/>
              <a:t>Cannot detect novel or unknown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Misuse Detection Methods &amp; System</a:t>
            </a:r>
            <a:endParaRPr lang="zh-CN" altLang="en-US" sz="3600" smtClean="0">
              <a:cs typeface="幼圆"/>
            </a:endParaRPr>
          </a:p>
        </p:txBody>
      </p:sp>
      <p:graphicFrame>
        <p:nvGraphicFramePr>
          <p:cNvPr id="21546" name="Group 42"/>
          <p:cNvGraphicFramePr>
            <a:graphicFrameLocks noGrp="1"/>
          </p:cNvGraphicFramePr>
          <p:nvPr>
            <p:ph type="tbl" idx="1"/>
          </p:nvPr>
        </p:nvGraphicFramePr>
        <p:xfrm>
          <a:off x="685800" y="1436688"/>
          <a:ext cx="7772400" cy="4389437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18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Method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System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Rule-based Languages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RUSSEL,P-BEST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State Transition Analysis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STAT family(STAT,USTAT,NSTAT,NetSTAT)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Colored Petri Automata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IDIOT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Expert System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IDES,NIDX,P-BEST,ISOA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Case Based reasoning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AutiGUARD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Anomaly Detection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Based on the normal behavior of a subject. Sometime assume the training audit data does not include intrusion data.</a:t>
            </a:r>
          </a:p>
          <a:p>
            <a:r>
              <a:rPr lang="en-US" altLang="zh-CN" smtClean="0"/>
              <a:t>Any action that significantly deviates from the normal behavior is considered intrusion.</a:t>
            </a:r>
          </a:p>
          <a:p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058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Anomaly Detection Methods &amp; System</a:t>
            </a:r>
            <a:endParaRPr lang="zh-CN" altLang="en-US" sz="3600" smtClean="0">
              <a:cs typeface="幼圆"/>
            </a:endParaRPr>
          </a:p>
        </p:txBody>
      </p:sp>
      <p:graphicFrame>
        <p:nvGraphicFramePr>
          <p:cNvPr id="22572" name="Group 44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8305800" cy="3611563"/>
        </p:xfrm>
        <a:graphic>
          <a:graphicData uri="http://schemas.openxmlformats.org/drawingml/2006/table">
            <a:tbl>
              <a:tblPr/>
              <a:tblGrid>
                <a:gridCol w="4191000"/>
                <a:gridCol w="4114800"/>
              </a:tblGrid>
              <a:tr h="6553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Method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System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Statistical method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IDES, NIDES, EMERALD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026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Machine Learning techniques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Time-Based inductive Machine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Instance Based Learning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Neural Network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…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Data mining approaches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JAM, MADAM ID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smtClean="0">
                <a:cs typeface="幼圆"/>
              </a:rPr>
              <a:t>Anomaly Detection Disadvantages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Based on audit data collected over a period of normal operation.</a:t>
            </a:r>
          </a:p>
          <a:p>
            <a:pPr lvl="1"/>
            <a:r>
              <a:rPr lang="en-US" altLang="zh-CN" smtClean="0"/>
              <a:t>When a noise(intrusion) data in the training data, it will make a mis-classification.</a:t>
            </a:r>
          </a:p>
          <a:p>
            <a:r>
              <a:rPr lang="en-US" altLang="zh-CN" smtClean="0"/>
              <a:t>How to decide the features to be used. The features are usually decided by domain experts. It may be not completely.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4582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Misuse Detection vs. Anomaly Detection</a:t>
            </a:r>
          </a:p>
        </p:txBody>
      </p:sp>
      <p:graphicFrame>
        <p:nvGraphicFramePr>
          <p:cNvPr id="25625" name="Group 25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Advantage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Disadvantage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Misuse Detection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Accurately and generate much fewer false alarm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Cannot detect novel or unknown attacks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Anomaly Detection</a:t>
                      </a: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Is able to detect unknown attacks based on audit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High false-alarm and limited by training data.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772400" cy="1143000"/>
          </a:xfrm>
        </p:spPr>
        <p:txBody>
          <a:bodyPr/>
          <a:lstStyle/>
          <a:p>
            <a:r>
              <a:rPr altLang="zh-CN" smtClean="0">
                <a:cs typeface="幼圆"/>
              </a:rPr>
              <a:t>The Frame for Intrusion Detection</a:t>
            </a:r>
            <a:endParaRPr lang="zh-CN" altLang="en-US" smtClean="0">
              <a:cs typeface="幼圆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Intrusion Detection Approaches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2057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rabicPeriod"/>
            </a:pPr>
            <a:r>
              <a:rPr lang="en-US" altLang="zh-CN" smtClean="0"/>
              <a:t>Define and extract the features of behavior in system</a:t>
            </a:r>
          </a:p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rabicPeriod"/>
            </a:pPr>
            <a:r>
              <a:rPr lang="en-US" altLang="zh-CN" smtClean="0"/>
              <a:t>Define and extract the Rules of Intrusion</a:t>
            </a:r>
          </a:p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pitchFamily="2" charset="2"/>
              <a:buAutoNum type="arabicPeriod"/>
            </a:pPr>
            <a:r>
              <a:rPr lang="en-US" altLang="zh-CN" smtClean="0"/>
              <a:t>Apply the rules to detect the intrusion</a:t>
            </a:r>
          </a:p>
        </p:txBody>
      </p:sp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3810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Training </a:t>
            </a:r>
          </a:p>
          <a:p>
            <a:pPr algn="ctr"/>
            <a:r>
              <a:rPr lang="en-US" altLang="zh-CN">
                <a:solidFill>
                  <a:schemeClr val="bg1"/>
                </a:solidFill>
              </a:rPr>
              <a:t>Audit Data</a:t>
            </a:r>
          </a:p>
        </p:txBody>
      </p:sp>
      <p:sp>
        <p:nvSpPr>
          <p:cNvPr id="65541" name="Rectangle 6"/>
          <p:cNvSpPr>
            <a:spLocks noChangeArrowheads="1"/>
          </p:cNvSpPr>
          <p:nvPr/>
        </p:nvSpPr>
        <p:spPr bwMode="auto">
          <a:xfrm>
            <a:off x="25146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Features</a:t>
            </a:r>
          </a:p>
        </p:txBody>
      </p:sp>
      <p:sp>
        <p:nvSpPr>
          <p:cNvPr id="65542" name="Rectangle 7"/>
          <p:cNvSpPr>
            <a:spLocks noChangeArrowheads="1"/>
          </p:cNvSpPr>
          <p:nvPr/>
        </p:nvSpPr>
        <p:spPr bwMode="auto">
          <a:xfrm>
            <a:off x="44958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Rules</a:t>
            </a:r>
          </a:p>
        </p:txBody>
      </p:sp>
      <p:sp>
        <p:nvSpPr>
          <p:cNvPr id="65543" name="Rectangle 8"/>
          <p:cNvSpPr>
            <a:spLocks noChangeArrowheads="1"/>
          </p:cNvSpPr>
          <p:nvPr/>
        </p:nvSpPr>
        <p:spPr bwMode="auto">
          <a:xfrm>
            <a:off x="7315200" y="34290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Audit Data</a:t>
            </a:r>
          </a:p>
        </p:txBody>
      </p:sp>
      <p:sp>
        <p:nvSpPr>
          <p:cNvPr id="65544" name="Rectangle 9"/>
          <p:cNvSpPr>
            <a:spLocks noChangeArrowheads="1"/>
          </p:cNvSpPr>
          <p:nvPr/>
        </p:nvSpPr>
        <p:spPr bwMode="auto">
          <a:xfrm>
            <a:off x="6934200" y="5029200"/>
            <a:ext cx="2209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Pattern matching </a:t>
            </a:r>
          </a:p>
          <a:p>
            <a:pPr algn="ctr"/>
            <a:r>
              <a:rPr lang="en-US" altLang="zh-CN">
                <a:solidFill>
                  <a:schemeClr val="bg1"/>
                </a:solidFill>
              </a:rPr>
              <a:t>or Classification</a:t>
            </a:r>
          </a:p>
        </p:txBody>
      </p:sp>
      <p:sp>
        <p:nvSpPr>
          <p:cNvPr id="65545" name="Line 10"/>
          <p:cNvSpPr>
            <a:spLocks noChangeShapeType="1"/>
          </p:cNvSpPr>
          <p:nvPr/>
        </p:nvSpPr>
        <p:spPr bwMode="auto">
          <a:xfrm>
            <a:off x="1828800" y="56388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65546" name="Line 11"/>
          <p:cNvSpPr>
            <a:spLocks noChangeShapeType="1"/>
          </p:cNvSpPr>
          <p:nvPr/>
        </p:nvSpPr>
        <p:spPr bwMode="auto">
          <a:xfrm>
            <a:off x="3962400" y="5638800"/>
            <a:ext cx="533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65547" name="Line 12"/>
          <p:cNvSpPr>
            <a:spLocks noChangeShapeType="1"/>
          </p:cNvSpPr>
          <p:nvPr/>
        </p:nvSpPr>
        <p:spPr bwMode="auto">
          <a:xfrm>
            <a:off x="5943600" y="5562600"/>
            <a:ext cx="914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65548" name="Line 13"/>
          <p:cNvSpPr>
            <a:spLocks noChangeShapeType="1"/>
          </p:cNvSpPr>
          <p:nvPr/>
        </p:nvSpPr>
        <p:spPr bwMode="auto">
          <a:xfrm>
            <a:off x="8001000" y="46482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65549" name="Oval 14"/>
          <p:cNvSpPr>
            <a:spLocks noChangeArrowheads="1"/>
          </p:cNvSpPr>
          <p:nvPr/>
        </p:nvSpPr>
        <p:spPr bwMode="auto">
          <a:xfrm>
            <a:off x="1981200" y="52578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65550" name="Oval 15"/>
          <p:cNvSpPr>
            <a:spLocks noChangeArrowheads="1"/>
          </p:cNvSpPr>
          <p:nvPr/>
        </p:nvSpPr>
        <p:spPr bwMode="auto">
          <a:xfrm>
            <a:off x="7543800" y="47244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65551" name="Oval 16"/>
          <p:cNvSpPr>
            <a:spLocks noChangeArrowheads="1"/>
          </p:cNvSpPr>
          <p:nvPr/>
        </p:nvSpPr>
        <p:spPr bwMode="auto">
          <a:xfrm>
            <a:off x="6248400" y="51816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65552" name="Oval 17"/>
          <p:cNvSpPr>
            <a:spLocks noChangeArrowheads="1"/>
          </p:cNvSpPr>
          <p:nvPr/>
        </p:nvSpPr>
        <p:spPr bwMode="auto">
          <a:xfrm>
            <a:off x="4038600" y="51816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Thinking about The Intrusion Detection System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zh-CN" smtClean="0"/>
              <a:t>Intrusion Detection system is a pattern discover and pattern recognition system.</a:t>
            </a:r>
          </a:p>
          <a:p>
            <a:pPr marL="609600" indent="-609600"/>
            <a:r>
              <a:rPr lang="en-US" altLang="zh-CN" smtClean="0"/>
              <a:t>The Pattern (Rule) is the most important part in the Intrusion Detection System</a:t>
            </a:r>
          </a:p>
          <a:p>
            <a:pPr marL="990600" lvl="1" indent="-533400"/>
            <a:r>
              <a:rPr lang="en-US" altLang="zh-CN" smtClean="0"/>
              <a:t>Pattern(Rule) Expression</a:t>
            </a:r>
          </a:p>
          <a:p>
            <a:pPr marL="990600" lvl="1" indent="-533400"/>
            <a:r>
              <a:rPr lang="en-US" altLang="zh-CN" smtClean="0"/>
              <a:t>Pattern(Rule) Discover</a:t>
            </a:r>
          </a:p>
          <a:p>
            <a:pPr marL="990600" lvl="1" indent="-533400"/>
            <a:r>
              <a:rPr lang="en-US" altLang="zh-CN" smtClean="0"/>
              <a:t>Pattern Matching &amp; Pattern Recognition.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Definition of IS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/>
              <a:t>Information security</a:t>
            </a:r>
            <a:r>
              <a:rPr lang="en-US" dirty="0"/>
              <a:t> means protecting information and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hlinkClick r:id="rId2" tooltip="Information system"/>
              </a:rPr>
              <a:t>information systems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/>
              <a:t>from unauthorized access (That is modification, inspection, recording or destruction). </a:t>
            </a:r>
          </a:p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Information Security is interrelated with the common goals of protecting the </a:t>
            </a:r>
            <a:r>
              <a:rPr lang="en-US" dirty="0">
                <a:hlinkClick r:id="rId3" tooltip="Confidentiality"/>
              </a:rPr>
              <a:t>confidentiality</a:t>
            </a:r>
            <a:r>
              <a:rPr lang="en-US" dirty="0"/>
              <a:t>, </a:t>
            </a:r>
            <a:r>
              <a:rPr lang="en-US" dirty="0">
                <a:hlinkClick r:id="rId4" tooltip="Data integrity"/>
              </a:rPr>
              <a:t>integrity</a:t>
            </a:r>
            <a:r>
              <a:rPr lang="en-US" dirty="0"/>
              <a:t> and </a:t>
            </a:r>
            <a:r>
              <a:rPr lang="en-US" dirty="0">
                <a:hlinkClick r:id="rId5" tooltip="Availability"/>
              </a:rPr>
              <a:t>availability</a:t>
            </a:r>
            <a:r>
              <a:rPr lang="en-US" dirty="0"/>
              <a:t> of information.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67586" name="VISIO" r:id="rId3" imgW="7470648" imgH="7098792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Rule Discover Method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mtClean="0"/>
              <a:t>Expert System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Measure Based method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Statistical method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Information-Theoretic Measures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Outlier analysis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Discovery Association Rules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Classification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Cluster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Pattern Matching &amp; Pattern Recognition Methods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5105400"/>
          </a:xfrm>
        </p:spPr>
        <p:txBody>
          <a:bodyPr/>
          <a:lstStyle/>
          <a:p>
            <a:r>
              <a:rPr lang="en-US" altLang="zh-CN" sz="2800" smtClean="0"/>
              <a:t>Pattern Matching</a:t>
            </a:r>
          </a:p>
          <a:p>
            <a:r>
              <a:rPr lang="en-US" altLang="zh-CN" sz="2800" smtClean="0"/>
              <a:t>State Transition &amp; Automata Analysis</a:t>
            </a:r>
          </a:p>
          <a:p>
            <a:r>
              <a:rPr lang="en-US" altLang="zh-CN" sz="2800" smtClean="0"/>
              <a:t>Case Based reasoning</a:t>
            </a:r>
          </a:p>
          <a:p>
            <a:r>
              <a:rPr lang="en-US" altLang="zh-CN" sz="2800" smtClean="0"/>
              <a:t>Expert System</a:t>
            </a:r>
          </a:p>
          <a:p>
            <a:r>
              <a:rPr lang="en-US" altLang="zh-CN" sz="2800" smtClean="0"/>
              <a:t>Measure Based method</a:t>
            </a:r>
          </a:p>
          <a:p>
            <a:pPr lvl="1"/>
            <a:r>
              <a:rPr lang="en-US" altLang="zh-CN" smtClean="0"/>
              <a:t>Statistical method</a:t>
            </a:r>
          </a:p>
          <a:p>
            <a:pPr lvl="1"/>
            <a:r>
              <a:rPr lang="en-US" altLang="zh-CN" smtClean="0"/>
              <a:t>Information-Theoretic Measures</a:t>
            </a:r>
          </a:p>
          <a:p>
            <a:pPr lvl="1"/>
            <a:r>
              <a:rPr lang="en-US" altLang="zh-CN" smtClean="0"/>
              <a:t>Outlier analysis</a:t>
            </a:r>
          </a:p>
          <a:p>
            <a:r>
              <a:rPr lang="en-US" altLang="zh-CN" sz="2800" smtClean="0"/>
              <a:t>Association Pattern</a:t>
            </a:r>
          </a:p>
          <a:p>
            <a:r>
              <a:rPr lang="en-US" altLang="zh-CN" sz="2800" smtClean="0"/>
              <a:t>Machine Learning method</a:t>
            </a:r>
          </a:p>
          <a:p>
            <a:endParaRPr lang="zh-CN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8229600" cy="1143000"/>
          </a:xfrm>
        </p:spPr>
        <p:txBody>
          <a:bodyPr/>
          <a:lstStyle/>
          <a:p>
            <a:r>
              <a:rPr altLang="zh-CN" smtClean="0">
                <a:cs typeface="幼圆"/>
              </a:rPr>
              <a:t>Intrusion Detection Techniques</a:t>
            </a:r>
            <a:endParaRPr lang="zh-CN" altLang="en-US" smtClean="0">
              <a:cs typeface="幼圆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Intrusion Detection Techniques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Pattern Matching</a:t>
            </a:r>
          </a:p>
          <a:p>
            <a:r>
              <a:rPr lang="en-US" altLang="zh-CN" smtClean="0"/>
              <a:t>Measure Based method</a:t>
            </a:r>
          </a:p>
          <a:p>
            <a:r>
              <a:rPr lang="en-US" altLang="zh-CN" smtClean="0"/>
              <a:t>Data Mining method</a:t>
            </a:r>
          </a:p>
          <a:p>
            <a:r>
              <a:rPr lang="en-US" altLang="zh-CN" smtClean="0"/>
              <a:t>Machine Learning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5344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Pattern Matching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mtClean="0"/>
              <a:t>KMP-Multiple patterns matching Algorithm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Using keyword tree to search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Building failure link to guarantee linear time searching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Shift-And(Or) pattern matching Algorithm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A classical approximate pattern matching algorithm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Karp-Rabin fingerprint method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Using the Modular arithmetic and Remainder theorem to match pattern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… (Such as regular expression pattern matching)</a:t>
            </a:r>
          </a:p>
          <a:p>
            <a:pPr lvl="1">
              <a:lnSpc>
                <a:spcPct val="90000"/>
              </a:lnSpc>
            </a:pPr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5344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Measure Based Method</a:t>
            </a:r>
            <a:br>
              <a:rPr lang="en-US" altLang="zh-CN" sz="3600" smtClean="0">
                <a:cs typeface="幼圆"/>
              </a:rPr>
            </a:br>
            <a:r>
              <a:rPr lang="en-US" altLang="zh-CN" sz="3600" smtClean="0">
                <a:cs typeface="幼圆"/>
              </a:rPr>
              <a:t>Statistical Methods &amp; </a:t>
            </a:r>
            <a:br>
              <a:rPr lang="en-US" altLang="zh-CN" sz="3600" smtClean="0">
                <a:cs typeface="幼圆"/>
              </a:rPr>
            </a:br>
            <a:r>
              <a:rPr lang="en-US" altLang="zh-CN" sz="3600" smtClean="0">
                <a:cs typeface="幼圆"/>
              </a:rPr>
              <a:t>Information-Theoretic Measures</a:t>
            </a:r>
            <a:endParaRPr lang="en-US" altLang="zh-CN" smtClean="0">
              <a:cs typeface="幼圆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4495800"/>
          </a:xfrm>
        </p:spPr>
        <p:txBody>
          <a:bodyPr/>
          <a:lstStyle/>
          <a:p>
            <a:r>
              <a:rPr lang="en-US" altLang="zh-CN" sz="2800" smtClean="0"/>
              <a:t>Define a set of measures to measure different aspects of a subject of behavior. (Define Pattern)</a:t>
            </a:r>
          </a:p>
          <a:p>
            <a:r>
              <a:rPr lang="en-US" altLang="zh-CN" sz="2800" smtClean="0"/>
              <a:t>Generate an overall measure to reflect the abnormality of the behavior. For example:</a:t>
            </a:r>
          </a:p>
          <a:p>
            <a:pPr lvl="1"/>
            <a:r>
              <a:rPr lang="en-US" altLang="zh-CN" smtClean="0"/>
              <a:t>statistic T</a:t>
            </a:r>
            <a:r>
              <a:rPr lang="en-US" altLang="zh-CN" baseline="30000" smtClean="0"/>
              <a:t>2</a:t>
            </a:r>
            <a:r>
              <a:rPr lang="en-US" altLang="zh-CN" smtClean="0"/>
              <a:t>= M</a:t>
            </a:r>
            <a:r>
              <a:rPr lang="en-US" altLang="zh-CN" baseline="-25000" smtClean="0"/>
              <a:t>1</a:t>
            </a:r>
            <a:r>
              <a:rPr lang="en-US" altLang="zh-CN" baseline="30000" smtClean="0"/>
              <a:t>2</a:t>
            </a:r>
            <a:r>
              <a:rPr lang="en-US" altLang="zh-CN" smtClean="0"/>
              <a:t>+M</a:t>
            </a:r>
            <a:r>
              <a:rPr lang="en-US" altLang="zh-CN" baseline="-25000" smtClean="0"/>
              <a:t>2</a:t>
            </a:r>
            <a:r>
              <a:rPr lang="en-US" altLang="zh-CN" baseline="30000" smtClean="0"/>
              <a:t>2 </a:t>
            </a:r>
            <a:r>
              <a:rPr lang="en-US" altLang="zh-CN" smtClean="0"/>
              <a:t>+…+M</a:t>
            </a:r>
            <a:r>
              <a:rPr lang="en-US" altLang="zh-CN" baseline="-25000" smtClean="0"/>
              <a:t>n</a:t>
            </a:r>
            <a:r>
              <a:rPr lang="en-US" altLang="zh-CN" baseline="30000" smtClean="0"/>
              <a:t>2</a:t>
            </a:r>
          </a:p>
          <a:p>
            <a:pPr lvl="1"/>
            <a:r>
              <a:rPr lang="en-US" altLang="zh-CN" smtClean="0"/>
              <a:t>weighted intrusion score = </a:t>
            </a:r>
            <a:r>
              <a:rPr lang="en-US" altLang="zh-CN" smtClean="0">
                <a:cs typeface="Times New Roman" pitchFamily="18" charset="0"/>
              </a:rPr>
              <a:t>Σ M</a:t>
            </a:r>
            <a:r>
              <a:rPr lang="en-US" altLang="zh-CN" baseline="-25000" smtClean="0">
                <a:cs typeface="Times New Roman" pitchFamily="18" charset="0"/>
              </a:rPr>
              <a:t>i</a:t>
            </a:r>
            <a:r>
              <a:rPr lang="en-US" altLang="zh-CN" smtClean="0">
                <a:cs typeface="Times New Roman" pitchFamily="18" charset="0"/>
              </a:rPr>
              <a:t>*W</a:t>
            </a:r>
            <a:r>
              <a:rPr lang="en-US" altLang="zh-CN" baseline="-25000" smtClean="0">
                <a:cs typeface="Times New Roman" pitchFamily="18" charset="0"/>
              </a:rPr>
              <a:t>i</a:t>
            </a:r>
          </a:p>
          <a:p>
            <a:pPr lvl="1"/>
            <a:r>
              <a:rPr lang="en-US" altLang="zh-CN" smtClean="0">
                <a:cs typeface="Times New Roman" pitchFamily="18" charset="0"/>
              </a:rPr>
              <a:t>Entropy: H(X|Y)=</a:t>
            </a:r>
            <a:r>
              <a:rPr lang="en-US" altLang="zh-CN" baseline="-25000" smtClean="0">
                <a:cs typeface="Times New Roman" pitchFamily="18" charset="0"/>
              </a:rPr>
              <a:t> </a:t>
            </a:r>
            <a:r>
              <a:rPr lang="en-US" altLang="zh-CN" smtClean="0">
                <a:cs typeface="Times New Roman" pitchFamily="18" charset="0"/>
              </a:rPr>
              <a:t>Σ Σ P(X|Y) (-log(P(X|Y)))</a:t>
            </a:r>
            <a:endParaRPr lang="en-US" altLang="zh-CN" baseline="-25000" smtClean="0">
              <a:cs typeface="Times New Roman" pitchFamily="18" charset="0"/>
            </a:endParaRPr>
          </a:p>
          <a:p>
            <a:r>
              <a:rPr lang="en-US" altLang="zh-CN" sz="2800" smtClean="0"/>
              <a:t>Define the threshold for the overall measure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Association Pattern Discover</a:t>
            </a:r>
            <a:endParaRPr lang="zh-CN" altLang="en-US" smtClean="0">
              <a:cs typeface="幼圆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4200"/>
          </a:xfrm>
        </p:spPr>
        <p:txBody>
          <a:bodyPr/>
          <a:lstStyle/>
          <a:p>
            <a:r>
              <a:rPr lang="en-US" altLang="zh-CN" smtClean="0"/>
              <a:t>Goal is to derive multi-feature (attribute) correlations from a set of records.</a:t>
            </a:r>
          </a:p>
          <a:p>
            <a:r>
              <a:rPr lang="en-US" altLang="zh-CN" smtClean="0"/>
              <a:t>An expression of an association pattern:</a:t>
            </a:r>
          </a:p>
        </p:txBody>
      </p:sp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657600"/>
            <a:ext cx="8001000" cy="1371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762000" y="5181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en-US" altLang="zh-CN" sz="3200"/>
              <a:t>The Pattern Discover Algorithm:</a:t>
            </a:r>
          </a:p>
          <a:p>
            <a:pPr marL="914400" lvl="1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altLang="zh-CN" sz="2800"/>
              <a:t>Apriori Algorithm</a:t>
            </a:r>
          </a:p>
          <a:p>
            <a:pPr marL="914400" lvl="1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altLang="zh-CN" sz="2800"/>
              <a:t>FP(frequent pattern)-Tree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Association Pattern Example</a:t>
            </a:r>
            <a:endParaRPr lang="zh-CN" altLang="en-US" smtClean="0">
              <a:cs typeface="幼圆"/>
            </a:endParaRP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05000"/>
            <a:ext cx="8610600" cy="4648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Association Pattern Detecting</a:t>
            </a:r>
            <a:endParaRPr lang="zh-CN" altLang="en-US" smtClean="0">
              <a:cs typeface="幼圆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4876800"/>
          </a:xfrm>
        </p:spPr>
        <p:txBody>
          <a:bodyPr/>
          <a:lstStyle/>
          <a:p>
            <a:r>
              <a:rPr lang="en-US" altLang="zh-CN" smtClean="0"/>
              <a:t>Statistics </a:t>
            </a:r>
            <a:r>
              <a:rPr lang="en-US" altLang="zh-CN" sz="2800" smtClean="0"/>
              <a:t>Approaches</a:t>
            </a:r>
            <a:endParaRPr lang="en-US" altLang="zh-CN" smtClean="0"/>
          </a:p>
          <a:p>
            <a:pPr lvl="1"/>
            <a:r>
              <a:rPr lang="en-US" altLang="zh-CN" smtClean="0"/>
              <a:t>Constructing temporal statistical features from discovered pattern.</a:t>
            </a:r>
          </a:p>
          <a:p>
            <a:pPr lvl="1"/>
            <a:r>
              <a:rPr lang="en-US" altLang="zh-CN" smtClean="0"/>
              <a:t>Using measure-based method to detect intrusion</a:t>
            </a:r>
          </a:p>
          <a:p>
            <a:r>
              <a:rPr lang="en-US" altLang="zh-CN" smtClean="0"/>
              <a:t>Pattern Matching</a:t>
            </a:r>
          </a:p>
          <a:p>
            <a:pPr lvl="1"/>
            <a:r>
              <a:rPr lang="en-US" altLang="zh-CN" smtClean="0"/>
              <a:t>Nobody discuss this idea.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66FF33"/>
                </a:solidFill>
              </a:rPr>
              <a:t>Friends and enemies: Alice, Bob, Trudy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Comic Sans MS" pitchFamily="6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/>
              <a:t>well-known in network security world</a:t>
            </a:r>
          </a:p>
          <a:p>
            <a:pPr marL="341313" indent="-341313" eaLnBrk="1" hangingPunct="1">
              <a:buFont typeface="Comic Sans MS" pitchFamily="6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/>
              <a:t>Bob, Alice (lovers!) want to communicate “securely”</a:t>
            </a:r>
          </a:p>
          <a:p>
            <a:pPr marL="341313" indent="-341313" eaLnBrk="1" hangingPunct="1">
              <a:buFont typeface="Comic Sans MS" pitchFamily="6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smtClean="0"/>
              <a:t>Trudy (intruder) may intercept, delete, add messages</a:t>
            </a:r>
            <a:endParaRPr lang="en-US" smtClean="0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7950" y="3370263"/>
            <a:ext cx="698500" cy="862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1825" y="3417888"/>
            <a:ext cx="812800" cy="830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331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953000"/>
            <a:ext cx="1082675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046288" y="4167188"/>
            <a:ext cx="1225550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FFFFFF"/>
                </a:solidFill>
                <a:latin typeface="Comic Sans MS" pitchFamily="66" charset="0"/>
              </a:rPr>
              <a:t>secure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FFFFFF"/>
                </a:solidFill>
                <a:latin typeface="Comic Sans MS" pitchFamily="66" charset="0"/>
              </a:rPr>
              <a:t>sender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715000" y="4194175"/>
            <a:ext cx="1425575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Comic Sans MS" pitchFamily="64" charset="0"/>
              </a:rPr>
              <a:t>secure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Comic Sans MS" pitchFamily="64" charset="0"/>
              </a:rPr>
              <a:t>receiver</a:t>
            </a:r>
          </a:p>
        </p:txBody>
      </p:sp>
      <p:sp>
        <p:nvSpPr>
          <p:cNvPr id="13321" name="Text Box 10"/>
          <p:cNvSpPr txBox="1">
            <a:spLocks noChangeArrowheads="1"/>
          </p:cNvSpPr>
          <p:nvPr/>
        </p:nvSpPr>
        <p:spPr bwMode="auto">
          <a:xfrm>
            <a:off x="2979738" y="3460750"/>
            <a:ext cx="13890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000000"/>
                </a:solidFill>
                <a:latin typeface="Comic Sans MS" pitchFamily="66" charset="0"/>
              </a:rPr>
              <a:t>channel</a:t>
            </a:r>
          </a:p>
        </p:txBody>
      </p:sp>
      <p:sp>
        <p:nvSpPr>
          <p:cNvPr id="13322" name="Rectangle 12"/>
          <p:cNvSpPr>
            <a:spLocks noChangeArrowheads="1"/>
          </p:cNvSpPr>
          <p:nvPr/>
        </p:nvSpPr>
        <p:spPr bwMode="auto">
          <a:xfrm>
            <a:off x="3332163" y="4403725"/>
            <a:ext cx="2447925" cy="366713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3"/>
          <p:cNvSpPr>
            <a:spLocks noChangeShapeType="1"/>
          </p:cNvSpPr>
          <p:nvPr/>
        </p:nvSpPr>
        <p:spPr bwMode="auto">
          <a:xfrm>
            <a:off x="3375025" y="4616450"/>
            <a:ext cx="2460625" cy="1588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3324" name="Text Box 14"/>
          <p:cNvSpPr txBox="1">
            <a:spLocks noChangeArrowheads="1"/>
          </p:cNvSpPr>
          <p:nvPr/>
        </p:nvSpPr>
        <p:spPr bwMode="auto">
          <a:xfrm>
            <a:off x="4200525" y="3417888"/>
            <a:ext cx="188912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Comic Sans MS" pitchFamily="66" charset="0"/>
              </a:rPr>
              <a:t>data, control messages</a:t>
            </a:r>
          </a:p>
        </p:txBody>
      </p:sp>
      <p:sp>
        <p:nvSpPr>
          <p:cNvPr id="13325" name="Freeform 16"/>
          <p:cNvSpPr>
            <a:spLocks/>
          </p:cNvSpPr>
          <p:nvPr/>
        </p:nvSpPr>
        <p:spPr bwMode="auto">
          <a:xfrm>
            <a:off x="3854450" y="4656138"/>
            <a:ext cx="573088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24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3326" name="Freeform 17"/>
          <p:cNvSpPr>
            <a:spLocks/>
          </p:cNvSpPr>
          <p:nvPr/>
        </p:nvSpPr>
        <p:spPr bwMode="auto">
          <a:xfrm flipH="1">
            <a:off x="4529138" y="4654550"/>
            <a:ext cx="573087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24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3327" name="Line 18"/>
          <p:cNvSpPr>
            <a:spLocks noChangeShapeType="1"/>
          </p:cNvSpPr>
          <p:nvPr/>
        </p:nvSpPr>
        <p:spPr bwMode="auto">
          <a:xfrm>
            <a:off x="1279525" y="4586288"/>
            <a:ext cx="814388" cy="1587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3328" name="Text Box 19"/>
          <p:cNvSpPr txBox="1">
            <a:spLocks noChangeArrowheads="1"/>
          </p:cNvSpPr>
          <p:nvPr/>
        </p:nvSpPr>
        <p:spPr bwMode="auto">
          <a:xfrm>
            <a:off x="479425" y="4316413"/>
            <a:ext cx="8683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000000"/>
                </a:solidFill>
                <a:latin typeface="Comic Sans MS" pitchFamily="66" charset="0"/>
              </a:rPr>
              <a:t>data</a:t>
            </a:r>
          </a:p>
        </p:txBody>
      </p:sp>
      <p:sp>
        <p:nvSpPr>
          <p:cNvPr id="13329" name="Line 20"/>
          <p:cNvSpPr>
            <a:spLocks noChangeShapeType="1"/>
          </p:cNvSpPr>
          <p:nvPr/>
        </p:nvSpPr>
        <p:spPr bwMode="auto">
          <a:xfrm>
            <a:off x="7086600" y="4556125"/>
            <a:ext cx="814388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13330" name="Text Box 21"/>
          <p:cNvSpPr txBox="1">
            <a:spLocks noChangeArrowheads="1"/>
          </p:cNvSpPr>
          <p:nvPr/>
        </p:nvSpPr>
        <p:spPr bwMode="auto">
          <a:xfrm>
            <a:off x="7848600" y="4286250"/>
            <a:ext cx="8683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000000"/>
                </a:solidFill>
                <a:latin typeface="Comic Sans MS" pitchFamily="66" charset="0"/>
              </a:rPr>
              <a:t>data</a:t>
            </a:r>
          </a:p>
        </p:txBody>
      </p:sp>
      <p:sp>
        <p:nvSpPr>
          <p:cNvPr id="13331" name="Text Box 22"/>
          <p:cNvSpPr txBox="1">
            <a:spLocks noChangeArrowheads="1"/>
          </p:cNvSpPr>
          <p:nvPr/>
        </p:nvSpPr>
        <p:spPr bwMode="auto">
          <a:xfrm>
            <a:off x="693738" y="3089275"/>
            <a:ext cx="9144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333399"/>
                </a:solidFill>
                <a:latin typeface="Comic Sans MS" pitchFamily="66" charset="0"/>
              </a:rPr>
              <a:t>Alice</a:t>
            </a:r>
          </a:p>
        </p:txBody>
      </p:sp>
      <p:sp>
        <p:nvSpPr>
          <p:cNvPr id="13332" name="Text Box 23"/>
          <p:cNvSpPr txBox="1">
            <a:spLocks noChangeArrowheads="1"/>
          </p:cNvSpPr>
          <p:nvPr/>
        </p:nvSpPr>
        <p:spPr bwMode="auto">
          <a:xfrm>
            <a:off x="7645400" y="3100388"/>
            <a:ext cx="7683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333399"/>
                </a:solidFill>
                <a:latin typeface="Comic Sans MS" pitchFamily="66" charset="0"/>
              </a:rPr>
              <a:t>Bob</a:t>
            </a:r>
          </a:p>
        </p:txBody>
      </p:sp>
      <p:sp>
        <p:nvSpPr>
          <p:cNvPr id="13333" name="Text Box 24"/>
          <p:cNvSpPr txBox="1">
            <a:spLocks noChangeArrowheads="1"/>
          </p:cNvSpPr>
          <p:nvPr/>
        </p:nvSpPr>
        <p:spPr bwMode="auto">
          <a:xfrm>
            <a:off x="3289300" y="5486400"/>
            <a:ext cx="1031875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333399"/>
                </a:solidFill>
                <a:latin typeface="Comic Sans MS" pitchFamily="66" charset="0"/>
              </a:rPr>
              <a:t>Trudy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046288" y="4167188"/>
            <a:ext cx="1157287" cy="833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Comic Sans MS" pitchFamily="64" charset="0"/>
              </a:rPr>
              <a:t>secure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Comic Sans MS" pitchFamily="64" charset="0"/>
              </a:rPr>
              <a:t>sender</a:t>
            </a:r>
          </a:p>
        </p:txBody>
      </p:sp>
      <p:sp>
        <p:nvSpPr>
          <p:cNvPr id="13335" name="Line 11"/>
          <p:cNvSpPr>
            <a:spLocks noChangeShapeType="1"/>
          </p:cNvSpPr>
          <p:nvPr/>
        </p:nvSpPr>
        <p:spPr bwMode="auto">
          <a:xfrm>
            <a:off x="3768725" y="3883025"/>
            <a:ext cx="238125" cy="4492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13336" name="Line 15"/>
          <p:cNvSpPr>
            <a:spLocks noChangeShapeType="1"/>
          </p:cNvSpPr>
          <p:nvPr/>
        </p:nvSpPr>
        <p:spPr bwMode="auto">
          <a:xfrm>
            <a:off x="5046663" y="4035425"/>
            <a:ext cx="223837" cy="5175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Machine Learning Method</a:t>
            </a:r>
            <a:endParaRPr lang="zh-CN" altLang="en-US" smtClean="0">
              <a:cs typeface="幼圆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mtClean="0"/>
              <a:t>Time-Based Inductive Machine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Like Bayes Network, use the probability and a direct graph to predict the next event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Instance Based Learning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Define a distance to measure the similarity between feature vectors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Neural Network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cs typeface="幼圆"/>
              </a:rPr>
              <a:t>Classification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This is supervised learning. The class will be predetermined in training phase.</a:t>
            </a:r>
          </a:p>
          <a:p>
            <a:r>
              <a:rPr lang="en-US" altLang="zh-CN" smtClean="0"/>
              <a:t>Define the character of classes in training phase.</a:t>
            </a:r>
          </a:p>
          <a:p>
            <a:r>
              <a:rPr lang="en-US" altLang="zh-CN" smtClean="0"/>
              <a:t>A common approach in pattern recognition system</a:t>
            </a:r>
          </a:p>
          <a:p>
            <a:endParaRPr lang="en-US" altLang="zh-CN" smtClean="0"/>
          </a:p>
          <a:p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Clustering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mtClean="0"/>
              <a:t>This is unsupervised learning. There are not predetermined classes in data.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Given a set of measurement, the aim is that establishes the class or group in the data. It will output the character of each class or group.</a:t>
            </a:r>
          </a:p>
          <a:p>
            <a:pPr>
              <a:lnSpc>
                <a:spcPct val="90000"/>
              </a:lnSpc>
            </a:pPr>
            <a:r>
              <a:rPr lang="en-US" altLang="zh-CN" smtClean="0"/>
              <a:t>In the detection phase, this method will get more time cost (O(n</a:t>
            </a:r>
            <a:r>
              <a:rPr lang="en-US" altLang="zh-CN" baseline="30000" smtClean="0"/>
              <a:t>2</a:t>
            </a:r>
            <a:r>
              <a:rPr lang="en-US" altLang="zh-CN" smtClean="0"/>
              <a:t>)). I suggest this method only use in pattern discover phase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r>
              <a:rPr altLang="zh-CN" smtClean="0">
                <a:cs typeface="幼圆"/>
              </a:rPr>
              <a:t>Ideas for improving Intrusion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Idea 1: Association Pattern Detecting</a:t>
            </a:r>
            <a:endParaRPr lang="zh-CN" altLang="en-US" sz="3600" smtClean="0">
              <a:cs typeface="幼圆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5257800"/>
          </a:xfrm>
        </p:spPr>
        <p:txBody>
          <a:bodyPr/>
          <a:lstStyle/>
          <a:p>
            <a:r>
              <a:rPr lang="en-US" altLang="zh-CN" smtClean="0"/>
              <a:t>Using the pattern matching algorithm to match the pattern in sequent data for detecting intrusion. No necessary to construct the measure.</a:t>
            </a:r>
          </a:p>
          <a:p>
            <a:r>
              <a:rPr lang="en-US" altLang="zh-CN" smtClean="0"/>
              <a:t>But its time cost is depend on the number of association patterns.</a:t>
            </a:r>
          </a:p>
          <a:p>
            <a:r>
              <a:rPr lang="en-US" altLang="zh-CN" smtClean="0"/>
              <a:t>It possible constructs a pattern tree to improve the pattern matching time cost to linear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zh-CN" sz="3600" smtClean="0">
                <a:cs typeface="幼圆"/>
              </a:rPr>
              <a:t>Idea 2: Discover Pattern from Rules</a:t>
            </a:r>
            <a:endParaRPr lang="zh-CN" altLang="en-US" sz="3600" smtClean="0">
              <a:cs typeface="幼圆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smtClean="0"/>
              <a:t>The exist rules are the knowledge from experts knowledge or other system.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The different methods will measure different aspects of intrusions.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Combine these rules may find other new patterns of unknown attack.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For example: 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Snort has a set of rule which come from different people. The rules may have different aspects of intrusions.</a:t>
            </a:r>
          </a:p>
          <a:p>
            <a:pPr lvl="1">
              <a:lnSpc>
                <a:spcPct val="90000"/>
              </a:lnSpc>
            </a:pPr>
            <a:r>
              <a:rPr lang="en-US" altLang="zh-CN" smtClean="0"/>
              <a:t>We can use the data mining or machine learning method to discover the pattern from these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83970" name="VISIO" r:id="rId3" imgW="7470648" imgH="7098792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Reference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3733800"/>
          </a:xfrm>
        </p:spPr>
        <p:txBody>
          <a:bodyPr/>
          <a:lstStyle/>
          <a:p>
            <a:r>
              <a:rPr lang="en-US" altLang="zh-CN" sz="2000" smtClean="0"/>
              <a:t>Lee, W., &amp; Stolfo, S.J. (2000). A framework for constructing features and models for intrusion detection systems. ACM Transactions on Information and System Security, 3 (4) (pp. 227-261).</a:t>
            </a:r>
          </a:p>
          <a:p>
            <a:r>
              <a:rPr lang="en-US" altLang="zh-CN" sz="2000" smtClean="0"/>
              <a:t>Jian Pei,Data Mining for Intrusion Detection:Techniques,Applications and Systems, Proceedings of the 20th International Conference on Data Engineering (ICDE 04)</a:t>
            </a:r>
          </a:p>
          <a:p>
            <a:r>
              <a:rPr lang="en-US" altLang="zh-CN" sz="2000" smtClean="0"/>
              <a:t>Peng Ning and Sushil Jajodia,Intrusion Detection Techniques. From http://discovery.csc.ncsu.edu/Courses/csc774-S03/IDTechniques.pdf</a:t>
            </a:r>
          </a:p>
          <a:p>
            <a:r>
              <a:rPr lang="en-US" altLang="zh-CN" sz="2000" smtClean="0"/>
              <a:t>Snort---The open source intrusion detection system. (2002). Retrieved February 13, 2003, from </a:t>
            </a:r>
            <a:r>
              <a:rPr lang="en-US" altLang="zh-CN" sz="2000" smtClean="0">
                <a:hlinkClick r:id="rId2"/>
              </a:rPr>
              <a:t>http://www.snort.org</a:t>
            </a:r>
            <a:r>
              <a:rPr lang="en-US" altLang="zh-CN" sz="2000" smtClean="0"/>
              <a:t>.</a:t>
            </a:r>
            <a:endParaRPr lang="zh-CN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8601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Intrusion Detection Sytems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is an IDS?</a:t>
            </a:r>
          </a:p>
          <a:p>
            <a:pPr lvl="1"/>
            <a:r>
              <a:rPr lang="en-US" smtClean="0"/>
              <a:t>Definition</a:t>
            </a:r>
          </a:p>
          <a:p>
            <a:pPr lvl="1"/>
            <a:r>
              <a:rPr lang="en-US" smtClean="0"/>
              <a:t>Characteristics</a:t>
            </a:r>
          </a:p>
          <a:p>
            <a:pPr lvl="1"/>
            <a:r>
              <a:rPr lang="en-US" smtClean="0"/>
              <a:t>Examples of existing IDS</a:t>
            </a:r>
          </a:p>
          <a:p>
            <a:r>
              <a:rPr lang="en-US" smtClean="0"/>
              <a:t>Strengths/weaknesses of IDS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rgbClr val="FF0000"/>
                </a:solidFill>
              </a:rPr>
              <a:t>Attacks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An attack is </a:t>
            </a:r>
            <a:r>
              <a:rPr lang="en-US" sz="2400" b="1" u="sng" smtClean="0">
                <a:solidFill>
                  <a:schemeClr val="accent1"/>
                </a:solidFill>
              </a:rPr>
              <a:t>any </a:t>
            </a:r>
            <a:r>
              <a:rPr lang="en-US" sz="2400" b="1" i="1" u="sng" smtClean="0">
                <a:solidFill>
                  <a:schemeClr val="accent1"/>
                </a:solidFill>
              </a:rPr>
              <a:t>action</a:t>
            </a:r>
            <a:r>
              <a:rPr lang="en-US" sz="2400" smtClean="0"/>
              <a:t> that </a:t>
            </a:r>
            <a:r>
              <a:rPr lang="en-US" sz="2400" b="1" u="sng" smtClean="0">
                <a:solidFill>
                  <a:schemeClr val="accent1"/>
                </a:solidFill>
              </a:rPr>
              <a:t>violates security</a:t>
            </a:r>
            <a:r>
              <a:rPr lang="en-US" sz="24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To analyze the security, it will depend upon the Three factors they are,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Vulnerability</a:t>
            </a:r>
            <a:r>
              <a:rPr lang="en-US" sz="2800" b="1" smtClean="0"/>
              <a:t> </a:t>
            </a:r>
            <a:r>
              <a:rPr lang="en-US" sz="2800" smtClean="0"/>
              <a:t>– Weakness in the security system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Threats</a:t>
            </a:r>
            <a:r>
              <a:rPr lang="en-US" sz="2800" smtClean="0">
                <a:solidFill>
                  <a:srgbClr val="953735"/>
                </a:solidFill>
              </a:rPr>
              <a:t> 	   </a:t>
            </a:r>
            <a:r>
              <a:rPr lang="en-US" sz="2800" smtClean="0"/>
              <a:t>– Set of circumstances that has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                            potential  to cause loss or harm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Controls</a:t>
            </a:r>
            <a:r>
              <a:rPr lang="en-US" sz="2800" smtClean="0"/>
              <a:t>         – Reduces the vulnerability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an IDS?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 piece of software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Monitors a computer system to detect:</a:t>
            </a:r>
          </a:p>
          <a:p>
            <a:pPr lvl="2">
              <a:lnSpc>
                <a:spcPct val="90000"/>
              </a:lnSpc>
            </a:pPr>
            <a:r>
              <a:rPr lang="en-US" i="1" smtClean="0"/>
              <a:t>Intrusion</a:t>
            </a:r>
            <a:r>
              <a:rPr lang="en-US" smtClean="0"/>
              <a:t>: unauthorized attempts to use the system</a:t>
            </a:r>
          </a:p>
          <a:p>
            <a:pPr lvl="2">
              <a:lnSpc>
                <a:spcPct val="90000"/>
              </a:lnSpc>
            </a:pPr>
            <a:r>
              <a:rPr lang="en-US" i="1" smtClean="0"/>
              <a:t>Misuse</a:t>
            </a:r>
            <a:r>
              <a:rPr lang="en-US" smtClean="0"/>
              <a:t>: abuse of existing privileges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Responds: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Log activity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Notify a designated authority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Take appropriate countermeasures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an IDS?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Security is often expensive/cumbersome:</a:t>
            </a:r>
          </a:p>
          <a:p>
            <a:pPr lvl="1"/>
            <a:r>
              <a:rPr lang="en-US" sz="2000" smtClean="0"/>
              <a:t>Cost</a:t>
            </a:r>
          </a:p>
          <a:p>
            <a:pPr lvl="1"/>
            <a:r>
              <a:rPr lang="en-US" sz="2000" smtClean="0"/>
              <a:t>Restrictions on users/functionality</a:t>
            </a:r>
          </a:p>
          <a:p>
            <a:r>
              <a:rPr lang="en-US" sz="2400" smtClean="0"/>
              <a:t>Designers try to offer users “reasonable” levels of security</a:t>
            </a:r>
          </a:p>
          <a:p>
            <a:r>
              <a:rPr lang="en-US" sz="2400" smtClean="0"/>
              <a:t>Security breaches will still occur</a:t>
            </a:r>
          </a:p>
          <a:p>
            <a:r>
              <a:rPr lang="en-US" sz="2400" smtClean="0"/>
              <a:t>Detection allows:</a:t>
            </a:r>
          </a:p>
          <a:p>
            <a:pPr lvl="1"/>
            <a:r>
              <a:rPr lang="en-US" sz="2000" smtClean="0"/>
              <a:t>Finding and fixing the most serious security holes</a:t>
            </a:r>
          </a:p>
          <a:p>
            <a:pPr lvl="1"/>
            <a:r>
              <a:rPr lang="en-US" sz="2000" smtClean="0"/>
              <a:t>Perhaps holding intruders responsible for their actions</a:t>
            </a:r>
          </a:p>
          <a:p>
            <a:pPr lvl="1"/>
            <a:r>
              <a:rPr lang="en-US" sz="2000" smtClean="0"/>
              <a:t>Limiting the amount of damage an attacker can do</a:t>
            </a:r>
            <a:endParaRPr lang="en-US" smtClean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Goals of an IDS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Run continually</a:t>
            </a:r>
          </a:p>
          <a:p>
            <a:r>
              <a:rPr lang="en-US" sz="2800" smtClean="0"/>
              <a:t>Be fault tolerant</a:t>
            </a:r>
          </a:p>
          <a:p>
            <a:r>
              <a:rPr lang="en-US" sz="2800" smtClean="0"/>
              <a:t>Resist subversion</a:t>
            </a:r>
          </a:p>
          <a:p>
            <a:r>
              <a:rPr lang="en-US" sz="2800" smtClean="0"/>
              <a:t>Minimize overhead</a:t>
            </a:r>
          </a:p>
          <a:p>
            <a:r>
              <a:rPr lang="en-US" sz="2800" smtClean="0"/>
              <a:t>Be easily configurable</a:t>
            </a:r>
          </a:p>
          <a:p>
            <a:r>
              <a:rPr lang="en-US" sz="2800" smtClean="0"/>
              <a:t>Cope with changing system behavior</a:t>
            </a:r>
          </a:p>
          <a:p>
            <a:r>
              <a:rPr lang="en-US" sz="2800" b="1" smtClean="0"/>
              <a:t>Be difficult to fool</a:t>
            </a:r>
            <a:endParaRPr lang="en-US" sz="2800" smtClean="0"/>
          </a:p>
          <a:p>
            <a:pPr lvl="1"/>
            <a:r>
              <a:rPr lang="en-US" smtClean="0"/>
              <a:t>Minimize </a:t>
            </a:r>
            <a:r>
              <a:rPr lang="en-US" i="1" smtClean="0"/>
              <a:t>false positives</a:t>
            </a:r>
            <a:r>
              <a:rPr lang="en-US" smtClean="0"/>
              <a:t> and </a:t>
            </a:r>
            <a:r>
              <a:rPr lang="en-US" i="1" smtClean="0"/>
              <a:t>false negatives</a:t>
            </a:r>
            <a:endParaRPr lang="en-US" smtClean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IDS Characteristics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Detection Model</a:t>
            </a:r>
          </a:p>
          <a:p>
            <a:pPr lvl="1"/>
            <a:r>
              <a:rPr lang="en-US" smtClean="0"/>
              <a:t>Misuse detection vs. anomaly detection</a:t>
            </a:r>
          </a:p>
          <a:p>
            <a:r>
              <a:rPr lang="en-US" sz="2800" smtClean="0"/>
              <a:t>Scope</a:t>
            </a:r>
          </a:p>
          <a:p>
            <a:pPr lvl="1"/>
            <a:r>
              <a:rPr lang="en-US" smtClean="0"/>
              <a:t>Host based, multihost based, network based</a:t>
            </a:r>
          </a:p>
          <a:p>
            <a:r>
              <a:rPr lang="en-US" sz="2800" smtClean="0"/>
              <a:t>Operation</a:t>
            </a:r>
          </a:p>
          <a:p>
            <a:pPr lvl="1"/>
            <a:r>
              <a:rPr lang="en-US" smtClean="0"/>
              <a:t>Off-line vs. real-time</a:t>
            </a:r>
          </a:p>
          <a:p>
            <a:r>
              <a:rPr lang="en-US" sz="2800" smtClean="0"/>
              <a:t>Architecture</a:t>
            </a:r>
          </a:p>
          <a:p>
            <a:pPr lvl="1"/>
            <a:r>
              <a:rPr lang="en-US" smtClean="0"/>
              <a:t>Centralized vs. distributed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IDS Detection Model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smtClean="0"/>
              <a:t>Misuse detection</a:t>
            </a:r>
            <a:r>
              <a:rPr lang="en-US" sz="2000" smtClean="0"/>
              <a:t> - recognize known attacks</a:t>
            </a:r>
            <a:endParaRPr lang="en-US" sz="2400" smtClean="0"/>
          </a:p>
          <a:p>
            <a:pPr lvl="1">
              <a:lnSpc>
                <a:spcPct val="90000"/>
              </a:lnSpc>
            </a:pPr>
            <a:r>
              <a:rPr lang="en-US" sz="1700" smtClean="0"/>
              <a:t>Define a set of attack </a:t>
            </a:r>
            <a:r>
              <a:rPr lang="en-US" sz="1700" i="1" smtClean="0"/>
              <a:t>signature</a:t>
            </a:r>
            <a:r>
              <a:rPr lang="en-US" sz="1700" smtClean="0"/>
              <a:t>s</a:t>
            </a:r>
          </a:p>
          <a:p>
            <a:pPr lvl="1">
              <a:lnSpc>
                <a:spcPct val="90000"/>
              </a:lnSpc>
            </a:pPr>
            <a:r>
              <a:rPr lang="en-US" sz="1700" smtClean="0"/>
              <a:t>Detect actions that match a signature</a:t>
            </a:r>
          </a:p>
          <a:p>
            <a:pPr lvl="1">
              <a:lnSpc>
                <a:spcPct val="90000"/>
              </a:lnSpc>
            </a:pPr>
            <a:r>
              <a:rPr lang="en-US" sz="1700" smtClean="0"/>
              <a:t>Add new signatures often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ARMD, ASIM, Bro, CSM, CyberCop, GRIDS, Stalker, Tripwire</a:t>
            </a:r>
          </a:p>
          <a:p>
            <a:pPr>
              <a:lnSpc>
                <a:spcPct val="90000"/>
              </a:lnSpc>
            </a:pPr>
            <a:r>
              <a:rPr lang="en-US" sz="2000" b="1" smtClean="0"/>
              <a:t>Anomaly detection</a:t>
            </a:r>
            <a:r>
              <a:rPr lang="en-US" sz="2000" smtClean="0"/>
              <a:t> - recognize atypical behavior</a:t>
            </a:r>
          </a:p>
          <a:p>
            <a:pPr lvl="1">
              <a:lnSpc>
                <a:spcPct val="90000"/>
              </a:lnSpc>
            </a:pPr>
            <a:r>
              <a:rPr lang="en-US" sz="1700" smtClean="0"/>
              <a:t>Define a set of metrics for the system</a:t>
            </a:r>
            <a:endParaRPr lang="en-US" sz="1800" smtClean="0"/>
          </a:p>
          <a:p>
            <a:pPr lvl="1">
              <a:lnSpc>
                <a:spcPct val="90000"/>
              </a:lnSpc>
            </a:pPr>
            <a:r>
              <a:rPr lang="en-US" sz="1700" smtClean="0"/>
              <a:t>Build a statistical model for those metrics during “normal” operation</a:t>
            </a:r>
          </a:p>
          <a:p>
            <a:pPr lvl="1">
              <a:lnSpc>
                <a:spcPct val="90000"/>
              </a:lnSpc>
            </a:pPr>
            <a:r>
              <a:rPr lang="en-US" sz="1700" smtClean="0"/>
              <a:t>Detect when metrics differ significantly from normal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AAFID, MIDAS, NADIR, UNICORN</a:t>
            </a:r>
          </a:p>
          <a:p>
            <a:pPr>
              <a:lnSpc>
                <a:spcPct val="90000"/>
              </a:lnSpc>
            </a:pPr>
            <a:r>
              <a:rPr lang="en-US" sz="2000" b="1" smtClean="0"/>
              <a:t>Hybrid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CMDS, DIDS, EMERALD, INBOUNDS, NIDES, RealSecure</a:t>
            </a:r>
            <a:endParaRPr lang="en-US" sz="1800" b="1" smtClean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IDS Scope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Host based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Scrutinize data from a single host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Examples: ARMD, MIDAS, Tripwire</a:t>
            </a:r>
          </a:p>
          <a:p>
            <a:pPr>
              <a:lnSpc>
                <a:spcPct val="90000"/>
              </a:lnSpc>
            </a:pPr>
            <a:r>
              <a:rPr lang="en-US" smtClean="0"/>
              <a:t>Multihost based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Analyze data from multiple hosts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Examples: AAFID, DIDS, CMDS, CSM, NIDES, Stalker</a:t>
            </a:r>
          </a:p>
          <a:p>
            <a:pPr>
              <a:lnSpc>
                <a:spcPct val="90000"/>
              </a:lnSpc>
            </a:pPr>
            <a:r>
              <a:rPr lang="en-US" smtClean="0"/>
              <a:t>Network based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Examine network traffic (and possibly data from the connected hosts)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Examples: ASIM, Bro, CyberCop, EMERALD, GRIDS, INBOUNDS, NADIR, RealSecure, UNICORN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IDS Operation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Off-line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Inspect system logs at set intervals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Report any suspicious activity that was logged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Examples: ASIM, NADIR, Stalker, Tripwire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Real-time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Monitor the system continuously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Report suspicious activity as soon as it is detected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Examples: AAFID, ARMD, Bro, CMDS, CSM, CyberCop, DIDS, EMERALD, GRIDS, INBOUNDS, MIDAS, NIDES, RealSecure, UNICORN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IDS Architecture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Centralized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Data collected from single or multiple hosts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All data shipped to a central location for analysis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ARMD, ASIM, Bro, CMDS, CSM, CyberCop, DIDS,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smtClean="0"/>
              <a:t>     MIDAS, NADIR, NIDES, RealSecure, Stalker, Tripwire, UNICORN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Hierarchical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Data collected from multiple hosts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Data is analyzed as it is passed up through the layers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EMERALD, INBOUNDS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Distributed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Data collected at each host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Distributed analysis of the data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Examples: AAFID, CSM, GRIDS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14600"/>
            <a:ext cx="7772400" cy="1143000"/>
          </a:xfrm>
        </p:spPr>
        <p:txBody>
          <a:bodyPr/>
          <a:lstStyle/>
          <a:p>
            <a:r>
              <a:rPr altLang="zh-CN" smtClean="0">
                <a:cs typeface="幼圆"/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rgbClr val="FF0000"/>
                </a:solidFill>
              </a:rPr>
              <a:t>Types of Vulnerabilities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915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Hardware Vulnerabilities</a:t>
            </a:r>
            <a:r>
              <a:rPr lang="en-US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000" dirty="0" smtClean="0"/>
              <a:t>– Physical damage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 smtClean="0"/>
              <a:t>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Software Vulnerabilities</a:t>
            </a:r>
            <a:r>
              <a:rPr lang="en-US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000" dirty="0" smtClean="0"/>
              <a:t>– Deletion, modification &amp; theft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 smtClean="0"/>
              <a:t>            Example :(Logic Bomb, Salami Attack, Trojan horse 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Data Vulnerabilities</a:t>
            </a:r>
            <a:r>
              <a:rPr lang="en-US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000" dirty="0" smtClean="0"/>
              <a:t>– Confidentiality, Integrity and 					  Availability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123</TotalTime>
  <Words>2955</Words>
  <Application>Microsoft Office PowerPoint</Application>
  <PresentationFormat>On-screen Show (4:3)</PresentationFormat>
  <Paragraphs>541</Paragraphs>
  <Slides>88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100" baseType="lpstr">
      <vt:lpstr>Arial</vt:lpstr>
      <vt:lpstr>Franklin Gothic Book</vt:lpstr>
      <vt:lpstr>Perpetua</vt:lpstr>
      <vt:lpstr>Wingdings 2</vt:lpstr>
      <vt:lpstr>Calibri</vt:lpstr>
      <vt:lpstr>SimSun</vt:lpstr>
      <vt:lpstr>幼圆</vt:lpstr>
      <vt:lpstr>Wingdings</vt:lpstr>
      <vt:lpstr>Comic Sans MS</vt:lpstr>
      <vt:lpstr>Times New Roman</vt:lpstr>
      <vt:lpstr>Equity</vt:lpstr>
      <vt:lpstr>Visio 2000 Drawing</vt:lpstr>
      <vt:lpstr>Information Security</vt:lpstr>
      <vt:lpstr>In 1980 a computer cracked a 3-character password within one minute. </vt:lpstr>
      <vt:lpstr>Objectives</vt:lpstr>
      <vt:lpstr>Slide 4</vt:lpstr>
      <vt:lpstr>Security Objectives</vt:lpstr>
      <vt:lpstr>Definition of IS</vt:lpstr>
      <vt:lpstr>Friends and enemies: Alice, Bob, Trudy</vt:lpstr>
      <vt:lpstr>Attacks</vt:lpstr>
      <vt:lpstr>Types of Vulnerabilities</vt:lpstr>
      <vt:lpstr>Military Example</vt:lpstr>
      <vt:lpstr>Commercial Example</vt:lpstr>
      <vt:lpstr>Fourth Objective</vt:lpstr>
      <vt:lpstr>Achieving Security</vt:lpstr>
      <vt:lpstr>Security Policy</vt:lpstr>
      <vt:lpstr>Security Mechanism</vt:lpstr>
      <vt:lpstr>Slide 16</vt:lpstr>
      <vt:lpstr>Slide 17</vt:lpstr>
      <vt:lpstr>Malicious Attacks</vt:lpstr>
      <vt:lpstr>Computer Criminals</vt:lpstr>
      <vt:lpstr>Methods of Defense</vt:lpstr>
      <vt:lpstr>Encryption and Decryption</vt:lpstr>
      <vt:lpstr>Encryption Technique  ( Caesar Cipher)</vt:lpstr>
      <vt:lpstr>Example for caesar cipher</vt:lpstr>
      <vt:lpstr>Firewalls</vt:lpstr>
      <vt:lpstr>Firewall Environments</vt:lpstr>
      <vt:lpstr>DMZ Environment</vt:lpstr>
      <vt:lpstr>DMZ ENV</vt:lpstr>
      <vt:lpstr>VPN</vt:lpstr>
      <vt:lpstr>VPN</vt:lpstr>
      <vt:lpstr>Intranets</vt:lpstr>
      <vt:lpstr>Intranets</vt:lpstr>
      <vt:lpstr>Extranets</vt:lpstr>
      <vt:lpstr>Type is Firewalls</vt:lpstr>
      <vt:lpstr>Packet Filter</vt:lpstr>
      <vt:lpstr>Packet Filtering </vt:lpstr>
      <vt:lpstr>Circuit level</vt:lpstr>
      <vt:lpstr>Circuit Level</vt:lpstr>
      <vt:lpstr>Application Level</vt:lpstr>
      <vt:lpstr>Application Level</vt:lpstr>
      <vt:lpstr>Stateful Multilayer</vt:lpstr>
      <vt:lpstr>Stateful Multilayer</vt:lpstr>
      <vt:lpstr>General Performance</vt:lpstr>
      <vt:lpstr>Future of Firewalls</vt:lpstr>
      <vt:lpstr>Conclusion</vt:lpstr>
      <vt:lpstr>Slide 45</vt:lpstr>
      <vt:lpstr>Outline</vt:lpstr>
      <vt:lpstr>What is the Intrusion Detection</vt:lpstr>
      <vt:lpstr>Types of Intrusion Detection System(1) </vt:lpstr>
      <vt:lpstr>Types of Intrusion Detection System(2) </vt:lpstr>
      <vt:lpstr>Intrusion Detection Techniques</vt:lpstr>
      <vt:lpstr>Misuse Detection</vt:lpstr>
      <vt:lpstr>Misuse Detection Methods &amp; System</vt:lpstr>
      <vt:lpstr>Anomaly Detection</vt:lpstr>
      <vt:lpstr>Anomaly Detection Methods &amp; System</vt:lpstr>
      <vt:lpstr>Anomaly Detection Disadvantages</vt:lpstr>
      <vt:lpstr>Misuse Detection vs. Anomaly Detection</vt:lpstr>
      <vt:lpstr>The Frame for Intrusion Detection</vt:lpstr>
      <vt:lpstr>Intrusion Detection Approaches</vt:lpstr>
      <vt:lpstr>Thinking about The Intrusion Detection System</vt:lpstr>
      <vt:lpstr>Slide 60</vt:lpstr>
      <vt:lpstr>Rule Discover Method</vt:lpstr>
      <vt:lpstr>Pattern Matching &amp; Pattern Recognition Methods </vt:lpstr>
      <vt:lpstr>Intrusion Detection Techniques</vt:lpstr>
      <vt:lpstr>Intrusion Detection Techniques</vt:lpstr>
      <vt:lpstr>Pattern Matching</vt:lpstr>
      <vt:lpstr>Measure Based Method Statistical Methods &amp;  Information-Theoretic Measures</vt:lpstr>
      <vt:lpstr>Association Pattern Discover</vt:lpstr>
      <vt:lpstr>Association Pattern Example</vt:lpstr>
      <vt:lpstr>Association Pattern Detecting</vt:lpstr>
      <vt:lpstr>Machine Learning Method</vt:lpstr>
      <vt:lpstr>Classification</vt:lpstr>
      <vt:lpstr>Clustering</vt:lpstr>
      <vt:lpstr>Ideas for improving Intrusion Detection</vt:lpstr>
      <vt:lpstr>Idea 1: Association Pattern Detecting</vt:lpstr>
      <vt:lpstr>Idea 2: Discover Pattern from Rules</vt:lpstr>
      <vt:lpstr>Slide 76</vt:lpstr>
      <vt:lpstr>Reference</vt:lpstr>
      <vt:lpstr>Slide 78</vt:lpstr>
      <vt:lpstr>Intrusion Detection Sytems</vt:lpstr>
      <vt:lpstr>What is an IDS?</vt:lpstr>
      <vt:lpstr>Why Use an IDS?</vt:lpstr>
      <vt:lpstr>Goals of an IDS</vt:lpstr>
      <vt:lpstr>IDS Characteristics</vt:lpstr>
      <vt:lpstr>IDS Detection Model</vt:lpstr>
      <vt:lpstr>IDS Scope</vt:lpstr>
      <vt:lpstr>IDS Operation</vt:lpstr>
      <vt:lpstr>IDS Architecture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Security</dc:title>
  <dc:creator>CSBDU</dc:creator>
  <cp:lastModifiedBy>mrl</cp:lastModifiedBy>
  <cp:revision>30</cp:revision>
  <dcterms:created xsi:type="dcterms:W3CDTF">2013-02-04T10:15:11Z</dcterms:created>
  <dcterms:modified xsi:type="dcterms:W3CDTF">2019-02-04T02:42:08Z</dcterms:modified>
</cp:coreProperties>
</file>