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83" r:id="rId4"/>
    <p:sldId id="284" r:id="rId5"/>
    <p:sldId id="286" r:id="rId6"/>
    <p:sldId id="258" r:id="rId7"/>
    <p:sldId id="259" r:id="rId8"/>
    <p:sldId id="260" r:id="rId9"/>
    <p:sldId id="261" r:id="rId10"/>
    <p:sldId id="262" r:id="rId11"/>
    <p:sldId id="263" r:id="rId12"/>
    <p:sldId id="264" r:id="rId13"/>
    <p:sldId id="265" r:id="rId14"/>
    <p:sldId id="266" r:id="rId15"/>
    <p:sldId id="267" r:id="rId16"/>
    <p:sldId id="268" r:id="rId17"/>
    <p:sldId id="270" r:id="rId18"/>
    <p:sldId id="269" r:id="rId19"/>
    <p:sldId id="271" r:id="rId20"/>
    <p:sldId id="272" r:id="rId21"/>
    <p:sldId id="273" r:id="rId22"/>
    <p:sldId id="274" r:id="rId23"/>
    <p:sldId id="275" r:id="rId24"/>
    <p:sldId id="276" r:id="rId25"/>
    <p:sldId id="277" r:id="rId26"/>
    <p:sldId id="279" r:id="rId27"/>
    <p:sldId id="280" r:id="rId28"/>
    <p:sldId id="281" r:id="rId29"/>
  </p:sldIdLst>
  <p:sldSz cx="9144000" cy="6858000" type="screen4x3"/>
  <p:notesSz cx="7315200" cy="9601200"/>
  <p:custDataLst>
    <p:tags r:id="rId31"/>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F891507A-359E-4BF5-B413-A6AA405C1EBF}" type="datetimeFigureOut">
              <a:rPr lang="en-US"/>
              <a:pPr>
                <a:defRPr/>
              </a:pPr>
              <a:t>2/4/2019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B79035B6-FCD2-407C-8C6C-0EF36FD0C48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p:cNvSpPr>
            <a:spLocks noGrp="1" noChangeArrowheads="1"/>
          </p:cNvSpPr>
          <p:nvPr>
            <p:ph type="sldNum" sz="quarter" idx="5"/>
          </p:nvPr>
        </p:nvSpPr>
        <p:spPr/>
        <p:txBody>
          <a:bodyPr/>
          <a:lstStyle/>
          <a:p>
            <a:pPr>
              <a:defRPr/>
            </a:pPr>
            <a:fld id="{84416ABC-1579-4592-8D47-C4E22AEB8FAC}" type="slidenum">
              <a:rPr lang="en-US">
                <a:latin typeface="Times New Roman" pitchFamily="16" charset="0"/>
              </a:rPr>
              <a:pPr>
                <a:defRPr/>
              </a:pPr>
              <a:t>3</a:t>
            </a:fld>
            <a:endParaRPr lang="en-US">
              <a:latin typeface="Times New Roman" pitchFamily="16" charset="0"/>
            </a:endParaRPr>
          </a:p>
        </p:txBody>
      </p:sp>
      <p:sp>
        <p:nvSpPr>
          <p:cNvPr id="34819" name="Rectangle 2"/>
          <p:cNvSpPr>
            <a:spLocks noRot="1" noChangeArrowheads="1" noTextEdit="1"/>
          </p:cNvSpPr>
          <p:nvPr>
            <p:ph type="sldImg"/>
          </p:nvPr>
        </p:nvSpPr>
        <p:spPr bwMode="auto">
          <a:noFill/>
          <a:ln>
            <a:solidFill>
              <a:srgbClr val="000000"/>
            </a:solidFill>
            <a:miter lim="800000"/>
            <a:headEnd/>
            <a:tailEnd/>
          </a:ln>
        </p:spPr>
      </p:sp>
      <p:sp>
        <p:nvSpPr>
          <p:cNvPr id="3482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1"/>
          <p:cNvSpPr>
            <a:spLocks noGrp="1" noChangeArrowheads="1"/>
          </p:cNvSpPr>
          <p:nvPr>
            <p:ph type="sldNum" sz="quarter" idx="5"/>
          </p:nvPr>
        </p:nvSpPr>
        <p:spPr/>
        <p:txBody>
          <a:bodyPr/>
          <a:lstStyle/>
          <a:p>
            <a:pPr>
              <a:defRPr/>
            </a:pPr>
            <a:fld id="{52D3F560-D662-4C22-920E-3E358380B2C2}" type="slidenum">
              <a:rPr lang="en-US">
                <a:latin typeface="Times New Roman" pitchFamily="16" charset="0"/>
              </a:rPr>
              <a:pPr>
                <a:defRPr/>
              </a:pPr>
              <a:t>4</a:t>
            </a:fld>
            <a:endParaRPr lang="en-US">
              <a:latin typeface="Times New Roman" pitchFamily="16" charset="0"/>
            </a:endParaRPr>
          </a:p>
        </p:txBody>
      </p:sp>
      <p:sp>
        <p:nvSpPr>
          <p:cNvPr id="35843" name="Rectangle 2"/>
          <p:cNvSpPr>
            <a:spLocks noRot="1" noChangeArrowheads="1" noTextEdit="1"/>
          </p:cNvSpPr>
          <p:nvPr>
            <p:ph type="sldImg"/>
          </p:nvPr>
        </p:nvSpPr>
        <p:spPr bwMode="auto">
          <a:noFill/>
          <a:ln>
            <a:solidFill>
              <a:srgbClr val="000000"/>
            </a:solidFill>
            <a:miter lim="800000"/>
            <a:headEnd/>
            <a:tailEnd/>
          </a:ln>
        </p:spPr>
      </p:sp>
      <p:sp>
        <p:nvSpPr>
          <p:cNvPr id="358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buFont typeface="Wingdings" pitchFamily="2" charset="2"/>
              <a:buNone/>
            </a:pPr>
            <a:r>
              <a:rPr lang="en-US" smtClean="0">
                <a:latin typeface="Tahoma" pitchFamily="34" charset="0"/>
              </a:rPr>
              <a:t>Confidentiality</a:t>
            </a:r>
          </a:p>
          <a:p>
            <a:pPr lvl="1">
              <a:buFont typeface="Wingdings" pitchFamily="2" charset="2"/>
              <a:buNone/>
            </a:pPr>
            <a:endParaRPr lang="en-US" smtClean="0">
              <a:latin typeface="Tahoma" pitchFamily="34" charset="0"/>
            </a:endParaRPr>
          </a:p>
          <a:p>
            <a:pPr>
              <a:buFont typeface="Wingdings" pitchFamily="2" charset="2"/>
              <a:buNone/>
            </a:pPr>
            <a:r>
              <a:rPr lang="en-US" smtClean="0">
                <a:latin typeface="Tahoma" pitchFamily="34" charset="0"/>
              </a:rPr>
              <a:t>Integrity</a:t>
            </a:r>
          </a:p>
          <a:p>
            <a:pPr lvl="1">
              <a:buFont typeface="Wingdings" pitchFamily="2" charset="2"/>
              <a:buNone/>
            </a:pPr>
            <a:endParaRPr lang="en-US" smtClean="0">
              <a:latin typeface="Tahoma" pitchFamily="34" charset="0"/>
            </a:endParaRPr>
          </a:p>
          <a:p>
            <a:pPr>
              <a:buFont typeface="Wingdings" pitchFamily="2" charset="2"/>
              <a:buNone/>
            </a:pPr>
            <a:r>
              <a:rPr lang="en-US" smtClean="0">
                <a:latin typeface="Tahoma" pitchFamily="34" charset="0"/>
              </a:rPr>
              <a:t>Authentication</a:t>
            </a:r>
          </a:p>
          <a:p>
            <a:pPr lvl="1">
              <a:buFont typeface="Wingdings" pitchFamily="2" charset="2"/>
              <a:buNone/>
            </a:pPr>
            <a:r>
              <a:rPr lang="en-US" sz="1100" smtClean="0">
                <a:latin typeface="Tahoma" pitchFamily="34" charset="0"/>
              </a:rPr>
              <a:t>Ensures that the origin of a message is correctly identified, with an assurance that the identity is not false</a:t>
            </a:r>
            <a:endParaRPr lang="en-US" smtClean="0">
              <a:latin typeface="Tahoma" pitchFamily="34" charset="0"/>
            </a:endParaRPr>
          </a:p>
          <a:p>
            <a:pPr>
              <a:buFont typeface="Wingdings" pitchFamily="2" charset="2"/>
              <a:buNone/>
            </a:pPr>
            <a:r>
              <a:rPr lang="en-US" smtClean="0">
                <a:latin typeface="Tahoma" pitchFamily="34" charset="0"/>
              </a:rPr>
              <a:t>Nonrepudiation</a:t>
            </a:r>
          </a:p>
          <a:p>
            <a:pPr lvl="1">
              <a:buFont typeface="Wingdings" pitchFamily="2" charset="2"/>
              <a:buNone/>
            </a:pPr>
            <a:r>
              <a:rPr lang="en-US" sz="1100" smtClean="0">
                <a:latin typeface="Tahoma" pitchFamily="34" charset="0"/>
              </a:rPr>
              <a:t>Neither the sender nor the receiver of a message is able to deny the transmission</a:t>
            </a:r>
          </a:p>
          <a:p>
            <a:pPr>
              <a:buFont typeface="Wingdings" pitchFamily="2" charset="2"/>
              <a:buNone/>
            </a:pPr>
            <a:r>
              <a:rPr lang="en-US" smtClean="0">
                <a:latin typeface="Tahoma" pitchFamily="34" charset="0"/>
              </a:rPr>
              <a:t>Access Control</a:t>
            </a:r>
          </a:p>
          <a:p>
            <a:pPr lvl="1">
              <a:buFont typeface="Wingdings" pitchFamily="2" charset="2"/>
              <a:buNone/>
            </a:pPr>
            <a:endParaRPr lang="en-US" smtClean="0">
              <a:latin typeface="Tahoma" pitchFamily="34" charset="0"/>
            </a:endParaRPr>
          </a:p>
          <a:p>
            <a:pPr>
              <a:buFont typeface="Wingdings" pitchFamily="2" charset="2"/>
              <a:buNone/>
            </a:pPr>
            <a:r>
              <a:rPr lang="en-US" smtClean="0">
                <a:latin typeface="Tahoma" pitchFamily="34" charset="0"/>
              </a:rPr>
              <a:t>Availability</a:t>
            </a:r>
          </a:p>
          <a:p>
            <a:pPr lvl="1">
              <a:buFont typeface="Wingdings" pitchFamily="2" charset="2"/>
              <a:buNone/>
            </a:pPr>
            <a:endParaRPr lang="en-US" sz="1100" smtClean="0">
              <a:latin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idx="5"/>
          </p:nvPr>
        </p:nvSpPr>
        <p:spPr/>
        <p:txBody>
          <a:bodyPr/>
          <a:lstStyle/>
          <a:p>
            <a:pPr>
              <a:defRPr/>
            </a:pPr>
            <a:fld id="{AC747453-472A-4505-9812-27A15C14D5FC}" type="slidenum">
              <a:rPr lang="en-GB"/>
              <a:pPr>
                <a:defRPr/>
              </a:pPr>
              <a:t>26</a:t>
            </a:fld>
            <a:endParaRPr lang="en-GB"/>
          </a:p>
        </p:txBody>
      </p:sp>
      <p:sp>
        <p:nvSpPr>
          <p:cNvPr id="36867" name="Rectangle 1"/>
          <p:cNvSpPr>
            <a:spLocks noChangeArrowheads="1" noTextEdit="1"/>
          </p:cNvSpPr>
          <p:nvPr>
            <p:ph type="sldImg"/>
          </p:nvPr>
        </p:nvSpPr>
        <p:spPr bwMode="auto">
          <a:xfrm>
            <a:off x="0" y="728663"/>
            <a:ext cx="1588" cy="1587"/>
          </a:xfrm>
          <a:solidFill>
            <a:srgbClr val="FFFFFF"/>
          </a:solidFill>
          <a:ln>
            <a:solidFill>
              <a:srgbClr val="000000"/>
            </a:solidFill>
            <a:miter lim="800000"/>
            <a:headEnd/>
            <a:tailEnd/>
          </a:ln>
        </p:spPr>
      </p:sp>
      <p:sp>
        <p:nvSpPr>
          <p:cNvPr id="36868" name="Rectangle 2"/>
          <p:cNvSpPr>
            <a:spLocks noChangeArrowheads="1"/>
          </p:cNvSpPr>
          <p:nvPr>
            <p:ph type="body" idx="1"/>
          </p:nvPr>
        </p:nvSpPr>
        <p:spPr bwMode="auto">
          <a:xfrm>
            <a:off x="731838" y="4559300"/>
            <a:ext cx="5853112" cy="4235450"/>
          </a:xfrm>
          <a:noFill/>
        </p:spPr>
        <p:txBody>
          <a:bodyPr wrap="none" numCol="1" anchor="ctr"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6"/>
          <p:cNvSpPr>
            <a:spLocks noGrp="1" noChangeArrowheads="1"/>
          </p:cNvSpPr>
          <p:nvPr>
            <p:ph type="sldNum" sz="quarter" idx="5"/>
          </p:nvPr>
        </p:nvSpPr>
        <p:spPr/>
        <p:txBody>
          <a:bodyPr/>
          <a:lstStyle/>
          <a:p>
            <a:pPr>
              <a:defRPr/>
            </a:pPr>
            <a:fld id="{B544A2CB-A1C7-4A3F-98A2-09B342584F86}" type="slidenum">
              <a:rPr lang="en-GB"/>
              <a:pPr>
                <a:defRPr/>
              </a:pPr>
              <a:t>27</a:t>
            </a:fld>
            <a:endParaRPr lang="en-GB"/>
          </a:p>
        </p:txBody>
      </p:sp>
      <p:sp>
        <p:nvSpPr>
          <p:cNvPr id="37891" name="Rectangle 1"/>
          <p:cNvSpPr>
            <a:spLocks noChangeArrowheads="1" noTextEdit="1"/>
          </p:cNvSpPr>
          <p:nvPr>
            <p:ph type="sldImg"/>
          </p:nvPr>
        </p:nvSpPr>
        <p:spPr bwMode="auto">
          <a:xfrm>
            <a:off x="0" y="728663"/>
            <a:ext cx="1588" cy="1587"/>
          </a:xfrm>
          <a:solidFill>
            <a:srgbClr val="FFFFFF"/>
          </a:solidFill>
          <a:ln>
            <a:solidFill>
              <a:srgbClr val="000000"/>
            </a:solidFill>
            <a:miter lim="800000"/>
            <a:headEnd/>
            <a:tailEnd/>
          </a:ln>
        </p:spPr>
      </p:sp>
      <p:sp>
        <p:nvSpPr>
          <p:cNvPr id="37892" name="Rectangle 2"/>
          <p:cNvSpPr>
            <a:spLocks noChangeArrowheads="1"/>
          </p:cNvSpPr>
          <p:nvPr>
            <p:ph type="body" idx="1"/>
          </p:nvPr>
        </p:nvSpPr>
        <p:spPr bwMode="auto">
          <a:xfrm>
            <a:off x="731838" y="4559300"/>
            <a:ext cx="5853112" cy="4235450"/>
          </a:xfrm>
          <a:noFill/>
        </p:spPr>
        <p:txBody>
          <a:bodyPr wrap="none" numCol="1" anchor="ctr"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idx="5"/>
          </p:nvPr>
        </p:nvSpPr>
        <p:spPr/>
        <p:txBody>
          <a:bodyPr/>
          <a:lstStyle/>
          <a:p>
            <a:pPr>
              <a:defRPr/>
            </a:pPr>
            <a:fld id="{ED47A484-DEE3-465C-B559-5CE3942D189F}" type="slidenum">
              <a:rPr lang="en-GB"/>
              <a:pPr>
                <a:defRPr/>
              </a:pPr>
              <a:t>28</a:t>
            </a:fld>
            <a:endParaRPr lang="en-GB"/>
          </a:p>
        </p:txBody>
      </p:sp>
      <p:sp>
        <p:nvSpPr>
          <p:cNvPr id="38915" name="Rectangle 1"/>
          <p:cNvSpPr>
            <a:spLocks noChangeArrowheads="1" noTextEdit="1"/>
          </p:cNvSpPr>
          <p:nvPr>
            <p:ph type="sldImg"/>
          </p:nvPr>
        </p:nvSpPr>
        <p:spPr bwMode="auto">
          <a:xfrm>
            <a:off x="0" y="728663"/>
            <a:ext cx="1588" cy="1587"/>
          </a:xfrm>
          <a:solidFill>
            <a:srgbClr val="FFFFFF"/>
          </a:solidFill>
          <a:ln>
            <a:solidFill>
              <a:srgbClr val="000000"/>
            </a:solidFill>
            <a:miter lim="800000"/>
            <a:headEnd/>
            <a:tailEnd/>
          </a:ln>
        </p:spPr>
      </p:sp>
      <p:sp>
        <p:nvSpPr>
          <p:cNvPr id="38916" name="Rectangle 2"/>
          <p:cNvSpPr>
            <a:spLocks noChangeArrowheads="1"/>
          </p:cNvSpPr>
          <p:nvPr>
            <p:ph type="body" idx="1"/>
          </p:nvPr>
        </p:nvSpPr>
        <p:spPr bwMode="auto">
          <a:xfrm>
            <a:off x="731838" y="4559300"/>
            <a:ext cx="5853112" cy="4235450"/>
          </a:xfrm>
          <a:noFill/>
        </p:spPr>
        <p:txBody>
          <a:bodyPr wrap="none" numCol="1" anchor="ctr"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5E85E89C-9347-4D06-AC51-1A93DF4F9A18}" type="datetime1">
              <a:rPr lang="en-US"/>
              <a:pPr>
                <a:defRPr/>
              </a:pPr>
              <a:t>2/4/2019</a:t>
            </a:fld>
            <a:endParaRPr lang="en-US"/>
          </a:p>
        </p:txBody>
      </p:sp>
      <p:sp>
        <p:nvSpPr>
          <p:cNvPr id="5" name="Footer Placeholder 18"/>
          <p:cNvSpPr>
            <a:spLocks noGrp="1"/>
          </p:cNvSpPr>
          <p:nvPr>
            <p:ph type="ftr" sz="quarter" idx="11"/>
          </p:nvPr>
        </p:nvSpPr>
        <p:spPr/>
        <p:txBody>
          <a:bodyPr/>
          <a:lstStyle>
            <a:lvl1pPr>
              <a:defRPr/>
            </a:lvl1pPr>
          </a:lstStyle>
          <a:p>
            <a:pPr>
              <a:defRPr/>
            </a:pPr>
            <a:r>
              <a:rPr lang="en-US"/>
              <a:t>Network Security /  G. Steffen</a:t>
            </a:r>
          </a:p>
        </p:txBody>
      </p:sp>
      <p:sp>
        <p:nvSpPr>
          <p:cNvPr id="6" name="Slide Number Placeholder 26"/>
          <p:cNvSpPr>
            <a:spLocks noGrp="1"/>
          </p:cNvSpPr>
          <p:nvPr>
            <p:ph type="sldNum" sz="quarter" idx="12"/>
          </p:nvPr>
        </p:nvSpPr>
        <p:spPr/>
        <p:txBody>
          <a:bodyPr/>
          <a:lstStyle>
            <a:lvl1pPr>
              <a:defRPr/>
            </a:lvl1pPr>
          </a:lstStyle>
          <a:p>
            <a:pPr>
              <a:defRPr/>
            </a:pPr>
            <a:fld id="{7000D16C-14F0-493A-8BCB-698126E03BE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6FA9123-C162-4509-8B47-9DB525D75374}" type="datetime1">
              <a:rPr lang="en-US"/>
              <a:pPr>
                <a:defRPr/>
              </a:pPr>
              <a:t>2/4/2019</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6" name="Slide Number Placeholder 17"/>
          <p:cNvSpPr>
            <a:spLocks noGrp="1"/>
          </p:cNvSpPr>
          <p:nvPr>
            <p:ph type="sldNum" sz="quarter" idx="12"/>
          </p:nvPr>
        </p:nvSpPr>
        <p:spPr/>
        <p:txBody>
          <a:bodyPr/>
          <a:lstStyle>
            <a:lvl1pPr>
              <a:defRPr/>
            </a:lvl1pPr>
          </a:lstStyle>
          <a:p>
            <a:pPr>
              <a:defRPr/>
            </a:pPr>
            <a:fld id="{F83C24E8-FB8E-4B9F-8FCC-AE3C130FFA1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291422F-1145-40FC-BC1D-CC9A91EDCD4D}" type="datetime1">
              <a:rPr lang="en-US"/>
              <a:pPr>
                <a:defRPr/>
              </a:pPr>
              <a:t>2/4/2019</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6" name="Slide Number Placeholder 17"/>
          <p:cNvSpPr>
            <a:spLocks noGrp="1"/>
          </p:cNvSpPr>
          <p:nvPr>
            <p:ph type="sldNum" sz="quarter" idx="12"/>
          </p:nvPr>
        </p:nvSpPr>
        <p:spPr/>
        <p:txBody>
          <a:bodyPr/>
          <a:lstStyle>
            <a:lvl1pPr>
              <a:defRPr/>
            </a:lvl1pPr>
          </a:lstStyle>
          <a:p>
            <a:pPr>
              <a:defRPr/>
            </a:pPr>
            <a:fld id="{58DA9267-701A-4145-84F0-3A1D96DC158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2A76369-27CC-4AFB-BB29-1C311C18CF38}" type="datetime1">
              <a:rPr lang="en-US"/>
              <a:pPr>
                <a:defRPr/>
              </a:pPr>
              <a:t>2/4/2019</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6" name="Slide Number Placeholder 17"/>
          <p:cNvSpPr>
            <a:spLocks noGrp="1"/>
          </p:cNvSpPr>
          <p:nvPr>
            <p:ph type="sldNum" sz="quarter" idx="12"/>
          </p:nvPr>
        </p:nvSpPr>
        <p:spPr/>
        <p:txBody>
          <a:bodyPr/>
          <a:lstStyle>
            <a:lvl1pPr>
              <a:defRPr/>
            </a:lvl1pPr>
          </a:lstStyle>
          <a:p>
            <a:pPr>
              <a:defRPr/>
            </a:pPr>
            <a:fld id="{70C1C21B-367B-410C-952D-B9319F33050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34697B5-71BC-46E9-BD98-2FAB0E81B8D6}" type="datetime1">
              <a:rPr lang="en-US"/>
              <a:pPr>
                <a:defRPr/>
              </a:pPr>
              <a:t>2/4/2019</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Network Security /  G. Steffen</a:t>
            </a:r>
          </a:p>
        </p:txBody>
      </p:sp>
      <p:sp>
        <p:nvSpPr>
          <p:cNvPr id="6" name="Slide Number Placeholder 5"/>
          <p:cNvSpPr>
            <a:spLocks noGrp="1"/>
          </p:cNvSpPr>
          <p:nvPr>
            <p:ph type="sldNum" sz="quarter" idx="12"/>
          </p:nvPr>
        </p:nvSpPr>
        <p:spPr/>
        <p:txBody>
          <a:bodyPr/>
          <a:lstStyle>
            <a:lvl1pPr>
              <a:defRPr/>
            </a:lvl1pPr>
          </a:lstStyle>
          <a:p>
            <a:pPr>
              <a:defRPr/>
            </a:pPr>
            <a:fld id="{2F755F27-1EFD-40FF-BD2F-32A7C845F57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E03CB673-73DB-4F90-93F0-82E50A6C6025}" type="datetime1">
              <a:rPr lang="en-US"/>
              <a:pPr>
                <a:defRPr/>
              </a:pPr>
              <a:t>2/4/2019</a:t>
            </a:fld>
            <a:endParaRPr lang="en-US"/>
          </a:p>
        </p:txBody>
      </p:sp>
      <p:sp>
        <p:nvSpPr>
          <p:cNvPr id="6"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7" name="Slide Number Placeholder 17"/>
          <p:cNvSpPr>
            <a:spLocks noGrp="1"/>
          </p:cNvSpPr>
          <p:nvPr>
            <p:ph type="sldNum" sz="quarter" idx="12"/>
          </p:nvPr>
        </p:nvSpPr>
        <p:spPr/>
        <p:txBody>
          <a:bodyPr/>
          <a:lstStyle>
            <a:lvl1pPr>
              <a:defRPr/>
            </a:lvl1pPr>
          </a:lstStyle>
          <a:p>
            <a:pPr>
              <a:defRPr/>
            </a:pPr>
            <a:fld id="{D05C3633-C69B-4B0A-9D99-483FF7DA8E3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1A69EE8F-8084-4A75-9C1E-B49545908305}" type="datetime1">
              <a:rPr lang="en-US"/>
              <a:pPr>
                <a:defRPr/>
              </a:pPr>
              <a:t>2/4/2019</a:t>
            </a:fld>
            <a:endParaRPr lang="en-US"/>
          </a:p>
        </p:txBody>
      </p:sp>
      <p:sp>
        <p:nvSpPr>
          <p:cNvPr id="8"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9" name="Slide Number Placeholder 17"/>
          <p:cNvSpPr>
            <a:spLocks noGrp="1"/>
          </p:cNvSpPr>
          <p:nvPr>
            <p:ph type="sldNum" sz="quarter" idx="12"/>
          </p:nvPr>
        </p:nvSpPr>
        <p:spPr/>
        <p:txBody>
          <a:bodyPr/>
          <a:lstStyle>
            <a:lvl1pPr>
              <a:defRPr/>
            </a:lvl1pPr>
          </a:lstStyle>
          <a:p>
            <a:pPr>
              <a:defRPr/>
            </a:pPr>
            <a:fld id="{7FC9BCF5-D101-490E-BEFA-13467A203D7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46F80F8A-02C8-4099-8B75-6CDA21F5F02D}" type="datetime1">
              <a:rPr lang="en-US"/>
              <a:pPr>
                <a:defRPr/>
              </a:pPr>
              <a:t>2/4/2019</a:t>
            </a:fld>
            <a:endParaRPr lang="en-US"/>
          </a:p>
        </p:txBody>
      </p:sp>
      <p:sp>
        <p:nvSpPr>
          <p:cNvPr id="4"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5" name="Slide Number Placeholder 17"/>
          <p:cNvSpPr>
            <a:spLocks noGrp="1"/>
          </p:cNvSpPr>
          <p:nvPr>
            <p:ph type="sldNum" sz="quarter" idx="12"/>
          </p:nvPr>
        </p:nvSpPr>
        <p:spPr/>
        <p:txBody>
          <a:bodyPr/>
          <a:lstStyle>
            <a:lvl1pPr>
              <a:defRPr/>
            </a:lvl1pPr>
          </a:lstStyle>
          <a:p>
            <a:pPr>
              <a:defRPr/>
            </a:pPr>
            <a:fld id="{11B0EAD5-C7FD-479C-AB87-6D153410422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8929786-16E3-455F-A552-4360D14E4B3B}" type="datetime1">
              <a:rPr lang="en-US"/>
              <a:pPr>
                <a:defRPr/>
              </a:pPr>
              <a:t>2/4/2019</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4" name="Slide Number Placeholder 17"/>
          <p:cNvSpPr>
            <a:spLocks noGrp="1"/>
          </p:cNvSpPr>
          <p:nvPr>
            <p:ph type="sldNum" sz="quarter" idx="12"/>
          </p:nvPr>
        </p:nvSpPr>
        <p:spPr/>
        <p:txBody>
          <a:bodyPr/>
          <a:lstStyle>
            <a:lvl1pPr>
              <a:defRPr/>
            </a:lvl1pPr>
          </a:lstStyle>
          <a:p>
            <a:pPr>
              <a:defRPr/>
            </a:pPr>
            <a:fld id="{6863B2E3-3F9A-499A-A588-F6C67918D86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172ABB23-84B9-4AAE-B2AF-C2249FD593B9}" type="datetime1">
              <a:rPr lang="en-US"/>
              <a:pPr>
                <a:defRPr/>
              </a:pPr>
              <a:t>2/4/2019</a:t>
            </a:fld>
            <a:endParaRPr lang="en-US"/>
          </a:p>
        </p:txBody>
      </p:sp>
      <p:sp>
        <p:nvSpPr>
          <p:cNvPr id="6" name="Footer Placeholder 21"/>
          <p:cNvSpPr>
            <a:spLocks noGrp="1"/>
          </p:cNvSpPr>
          <p:nvPr>
            <p:ph type="ftr" sz="quarter" idx="11"/>
          </p:nvPr>
        </p:nvSpPr>
        <p:spPr/>
        <p:txBody>
          <a:bodyPr/>
          <a:lstStyle>
            <a:lvl1pPr>
              <a:defRPr/>
            </a:lvl1pPr>
          </a:lstStyle>
          <a:p>
            <a:pPr>
              <a:defRPr/>
            </a:pPr>
            <a:r>
              <a:rPr lang="en-US"/>
              <a:t>Network Security /  G. Steffen</a:t>
            </a:r>
          </a:p>
        </p:txBody>
      </p:sp>
      <p:sp>
        <p:nvSpPr>
          <p:cNvPr id="7" name="Slide Number Placeholder 17"/>
          <p:cNvSpPr>
            <a:spLocks noGrp="1"/>
          </p:cNvSpPr>
          <p:nvPr>
            <p:ph type="sldNum" sz="quarter" idx="12"/>
          </p:nvPr>
        </p:nvSpPr>
        <p:spPr/>
        <p:txBody>
          <a:bodyPr/>
          <a:lstStyle>
            <a:lvl1pPr>
              <a:defRPr/>
            </a:lvl1pPr>
          </a:lstStyle>
          <a:p>
            <a:pPr>
              <a:defRPr/>
            </a:pPr>
            <a:fld id="{7F92170F-311C-4B69-8868-8ECA3E23B47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168BBCD-38C3-4CFC-9263-03CCCDE682B2}" type="datetime1">
              <a:rPr lang="en-US"/>
              <a:pPr>
                <a:defRPr/>
              </a:pPr>
              <a:t>2/4/2019</a:t>
            </a:fld>
            <a:endParaRPr lang="en-US"/>
          </a:p>
        </p:txBody>
      </p:sp>
      <p:sp>
        <p:nvSpPr>
          <p:cNvPr id="10" name="Footer Placeholder 5"/>
          <p:cNvSpPr>
            <a:spLocks noGrp="1"/>
          </p:cNvSpPr>
          <p:nvPr>
            <p:ph type="ftr" sz="quarter" idx="11"/>
          </p:nvPr>
        </p:nvSpPr>
        <p:spPr/>
        <p:txBody>
          <a:bodyPr/>
          <a:lstStyle>
            <a:lvl1pPr>
              <a:defRPr/>
            </a:lvl1pPr>
          </a:lstStyle>
          <a:p>
            <a:pPr>
              <a:defRPr/>
            </a:pPr>
            <a:r>
              <a:rPr lang="en-US"/>
              <a:t>Network Security /  G. Steffen</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AD896B1-0BD8-4694-947C-BFD5834541D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94E5D3F6-F4E1-4A97-BC91-A45F3ACE7752}" type="datetime1">
              <a:rPr lang="en-US"/>
              <a:pPr>
                <a:defRPr/>
              </a:pPr>
              <a:t>2/4/2019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r>
              <a:rPr lang="en-US"/>
              <a:t>Network Security /  G. Steffen</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F7E730B-BF31-4510-BB4A-F3E953C09535}"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39" r:id="rId1"/>
    <p:sldLayoutId id="2147483731" r:id="rId2"/>
    <p:sldLayoutId id="2147483740" r:id="rId3"/>
    <p:sldLayoutId id="2147483732" r:id="rId4"/>
    <p:sldLayoutId id="2147483733" r:id="rId5"/>
    <p:sldLayoutId id="2147483734" r:id="rId6"/>
    <p:sldLayoutId id="2147483735" r:id="rId7"/>
    <p:sldLayoutId id="2147483736" r:id="rId8"/>
    <p:sldLayoutId id="2147483741" r:id="rId9"/>
    <p:sldLayoutId id="2147483737" r:id="rId10"/>
    <p:sldLayoutId id="2147483738" r:id="rId11"/>
  </p:sldLayoutIdLst>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eaLnBrk="1" fontAlgn="auto" hangingPunct="1">
              <a:spcAft>
                <a:spcPts val="0"/>
              </a:spcAft>
              <a:defRPr/>
            </a:pPr>
            <a:r>
              <a:rPr lang="en-US" dirty="0" smtClean="0"/>
              <a:t>Chapter 1</a:t>
            </a:r>
            <a:endParaRPr lang="en-US" dirty="0"/>
          </a:p>
        </p:txBody>
      </p:sp>
      <p:sp>
        <p:nvSpPr>
          <p:cNvPr id="5123" name="Subtitle 2"/>
          <p:cNvSpPr>
            <a:spLocks noGrp="1"/>
          </p:cNvSpPr>
          <p:nvPr>
            <p:ph type="subTitle" idx="1"/>
          </p:nvPr>
        </p:nvSpPr>
        <p:spPr>
          <a:xfrm>
            <a:off x="533400" y="3228975"/>
            <a:ext cx="7854950" cy="1752600"/>
          </a:xfrm>
        </p:spPr>
        <p:txBody>
          <a:bodyPr/>
          <a:lstStyle/>
          <a:p>
            <a:pPr marR="0" algn="ctr" eaLnBrk="1" hangingPunct="1"/>
            <a:r>
              <a:rPr lang="en-US" sz="3600" smtClean="0"/>
              <a:t>Is There a Security Problem in Computing? 	</a:t>
            </a:r>
          </a:p>
          <a:p>
            <a:pPr marR="0" eaLnBrk="1" hangingPunct="1"/>
            <a:endParaRPr lang="en-US" smtClean="0"/>
          </a:p>
          <a:p>
            <a:pPr marR="0" eaLnBrk="1" hangingPunct="1"/>
            <a:endParaRPr lang="en-US" smtClean="0"/>
          </a:p>
        </p:txBody>
      </p:sp>
      <p:sp>
        <p:nvSpPr>
          <p:cNvPr id="5" name="Slide Number Placeholder 4"/>
          <p:cNvSpPr>
            <a:spLocks noGrp="1"/>
          </p:cNvSpPr>
          <p:nvPr>
            <p:ph type="sldNum" sz="quarter" idx="12"/>
          </p:nvPr>
        </p:nvSpPr>
        <p:spPr/>
        <p:txBody>
          <a:bodyPr/>
          <a:lstStyle/>
          <a:p>
            <a:pPr>
              <a:defRPr/>
            </a:pPr>
            <a:fld id="{DD9897B2-8D15-46F0-BB4C-3EEE9F30080A}" type="slidenum">
              <a:rPr lang="en-US"/>
              <a:pPr>
                <a:defRPr/>
              </a:pPr>
              <a:t>1</a:t>
            </a:fld>
            <a:endParaRPr lang="en-US"/>
          </a:p>
        </p:txBody>
      </p:sp>
      <p:sp>
        <p:nvSpPr>
          <p:cNvPr id="5125" name="Subtitle 2"/>
          <p:cNvSpPr>
            <a:spLocks noGrp="1"/>
          </p:cNvSpPr>
          <p:nvPr/>
        </p:nvSpPr>
        <p:spPr bwMode="auto">
          <a:xfrm>
            <a:off x="4800600" y="5100638"/>
            <a:ext cx="4191000" cy="1752600"/>
          </a:xfrm>
          <a:prstGeom prst="rect">
            <a:avLst/>
          </a:prstGeom>
          <a:noFill/>
          <a:ln w="9525">
            <a:noFill/>
            <a:miter lim="800000"/>
            <a:headEnd/>
            <a:tailEnd/>
          </a:ln>
        </p:spPr>
        <p:txBody>
          <a:bodyPr/>
          <a:lstStyle/>
          <a:p>
            <a:pPr>
              <a:buClr>
                <a:schemeClr val="accent1"/>
              </a:buClr>
              <a:buSzPct val="65000"/>
              <a:buFont typeface="Wingdings" pitchFamily="2" charset="2"/>
              <a:buNone/>
            </a:pPr>
            <a:r>
              <a:rPr lang="en-US" sz="2000" b="1">
                <a:solidFill>
                  <a:srgbClr val="FF0000"/>
                </a:solidFill>
                <a:latin typeface="Constantia" pitchFamily="18" charset="0"/>
              </a:rPr>
              <a:t>Mrs. M. Lalli</a:t>
            </a:r>
          </a:p>
          <a:p>
            <a:pPr>
              <a:buClr>
                <a:schemeClr val="accent1"/>
              </a:buClr>
              <a:buSzPct val="65000"/>
              <a:buFont typeface="Wingdings" pitchFamily="2" charset="2"/>
              <a:buNone/>
            </a:pPr>
            <a:r>
              <a:rPr lang="en-US" sz="2000" b="1">
                <a:solidFill>
                  <a:srgbClr val="FF0000"/>
                </a:solidFill>
                <a:latin typeface="Constantia" pitchFamily="18" charset="0"/>
              </a:rPr>
              <a:t>Assistant Professor</a:t>
            </a:r>
          </a:p>
          <a:p>
            <a:pPr>
              <a:buClr>
                <a:schemeClr val="accent1"/>
              </a:buClr>
              <a:buSzPct val="65000"/>
              <a:buFont typeface="Wingdings" pitchFamily="2" charset="2"/>
              <a:buNone/>
            </a:pPr>
            <a:r>
              <a:rPr lang="en-US" sz="2000" b="1">
                <a:solidFill>
                  <a:srgbClr val="FF0000"/>
                </a:solidFill>
                <a:latin typeface="Constantia" pitchFamily="18" charset="0"/>
              </a:rPr>
              <a:t>Department of Computer Science</a:t>
            </a:r>
          </a:p>
          <a:p>
            <a:pPr>
              <a:buClr>
                <a:schemeClr val="accent1"/>
              </a:buClr>
              <a:buSzPct val="65000"/>
              <a:buFont typeface="Wingdings" pitchFamily="2" charset="2"/>
              <a:buNone/>
            </a:pPr>
            <a:r>
              <a:rPr lang="en-US" sz="2000" b="1">
                <a:solidFill>
                  <a:srgbClr val="FF0000"/>
                </a:solidFill>
                <a:latin typeface="Constantia" pitchFamily="18" charset="0"/>
              </a:rPr>
              <a:t>Bharathidasan University</a:t>
            </a:r>
          </a:p>
          <a:p>
            <a:pPr>
              <a:buClr>
                <a:schemeClr val="accent1"/>
              </a:buClr>
              <a:buSzPct val="65000"/>
              <a:buFont typeface="Wingdings" pitchFamily="2" charset="2"/>
              <a:buNone/>
            </a:pPr>
            <a:r>
              <a:rPr lang="en-US" sz="2000" b="1">
                <a:solidFill>
                  <a:srgbClr val="FF0000"/>
                </a:solidFill>
                <a:latin typeface="Constantia" pitchFamily="18" charset="0"/>
              </a:rPr>
              <a:t>Trichy</a:t>
            </a:r>
          </a:p>
          <a:p>
            <a:pPr>
              <a:buClr>
                <a:schemeClr val="accent1"/>
              </a:buClr>
              <a:buSzPct val="65000"/>
              <a:buFont typeface="Wingdings" pitchFamily="2" charset="2"/>
              <a:buNone/>
            </a:pPr>
            <a:endParaRPr lang="en-US" sz="4000">
              <a:solidFill>
                <a:srgbClr val="FFC000"/>
              </a:solidFill>
              <a:latin typeface="Constantia" pitchFamily="18" charset="0"/>
            </a:endParaRPr>
          </a:p>
          <a:p>
            <a:pPr>
              <a:buClr>
                <a:schemeClr val="accent1"/>
              </a:buClr>
              <a:buSzPct val="65000"/>
              <a:buFont typeface="Wingdings" pitchFamily="2" charset="2"/>
              <a:buNone/>
            </a:pPr>
            <a:endParaRPr lang="en-US" sz="4000">
              <a:solidFill>
                <a:srgbClr val="FFC000"/>
              </a:solidFill>
              <a:latin typeface="Constanti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Content Placeholder 4"/>
          <p:cNvPicPr>
            <a:picLocks noGrp="1" noChangeAspect="1" noChangeArrowheads="1"/>
          </p:cNvPicPr>
          <p:nvPr>
            <p:ph idx="1"/>
          </p:nvPr>
        </p:nvPicPr>
        <p:blipFill>
          <a:blip r:embed="rId2"/>
          <a:srcRect/>
          <a:stretch>
            <a:fillRect/>
          </a:stretch>
        </p:blipFill>
        <p:spPr>
          <a:xfrm>
            <a:off x="1371600" y="1219200"/>
            <a:ext cx="5724525" cy="4291013"/>
          </a:xfrm>
        </p:spPr>
      </p:pic>
      <p:sp>
        <p:nvSpPr>
          <p:cNvPr id="7" name="Slide Number Placeholder 6"/>
          <p:cNvSpPr>
            <a:spLocks noGrp="1"/>
          </p:cNvSpPr>
          <p:nvPr>
            <p:ph type="sldNum" sz="quarter" idx="12"/>
          </p:nvPr>
        </p:nvSpPr>
        <p:spPr/>
        <p:txBody>
          <a:bodyPr/>
          <a:lstStyle/>
          <a:p>
            <a:pPr>
              <a:defRPr/>
            </a:pPr>
            <a:fld id="{FAD8D0DC-7EFE-4E28-86FF-D6A9BB8E396B}"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endParaRPr lang="en-US" smtClean="0"/>
          </a:p>
        </p:txBody>
      </p:sp>
      <p:sp>
        <p:nvSpPr>
          <p:cNvPr id="15363" name="Content Placeholder 2"/>
          <p:cNvSpPr>
            <a:spLocks noGrp="1"/>
          </p:cNvSpPr>
          <p:nvPr>
            <p:ph idx="1"/>
          </p:nvPr>
        </p:nvSpPr>
        <p:spPr/>
        <p:txBody>
          <a:bodyPr/>
          <a:lstStyle/>
          <a:p>
            <a:pPr eaLnBrk="1" hangingPunct="1"/>
            <a:r>
              <a:rPr lang="en-US" b="1" smtClean="0"/>
              <a:t>Attack </a:t>
            </a:r>
            <a:r>
              <a:rPr lang="en-US" smtClean="0"/>
              <a:t>– human who exploits a vulnerability</a:t>
            </a:r>
          </a:p>
          <a:p>
            <a:pPr eaLnBrk="1" hangingPunct="1"/>
            <a:r>
              <a:rPr lang="en-US" b="1" smtClean="0"/>
              <a:t>Control </a:t>
            </a:r>
            <a:r>
              <a:rPr lang="en-US" smtClean="0"/>
              <a:t>– a protective measure against an attack</a:t>
            </a:r>
          </a:p>
          <a:p>
            <a:pPr eaLnBrk="1" hangingPunct="1"/>
            <a:r>
              <a:rPr lang="en-US" b="1" i="1" smtClean="0"/>
              <a:t>A threat is blocked by control of vulnerability</a:t>
            </a:r>
          </a:p>
          <a:p>
            <a:pPr eaLnBrk="1" hangingPunct="1"/>
            <a:r>
              <a:rPr lang="en-US" smtClean="0"/>
              <a:t>Type of System Security Threats in computing</a:t>
            </a:r>
          </a:p>
          <a:p>
            <a:pPr lvl="1" eaLnBrk="1" hangingPunct="1"/>
            <a:r>
              <a:rPr lang="en-US" smtClean="0"/>
              <a:t>Interception</a:t>
            </a:r>
          </a:p>
          <a:p>
            <a:pPr lvl="1" eaLnBrk="1" hangingPunct="1"/>
            <a:r>
              <a:rPr lang="en-US" smtClean="0"/>
              <a:t>Interruption</a:t>
            </a:r>
          </a:p>
          <a:p>
            <a:pPr lvl="1" eaLnBrk="1" hangingPunct="1"/>
            <a:r>
              <a:rPr lang="en-US" smtClean="0"/>
              <a:t>Modification</a:t>
            </a:r>
          </a:p>
          <a:p>
            <a:pPr lvl="1" eaLnBrk="1" hangingPunct="1"/>
            <a:r>
              <a:rPr lang="en-US" smtClean="0"/>
              <a:t>Fabrication</a:t>
            </a:r>
          </a:p>
          <a:p>
            <a:pPr lvl="1" eaLnBrk="1" hangingPunct="1"/>
            <a:endParaRPr lang="en-US" smtClean="0"/>
          </a:p>
        </p:txBody>
      </p:sp>
      <p:sp>
        <p:nvSpPr>
          <p:cNvPr id="5" name="Slide Number Placeholder 4"/>
          <p:cNvSpPr>
            <a:spLocks noGrp="1"/>
          </p:cNvSpPr>
          <p:nvPr>
            <p:ph type="sldNum" sz="quarter" idx="12"/>
          </p:nvPr>
        </p:nvSpPr>
        <p:spPr/>
        <p:txBody>
          <a:bodyPr/>
          <a:lstStyle/>
          <a:p>
            <a:pPr>
              <a:defRPr/>
            </a:pPr>
            <a:fld id="{510BD971-0184-438C-98F6-2E244E3CDE5E}"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p:cNvPicPr>
            <a:picLocks noGrp="1" noChangeAspect="1" noChangeArrowheads="1"/>
          </p:cNvPicPr>
          <p:nvPr>
            <p:ph idx="1"/>
          </p:nvPr>
        </p:nvPicPr>
        <p:blipFill>
          <a:blip r:embed="rId2"/>
          <a:srcRect/>
          <a:stretch>
            <a:fillRect/>
          </a:stretch>
        </p:blipFill>
        <p:spPr>
          <a:xfrm>
            <a:off x="1066800" y="733425"/>
            <a:ext cx="7162800" cy="6124575"/>
          </a:xfrm>
        </p:spPr>
      </p:pic>
      <p:sp>
        <p:nvSpPr>
          <p:cNvPr id="6" name="Slide Number Placeholder 5"/>
          <p:cNvSpPr>
            <a:spLocks noGrp="1"/>
          </p:cNvSpPr>
          <p:nvPr>
            <p:ph type="sldNum" sz="quarter" idx="12"/>
          </p:nvPr>
        </p:nvSpPr>
        <p:spPr/>
        <p:txBody>
          <a:bodyPr/>
          <a:lstStyle/>
          <a:p>
            <a:pPr>
              <a:defRPr/>
            </a:pPr>
            <a:fld id="{03ECA379-7481-405E-96B9-FE4E0D16C30B}"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Method, Opportunity &amp; Motive</a:t>
            </a:r>
          </a:p>
        </p:txBody>
      </p:sp>
      <p:sp>
        <p:nvSpPr>
          <p:cNvPr id="17411" name="Content Placeholder 2"/>
          <p:cNvSpPr>
            <a:spLocks noGrp="1"/>
          </p:cNvSpPr>
          <p:nvPr>
            <p:ph idx="1"/>
          </p:nvPr>
        </p:nvSpPr>
        <p:spPr/>
        <p:txBody>
          <a:bodyPr/>
          <a:lstStyle/>
          <a:p>
            <a:pPr eaLnBrk="1" hangingPunct="1"/>
            <a:r>
              <a:rPr lang="en-US" smtClean="0"/>
              <a:t>Why? Who? What? When? Where?</a:t>
            </a:r>
            <a:br>
              <a:rPr lang="en-US" smtClean="0"/>
            </a:br>
            <a:endParaRPr lang="en-US" smtClean="0"/>
          </a:p>
          <a:p>
            <a:pPr eaLnBrk="1" hangingPunct="1"/>
            <a:r>
              <a:rPr lang="en-US" smtClean="0"/>
              <a:t>Attacker must have three things:</a:t>
            </a:r>
            <a:br>
              <a:rPr lang="en-US" smtClean="0"/>
            </a:br>
            <a:endParaRPr lang="en-US" smtClean="0"/>
          </a:p>
          <a:p>
            <a:pPr lvl="1" eaLnBrk="1" hangingPunct="1"/>
            <a:r>
              <a:rPr lang="en-US" smtClean="0"/>
              <a:t>Method – the skill, knowledge and tool</a:t>
            </a:r>
            <a:br>
              <a:rPr lang="en-US" smtClean="0"/>
            </a:br>
            <a:endParaRPr lang="en-US" smtClean="0"/>
          </a:p>
          <a:p>
            <a:pPr lvl="1" eaLnBrk="1" hangingPunct="1"/>
            <a:r>
              <a:rPr lang="en-US" smtClean="0"/>
              <a:t>Opportunity – the time and access</a:t>
            </a:r>
            <a:br>
              <a:rPr lang="en-US" smtClean="0"/>
            </a:br>
            <a:r>
              <a:rPr lang="en-US" smtClean="0"/>
              <a:t> </a:t>
            </a:r>
          </a:p>
          <a:p>
            <a:pPr lvl="1" eaLnBrk="1" hangingPunct="1"/>
            <a:r>
              <a:rPr lang="en-US" smtClean="0"/>
              <a:t>Motive – a reason to want to perform an attack</a:t>
            </a:r>
          </a:p>
          <a:p>
            <a:pPr lvl="1" eaLnBrk="1" hangingPunct="1"/>
            <a:endParaRPr lang="en-US" smtClean="0"/>
          </a:p>
        </p:txBody>
      </p:sp>
      <p:sp>
        <p:nvSpPr>
          <p:cNvPr id="5" name="Slide Number Placeholder 4"/>
          <p:cNvSpPr>
            <a:spLocks noGrp="1"/>
          </p:cNvSpPr>
          <p:nvPr>
            <p:ph type="sldNum" sz="quarter" idx="12"/>
          </p:nvPr>
        </p:nvSpPr>
        <p:spPr/>
        <p:txBody>
          <a:bodyPr/>
          <a:lstStyle/>
          <a:p>
            <a:pPr>
              <a:defRPr/>
            </a:pPr>
            <a:fld id="{098C4C05-F8F8-4485-831F-066D395056A1}"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Security Goals</a:t>
            </a:r>
          </a:p>
        </p:txBody>
      </p:sp>
      <p:sp>
        <p:nvSpPr>
          <p:cNvPr id="18435" name="Content Placeholder 2"/>
          <p:cNvSpPr>
            <a:spLocks noGrp="1"/>
          </p:cNvSpPr>
          <p:nvPr>
            <p:ph idx="1"/>
          </p:nvPr>
        </p:nvSpPr>
        <p:spPr/>
        <p:txBody>
          <a:bodyPr/>
          <a:lstStyle/>
          <a:p>
            <a:pPr eaLnBrk="1" hangingPunct="1"/>
            <a:r>
              <a:rPr lang="en-US" smtClean="0"/>
              <a:t>Secure is:</a:t>
            </a:r>
          </a:p>
          <a:p>
            <a:pPr lvl="1" eaLnBrk="1" hangingPunct="1"/>
            <a:r>
              <a:rPr lang="en-US" b="1" smtClean="0"/>
              <a:t>Confidentiality </a:t>
            </a:r>
            <a:r>
              <a:rPr lang="en-US" smtClean="0"/>
              <a:t> (Secrecy or Privacy)- assets accessed only by authorized parties</a:t>
            </a:r>
          </a:p>
          <a:p>
            <a:pPr lvl="2" eaLnBrk="1" hangingPunct="1"/>
            <a:r>
              <a:rPr lang="en-US" smtClean="0"/>
              <a:t>Not only reading but viewing, printing or knowing about the asset</a:t>
            </a:r>
          </a:p>
          <a:p>
            <a:pPr lvl="1" eaLnBrk="1" hangingPunct="1"/>
            <a:r>
              <a:rPr lang="en-US" b="1" smtClean="0"/>
              <a:t>Integrity </a:t>
            </a:r>
            <a:r>
              <a:rPr lang="en-US" smtClean="0"/>
              <a:t>– assets modified only by authorized parties</a:t>
            </a:r>
          </a:p>
          <a:p>
            <a:pPr lvl="2" eaLnBrk="1" hangingPunct="1"/>
            <a:r>
              <a:rPr lang="en-US" smtClean="0"/>
              <a:t>Includes writing, changing, changing the status, deleting or creating</a:t>
            </a:r>
          </a:p>
          <a:p>
            <a:pPr lvl="1" eaLnBrk="1" hangingPunct="1"/>
            <a:r>
              <a:rPr lang="en-US" b="1" smtClean="0"/>
              <a:t>Availability</a:t>
            </a:r>
            <a:r>
              <a:rPr lang="en-US" smtClean="0"/>
              <a:t> – assets are accessible to authorized parties at appropriate times.</a:t>
            </a:r>
          </a:p>
          <a:p>
            <a:pPr lvl="2" eaLnBrk="1" hangingPunct="1"/>
            <a:r>
              <a:rPr lang="en-US" smtClean="0"/>
              <a:t>Denial of Service </a:t>
            </a:r>
          </a:p>
          <a:p>
            <a:pPr lvl="2" eaLnBrk="1" hangingPunct="1">
              <a:buFont typeface="Wingdings 2" pitchFamily="18" charset="2"/>
              <a:buNone/>
            </a:pPr>
            <a:endParaRPr lang="en-US" smtClean="0"/>
          </a:p>
        </p:txBody>
      </p:sp>
      <p:sp>
        <p:nvSpPr>
          <p:cNvPr id="5" name="Slide Number Placeholder 4"/>
          <p:cNvSpPr>
            <a:spLocks noGrp="1"/>
          </p:cNvSpPr>
          <p:nvPr>
            <p:ph type="sldNum" sz="quarter" idx="12"/>
          </p:nvPr>
        </p:nvSpPr>
        <p:spPr/>
        <p:txBody>
          <a:bodyPr/>
          <a:lstStyle/>
          <a:p>
            <a:pPr>
              <a:defRPr/>
            </a:pPr>
            <a:fld id="{F2855130-729A-4732-AE4C-1F71127E4B21}"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p:cNvPicPr>
            <a:picLocks noGrp="1" noChangeAspect="1" noChangeArrowheads="1"/>
          </p:cNvPicPr>
          <p:nvPr>
            <p:ph idx="1"/>
          </p:nvPr>
        </p:nvPicPr>
        <p:blipFill>
          <a:blip r:embed="rId2"/>
          <a:srcRect/>
          <a:stretch>
            <a:fillRect/>
          </a:stretch>
        </p:blipFill>
        <p:spPr>
          <a:xfrm>
            <a:off x="1905000" y="914400"/>
            <a:ext cx="5367338" cy="5553075"/>
          </a:xfrm>
        </p:spPr>
      </p:pic>
      <p:sp>
        <p:nvSpPr>
          <p:cNvPr id="6" name="Slide Number Placeholder 5"/>
          <p:cNvSpPr>
            <a:spLocks noGrp="1"/>
          </p:cNvSpPr>
          <p:nvPr>
            <p:ph type="sldNum" sz="quarter" idx="12"/>
          </p:nvPr>
        </p:nvSpPr>
        <p:spPr/>
        <p:txBody>
          <a:bodyPr/>
          <a:lstStyle/>
          <a:p>
            <a:pPr>
              <a:defRPr/>
            </a:pPr>
            <a:fld id="{4C2196F5-A49A-4C5A-AC38-FDB09F0817DE}" type="slidenum">
              <a:rPr lang="en-US"/>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Vulnerabilities	</a:t>
            </a:r>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smtClean="0"/>
              <a:t>Hardware</a:t>
            </a:r>
          </a:p>
          <a:p>
            <a:pPr marL="640080" lvl="1" indent="-246888" eaLnBrk="1" fontAlgn="auto" hangingPunct="1">
              <a:spcAft>
                <a:spcPts val="0"/>
              </a:spcAft>
              <a:buFont typeface="Wingdings 2"/>
              <a:buChar char=""/>
              <a:defRPr/>
            </a:pPr>
            <a:r>
              <a:rPr lang="en-US" dirty="0" smtClean="0"/>
              <a:t>It is very visible</a:t>
            </a:r>
          </a:p>
          <a:p>
            <a:pPr marL="640080" lvl="1" indent="-246888" eaLnBrk="1" fontAlgn="auto" hangingPunct="1">
              <a:spcAft>
                <a:spcPts val="0"/>
              </a:spcAft>
              <a:buFont typeface="Wingdings 2"/>
              <a:buChar char=""/>
              <a:defRPr/>
            </a:pPr>
            <a:r>
              <a:rPr lang="en-US" dirty="0" smtClean="0"/>
              <a:t>Easy to attack</a:t>
            </a:r>
          </a:p>
          <a:p>
            <a:pPr marL="640080" lvl="1" indent="-246888" eaLnBrk="1" fontAlgn="auto" hangingPunct="1">
              <a:spcAft>
                <a:spcPts val="0"/>
              </a:spcAft>
              <a:buFont typeface="Wingdings 2"/>
              <a:buChar char=""/>
              <a:defRPr/>
            </a:pPr>
            <a:r>
              <a:rPr lang="en-US" dirty="0" smtClean="0"/>
              <a:t>Water, burned, frozen, gassed and electrocuted, dust, time, rodents, environment </a:t>
            </a:r>
          </a:p>
          <a:p>
            <a:pPr marL="640080" lvl="1" indent="-246888" eaLnBrk="1" fontAlgn="auto" hangingPunct="1">
              <a:spcAft>
                <a:spcPts val="0"/>
              </a:spcAft>
              <a:buFont typeface="Wingdings 2"/>
              <a:buChar char=""/>
              <a:defRPr/>
            </a:pPr>
            <a:r>
              <a:rPr lang="en-US" dirty="0" smtClean="0"/>
              <a:t>Voluntary Machine Slaughter or </a:t>
            </a:r>
            <a:r>
              <a:rPr lang="en-US" dirty="0" err="1" smtClean="0"/>
              <a:t>Machinicide</a:t>
            </a:r>
            <a:r>
              <a:rPr lang="en-US" dirty="0" smtClean="0"/>
              <a:t> </a:t>
            </a:r>
          </a:p>
          <a:p>
            <a:pPr marL="274320" indent="-274320" eaLnBrk="1" fontAlgn="auto" hangingPunct="1">
              <a:spcAft>
                <a:spcPts val="0"/>
              </a:spcAft>
              <a:buClr>
                <a:schemeClr val="accent3"/>
              </a:buClr>
              <a:buFont typeface="Wingdings 2"/>
              <a:buChar char=""/>
              <a:defRPr/>
            </a:pPr>
            <a:r>
              <a:rPr lang="en-US" dirty="0" smtClean="0"/>
              <a:t>Software</a:t>
            </a:r>
          </a:p>
          <a:p>
            <a:pPr marL="640080" lvl="1" indent="-246888" eaLnBrk="1" fontAlgn="auto" hangingPunct="1">
              <a:spcAft>
                <a:spcPts val="0"/>
              </a:spcAft>
              <a:buFont typeface="Wingdings 2"/>
              <a:buChar char=""/>
              <a:defRPr/>
            </a:pPr>
            <a:r>
              <a:rPr lang="en-US" dirty="0" smtClean="0"/>
              <a:t>Software Deletion</a:t>
            </a:r>
          </a:p>
          <a:p>
            <a:pPr marL="640080" lvl="1" indent="-246888" eaLnBrk="1" fontAlgn="auto" hangingPunct="1">
              <a:spcAft>
                <a:spcPts val="0"/>
              </a:spcAft>
              <a:buFont typeface="Wingdings 2"/>
              <a:buChar char=""/>
              <a:defRPr/>
            </a:pPr>
            <a:r>
              <a:rPr lang="en-US" dirty="0" smtClean="0"/>
              <a:t>Software Modification </a:t>
            </a:r>
          </a:p>
          <a:p>
            <a:pPr marL="640080" lvl="1" indent="-246888" eaLnBrk="1" fontAlgn="auto" hangingPunct="1">
              <a:spcAft>
                <a:spcPts val="0"/>
              </a:spcAft>
              <a:buFont typeface="Wingdings 2"/>
              <a:buChar char=""/>
              <a:defRPr/>
            </a:pPr>
            <a:r>
              <a:rPr lang="en-US" dirty="0" smtClean="0"/>
              <a:t>Software Theft</a:t>
            </a:r>
          </a:p>
        </p:txBody>
      </p:sp>
      <p:sp>
        <p:nvSpPr>
          <p:cNvPr id="5" name="Slide Number Placeholder 4"/>
          <p:cNvSpPr>
            <a:spLocks noGrp="1"/>
          </p:cNvSpPr>
          <p:nvPr>
            <p:ph type="sldNum" sz="quarter" idx="12"/>
          </p:nvPr>
        </p:nvSpPr>
        <p:spPr/>
        <p:txBody>
          <a:bodyPr/>
          <a:lstStyle/>
          <a:p>
            <a:pPr>
              <a:defRPr/>
            </a:pPr>
            <a:fld id="{2727421D-32BB-4E0C-A691-64AF9C474A20}"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p:cNvPicPr>
            <a:picLocks noGrp="1" noChangeAspect="1" noChangeArrowheads="1"/>
          </p:cNvPicPr>
          <p:nvPr>
            <p:ph idx="1"/>
          </p:nvPr>
        </p:nvPicPr>
        <p:blipFill>
          <a:blip r:embed="rId2"/>
          <a:srcRect/>
          <a:stretch>
            <a:fillRect/>
          </a:stretch>
        </p:blipFill>
        <p:spPr>
          <a:xfrm>
            <a:off x="381000" y="1219200"/>
            <a:ext cx="8450263" cy="4211638"/>
          </a:xfrm>
        </p:spPr>
      </p:pic>
      <p:sp>
        <p:nvSpPr>
          <p:cNvPr id="5" name="Footer Placeholder 4"/>
          <p:cNvSpPr>
            <a:spLocks noGrp="1"/>
          </p:cNvSpPr>
          <p:nvPr>
            <p:ph type="ftr" sz="quarter" idx="11"/>
          </p:nvPr>
        </p:nvSpPr>
        <p:spPr/>
        <p:txBody>
          <a:bodyPr/>
          <a:lstStyle/>
          <a:p>
            <a:pPr>
              <a:defRPr/>
            </a:pPr>
            <a:r>
              <a:rPr lang="en-US"/>
              <a:t>Network Security /  G. Steffen</a:t>
            </a:r>
          </a:p>
        </p:txBody>
      </p:sp>
      <p:sp>
        <p:nvSpPr>
          <p:cNvPr id="6" name="Slide Number Placeholder 5"/>
          <p:cNvSpPr>
            <a:spLocks noGrp="1"/>
          </p:cNvSpPr>
          <p:nvPr>
            <p:ph type="sldNum" sz="quarter" idx="12"/>
          </p:nvPr>
        </p:nvSpPr>
        <p:spPr/>
        <p:txBody>
          <a:bodyPr/>
          <a:lstStyle/>
          <a:p>
            <a:pPr>
              <a:defRPr/>
            </a:pPr>
            <a:fld id="{8CAE2358-FB41-4FD2-A538-621F2130E2A2}" type="slidenum">
              <a:rPr lang="en-US"/>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91200"/>
          </a:xfrm>
        </p:spPr>
        <p:txBody>
          <a:bodyPr>
            <a:normAutofit fontScale="92500" lnSpcReduction="20000"/>
          </a:bodyPr>
          <a:lstStyle/>
          <a:p>
            <a:pPr marL="640080" lvl="1" indent="-246888" eaLnBrk="1" fontAlgn="auto" hangingPunct="1">
              <a:spcAft>
                <a:spcPts val="0"/>
              </a:spcAft>
              <a:buFont typeface="Wingdings 2"/>
              <a:buChar char=""/>
              <a:defRPr/>
            </a:pPr>
            <a:r>
              <a:rPr lang="en-US" dirty="0" smtClean="0"/>
              <a:t>Malicious Modification of Software</a:t>
            </a:r>
          </a:p>
          <a:p>
            <a:pPr lvl="2" indent="-246888" eaLnBrk="1" fontAlgn="auto" hangingPunct="1">
              <a:spcAft>
                <a:spcPts val="0"/>
              </a:spcAft>
              <a:buFont typeface="Wingdings 2"/>
              <a:buChar char=""/>
              <a:defRPr/>
            </a:pPr>
            <a:r>
              <a:rPr lang="en-US" dirty="0" smtClean="0"/>
              <a:t>Logic Bomb</a:t>
            </a:r>
          </a:p>
          <a:p>
            <a:pPr lvl="2" indent="-246888" eaLnBrk="1" fontAlgn="auto" hangingPunct="1">
              <a:spcAft>
                <a:spcPts val="0"/>
              </a:spcAft>
              <a:buFont typeface="Wingdings 2"/>
              <a:buChar char=""/>
              <a:defRPr/>
            </a:pPr>
            <a:r>
              <a:rPr lang="en-US" dirty="0" smtClean="0"/>
              <a:t>Trojan Horse</a:t>
            </a:r>
          </a:p>
          <a:p>
            <a:pPr lvl="2" indent="-246888" eaLnBrk="1" fontAlgn="auto" hangingPunct="1">
              <a:spcAft>
                <a:spcPts val="0"/>
              </a:spcAft>
              <a:buFont typeface="Wingdings 2"/>
              <a:buChar char=""/>
              <a:defRPr/>
            </a:pPr>
            <a:r>
              <a:rPr lang="en-US" dirty="0" smtClean="0"/>
              <a:t>Virus</a:t>
            </a:r>
          </a:p>
          <a:p>
            <a:pPr lvl="2" indent="-246888" eaLnBrk="1" fontAlgn="auto" hangingPunct="1">
              <a:spcAft>
                <a:spcPts val="0"/>
              </a:spcAft>
              <a:buFont typeface="Wingdings 2"/>
              <a:buChar char=""/>
              <a:defRPr/>
            </a:pPr>
            <a:r>
              <a:rPr lang="en-US" dirty="0" smtClean="0"/>
              <a:t>Trapdoor</a:t>
            </a:r>
          </a:p>
          <a:p>
            <a:pPr lvl="2" indent="-246888" eaLnBrk="1" fontAlgn="auto" hangingPunct="1">
              <a:spcAft>
                <a:spcPts val="0"/>
              </a:spcAft>
              <a:buFont typeface="Wingdings 2"/>
              <a:buChar char=""/>
              <a:defRPr/>
            </a:pPr>
            <a:r>
              <a:rPr lang="en-US" dirty="0" smtClean="0"/>
              <a:t>Information leaks</a:t>
            </a:r>
          </a:p>
          <a:p>
            <a:pPr marL="274320" indent="-274320" eaLnBrk="1" fontAlgn="auto" hangingPunct="1">
              <a:spcAft>
                <a:spcPts val="0"/>
              </a:spcAft>
              <a:buClr>
                <a:schemeClr val="accent3"/>
              </a:buClr>
              <a:buFont typeface="Wingdings 2"/>
              <a:buChar char=""/>
              <a:defRPr/>
            </a:pPr>
            <a:r>
              <a:rPr lang="en-US" dirty="0" smtClean="0"/>
              <a:t>Data Vulnerabilities</a:t>
            </a:r>
          </a:p>
          <a:p>
            <a:pPr marL="640080" lvl="1" indent="-246888" eaLnBrk="1" fontAlgn="auto" hangingPunct="1">
              <a:spcAft>
                <a:spcPts val="0"/>
              </a:spcAft>
              <a:buFont typeface="Wingdings 2"/>
              <a:buChar char=""/>
              <a:defRPr/>
            </a:pPr>
            <a:r>
              <a:rPr lang="en-US" dirty="0" smtClean="0"/>
              <a:t>Effects everyone</a:t>
            </a:r>
          </a:p>
          <a:p>
            <a:pPr marL="640080" lvl="1" indent="-246888" eaLnBrk="1" fontAlgn="auto" hangingPunct="1">
              <a:spcAft>
                <a:spcPts val="0"/>
              </a:spcAft>
              <a:buFont typeface="Wingdings 2"/>
              <a:buChar char=""/>
              <a:defRPr/>
            </a:pPr>
            <a:r>
              <a:rPr lang="en-US" dirty="0" smtClean="0"/>
              <a:t>Data is more than just an electronic file</a:t>
            </a:r>
          </a:p>
          <a:p>
            <a:pPr marL="640080" lvl="1" indent="-246888" eaLnBrk="1" fontAlgn="auto" hangingPunct="1">
              <a:spcAft>
                <a:spcPts val="0"/>
              </a:spcAft>
              <a:buFont typeface="Wingdings 2"/>
              <a:buChar char=""/>
              <a:defRPr/>
            </a:pPr>
            <a:r>
              <a:rPr lang="en-US" b="1" dirty="0" smtClean="0"/>
              <a:t>Principle of Adequate Protection </a:t>
            </a:r>
            <a:r>
              <a:rPr lang="en-US" dirty="0" smtClean="0"/>
              <a:t>– Computer items must be protected only until they lose their value.</a:t>
            </a:r>
          </a:p>
          <a:p>
            <a:pPr marL="640080" lvl="1" indent="-246888" eaLnBrk="1" fontAlgn="auto" hangingPunct="1">
              <a:spcAft>
                <a:spcPts val="0"/>
              </a:spcAft>
              <a:buFont typeface="Wingdings 2"/>
              <a:buChar char=""/>
              <a:defRPr/>
            </a:pPr>
            <a:r>
              <a:rPr lang="en-US" dirty="0" smtClean="0"/>
              <a:t>Data Confidentiality</a:t>
            </a:r>
          </a:p>
          <a:p>
            <a:pPr marL="640080" lvl="1" indent="-246888" eaLnBrk="1" fontAlgn="auto" hangingPunct="1">
              <a:spcAft>
                <a:spcPts val="0"/>
              </a:spcAft>
              <a:buFont typeface="Wingdings 2"/>
              <a:buChar char=""/>
              <a:defRPr/>
            </a:pPr>
            <a:r>
              <a:rPr lang="en-US" dirty="0" smtClean="0"/>
              <a:t>Data Integrity </a:t>
            </a:r>
          </a:p>
          <a:p>
            <a:pPr marL="274320" indent="-274320" eaLnBrk="1" fontAlgn="auto" hangingPunct="1">
              <a:spcAft>
                <a:spcPts val="0"/>
              </a:spcAft>
              <a:buClr>
                <a:schemeClr val="accent3"/>
              </a:buClr>
              <a:buFont typeface="Wingdings 2"/>
              <a:buChar char=""/>
              <a:defRPr/>
            </a:pPr>
            <a:r>
              <a:rPr lang="en-US" dirty="0" smtClean="0"/>
              <a:t>Other Exposed Assets</a:t>
            </a:r>
          </a:p>
          <a:p>
            <a:pPr marL="640080" lvl="1" indent="-246888" eaLnBrk="1" fontAlgn="auto" hangingPunct="1">
              <a:spcAft>
                <a:spcPts val="0"/>
              </a:spcAft>
              <a:buFont typeface="Wingdings 2"/>
              <a:buChar char=""/>
              <a:defRPr/>
            </a:pPr>
            <a:r>
              <a:rPr lang="en-US" dirty="0" smtClean="0"/>
              <a:t>Networks</a:t>
            </a:r>
          </a:p>
          <a:p>
            <a:pPr marL="640080" lvl="1" indent="-246888" eaLnBrk="1" fontAlgn="auto" hangingPunct="1">
              <a:spcAft>
                <a:spcPts val="0"/>
              </a:spcAft>
              <a:buFont typeface="Wingdings 2"/>
              <a:buChar char=""/>
              <a:defRPr/>
            </a:pPr>
            <a:r>
              <a:rPr lang="en-US" dirty="0" smtClean="0"/>
              <a:t>Access</a:t>
            </a:r>
          </a:p>
          <a:p>
            <a:pPr marL="640080" lvl="1" indent="-246888" eaLnBrk="1" fontAlgn="auto" hangingPunct="1">
              <a:spcAft>
                <a:spcPts val="0"/>
              </a:spcAft>
              <a:buFont typeface="Wingdings 2"/>
              <a:buChar char=""/>
              <a:defRPr/>
            </a:pPr>
            <a:r>
              <a:rPr lang="en-US" dirty="0" smtClean="0"/>
              <a:t>Key People</a:t>
            </a:r>
          </a:p>
          <a:p>
            <a:pPr marL="640080" lvl="1" indent="-246888" eaLnBrk="1" fontAlgn="auto" hangingPunct="1">
              <a:spcAft>
                <a:spcPts val="0"/>
              </a:spcAft>
              <a:buFont typeface="Wingdings 2"/>
              <a:buChar char=""/>
              <a:defRPr/>
            </a:pPr>
            <a:endParaRPr lang="en-US" dirty="0" smtClean="0"/>
          </a:p>
          <a:p>
            <a:pPr marL="640080" lvl="1" indent="-246888" eaLnBrk="1" fontAlgn="auto" hangingPunct="1">
              <a:spcAft>
                <a:spcPts val="0"/>
              </a:spcAft>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endParaRPr lang="en-US" dirty="0"/>
          </a:p>
        </p:txBody>
      </p:sp>
      <p:sp>
        <p:nvSpPr>
          <p:cNvPr id="5" name="Slide Number Placeholder 4"/>
          <p:cNvSpPr>
            <a:spLocks noGrp="1"/>
          </p:cNvSpPr>
          <p:nvPr>
            <p:ph type="sldNum" sz="quarter" idx="12"/>
          </p:nvPr>
        </p:nvSpPr>
        <p:spPr/>
        <p:txBody>
          <a:bodyPr/>
          <a:lstStyle/>
          <a:p>
            <a:pPr>
              <a:defRPr/>
            </a:pPr>
            <a:fld id="{BB717DF2-8807-4B7D-82C3-7EB9FF7F32B1}"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p:cNvPicPr>
            <a:picLocks noGrp="1" noChangeAspect="1" noChangeArrowheads="1"/>
          </p:cNvPicPr>
          <p:nvPr>
            <p:ph idx="1"/>
          </p:nvPr>
        </p:nvPicPr>
        <p:blipFill>
          <a:blip r:embed="rId2"/>
          <a:srcRect/>
          <a:stretch>
            <a:fillRect/>
          </a:stretch>
        </p:blipFill>
        <p:spPr>
          <a:xfrm>
            <a:off x="1143000" y="287338"/>
            <a:ext cx="7162800" cy="6127750"/>
          </a:xfrm>
        </p:spPr>
      </p:pic>
      <p:sp>
        <p:nvSpPr>
          <p:cNvPr id="6" name="Slide Number Placeholder 5"/>
          <p:cNvSpPr>
            <a:spLocks noGrp="1"/>
          </p:cNvSpPr>
          <p:nvPr>
            <p:ph type="sldNum" sz="quarter" idx="12"/>
          </p:nvPr>
        </p:nvSpPr>
        <p:spPr/>
        <p:txBody>
          <a:bodyPr/>
          <a:lstStyle/>
          <a:p>
            <a:pPr>
              <a:defRPr/>
            </a:pPr>
            <a:fld id="{559178B2-CB2B-4FBA-9596-CFA9620A8198}"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In This Chapter	</a:t>
            </a:r>
          </a:p>
        </p:txBody>
      </p:sp>
      <p:sp>
        <p:nvSpPr>
          <p:cNvPr id="6147" name="Content Placeholder 2"/>
          <p:cNvSpPr>
            <a:spLocks noGrp="1"/>
          </p:cNvSpPr>
          <p:nvPr>
            <p:ph idx="1"/>
          </p:nvPr>
        </p:nvSpPr>
        <p:spPr/>
        <p:txBody>
          <a:bodyPr/>
          <a:lstStyle/>
          <a:p>
            <a:pPr eaLnBrk="1" hangingPunct="1"/>
            <a:r>
              <a:rPr lang="en-US" smtClean="0"/>
              <a:t>The risks involved in computing</a:t>
            </a:r>
          </a:p>
          <a:p>
            <a:pPr eaLnBrk="1" hangingPunct="1"/>
            <a:r>
              <a:rPr lang="en-US" smtClean="0"/>
              <a:t>The goal of secure computing: confidentiality, integrity, availability </a:t>
            </a:r>
          </a:p>
          <a:p>
            <a:pPr eaLnBrk="1" hangingPunct="1"/>
            <a:r>
              <a:rPr lang="en-US" smtClean="0"/>
              <a:t>The threats to security in computing: interception, interruption, modifications, fabrication</a:t>
            </a:r>
          </a:p>
          <a:p>
            <a:pPr eaLnBrk="1" hangingPunct="1"/>
            <a:r>
              <a:rPr lang="en-US" smtClean="0"/>
              <a:t>Controls available to address these threats: encryption, programming controls, operating systems, network controls, administrative controls, laws and ethics</a:t>
            </a:r>
          </a:p>
        </p:txBody>
      </p:sp>
      <p:sp>
        <p:nvSpPr>
          <p:cNvPr id="5" name="Slide Number Placeholder 4"/>
          <p:cNvSpPr>
            <a:spLocks noGrp="1"/>
          </p:cNvSpPr>
          <p:nvPr>
            <p:ph type="sldNum" sz="quarter" idx="12"/>
          </p:nvPr>
        </p:nvSpPr>
        <p:spPr/>
        <p:txBody>
          <a:bodyPr/>
          <a:lstStyle/>
          <a:p>
            <a:pPr>
              <a:defRPr/>
            </a:pPr>
            <a:fld id="{77279C80-B978-44ED-BFE8-35B26658B9B4}" type="slidenum">
              <a:rPr lang="en-US"/>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Computer Criminals</a:t>
            </a:r>
          </a:p>
        </p:txBody>
      </p:sp>
      <p:sp>
        <p:nvSpPr>
          <p:cNvPr id="24579" name="Content Placeholder 2"/>
          <p:cNvSpPr>
            <a:spLocks noGrp="1"/>
          </p:cNvSpPr>
          <p:nvPr>
            <p:ph idx="1"/>
          </p:nvPr>
        </p:nvSpPr>
        <p:spPr/>
        <p:txBody>
          <a:bodyPr/>
          <a:lstStyle/>
          <a:p>
            <a:pPr eaLnBrk="1" hangingPunct="1"/>
            <a:r>
              <a:rPr lang="en-US" smtClean="0"/>
              <a:t>Amateurs</a:t>
            </a:r>
          </a:p>
          <a:p>
            <a:pPr eaLnBrk="1" hangingPunct="1">
              <a:buFont typeface="Wingdings 2" pitchFamily="18" charset="2"/>
              <a:buNone/>
            </a:pPr>
            <a:endParaRPr lang="en-US" smtClean="0"/>
          </a:p>
          <a:p>
            <a:pPr eaLnBrk="1" hangingPunct="1"/>
            <a:r>
              <a:rPr lang="en-US" smtClean="0"/>
              <a:t>Crackers or Hackers</a:t>
            </a:r>
            <a:br>
              <a:rPr lang="en-US" smtClean="0"/>
            </a:br>
            <a:endParaRPr lang="en-US" smtClean="0"/>
          </a:p>
          <a:p>
            <a:pPr eaLnBrk="1" hangingPunct="1"/>
            <a:r>
              <a:rPr lang="en-US" smtClean="0"/>
              <a:t>Career Criminal</a:t>
            </a:r>
            <a:br>
              <a:rPr lang="en-US" smtClean="0"/>
            </a:br>
            <a:endParaRPr lang="en-US" smtClean="0"/>
          </a:p>
          <a:p>
            <a:pPr eaLnBrk="1" hangingPunct="1"/>
            <a:r>
              <a:rPr lang="en-US" smtClean="0"/>
              <a:t>Terrorists</a:t>
            </a:r>
          </a:p>
          <a:p>
            <a:pPr eaLnBrk="1" hangingPunct="1"/>
            <a:endParaRPr lang="en-US" smtClean="0"/>
          </a:p>
        </p:txBody>
      </p:sp>
      <p:sp>
        <p:nvSpPr>
          <p:cNvPr id="5" name="Slide Number Placeholder 4"/>
          <p:cNvSpPr>
            <a:spLocks noGrp="1"/>
          </p:cNvSpPr>
          <p:nvPr>
            <p:ph type="sldNum" sz="quarter" idx="12"/>
          </p:nvPr>
        </p:nvSpPr>
        <p:spPr/>
        <p:txBody>
          <a:bodyPr/>
          <a:lstStyle/>
          <a:p>
            <a:pPr>
              <a:defRPr/>
            </a:pPr>
            <a:fld id="{84F7FFE2-BB71-4A18-A957-717341F382B7}" type="slidenum">
              <a:rPr lang="en-US"/>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t>Methods of Defense</a:t>
            </a:r>
          </a:p>
        </p:txBody>
      </p:sp>
      <p:sp>
        <p:nvSpPr>
          <p:cNvPr id="25603" name="Content Placeholder 2"/>
          <p:cNvSpPr>
            <a:spLocks noGrp="1"/>
          </p:cNvSpPr>
          <p:nvPr>
            <p:ph idx="1"/>
          </p:nvPr>
        </p:nvSpPr>
        <p:spPr/>
        <p:txBody>
          <a:bodyPr/>
          <a:lstStyle/>
          <a:p>
            <a:pPr eaLnBrk="1" hangingPunct="1"/>
            <a:r>
              <a:rPr lang="en-US" smtClean="0"/>
              <a:t>Harm occurs when a threat is realized against a vulnerability</a:t>
            </a:r>
          </a:p>
          <a:p>
            <a:pPr eaLnBrk="1" hangingPunct="1"/>
            <a:r>
              <a:rPr lang="en-US" b="1" smtClean="0"/>
              <a:t>Risk</a:t>
            </a:r>
            <a:r>
              <a:rPr lang="en-US" smtClean="0"/>
              <a:t> – the possibility of harm</a:t>
            </a:r>
          </a:p>
          <a:p>
            <a:pPr eaLnBrk="1" hangingPunct="1"/>
            <a:r>
              <a:rPr lang="en-US" smtClean="0"/>
              <a:t>Dealing with Harm</a:t>
            </a:r>
          </a:p>
          <a:p>
            <a:pPr lvl="1" eaLnBrk="1" hangingPunct="1"/>
            <a:r>
              <a:rPr lang="en-US" smtClean="0"/>
              <a:t>Prevent it</a:t>
            </a:r>
          </a:p>
          <a:p>
            <a:pPr lvl="1" eaLnBrk="1" hangingPunct="1"/>
            <a:r>
              <a:rPr lang="en-US" smtClean="0"/>
              <a:t>Deter it,</a:t>
            </a:r>
          </a:p>
          <a:p>
            <a:pPr lvl="1" eaLnBrk="1" hangingPunct="1"/>
            <a:r>
              <a:rPr lang="en-US" smtClean="0"/>
              <a:t>Deflect it,</a:t>
            </a:r>
          </a:p>
          <a:p>
            <a:pPr lvl="1" eaLnBrk="1" hangingPunct="1"/>
            <a:r>
              <a:rPr lang="en-US" smtClean="0"/>
              <a:t>Detect it,</a:t>
            </a:r>
          </a:p>
          <a:p>
            <a:pPr lvl="1" eaLnBrk="1" hangingPunct="1"/>
            <a:r>
              <a:rPr lang="en-US" smtClean="0"/>
              <a:t>And Recover  from it.</a:t>
            </a:r>
          </a:p>
        </p:txBody>
      </p:sp>
      <p:sp>
        <p:nvSpPr>
          <p:cNvPr id="5" name="Slide Number Placeholder 4"/>
          <p:cNvSpPr>
            <a:spLocks noGrp="1"/>
          </p:cNvSpPr>
          <p:nvPr>
            <p:ph type="sldNum" sz="quarter" idx="12"/>
          </p:nvPr>
        </p:nvSpPr>
        <p:spPr/>
        <p:txBody>
          <a:bodyPr/>
          <a:lstStyle/>
          <a:p>
            <a:pPr>
              <a:defRPr/>
            </a:pPr>
            <a:fld id="{46B8A3FF-7ACB-427B-BFE8-BB175AF9F95D}" type="slidenum">
              <a:rPr lang="en-US"/>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Controls</a:t>
            </a:r>
          </a:p>
        </p:txBody>
      </p:sp>
      <p:sp>
        <p:nvSpPr>
          <p:cNvPr id="3" name="Content Placeholder 2"/>
          <p:cNvSpPr>
            <a:spLocks noGrp="1"/>
          </p:cNvSpPr>
          <p:nvPr>
            <p:ph idx="1"/>
          </p:nvPr>
        </p:nvSpPr>
        <p:spPr>
          <a:xfrm>
            <a:off x="457200" y="1935163"/>
            <a:ext cx="8229600" cy="4541837"/>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b="1" dirty="0" smtClean="0"/>
              <a:t>Control</a:t>
            </a:r>
            <a:r>
              <a:rPr lang="en-US" dirty="0" smtClean="0"/>
              <a:t> – attempt to prevent the exploitation of a vulnerability</a:t>
            </a:r>
          </a:p>
          <a:p>
            <a:pPr marL="274320" indent="-274320" eaLnBrk="1" fontAlgn="auto" hangingPunct="1">
              <a:spcAft>
                <a:spcPts val="0"/>
              </a:spcAft>
              <a:buClr>
                <a:schemeClr val="accent3"/>
              </a:buClr>
              <a:buFont typeface="Wingdings 2"/>
              <a:buChar char=""/>
              <a:defRPr/>
            </a:pPr>
            <a:r>
              <a:rPr lang="en-US" dirty="0" smtClean="0"/>
              <a:t>Computer Security has lots of controls</a:t>
            </a:r>
          </a:p>
          <a:p>
            <a:pPr marL="640080" lvl="1" indent="-246888" eaLnBrk="1" fontAlgn="auto" hangingPunct="1">
              <a:spcAft>
                <a:spcPts val="0"/>
              </a:spcAft>
              <a:buFont typeface="Wingdings 2"/>
              <a:buChar char=""/>
              <a:defRPr/>
            </a:pPr>
            <a:r>
              <a:rPr lang="en-US" dirty="0" smtClean="0"/>
              <a:t>Simple or Difficulty</a:t>
            </a:r>
          </a:p>
          <a:p>
            <a:pPr marL="640080" lvl="1" indent="-246888" eaLnBrk="1" fontAlgn="auto" hangingPunct="1">
              <a:spcAft>
                <a:spcPts val="0"/>
              </a:spcAft>
              <a:buFont typeface="Wingdings 2"/>
              <a:buChar char=""/>
              <a:defRPr/>
            </a:pPr>
            <a:r>
              <a:rPr lang="en-US" dirty="0" smtClean="0"/>
              <a:t>Inexpensive or Expensive</a:t>
            </a:r>
          </a:p>
          <a:p>
            <a:pPr marL="274320" indent="-274320" eaLnBrk="1" fontAlgn="auto" hangingPunct="1">
              <a:spcAft>
                <a:spcPts val="0"/>
              </a:spcAft>
              <a:buClr>
                <a:schemeClr val="accent3"/>
              </a:buClr>
              <a:buFont typeface="Wingdings 2"/>
              <a:buChar char=""/>
              <a:defRPr/>
            </a:pPr>
            <a:r>
              <a:rPr lang="en-US" dirty="0" smtClean="0"/>
              <a:t>Type of Control</a:t>
            </a:r>
          </a:p>
          <a:p>
            <a:pPr marL="640080" lvl="1" indent="-246888" eaLnBrk="1" fontAlgn="auto" hangingPunct="1">
              <a:spcAft>
                <a:spcPts val="0"/>
              </a:spcAft>
              <a:buFont typeface="Wingdings 2"/>
              <a:buChar char=""/>
              <a:defRPr/>
            </a:pPr>
            <a:r>
              <a:rPr lang="en-US" dirty="0" smtClean="0"/>
              <a:t>Encryption – formal name for the scrambling process</a:t>
            </a:r>
          </a:p>
          <a:p>
            <a:pPr lvl="2" indent="-246888" eaLnBrk="1" fontAlgn="auto" hangingPunct="1">
              <a:spcAft>
                <a:spcPts val="0"/>
              </a:spcAft>
              <a:buFont typeface="Wingdings 2"/>
              <a:buChar char=""/>
              <a:defRPr/>
            </a:pPr>
            <a:r>
              <a:rPr lang="en-US" dirty="0" smtClean="0"/>
              <a:t>deals with confidentially and integrity</a:t>
            </a:r>
          </a:p>
          <a:p>
            <a:pPr lvl="2" indent="-246888" eaLnBrk="1" fontAlgn="auto" hangingPunct="1">
              <a:spcAft>
                <a:spcPts val="0"/>
              </a:spcAft>
              <a:buFont typeface="Wingdings 2"/>
              <a:buChar char=""/>
              <a:defRPr/>
            </a:pPr>
            <a:r>
              <a:rPr lang="en-US" dirty="0" smtClean="0"/>
              <a:t>Does not solve computer security problems.</a:t>
            </a:r>
          </a:p>
          <a:p>
            <a:pPr marL="1188720" lvl="3" indent="-210312" eaLnBrk="1" fontAlgn="auto" hangingPunct="1">
              <a:spcAft>
                <a:spcPts val="0"/>
              </a:spcAft>
              <a:buClr>
                <a:schemeClr val="accent3"/>
              </a:buClr>
              <a:buFont typeface="Wingdings 2"/>
              <a:buChar char=""/>
              <a:defRPr/>
            </a:pPr>
            <a:r>
              <a:rPr lang="en-US" dirty="0" err="1" smtClean="0"/>
              <a:t>Cleartext</a:t>
            </a:r>
            <a:endParaRPr lang="en-US" dirty="0" smtClean="0"/>
          </a:p>
          <a:p>
            <a:pPr marL="1188720" lvl="3" indent="-210312" eaLnBrk="1" fontAlgn="auto" hangingPunct="1">
              <a:spcAft>
                <a:spcPts val="0"/>
              </a:spcAft>
              <a:buClr>
                <a:schemeClr val="accent3"/>
              </a:buClr>
              <a:buFont typeface="Wingdings 2"/>
              <a:buChar char=""/>
              <a:defRPr/>
            </a:pPr>
            <a:r>
              <a:rPr lang="en-US" dirty="0" err="1" smtClean="0"/>
              <a:t>Ciphertext</a:t>
            </a:r>
            <a:endParaRPr lang="en-US" dirty="0" smtClean="0"/>
          </a:p>
          <a:p>
            <a:pPr marL="1188720" lvl="3" indent="-210312" eaLnBrk="1" fontAlgn="auto" hangingPunct="1">
              <a:spcAft>
                <a:spcPts val="0"/>
              </a:spcAft>
              <a:buClr>
                <a:schemeClr val="accent3"/>
              </a:buClr>
              <a:buFont typeface="Wingdings 2"/>
              <a:buChar char=""/>
              <a:defRPr/>
            </a:pPr>
            <a:r>
              <a:rPr lang="en-US" dirty="0" smtClean="0"/>
              <a:t>Protocols</a:t>
            </a:r>
            <a:endParaRPr lang="en-US" dirty="0"/>
          </a:p>
        </p:txBody>
      </p:sp>
      <p:sp>
        <p:nvSpPr>
          <p:cNvPr id="4" name="Footer Placeholder 3"/>
          <p:cNvSpPr>
            <a:spLocks noGrp="1"/>
          </p:cNvSpPr>
          <p:nvPr>
            <p:ph type="ftr" sz="quarter" idx="11"/>
          </p:nvPr>
        </p:nvSpPr>
        <p:spPr/>
        <p:txBody>
          <a:bodyPr/>
          <a:lstStyle/>
          <a:p>
            <a:pPr>
              <a:defRPr/>
            </a:pPr>
            <a:r>
              <a:rPr lang="en-US"/>
              <a:t>Network Security /  G. Steffen</a:t>
            </a:r>
          </a:p>
        </p:txBody>
      </p:sp>
      <p:sp>
        <p:nvSpPr>
          <p:cNvPr id="5" name="Slide Number Placeholder 4"/>
          <p:cNvSpPr>
            <a:spLocks noGrp="1"/>
          </p:cNvSpPr>
          <p:nvPr>
            <p:ph type="sldNum" sz="quarter" idx="12"/>
          </p:nvPr>
        </p:nvSpPr>
        <p:spPr/>
        <p:txBody>
          <a:bodyPr/>
          <a:lstStyle/>
          <a:p>
            <a:pPr>
              <a:defRPr/>
            </a:pPr>
            <a:fld id="{80B08B61-EC5B-4962-88DB-B4CE077FF923}" type="slidenum">
              <a:rPr lang="en-US"/>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smtClean="0"/>
              <a:t>Software Controls </a:t>
            </a:r>
          </a:p>
          <a:p>
            <a:pPr marL="640080" lvl="1" indent="-246888" eaLnBrk="1" fontAlgn="auto" hangingPunct="1">
              <a:spcAft>
                <a:spcPts val="0"/>
              </a:spcAft>
              <a:buFont typeface="Wingdings 2"/>
              <a:buChar char=""/>
              <a:defRPr/>
            </a:pPr>
            <a:r>
              <a:rPr lang="en-US" dirty="0" smtClean="0"/>
              <a:t>Programs must be secure to prevent attacks</a:t>
            </a:r>
          </a:p>
          <a:p>
            <a:pPr marL="640080" lvl="1" indent="-246888" eaLnBrk="1" fontAlgn="auto" hangingPunct="1">
              <a:spcAft>
                <a:spcPts val="0"/>
              </a:spcAft>
              <a:buFont typeface="Wingdings 2"/>
              <a:buChar char=""/>
              <a:defRPr/>
            </a:pPr>
            <a:r>
              <a:rPr lang="en-US" dirty="0" smtClean="0"/>
              <a:t>Program Controls:</a:t>
            </a:r>
          </a:p>
          <a:p>
            <a:pPr lvl="2" indent="-246888" eaLnBrk="1" fontAlgn="auto" hangingPunct="1">
              <a:spcAft>
                <a:spcPts val="0"/>
              </a:spcAft>
              <a:buFont typeface="Wingdings 2"/>
              <a:buChar char=""/>
              <a:defRPr/>
            </a:pPr>
            <a:r>
              <a:rPr lang="en-US" dirty="0" smtClean="0"/>
              <a:t>Internal Program Controls</a:t>
            </a:r>
          </a:p>
          <a:p>
            <a:pPr lvl="2" indent="-246888" eaLnBrk="1" fontAlgn="auto" hangingPunct="1">
              <a:spcAft>
                <a:spcPts val="0"/>
              </a:spcAft>
              <a:buFont typeface="Wingdings 2"/>
              <a:buChar char=""/>
              <a:defRPr/>
            </a:pPr>
            <a:r>
              <a:rPr lang="en-US" dirty="0" smtClean="0"/>
              <a:t>Operating System and Network System Controls</a:t>
            </a:r>
          </a:p>
          <a:p>
            <a:pPr lvl="2" indent="-246888" eaLnBrk="1" fontAlgn="auto" hangingPunct="1">
              <a:spcAft>
                <a:spcPts val="0"/>
              </a:spcAft>
              <a:buFont typeface="Wingdings 2"/>
              <a:buChar char=""/>
              <a:defRPr/>
            </a:pPr>
            <a:r>
              <a:rPr lang="en-US" dirty="0" smtClean="0"/>
              <a:t>Independent Control Programs (virus checker)</a:t>
            </a:r>
          </a:p>
          <a:p>
            <a:pPr lvl="2" indent="-246888" eaLnBrk="1" fontAlgn="auto" hangingPunct="1">
              <a:spcAft>
                <a:spcPts val="0"/>
              </a:spcAft>
              <a:buFont typeface="Wingdings 2"/>
              <a:buChar char=""/>
              <a:defRPr/>
            </a:pPr>
            <a:r>
              <a:rPr lang="en-US" dirty="0" smtClean="0"/>
              <a:t>Development Controls (quality standards in construction)</a:t>
            </a:r>
          </a:p>
          <a:p>
            <a:pPr marL="640080" lvl="1" indent="-246888" eaLnBrk="1" fontAlgn="auto" hangingPunct="1">
              <a:spcAft>
                <a:spcPts val="0"/>
              </a:spcAft>
              <a:buFont typeface="Wingdings 2"/>
              <a:buChar char=""/>
              <a:defRPr/>
            </a:pPr>
            <a:r>
              <a:rPr lang="en-US" dirty="0" smtClean="0"/>
              <a:t>Software controls effect the user</a:t>
            </a:r>
          </a:p>
          <a:p>
            <a:pPr marL="274320" indent="-274320" eaLnBrk="1" fontAlgn="auto" hangingPunct="1">
              <a:spcAft>
                <a:spcPts val="0"/>
              </a:spcAft>
              <a:buClr>
                <a:schemeClr val="accent3"/>
              </a:buClr>
              <a:buFont typeface="Wingdings 2"/>
              <a:buChar char=""/>
              <a:defRPr/>
            </a:pPr>
            <a:r>
              <a:rPr lang="en-US" dirty="0" smtClean="0"/>
              <a:t>Hardware Controls</a:t>
            </a:r>
          </a:p>
          <a:p>
            <a:pPr marL="640080" lvl="1" indent="-246888" eaLnBrk="1" fontAlgn="auto" hangingPunct="1">
              <a:spcAft>
                <a:spcPts val="0"/>
              </a:spcAft>
              <a:buFont typeface="Wingdings 2"/>
              <a:buChar char=""/>
              <a:defRPr/>
            </a:pPr>
            <a:r>
              <a:rPr lang="en-US" dirty="0" smtClean="0"/>
              <a:t>Smart cards, locks, devices to ID users, firewalls, intrusion detection systems, circuitry control</a:t>
            </a:r>
          </a:p>
          <a:p>
            <a:pPr marL="640080" lvl="1" indent="-246888" eaLnBrk="1" fontAlgn="auto" hangingPunct="1">
              <a:spcAft>
                <a:spcPts val="0"/>
              </a:spcAft>
              <a:buFont typeface="Wingdings 2"/>
              <a:buChar char=""/>
              <a:defRPr/>
            </a:pPr>
            <a:r>
              <a:rPr lang="en-US" dirty="0" smtClean="0"/>
              <a:t>Policies and Procedures</a:t>
            </a:r>
          </a:p>
          <a:p>
            <a:pPr lvl="2" indent="-246888" eaLnBrk="1" fontAlgn="auto" hangingPunct="1">
              <a:spcAft>
                <a:spcPts val="0"/>
              </a:spcAft>
              <a:buFont typeface="Wingdings 2"/>
              <a:buChar char=""/>
              <a:defRPr/>
            </a:pPr>
            <a:r>
              <a:rPr lang="en-US" dirty="0" smtClean="0"/>
              <a:t>Policies – an agreement of way things are done</a:t>
            </a:r>
          </a:p>
          <a:p>
            <a:pPr lvl="2" indent="-246888" eaLnBrk="1" fontAlgn="auto" hangingPunct="1">
              <a:spcAft>
                <a:spcPts val="0"/>
              </a:spcAft>
              <a:buFont typeface="Wingdings 2"/>
              <a:buChar char=""/>
              <a:defRPr/>
            </a:pPr>
            <a:r>
              <a:rPr lang="en-US" dirty="0" smtClean="0"/>
              <a:t>Must be written and training provided</a:t>
            </a:r>
          </a:p>
          <a:p>
            <a:pPr marL="640080" lvl="1" indent="-246888" eaLnBrk="1" fontAlgn="auto" hangingPunct="1">
              <a:spcAft>
                <a:spcPts val="0"/>
              </a:spcAft>
              <a:buFont typeface="Wingdings 2"/>
              <a:buChar char=""/>
              <a:defRPr/>
            </a:pPr>
            <a:r>
              <a:rPr lang="en-US" dirty="0" smtClean="0"/>
              <a:t>Physical Controls – locks/security officer/backups</a:t>
            </a:r>
          </a:p>
          <a:p>
            <a:pPr marL="640080" lvl="1" indent="-246888" eaLnBrk="1" fontAlgn="auto" hangingPunct="1">
              <a:spcAft>
                <a:spcPts val="0"/>
              </a:spcAft>
              <a:buFont typeface="Wingdings 2"/>
              <a:buNone/>
              <a:defRPr/>
            </a:pPr>
            <a:endParaRPr lang="en-US" dirty="0"/>
          </a:p>
        </p:txBody>
      </p:sp>
      <p:sp>
        <p:nvSpPr>
          <p:cNvPr id="5" name="Slide Number Placeholder 4"/>
          <p:cNvSpPr>
            <a:spLocks noGrp="1"/>
          </p:cNvSpPr>
          <p:nvPr>
            <p:ph type="sldNum" sz="quarter" idx="12"/>
          </p:nvPr>
        </p:nvSpPr>
        <p:spPr/>
        <p:txBody>
          <a:bodyPr/>
          <a:lstStyle/>
          <a:p>
            <a:pPr>
              <a:defRPr/>
            </a:pPr>
            <a:fld id="{86C7DF2A-6195-480D-9F16-7FA8EAEC828A}" type="slidenum">
              <a:rPr lang="en-US"/>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Effectiveness of Controls</a:t>
            </a:r>
          </a:p>
        </p:txBody>
      </p:sp>
      <p:sp>
        <p:nvSpPr>
          <p:cNvPr id="28675" name="Content Placeholder 2"/>
          <p:cNvSpPr>
            <a:spLocks noGrp="1"/>
          </p:cNvSpPr>
          <p:nvPr>
            <p:ph idx="1"/>
          </p:nvPr>
        </p:nvSpPr>
        <p:spPr/>
        <p:txBody>
          <a:bodyPr/>
          <a:lstStyle/>
          <a:p>
            <a:pPr eaLnBrk="1" hangingPunct="1"/>
            <a:r>
              <a:rPr lang="en-US" smtClean="0"/>
              <a:t>Controls must be properly used!</a:t>
            </a:r>
          </a:p>
          <a:p>
            <a:pPr eaLnBrk="1" hangingPunct="1"/>
            <a:r>
              <a:rPr lang="en-US" smtClean="0"/>
              <a:t>Awareness of Problem</a:t>
            </a:r>
          </a:p>
          <a:p>
            <a:pPr eaLnBrk="1" hangingPunct="1"/>
            <a:r>
              <a:rPr lang="en-US" smtClean="0"/>
              <a:t>Likelihood of Use</a:t>
            </a:r>
          </a:p>
          <a:p>
            <a:pPr lvl="1" eaLnBrk="1" hangingPunct="1"/>
            <a:r>
              <a:rPr lang="en-US" b="1" smtClean="0"/>
              <a:t>Principles of Effectiveness</a:t>
            </a:r>
            <a:r>
              <a:rPr lang="en-US" smtClean="0"/>
              <a:t> -  Control must be used-and used properly- to be effective.  They must be efficient, easy to use, and appropriate.</a:t>
            </a:r>
          </a:p>
          <a:p>
            <a:pPr eaLnBrk="1" hangingPunct="1"/>
            <a:r>
              <a:rPr lang="en-US" smtClean="0"/>
              <a:t>Overlapping Controls (good)</a:t>
            </a:r>
          </a:p>
          <a:p>
            <a:pPr eaLnBrk="1" hangingPunct="1"/>
            <a:r>
              <a:rPr lang="en-US" smtClean="0"/>
              <a:t>Periodic Review – controls are not permanent </a:t>
            </a:r>
          </a:p>
          <a:p>
            <a:pPr lvl="1" eaLnBrk="1" hangingPunct="1"/>
            <a:r>
              <a:rPr lang="en-US" b="1" smtClean="0"/>
              <a:t>Principle of Weakest Link </a:t>
            </a:r>
            <a:r>
              <a:rPr lang="en-US" smtClean="0"/>
              <a:t>– Security can be no stronger than its weakest link.</a:t>
            </a:r>
          </a:p>
        </p:txBody>
      </p:sp>
      <p:sp>
        <p:nvSpPr>
          <p:cNvPr id="5" name="Slide Number Placeholder 4"/>
          <p:cNvSpPr>
            <a:spLocks noGrp="1"/>
          </p:cNvSpPr>
          <p:nvPr>
            <p:ph type="sldNum" sz="quarter" idx="12"/>
          </p:nvPr>
        </p:nvSpPr>
        <p:spPr/>
        <p:txBody>
          <a:bodyPr/>
          <a:lstStyle/>
          <a:p>
            <a:pPr>
              <a:defRPr/>
            </a:pPr>
            <a:fld id="{001D9561-D8AA-446D-A797-E6F465F23D39}"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Conclusion</a:t>
            </a:r>
          </a:p>
        </p:txBody>
      </p:sp>
      <p:sp>
        <p:nvSpPr>
          <p:cNvPr id="29699" name="Content Placeholder 2"/>
          <p:cNvSpPr>
            <a:spLocks noGrp="1"/>
          </p:cNvSpPr>
          <p:nvPr>
            <p:ph idx="1"/>
          </p:nvPr>
        </p:nvSpPr>
        <p:spPr/>
        <p:txBody>
          <a:bodyPr/>
          <a:lstStyle/>
          <a:p>
            <a:pPr eaLnBrk="1" hangingPunct="1"/>
            <a:r>
              <a:rPr lang="en-US" smtClean="0"/>
              <a:t>The risks involved in computing</a:t>
            </a:r>
          </a:p>
          <a:p>
            <a:pPr eaLnBrk="1" hangingPunct="1"/>
            <a:r>
              <a:rPr lang="en-US" smtClean="0"/>
              <a:t>The goal of secure computing: confidentiality, integrity, availability </a:t>
            </a:r>
          </a:p>
          <a:p>
            <a:pPr eaLnBrk="1" hangingPunct="1"/>
            <a:r>
              <a:rPr lang="en-US" smtClean="0"/>
              <a:t>The threats to security in computing: interception, interruption, modifications, fabrication</a:t>
            </a:r>
          </a:p>
          <a:p>
            <a:pPr eaLnBrk="1" hangingPunct="1"/>
            <a:r>
              <a:rPr lang="en-US" smtClean="0"/>
              <a:t>Controls available to address these threats: encryption, programming controls, operating systems, network controls, administrative controls, laws and ethics</a:t>
            </a:r>
          </a:p>
          <a:p>
            <a:pPr eaLnBrk="1" hangingPunct="1">
              <a:buFont typeface="Wingdings 2" pitchFamily="18" charset="2"/>
              <a:buNone/>
            </a:pPr>
            <a:endParaRPr lang="en-US" smtClean="0"/>
          </a:p>
        </p:txBody>
      </p:sp>
      <p:sp>
        <p:nvSpPr>
          <p:cNvPr id="5" name="Slide Number Placeholder 4"/>
          <p:cNvSpPr>
            <a:spLocks noGrp="1"/>
          </p:cNvSpPr>
          <p:nvPr>
            <p:ph type="sldNum" sz="quarter" idx="12"/>
          </p:nvPr>
        </p:nvSpPr>
        <p:spPr/>
        <p:txBody>
          <a:bodyPr/>
          <a:lstStyle/>
          <a:p>
            <a:pPr>
              <a:defRPr/>
            </a:pPr>
            <a:fld id="{9863B51D-AAD5-4581-9C70-FC05570D851C}" type="slidenum">
              <a:rPr lang="en-US"/>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ChangeArrowheads="1"/>
          </p:cNvSpPr>
          <p:nvPr>
            <p:ph type="title" idx="4294967295"/>
          </p:nvPr>
        </p:nvSpPr>
        <p:spPr>
          <a:xfrm>
            <a:off x="466725" y="101600"/>
            <a:ext cx="8229600" cy="1065213"/>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Recap</a:t>
            </a:r>
          </a:p>
        </p:txBody>
      </p:sp>
      <p:sp>
        <p:nvSpPr>
          <p:cNvPr id="30723" name="Rectangle 2"/>
          <p:cNvSpPr>
            <a:spLocks noGrp="1" noChangeArrowheads="1"/>
          </p:cNvSpPr>
          <p:nvPr>
            <p:ph type="body" idx="4294967295"/>
          </p:nvPr>
        </p:nvSpPr>
        <p:spPr>
          <a:xfrm>
            <a:off x="457200" y="1314450"/>
            <a:ext cx="8229600" cy="5075238"/>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What is our goal in this course?</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Identify security and privacy issues</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Design systems that are more protective of security and privacy</a:t>
            </a:r>
            <a:br>
              <a:rPr lang="en-GB" smtClean="0"/>
            </a:br>
            <a:endParaRPr lang="en-GB" smtClean="0"/>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What is security?</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Confidentiality, Integrity, Availability</a:t>
            </a:r>
            <a:br>
              <a:rPr lang="en-GB" smtClean="0"/>
            </a:br>
            <a:endParaRPr lang="en-GB" smtClean="0"/>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What is privacy?</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Informational self-determination</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noChangeArrowheads="1"/>
          </p:cNvSpPr>
          <p:nvPr>
            <p:ph type="title" idx="4294967295"/>
          </p:nvPr>
        </p:nvSpPr>
        <p:spPr>
          <a:xfrm>
            <a:off x="466725" y="101600"/>
            <a:ext cx="8229600" cy="1065213"/>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Recap</a:t>
            </a:r>
          </a:p>
        </p:txBody>
      </p:sp>
      <p:sp>
        <p:nvSpPr>
          <p:cNvPr id="31747" name="Rectangle 2"/>
          <p:cNvSpPr>
            <a:spLocks noGrp="1" noChangeArrowheads="1"/>
          </p:cNvSpPr>
          <p:nvPr>
            <p:ph type="body" idx="4294967295"/>
          </p:nvPr>
        </p:nvSpPr>
        <p:spPr>
          <a:xfrm>
            <a:off x="457200" y="1314450"/>
            <a:ext cx="8229600" cy="5075238"/>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Who are the adversaries?</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Learn to think like an attacker</a:t>
            </a:r>
            <a:br>
              <a:rPr lang="en-GB" smtClean="0"/>
            </a:br>
            <a:endParaRPr lang="en-GB" smtClean="0"/>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Assets, vulnerabilities, threats, attacks and controls</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You </a:t>
            </a:r>
            <a:r>
              <a:rPr lang="en-GB" smtClean="0">
                <a:solidFill>
                  <a:srgbClr val="0000FF"/>
                </a:solidFill>
              </a:rPr>
              <a:t>control</a:t>
            </a:r>
            <a:r>
              <a:rPr lang="en-GB" smtClean="0"/>
              <a:t> a </a:t>
            </a:r>
            <a:r>
              <a:rPr lang="en-GB" smtClean="0">
                <a:solidFill>
                  <a:srgbClr val="0000FF"/>
                </a:solidFill>
              </a:rPr>
              <a:t>vulnerability</a:t>
            </a:r>
            <a:r>
              <a:rPr lang="en-GB" smtClean="0"/>
              <a:t> to prevent an </a:t>
            </a:r>
            <a:r>
              <a:rPr lang="en-GB" smtClean="0">
                <a:solidFill>
                  <a:srgbClr val="0000FF"/>
                </a:solidFill>
              </a:rPr>
              <a:t>attack</a:t>
            </a:r>
            <a:r>
              <a:rPr lang="en-GB" smtClean="0"/>
              <a:t> and block a </a:t>
            </a:r>
            <a:r>
              <a:rPr lang="en-GB" smtClean="0">
                <a:solidFill>
                  <a:srgbClr val="0000FF"/>
                </a:solidFill>
              </a:rPr>
              <a:t>threat</a:t>
            </a:r>
            <a:r>
              <a:rPr lang="en-GB" smtClean="0"/>
              <a:t>.</a:t>
            </a:r>
            <a:br>
              <a:rPr lang="en-GB" smtClean="0"/>
            </a:br>
            <a:endParaRPr lang="en-GB" smtClean="0"/>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Methods of defence</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Cryptography, software controls, hardware controls, physical controls, policies and procedures</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ChangeArrowheads="1"/>
          </p:cNvSpPr>
          <p:nvPr>
            <p:ph type="title" idx="4294967295"/>
          </p:nvPr>
        </p:nvSpPr>
        <p:spPr>
          <a:xfrm>
            <a:off x="466725" y="101600"/>
            <a:ext cx="8229600" cy="1065213"/>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Next time</a:t>
            </a:r>
          </a:p>
        </p:txBody>
      </p:sp>
      <p:sp>
        <p:nvSpPr>
          <p:cNvPr id="32771" name="Rectangle 2"/>
          <p:cNvSpPr>
            <a:spLocks noGrp="1" noChangeArrowheads="1"/>
          </p:cNvSpPr>
          <p:nvPr>
            <p:ph type="body" idx="4294967295"/>
          </p:nvPr>
        </p:nvSpPr>
        <p:spPr>
          <a:xfrm>
            <a:off x="457200" y="1314450"/>
            <a:ext cx="8229600" cy="5075238"/>
          </a:xfrm>
        </p:spPr>
        <p:txBody>
          <a:bodyPr/>
          <a:lstStyle/>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Program security</a:t>
            </a:r>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Flaws, faults, and failures</a:t>
            </a:r>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Types of security flaws</a:t>
            </a:r>
          </a:p>
          <a:p>
            <a:pPr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Unintentional security flaws</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Buffer overflows</a:t>
            </a:r>
          </a:p>
          <a:p>
            <a:pPr lvl="1" eaLnBrk="1">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Incomplete mediation</a:t>
            </a:r>
          </a:p>
          <a:p>
            <a:pPr lvl="1" eaLnBrk="1">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en-GB" smtClean="0"/>
              <a:t/>
            </a:r>
            <a:br>
              <a:rPr lang="en-GB" smtClean="0"/>
            </a:br>
            <a:endParaRPr lang="en-GB"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Slide Number Placeholder 5"/>
          <p:cNvSpPr>
            <a:spLocks noGrp="1"/>
          </p:cNvSpPr>
          <p:nvPr>
            <p:ph type="sldNum" sz="quarter" idx="12"/>
          </p:nvPr>
        </p:nvSpPr>
        <p:spPr/>
        <p:txBody>
          <a:bodyPr/>
          <a:lstStyle/>
          <a:p>
            <a:pPr>
              <a:defRPr/>
            </a:pPr>
            <a:fld id="{64658E00-D8F7-482D-A3FB-E029087C4206}" type="slidenum">
              <a:rPr lang="en-US"/>
              <a:pPr>
                <a:defRPr/>
              </a:pPr>
              <a:t>3</a:t>
            </a:fld>
            <a:endParaRPr lang="en-US"/>
          </a:p>
        </p:txBody>
      </p:sp>
      <p:sp>
        <p:nvSpPr>
          <p:cNvPr id="52226" name="Rectangle 2"/>
          <p:cNvSpPr>
            <a:spLocks noGrp="1" noChangeArrowheads="1"/>
          </p:cNvSpPr>
          <p:nvPr>
            <p:ph type="title"/>
          </p:nvPr>
        </p:nvSpPr>
        <p:spPr>
          <a:xfrm>
            <a:off x="323850" y="260350"/>
            <a:ext cx="8569325" cy="1143000"/>
          </a:xfrm>
        </p:spPr>
        <p:txBody>
          <a:bodyPr/>
          <a:lstStyle/>
          <a:p>
            <a:pPr eaLnBrk="1" hangingPunct="1">
              <a:defRPr/>
            </a:pPr>
            <a:r>
              <a:rPr lang="en-US" b="1" dirty="0" smtClean="0">
                <a:effectLst>
                  <a:outerShdw blurRad="38100" dist="38100" dir="2700000" algn="tl">
                    <a:srgbClr val="FFFFFF"/>
                  </a:outerShdw>
                </a:effectLst>
                <a:latin typeface="Tahoma" pitchFamily="34" charset="0"/>
              </a:rPr>
              <a:t>Information Security Services</a:t>
            </a:r>
          </a:p>
        </p:txBody>
      </p:sp>
      <p:sp>
        <p:nvSpPr>
          <p:cNvPr id="7172" name="Rectangle 3"/>
          <p:cNvSpPr>
            <a:spLocks noGrp="1" noChangeArrowheads="1"/>
          </p:cNvSpPr>
          <p:nvPr>
            <p:ph type="body" idx="1"/>
          </p:nvPr>
        </p:nvSpPr>
        <p:spPr>
          <a:xfrm>
            <a:off x="5006975" y="1906588"/>
            <a:ext cx="3741738" cy="4114800"/>
          </a:xfrm>
        </p:spPr>
        <p:txBody>
          <a:bodyPr/>
          <a:lstStyle/>
          <a:p>
            <a:pPr eaLnBrk="1" hangingPunct="1">
              <a:buFont typeface="Wingdings" pitchFamily="2" charset="2"/>
              <a:buChar char="§"/>
            </a:pPr>
            <a:r>
              <a:rPr lang="en-US" smtClean="0">
                <a:latin typeface="Tahoma" pitchFamily="34" charset="0"/>
              </a:rPr>
              <a:t>Confidentiality</a:t>
            </a:r>
          </a:p>
          <a:p>
            <a:pPr eaLnBrk="1" hangingPunct="1">
              <a:buFont typeface="Wingdings" pitchFamily="2" charset="2"/>
              <a:buChar char="§"/>
            </a:pPr>
            <a:r>
              <a:rPr lang="en-US" smtClean="0">
                <a:latin typeface="Tahoma" pitchFamily="34" charset="0"/>
              </a:rPr>
              <a:t>Integrity</a:t>
            </a:r>
          </a:p>
          <a:p>
            <a:pPr eaLnBrk="1" hangingPunct="1">
              <a:buFont typeface="Wingdings" pitchFamily="2" charset="2"/>
              <a:buChar char="§"/>
            </a:pPr>
            <a:r>
              <a:rPr lang="en-US" smtClean="0">
                <a:latin typeface="Tahoma" pitchFamily="34" charset="0"/>
              </a:rPr>
              <a:t>Authentication</a:t>
            </a:r>
          </a:p>
          <a:p>
            <a:pPr eaLnBrk="1" hangingPunct="1">
              <a:buFont typeface="Wingdings" pitchFamily="2" charset="2"/>
              <a:buChar char="§"/>
            </a:pPr>
            <a:r>
              <a:rPr lang="en-US" smtClean="0">
                <a:latin typeface="Tahoma" pitchFamily="34" charset="0"/>
              </a:rPr>
              <a:t>Nonrepudiation</a:t>
            </a:r>
          </a:p>
          <a:p>
            <a:pPr eaLnBrk="1" hangingPunct="1">
              <a:buFont typeface="Wingdings" pitchFamily="2" charset="2"/>
              <a:buChar char="§"/>
            </a:pPr>
            <a:r>
              <a:rPr lang="en-US" smtClean="0">
                <a:latin typeface="Tahoma" pitchFamily="34" charset="0"/>
              </a:rPr>
              <a:t>Access Control</a:t>
            </a:r>
          </a:p>
          <a:p>
            <a:pPr eaLnBrk="1" hangingPunct="1">
              <a:buFont typeface="Wingdings" pitchFamily="2" charset="2"/>
              <a:buChar char="§"/>
            </a:pPr>
            <a:r>
              <a:rPr lang="en-US" smtClean="0">
                <a:latin typeface="Tahoma" pitchFamily="34" charset="0"/>
              </a:rPr>
              <a:t>Availability</a:t>
            </a:r>
          </a:p>
        </p:txBody>
      </p:sp>
      <p:graphicFrame>
        <p:nvGraphicFramePr>
          <p:cNvPr id="7173" name="Object 4"/>
          <p:cNvGraphicFramePr>
            <a:graphicFrameLocks noChangeAspect="1"/>
          </p:cNvGraphicFramePr>
          <p:nvPr/>
        </p:nvGraphicFramePr>
        <p:xfrm>
          <a:off x="712788" y="1557338"/>
          <a:ext cx="3787775" cy="4071937"/>
        </p:xfrm>
        <a:graphic>
          <a:graphicData uri="http://schemas.openxmlformats.org/presentationml/2006/ole">
            <p:oleObj spid="_x0000_s7173" name="Clip" r:id="rId4" imgW="3025775" imgH="3252788" progId="MS_ClipArt_Gallery.2">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5"/>
          <p:cNvSpPr>
            <a:spLocks noGrp="1"/>
          </p:cNvSpPr>
          <p:nvPr>
            <p:ph type="sldNum" sz="quarter" idx="12"/>
          </p:nvPr>
        </p:nvSpPr>
        <p:spPr/>
        <p:txBody>
          <a:bodyPr/>
          <a:lstStyle/>
          <a:p>
            <a:pPr>
              <a:defRPr/>
            </a:pPr>
            <a:fld id="{F838227D-662B-4D87-9156-847E982BE9A6}" type="slidenum">
              <a:rPr lang="en-US"/>
              <a:pPr>
                <a:defRPr/>
              </a:pPr>
              <a:t>4</a:t>
            </a:fld>
            <a:endParaRPr lang="en-US"/>
          </a:p>
        </p:txBody>
      </p:sp>
      <p:sp>
        <p:nvSpPr>
          <p:cNvPr id="8195" name="Rectangle 2"/>
          <p:cNvSpPr>
            <a:spLocks noGrp="1" noChangeArrowheads="1"/>
          </p:cNvSpPr>
          <p:nvPr>
            <p:ph type="title"/>
          </p:nvPr>
        </p:nvSpPr>
        <p:spPr>
          <a:xfrm>
            <a:off x="323850" y="44450"/>
            <a:ext cx="8640763" cy="927100"/>
          </a:xfrm>
        </p:spPr>
        <p:txBody>
          <a:bodyPr/>
          <a:lstStyle/>
          <a:p>
            <a:pPr eaLnBrk="1" hangingPunct="1"/>
            <a:r>
              <a:rPr lang="en-US" b="1" smtClean="0">
                <a:latin typeface="Tahoma" pitchFamily="34" charset="0"/>
              </a:rPr>
              <a:t>Information Security Services</a:t>
            </a:r>
          </a:p>
        </p:txBody>
      </p:sp>
      <p:sp>
        <p:nvSpPr>
          <p:cNvPr id="8196" name="Rectangle 3"/>
          <p:cNvSpPr>
            <a:spLocks noGrp="1" noChangeArrowheads="1"/>
          </p:cNvSpPr>
          <p:nvPr>
            <p:ph type="body" idx="1"/>
          </p:nvPr>
        </p:nvSpPr>
        <p:spPr>
          <a:xfrm>
            <a:off x="395288" y="1196975"/>
            <a:ext cx="8280400" cy="5040313"/>
          </a:xfrm>
        </p:spPr>
        <p:txBody>
          <a:bodyPr/>
          <a:lstStyle/>
          <a:p>
            <a:pPr eaLnBrk="1" hangingPunct="1">
              <a:lnSpc>
                <a:spcPct val="90000"/>
              </a:lnSpc>
              <a:buFont typeface="Wingdings" pitchFamily="2" charset="2"/>
              <a:buChar char="§"/>
            </a:pPr>
            <a:r>
              <a:rPr lang="en-US" sz="2800" smtClean="0">
                <a:latin typeface="Tahoma" pitchFamily="34" charset="0"/>
              </a:rPr>
              <a:t>Confidentiality</a:t>
            </a:r>
          </a:p>
          <a:p>
            <a:pPr lvl="1" eaLnBrk="1" hangingPunct="1">
              <a:lnSpc>
                <a:spcPct val="90000"/>
              </a:lnSpc>
              <a:buFont typeface="Wingdings" pitchFamily="2" charset="2"/>
              <a:buChar char="§"/>
            </a:pPr>
            <a:r>
              <a:rPr lang="en-US" sz="2000" smtClean="0">
                <a:latin typeface="Tahoma" pitchFamily="34" charset="0"/>
              </a:rPr>
              <a:t>Maintaining the privacy of data</a:t>
            </a:r>
            <a:endParaRPr lang="en-US" smtClean="0">
              <a:latin typeface="Tahoma" pitchFamily="34" charset="0"/>
            </a:endParaRPr>
          </a:p>
          <a:p>
            <a:pPr eaLnBrk="1" hangingPunct="1">
              <a:lnSpc>
                <a:spcPct val="90000"/>
              </a:lnSpc>
              <a:buFont typeface="Wingdings" pitchFamily="2" charset="2"/>
              <a:buChar char="§"/>
            </a:pPr>
            <a:r>
              <a:rPr lang="en-US" sz="2800" smtClean="0">
                <a:latin typeface="Tahoma" pitchFamily="34" charset="0"/>
              </a:rPr>
              <a:t>Integrity</a:t>
            </a:r>
          </a:p>
          <a:p>
            <a:pPr lvl="1" eaLnBrk="1" hangingPunct="1">
              <a:lnSpc>
                <a:spcPct val="90000"/>
              </a:lnSpc>
              <a:buFont typeface="Wingdings" pitchFamily="2" charset="2"/>
              <a:buChar char="§"/>
            </a:pPr>
            <a:r>
              <a:rPr lang="en-US" sz="2000" smtClean="0">
                <a:latin typeface="Tahoma" pitchFamily="34" charset="0"/>
              </a:rPr>
              <a:t>Detecting that the data is not tampered with</a:t>
            </a:r>
            <a:endParaRPr lang="en-US" smtClean="0">
              <a:latin typeface="Tahoma" pitchFamily="34" charset="0"/>
            </a:endParaRPr>
          </a:p>
          <a:p>
            <a:pPr eaLnBrk="1" hangingPunct="1">
              <a:lnSpc>
                <a:spcPct val="90000"/>
              </a:lnSpc>
              <a:buFont typeface="Wingdings" pitchFamily="2" charset="2"/>
              <a:buChar char="§"/>
            </a:pPr>
            <a:r>
              <a:rPr lang="en-US" sz="2800" smtClean="0">
                <a:latin typeface="Tahoma" pitchFamily="34" charset="0"/>
              </a:rPr>
              <a:t>Authentication</a:t>
            </a:r>
          </a:p>
          <a:p>
            <a:pPr lvl="1" eaLnBrk="1" hangingPunct="1">
              <a:lnSpc>
                <a:spcPct val="90000"/>
              </a:lnSpc>
              <a:buFont typeface="Wingdings" pitchFamily="2" charset="2"/>
              <a:buChar char="§"/>
            </a:pPr>
            <a:r>
              <a:rPr lang="en-US" sz="2000" smtClean="0">
                <a:latin typeface="Tahoma" pitchFamily="34" charset="0"/>
              </a:rPr>
              <a:t>Establishing proof of identity</a:t>
            </a:r>
            <a:endParaRPr lang="en-US" smtClean="0">
              <a:latin typeface="Tahoma" pitchFamily="34" charset="0"/>
            </a:endParaRPr>
          </a:p>
          <a:p>
            <a:pPr eaLnBrk="1" hangingPunct="1">
              <a:lnSpc>
                <a:spcPct val="90000"/>
              </a:lnSpc>
              <a:buFont typeface="Wingdings" pitchFamily="2" charset="2"/>
              <a:buChar char="§"/>
            </a:pPr>
            <a:r>
              <a:rPr lang="en-US" sz="2800" smtClean="0">
                <a:latin typeface="Tahoma" pitchFamily="34" charset="0"/>
              </a:rPr>
              <a:t>Nonrepudiation</a:t>
            </a:r>
          </a:p>
          <a:p>
            <a:pPr lvl="1" eaLnBrk="1" hangingPunct="1">
              <a:lnSpc>
                <a:spcPct val="90000"/>
              </a:lnSpc>
              <a:buFont typeface="Wingdings" pitchFamily="2" charset="2"/>
              <a:buChar char="§"/>
            </a:pPr>
            <a:r>
              <a:rPr lang="en-US" sz="2000" smtClean="0">
                <a:latin typeface="Tahoma" pitchFamily="34" charset="0"/>
              </a:rPr>
              <a:t>Ability to prove that the sender actually sent the data</a:t>
            </a:r>
          </a:p>
          <a:p>
            <a:pPr eaLnBrk="1" hangingPunct="1">
              <a:lnSpc>
                <a:spcPct val="90000"/>
              </a:lnSpc>
              <a:buFont typeface="Wingdings" pitchFamily="2" charset="2"/>
              <a:buChar char="§"/>
            </a:pPr>
            <a:r>
              <a:rPr lang="en-US" sz="2800" smtClean="0">
                <a:latin typeface="Tahoma" pitchFamily="34" charset="0"/>
              </a:rPr>
              <a:t>Access Control</a:t>
            </a:r>
          </a:p>
          <a:p>
            <a:pPr lvl="1" eaLnBrk="1" hangingPunct="1">
              <a:lnSpc>
                <a:spcPct val="90000"/>
              </a:lnSpc>
              <a:buFont typeface="Wingdings" pitchFamily="2" charset="2"/>
              <a:buChar char="§"/>
            </a:pPr>
            <a:r>
              <a:rPr lang="en-US" sz="2000" smtClean="0">
                <a:latin typeface="Tahoma" pitchFamily="34" charset="0"/>
              </a:rPr>
              <a:t>Access to information resources are regulated</a:t>
            </a:r>
            <a:endParaRPr lang="en-US" smtClean="0">
              <a:latin typeface="Tahoma" pitchFamily="34" charset="0"/>
            </a:endParaRPr>
          </a:p>
          <a:p>
            <a:pPr eaLnBrk="1" hangingPunct="1">
              <a:lnSpc>
                <a:spcPct val="90000"/>
              </a:lnSpc>
              <a:buFont typeface="Wingdings" pitchFamily="2" charset="2"/>
              <a:buChar char="§"/>
            </a:pPr>
            <a:r>
              <a:rPr lang="en-US" sz="2800" smtClean="0">
                <a:latin typeface="Tahoma" pitchFamily="34" charset="0"/>
              </a:rPr>
              <a:t>Availability</a:t>
            </a:r>
          </a:p>
          <a:p>
            <a:pPr lvl="1" eaLnBrk="1" hangingPunct="1">
              <a:lnSpc>
                <a:spcPct val="90000"/>
              </a:lnSpc>
              <a:buFont typeface="Wingdings" pitchFamily="2" charset="2"/>
              <a:buChar char="§"/>
            </a:pPr>
            <a:r>
              <a:rPr lang="en-US" sz="2000" smtClean="0">
                <a:latin typeface="Tahoma" pitchFamily="34" charset="0"/>
              </a:rPr>
              <a:t>Computer assets are available to authorized parties when needed</a:t>
            </a:r>
          </a:p>
        </p:txBody>
      </p:sp>
      <p:grpSp>
        <p:nvGrpSpPr>
          <p:cNvPr id="8197" name="Group 4"/>
          <p:cNvGrpSpPr>
            <a:grpSpLocks/>
          </p:cNvGrpSpPr>
          <p:nvPr/>
        </p:nvGrpSpPr>
        <p:grpSpPr bwMode="auto">
          <a:xfrm>
            <a:off x="6877050" y="1412875"/>
            <a:ext cx="1784350" cy="2273300"/>
            <a:chOff x="4212" y="204"/>
            <a:chExt cx="1264" cy="1606"/>
          </a:xfrm>
        </p:grpSpPr>
        <p:pic>
          <p:nvPicPr>
            <p:cNvPr id="8198" name="Picture 5" descr="scroll-1424388"/>
            <p:cNvPicPr>
              <a:picLocks noChangeAspect="1" noChangeArrowheads="1"/>
            </p:cNvPicPr>
            <p:nvPr/>
          </p:nvPicPr>
          <p:blipFill>
            <a:blip r:embed="rId3"/>
            <a:srcRect/>
            <a:stretch>
              <a:fillRect/>
            </a:stretch>
          </p:blipFill>
          <p:spPr bwMode="auto">
            <a:xfrm>
              <a:off x="4212" y="204"/>
              <a:ext cx="1169" cy="1606"/>
            </a:xfrm>
            <a:prstGeom prst="rect">
              <a:avLst/>
            </a:prstGeom>
            <a:noFill/>
            <a:ln w="9525">
              <a:noFill/>
              <a:miter lim="800000"/>
              <a:headEnd/>
              <a:tailEnd/>
            </a:ln>
          </p:spPr>
        </p:pic>
        <p:sp>
          <p:nvSpPr>
            <p:cNvPr id="8199" name="Text Box 6"/>
            <p:cNvSpPr txBox="1">
              <a:spLocks noChangeArrowheads="1"/>
            </p:cNvSpPr>
            <p:nvPr/>
          </p:nvSpPr>
          <p:spPr bwMode="auto">
            <a:xfrm rot="-510984">
              <a:off x="4431" y="648"/>
              <a:ext cx="1045" cy="231"/>
            </a:xfrm>
            <a:prstGeom prst="rect">
              <a:avLst/>
            </a:prstGeom>
            <a:noFill/>
            <a:ln w="12700">
              <a:noFill/>
              <a:miter lim="800000"/>
              <a:headEnd type="none" w="sm" len="sm"/>
              <a:tailEnd type="none" w="sm" len="sm"/>
            </a:ln>
          </p:spPr>
          <p:txBody>
            <a:bodyPr lIns="81400" tIns="40700" rIns="81400" bIns="40700">
              <a:spAutoFit/>
            </a:bodyPr>
            <a:lstStyle/>
            <a:p>
              <a:pPr defTabSz="814388">
                <a:spcBef>
                  <a:spcPct val="50000"/>
                </a:spcBef>
              </a:pPr>
              <a:r>
                <a:rPr lang="en-GB" sz="1600" b="1" i="1">
                  <a:solidFill>
                    <a:srgbClr val="6E0043"/>
                  </a:solidFill>
                </a:rPr>
                <a:t>SERVICES</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p:txBody>
          <a:bodyPr/>
          <a:lstStyle/>
          <a:p>
            <a:pPr>
              <a:defRPr/>
            </a:pPr>
            <a:r>
              <a:rPr lang="en-US"/>
              <a:t>The Need for Web Security</a:t>
            </a:r>
          </a:p>
        </p:txBody>
      </p:sp>
      <p:sp>
        <p:nvSpPr>
          <p:cNvPr id="18435" name="Slide Number Placeholder 5"/>
          <p:cNvSpPr>
            <a:spLocks noGrp="1"/>
          </p:cNvSpPr>
          <p:nvPr>
            <p:ph type="sldNum" sz="quarter" idx="12"/>
          </p:nvPr>
        </p:nvSpPr>
        <p:spPr/>
        <p:txBody>
          <a:bodyPr/>
          <a:lstStyle/>
          <a:p>
            <a:pPr>
              <a:defRPr/>
            </a:pPr>
            <a:fld id="{CD10B499-77C4-4DFB-8FB9-E4A8992AEDFC}" type="slidenum">
              <a:rPr lang="en-US"/>
              <a:pPr>
                <a:defRPr/>
              </a:pPr>
              <a:t>5</a:t>
            </a:fld>
            <a:endParaRPr lang="en-US"/>
          </a:p>
        </p:txBody>
      </p:sp>
      <p:sp>
        <p:nvSpPr>
          <p:cNvPr id="20482" name="Rectangle 2"/>
          <p:cNvSpPr>
            <a:spLocks noGrp="1" noChangeArrowheads="1"/>
          </p:cNvSpPr>
          <p:nvPr>
            <p:ph type="title"/>
          </p:nvPr>
        </p:nvSpPr>
        <p:spPr>
          <a:xfrm>
            <a:off x="685800" y="115888"/>
            <a:ext cx="7772400" cy="1143000"/>
          </a:xfrm>
        </p:spPr>
        <p:txBody>
          <a:bodyPr/>
          <a:lstStyle/>
          <a:p>
            <a:pPr eaLnBrk="1" hangingPunct="1">
              <a:defRPr/>
            </a:pPr>
            <a:r>
              <a:rPr lang="en-US" b="1" smtClean="0">
                <a:effectLst>
                  <a:outerShdw blurRad="38100" dist="38100" dir="2700000" algn="tl">
                    <a:srgbClr val="FFFFFF"/>
                  </a:outerShdw>
                </a:effectLst>
                <a:latin typeface="Tahoma" pitchFamily="34" charset="0"/>
              </a:rPr>
              <a:t>HACKER MOTIVATIONS</a:t>
            </a:r>
          </a:p>
        </p:txBody>
      </p:sp>
      <p:sp>
        <p:nvSpPr>
          <p:cNvPr id="9221" name="Rectangle 3"/>
          <p:cNvSpPr>
            <a:spLocks noGrp="1" noChangeArrowheads="1"/>
          </p:cNvSpPr>
          <p:nvPr>
            <p:ph type="body" idx="1"/>
          </p:nvPr>
        </p:nvSpPr>
        <p:spPr>
          <a:xfrm>
            <a:off x="468313" y="1341438"/>
            <a:ext cx="5905500" cy="4467225"/>
          </a:xfrm>
        </p:spPr>
        <p:txBody>
          <a:bodyPr/>
          <a:lstStyle/>
          <a:p>
            <a:pPr lvl="1" eaLnBrk="1" hangingPunct="1">
              <a:buFont typeface="Wingdings" pitchFamily="2" charset="2"/>
              <a:buChar char="§"/>
            </a:pPr>
            <a:r>
              <a:rPr lang="en-US" sz="2600" smtClean="0">
                <a:latin typeface="Tahoma" pitchFamily="34" charset="0"/>
              </a:rPr>
              <a:t>Money, profit</a:t>
            </a:r>
          </a:p>
          <a:p>
            <a:pPr lvl="1" eaLnBrk="1" hangingPunct="1">
              <a:buFont typeface="Wingdings" pitchFamily="2" charset="2"/>
              <a:buChar char="§"/>
            </a:pPr>
            <a:r>
              <a:rPr lang="en-US" sz="2600" smtClean="0">
                <a:latin typeface="Tahoma" pitchFamily="34" charset="0"/>
              </a:rPr>
              <a:t>Access to additional resources</a:t>
            </a:r>
          </a:p>
          <a:p>
            <a:pPr lvl="1" eaLnBrk="1" hangingPunct="1">
              <a:buFont typeface="Wingdings" pitchFamily="2" charset="2"/>
              <a:buChar char="§"/>
            </a:pPr>
            <a:r>
              <a:rPr lang="en-US" sz="2600" smtClean="0">
                <a:latin typeface="Tahoma" pitchFamily="34" charset="0"/>
              </a:rPr>
              <a:t>Experimentation and desire to learn</a:t>
            </a:r>
          </a:p>
          <a:p>
            <a:pPr lvl="1" eaLnBrk="1" hangingPunct="1">
              <a:buFont typeface="Wingdings" pitchFamily="2" charset="2"/>
              <a:buChar char="§"/>
            </a:pPr>
            <a:r>
              <a:rPr lang="en-US" sz="2600" smtClean="0">
                <a:latin typeface="Tahoma" pitchFamily="34" charset="0"/>
              </a:rPr>
              <a:t>“Gang” mentality</a:t>
            </a:r>
          </a:p>
          <a:p>
            <a:pPr lvl="1" eaLnBrk="1" hangingPunct="1">
              <a:buFont typeface="Wingdings" pitchFamily="2" charset="2"/>
              <a:buChar char="§"/>
            </a:pPr>
            <a:r>
              <a:rPr lang="en-US" sz="2600" smtClean="0">
                <a:latin typeface="Tahoma" pitchFamily="34" charset="0"/>
              </a:rPr>
              <a:t>Psychological needs</a:t>
            </a:r>
          </a:p>
          <a:p>
            <a:pPr lvl="1" eaLnBrk="1" hangingPunct="1">
              <a:buFont typeface="Wingdings" pitchFamily="2" charset="2"/>
              <a:buChar char="§"/>
            </a:pPr>
            <a:r>
              <a:rPr lang="en-US" sz="2600" smtClean="0">
                <a:latin typeface="Tahoma" pitchFamily="34" charset="0"/>
              </a:rPr>
              <a:t>Self-gratification</a:t>
            </a:r>
          </a:p>
          <a:p>
            <a:pPr lvl="1" eaLnBrk="1" hangingPunct="1">
              <a:buFont typeface="Wingdings" pitchFamily="2" charset="2"/>
              <a:buChar char="§"/>
            </a:pPr>
            <a:r>
              <a:rPr lang="en-US" sz="2600" smtClean="0">
                <a:latin typeface="Tahoma" pitchFamily="34" charset="0"/>
              </a:rPr>
              <a:t>Personal vengeance</a:t>
            </a:r>
          </a:p>
          <a:p>
            <a:pPr lvl="1" eaLnBrk="1" hangingPunct="1">
              <a:buFont typeface="Wingdings" pitchFamily="2" charset="2"/>
              <a:buChar char="§"/>
            </a:pPr>
            <a:r>
              <a:rPr lang="en-US" sz="2600" smtClean="0">
                <a:latin typeface="Tahoma" pitchFamily="34" charset="0"/>
              </a:rPr>
              <a:t>Emotional issues</a:t>
            </a:r>
          </a:p>
          <a:p>
            <a:pPr lvl="1" eaLnBrk="1" hangingPunct="1">
              <a:buFont typeface="Wingdings" pitchFamily="2" charset="2"/>
              <a:buChar char="§"/>
            </a:pPr>
            <a:r>
              <a:rPr lang="en-US" sz="2600" smtClean="0">
                <a:latin typeface="Tahoma" pitchFamily="34" charset="0"/>
              </a:rPr>
              <a:t>Desire to embarrass the target</a:t>
            </a:r>
          </a:p>
        </p:txBody>
      </p:sp>
      <p:pic>
        <p:nvPicPr>
          <p:cNvPr id="9222" name="Picture 7"/>
          <p:cNvPicPr>
            <a:picLocks noChangeAspect="1" noChangeArrowheads="1"/>
          </p:cNvPicPr>
          <p:nvPr/>
        </p:nvPicPr>
        <p:blipFill>
          <a:blip r:embed="rId2"/>
          <a:srcRect/>
          <a:stretch>
            <a:fillRect/>
          </a:stretch>
        </p:blipFill>
        <p:spPr bwMode="auto">
          <a:xfrm>
            <a:off x="5867400" y="2276475"/>
            <a:ext cx="272415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What Does “Secure” Mean?</a:t>
            </a:r>
          </a:p>
        </p:txBody>
      </p:sp>
      <p:sp>
        <p:nvSpPr>
          <p:cNvPr id="10243" name="Content Placeholder 2"/>
          <p:cNvSpPr>
            <a:spLocks noGrp="1"/>
          </p:cNvSpPr>
          <p:nvPr>
            <p:ph idx="1"/>
          </p:nvPr>
        </p:nvSpPr>
        <p:spPr/>
        <p:txBody>
          <a:bodyPr/>
          <a:lstStyle/>
          <a:p>
            <a:pPr eaLnBrk="1" hangingPunct="1"/>
            <a:r>
              <a:rPr lang="en-US" smtClean="0"/>
              <a:t>Are you Secure?</a:t>
            </a:r>
          </a:p>
          <a:p>
            <a:pPr lvl="1" eaLnBrk="1" hangingPunct="1"/>
            <a:r>
              <a:rPr lang="en-US" smtClean="0"/>
              <a:t>What makes you feel secure?</a:t>
            </a:r>
          </a:p>
          <a:p>
            <a:pPr eaLnBrk="1" hangingPunct="1"/>
            <a:r>
              <a:rPr lang="en-US" smtClean="0"/>
              <a:t>Example: Banks	</a:t>
            </a:r>
          </a:p>
          <a:p>
            <a:pPr lvl="1" eaLnBrk="1" hangingPunct="1"/>
            <a:r>
              <a:rPr lang="en-US" smtClean="0"/>
              <a:t>Yesterday – learning from the past</a:t>
            </a:r>
          </a:p>
          <a:p>
            <a:pPr lvl="1" eaLnBrk="1" hangingPunct="1"/>
            <a:r>
              <a:rPr lang="en-US" smtClean="0"/>
              <a:t>Today</a:t>
            </a:r>
          </a:p>
          <a:p>
            <a:pPr eaLnBrk="1" hangingPunct="1"/>
            <a:r>
              <a:rPr lang="en-US" smtClean="0"/>
              <a:t>Protecting Valuables</a:t>
            </a:r>
          </a:p>
          <a:p>
            <a:pPr lvl="1" eaLnBrk="1" hangingPunct="1"/>
            <a:r>
              <a:rPr lang="en-US" smtClean="0"/>
              <a:t>Protecting Money Vs. Protecting Information</a:t>
            </a:r>
          </a:p>
          <a:p>
            <a:pPr lvl="2" eaLnBrk="1" hangingPunct="1"/>
            <a:r>
              <a:rPr lang="en-US" smtClean="0"/>
              <a:t>Size and Portability (large vs. small)</a:t>
            </a:r>
          </a:p>
          <a:p>
            <a:pPr lvl="2" eaLnBrk="1" hangingPunct="1"/>
            <a:r>
              <a:rPr lang="en-US" smtClean="0"/>
              <a:t>Ability to Avoid Physical Contact (lots vs. little)</a:t>
            </a:r>
          </a:p>
          <a:p>
            <a:pPr lvl="2" eaLnBrk="1" hangingPunct="1"/>
            <a:r>
              <a:rPr lang="en-US" smtClean="0"/>
              <a:t>Value of Asset (very high vs. variable)</a:t>
            </a:r>
          </a:p>
        </p:txBody>
      </p:sp>
      <p:sp>
        <p:nvSpPr>
          <p:cNvPr id="5" name="Slide Number Placeholder 4"/>
          <p:cNvSpPr>
            <a:spLocks noGrp="1"/>
          </p:cNvSpPr>
          <p:nvPr>
            <p:ph type="sldNum" sz="quarter" idx="12"/>
          </p:nvPr>
        </p:nvSpPr>
        <p:spPr/>
        <p:txBody>
          <a:bodyPr/>
          <a:lstStyle/>
          <a:p>
            <a:pPr>
              <a:defRPr/>
            </a:pPr>
            <a:fld id="{5FA7F3BE-119A-4995-87B5-CB4749A4E4C1}" type="slidenum">
              <a:rPr lang="en-US"/>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Developing an Understanding</a:t>
            </a:r>
          </a:p>
        </p:txBody>
      </p:sp>
      <p:sp>
        <p:nvSpPr>
          <p:cNvPr id="11267" name="Content Placeholder 2"/>
          <p:cNvSpPr>
            <a:spLocks noGrp="1"/>
          </p:cNvSpPr>
          <p:nvPr>
            <p:ph idx="1"/>
          </p:nvPr>
        </p:nvSpPr>
        <p:spPr/>
        <p:txBody>
          <a:bodyPr/>
          <a:lstStyle/>
          <a:p>
            <a:pPr eaLnBrk="1" hangingPunct="1"/>
            <a:r>
              <a:rPr lang="en-US" smtClean="0"/>
              <a:t>Examine the risk of security in computing</a:t>
            </a:r>
            <a:br>
              <a:rPr lang="en-US" smtClean="0"/>
            </a:br>
            <a:endParaRPr lang="en-US" smtClean="0"/>
          </a:p>
          <a:p>
            <a:pPr eaLnBrk="1" hangingPunct="1"/>
            <a:r>
              <a:rPr lang="en-US" smtClean="0"/>
              <a:t>Consider  available countermeasures  or controls</a:t>
            </a:r>
            <a:br>
              <a:rPr lang="en-US" smtClean="0"/>
            </a:br>
            <a:endParaRPr lang="en-US" smtClean="0"/>
          </a:p>
          <a:p>
            <a:pPr eaLnBrk="1" hangingPunct="1"/>
            <a:r>
              <a:rPr lang="en-US" smtClean="0"/>
              <a:t>Stimulate thought about uncovered vulnerabilities</a:t>
            </a:r>
            <a:br>
              <a:rPr lang="en-US" smtClean="0"/>
            </a:br>
            <a:endParaRPr lang="en-US" smtClean="0"/>
          </a:p>
          <a:p>
            <a:pPr eaLnBrk="1" hangingPunct="1"/>
            <a:r>
              <a:rPr lang="en-US" smtClean="0"/>
              <a:t>Identify areas where more work is needed</a:t>
            </a:r>
          </a:p>
        </p:txBody>
      </p:sp>
      <p:sp>
        <p:nvSpPr>
          <p:cNvPr id="5" name="Slide Number Placeholder 4"/>
          <p:cNvSpPr>
            <a:spLocks noGrp="1"/>
          </p:cNvSpPr>
          <p:nvPr>
            <p:ph type="sldNum" sz="quarter" idx="12"/>
          </p:nvPr>
        </p:nvSpPr>
        <p:spPr/>
        <p:txBody>
          <a:bodyPr/>
          <a:lstStyle/>
          <a:p>
            <a:pPr>
              <a:defRPr/>
            </a:pPr>
            <a:fld id="{1647A268-5594-4504-81F2-AE198931F963}" type="slidenum">
              <a:rPr lang="en-US"/>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Characteristics of Computer Intrusion</a:t>
            </a:r>
            <a:endParaRPr lang="en-US" dirty="0"/>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smtClean="0"/>
              <a:t>Any computer  system can be a target:</a:t>
            </a:r>
          </a:p>
          <a:p>
            <a:pPr marL="640080" lvl="1" indent="-246888" eaLnBrk="1" fontAlgn="auto" hangingPunct="1">
              <a:spcAft>
                <a:spcPts val="0"/>
              </a:spcAft>
              <a:buFont typeface="Wingdings 2"/>
              <a:buChar char=""/>
              <a:defRPr/>
            </a:pPr>
            <a:r>
              <a:rPr lang="en-US" dirty="0" smtClean="0"/>
              <a:t>Hardware, Software, Storage, Data, People/User</a:t>
            </a:r>
          </a:p>
          <a:p>
            <a:pPr marL="274320" indent="-274320" eaLnBrk="1" fontAlgn="auto" hangingPunct="1">
              <a:spcAft>
                <a:spcPts val="0"/>
              </a:spcAft>
              <a:buClr>
                <a:schemeClr val="accent3"/>
              </a:buClr>
              <a:buFont typeface="Wingdings 2"/>
              <a:buChar char=""/>
              <a:defRPr/>
            </a:pPr>
            <a:r>
              <a:rPr lang="en-US" dirty="0" smtClean="0"/>
              <a:t>Any system is most vulnerable at its weakest point.</a:t>
            </a:r>
          </a:p>
          <a:p>
            <a:pPr marL="274320" indent="-274320" eaLnBrk="1" fontAlgn="auto" hangingPunct="1">
              <a:spcAft>
                <a:spcPts val="0"/>
              </a:spcAft>
              <a:buClr>
                <a:schemeClr val="accent3"/>
              </a:buClr>
              <a:buFont typeface="Wingdings 2"/>
              <a:buChar char=""/>
              <a:defRPr/>
            </a:pPr>
            <a:r>
              <a:rPr lang="en-US" b="1" dirty="0" smtClean="0"/>
              <a:t>Principle of Easiest Penetration</a:t>
            </a:r>
            <a:r>
              <a:rPr lang="en-US" dirty="0" smtClean="0"/>
              <a:t> -  An intruder must be expected to use any available means of penetration. Penetration may not necessarily be by the most obvious means, nor via the one we have the most defense against.</a:t>
            </a:r>
          </a:p>
          <a:p>
            <a:pPr marL="640080" lvl="1" indent="-246888" eaLnBrk="1" fontAlgn="auto" hangingPunct="1">
              <a:spcAft>
                <a:spcPts val="0"/>
              </a:spcAft>
              <a:buFont typeface="Wingdings 2"/>
              <a:buChar char=""/>
              <a:defRPr/>
            </a:pPr>
            <a:r>
              <a:rPr lang="en-US" dirty="0" smtClean="0"/>
              <a:t>Consider all the means of penetration</a:t>
            </a:r>
          </a:p>
          <a:p>
            <a:pPr marL="640080" lvl="1" indent="-246888" eaLnBrk="1" fontAlgn="auto" hangingPunct="1">
              <a:spcAft>
                <a:spcPts val="0"/>
              </a:spcAft>
              <a:buFont typeface="Wingdings 2"/>
              <a:buChar char=""/>
              <a:defRPr/>
            </a:pPr>
            <a:r>
              <a:rPr lang="en-US" dirty="0" smtClean="0"/>
              <a:t>Checked repeated times </a:t>
            </a:r>
          </a:p>
          <a:p>
            <a:pPr marL="640080" lvl="1" indent="-246888" eaLnBrk="1" fontAlgn="auto" hangingPunct="1">
              <a:spcAft>
                <a:spcPts val="0"/>
              </a:spcAft>
              <a:buFont typeface="Wingdings 2"/>
              <a:buChar char=""/>
              <a:defRPr/>
            </a:pPr>
            <a:r>
              <a:rPr lang="en-US" dirty="0" smtClean="0"/>
              <a:t>Don’t underestimate the attacker/think like an attacker</a:t>
            </a:r>
          </a:p>
          <a:p>
            <a:pPr marL="640080" lvl="1" indent="-246888" eaLnBrk="1" fontAlgn="auto" hangingPunct="1">
              <a:spcAft>
                <a:spcPts val="0"/>
              </a:spcAft>
              <a:buFont typeface="Wingdings 2"/>
              <a:buChar char=""/>
              <a:defRPr/>
            </a:pPr>
            <a:r>
              <a:rPr lang="en-US" dirty="0" smtClean="0"/>
              <a:t>Strengthening one thin might weaken another</a:t>
            </a:r>
          </a:p>
          <a:p>
            <a:pPr marL="640080" lvl="1" indent="-246888" eaLnBrk="1" fontAlgn="auto" hangingPunct="1">
              <a:spcAft>
                <a:spcPts val="0"/>
              </a:spcAft>
              <a:buFont typeface="Wingdings 2"/>
              <a:buChar char=""/>
              <a:defRPr/>
            </a:pPr>
            <a:endParaRPr lang="en-US" dirty="0"/>
          </a:p>
        </p:txBody>
      </p:sp>
      <p:sp>
        <p:nvSpPr>
          <p:cNvPr id="5" name="Slide Number Placeholder 4"/>
          <p:cNvSpPr>
            <a:spLocks noGrp="1"/>
          </p:cNvSpPr>
          <p:nvPr>
            <p:ph type="sldNum" sz="quarter" idx="12"/>
          </p:nvPr>
        </p:nvSpPr>
        <p:spPr/>
        <p:txBody>
          <a:bodyPr/>
          <a:lstStyle/>
          <a:p>
            <a:pPr>
              <a:defRPr/>
            </a:pPr>
            <a:fld id="{E97694F1-51BC-4D71-8D74-FAEE49D8E823}"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Attacks</a:t>
            </a:r>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smtClean="0"/>
              <a:t>The components to attack:</a:t>
            </a:r>
          </a:p>
          <a:p>
            <a:pPr marL="640080" lvl="1" indent="-246888" eaLnBrk="1" fontAlgn="auto" hangingPunct="1">
              <a:spcAft>
                <a:spcPts val="0"/>
              </a:spcAft>
              <a:buFont typeface="Wingdings 2"/>
              <a:buChar char=""/>
              <a:defRPr/>
            </a:pPr>
            <a:r>
              <a:rPr lang="en-US" dirty="0" smtClean="0"/>
              <a:t>Hardware</a:t>
            </a:r>
          </a:p>
          <a:p>
            <a:pPr marL="640080" lvl="1" indent="-246888" eaLnBrk="1" fontAlgn="auto" hangingPunct="1">
              <a:spcAft>
                <a:spcPts val="0"/>
              </a:spcAft>
              <a:buFont typeface="Wingdings 2"/>
              <a:buChar char=""/>
              <a:defRPr/>
            </a:pPr>
            <a:r>
              <a:rPr lang="en-US" dirty="0" smtClean="0"/>
              <a:t>Software</a:t>
            </a:r>
          </a:p>
          <a:p>
            <a:pPr marL="640080" lvl="1" indent="-246888" eaLnBrk="1" fontAlgn="auto" hangingPunct="1">
              <a:spcAft>
                <a:spcPts val="0"/>
              </a:spcAft>
              <a:buFont typeface="Wingdings 2"/>
              <a:buChar char=""/>
              <a:defRPr/>
            </a:pPr>
            <a:r>
              <a:rPr lang="en-US" dirty="0" smtClean="0"/>
              <a:t>Data</a:t>
            </a:r>
          </a:p>
          <a:p>
            <a:pPr marL="274320" indent="-274320" eaLnBrk="1" fontAlgn="auto" hangingPunct="1">
              <a:spcAft>
                <a:spcPts val="0"/>
              </a:spcAft>
              <a:buClr>
                <a:schemeClr val="accent3"/>
              </a:buClr>
              <a:buFont typeface="Wingdings 2"/>
              <a:buChar char=""/>
              <a:defRPr/>
            </a:pPr>
            <a:r>
              <a:rPr lang="en-US" b="1" dirty="0" smtClean="0"/>
              <a:t>Vulnerability</a:t>
            </a:r>
            <a:r>
              <a:rPr lang="en-US" dirty="0" smtClean="0"/>
              <a:t> – a weakness in the security system that could be exploited to cause harm or loss.</a:t>
            </a:r>
          </a:p>
          <a:p>
            <a:pPr marL="274320" indent="-274320" eaLnBrk="1" fontAlgn="auto" hangingPunct="1">
              <a:spcAft>
                <a:spcPts val="0"/>
              </a:spcAft>
              <a:buClr>
                <a:schemeClr val="accent3"/>
              </a:buClr>
              <a:buFont typeface="Wingdings 2"/>
              <a:buChar char=""/>
              <a:defRPr/>
            </a:pPr>
            <a:r>
              <a:rPr lang="en-US" b="1" dirty="0" smtClean="0"/>
              <a:t>Threat</a:t>
            </a:r>
            <a:r>
              <a:rPr lang="en-US" dirty="0" smtClean="0"/>
              <a:t> – a set of circumstances that has the potential to cause loss or harm.</a:t>
            </a:r>
          </a:p>
          <a:p>
            <a:pPr marL="274320" indent="-274320" eaLnBrk="1" fontAlgn="auto" hangingPunct="1">
              <a:spcAft>
                <a:spcPts val="0"/>
              </a:spcAft>
              <a:buClr>
                <a:schemeClr val="accent3"/>
              </a:buClr>
              <a:buFont typeface="Wingdings 2"/>
              <a:buChar char=""/>
              <a:defRPr/>
            </a:pPr>
            <a:r>
              <a:rPr lang="en-US" dirty="0" smtClean="0"/>
              <a:t>Wall holding back water</a:t>
            </a:r>
          </a:p>
          <a:p>
            <a:pPr marL="640080" lvl="1" indent="-246888" eaLnBrk="1" fontAlgn="auto" hangingPunct="1">
              <a:spcAft>
                <a:spcPts val="0"/>
              </a:spcAft>
              <a:buFont typeface="Wingdings 2"/>
              <a:buChar char=""/>
              <a:defRPr/>
            </a:pPr>
            <a:r>
              <a:rPr lang="en-US" dirty="0" smtClean="0"/>
              <a:t>Threat to get wet</a:t>
            </a:r>
          </a:p>
          <a:p>
            <a:pPr marL="640080" lvl="1" indent="-246888" eaLnBrk="1" fontAlgn="auto" hangingPunct="1">
              <a:spcAft>
                <a:spcPts val="0"/>
              </a:spcAft>
              <a:buFont typeface="Wingdings 2"/>
              <a:buChar char=""/>
              <a:defRPr/>
            </a:pPr>
            <a:r>
              <a:rPr lang="en-US" dirty="0" smtClean="0"/>
              <a:t>Vulnerability is a crack in the wall</a:t>
            </a:r>
          </a:p>
        </p:txBody>
      </p:sp>
      <p:sp>
        <p:nvSpPr>
          <p:cNvPr id="5" name="Slide Number Placeholder 4"/>
          <p:cNvSpPr>
            <a:spLocks noGrp="1"/>
          </p:cNvSpPr>
          <p:nvPr>
            <p:ph type="sldNum" sz="quarter" idx="12"/>
          </p:nvPr>
        </p:nvSpPr>
        <p:spPr/>
        <p:txBody>
          <a:bodyPr/>
          <a:lstStyle/>
          <a:p>
            <a:pPr>
              <a:defRPr/>
            </a:pPr>
            <a:fld id="{021038BC-4D9D-4B5E-A62C-8E8EB5D0AE75}" type="slidenum">
              <a:rPr lang="en-US"/>
              <a:pPr>
                <a:defRPr/>
              </a:pPr>
              <a:t>9</a:t>
            </a:fld>
            <a:endParaRPr 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hapter 1&amp;quot;&quot;/&gt;&lt;property id=&quot;20307&quot; value=&quot;256&quot;/&gt;&lt;/object&gt;&lt;object type=&quot;3&quot; unique_id=&quot;10005&quot;&gt;&lt;property id=&quot;20148&quot; value=&quot;5&quot;/&gt;&lt;property id=&quot;20300&quot; value=&quot;Slide 2 - &amp;quot;In This Chapter&amp;amp;#x09;&amp;quot;&quot;/&gt;&lt;property id=&quot;20307&quot; value=&quot;257&quot;/&gt;&lt;/object&gt;&lt;object type=&quot;3&quot; unique_id=&quot;10006&quot;&gt;&lt;property id=&quot;20148&quot; value=&quot;5&quot;/&gt;&lt;property id=&quot;20300&quot; value=&quot;Slide 3 - &amp;quot;What Does “Secure” Mean?&amp;quot;&quot;/&gt;&lt;property id=&quot;20307&quot; value=&quot;258&quot;/&gt;&lt;/object&gt;&lt;object type=&quot;3&quot; unique_id=&quot;10007&quot;&gt;&lt;property id=&quot;20148&quot; value=&quot;5&quot;/&gt;&lt;property id=&quot;20300&quot; value=&quot;Slide 4 - &amp;quot;Developing an Understanding&amp;quot;&quot;/&gt;&lt;property id=&quot;20307&quot; value=&quot;259&quot;/&gt;&lt;/object&gt;&lt;object type=&quot;3&quot; unique_id=&quot;10008&quot;&gt;&lt;property id=&quot;20148&quot; value=&quot;5&quot;/&gt;&lt;property id=&quot;20300&quot; value=&quot;Slide 5 - &amp;quot;Characteristics of Computer Intrusion&amp;quot;&quot;/&gt;&lt;property id=&quot;20307&quot; value=&quot;260&quot;/&gt;&lt;/object&gt;&lt;object type=&quot;3&quot; unique_id=&quot;10009&quot;&gt;&lt;property id=&quot;20148&quot; value=&quot;5&quot;/&gt;&lt;property id=&quot;20300&quot; value=&quot;Slide 6 - &amp;quot;Attacks&amp;quot;&quot;/&gt;&lt;property id=&quot;20307&quot; value=&quot;261&quot;/&gt;&lt;/object&gt;&lt;object type=&quot;3&quot; unique_id=&quot;10010&quot;&gt;&lt;property id=&quot;20148&quot; value=&quot;5&quot;/&gt;&lt;property id=&quot;20300&quot; value=&quot;Slide 7&quot;/&gt;&lt;property id=&quot;20307&quot; value=&quot;262&quot;/&gt;&lt;/object&gt;&lt;object type=&quot;3&quot; unique_id=&quot;10011&quot;&gt;&lt;property id=&quot;20148&quot; value=&quot;5&quot;/&gt;&lt;property id=&quot;20300&quot; value=&quot;Slide 8&quot;/&gt;&lt;property id=&quot;20307&quot; value=&quot;263&quot;/&gt;&lt;/object&gt;&lt;object type=&quot;3&quot; unique_id=&quot;10012&quot;&gt;&lt;property id=&quot;20148&quot; value=&quot;5&quot;/&gt;&lt;property id=&quot;20300&quot; value=&quot;Slide 9&quot;/&gt;&lt;property id=&quot;20307&quot; value=&quot;264&quot;/&gt;&lt;/object&gt;&lt;object type=&quot;3&quot; unique_id=&quot;10013&quot;&gt;&lt;property id=&quot;20148&quot; value=&quot;5&quot;/&gt;&lt;property id=&quot;20300&quot; value=&quot;Slide 10 - &amp;quot;Method, Opportunity &amp;amp; Motive&amp;quot;&quot;/&gt;&lt;property id=&quot;20307&quot; value=&quot;265&quot;/&gt;&lt;/object&gt;&lt;object type=&quot;3&quot; unique_id=&quot;10014&quot;&gt;&lt;property id=&quot;20148&quot; value=&quot;5&quot;/&gt;&lt;property id=&quot;20300&quot; value=&quot;Slide 11 - &amp;quot;Security Goals&amp;quot;&quot;/&gt;&lt;property id=&quot;20307&quot; value=&quot;266&quot;/&gt;&lt;/object&gt;&lt;object type=&quot;3&quot; unique_id=&quot;10015&quot;&gt;&lt;property id=&quot;20148&quot; value=&quot;5&quot;/&gt;&lt;property id=&quot;20300&quot; value=&quot;Slide 12&quot;/&gt;&lt;property id=&quot;20307&quot; value=&quot;267&quot;/&gt;&lt;/object&gt;&lt;object type=&quot;3&quot; unique_id=&quot;10016&quot;&gt;&lt;property id=&quot;20148&quot; value=&quot;5&quot;/&gt;&lt;property id=&quot;20300&quot; value=&quot;Slide 13 - &amp;quot;Vulnerabilities&amp;amp;#x09;&amp;quot;&quot;/&gt;&lt;property id=&quot;20307&quot; value=&quot;268&quot;/&gt;&lt;/object&gt;&lt;object type=&quot;3&quot; unique_id=&quot;10017&quot;&gt;&lt;property id=&quot;20148&quot; value=&quot;5&quot;/&gt;&lt;property id=&quot;20300&quot; value=&quot;Slide 14&quot;/&gt;&lt;property id=&quot;20307&quot; value=&quot;270&quot;/&gt;&lt;/object&gt;&lt;object type=&quot;3&quot; unique_id=&quot;10018&quot;&gt;&lt;property id=&quot;20148&quot; value=&quot;5&quot;/&gt;&lt;property id=&quot;20300&quot; value=&quot;Slide 15&quot;/&gt;&lt;property id=&quot;20307&quot; value=&quot;269&quot;/&gt;&lt;/object&gt;&lt;object type=&quot;3&quot; unique_id=&quot;10019&quot;&gt;&lt;property id=&quot;20148&quot; value=&quot;5&quot;/&gt;&lt;property id=&quot;20300&quot; value=&quot;Slide 16&quot;/&gt;&lt;property id=&quot;20307&quot; value=&quot;271&quot;/&gt;&lt;/object&gt;&lt;object type=&quot;3&quot; unique_id=&quot;10020&quot;&gt;&lt;property id=&quot;20148&quot; value=&quot;5&quot;/&gt;&lt;property id=&quot;20300&quot; value=&quot;Slide 17 - &amp;quot;Computer Criminals&amp;quot;&quot;/&gt;&lt;property id=&quot;20307&quot; value=&quot;272&quot;/&gt;&lt;/object&gt;&lt;object type=&quot;3&quot; unique_id=&quot;10021&quot;&gt;&lt;property id=&quot;20148&quot; value=&quot;5&quot;/&gt;&lt;property id=&quot;20300&quot; value=&quot;Slide 18 - &amp;quot;Methods of Defense&amp;quot;&quot;/&gt;&lt;property id=&quot;20307&quot; value=&quot;273&quot;/&gt;&lt;/object&gt;&lt;object type=&quot;3&quot; unique_id=&quot;10022&quot;&gt;&lt;property id=&quot;20148&quot; value=&quot;5&quot;/&gt;&lt;property id=&quot;20300&quot; value=&quot;Slide 19 - &amp;quot;Controls&amp;quot;&quot;/&gt;&lt;property id=&quot;20307&quot; value=&quot;274&quot;/&gt;&lt;/object&gt;&lt;object type=&quot;3&quot; unique_id=&quot;10023&quot;&gt;&lt;property id=&quot;20148&quot; value=&quot;5&quot;/&gt;&lt;property id=&quot;20300&quot; value=&quot;Slide 20&quot;/&gt;&lt;property id=&quot;20307&quot; value=&quot;275&quot;/&gt;&lt;/object&gt;&lt;object type=&quot;3&quot; unique_id=&quot;10024&quot;&gt;&lt;property id=&quot;20148&quot; value=&quot;5&quot;/&gt;&lt;property id=&quot;20300&quot; value=&quot;Slide 21 - &amp;quot;Effectiveness of Controls&amp;quot;&quot;/&gt;&lt;property id=&quot;20307&quot; value=&quot;276&quot;/&gt;&lt;/object&gt;&lt;object type=&quot;3&quot; unique_id=&quot;10025&quot;&gt;&lt;property id=&quot;20148&quot; value=&quot;5&quot;/&gt;&lt;property id=&quot;20300&quot; value=&quot;Slide 22 - &amp;quot;Conclusion&amp;quot;&quot;/&gt;&lt;property id=&quot;20307&quot; value=&quot;277&quot;/&gt;&lt;/object&gt;&lt;/object&gt;&lt;/object&gt;&lt;/database&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148</TotalTime>
  <Words>1004</Words>
  <Application>Microsoft Office PowerPoint</Application>
  <PresentationFormat>On-screen Show (4:3)</PresentationFormat>
  <Paragraphs>248</Paragraphs>
  <Slides>28</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7" baseType="lpstr">
      <vt:lpstr>Arial</vt:lpstr>
      <vt:lpstr>Calibri</vt:lpstr>
      <vt:lpstr>Constantia</vt:lpstr>
      <vt:lpstr>Wingdings 2</vt:lpstr>
      <vt:lpstr>Wingdings</vt:lpstr>
      <vt:lpstr>Tahoma</vt:lpstr>
      <vt:lpstr>Times New Roman</vt:lpstr>
      <vt:lpstr>Flow</vt:lpstr>
      <vt:lpstr>Microsoft Clip Gallery</vt:lpstr>
      <vt:lpstr>Chapter 1</vt:lpstr>
      <vt:lpstr>In This Chapter </vt:lpstr>
      <vt:lpstr>Information Security Services</vt:lpstr>
      <vt:lpstr>Information Security Services</vt:lpstr>
      <vt:lpstr>HACKER MOTIVATIONS</vt:lpstr>
      <vt:lpstr>What Does “Secure” Mean?</vt:lpstr>
      <vt:lpstr>Developing an Understanding</vt:lpstr>
      <vt:lpstr>Characteristics of Computer Intrusion</vt:lpstr>
      <vt:lpstr>Attacks</vt:lpstr>
      <vt:lpstr>Slide 10</vt:lpstr>
      <vt:lpstr>Slide 11</vt:lpstr>
      <vt:lpstr>Slide 12</vt:lpstr>
      <vt:lpstr>Method, Opportunity &amp; Motive</vt:lpstr>
      <vt:lpstr>Security Goals</vt:lpstr>
      <vt:lpstr>Slide 15</vt:lpstr>
      <vt:lpstr>Vulnerabilities </vt:lpstr>
      <vt:lpstr>Slide 17</vt:lpstr>
      <vt:lpstr>Slide 18</vt:lpstr>
      <vt:lpstr>Slide 19</vt:lpstr>
      <vt:lpstr>Computer Criminals</vt:lpstr>
      <vt:lpstr>Methods of Defense</vt:lpstr>
      <vt:lpstr>Controls</vt:lpstr>
      <vt:lpstr>Slide 23</vt:lpstr>
      <vt:lpstr>Effectiveness of Controls</vt:lpstr>
      <vt:lpstr>Conclusion</vt:lpstr>
      <vt:lpstr>Recap</vt:lpstr>
      <vt:lpstr>Recap</vt:lpstr>
      <vt:lpstr>Next time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Steffen</dc:creator>
  <cp:lastModifiedBy>mrl</cp:lastModifiedBy>
  <cp:revision>23</cp:revision>
  <dcterms:created xsi:type="dcterms:W3CDTF">2009-01-21T09:14:51Z</dcterms:created>
  <dcterms:modified xsi:type="dcterms:W3CDTF">2019-02-04T02:38:47Z</dcterms:modified>
</cp:coreProperties>
</file>