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75"/>
  </p:notesMasterIdLst>
  <p:handoutMasterIdLst>
    <p:handoutMasterId r:id="rId76"/>
  </p:handoutMasterIdLst>
  <p:sldIdLst>
    <p:sldId id="1132" r:id="rId2"/>
    <p:sldId id="1133" r:id="rId3"/>
    <p:sldId id="1196" r:id="rId4"/>
    <p:sldId id="1134" r:id="rId5"/>
    <p:sldId id="1163" r:id="rId6"/>
    <p:sldId id="1164" r:id="rId7"/>
    <p:sldId id="1165" r:id="rId8"/>
    <p:sldId id="1166" r:id="rId9"/>
    <p:sldId id="1167" r:id="rId10"/>
    <p:sldId id="1168" r:id="rId11"/>
    <p:sldId id="1169" r:id="rId12"/>
    <p:sldId id="1170" r:id="rId13"/>
    <p:sldId id="1171" r:id="rId14"/>
    <p:sldId id="1172" r:id="rId15"/>
    <p:sldId id="1173" r:id="rId16"/>
    <p:sldId id="1174" r:id="rId17"/>
    <p:sldId id="1175" r:id="rId18"/>
    <p:sldId id="1176" r:id="rId19"/>
    <p:sldId id="1177" r:id="rId20"/>
    <p:sldId id="1178" r:id="rId21"/>
    <p:sldId id="1179" r:id="rId22"/>
    <p:sldId id="1180" r:id="rId23"/>
    <p:sldId id="1181" r:id="rId24"/>
    <p:sldId id="1182" r:id="rId25"/>
    <p:sldId id="1183" r:id="rId26"/>
    <p:sldId id="1184" r:id="rId27"/>
    <p:sldId id="1185" r:id="rId28"/>
    <p:sldId id="1186" r:id="rId29"/>
    <p:sldId id="1187" r:id="rId30"/>
    <p:sldId id="1188" r:id="rId31"/>
    <p:sldId id="1189" r:id="rId32"/>
    <p:sldId id="1190" r:id="rId33"/>
    <p:sldId id="1191" r:id="rId34"/>
    <p:sldId id="1192" r:id="rId35"/>
    <p:sldId id="1193" r:id="rId36"/>
    <p:sldId id="1194" r:id="rId37"/>
    <p:sldId id="1195" r:id="rId38"/>
    <p:sldId id="1157" r:id="rId39"/>
    <p:sldId id="1197" r:id="rId40"/>
    <p:sldId id="1158" r:id="rId41"/>
    <p:sldId id="1198" r:id="rId42"/>
    <p:sldId id="1199" r:id="rId43"/>
    <p:sldId id="1159" r:id="rId44"/>
    <p:sldId id="1200" r:id="rId45"/>
    <p:sldId id="1208" r:id="rId46"/>
    <p:sldId id="1201" r:id="rId47"/>
    <p:sldId id="1210" r:id="rId48"/>
    <p:sldId id="1211" r:id="rId49"/>
    <p:sldId id="1212" r:id="rId50"/>
    <p:sldId id="1213" r:id="rId51"/>
    <p:sldId id="1214" r:id="rId52"/>
    <p:sldId id="1215" r:id="rId53"/>
    <p:sldId id="1216" r:id="rId54"/>
    <p:sldId id="1217" r:id="rId55"/>
    <p:sldId id="1218" r:id="rId56"/>
    <p:sldId id="1219" r:id="rId57"/>
    <p:sldId id="1220" r:id="rId58"/>
    <p:sldId id="1221" r:id="rId59"/>
    <p:sldId id="1222" r:id="rId60"/>
    <p:sldId id="1223" r:id="rId61"/>
    <p:sldId id="1224" r:id="rId62"/>
    <p:sldId id="1225" r:id="rId63"/>
    <p:sldId id="1226" r:id="rId64"/>
    <p:sldId id="1227" r:id="rId65"/>
    <p:sldId id="1228" r:id="rId66"/>
    <p:sldId id="1229" r:id="rId67"/>
    <p:sldId id="1230" r:id="rId68"/>
    <p:sldId id="1202" r:id="rId69"/>
    <p:sldId id="1203" r:id="rId70"/>
    <p:sldId id="1204" r:id="rId71"/>
    <p:sldId id="1205" r:id="rId72"/>
    <p:sldId id="1206" r:id="rId73"/>
    <p:sldId id="1156" r:id="rId74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66FF"/>
    <a:srgbClr val="FFFF00"/>
    <a:srgbClr val="00CC00"/>
    <a:srgbClr val="FF0000"/>
    <a:srgbClr val="6699FF"/>
    <a:srgbClr val="3399FF"/>
    <a:srgbClr val="77777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0126" autoAdjust="0"/>
    <p:restoredTop sz="92844" autoAdjust="0"/>
  </p:normalViewPr>
  <p:slideViewPr>
    <p:cSldViewPr snapToGrid="0">
      <p:cViewPr varScale="1">
        <p:scale>
          <a:sx n="69" d="100"/>
          <a:sy n="69" d="100"/>
        </p:scale>
        <p:origin x="-155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67654E1-BC85-4EEC-87E5-1C886C5CAF20}" type="datetimeFigureOut">
              <a:rPr lang="en-US"/>
              <a:pPr>
                <a:defRPr/>
              </a:pPr>
              <a:t>2/4/2019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3988" y="88185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A388BB4-9798-45F8-8A67-1AF34D707C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0075"/>
            <a:ext cx="513080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182EB2E-E5DF-4368-BB67-F4868052FA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87450" y="703263"/>
            <a:ext cx="4624388" cy="3468687"/>
          </a:xfrm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1" descr="sphere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0063" y="0"/>
            <a:ext cx="22939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18"/>
          <p:cNvGrpSpPr>
            <a:grpSpLocks/>
          </p:cNvGrpSpPr>
          <p:nvPr userDrawn="1"/>
        </p:nvGrpSpPr>
        <p:grpSpPr bwMode="auto">
          <a:xfrm>
            <a:off x="134938" y="2438400"/>
            <a:ext cx="9009062" cy="1052513"/>
            <a:chOff x="0" y="1536"/>
            <a:chExt cx="5675" cy="663"/>
          </a:xfrm>
        </p:grpSpPr>
        <p:grpSp>
          <p:nvGrpSpPr>
            <p:cNvPr id="6" name="Group 19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3" name="Rectangle 30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31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22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1" name="Rectangle 23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24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" name="Rectangle 25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26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27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0"/>
            <a:ext cx="2819400" cy="127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8891D-4DA3-4CA5-B784-ECC0CA0A21B6}" type="datetimeFigureOut">
              <a:rPr lang="en-US"/>
              <a:pPr>
                <a:defRPr/>
              </a:pPr>
              <a:t>2/4/2019</a:t>
            </a:fld>
            <a:endParaRPr lang="en-US"/>
          </a:p>
        </p:txBody>
      </p:sp>
      <p:sp>
        <p:nvSpPr>
          <p:cNvPr id="17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5088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FE6CF790-BB09-4DF1-BB67-F93696F554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025"/>
            <a:ext cx="2820988" cy="152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31F08-CB82-4796-90A8-C4741655CBEA}" type="datetimeFigureOut">
              <a:rPr lang="en-US"/>
              <a:pPr>
                <a:defRPr/>
              </a:pPr>
              <a:t>2/4/2019</a:t>
            </a:fld>
            <a:endParaRPr lang="en-US"/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4ECEF-F745-48F7-995F-3C859EBA7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F998A-8EAF-4BAB-BCAB-5FD3EDDACA89}" type="datetimeFigureOut">
              <a:rPr lang="en-US"/>
              <a:pPr>
                <a:defRPr/>
              </a:pPr>
              <a:t>2/4/2019</a:t>
            </a:fld>
            <a:endParaRPr lang="en-US"/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B1EEC-1480-4ACC-B881-A2CEBD7C58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BC02C-85A2-418E-8C24-9BBB920B7E67}" type="datetimeFigureOut">
              <a:rPr lang="en-US"/>
              <a:pPr>
                <a:defRPr/>
              </a:pPr>
              <a:t>2/4/2019</a:t>
            </a:fld>
            <a:endParaRPr lang="en-US"/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DF4AF-2EF7-4F38-9882-C369E87906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1" descr="sphere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0"/>
            <a:ext cx="22939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1"/>
          <p:cNvSpPr>
            <a:spLocks noGrp="1"/>
          </p:cNvSpPr>
          <p:nvPr>
            <p:ph type="dt" sz="half" idx="14"/>
          </p:nvPr>
        </p:nvSpPr>
        <p:spPr>
          <a:xfrm>
            <a:off x="839788" y="6426200"/>
            <a:ext cx="2819400" cy="127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8E7CD-4812-4D5C-A552-E7D5FF5E9B4D}" type="datetimeFigureOut">
              <a:rPr lang="en-US"/>
              <a:pPr>
                <a:defRPr/>
              </a:pPr>
              <a:t>2/4/2019</a:t>
            </a:fld>
            <a:endParaRPr lang="en-US"/>
          </a:p>
        </p:txBody>
      </p:sp>
      <p:sp>
        <p:nvSpPr>
          <p:cNvPr id="6" name="Slide Number Placeholder 12"/>
          <p:cNvSpPr>
            <a:spLocks noGrp="1"/>
          </p:cNvSpPr>
          <p:nvPr>
            <p:ph type="sldNum" sz="quarter" idx="15"/>
          </p:nvPr>
        </p:nvSpPr>
        <p:spPr>
          <a:xfrm>
            <a:off x="4116388" y="6400800"/>
            <a:ext cx="533400" cy="152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46FF6-5FA9-4E14-822C-B9E33EF91C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3"/>
          <p:cNvSpPr>
            <a:spLocks noGrp="1"/>
          </p:cNvSpPr>
          <p:nvPr>
            <p:ph type="ftr" sz="quarter" idx="16"/>
          </p:nvPr>
        </p:nvSpPr>
        <p:spPr>
          <a:xfrm>
            <a:off x="838200" y="6296025"/>
            <a:ext cx="2820988" cy="152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EE0DC-10C9-4F2A-AD8F-2281A9257D4D}" type="datetimeFigureOut">
              <a:rPr lang="en-US"/>
              <a:pPr>
                <a:defRPr/>
              </a:pPr>
              <a:t>2/4/2019</a:t>
            </a:fld>
            <a:endParaRPr lang="en-US"/>
          </a:p>
        </p:txBody>
      </p:sp>
      <p:sp>
        <p:nvSpPr>
          <p:cNvPr id="6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E27FF-B075-475C-B6FC-A10F4452B8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DE0B5-C052-46B4-8F08-7CA7F88C22F7}" type="datetimeFigureOut">
              <a:rPr lang="en-US"/>
              <a:pPr>
                <a:defRPr/>
              </a:pPr>
              <a:t>2/4/2019</a:t>
            </a:fld>
            <a:endParaRPr lang="en-US"/>
          </a:p>
        </p:txBody>
      </p:sp>
      <p:sp>
        <p:nvSpPr>
          <p:cNvPr id="8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E7287-D471-4610-84F3-42D2ECC018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CD6E2-DB26-453E-AB82-E040B2B8608A}" type="datetimeFigureOut">
              <a:rPr lang="en-US"/>
              <a:pPr>
                <a:defRPr/>
              </a:pPr>
              <a:t>2/4/2019</a:t>
            </a:fld>
            <a:endParaRPr lang="en-US"/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F26CB-1F03-4710-B726-803EF99D69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B96F3-733C-4F73-8AFA-72F9A62C2E74}" type="datetimeFigureOut">
              <a:rPr lang="en-US"/>
              <a:pPr>
                <a:defRPr/>
              </a:pPr>
              <a:t>2/4/2019</a:t>
            </a:fld>
            <a:endParaRPr lang="en-US"/>
          </a:p>
        </p:txBody>
      </p:sp>
      <p:sp>
        <p:nvSpPr>
          <p:cNvPr id="3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0D417-C389-4C51-82ED-E0D42EFF9D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/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DB95E-E827-4FB5-AAFF-AE1CA34014B5}" type="datetimeFigureOut">
              <a:rPr lang="en-US"/>
              <a:pPr>
                <a:defRPr/>
              </a:pPr>
              <a:t>2/4/2019</a:t>
            </a:fld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D3529-51ED-4986-A77A-23284C4735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/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BE8A6-6046-450A-95B4-BB77A5C6B119}" type="datetimeFigureOut">
              <a:rPr lang="en-US"/>
              <a:pPr>
                <a:defRPr/>
              </a:pPr>
              <a:t>2/4/2019</a:t>
            </a:fld>
            <a:endParaRPr lang="en-US"/>
          </a:p>
        </p:txBody>
      </p:sp>
      <p:sp>
        <p:nvSpPr>
          <p:cNvPr id="6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97803-0666-4718-8C6C-DDC4A81E80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sphere2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823325" y="0"/>
            <a:ext cx="3206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457200"/>
            <a:ext cx="36576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CCA11F8E-D5CD-4E44-97D5-A257AF47BF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0" y="6426200"/>
            <a:ext cx="2819400" cy="127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DFFD302C-A80C-4B92-B1A1-3D8DD36A5706}" type="datetimeFigureOut">
              <a:rPr lang="en-US"/>
              <a:pPr>
                <a:defRPr/>
              </a:pPr>
              <a:t>2/4/2019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025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grpSp>
        <p:nvGrpSpPr>
          <p:cNvPr id="1032" name="Group 61"/>
          <p:cNvGrpSpPr>
            <a:grpSpLocks/>
          </p:cNvGrpSpPr>
          <p:nvPr userDrawn="1"/>
        </p:nvGrpSpPr>
        <p:grpSpPr bwMode="auto">
          <a:xfrm>
            <a:off x="0" y="6024563"/>
            <a:ext cx="8775700" cy="896937"/>
            <a:chOff x="0" y="3755"/>
            <a:chExt cx="5528" cy="565"/>
          </a:xfrm>
        </p:grpSpPr>
        <p:grpSp>
          <p:nvGrpSpPr>
            <p:cNvPr id="1035" name="Group 57"/>
            <p:cNvGrpSpPr>
              <a:grpSpLocks/>
            </p:cNvGrpSpPr>
            <p:nvPr userDrawn="1"/>
          </p:nvGrpSpPr>
          <p:grpSpPr bwMode="auto">
            <a:xfrm>
              <a:off x="0" y="3755"/>
              <a:ext cx="757" cy="565"/>
              <a:chOff x="4964" y="3725"/>
              <a:chExt cx="757" cy="565"/>
            </a:xfrm>
          </p:grpSpPr>
          <p:sp>
            <p:nvSpPr>
              <p:cNvPr id="1037" name="Rectangle 51"/>
              <p:cNvSpPr>
                <a:spLocks noChangeArrowheads="1"/>
              </p:cNvSpPr>
              <p:nvPr userDrawn="1"/>
            </p:nvSpPr>
            <p:spPr bwMode="ltGray">
              <a:xfrm>
                <a:off x="5060" y="3725"/>
                <a:ext cx="207" cy="299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kumimoji="1" lang="en-US" sz="2400"/>
              </a:p>
            </p:txBody>
          </p:sp>
          <p:sp>
            <p:nvSpPr>
              <p:cNvPr id="1038" name="Rectangle 52"/>
              <p:cNvSpPr>
                <a:spLocks noChangeArrowheads="1"/>
              </p:cNvSpPr>
              <p:nvPr userDrawn="1"/>
            </p:nvSpPr>
            <p:spPr bwMode="ltGray">
              <a:xfrm flipH="1">
                <a:off x="4964" y="3991"/>
                <a:ext cx="232" cy="299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folHlink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kumimoji="1" lang="en-US" sz="2400"/>
              </a:p>
            </p:txBody>
          </p:sp>
          <p:sp>
            <p:nvSpPr>
              <p:cNvPr id="1039" name="Rectangle 53"/>
              <p:cNvSpPr>
                <a:spLocks noChangeArrowheads="1"/>
              </p:cNvSpPr>
              <p:nvPr userDrawn="1"/>
            </p:nvSpPr>
            <p:spPr bwMode="ltGray">
              <a:xfrm>
                <a:off x="5262" y="3725"/>
                <a:ext cx="276" cy="2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kumimoji="1" lang="en-US" sz="2400"/>
              </a:p>
            </p:txBody>
          </p:sp>
          <p:sp>
            <p:nvSpPr>
              <p:cNvPr id="1040" name="Rectangle 54"/>
              <p:cNvSpPr>
                <a:spLocks noChangeArrowheads="1"/>
              </p:cNvSpPr>
              <p:nvPr userDrawn="1"/>
            </p:nvSpPr>
            <p:spPr bwMode="ltGray">
              <a:xfrm flipH="1">
                <a:off x="5194" y="3991"/>
                <a:ext cx="266" cy="2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kumimoji="1" lang="en-US" sz="2400"/>
              </a:p>
            </p:txBody>
          </p:sp>
          <p:sp>
            <p:nvSpPr>
              <p:cNvPr id="1041" name="Rectangle 55"/>
              <p:cNvSpPr>
                <a:spLocks noChangeArrowheads="1"/>
              </p:cNvSpPr>
              <p:nvPr userDrawn="1"/>
            </p:nvSpPr>
            <p:spPr bwMode="ltGray">
              <a:xfrm flipH="1">
                <a:off x="5368" y="3945"/>
                <a:ext cx="353" cy="266"/>
              </a:xfrm>
              <a:prstGeom prst="rect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kumimoji="1" lang="en-US" sz="2400"/>
              </a:p>
            </p:txBody>
          </p:sp>
        </p:grpSp>
        <p:sp>
          <p:nvSpPr>
            <p:cNvPr id="1036" name="Rectangle 56"/>
            <p:cNvSpPr>
              <a:spLocks noChangeArrowheads="1"/>
            </p:cNvSpPr>
            <p:nvPr userDrawn="1"/>
          </p:nvSpPr>
          <p:spPr bwMode="gray">
            <a:xfrm flipH="1">
              <a:off x="346" y="4155"/>
              <a:ext cx="5182" cy="20"/>
            </a:xfrm>
            <a:prstGeom prst="rect">
              <a:avLst/>
            </a:prstGeom>
            <a:gradFill rotWithShape="0">
              <a:gsLst>
                <a:gs pos="0">
                  <a:schemeClr val="tx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kumimoji="1" lang="en-US" sz="2400"/>
            </a:p>
          </p:txBody>
        </p:sp>
      </p:grpSp>
      <p:sp>
        <p:nvSpPr>
          <p:cNvPr id="20" name="Text Box 59"/>
          <p:cNvSpPr txBox="1">
            <a:spLocks noChangeArrowheads="1"/>
          </p:cNvSpPr>
          <p:nvPr userDrawn="1"/>
        </p:nvSpPr>
        <p:spPr bwMode="auto">
          <a:xfrm>
            <a:off x="4229100" y="6583363"/>
            <a:ext cx="26749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sz="1400" smtClean="0"/>
          </a:p>
        </p:txBody>
      </p:sp>
      <p:sp>
        <p:nvSpPr>
          <p:cNvPr id="21" name="Text Box 60"/>
          <p:cNvSpPr txBox="1">
            <a:spLocks noChangeArrowheads="1"/>
          </p:cNvSpPr>
          <p:nvPr userDrawn="1"/>
        </p:nvSpPr>
        <p:spPr bwMode="auto">
          <a:xfrm rot="16200000">
            <a:off x="-1932781" y="4693444"/>
            <a:ext cx="4100512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pl-PL" sz="900" smtClean="0"/>
              <a:t>Section 6 – Computer</a:t>
            </a:r>
            <a:r>
              <a:rPr lang="en-US" sz="900" smtClean="0"/>
              <a:t> Security</a:t>
            </a:r>
            <a:r>
              <a:rPr lang="pl-PL" sz="900" smtClean="0"/>
              <a:t> and Information Assurance – Spring 2006</a:t>
            </a:r>
            <a:endParaRPr lang="en-US" sz="90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iming>
    <p:tnLst>
      <p:par>
        <p:cTn id="1" dur="indefinite" restart="never" nodeType="tmRoot"/>
      </p:par>
    </p:tnLst>
  </p:timing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rgbClr val="7F7F7F"/>
        </a:buClr>
        <a:buFont typeface="Wingdings" pitchFamily="2" charset="2"/>
        <a:buChar char="§"/>
        <a:defRPr kern="1200">
          <a:solidFill>
            <a:srgbClr val="000000"/>
          </a:solidFill>
          <a:latin typeface="+mn-lt"/>
          <a:ea typeface="+mn-ea"/>
          <a:cs typeface="+mn-cs"/>
        </a:defRPr>
      </a:lvl1pPr>
      <a:lvl2pPr marL="411163" indent="-182563" algn="l" rtl="0" eaLnBrk="0" fontAlgn="base" hangingPunct="0">
        <a:spcBef>
          <a:spcPct val="20000"/>
        </a:spcBef>
        <a:spcAft>
          <a:spcPct val="0"/>
        </a:spcAft>
        <a:buClr>
          <a:srgbClr val="7F7F7F"/>
        </a:buClr>
        <a:buFont typeface="Wingdings" pitchFamily="2" charset="2"/>
        <a:buChar char="§"/>
        <a:defRPr sz="1400" kern="1200">
          <a:solidFill>
            <a:srgbClr val="000000"/>
          </a:solidFill>
          <a:latin typeface="+mn-lt"/>
          <a:ea typeface="+mn-ea"/>
          <a:cs typeface="+mn-cs"/>
        </a:defRPr>
      </a:lvl2pPr>
      <a:lvl3pPr marL="593725" indent="-182563" algn="l" rtl="0" eaLnBrk="0" fontAlgn="base" hangingPunct="0">
        <a:spcBef>
          <a:spcPct val="20000"/>
        </a:spcBef>
        <a:spcAft>
          <a:spcPct val="0"/>
        </a:spcAft>
        <a:buClr>
          <a:srgbClr val="7F7F7F"/>
        </a:buClr>
        <a:buFont typeface="Wingdings" pitchFamily="2" charset="2"/>
        <a:buChar char="§"/>
        <a:defRPr sz="1400" kern="1200">
          <a:solidFill>
            <a:srgbClr val="000000"/>
          </a:solidFill>
          <a:latin typeface="+mn-lt"/>
          <a:ea typeface="+mn-ea"/>
          <a:cs typeface="+mn-cs"/>
        </a:defRPr>
      </a:lvl3pPr>
      <a:lvl4pPr marL="776288" indent="-182563" algn="l" rtl="0" eaLnBrk="0" fontAlgn="base" hangingPunct="0">
        <a:spcBef>
          <a:spcPct val="20000"/>
        </a:spcBef>
        <a:spcAft>
          <a:spcPct val="0"/>
        </a:spcAft>
        <a:buClr>
          <a:srgbClr val="7F7F7F"/>
        </a:buClr>
        <a:buFont typeface="Wingdings" pitchFamily="2" charset="2"/>
        <a:buChar char="§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958850" indent="-182563" algn="l" rtl="0" eaLnBrk="0" fontAlgn="base" hangingPunct="0">
        <a:spcBef>
          <a:spcPct val="20000"/>
        </a:spcBef>
        <a:spcAft>
          <a:spcPct val="0"/>
        </a:spcAft>
        <a:buClr>
          <a:srgbClr val="7F7F7F"/>
        </a:buClr>
        <a:buFont typeface="Wingdings" pitchFamily="2" charset="2"/>
        <a:buChar char="§"/>
        <a:defRPr sz="1400" kern="1200">
          <a:solidFill>
            <a:srgbClr val="000000"/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284288" y="1293813"/>
            <a:ext cx="7881937" cy="20669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eaLnBrk="1" hangingPunct="1"/>
            <a:r>
              <a:rPr lang="pl-PL" sz="4400">
                <a:solidFill>
                  <a:srgbClr val="0000FF"/>
                </a:solidFill>
              </a:rPr>
              <a:t>Database Security</a:t>
            </a:r>
            <a:endParaRPr lang="en-US" sz="4400">
              <a:solidFill>
                <a:srgbClr val="0000FF"/>
              </a:solidFill>
            </a:endParaRPr>
          </a:p>
        </p:txBody>
      </p:sp>
      <p:sp>
        <p:nvSpPr>
          <p:cNvPr id="13315" name="Subtitle 2"/>
          <p:cNvSpPr>
            <a:spLocks noGrp="1"/>
          </p:cNvSpPr>
          <p:nvPr/>
        </p:nvSpPr>
        <p:spPr bwMode="auto">
          <a:xfrm>
            <a:off x="4481513" y="4745038"/>
            <a:ext cx="4191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Mrs. M. Lalli</a:t>
            </a:r>
          </a:p>
          <a:p>
            <a:pPr eaLnBrk="1" hangingPunct="1"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Assistant Professor</a:t>
            </a:r>
          </a:p>
          <a:p>
            <a:pPr eaLnBrk="1" hangingPunct="1"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Department of Computer Science</a:t>
            </a:r>
          </a:p>
          <a:p>
            <a:pPr eaLnBrk="1" hangingPunct="1"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Bharathidasan University</a:t>
            </a:r>
          </a:p>
          <a:p>
            <a:pPr eaLnBrk="1" hangingPunct="1"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Trichy</a:t>
            </a:r>
          </a:p>
          <a:p>
            <a:pPr eaLnBrk="1" hangingPunct="1"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n-US" sz="4000">
              <a:solidFill>
                <a:srgbClr val="FFC000"/>
              </a:solidFill>
              <a:latin typeface="Calibri" pitchFamily="34" charset="0"/>
            </a:endParaRPr>
          </a:p>
          <a:p>
            <a:pPr eaLnBrk="1" hangingPunct="1"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n-US" sz="4000">
              <a:solidFill>
                <a:srgbClr val="FFC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8066" name="Rectangle 2"/>
          <p:cNvSpPr>
            <a:spLocks noGrp="1" noChangeArrowheads="1"/>
          </p:cNvSpPr>
          <p:nvPr>
            <p:ph idx="1"/>
          </p:nvPr>
        </p:nvSpPr>
        <p:spPr>
          <a:xfrm>
            <a:off x="739775" y="2268538"/>
            <a:ext cx="8083550" cy="310515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2400" smtClean="0"/>
              <a:t>Data redundancy</a:t>
            </a:r>
          </a:p>
          <a:p>
            <a:pPr eaLnBrk="1" hangingPunct="1"/>
            <a:r>
              <a:rPr lang="en-US" sz="2400" smtClean="0"/>
              <a:t>Program / data dependency</a:t>
            </a:r>
          </a:p>
          <a:p>
            <a:pPr eaLnBrk="1" hangingPunct="1"/>
            <a:r>
              <a:rPr lang="en-US" sz="2400" smtClean="0"/>
              <a:t>Lack of flexibility</a:t>
            </a:r>
          </a:p>
          <a:p>
            <a:pPr eaLnBrk="1" hangingPunct="1"/>
            <a:r>
              <a:rPr lang="en-US" sz="2400" smtClean="0"/>
              <a:t>Poor security</a:t>
            </a:r>
          </a:p>
          <a:p>
            <a:pPr eaLnBrk="1" hangingPunct="1"/>
            <a:r>
              <a:rPr lang="en-US" sz="2400" smtClean="0"/>
              <a:t>Lack of data sharing &amp; availability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61350" cy="11430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smtClean="0">
                <a:solidFill>
                  <a:srgbClr val="0000FF"/>
                </a:solidFill>
              </a:rPr>
              <a:t>Problems With Traditional File Environment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65850" y="3141663"/>
            <a:ext cx="2641600" cy="3022600"/>
            <a:chOff x="3504" y="2072"/>
            <a:chExt cx="1664" cy="1904"/>
          </a:xfrm>
        </p:grpSpPr>
        <p:sp>
          <p:nvSpPr>
            <p:cNvPr id="22533" name="Rectangle 5"/>
            <p:cNvSpPr>
              <a:spLocks noChangeArrowheads="1"/>
            </p:cNvSpPr>
            <p:nvPr/>
          </p:nvSpPr>
          <p:spPr bwMode="auto">
            <a:xfrm>
              <a:off x="3504" y="2072"/>
              <a:ext cx="1664" cy="1904"/>
            </a:xfrm>
            <a:prstGeom prst="rect">
              <a:avLst/>
            </a:prstGeom>
            <a:gradFill rotWithShape="0">
              <a:gsLst>
                <a:gs pos="0">
                  <a:srgbClr val="1D2B4B"/>
                </a:gs>
                <a:gs pos="100000">
                  <a:srgbClr val="618FFD"/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070" name="Text Box 6"/>
            <p:cNvSpPr txBox="1">
              <a:spLocks noChangeArrowheads="1"/>
            </p:cNvSpPr>
            <p:nvPr/>
          </p:nvSpPr>
          <p:spPr bwMode="auto">
            <a:xfrm>
              <a:off x="3744" y="2592"/>
              <a:ext cx="1152" cy="3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3200">
                  <a:solidFill>
                    <a:srgbClr val="FFFF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Flat File</a:t>
              </a:r>
              <a:endParaRPr lang="en-US" sz="1800">
                <a:latin typeface="Arial" charset="0"/>
              </a:endParaRPr>
            </a:p>
          </p:txBody>
        </p:sp>
      </p:grp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8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08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08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8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0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0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0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0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8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08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08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8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0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0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8066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 rot="-19579">
            <a:off x="4094163" y="4938713"/>
            <a:ext cx="2584450" cy="1668462"/>
            <a:chOff x="3656" y="2889"/>
            <a:chExt cx="2060" cy="1330"/>
          </a:xfrm>
        </p:grpSpPr>
        <p:sp>
          <p:nvSpPr>
            <p:cNvPr id="23557" name="AutoShape 3"/>
            <p:cNvSpPr>
              <a:spLocks noChangeArrowheads="1"/>
            </p:cNvSpPr>
            <p:nvPr/>
          </p:nvSpPr>
          <p:spPr bwMode="auto">
            <a:xfrm>
              <a:off x="3726" y="2889"/>
              <a:ext cx="1946" cy="188"/>
            </a:xfrm>
            <a:prstGeom prst="roundRect">
              <a:avLst>
                <a:gd name="adj" fmla="val 13157"/>
              </a:avLst>
            </a:prstGeom>
            <a:solidFill>
              <a:srgbClr val="000000"/>
            </a:solidFill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558" name="Group 4"/>
            <p:cNvGrpSpPr>
              <a:grpSpLocks/>
            </p:cNvGrpSpPr>
            <p:nvPr/>
          </p:nvGrpSpPr>
          <p:grpSpPr bwMode="auto">
            <a:xfrm>
              <a:off x="3656" y="2939"/>
              <a:ext cx="2060" cy="1280"/>
              <a:chOff x="3656" y="2939"/>
              <a:chExt cx="2060" cy="1280"/>
            </a:xfrm>
          </p:grpSpPr>
          <p:grpSp>
            <p:nvGrpSpPr>
              <p:cNvPr id="23598" name="Group 5"/>
              <p:cNvGrpSpPr>
                <a:grpSpLocks/>
              </p:cNvGrpSpPr>
              <p:nvPr/>
            </p:nvGrpSpPr>
            <p:grpSpPr bwMode="auto">
              <a:xfrm>
                <a:off x="3679" y="2939"/>
                <a:ext cx="2017" cy="1280"/>
                <a:chOff x="3679" y="2939"/>
                <a:chExt cx="2017" cy="1280"/>
              </a:xfrm>
            </p:grpSpPr>
            <p:sp>
              <p:nvSpPr>
                <p:cNvPr id="23601" name="Rectangle 6"/>
                <p:cNvSpPr>
                  <a:spLocks noChangeArrowheads="1"/>
                </p:cNvSpPr>
                <p:nvPr/>
              </p:nvSpPr>
              <p:spPr bwMode="auto">
                <a:xfrm>
                  <a:off x="3679" y="3145"/>
                  <a:ext cx="2017" cy="837"/>
                </a:xfrm>
                <a:prstGeom prst="rect">
                  <a:avLst/>
                </a:prstGeom>
                <a:solidFill>
                  <a:srgbClr val="000000"/>
                </a:solidFill>
                <a:ln w="11113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602" name="AutoShape 7"/>
                <p:cNvSpPr>
                  <a:spLocks noChangeArrowheads="1"/>
                </p:cNvSpPr>
                <p:nvPr/>
              </p:nvSpPr>
              <p:spPr bwMode="auto">
                <a:xfrm>
                  <a:off x="3679" y="2939"/>
                  <a:ext cx="2017" cy="269"/>
                </a:xfrm>
                <a:prstGeom prst="roundRect">
                  <a:avLst>
                    <a:gd name="adj" fmla="val 12037"/>
                  </a:avLst>
                </a:prstGeom>
                <a:solidFill>
                  <a:srgbClr val="000000"/>
                </a:solidFill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603" name="AutoShape 8"/>
                <p:cNvSpPr>
                  <a:spLocks noChangeArrowheads="1"/>
                </p:cNvSpPr>
                <p:nvPr/>
              </p:nvSpPr>
              <p:spPr bwMode="auto">
                <a:xfrm>
                  <a:off x="3679" y="3948"/>
                  <a:ext cx="2017" cy="271"/>
                </a:xfrm>
                <a:prstGeom prst="roundRect">
                  <a:avLst>
                    <a:gd name="adj" fmla="val 11963"/>
                  </a:avLst>
                </a:prstGeom>
                <a:solidFill>
                  <a:srgbClr val="000000"/>
                </a:solidFill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599" name="Rectangle 9"/>
              <p:cNvSpPr>
                <a:spLocks noChangeArrowheads="1"/>
              </p:cNvSpPr>
              <p:nvPr/>
            </p:nvSpPr>
            <p:spPr bwMode="auto">
              <a:xfrm>
                <a:off x="3656" y="3876"/>
                <a:ext cx="28" cy="294"/>
              </a:xfrm>
              <a:prstGeom prst="rect">
                <a:avLst/>
              </a:prstGeom>
              <a:solidFill>
                <a:srgbClr val="000000"/>
              </a:solidFill>
              <a:ln w="111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0" name="Rectangle 10"/>
              <p:cNvSpPr>
                <a:spLocks noChangeArrowheads="1"/>
              </p:cNvSpPr>
              <p:nvPr/>
            </p:nvSpPr>
            <p:spPr bwMode="auto">
              <a:xfrm>
                <a:off x="5686" y="3880"/>
                <a:ext cx="30" cy="295"/>
              </a:xfrm>
              <a:prstGeom prst="rect">
                <a:avLst/>
              </a:prstGeom>
              <a:solidFill>
                <a:srgbClr val="000000"/>
              </a:solidFill>
              <a:ln w="111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559" name="Freeform 11"/>
            <p:cNvSpPr>
              <a:spLocks/>
            </p:cNvSpPr>
            <p:nvPr/>
          </p:nvSpPr>
          <p:spPr bwMode="auto">
            <a:xfrm>
              <a:off x="4253" y="3989"/>
              <a:ext cx="863" cy="229"/>
            </a:xfrm>
            <a:custGeom>
              <a:avLst/>
              <a:gdLst>
                <a:gd name="T0" fmla="*/ 1 w 1726"/>
                <a:gd name="T1" fmla="*/ 0 h 459"/>
                <a:gd name="T2" fmla="*/ 0 w 1726"/>
                <a:gd name="T3" fmla="*/ 57 h 459"/>
                <a:gd name="T4" fmla="*/ 216 w 1726"/>
                <a:gd name="T5" fmla="*/ 57 h 459"/>
                <a:gd name="T6" fmla="*/ 216 w 1726"/>
                <a:gd name="T7" fmla="*/ 0 h 459"/>
                <a:gd name="T8" fmla="*/ 1 w 1726"/>
                <a:gd name="T9" fmla="*/ 0 h 4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26"/>
                <a:gd name="T16" fmla="*/ 0 h 459"/>
                <a:gd name="T17" fmla="*/ 1726 w 1726"/>
                <a:gd name="T18" fmla="*/ 459 h 4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26" h="459">
                  <a:moveTo>
                    <a:pt x="2" y="0"/>
                  </a:moveTo>
                  <a:lnTo>
                    <a:pt x="0" y="459"/>
                  </a:lnTo>
                  <a:lnTo>
                    <a:pt x="1724" y="459"/>
                  </a:lnTo>
                  <a:lnTo>
                    <a:pt x="1726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11113">
              <a:solidFill>
                <a:srgbClr val="3F3F3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grpSp>
          <p:nvGrpSpPr>
            <p:cNvPr id="23560" name="Group 12"/>
            <p:cNvGrpSpPr>
              <a:grpSpLocks/>
            </p:cNvGrpSpPr>
            <p:nvPr/>
          </p:nvGrpSpPr>
          <p:grpSpPr bwMode="auto">
            <a:xfrm>
              <a:off x="4272" y="4090"/>
              <a:ext cx="828" cy="83"/>
              <a:chOff x="4272" y="4090"/>
              <a:chExt cx="828" cy="83"/>
            </a:xfrm>
          </p:grpSpPr>
          <p:grpSp>
            <p:nvGrpSpPr>
              <p:cNvPr id="23592" name="Group 13"/>
              <p:cNvGrpSpPr>
                <a:grpSpLocks/>
              </p:cNvGrpSpPr>
              <p:nvPr/>
            </p:nvGrpSpPr>
            <p:grpSpPr bwMode="auto">
              <a:xfrm>
                <a:off x="4272" y="4090"/>
                <a:ext cx="198" cy="83"/>
                <a:chOff x="4272" y="4090"/>
                <a:chExt cx="198" cy="83"/>
              </a:xfrm>
            </p:grpSpPr>
            <p:sp>
              <p:nvSpPr>
                <p:cNvPr id="23596" name="Oval 14"/>
                <p:cNvSpPr>
                  <a:spLocks noChangeArrowheads="1"/>
                </p:cNvSpPr>
                <p:nvPr/>
              </p:nvSpPr>
              <p:spPr bwMode="auto">
                <a:xfrm>
                  <a:off x="4272" y="4124"/>
                  <a:ext cx="54" cy="49"/>
                </a:xfrm>
                <a:prstGeom prst="ellipse">
                  <a:avLst/>
                </a:prstGeom>
                <a:solidFill>
                  <a:srgbClr val="3F3F3F"/>
                </a:solidFill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597" name="Oval 15"/>
                <p:cNvSpPr>
                  <a:spLocks noChangeArrowheads="1"/>
                </p:cNvSpPr>
                <p:nvPr/>
              </p:nvSpPr>
              <p:spPr bwMode="auto">
                <a:xfrm>
                  <a:off x="4417" y="4090"/>
                  <a:ext cx="53" cy="49"/>
                </a:xfrm>
                <a:prstGeom prst="ellipse">
                  <a:avLst/>
                </a:prstGeom>
                <a:solidFill>
                  <a:srgbClr val="3F3F3F"/>
                </a:solidFill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3593" name="Group 16"/>
              <p:cNvGrpSpPr>
                <a:grpSpLocks/>
              </p:cNvGrpSpPr>
              <p:nvPr/>
            </p:nvGrpSpPr>
            <p:grpSpPr bwMode="auto">
              <a:xfrm>
                <a:off x="4903" y="4090"/>
                <a:ext cx="197" cy="83"/>
                <a:chOff x="4903" y="4090"/>
                <a:chExt cx="197" cy="83"/>
              </a:xfrm>
            </p:grpSpPr>
            <p:sp>
              <p:nvSpPr>
                <p:cNvPr id="23594" name="Oval 17"/>
                <p:cNvSpPr>
                  <a:spLocks noChangeArrowheads="1"/>
                </p:cNvSpPr>
                <p:nvPr/>
              </p:nvSpPr>
              <p:spPr bwMode="auto">
                <a:xfrm>
                  <a:off x="5047" y="4124"/>
                  <a:ext cx="53" cy="49"/>
                </a:xfrm>
                <a:prstGeom prst="ellipse">
                  <a:avLst/>
                </a:prstGeom>
                <a:solidFill>
                  <a:srgbClr val="3F3F3F"/>
                </a:solidFill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595" name="Oval 18"/>
                <p:cNvSpPr>
                  <a:spLocks noChangeArrowheads="1"/>
                </p:cNvSpPr>
                <p:nvPr/>
              </p:nvSpPr>
              <p:spPr bwMode="auto">
                <a:xfrm>
                  <a:off x="4903" y="4090"/>
                  <a:ext cx="53" cy="49"/>
                </a:xfrm>
                <a:prstGeom prst="ellipse">
                  <a:avLst/>
                </a:prstGeom>
                <a:solidFill>
                  <a:srgbClr val="3F3F3F"/>
                </a:solidFill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561" name="Group 19"/>
            <p:cNvGrpSpPr>
              <a:grpSpLocks/>
            </p:cNvGrpSpPr>
            <p:nvPr/>
          </p:nvGrpSpPr>
          <p:grpSpPr bwMode="auto">
            <a:xfrm>
              <a:off x="3794" y="3227"/>
              <a:ext cx="1787" cy="553"/>
              <a:chOff x="3794" y="3227"/>
              <a:chExt cx="1787" cy="553"/>
            </a:xfrm>
          </p:grpSpPr>
          <p:sp>
            <p:nvSpPr>
              <p:cNvPr id="23590" name="Rectangle 20"/>
              <p:cNvSpPr>
                <a:spLocks noChangeArrowheads="1"/>
              </p:cNvSpPr>
              <p:nvPr/>
            </p:nvSpPr>
            <p:spPr bwMode="auto">
              <a:xfrm>
                <a:off x="3794" y="3227"/>
                <a:ext cx="1787" cy="553"/>
              </a:xfrm>
              <a:prstGeom prst="rect">
                <a:avLst/>
              </a:prstGeom>
              <a:solidFill>
                <a:srgbClr val="3F3F3F"/>
              </a:solidFill>
              <a:ln w="111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1" name="Rectangle 21"/>
              <p:cNvSpPr>
                <a:spLocks noChangeArrowheads="1"/>
              </p:cNvSpPr>
              <p:nvPr/>
            </p:nvSpPr>
            <p:spPr bwMode="auto">
              <a:xfrm>
                <a:off x="3822" y="3254"/>
                <a:ext cx="1718" cy="491"/>
              </a:xfrm>
              <a:prstGeom prst="rect">
                <a:avLst/>
              </a:prstGeom>
              <a:solidFill>
                <a:srgbClr val="3F3F3F"/>
              </a:solidFill>
              <a:ln w="111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562" name="Group 22"/>
            <p:cNvGrpSpPr>
              <a:grpSpLocks/>
            </p:cNvGrpSpPr>
            <p:nvPr/>
          </p:nvGrpSpPr>
          <p:grpSpPr bwMode="auto">
            <a:xfrm>
              <a:off x="3775" y="3097"/>
              <a:ext cx="887" cy="809"/>
              <a:chOff x="3775" y="3097"/>
              <a:chExt cx="887" cy="809"/>
            </a:xfrm>
          </p:grpSpPr>
          <p:sp>
            <p:nvSpPr>
              <p:cNvPr id="23577" name="Oval 23"/>
              <p:cNvSpPr>
                <a:spLocks noChangeArrowheads="1"/>
              </p:cNvSpPr>
              <p:nvPr/>
            </p:nvSpPr>
            <p:spPr bwMode="auto">
              <a:xfrm>
                <a:off x="3775" y="3097"/>
                <a:ext cx="887" cy="809"/>
              </a:xfrm>
              <a:prstGeom prst="ellipse">
                <a:avLst/>
              </a:prstGeom>
              <a:solidFill>
                <a:srgbClr val="000000"/>
              </a:solidFill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3578" name="Group 24"/>
              <p:cNvGrpSpPr>
                <a:grpSpLocks/>
              </p:cNvGrpSpPr>
              <p:nvPr/>
            </p:nvGrpSpPr>
            <p:grpSpPr bwMode="auto">
              <a:xfrm>
                <a:off x="4064" y="3333"/>
                <a:ext cx="338" cy="337"/>
                <a:chOff x="4064" y="3333"/>
                <a:chExt cx="338" cy="337"/>
              </a:xfrm>
            </p:grpSpPr>
            <p:sp>
              <p:nvSpPr>
                <p:cNvPr id="23579" name="Oval 25"/>
                <p:cNvSpPr>
                  <a:spLocks noChangeArrowheads="1"/>
                </p:cNvSpPr>
                <p:nvPr/>
              </p:nvSpPr>
              <p:spPr bwMode="auto">
                <a:xfrm>
                  <a:off x="4064" y="3333"/>
                  <a:ext cx="338" cy="337"/>
                </a:xfrm>
                <a:prstGeom prst="ellipse">
                  <a:avLst/>
                </a:prstGeom>
                <a:solidFill>
                  <a:srgbClr val="C0C0C0"/>
                </a:solidFill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580" name="Group 26"/>
                <p:cNvGrpSpPr>
                  <a:grpSpLocks/>
                </p:cNvGrpSpPr>
                <p:nvPr/>
              </p:nvGrpSpPr>
              <p:grpSpPr bwMode="auto">
                <a:xfrm>
                  <a:off x="4136" y="3405"/>
                  <a:ext cx="194" cy="193"/>
                  <a:chOff x="4136" y="3405"/>
                  <a:chExt cx="194" cy="193"/>
                </a:xfrm>
              </p:grpSpPr>
              <p:sp>
                <p:nvSpPr>
                  <p:cNvPr id="23581" name="Oval 27"/>
                  <p:cNvSpPr>
                    <a:spLocks noChangeArrowheads="1"/>
                  </p:cNvSpPr>
                  <p:nvPr/>
                </p:nvSpPr>
                <p:spPr bwMode="auto">
                  <a:xfrm>
                    <a:off x="4136" y="3405"/>
                    <a:ext cx="194" cy="193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111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582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4233" y="3405"/>
                    <a:ext cx="1" cy="30"/>
                  </a:xfrm>
                  <a:prstGeom prst="line">
                    <a:avLst/>
                  </a:prstGeom>
                  <a:noFill/>
                  <a:ln w="1111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3583" name="Line 2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231" y="3567"/>
                    <a:ext cx="2" cy="28"/>
                  </a:xfrm>
                  <a:prstGeom prst="line">
                    <a:avLst/>
                  </a:prstGeom>
                  <a:noFill/>
                  <a:ln w="1111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3584" name="Line 3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296" y="3499"/>
                    <a:ext cx="30" cy="1"/>
                  </a:xfrm>
                  <a:prstGeom prst="line">
                    <a:avLst/>
                  </a:prstGeom>
                  <a:noFill/>
                  <a:ln w="1111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3585" name="Line 3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136" y="3502"/>
                    <a:ext cx="27" cy="1"/>
                  </a:xfrm>
                  <a:prstGeom prst="line">
                    <a:avLst/>
                  </a:prstGeom>
                  <a:noFill/>
                  <a:ln w="1111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3586" name="Line 3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160" y="3549"/>
                    <a:ext cx="21" cy="15"/>
                  </a:xfrm>
                  <a:prstGeom prst="line">
                    <a:avLst/>
                  </a:prstGeom>
                  <a:noFill/>
                  <a:ln w="1111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3587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4286" y="3542"/>
                    <a:ext cx="20" cy="17"/>
                  </a:xfrm>
                  <a:prstGeom prst="line">
                    <a:avLst/>
                  </a:prstGeom>
                  <a:noFill/>
                  <a:ln w="1111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3588" name="Line 3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284" y="3435"/>
                    <a:ext cx="13" cy="18"/>
                  </a:xfrm>
                  <a:prstGeom prst="line">
                    <a:avLst/>
                  </a:prstGeom>
                  <a:noFill/>
                  <a:ln w="1111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3589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4165" y="3435"/>
                    <a:ext cx="14" cy="16"/>
                  </a:xfrm>
                  <a:prstGeom prst="line">
                    <a:avLst/>
                  </a:prstGeom>
                  <a:noFill/>
                  <a:ln w="1111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</p:grpSp>
          </p:grpSp>
        </p:grpSp>
        <p:sp>
          <p:nvSpPr>
            <p:cNvPr id="23563" name="Oval 36"/>
            <p:cNvSpPr>
              <a:spLocks noChangeArrowheads="1"/>
            </p:cNvSpPr>
            <p:nvPr/>
          </p:nvSpPr>
          <p:spPr bwMode="auto">
            <a:xfrm>
              <a:off x="4978" y="3327"/>
              <a:ext cx="348" cy="348"/>
            </a:xfrm>
            <a:prstGeom prst="ellipse">
              <a:avLst/>
            </a:prstGeom>
            <a:solidFill>
              <a:srgbClr val="000000"/>
            </a:solidFill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564" name="Group 37"/>
            <p:cNvGrpSpPr>
              <a:grpSpLocks/>
            </p:cNvGrpSpPr>
            <p:nvPr/>
          </p:nvGrpSpPr>
          <p:grpSpPr bwMode="auto">
            <a:xfrm>
              <a:off x="4983" y="3333"/>
              <a:ext cx="473" cy="476"/>
              <a:chOff x="4983" y="3333"/>
              <a:chExt cx="473" cy="476"/>
            </a:xfrm>
          </p:grpSpPr>
          <p:sp>
            <p:nvSpPr>
              <p:cNvPr id="23565" name="Oval 38"/>
              <p:cNvSpPr>
                <a:spLocks noChangeArrowheads="1"/>
              </p:cNvSpPr>
              <p:nvPr/>
            </p:nvSpPr>
            <p:spPr bwMode="auto">
              <a:xfrm>
                <a:off x="4983" y="3333"/>
                <a:ext cx="339" cy="337"/>
              </a:xfrm>
              <a:prstGeom prst="ellipse">
                <a:avLst/>
              </a:prstGeom>
              <a:solidFill>
                <a:srgbClr val="C0C0C0"/>
              </a:solidFill>
              <a:ln w="428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3566" name="Group 39"/>
              <p:cNvGrpSpPr>
                <a:grpSpLocks/>
              </p:cNvGrpSpPr>
              <p:nvPr/>
            </p:nvGrpSpPr>
            <p:grpSpPr bwMode="auto">
              <a:xfrm>
                <a:off x="5055" y="3405"/>
                <a:ext cx="194" cy="193"/>
                <a:chOff x="5055" y="3405"/>
                <a:chExt cx="194" cy="193"/>
              </a:xfrm>
            </p:grpSpPr>
            <p:sp>
              <p:nvSpPr>
                <p:cNvPr id="23568" name="Oval 40"/>
                <p:cNvSpPr>
                  <a:spLocks noChangeArrowheads="1"/>
                </p:cNvSpPr>
                <p:nvPr/>
              </p:nvSpPr>
              <p:spPr bwMode="auto">
                <a:xfrm>
                  <a:off x="5055" y="3405"/>
                  <a:ext cx="194" cy="193"/>
                </a:xfrm>
                <a:prstGeom prst="ellipse">
                  <a:avLst/>
                </a:prstGeom>
                <a:solidFill>
                  <a:srgbClr val="FFFFFF"/>
                </a:solidFill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569" name="Line 41"/>
                <p:cNvSpPr>
                  <a:spLocks noChangeShapeType="1"/>
                </p:cNvSpPr>
                <p:nvPr/>
              </p:nvSpPr>
              <p:spPr bwMode="auto">
                <a:xfrm>
                  <a:off x="5152" y="3405"/>
                  <a:ext cx="1" cy="30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23570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5149" y="3567"/>
                  <a:ext cx="2" cy="28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23571" name="Line 43"/>
                <p:cNvSpPr>
                  <a:spLocks noChangeShapeType="1"/>
                </p:cNvSpPr>
                <p:nvPr/>
              </p:nvSpPr>
              <p:spPr bwMode="auto">
                <a:xfrm flipH="1">
                  <a:off x="5215" y="3499"/>
                  <a:ext cx="30" cy="1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23572" name="Line 44"/>
                <p:cNvSpPr>
                  <a:spLocks noChangeShapeType="1"/>
                </p:cNvSpPr>
                <p:nvPr/>
              </p:nvSpPr>
              <p:spPr bwMode="auto">
                <a:xfrm flipH="1">
                  <a:off x="5056" y="3502"/>
                  <a:ext cx="27" cy="1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23573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5079" y="3549"/>
                  <a:ext cx="20" cy="15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23574" name="Line 46"/>
                <p:cNvSpPr>
                  <a:spLocks noChangeShapeType="1"/>
                </p:cNvSpPr>
                <p:nvPr/>
              </p:nvSpPr>
              <p:spPr bwMode="auto">
                <a:xfrm>
                  <a:off x="5205" y="3542"/>
                  <a:ext cx="20" cy="17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23575" name="Line 47"/>
                <p:cNvSpPr>
                  <a:spLocks noChangeShapeType="1"/>
                </p:cNvSpPr>
                <p:nvPr/>
              </p:nvSpPr>
              <p:spPr bwMode="auto">
                <a:xfrm flipH="1">
                  <a:off x="5202" y="3435"/>
                  <a:ext cx="14" cy="18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23576" name="Line 48"/>
                <p:cNvSpPr>
                  <a:spLocks noChangeShapeType="1"/>
                </p:cNvSpPr>
                <p:nvPr/>
              </p:nvSpPr>
              <p:spPr bwMode="auto">
                <a:xfrm>
                  <a:off x="5084" y="3435"/>
                  <a:ext cx="13" cy="16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23567" name="Freeform 49"/>
              <p:cNvSpPr>
                <a:spLocks/>
              </p:cNvSpPr>
              <p:nvPr/>
            </p:nvSpPr>
            <p:spPr bwMode="auto">
              <a:xfrm>
                <a:off x="5311" y="3439"/>
                <a:ext cx="145" cy="370"/>
              </a:xfrm>
              <a:custGeom>
                <a:avLst/>
                <a:gdLst>
                  <a:gd name="T0" fmla="*/ 2 w 289"/>
                  <a:gd name="T1" fmla="*/ 0 h 739"/>
                  <a:gd name="T2" fmla="*/ 37 w 289"/>
                  <a:gd name="T3" fmla="*/ 92 h 739"/>
                  <a:gd name="T4" fmla="*/ 32 w 289"/>
                  <a:gd name="T5" fmla="*/ 93 h 739"/>
                  <a:gd name="T6" fmla="*/ 0 w 289"/>
                  <a:gd name="T7" fmla="*/ 12 h 739"/>
                  <a:gd name="T8" fmla="*/ 2 w 289"/>
                  <a:gd name="T9" fmla="*/ 0 h 7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9"/>
                  <a:gd name="T16" fmla="*/ 0 h 739"/>
                  <a:gd name="T17" fmla="*/ 289 w 289"/>
                  <a:gd name="T18" fmla="*/ 739 h 73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9" h="739">
                    <a:moveTo>
                      <a:pt x="10" y="0"/>
                    </a:moveTo>
                    <a:lnTo>
                      <a:pt x="289" y="734"/>
                    </a:lnTo>
                    <a:lnTo>
                      <a:pt x="250" y="739"/>
                    </a:lnTo>
                    <a:lnTo>
                      <a:pt x="0" y="90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</p:grpSp>
      </p:grpSp>
      <p:sp>
        <p:nvSpPr>
          <p:cNvPr id="2009139" name="Rectangle 51"/>
          <p:cNvSpPr>
            <a:spLocks noGrp="1" noChangeArrowheads="1"/>
          </p:cNvSpPr>
          <p:nvPr>
            <p:ph idx="1"/>
          </p:nvPr>
        </p:nvSpPr>
        <p:spPr>
          <a:xfrm>
            <a:off x="1371600" y="1643063"/>
            <a:ext cx="7772400" cy="411480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2400" smtClean="0">
                <a:solidFill>
                  <a:schemeClr val="tx2"/>
                </a:solidFill>
              </a:rPr>
              <a:t>SEQUENTIAL</a:t>
            </a:r>
            <a:r>
              <a:rPr lang="en-US" sz="2400" smtClean="0">
                <a:solidFill>
                  <a:srgbClr val="800080"/>
                </a:solidFill>
              </a:rPr>
              <a:t>:</a:t>
            </a:r>
            <a:r>
              <a:rPr lang="en-US" sz="2400" smtClean="0">
                <a:solidFill>
                  <a:schemeClr val="bg1"/>
                </a:solidFill>
              </a:rPr>
              <a:t> </a:t>
            </a:r>
            <a:endParaRPr lang="pl-PL" sz="2400" smtClean="0">
              <a:solidFill>
                <a:schemeClr val="bg1"/>
              </a:solidFill>
            </a:endParaRPr>
          </a:p>
          <a:p>
            <a:pPr lvl="1" eaLnBrk="1" hangingPunct="1"/>
            <a:r>
              <a:rPr lang="en-US" sz="2400" smtClean="0"/>
              <a:t>Tape</a:t>
            </a:r>
            <a:r>
              <a:rPr lang="pl-PL" sz="2400" smtClean="0"/>
              <a:t>-</a:t>
            </a:r>
            <a:r>
              <a:rPr lang="en-US" sz="2400" smtClean="0"/>
              <a:t>oriented;</a:t>
            </a:r>
            <a:endParaRPr lang="pl-PL" sz="2400" smtClean="0"/>
          </a:p>
          <a:p>
            <a:pPr lvl="1" eaLnBrk="1" hangingPunct="1"/>
            <a:r>
              <a:rPr lang="pl-PL" sz="2400" smtClean="0"/>
              <a:t>O</a:t>
            </a:r>
            <a:r>
              <a:rPr lang="en-US" sz="2400" smtClean="0"/>
              <a:t>ne file follows another--physical sequence</a:t>
            </a:r>
            <a:endParaRPr lang="pl-PL" sz="2400" smtClean="0"/>
          </a:p>
          <a:p>
            <a:pPr lvl="1" eaLnBrk="1" hangingPunct="1">
              <a:buFont typeface="Wingdings" pitchFamily="2" charset="2"/>
              <a:buNone/>
            </a:pPr>
            <a:endParaRPr lang="en-US" sz="1000" smtClean="0"/>
          </a:p>
          <a:p>
            <a:pPr eaLnBrk="1" hangingPunct="1"/>
            <a:r>
              <a:rPr lang="en-US" sz="2400" smtClean="0">
                <a:solidFill>
                  <a:schemeClr val="tx2"/>
                </a:solidFill>
              </a:rPr>
              <a:t>DIRECT:</a:t>
            </a:r>
            <a:r>
              <a:rPr lang="en-US" sz="2400" smtClean="0">
                <a:solidFill>
                  <a:schemeClr val="bg1"/>
                </a:solidFill>
              </a:rPr>
              <a:t> </a:t>
            </a:r>
            <a:endParaRPr lang="pl-PL" sz="2400" smtClean="0">
              <a:solidFill>
                <a:schemeClr val="bg1"/>
              </a:solidFill>
            </a:endParaRPr>
          </a:p>
          <a:p>
            <a:pPr lvl="1" eaLnBrk="1" hangingPunct="1"/>
            <a:r>
              <a:rPr lang="en-US" sz="2400" smtClean="0"/>
              <a:t>Disk</a:t>
            </a:r>
            <a:r>
              <a:rPr lang="pl-PL" sz="2400" smtClean="0"/>
              <a:t>-</a:t>
            </a:r>
            <a:r>
              <a:rPr lang="en-US" sz="2400" smtClean="0"/>
              <a:t>oriented;</a:t>
            </a:r>
            <a:endParaRPr lang="pl-PL" sz="2400" smtClean="0"/>
          </a:p>
          <a:p>
            <a:pPr lvl="1" eaLnBrk="1" hangingPunct="1"/>
            <a:r>
              <a:rPr lang="pl-PL" sz="2400" smtClean="0"/>
              <a:t>A</a:t>
            </a:r>
            <a:r>
              <a:rPr lang="en-US" sz="2400" smtClean="0"/>
              <a:t>ccessible without </a:t>
            </a:r>
            <a:r>
              <a:rPr lang="pl-PL" sz="2400" smtClean="0"/>
              <a:t> </a:t>
            </a:r>
            <a:r>
              <a:rPr lang="en-US" sz="2400" smtClean="0"/>
              <a:t>regard to physical sequence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23556" name="Rectangle 50"/>
          <p:cNvSpPr>
            <a:spLocks noGrp="1" noChangeArrowheads="1"/>
          </p:cNvSpPr>
          <p:nvPr>
            <p:ph type="title"/>
          </p:nvPr>
        </p:nvSpPr>
        <p:spPr bwMode="auto">
          <a:xfrm>
            <a:off x="327025" y="381000"/>
            <a:ext cx="8816975" cy="1143000"/>
          </a:xfrm>
          <a:noFill/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Sequential Vs. Direct File Organization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0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0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0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0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0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0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9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09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09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9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9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09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09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9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9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09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09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9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913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107238" y="3810000"/>
            <a:ext cx="1960562" cy="2136775"/>
            <a:chOff x="3363" y="2622"/>
            <a:chExt cx="1543" cy="1682"/>
          </a:xfrm>
        </p:grpSpPr>
        <p:sp>
          <p:nvSpPr>
            <p:cNvPr id="24581" name="Freeform 3"/>
            <p:cNvSpPr>
              <a:spLocks/>
            </p:cNvSpPr>
            <p:nvPr/>
          </p:nvSpPr>
          <p:spPr bwMode="auto">
            <a:xfrm>
              <a:off x="3363" y="2701"/>
              <a:ext cx="1024" cy="1498"/>
            </a:xfrm>
            <a:custGeom>
              <a:avLst/>
              <a:gdLst>
                <a:gd name="T0" fmla="*/ 0 w 1024"/>
                <a:gd name="T1" fmla="*/ 10 h 1498"/>
                <a:gd name="T2" fmla="*/ 0 w 1024"/>
                <a:gd name="T3" fmla="*/ 1239 h 1498"/>
                <a:gd name="T4" fmla="*/ 1023 w 1024"/>
                <a:gd name="T5" fmla="*/ 1497 h 1498"/>
                <a:gd name="T6" fmla="*/ 1023 w 1024"/>
                <a:gd name="T7" fmla="*/ 0 h 1498"/>
                <a:gd name="T8" fmla="*/ 0 w 1024"/>
                <a:gd name="T9" fmla="*/ 10 h 14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24"/>
                <a:gd name="T16" fmla="*/ 0 h 1498"/>
                <a:gd name="T17" fmla="*/ 1024 w 1024"/>
                <a:gd name="T18" fmla="*/ 1498 h 149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24" h="1498">
                  <a:moveTo>
                    <a:pt x="0" y="10"/>
                  </a:moveTo>
                  <a:lnTo>
                    <a:pt x="0" y="1239"/>
                  </a:lnTo>
                  <a:lnTo>
                    <a:pt x="1023" y="1497"/>
                  </a:lnTo>
                  <a:lnTo>
                    <a:pt x="1023" y="0"/>
                  </a:lnTo>
                  <a:lnTo>
                    <a:pt x="0" y="10"/>
                  </a:lnTo>
                </a:path>
              </a:pathLst>
            </a:custGeom>
            <a:solidFill>
              <a:srgbClr val="C0C0C0"/>
            </a:solidFill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grpSp>
          <p:nvGrpSpPr>
            <p:cNvPr id="24582" name="Group 4"/>
            <p:cNvGrpSpPr>
              <a:grpSpLocks/>
            </p:cNvGrpSpPr>
            <p:nvPr/>
          </p:nvGrpSpPr>
          <p:grpSpPr bwMode="auto">
            <a:xfrm>
              <a:off x="3365" y="2622"/>
              <a:ext cx="1541" cy="1682"/>
              <a:chOff x="3365" y="2622"/>
              <a:chExt cx="1541" cy="1682"/>
            </a:xfrm>
          </p:grpSpPr>
          <p:grpSp>
            <p:nvGrpSpPr>
              <p:cNvPr id="24598" name="Group 5"/>
              <p:cNvGrpSpPr>
                <a:grpSpLocks/>
              </p:cNvGrpSpPr>
              <p:nvPr/>
            </p:nvGrpSpPr>
            <p:grpSpPr bwMode="auto">
              <a:xfrm>
                <a:off x="3365" y="2622"/>
                <a:ext cx="1541" cy="1682"/>
                <a:chOff x="3365" y="2622"/>
                <a:chExt cx="1541" cy="1682"/>
              </a:xfrm>
            </p:grpSpPr>
            <p:sp>
              <p:nvSpPr>
                <p:cNvPr id="24601" name="Freeform 6"/>
                <p:cNvSpPr>
                  <a:spLocks/>
                </p:cNvSpPr>
                <p:nvPr/>
              </p:nvSpPr>
              <p:spPr bwMode="auto">
                <a:xfrm>
                  <a:off x="4386" y="2625"/>
                  <a:ext cx="520" cy="1677"/>
                </a:xfrm>
                <a:custGeom>
                  <a:avLst/>
                  <a:gdLst>
                    <a:gd name="T0" fmla="*/ 0 w 520"/>
                    <a:gd name="T1" fmla="*/ 74 h 1677"/>
                    <a:gd name="T2" fmla="*/ 519 w 520"/>
                    <a:gd name="T3" fmla="*/ 0 h 1677"/>
                    <a:gd name="T4" fmla="*/ 519 w 520"/>
                    <a:gd name="T5" fmla="*/ 1375 h 1677"/>
                    <a:gd name="T6" fmla="*/ 0 w 520"/>
                    <a:gd name="T7" fmla="*/ 1676 h 1677"/>
                    <a:gd name="T8" fmla="*/ 0 w 520"/>
                    <a:gd name="T9" fmla="*/ 74 h 167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520"/>
                    <a:gd name="T16" fmla="*/ 0 h 1677"/>
                    <a:gd name="T17" fmla="*/ 520 w 520"/>
                    <a:gd name="T18" fmla="*/ 1677 h 167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520" h="1677">
                      <a:moveTo>
                        <a:pt x="0" y="74"/>
                      </a:moveTo>
                      <a:lnTo>
                        <a:pt x="519" y="0"/>
                      </a:lnTo>
                      <a:lnTo>
                        <a:pt x="519" y="1375"/>
                      </a:lnTo>
                      <a:lnTo>
                        <a:pt x="0" y="1676"/>
                      </a:lnTo>
                      <a:lnTo>
                        <a:pt x="0" y="74"/>
                      </a:lnTo>
                    </a:path>
                  </a:pathLst>
                </a:custGeom>
                <a:gradFill rotWithShape="0">
                  <a:gsLst>
                    <a:gs pos="0">
                      <a:srgbClr val="FC0128"/>
                    </a:gs>
                    <a:gs pos="100000">
                      <a:srgbClr val="4B000C"/>
                    </a:gs>
                  </a:gsLst>
                  <a:lin ang="18900000" scaled="1"/>
                </a:gradFill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24602" name="Freeform 7"/>
                <p:cNvSpPr>
                  <a:spLocks/>
                </p:cNvSpPr>
                <p:nvPr/>
              </p:nvSpPr>
              <p:spPr bwMode="auto">
                <a:xfrm>
                  <a:off x="3371" y="3941"/>
                  <a:ext cx="1016" cy="363"/>
                </a:xfrm>
                <a:custGeom>
                  <a:avLst/>
                  <a:gdLst>
                    <a:gd name="T0" fmla="*/ 0 w 1016"/>
                    <a:gd name="T1" fmla="*/ 0 h 363"/>
                    <a:gd name="T2" fmla="*/ 0 w 1016"/>
                    <a:gd name="T3" fmla="*/ 89 h 363"/>
                    <a:gd name="T4" fmla="*/ 1015 w 1016"/>
                    <a:gd name="T5" fmla="*/ 362 h 363"/>
                    <a:gd name="T6" fmla="*/ 1015 w 1016"/>
                    <a:gd name="T7" fmla="*/ 253 h 363"/>
                    <a:gd name="T8" fmla="*/ 0 w 1016"/>
                    <a:gd name="T9" fmla="*/ 0 h 3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016"/>
                    <a:gd name="T16" fmla="*/ 0 h 363"/>
                    <a:gd name="T17" fmla="*/ 1016 w 1016"/>
                    <a:gd name="T18" fmla="*/ 363 h 3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016" h="363">
                      <a:moveTo>
                        <a:pt x="0" y="0"/>
                      </a:moveTo>
                      <a:lnTo>
                        <a:pt x="0" y="89"/>
                      </a:lnTo>
                      <a:lnTo>
                        <a:pt x="1015" y="362"/>
                      </a:lnTo>
                      <a:lnTo>
                        <a:pt x="1015" y="25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A0A0A0"/>
                </a:solidFill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IN"/>
                </a:p>
              </p:txBody>
            </p:sp>
            <p:grpSp>
              <p:nvGrpSpPr>
                <p:cNvPr id="24603" name="Group 8"/>
                <p:cNvGrpSpPr>
                  <a:grpSpLocks/>
                </p:cNvGrpSpPr>
                <p:nvPr/>
              </p:nvGrpSpPr>
              <p:grpSpPr bwMode="auto">
                <a:xfrm>
                  <a:off x="3397" y="2761"/>
                  <a:ext cx="947" cy="621"/>
                  <a:chOff x="3397" y="2761"/>
                  <a:chExt cx="947" cy="621"/>
                </a:xfrm>
              </p:grpSpPr>
              <p:sp>
                <p:nvSpPr>
                  <p:cNvPr id="24671" name="Freeform 9"/>
                  <p:cNvSpPr>
                    <a:spLocks/>
                  </p:cNvSpPr>
                  <p:nvPr/>
                </p:nvSpPr>
                <p:spPr bwMode="auto">
                  <a:xfrm>
                    <a:off x="3397" y="2761"/>
                    <a:ext cx="947" cy="621"/>
                  </a:xfrm>
                  <a:custGeom>
                    <a:avLst/>
                    <a:gdLst>
                      <a:gd name="T0" fmla="*/ 0 w 947"/>
                      <a:gd name="T1" fmla="*/ 0 h 621"/>
                      <a:gd name="T2" fmla="*/ 946 w 947"/>
                      <a:gd name="T3" fmla="*/ 0 h 621"/>
                      <a:gd name="T4" fmla="*/ 946 w 947"/>
                      <a:gd name="T5" fmla="*/ 620 h 621"/>
                      <a:gd name="T6" fmla="*/ 0 w 947"/>
                      <a:gd name="T7" fmla="*/ 512 h 621"/>
                      <a:gd name="T8" fmla="*/ 0 w 947"/>
                      <a:gd name="T9" fmla="*/ 0 h 621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947"/>
                      <a:gd name="T16" fmla="*/ 0 h 621"/>
                      <a:gd name="T17" fmla="*/ 947 w 947"/>
                      <a:gd name="T18" fmla="*/ 621 h 621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947" h="621">
                        <a:moveTo>
                          <a:pt x="0" y="0"/>
                        </a:moveTo>
                        <a:lnTo>
                          <a:pt x="946" y="0"/>
                        </a:lnTo>
                        <a:lnTo>
                          <a:pt x="946" y="620"/>
                        </a:lnTo>
                        <a:lnTo>
                          <a:pt x="0" y="512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C0C0C0"/>
                  </a:solidFill>
                  <a:ln w="12700" cap="rnd">
                    <a:solidFill>
                      <a:srgbClr val="80808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grpSp>
                <p:nvGrpSpPr>
                  <p:cNvPr id="24672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3430" y="2786"/>
                    <a:ext cx="869" cy="553"/>
                    <a:chOff x="3430" y="2786"/>
                    <a:chExt cx="869" cy="553"/>
                  </a:xfrm>
                </p:grpSpPr>
                <p:sp>
                  <p:nvSpPr>
                    <p:cNvPr id="24673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3435" y="2786"/>
                      <a:ext cx="856" cy="544"/>
                    </a:xfrm>
                    <a:custGeom>
                      <a:avLst/>
                      <a:gdLst>
                        <a:gd name="T0" fmla="*/ 0 w 856"/>
                        <a:gd name="T1" fmla="*/ 0 h 544"/>
                        <a:gd name="T2" fmla="*/ 0 w 856"/>
                        <a:gd name="T3" fmla="*/ 446 h 544"/>
                        <a:gd name="T4" fmla="*/ 855 w 856"/>
                        <a:gd name="T5" fmla="*/ 543 h 544"/>
                        <a:gd name="T6" fmla="*/ 855 w 856"/>
                        <a:gd name="T7" fmla="*/ 15 h 544"/>
                        <a:gd name="T8" fmla="*/ 0 w 856"/>
                        <a:gd name="T9" fmla="*/ 0 h 5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56"/>
                        <a:gd name="T16" fmla="*/ 0 h 544"/>
                        <a:gd name="T17" fmla="*/ 856 w 856"/>
                        <a:gd name="T18" fmla="*/ 544 h 5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56" h="544">
                          <a:moveTo>
                            <a:pt x="0" y="0"/>
                          </a:moveTo>
                          <a:lnTo>
                            <a:pt x="0" y="446"/>
                          </a:lnTo>
                          <a:lnTo>
                            <a:pt x="855" y="543"/>
                          </a:lnTo>
                          <a:lnTo>
                            <a:pt x="855" y="15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40404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674" name="Freeform 12"/>
                    <p:cNvSpPr>
                      <a:spLocks/>
                    </p:cNvSpPr>
                    <p:nvPr/>
                  </p:nvSpPr>
                  <p:spPr bwMode="auto">
                    <a:xfrm>
                      <a:off x="3435" y="2796"/>
                      <a:ext cx="857" cy="543"/>
                    </a:xfrm>
                    <a:custGeom>
                      <a:avLst/>
                      <a:gdLst>
                        <a:gd name="T0" fmla="*/ 0 w 857"/>
                        <a:gd name="T1" fmla="*/ 0 h 543"/>
                        <a:gd name="T2" fmla="*/ 0 w 857"/>
                        <a:gd name="T3" fmla="*/ 445 h 543"/>
                        <a:gd name="T4" fmla="*/ 856 w 857"/>
                        <a:gd name="T5" fmla="*/ 542 h 543"/>
                        <a:gd name="T6" fmla="*/ 855 w 857"/>
                        <a:gd name="T7" fmla="*/ 531 h 543"/>
                        <a:gd name="T8" fmla="*/ 855 w 857"/>
                        <a:gd name="T9" fmla="*/ 17 h 543"/>
                        <a:gd name="T10" fmla="*/ 0 w 857"/>
                        <a:gd name="T11" fmla="*/ 0 h 543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857"/>
                        <a:gd name="T19" fmla="*/ 0 h 543"/>
                        <a:gd name="T20" fmla="*/ 857 w 857"/>
                        <a:gd name="T21" fmla="*/ 543 h 543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857" h="543">
                          <a:moveTo>
                            <a:pt x="0" y="0"/>
                          </a:moveTo>
                          <a:lnTo>
                            <a:pt x="0" y="445"/>
                          </a:lnTo>
                          <a:lnTo>
                            <a:pt x="856" y="542"/>
                          </a:lnTo>
                          <a:lnTo>
                            <a:pt x="855" y="531"/>
                          </a:lnTo>
                          <a:lnTo>
                            <a:pt x="855" y="17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E0E0E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675" name="Freeform 13"/>
                    <p:cNvSpPr>
                      <a:spLocks/>
                    </p:cNvSpPr>
                    <p:nvPr/>
                  </p:nvSpPr>
                  <p:spPr bwMode="auto">
                    <a:xfrm>
                      <a:off x="3435" y="2787"/>
                      <a:ext cx="856" cy="544"/>
                    </a:xfrm>
                    <a:custGeom>
                      <a:avLst/>
                      <a:gdLst>
                        <a:gd name="T0" fmla="*/ 0 w 856"/>
                        <a:gd name="T1" fmla="*/ 0 h 544"/>
                        <a:gd name="T2" fmla="*/ 0 w 856"/>
                        <a:gd name="T3" fmla="*/ 450 h 544"/>
                        <a:gd name="T4" fmla="*/ 855 w 856"/>
                        <a:gd name="T5" fmla="*/ 543 h 544"/>
                        <a:gd name="T6" fmla="*/ 855 w 856"/>
                        <a:gd name="T7" fmla="*/ 16 h 544"/>
                        <a:gd name="T8" fmla="*/ 0 w 856"/>
                        <a:gd name="T9" fmla="*/ 0 h 5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56"/>
                        <a:gd name="T16" fmla="*/ 0 h 544"/>
                        <a:gd name="T17" fmla="*/ 856 w 856"/>
                        <a:gd name="T18" fmla="*/ 544 h 5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56" h="544">
                          <a:moveTo>
                            <a:pt x="0" y="0"/>
                          </a:moveTo>
                          <a:lnTo>
                            <a:pt x="0" y="450"/>
                          </a:lnTo>
                          <a:lnTo>
                            <a:pt x="855" y="543"/>
                          </a:lnTo>
                          <a:lnTo>
                            <a:pt x="855" y="16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60606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grpSp>
                  <p:nvGrpSpPr>
                    <p:cNvPr id="24676" name="Group 1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454" y="2795"/>
                      <a:ext cx="827" cy="521"/>
                      <a:chOff x="3454" y="2795"/>
                      <a:chExt cx="827" cy="521"/>
                    </a:xfrm>
                  </p:grpSpPr>
                  <p:sp>
                    <p:nvSpPr>
                      <p:cNvPr id="24726" name="Freeform 1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54" y="2795"/>
                        <a:ext cx="40" cy="435"/>
                      </a:xfrm>
                      <a:custGeom>
                        <a:avLst/>
                        <a:gdLst>
                          <a:gd name="T0" fmla="*/ 0 w 40"/>
                          <a:gd name="T1" fmla="*/ 0 h 435"/>
                          <a:gd name="T2" fmla="*/ 0 w 40"/>
                          <a:gd name="T3" fmla="*/ 428 h 435"/>
                          <a:gd name="T4" fmla="*/ 38 w 40"/>
                          <a:gd name="T5" fmla="*/ 434 h 435"/>
                          <a:gd name="T6" fmla="*/ 39 w 40"/>
                          <a:gd name="T7" fmla="*/ 1 h 435"/>
                          <a:gd name="T8" fmla="*/ 0 w 40"/>
                          <a:gd name="T9" fmla="*/ 0 h 43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40"/>
                          <a:gd name="T16" fmla="*/ 0 h 435"/>
                          <a:gd name="T17" fmla="*/ 40 w 40"/>
                          <a:gd name="T18" fmla="*/ 435 h 43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40" h="435">
                            <a:moveTo>
                              <a:pt x="0" y="0"/>
                            </a:moveTo>
                            <a:lnTo>
                              <a:pt x="0" y="428"/>
                            </a:lnTo>
                            <a:lnTo>
                              <a:pt x="38" y="434"/>
                            </a:lnTo>
                            <a:lnTo>
                              <a:pt x="39" y="1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27" name="Freeform 1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515" y="2797"/>
                        <a:ext cx="38" cy="440"/>
                      </a:xfrm>
                      <a:custGeom>
                        <a:avLst/>
                        <a:gdLst>
                          <a:gd name="T0" fmla="*/ 0 w 38"/>
                          <a:gd name="T1" fmla="*/ 0 h 440"/>
                          <a:gd name="T2" fmla="*/ 0 w 38"/>
                          <a:gd name="T3" fmla="*/ 433 h 440"/>
                          <a:gd name="T4" fmla="*/ 37 w 38"/>
                          <a:gd name="T5" fmla="*/ 439 h 440"/>
                          <a:gd name="T6" fmla="*/ 37 w 38"/>
                          <a:gd name="T7" fmla="*/ 0 h 440"/>
                          <a:gd name="T8" fmla="*/ 0 w 38"/>
                          <a:gd name="T9" fmla="*/ 0 h 440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38"/>
                          <a:gd name="T16" fmla="*/ 0 h 440"/>
                          <a:gd name="T17" fmla="*/ 38 w 38"/>
                          <a:gd name="T18" fmla="*/ 440 h 440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38" h="440">
                            <a:moveTo>
                              <a:pt x="0" y="0"/>
                            </a:moveTo>
                            <a:lnTo>
                              <a:pt x="0" y="433"/>
                            </a:lnTo>
                            <a:lnTo>
                              <a:pt x="37" y="439"/>
                            </a:lnTo>
                            <a:lnTo>
                              <a:pt x="37" y="0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28" name="Freeform 1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575" y="2797"/>
                        <a:ext cx="40" cy="448"/>
                      </a:xfrm>
                      <a:custGeom>
                        <a:avLst/>
                        <a:gdLst>
                          <a:gd name="T0" fmla="*/ 0 w 40"/>
                          <a:gd name="T1" fmla="*/ 0 h 448"/>
                          <a:gd name="T2" fmla="*/ 0 w 40"/>
                          <a:gd name="T3" fmla="*/ 441 h 448"/>
                          <a:gd name="T4" fmla="*/ 39 w 40"/>
                          <a:gd name="T5" fmla="*/ 447 h 448"/>
                          <a:gd name="T6" fmla="*/ 39 w 40"/>
                          <a:gd name="T7" fmla="*/ 1 h 448"/>
                          <a:gd name="T8" fmla="*/ 0 w 40"/>
                          <a:gd name="T9" fmla="*/ 0 h 448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40"/>
                          <a:gd name="T16" fmla="*/ 0 h 448"/>
                          <a:gd name="T17" fmla="*/ 40 w 40"/>
                          <a:gd name="T18" fmla="*/ 448 h 448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40" h="448">
                            <a:moveTo>
                              <a:pt x="0" y="0"/>
                            </a:moveTo>
                            <a:lnTo>
                              <a:pt x="0" y="441"/>
                            </a:lnTo>
                            <a:lnTo>
                              <a:pt x="39" y="447"/>
                            </a:lnTo>
                            <a:lnTo>
                              <a:pt x="39" y="1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29" name="Freeform 1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635" y="2799"/>
                        <a:ext cx="38" cy="451"/>
                      </a:xfrm>
                      <a:custGeom>
                        <a:avLst/>
                        <a:gdLst>
                          <a:gd name="T0" fmla="*/ 0 w 38"/>
                          <a:gd name="T1" fmla="*/ 0 h 451"/>
                          <a:gd name="T2" fmla="*/ 0 w 38"/>
                          <a:gd name="T3" fmla="*/ 445 h 451"/>
                          <a:gd name="T4" fmla="*/ 37 w 38"/>
                          <a:gd name="T5" fmla="*/ 450 h 451"/>
                          <a:gd name="T6" fmla="*/ 37 w 38"/>
                          <a:gd name="T7" fmla="*/ 0 h 451"/>
                          <a:gd name="T8" fmla="*/ 0 w 38"/>
                          <a:gd name="T9" fmla="*/ 0 h 45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38"/>
                          <a:gd name="T16" fmla="*/ 0 h 451"/>
                          <a:gd name="T17" fmla="*/ 38 w 38"/>
                          <a:gd name="T18" fmla="*/ 451 h 45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38" h="451">
                            <a:moveTo>
                              <a:pt x="0" y="0"/>
                            </a:moveTo>
                            <a:lnTo>
                              <a:pt x="0" y="445"/>
                            </a:lnTo>
                            <a:lnTo>
                              <a:pt x="37" y="450"/>
                            </a:lnTo>
                            <a:lnTo>
                              <a:pt x="37" y="0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30" name="Freeform 1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695" y="2801"/>
                        <a:ext cx="39" cy="456"/>
                      </a:xfrm>
                      <a:custGeom>
                        <a:avLst/>
                        <a:gdLst>
                          <a:gd name="T0" fmla="*/ 0 w 39"/>
                          <a:gd name="T1" fmla="*/ 0 h 456"/>
                          <a:gd name="T2" fmla="*/ 0 w 39"/>
                          <a:gd name="T3" fmla="*/ 448 h 456"/>
                          <a:gd name="T4" fmla="*/ 38 w 39"/>
                          <a:gd name="T5" fmla="*/ 455 h 456"/>
                          <a:gd name="T6" fmla="*/ 38 w 39"/>
                          <a:gd name="T7" fmla="*/ 0 h 456"/>
                          <a:gd name="T8" fmla="*/ 0 w 39"/>
                          <a:gd name="T9" fmla="*/ 0 h 456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39"/>
                          <a:gd name="T16" fmla="*/ 0 h 456"/>
                          <a:gd name="T17" fmla="*/ 39 w 39"/>
                          <a:gd name="T18" fmla="*/ 456 h 45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39" h="456">
                            <a:moveTo>
                              <a:pt x="0" y="0"/>
                            </a:moveTo>
                            <a:lnTo>
                              <a:pt x="0" y="448"/>
                            </a:lnTo>
                            <a:lnTo>
                              <a:pt x="38" y="455"/>
                            </a:lnTo>
                            <a:lnTo>
                              <a:pt x="38" y="0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31" name="Freeform 2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757" y="2801"/>
                        <a:ext cx="39" cy="462"/>
                      </a:xfrm>
                      <a:custGeom>
                        <a:avLst/>
                        <a:gdLst>
                          <a:gd name="T0" fmla="*/ 0 w 39"/>
                          <a:gd name="T1" fmla="*/ 0 h 462"/>
                          <a:gd name="T2" fmla="*/ 0 w 39"/>
                          <a:gd name="T3" fmla="*/ 455 h 462"/>
                          <a:gd name="T4" fmla="*/ 37 w 39"/>
                          <a:gd name="T5" fmla="*/ 461 h 462"/>
                          <a:gd name="T6" fmla="*/ 38 w 39"/>
                          <a:gd name="T7" fmla="*/ 1 h 462"/>
                          <a:gd name="T8" fmla="*/ 0 w 39"/>
                          <a:gd name="T9" fmla="*/ 0 h 462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39"/>
                          <a:gd name="T16" fmla="*/ 0 h 462"/>
                          <a:gd name="T17" fmla="*/ 39 w 39"/>
                          <a:gd name="T18" fmla="*/ 462 h 462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39" h="462">
                            <a:moveTo>
                              <a:pt x="0" y="0"/>
                            </a:moveTo>
                            <a:lnTo>
                              <a:pt x="0" y="455"/>
                            </a:lnTo>
                            <a:lnTo>
                              <a:pt x="37" y="461"/>
                            </a:lnTo>
                            <a:lnTo>
                              <a:pt x="38" y="1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32" name="Freeform 2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816" y="2801"/>
                        <a:ext cx="40" cy="469"/>
                      </a:xfrm>
                      <a:custGeom>
                        <a:avLst/>
                        <a:gdLst>
                          <a:gd name="T0" fmla="*/ 0 w 40"/>
                          <a:gd name="T1" fmla="*/ 0 h 469"/>
                          <a:gd name="T2" fmla="*/ 0 w 40"/>
                          <a:gd name="T3" fmla="*/ 462 h 469"/>
                          <a:gd name="T4" fmla="*/ 39 w 40"/>
                          <a:gd name="T5" fmla="*/ 468 h 469"/>
                          <a:gd name="T6" fmla="*/ 39 w 40"/>
                          <a:gd name="T7" fmla="*/ 2 h 469"/>
                          <a:gd name="T8" fmla="*/ 0 w 40"/>
                          <a:gd name="T9" fmla="*/ 0 h 469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40"/>
                          <a:gd name="T16" fmla="*/ 0 h 469"/>
                          <a:gd name="T17" fmla="*/ 40 w 40"/>
                          <a:gd name="T18" fmla="*/ 469 h 469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40" h="469">
                            <a:moveTo>
                              <a:pt x="0" y="0"/>
                            </a:moveTo>
                            <a:lnTo>
                              <a:pt x="0" y="462"/>
                            </a:lnTo>
                            <a:lnTo>
                              <a:pt x="39" y="468"/>
                            </a:lnTo>
                            <a:lnTo>
                              <a:pt x="39" y="2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33" name="Freeform 2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877" y="2803"/>
                        <a:ext cx="39" cy="474"/>
                      </a:xfrm>
                      <a:custGeom>
                        <a:avLst/>
                        <a:gdLst>
                          <a:gd name="T0" fmla="*/ 0 w 39"/>
                          <a:gd name="T1" fmla="*/ 0 h 474"/>
                          <a:gd name="T2" fmla="*/ 0 w 39"/>
                          <a:gd name="T3" fmla="*/ 466 h 474"/>
                          <a:gd name="T4" fmla="*/ 38 w 39"/>
                          <a:gd name="T5" fmla="*/ 473 h 474"/>
                          <a:gd name="T6" fmla="*/ 38 w 39"/>
                          <a:gd name="T7" fmla="*/ 0 h 474"/>
                          <a:gd name="T8" fmla="*/ 0 w 39"/>
                          <a:gd name="T9" fmla="*/ 0 h 47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39"/>
                          <a:gd name="T16" fmla="*/ 0 h 474"/>
                          <a:gd name="T17" fmla="*/ 39 w 39"/>
                          <a:gd name="T18" fmla="*/ 474 h 47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39" h="474">
                            <a:moveTo>
                              <a:pt x="0" y="0"/>
                            </a:moveTo>
                            <a:lnTo>
                              <a:pt x="0" y="466"/>
                            </a:lnTo>
                            <a:lnTo>
                              <a:pt x="38" y="473"/>
                            </a:lnTo>
                            <a:lnTo>
                              <a:pt x="38" y="0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34" name="Freeform 2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37" y="2804"/>
                        <a:ext cx="39" cy="479"/>
                      </a:xfrm>
                      <a:custGeom>
                        <a:avLst/>
                        <a:gdLst>
                          <a:gd name="T0" fmla="*/ 1 w 39"/>
                          <a:gd name="T1" fmla="*/ 0 h 479"/>
                          <a:gd name="T2" fmla="*/ 0 w 39"/>
                          <a:gd name="T3" fmla="*/ 472 h 479"/>
                          <a:gd name="T4" fmla="*/ 38 w 39"/>
                          <a:gd name="T5" fmla="*/ 478 h 479"/>
                          <a:gd name="T6" fmla="*/ 38 w 39"/>
                          <a:gd name="T7" fmla="*/ 1 h 479"/>
                          <a:gd name="T8" fmla="*/ 1 w 39"/>
                          <a:gd name="T9" fmla="*/ 0 h 479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39"/>
                          <a:gd name="T16" fmla="*/ 0 h 479"/>
                          <a:gd name="T17" fmla="*/ 39 w 39"/>
                          <a:gd name="T18" fmla="*/ 479 h 479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39" h="479">
                            <a:moveTo>
                              <a:pt x="1" y="0"/>
                            </a:moveTo>
                            <a:lnTo>
                              <a:pt x="0" y="472"/>
                            </a:lnTo>
                            <a:lnTo>
                              <a:pt x="38" y="478"/>
                            </a:lnTo>
                            <a:lnTo>
                              <a:pt x="38" y="1"/>
                            </a:lnTo>
                            <a:lnTo>
                              <a:pt x="1" y="0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35" name="Freeform 2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98" y="2805"/>
                        <a:ext cx="40" cy="485"/>
                      </a:xfrm>
                      <a:custGeom>
                        <a:avLst/>
                        <a:gdLst>
                          <a:gd name="T0" fmla="*/ 0 w 40"/>
                          <a:gd name="T1" fmla="*/ 0 h 485"/>
                          <a:gd name="T2" fmla="*/ 0 w 40"/>
                          <a:gd name="T3" fmla="*/ 478 h 485"/>
                          <a:gd name="T4" fmla="*/ 39 w 40"/>
                          <a:gd name="T5" fmla="*/ 484 h 485"/>
                          <a:gd name="T6" fmla="*/ 39 w 40"/>
                          <a:gd name="T7" fmla="*/ 1 h 485"/>
                          <a:gd name="T8" fmla="*/ 0 w 40"/>
                          <a:gd name="T9" fmla="*/ 0 h 48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40"/>
                          <a:gd name="T16" fmla="*/ 0 h 485"/>
                          <a:gd name="T17" fmla="*/ 40 w 40"/>
                          <a:gd name="T18" fmla="*/ 485 h 48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40" h="485">
                            <a:moveTo>
                              <a:pt x="0" y="0"/>
                            </a:moveTo>
                            <a:lnTo>
                              <a:pt x="0" y="478"/>
                            </a:lnTo>
                            <a:lnTo>
                              <a:pt x="39" y="484"/>
                            </a:lnTo>
                            <a:lnTo>
                              <a:pt x="39" y="1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36" name="Freeform 2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059" y="2807"/>
                        <a:ext cx="40" cy="490"/>
                      </a:xfrm>
                      <a:custGeom>
                        <a:avLst/>
                        <a:gdLst>
                          <a:gd name="T0" fmla="*/ 0 w 40"/>
                          <a:gd name="T1" fmla="*/ 0 h 490"/>
                          <a:gd name="T2" fmla="*/ 0 w 40"/>
                          <a:gd name="T3" fmla="*/ 483 h 490"/>
                          <a:gd name="T4" fmla="*/ 39 w 40"/>
                          <a:gd name="T5" fmla="*/ 489 h 490"/>
                          <a:gd name="T6" fmla="*/ 39 w 40"/>
                          <a:gd name="T7" fmla="*/ 0 h 490"/>
                          <a:gd name="T8" fmla="*/ 0 w 40"/>
                          <a:gd name="T9" fmla="*/ 0 h 490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40"/>
                          <a:gd name="T16" fmla="*/ 0 h 490"/>
                          <a:gd name="T17" fmla="*/ 40 w 40"/>
                          <a:gd name="T18" fmla="*/ 490 h 490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40" h="490">
                            <a:moveTo>
                              <a:pt x="0" y="0"/>
                            </a:moveTo>
                            <a:lnTo>
                              <a:pt x="0" y="483"/>
                            </a:lnTo>
                            <a:lnTo>
                              <a:pt x="39" y="489"/>
                            </a:lnTo>
                            <a:lnTo>
                              <a:pt x="39" y="0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37" name="Freeform 2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119" y="2808"/>
                        <a:ext cx="38" cy="497"/>
                      </a:xfrm>
                      <a:custGeom>
                        <a:avLst/>
                        <a:gdLst>
                          <a:gd name="T0" fmla="*/ 1 w 38"/>
                          <a:gd name="T1" fmla="*/ 0 h 497"/>
                          <a:gd name="T2" fmla="*/ 0 w 38"/>
                          <a:gd name="T3" fmla="*/ 490 h 497"/>
                          <a:gd name="T4" fmla="*/ 37 w 38"/>
                          <a:gd name="T5" fmla="*/ 496 h 497"/>
                          <a:gd name="T6" fmla="*/ 37 w 38"/>
                          <a:gd name="T7" fmla="*/ 0 h 497"/>
                          <a:gd name="T8" fmla="*/ 1 w 38"/>
                          <a:gd name="T9" fmla="*/ 0 h 497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38"/>
                          <a:gd name="T16" fmla="*/ 0 h 497"/>
                          <a:gd name="T17" fmla="*/ 38 w 38"/>
                          <a:gd name="T18" fmla="*/ 497 h 497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38" h="497">
                            <a:moveTo>
                              <a:pt x="1" y="0"/>
                            </a:moveTo>
                            <a:lnTo>
                              <a:pt x="0" y="490"/>
                            </a:lnTo>
                            <a:lnTo>
                              <a:pt x="37" y="496"/>
                            </a:lnTo>
                            <a:lnTo>
                              <a:pt x="37" y="0"/>
                            </a:lnTo>
                            <a:lnTo>
                              <a:pt x="1" y="0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38" name="Freeform 2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179" y="2808"/>
                        <a:ext cx="42" cy="502"/>
                      </a:xfrm>
                      <a:custGeom>
                        <a:avLst/>
                        <a:gdLst>
                          <a:gd name="T0" fmla="*/ 0 w 42"/>
                          <a:gd name="T1" fmla="*/ 0 h 502"/>
                          <a:gd name="T2" fmla="*/ 0 w 42"/>
                          <a:gd name="T3" fmla="*/ 497 h 502"/>
                          <a:gd name="T4" fmla="*/ 41 w 42"/>
                          <a:gd name="T5" fmla="*/ 501 h 502"/>
                          <a:gd name="T6" fmla="*/ 41 w 42"/>
                          <a:gd name="T7" fmla="*/ 1 h 502"/>
                          <a:gd name="T8" fmla="*/ 0 w 42"/>
                          <a:gd name="T9" fmla="*/ 0 h 502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42"/>
                          <a:gd name="T16" fmla="*/ 0 h 502"/>
                          <a:gd name="T17" fmla="*/ 42 w 42"/>
                          <a:gd name="T18" fmla="*/ 502 h 502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42" h="502">
                            <a:moveTo>
                              <a:pt x="0" y="0"/>
                            </a:moveTo>
                            <a:lnTo>
                              <a:pt x="0" y="497"/>
                            </a:lnTo>
                            <a:lnTo>
                              <a:pt x="41" y="501"/>
                            </a:lnTo>
                            <a:lnTo>
                              <a:pt x="41" y="1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39" name="Freeform 2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239" y="2809"/>
                        <a:ext cx="42" cy="507"/>
                      </a:xfrm>
                      <a:custGeom>
                        <a:avLst/>
                        <a:gdLst>
                          <a:gd name="T0" fmla="*/ 0 w 42"/>
                          <a:gd name="T1" fmla="*/ 0 h 507"/>
                          <a:gd name="T2" fmla="*/ 0 w 42"/>
                          <a:gd name="T3" fmla="*/ 501 h 507"/>
                          <a:gd name="T4" fmla="*/ 41 w 42"/>
                          <a:gd name="T5" fmla="*/ 506 h 507"/>
                          <a:gd name="T6" fmla="*/ 41 w 42"/>
                          <a:gd name="T7" fmla="*/ 2 h 507"/>
                          <a:gd name="T8" fmla="*/ 0 w 42"/>
                          <a:gd name="T9" fmla="*/ 0 h 507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42"/>
                          <a:gd name="T16" fmla="*/ 0 h 507"/>
                          <a:gd name="T17" fmla="*/ 42 w 42"/>
                          <a:gd name="T18" fmla="*/ 507 h 507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42" h="507">
                            <a:moveTo>
                              <a:pt x="0" y="0"/>
                            </a:moveTo>
                            <a:lnTo>
                              <a:pt x="0" y="501"/>
                            </a:lnTo>
                            <a:lnTo>
                              <a:pt x="41" y="506"/>
                            </a:lnTo>
                            <a:lnTo>
                              <a:pt x="41" y="2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</p:grpSp>
                <p:sp>
                  <p:nvSpPr>
                    <p:cNvPr id="24677" name="Freeform 29"/>
                    <p:cNvSpPr>
                      <a:spLocks/>
                    </p:cNvSpPr>
                    <p:nvPr/>
                  </p:nvSpPr>
                  <p:spPr bwMode="auto">
                    <a:xfrm>
                      <a:off x="3447" y="2793"/>
                      <a:ext cx="46" cy="4"/>
                    </a:xfrm>
                    <a:custGeom>
                      <a:avLst/>
                      <a:gdLst>
                        <a:gd name="T0" fmla="*/ 0 w 46"/>
                        <a:gd name="T1" fmla="*/ 0 h 4"/>
                        <a:gd name="T2" fmla="*/ 39 w 46"/>
                        <a:gd name="T3" fmla="*/ 0 h 4"/>
                        <a:gd name="T4" fmla="*/ 45 w 46"/>
                        <a:gd name="T5" fmla="*/ 3 h 4"/>
                        <a:gd name="T6" fmla="*/ 4 w 46"/>
                        <a:gd name="T7" fmla="*/ 3 h 4"/>
                        <a:gd name="T8" fmla="*/ 0 w 46"/>
                        <a:gd name="T9" fmla="*/ 0 h 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6"/>
                        <a:gd name="T16" fmla="*/ 0 h 4"/>
                        <a:gd name="T17" fmla="*/ 46 w 46"/>
                        <a:gd name="T18" fmla="*/ 4 h 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6" h="4">
                          <a:moveTo>
                            <a:pt x="0" y="0"/>
                          </a:moveTo>
                          <a:lnTo>
                            <a:pt x="39" y="0"/>
                          </a:lnTo>
                          <a:lnTo>
                            <a:pt x="45" y="3"/>
                          </a:lnTo>
                          <a:lnTo>
                            <a:pt x="4" y="3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E0E0E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678" name="Freeform 30"/>
                    <p:cNvSpPr>
                      <a:spLocks/>
                    </p:cNvSpPr>
                    <p:nvPr/>
                  </p:nvSpPr>
                  <p:spPr bwMode="auto">
                    <a:xfrm>
                      <a:off x="3508" y="2794"/>
                      <a:ext cx="45" cy="4"/>
                    </a:xfrm>
                    <a:custGeom>
                      <a:avLst/>
                      <a:gdLst>
                        <a:gd name="T0" fmla="*/ 0 w 45"/>
                        <a:gd name="T1" fmla="*/ 1 h 4"/>
                        <a:gd name="T2" fmla="*/ 39 w 45"/>
                        <a:gd name="T3" fmla="*/ 0 h 4"/>
                        <a:gd name="T4" fmla="*/ 44 w 45"/>
                        <a:gd name="T5" fmla="*/ 3 h 4"/>
                        <a:gd name="T6" fmla="*/ 4 w 45"/>
                        <a:gd name="T7" fmla="*/ 3 h 4"/>
                        <a:gd name="T8" fmla="*/ 0 w 45"/>
                        <a:gd name="T9" fmla="*/ 1 h 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5"/>
                        <a:gd name="T16" fmla="*/ 0 h 4"/>
                        <a:gd name="T17" fmla="*/ 45 w 45"/>
                        <a:gd name="T18" fmla="*/ 4 h 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5" h="4">
                          <a:moveTo>
                            <a:pt x="0" y="1"/>
                          </a:moveTo>
                          <a:lnTo>
                            <a:pt x="39" y="0"/>
                          </a:lnTo>
                          <a:lnTo>
                            <a:pt x="44" y="3"/>
                          </a:lnTo>
                          <a:lnTo>
                            <a:pt x="4" y="3"/>
                          </a:lnTo>
                          <a:lnTo>
                            <a:pt x="0" y="1"/>
                          </a:lnTo>
                        </a:path>
                      </a:pathLst>
                    </a:custGeom>
                    <a:solidFill>
                      <a:srgbClr val="E0E0E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679" name="Freeform 31"/>
                    <p:cNvSpPr>
                      <a:spLocks/>
                    </p:cNvSpPr>
                    <p:nvPr/>
                  </p:nvSpPr>
                  <p:spPr bwMode="auto">
                    <a:xfrm>
                      <a:off x="3568" y="2795"/>
                      <a:ext cx="47" cy="4"/>
                    </a:xfrm>
                    <a:custGeom>
                      <a:avLst/>
                      <a:gdLst>
                        <a:gd name="T0" fmla="*/ 0 w 47"/>
                        <a:gd name="T1" fmla="*/ 1 h 4"/>
                        <a:gd name="T2" fmla="*/ 40 w 47"/>
                        <a:gd name="T3" fmla="*/ 0 h 4"/>
                        <a:gd name="T4" fmla="*/ 46 w 47"/>
                        <a:gd name="T5" fmla="*/ 3 h 4"/>
                        <a:gd name="T6" fmla="*/ 5 w 47"/>
                        <a:gd name="T7" fmla="*/ 3 h 4"/>
                        <a:gd name="T8" fmla="*/ 0 w 47"/>
                        <a:gd name="T9" fmla="*/ 1 h 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7"/>
                        <a:gd name="T16" fmla="*/ 0 h 4"/>
                        <a:gd name="T17" fmla="*/ 47 w 47"/>
                        <a:gd name="T18" fmla="*/ 4 h 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7" h="4">
                          <a:moveTo>
                            <a:pt x="0" y="1"/>
                          </a:moveTo>
                          <a:lnTo>
                            <a:pt x="40" y="0"/>
                          </a:lnTo>
                          <a:lnTo>
                            <a:pt x="46" y="3"/>
                          </a:lnTo>
                          <a:lnTo>
                            <a:pt x="5" y="3"/>
                          </a:lnTo>
                          <a:lnTo>
                            <a:pt x="0" y="1"/>
                          </a:lnTo>
                        </a:path>
                      </a:pathLst>
                    </a:custGeom>
                    <a:solidFill>
                      <a:srgbClr val="E0E0E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680" name="Freeform 32"/>
                    <p:cNvSpPr>
                      <a:spLocks/>
                    </p:cNvSpPr>
                    <p:nvPr/>
                  </p:nvSpPr>
                  <p:spPr bwMode="auto">
                    <a:xfrm>
                      <a:off x="3629" y="2797"/>
                      <a:ext cx="45" cy="3"/>
                    </a:xfrm>
                    <a:custGeom>
                      <a:avLst/>
                      <a:gdLst>
                        <a:gd name="T0" fmla="*/ 0 w 45"/>
                        <a:gd name="T1" fmla="*/ 1 h 3"/>
                        <a:gd name="T2" fmla="*/ 38 w 45"/>
                        <a:gd name="T3" fmla="*/ 0 h 3"/>
                        <a:gd name="T4" fmla="*/ 44 w 45"/>
                        <a:gd name="T5" fmla="*/ 2 h 3"/>
                        <a:gd name="T6" fmla="*/ 4 w 45"/>
                        <a:gd name="T7" fmla="*/ 2 h 3"/>
                        <a:gd name="T8" fmla="*/ 0 w 45"/>
                        <a:gd name="T9" fmla="*/ 1 h 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5"/>
                        <a:gd name="T16" fmla="*/ 0 h 3"/>
                        <a:gd name="T17" fmla="*/ 45 w 45"/>
                        <a:gd name="T18" fmla="*/ 3 h 3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5" h="3">
                          <a:moveTo>
                            <a:pt x="0" y="1"/>
                          </a:moveTo>
                          <a:lnTo>
                            <a:pt x="38" y="0"/>
                          </a:lnTo>
                          <a:lnTo>
                            <a:pt x="44" y="2"/>
                          </a:lnTo>
                          <a:lnTo>
                            <a:pt x="4" y="2"/>
                          </a:lnTo>
                          <a:lnTo>
                            <a:pt x="0" y="1"/>
                          </a:lnTo>
                        </a:path>
                      </a:pathLst>
                    </a:custGeom>
                    <a:solidFill>
                      <a:srgbClr val="E0E0E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681" name="Freeform 33"/>
                    <p:cNvSpPr>
                      <a:spLocks/>
                    </p:cNvSpPr>
                    <p:nvPr/>
                  </p:nvSpPr>
                  <p:spPr bwMode="auto">
                    <a:xfrm>
                      <a:off x="3688" y="2797"/>
                      <a:ext cx="48" cy="5"/>
                    </a:xfrm>
                    <a:custGeom>
                      <a:avLst/>
                      <a:gdLst>
                        <a:gd name="T0" fmla="*/ 0 w 48"/>
                        <a:gd name="T1" fmla="*/ 0 h 5"/>
                        <a:gd name="T2" fmla="*/ 40 w 48"/>
                        <a:gd name="T3" fmla="*/ 0 h 5"/>
                        <a:gd name="T4" fmla="*/ 47 w 48"/>
                        <a:gd name="T5" fmla="*/ 4 h 5"/>
                        <a:gd name="T6" fmla="*/ 5 w 48"/>
                        <a:gd name="T7" fmla="*/ 4 h 5"/>
                        <a:gd name="T8" fmla="*/ 0 w 48"/>
                        <a:gd name="T9" fmla="*/ 0 h 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8"/>
                        <a:gd name="T16" fmla="*/ 0 h 5"/>
                        <a:gd name="T17" fmla="*/ 48 w 48"/>
                        <a:gd name="T18" fmla="*/ 5 h 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8" h="5">
                          <a:moveTo>
                            <a:pt x="0" y="0"/>
                          </a:moveTo>
                          <a:lnTo>
                            <a:pt x="40" y="0"/>
                          </a:lnTo>
                          <a:lnTo>
                            <a:pt x="47" y="4"/>
                          </a:lnTo>
                          <a:lnTo>
                            <a:pt x="5" y="4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E0E0E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682" name="Freeform 34"/>
                    <p:cNvSpPr>
                      <a:spLocks/>
                    </p:cNvSpPr>
                    <p:nvPr/>
                  </p:nvSpPr>
                  <p:spPr bwMode="auto">
                    <a:xfrm>
                      <a:off x="3751" y="2798"/>
                      <a:ext cx="44" cy="4"/>
                    </a:xfrm>
                    <a:custGeom>
                      <a:avLst/>
                      <a:gdLst>
                        <a:gd name="T0" fmla="*/ 0 w 44"/>
                        <a:gd name="T1" fmla="*/ 1 h 4"/>
                        <a:gd name="T2" fmla="*/ 38 w 44"/>
                        <a:gd name="T3" fmla="*/ 0 h 4"/>
                        <a:gd name="T4" fmla="*/ 43 w 44"/>
                        <a:gd name="T5" fmla="*/ 3 h 4"/>
                        <a:gd name="T6" fmla="*/ 3 w 44"/>
                        <a:gd name="T7" fmla="*/ 3 h 4"/>
                        <a:gd name="T8" fmla="*/ 0 w 44"/>
                        <a:gd name="T9" fmla="*/ 1 h 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4"/>
                        <a:gd name="T16" fmla="*/ 0 h 4"/>
                        <a:gd name="T17" fmla="*/ 44 w 44"/>
                        <a:gd name="T18" fmla="*/ 4 h 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4" h="4">
                          <a:moveTo>
                            <a:pt x="0" y="1"/>
                          </a:moveTo>
                          <a:lnTo>
                            <a:pt x="38" y="0"/>
                          </a:lnTo>
                          <a:lnTo>
                            <a:pt x="43" y="3"/>
                          </a:lnTo>
                          <a:lnTo>
                            <a:pt x="3" y="3"/>
                          </a:lnTo>
                          <a:lnTo>
                            <a:pt x="0" y="1"/>
                          </a:lnTo>
                        </a:path>
                      </a:pathLst>
                    </a:custGeom>
                    <a:solidFill>
                      <a:srgbClr val="E0E0E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683" name="Freeform 35"/>
                    <p:cNvSpPr>
                      <a:spLocks/>
                    </p:cNvSpPr>
                    <p:nvPr/>
                  </p:nvSpPr>
                  <p:spPr bwMode="auto">
                    <a:xfrm>
                      <a:off x="3810" y="2800"/>
                      <a:ext cx="46" cy="2"/>
                    </a:xfrm>
                    <a:custGeom>
                      <a:avLst/>
                      <a:gdLst>
                        <a:gd name="T0" fmla="*/ 0 w 46"/>
                        <a:gd name="T1" fmla="*/ 0 h 2"/>
                        <a:gd name="T2" fmla="*/ 39 w 46"/>
                        <a:gd name="T3" fmla="*/ 0 h 2"/>
                        <a:gd name="T4" fmla="*/ 45 w 46"/>
                        <a:gd name="T5" fmla="*/ 1 h 2"/>
                        <a:gd name="T6" fmla="*/ 5 w 46"/>
                        <a:gd name="T7" fmla="*/ 1 h 2"/>
                        <a:gd name="T8" fmla="*/ 0 w 46"/>
                        <a:gd name="T9" fmla="*/ 0 h 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6"/>
                        <a:gd name="T16" fmla="*/ 0 h 2"/>
                        <a:gd name="T17" fmla="*/ 46 w 46"/>
                        <a:gd name="T18" fmla="*/ 2 h 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6" h="2">
                          <a:moveTo>
                            <a:pt x="0" y="0"/>
                          </a:moveTo>
                          <a:lnTo>
                            <a:pt x="39" y="0"/>
                          </a:lnTo>
                          <a:lnTo>
                            <a:pt x="45" y="1"/>
                          </a:lnTo>
                          <a:lnTo>
                            <a:pt x="5" y="1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E0E0E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684" name="Freeform 36"/>
                    <p:cNvSpPr>
                      <a:spLocks/>
                    </p:cNvSpPr>
                    <p:nvPr/>
                  </p:nvSpPr>
                  <p:spPr bwMode="auto">
                    <a:xfrm>
                      <a:off x="3872" y="2801"/>
                      <a:ext cx="44" cy="4"/>
                    </a:xfrm>
                    <a:custGeom>
                      <a:avLst/>
                      <a:gdLst>
                        <a:gd name="T0" fmla="*/ 0 w 44"/>
                        <a:gd name="T1" fmla="*/ 0 h 4"/>
                        <a:gd name="T2" fmla="*/ 37 w 44"/>
                        <a:gd name="T3" fmla="*/ 0 h 4"/>
                        <a:gd name="T4" fmla="*/ 43 w 44"/>
                        <a:gd name="T5" fmla="*/ 3 h 4"/>
                        <a:gd name="T6" fmla="*/ 3 w 44"/>
                        <a:gd name="T7" fmla="*/ 3 h 4"/>
                        <a:gd name="T8" fmla="*/ 0 w 44"/>
                        <a:gd name="T9" fmla="*/ 0 h 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4"/>
                        <a:gd name="T16" fmla="*/ 0 h 4"/>
                        <a:gd name="T17" fmla="*/ 44 w 44"/>
                        <a:gd name="T18" fmla="*/ 4 h 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4" h="4">
                          <a:moveTo>
                            <a:pt x="0" y="0"/>
                          </a:moveTo>
                          <a:lnTo>
                            <a:pt x="37" y="0"/>
                          </a:lnTo>
                          <a:lnTo>
                            <a:pt x="43" y="3"/>
                          </a:lnTo>
                          <a:lnTo>
                            <a:pt x="3" y="3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E0E0E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685" name="Freeform 37"/>
                    <p:cNvSpPr>
                      <a:spLocks/>
                    </p:cNvSpPr>
                    <p:nvPr/>
                  </p:nvSpPr>
                  <p:spPr bwMode="auto">
                    <a:xfrm>
                      <a:off x="3931" y="2801"/>
                      <a:ext cx="45" cy="5"/>
                    </a:xfrm>
                    <a:custGeom>
                      <a:avLst/>
                      <a:gdLst>
                        <a:gd name="T0" fmla="*/ 0 w 45"/>
                        <a:gd name="T1" fmla="*/ 0 h 5"/>
                        <a:gd name="T2" fmla="*/ 40 w 45"/>
                        <a:gd name="T3" fmla="*/ 0 h 5"/>
                        <a:gd name="T4" fmla="*/ 44 w 45"/>
                        <a:gd name="T5" fmla="*/ 4 h 5"/>
                        <a:gd name="T6" fmla="*/ 5 w 45"/>
                        <a:gd name="T7" fmla="*/ 4 h 5"/>
                        <a:gd name="T8" fmla="*/ 0 w 45"/>
                        <a:gd name="T9" fmla="*/ 0 h 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5"/>
                        <a:gd name="T16" fmla="*/ 0 h 5"/>
                        <a:gd name="T17" fmla="*/ 45 w 45"/>
                        <a:gd name="T18" fmla="*/ 5 h 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5" h="5">
                          <a:moveTo>
                            <a:pt x="0" y="0"/>
                          </a:moveTo>
                          <a:lnTo>
                            <a:pt x="40" y="0"/>
                          </a:lnTo>
                          <a:lnTo>
                            <a:pt x="44" y="4"/>
                          </a:lnTo>
                          <a:lnTo>
                            <a:pt x="5" y="4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E0E0E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686" name="Freeform 38"/>
                    <p:cNvSpPr>
                      <a:spLocks/>
                    </p:cNvSpPr>
                    <p:nvPr/>
                  </p:nvSpPr>
                  <p:spPr bwMode="auto">
                    <a:xfrm>
                      <a:off x="3993" y="2802"/>
                      <a:ext cx="44" cy="5"/>
                    </a:xfrm>
                    <a:custGeom>
                      <a:avLst/>
                      <a:gdLst>
                        <a:gd name="T0" fmla="*/ 0 w 44"/>
                        <a:gd name="T1" fmla="*/ 0 h 5"/>
                        <a:gd name="T2" fmla="*/ 38 w 44"/>
                        <a:gd name="T3" fmla="*/ 0 h 5"/>
                        <a:gd name="T4" fmla="*/ 43 w 44"/>
                        <a:gd name="T5" fmla="*/ 4 h 5"/>
                        <a:gd name="T6" fmla="*/ 4 w 44"/>
                        <a:gd name="T7" fmla="*/ 4 h 5"/>
                        <a:gd name="T8" fmla="*/ 0 w 44"/>
                        <a:gd name="T9" fmla="*/ 0 h 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4"/>
                        <a:gd name="T16" fmla="*/ 0 h 5"/>
                        <a:gd name="T17" fmla="*/ 44 w 44"/>
                        <a:gd name="T18" fmla="*/ 5 h 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4" h="5">
                          <a:moveTo>
                            <a:pt x="0" y="0"/>
                          </a:moveTo>
                          <a:lnTo>
                            <a:pt x="38" y="0"/>
                          </a:lnTo>
                          <a:lnTo>
                            <a:pt x="43" y="4"/>
                          </a:lnTo>
                          <a:lnTo>
                            <a:pt x="4" y="4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E0E0E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687" name="Freeform 39"/>
                    <p:cNvSpPr>
                      <a:spLocks/>
                    </p:cNvSpPr>
                    <p:nvPr/>
                  </p:nvSpPr>
                  <p:spPr bwMode="auto">
                    <a:xfrm>
                      <a:off x="4053" y="2804"/>
                      <a:ext cx="46" cy="4"/>
                    </a:xfrm>
                    <a:custGeom>
                      <a:avLst/>
                      <a:gdLst>
                        <a:gd name="T0" fmla="*/ 0 w 46"/>
                        <a:gd name="T1" fmla="*/ 1 h 4"/>
                        <a:gd name="T2" fmla="*/ 38 w 46"/>
                        <a:gd name="T3" fmla="*/ 0 h 4"/>
                        <a:gd name="T4" fmla="*/ 45 w 46"/>
                        <a:gd name="T5" fmla="*/ 3 h 4"/>
                        <a:gd name="T6" fmla="*/ 5 w 46"/>
                        <a:gd name="T7" fmla="*/ 3 h 4"/>
                        <a:gd name="T8" fmla="*/ 0 w 46"/>
                        <a:gd name="T9" fmla="*/ 1 h 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6"/>
                        <a:gd name="T16" fmla="*/ 0 h 4"/>
                        <a:gd name="T17" fmla="*/ 46 w 46"/>
                        <a:gd name="T18" fmla="*/ 4 h 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6" h="4">
                          <a:moveTo>
                            <a:pt x="0" y="1"/>
                          </a:moveTo>
                          <a:lnTo>
                            <a:pt x="38" y="0"/>
                          </a:lnTo>
                          <a:lnTo>
                            <a:pt x="45" y="3"/>
                          </a:lnTo>
                          <a:lnTo>
                            <a:pt x="5" y="3"/>
                          </a:lnTo>
                          <a:lnTo>
                            <a:pt x="0" y="1"/>
                          </a:lnTo>
                        </a:path>
                      </a:pathLst>
                    </a:custGeom>
                    <a:solidFill>
                      <a:srgbClr val="E0E0E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688" name="Freeform 40"/>
                    <p:cNvSpPr>
                      <a:spLocks/>
                    </p:cNvSpPr>
                    <p:nvPr/>
                  </p:nvSpPr>
                  <p:spPr bwMode="auto">
                    <a:xfrm>
                      <a:off x="4113" y="2805"/>
                      <a:ext cx="44" cy="4"/>
                    </a:xfrm>
                    <a:custGeom>
                      <a:avLst/>
                      <a:gdLst>
                        <a:gd name="T0" fmla="*/ 0 w 44"/>
                        <a:gd name="T1" fmla="*/ 1 h 4"/>
                        <a:gd name="T2" fmla="*/ 37 w 44"/>
                        <a:gd name="T3" fmla="*/ 0 h 4"/>
                        <a:gd name="T4" fmla="*/ 43 w 44"/>
                        <a:gd name="T5" fmla="*/ 3 h 4"/>
                        <a:gd name="T6" fmla="*/ 5 w 44"/>
                        <a:gd name="T7" fmla="*/ 3 h 4"/>
                        <a:gd name="T8" fmla="*/ 0 w 44"/>
                        <a:gd name="T9" fmla="*/ 1 h 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4"/>
                        <a:gd name="T16" fmla="*/ 0 h 4"/>
                        <a:gd name="T17" fmla="*/ 44 w 44"/>
                        <a:gd name="T18" fmla="*/ 4 h 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4" h="4">
                          <a:moveTo>
                            <a:pt x="0" y="1"/>
                          </a:moveTo>
                          <a:lnTo>
                            <a:pt x="37" y="0"/>
                          </a:lnTo>
                          <a:lnTo>
                            <a:pt x="43" y="3"/>
                          </a:lnTo>
                          <a:lnTo>
                            <a:pt x="5" y="3"/>
                          </a:lnTo>
                          <a:lnTo>
                            <a:pt x="0" y="1"/>
                          </a:lnTo>
                        </a:path>
                      </a:pathLst>
                    </a:custGeom>
                    <a:solidFill>
                      <a:srgbClr val="E0E0E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689" name="Freeform 41"/>
                    <p:cNvSpPr>
                      <a:spLocks/>
                    </p:cNvSpPr>
                    <p:nvPr/>
                  </p:nvSpPr>
                  <p:spPr bwMode="auto">
                    <a:xfrm>
                      <a:off x="4172" y="2805"/>
                      <a:ext cx="46" cy="4"/>
                    </a:xfrm>
                    <a:custGeom>
                      <a:avLst/>
                      <a:gdLst>
                        <a:gd name="T0" fmla="*/ 0 w 46"/>
                        <a:gd name="T1" fmla="*/ 1 h 4"/>
                        <a:gd name="T2" fmla="*/ 41 w 46"/>
                        <a:gd name="T3" fmla="*/ 0 h 4"/>
                        <a:gd name="T4" fmla="*/ 45 w 46"/>
                        <a:gd name="T5" fmla="*/ 3 h 4"/>
                        <a:gd name="T6" fmla="*/ 5 w 46"/>
                        <a:gd name="T7" fmla="*/ 3 h 4"/>
                        <a:gd name="T8" fmla="*/ 0 w 46"/>
                        <a:gd name="T9" fmla="*/ 1 h 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6"/>
                        <a:gd name="T16" fmla="*/ 0 h 4"/>
                        <a:gd name="T17" fmla="*/ 46 w 46"/>
                        <a:gd name="T18" fmla="*/ 4 h 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6" h="4">
                          <a:moveTo>
                            <a:pt x="0" y="1"/>
                          </a:moveTo>
                          <a:lnTo>
                            <a:pt x="41" y="0"/>
                          </a:lnTo>
                          <a:lnTo>
                            <a:pt x="45" y="3"/>
                          </a:lnTo>
                          <a:lnTo>
                            <a:pt x="5" y="3"/>
                          </a:lnTo>
                          <a:lnTo>
                            <a:pt x="0" y="1"/>
                          </a:lnTo>
                        </a:path>
                      </a:pathLst>
                    </a:custGeom>
                    <a:solidFill>
                      <a:srgbClr val="E0E0E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690" name="Freeform 42"/>
                    <p:cNvSpPr>
                      <a:spLocks/>
                    </p:cNvSpPr>
                    <p:nvPr/>
                  </p:nvSpPr>
                  <p:spPr bwMode="auto">
                    <a:xfrm>
                      <a:off x="4233" y="2806"/>
                      <a:ext cx="47" cy="4"/>
                    </a:xfrm>
                    <a:custGeom>
                      <a:avLst/>
                      <a:gdLst>
                        <a:gd name="T0" fmla="*/ 0 w 47"/>
                        <a:gd name="T1" fmla="*/ 1 h 4"/>
                        <a:gd name="T2" fmla="*/ 41 w 47"/>
                        <a:gd name="T3" fmla="*/ 0 h 4"/>
                        <a:gd name="T4" fmla="*/ 46 w 47"/>
                        <a:gd name="T5" fmla="*/ 3 h 4"/>
                        <a:gd name="T6" fmla="*/ 4 w 47"/>
                        <a:gd name="T7" fmla="*/ 3 h 4"/>
                        <a:gd name="T8" fmla="*/ 0 w 47"/>
                        <a:gd name="T9" fmla="*/ 1 h 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7"/>
                        <a:gd name="T16" fmla="*/ 0 h 4"/>
                        <a:gd name="T17" fmla="*/ 47 w 47"/>
                        <a:gd name="T18" fmla="*/ 4 h 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7" h="4">
                          <a:moveTo>
                            <a:pt x="0" y="1"/>
                          </a:moveTo>
                          <a:lnTo>
                            <a:pt x="41" y="0"/>
                          </a:lnTo>
                          <a:lnTo>
                            <a:pt x="46" y="3"/>
                          </a:lnTo>
                          <a:lnTo>
                            <a:pt x="4" y="3"/>
                          </a:lnTo>
                          <a:lnTo>
                            <a:pt x="0" y="1"/>
                          </a:lnTo>
                        </a:path>
                      </a:pathLst>
                    </a:custGeom>
                    <a:solidFill>
                      <a:srgbClr val="E0E0E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grpSp>
                  <p:nvGrpSpPr>
                    <p:cNvPr id="24691" name="Group 4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447" y="3223"/>
                      <a:ext cx="834" cy="96"/>
                      <a:chOff x="3447" y="3223"/>
                      <a:chExt cx="834" cy="96"/>
                    </a:xfrm>
                  </p:grpSpPr>
                  <p:sp>
                    <p:nvSpPr>
                      <p:cNvPr id="24712" name="Freeform 4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47" y="3223"/>
                        <a:ext cx="46" cy="9"/>
                      </a:xfrm>
                      <a:custGeom>
                        <a:avLst/>
                        <a:gdLst>
                          <a:gd name="T0" fmla="*/ 0 w 46"/>
                          <a:gd name="T1" fmla="*/ 1 h 9"/>
                          <a:gd name="T2" fmla="*/ 7 w 46"/>
                          <a:gd name="T3" fmla="*/ 4 h 9"/>
                          <a:gd name="T4" fmla="*/ 45 w 46"/>
                          <a:gd name="T5" fmla="*/ 8 h 9"/>
                          <a:gd name="T6" fmla="*/ 45 w 46"/>
                          <a:gd name="T7" fmla="*/ 4 h 9"/>
                          <a:gd name="T8" fmla="*/ 33 w 46"/>
                          <a:gd name="T9" fmla="*/ 0 h 9"/>
                          <a:gd name="T10" fmla="*/ 0 w 46"/>
                          <a:gd name="T11" fmla="*/ 1 h 9"/>
                          <a:gd name="T12" fmla="*/ 0 60000 65536"/>
                          <a:gd name="T13" fmla="*/ 0 60000 65536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w 46"/>
                          <a:gd name="T19" fmla="*/ 0 h 9"/>
                          <a:gd name="T20" fmla="*/ 46 w 46"/>
                          <a:gd name="T21" fmla="*/ 9 h 9"/>
                        </a:gdLst>
                        <a:ahLst/>
                        <a:cxnLst>
                          <a:cxn ang="T12">
                            <a:pos x="T0" y="T1"/>
                          </a:cxn>
                          <a:cxn ang="T13">
                            <a:pos x="T2" y="T3"/>
                          </a:cxn>
                          <a:cxn ang="T14">
                            <a:pos x="T4" y="T5"/>
                          </a:cxn>
                          <a:cxn ang="T15">
                            <a:pos x="T6" y="T7"/>
                          </a:cxn>
                          <a:cxn ang="T16">
                            <a:pos x="T8" y="T9"/>
                          </a:cxn>
                          <a:cxn ang="T17">
                            <a:pos x="T10" y="T11"/>
                          </a:cxn>
                        </a:cxnLst>
                        <a:rect l="T18" t="T19" r="T20" b="T21"/>
                        <a:pathLst>
                          <a:path w="46" h="9">
                            <a:moveTo>
                              <a:pt x="0" y="1"/>
                            </a:moveTo>
                            <a:lnTo>
                              <a:pt x="7" y="4"/>
                            </a:lnTo>
                            <a:lnTo>
                              <a:pt x="45" y="8"/>
                            </a:lnTo>
                            <a:lnTo>
                              <a:pt x="45" y="4"/>
                            </a:lnTo>
                            <a:lnTo>
                              <a:pt x="33" y="0"/>
                            </a:lnTo>
                            <a:lnTo>
                              <a:pt x="0" y="1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13" name="Freeform 4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507" y="3230"/>
                        <a:ext cx="46" cy="9"/>
                      </a:xfrm>
                      <a:custGeom>
                        <a:avLst/>
                        <a:gdLst>
                          <a:gd name="T0" fmla="*/ 0 w 46"/>
                          <a:gd name="T1" fmla="*/ 1 h 9"/>
                          <a:gd name="T2" fmla="*/ 6 w 46"/>
                          <a:gd name="T3" fmla="*/ 4 h 9"/>
                          <a:gd name="T4" fmla="*/ 45 w 46"/>
                          <a:gd name="T5" fmla="*/ 8 h 9"/>
                          <a:gd name="T6" fmla="*/ 45 w 46"/>
                          <a:gd name="T7" fmla="*/ 4 h 9"/>
                          <a:gd name="T8" fmla="*/ 33 w 46"/>
                          <a:gd name="T9" fmla="*/ 0 h 9"/>
                          <a:gd name="T10" fmla="*/ 0 w 46"/>
                          <a:gd name="T11" fmla="*/ 1 h 9"/>
                          <a:gd name="T12" fmla="*/ 0 60000 65536"/>
                          <a:gd name="T13" fmla="*/ 0 60000 65536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w 46"/>
                          <a:gd name="T19" fmla="*/ 0 h 9"/>
                          <a:gd name="T20" fmla="*/ 46 w 46"/>
                          <a:gd name="T21" fmla="*/ 9 h 9"/>
                        </a:gdLst>
                        <a:ahLst/>
                        <a:cxnLst>
                          <a:cxn ang="T12">
                            <a:pos x="T0" y="T1"/>
                          </a:cxn>
                          <a:cxn ang="T13">
                            <a:pos x="T2" y="T3"/>
                          </a:cxn>
                          <a:cxn ang="T14">
                            <a:pos x="T4" y="T5"/>
                          </a:cxn>
                          <a:cxn ang="T15">
                            <a:pos x="T6" y="T7"/>
                          </a:cxn>
                          <a:cxn ang="T16">
                            <a:pos x="T8" y="T9"/>
                          </a:cxn>
                          <a:cxn ang="T17">
                            <a:pos x="T10" y="T11"/>
                          </a:cxn>
                        </a:cxnLst>
                        <a:rect l="T18" t="T19" r="T20" b="T21"/>
                        <a:pathLst>
                          <a:path w="46" h="9">
                            <a:moveTo>
                              <a:pt x="0" y="1"/>
                            </a:moveTo>
                            <a:lnTo>
                              <a:pt x="6" y="4"/>
                            </a:lnTo>
                            <a:lnTo>
                              <a:pt x="45" y="8"/>
                            </a:lnTo>
                            <a:lnTo>
                              <a:pt x="45" y="4"/>
                            </a:lnTo>
                            <a:lnTo>
                              <a:pt x="33" y="0"/>
                            </a:lnTo>
                            <a:lnTo>
                              <a:pt x="0" y="1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14" name="Freeform 4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568" y="3236"/>
                        <a:ext cx="47" cy="10"/>
                      </a:xfrm>
                      <a:custGeom>
                        <a:avLst/>
                        <a:gdLst>
                          <a:gd name="T0" fmla="*/ 0 w 47"/>
                          <a:gd name="T1" fmla="*/ 2 h 10"/>
                          <a:gd name="T2" fmla="*/ 7 w 47"/>
                          <a:gd name="T3" fmla="*/ 6 h 10"/>
                          <a:gd name="T4" fmla="*/ 46 w 47"/>
                          <a:gd name="T5" fmla="*/ 9 h 10"/>
                          <a:gd name="T6" fmla="*/ 46 w 47"/>
                          <a:gd name="T7" fmla="*/ 5 h 10"/>
                          <a:gd name="T8" fmla="*/ 33 w 47"/>
                          <a:gd name="T9" fmla="*/ 0 h 10"/>
                          <a:gd name="T10" fmla="*/ 0 w 47"/>
                          <a:gd name="T11" fmla="*/ 2 h 10"/>
                          <a:gd name="T12" fmla="*/ 0 60000 65536"/>
                          <a:gd name="T13" fmla="*/ 0 60000 65536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w 47"/>
                          <a:gd name="T19" fmla="*/ 0 h 10"/>
                          <a:gd name="T20" fmla="*/ 47 w 47"/>
                          <a:gd name="T21" fmla="*/ 10 h 10"/>
                        </a:gdLst>
                        <a:ahLst/>
                        <a:cxnLst>
                          <a:cxn ang="T12">
                            <a:pos x="T0" y="T1"/>
                          </a:cxn>
                          <a:cxn ang="T13">
                            <a:pos x="T2" y="T3"/>
                          </a:cxn>
                          <a:cxn ang="T14">
                            <a:pos x="T4" y="T5"/>
                          </a:cxn>
                          <a:cxn ang="T15">
                            <a:pos x="T6" y="T7"/>
                          </a:cxn>
                          <a:cxn ang="T16">
                            <a:pos x="T8" y="T9"/>
                          </a:cxn>
                          <a:cxn ang="T17">
                            <a:pos x="T10" y="T11"/>
                          </a:cxn>
                        </a:cxnLst>
                        <a:rect l="T18" t="T19" r="T20" b="T21"/>
                        <a:pathLst>
                          <a:path w="47" h="10">
                            <a:moveTo>
                              <a:pt x="0" y="2"/>
                            </a:moveTo>
                            <a:lnTo>
                              <a:pt x="7" y="6"/>
                            </a:lnTo>
                            <a:lnTo>
                              <a:pt x="46" y="9"/>
                            </a:lnTo>
                            <a:lnTo>
                              <a:pt x="46" y="5"/>
                            </a:lnTo>
                            <a:lnTo>
                              <a:pt x="33" y="0"/>
                            </a:lnTo>
                            <a:lnTo>
                              <a:pt x="0" y="2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15" name="Freeform 4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629" y="3244"/>
                        <a:ext cx="44" cy="9"/>
                      </a:xfrm>
                      <a:custGeom>
                        <a:avLst/>
                        <a:gdLst>
                          <a:gd name="T0" fmla="*/ 0 w 44"/>
                          <a:gd name="T1" fmla="*/ 2 h 9"/>
                          <a:gd name="T2" fmla="*/ 6 w 44"/>
                          <a:gd name="T3" fmla="*/ 4 h 9"/>
                          <a:gd name="T4" fmla="*/ 43 w 44"/>
                          <a:gd name="T5" fmla="*/ 8 h 9"/>
                          <a:gd name="T6" fmla="*/ 43 w 44"/>
                          <a:gd name="T7" fmla="*/ 4 h 9"/>
                          <a:gd name="T8" fmla="*/ 32 w 44"/>
                          <a:gd name="T9" fmla="*/ 0 h 9"/>
                          <a:gd name="T10" fmla="*/ 0 w 44"/>
                          <a:gd name="T11" fmla="*/ 2 h 9"/>
                          <a:gd name="T12" fmla="*/ 0 60000 65536"/>
                          <a:gd name="T13" fmla="*/ 0 60000 65536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w 44"/>
                          <a:gd name="T19" fmla="*/ 0 h 9"/>
                          <a:gd name="T20" fmla="*/ 44 w 44"/>
                          <a:gd name="T21" fmla="*/ 9 h 9"/>
                        </a:gdLst>
                        <a:ahLst/>
                        <a:cxnLst>
                          <a:cxn ang="T12">
                            <a:pos x="T0" y="T1"/>
                          </a:cxn>
                          <a:cxn ang="T13">
                            <a:pos x="T2" y="T3"/>
                          </a:cxn>
                          <a:cxn ang="T14">
                            <a:pos x="T4" y="T5"/>
                          </a:cxn>
                          <a:cxn ang="T15">
                            <a:pos x="T6" y="T7"/>
                          </a:cxn>
                          <a:cxn ang="T16">
                            <a:pos x="T8" y="T9"/>
                          </a:cxn>
                          <a:cxn ang="T17">
                            <a:pos x="T10" y="T11"/>
                          </a:cxn>
                        </a:cxnLst>
                        <a:rect l="T18" t="T19" r="T20" b="T21"/>
                        <a:pathLst>
                          <a:path w="44" h="9">
                            <a:moveTo>
                              <a:pt x="0" y="2"/>
                            </a:moveTo>
                            <a:lnTo>
                              <a:pt x="6" y="4"/>
                            </a:lnTo>
                            <a:lnTo>
                              <a:pt x="43" y="8"/>
                            </a:lnTo>
                            <a:lnTo>
                              <a:pt x="43" y="4"/>
                            </a:lnTo>
                            <a:lnTo>
                              <a:pt x="32" y="0"/>
                            </a:lnTo>
                            <a:lnTo>
                              <a:pt x="0" y="2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16" name="Freeform 4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688" y="3249"/>
                        <a:ext cx="46" cy="11"/>
                      </a:xfrm>
                      <a:custGeom>
                        <a:avLst/>
                        <a:gdLst>
                          <a:gd name="T0" fmla="*/ 0 w 46"/>
                          <a:gd name="T1" fmla="*/ 2 h 11"/>
                          <a:gd name="T2" fmla="*/ 7 w 46"/>
                          <a:gd name="T3" fmla="*/ 5 h 11"/>
                          <a:gd name="T4" fmla="*/ 45 w 46"/>
                          <a:gd name="T5" fmla="*/ 10 h 11"/>
                          <a:gd name="T6" fmla="*/ 45 w 46"/>
                          <a:gd name="T7" fmla="*/ 5 h 11"/>
                          <a:gd name="T8" fmla="*/ 34 w 46"/>
                          <a:gd name="T9" fmla="*/ 0 h 11"/>
                          <a:gd name="T10" fmla="*/ 0 w 46"/>
                          <a:gd name="T11" fmla="*/ 2 h 11"/>
                          <a:gd name="T12" fmla="*/ 0 60000 65536"/>
                          <a:gd name="T13" fmla="*/ 0 60000 65536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w 46"/>
                          <a:gd name="T19" fmla="*/ 0 h 11"/>
                          <a:gd name="T20" fmla="*/ 46 w 46"/>
                          <a:gd name="T21" fmla="*/ 11 h 11"/>
                        </a:gdLst>
                        <a:ahLst/>
                        <a:cxnLst>
                          <a:cxn ang="T12">
                            <a:pos x="T0" y="T1"/>
                          </a:cxn>
                          <a:cxn ang="T13">
                            <a:pos x="T2" y="T3"/>
                          </a:cxn>
                          <a:cxn ang="T14">
                            <a:pos x="T4" y="T5"/>
                          </a:cxn>
                          <a:cxn ang="T15">
                            <a:pos x="T6" y="T7"/>
                          </a:cxn>
                          <a:cxn ang="T16">
                            <a:pos x="T8" y="T9"/>
                          </a:cxn>
                          <a:cxn ang="T17">
                            <a:pos x="T10" y="T11"/>
                          </a:cxn>
                        </a:cxnLst>
                        <a:rect l="T18" t="T19" r="T20" b="T21"/>
                        <a:pathLst>
                          <a:path w="46" h="11">
                            <a:moveTo>
                              <a:pt x="0" y="2"/>
                            </a:moveTo>
                            <a:lnTo>
                              <a:pt x="7" y="5"/>
                            </a:lnTo>
                            <a:lnTo>
                              <a:pt x="45" y="10"/>
                            </a:lnTo>
                            <a:lnTo>
                              <a:pt x="45" y="5"/>
                            </a:lnTo>
                            <a:lnTo>
                              <a:pt x="34" y="0"/>
                            </a:lnTo>
                            <a:lnTo>
                              <a:pt x="0" y="2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17" name="Freeform 4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750" y="3256"/>
                        <a:ext cx="45" cy="11"/>
                      </a:xfrm>
                      <a:custGeom>
                        <a:avLst/>
                        <a:gdLst>
                          <a:gd name="T0" fmla="*/ 0 w 45"/>
                          <a:gd name="T1" fmla="*/ 2 h 11"/>
                          <a:gd name="T2" fmla="*/ 6 w 45"/>
                          <a:gd name="T3" fmla="*/ 5 h 11"/>
                          <a:gd name="T4" fmla="*/ 44 w 45"/>
                          <a:gd name="T5" fmla="*/ 10 h 11"/>
                          <a:gd name="T6" fmla="*/ 44 w 45"/>
                          <a:gd name="T7" fmla="*/ 5 h 11"/>
                          <a:gd name="T8" fmla="*/ 33 w 45"/>
                          <a:gd name="T9" fmla="*/ 0 h 11"/>
                          <a:gd name="T10" fmla="*/ 0 w 45"/>
                          <a:gd name="T11" fmla="*/ 2 h 11"/>
                          <a:gd name="T12" fmla="*/ 0 60000 65536"/>
                          <a:gd name="T13" fmla="*/ 0 60000 65536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w 45"/>
                          <a:gd name="T19" fmla="*/ 0 h 11"/>
                          <a:gd name="T20" fmla="*/ 45 w 45"/>
                          <a:gd name="T21" fmla="*/ 11 h 11"/>
                        </a:gdLst>
                        <a:ahLst/>
                        <a:cxnLst>
                          <a:cxn ang="T12">
                            <a:pos x="T0" y="T1"/>
                          </a:cxn>
                          <a:cxn ang="T13">
                            <a:pos x="T2" y="T3"/>
                          </a:cxn>
                          <a:cxn ang="T14">
                            <a:pos x="T4" y="T5"/>
                          </a:cxn>
                          <a:cxn ang="T15">
                            <a:pos x="T6" y="T7"/>
                          </a:cxn>
                          <a:cxn ang="T16">
                            <a:pos x="T8" y="T9"/>
                          </a:cxn>
                          <a:cxn ang="T17">
                            <a:pos x="T10" y="T11"/>
                          </a:cxn>
                        </a:cxnLst>
                        <a:rect l="T18" t="T19" r="T20" b="T21"/>
                        <a:pathLst>
                          <a:path w="45" h="11">
                            <a:moveTo>
                              <a:pt x="0" y="2"/>
                            </a:moveTo>
                            <a:lnTo>
                              <a:pt x="6" y="5"/>
                            </a:lnTo>
                            <a:lnTo>
                              <a:pt x="44" y="10"/>
                            </a:lnTo>
                            <a:lnTo>
                              <a:pt x="44" y="5"/>
                            </a:lnTo>
                            <a:lnTo>
                              <a:pt x="33" y="0"/>
                            </a:lnTo>
                            <a:lnTo>
                              <a:pt x="0" y="2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18" name="Freeform 5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809" y="3262"/>
                        <a:ext cx="47" cy="10"/>
                      </a:xfrm>
                      <a:custGeom>
                        <a:avLst/>
                        <a:gdLst>
                          <a:gd name="T0" fmla="*/ 0 w 47"/>
                          <a:gd name="T1" fmla="*/ 2 h 10"/>
                          <a:gd name="T2" fmla="*/ 6 w 47"/>
                          <a:gd name="T3" fmla="*/ 5 h 10"/>
                          <a:gd name="T4" fmla="*/ 46 w 47"/>
                          <a:gd name="T5" fmla="*/ 9 h 10"/>
                          <a:gd name="T6" fmla="*/ 46 w 47"/>
                          <a:gd name="T7" fmla="*/ 5 h 10"/>
                          <a:gd name="T8" fmla="*/ 33 w 47"/>
                          <a:gd name="T9" fmla="*/ 0 h 10"/>
                          <a:gd name="T10" fmla="*/ 0 w 47"/>
                          <a:gd name="T11" fmla="*/ 2 h 10"/>
                          <a:gd name="T12" fmla="*/ 0 60000 65536"/>
                          <a:gd name="T13" fmla="*/ 0 60000 65536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w 47"/>
                          <a:gd name="T19" fmla="*/ 0 h 10"/>
                          <a:gd name="T20" fmla="*/ 47 w 47"/>
                          <a:gd name="T21" fmla="*/ 10 h 10"/>
                        </a:gdLst>
                        <a:ahLst/>
                        <a:cxnLst>
                          <a:cxn ang="T12">
                            <a:pos x="T0" y="T1"/>
                          </a:cxn>
                          <a:cxn ang="T13">
                            <a:pos x="T2" y="T3"/>
                          </a:cxn>
                          <a:cxn ang="T14">
                            <a:pos x="T4" y="T5"/>
                          </a:cxn>
                          <a:cxn ang="T15">
                            <a:pos x="T6" y="T7"/>
                          </a:cxn>
                          <a:cxn ang="T16">
                            <a:pos x="T8" y="T9"/>
                          </a:cxn>
                          <a:cxn ang="T17">
                            <a:pos x="T10" y="T11"/>
                          </a:cxn>
                        </a:cxnLst>
                        <a:rect l="T18" t="T19" r="T20" b="T21"/>
                        <a:pathLst>
                          <a:path w="47" h="10">
                            <a:moveTo>
                              <a:pt x="0" y="2"/>
                            </a:moveTo>
                            <a:lnTo>
                              <a:pt x="6" y="5"/>
                            </a:lnTo>
                            <a:lnTo>
                              <a:pt x="46" y="9"/>
                            </a:lnTo>
                            <a:lnTo>
                              <a:pt x="46" y="5"/>
                            </a:lnTo>
                            <a:lnTo>
                              <a:pt x="33" y="0"/>
                            </a:lnTo>
                            <a:lnTo>
                              <a:pt x="0" y="2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19" name="Freeform 5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870" y="3269"/>
                        <a:ext cx="46" cy="11"/>
                      </a:xfrm>
                      <a:custGeom>
                        <a:avLst/>
                        <a:gdLst>
                          <a:gd name="T0" fmla="*/ 0 w 46"/>
                          <a:gd name="T1" fmla="*/ 3 h 11"/>
                          <a:gd name="T2" fmla="*/ 7 w 46"/>
                          <a:gd name="T3" fmla="*/ 6 h 11"/>
                          <a:gd name="T4" fmla="*/ 45 w 46"/>
                          <a:gd name="T5" fmla="*/ 10 h 11"/>
                          <a:gd name="T6" fmla="*/ 45 w 46"/>
                          <a:gd name="T7" fmla="*/ 5 h 11"/>
                          <a:gd name="T8" fmla="*/ 33 w 46"/>
                          <a:gd name="T9" fmla="*/ 0 h 11"/>
                          <a:gd name="T10" fmla="*/ 0 w 46"/>
                          <a:gd name="T11" fmla="*/ 3 h 11"/>
                          <a:gd name="T12" fmla="*/ 0 60000 65536"/>
                          <a:gd name="T13" fmla="*/ 0 60000 65536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w 46"/>
                          <a:gd name="T19" fmla="*/ 0 h 11"/>
                          <a:gd name="T20" fmla="*/ 46 w 46"/>
                          <a:gd name="T21" fmla="*/ 11 h 11"/>
                        </a:gdLst>
                        <a:ahLst/>
                        <a:cxnLst>
                          <a:cxn ang="T12">
                            <a:pos x="T0" y="T1"/>
                          </a:cxn>
                          <a:cxn ang="T13">
                            <a:pos x="T2" y="T3"/>
                          </a:cxn>
                          <a:cxn ang="T14">
                            <a:pos x="T4" y="T5"/>
                          </a:cxn>
                          <a:cxn ang="T15">
                            <a:pos x="T6" y="T7"/>
                          </a:cxn>
                          <a:cxn ang="T16">
                            <a:pos x="T8" y="T9"/>
                          </a:cxn>
                          <a:cxn ang="T17">
                            <a:pos x="T10" y="T11"/>
                          </a:cxn>
                        </a:cxnLst>
                        <a:rect l="T18" t="T19" r="T20" b="T21"/>
                        <a:pathLst>
                          <a:path w="46" h="11">
                            <a:moveTo>
                              <a:pt x="0" y="3"/>
                            </a:moveTo>
                            <a:lnTo>
                              <a:pt x="7" y="6"/>
                            </a:lnTo>
                            <a:lnTo>
                              <a:pt x="45" y="10"/>
                            </a:lnTo>
                            <a:lnTo>
                              <a:pt x="45" y="5"/>
                            </a:lnTo>
                            <a:lnTo>
                              <a:pt x="33" y="0"/>
                            </a:lnTo>
                            <a:lnTo>
                              <a:pt x="0" y="3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20" name="Freeform 5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30" y="3275"/>
                        <a:ext cx="46" cy="10"/>
                      </a:xfrm>
                      <a:custGeom>
                        <a:avLst/>
                        <a:gdLst>
                          <a:gd name="T0" fmla="*/ 0 w 46"/>
                          <a:gd name="T1" fmla="*/ 3 h 10"/>
                          <a:gd name="T2" fmla="*/ 7 w 46"/>
                          <a:gd name="T3" fmla="*/ 5 h 10"/>
                          <a:gd name="T4" fmla="*/ 45 w 46"/>
                          <a:gd name="T5" fmla="*/ 9 h 10"/>
                          <a:gd name="T6" fmla="*/ 45 w 46"/>
                          <a:gd name="T7" fmla="*/ 5 h 10"/>
                          <a:gd name="T8" fmla="*/ 33 w 46"/>
                          <a:gd name="T9" fmla="*/ 0 h 10"/>
                          <a:gd name="T10" fmla="*/ 0 w 46"/>
                          <a:gd name="T11" fmla="*/ 3 h 10"/>
                          <a:gd name="T12" fmla="*/ 0 60000 65536"/>
                          <a:gd name="T13" fmla="*/ 0 60000 65536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w 46"/>
                          <a:gd name="T19" fmla="*/ 0 h 10"/>
                          <a:gd name="T20" fmla="*/ 46 w 46"/>
                          <a:gd name="T21" fmla="*/ 10 h 10"/>
                        </a:gdLst>
                        <a:ahLst/>
                        <a:cxnLst>
                          <a:cxn ang="T12">
                            <a:pos x="T0" y="T1"/>
                          </a:cxn>
                          <a:cxn ang="T13">
                            <a:pos x="T2" y="T3"/>
                          </a:cxn>
                          <a:cxn ang="T14">
                            <a:pos x="T4" y="T5"/>
                          </a:cxn>
                          <a:cxn ang="T15">
                            <a:pos x="T6" y="T7"/>
                          </a:cxn>
                          <a:cxn ang="T16">
                            <a:pos x="T8" y="T9"/>
                          </a:cxn>
                          <a:cxn ang="T17">
                            <a:pos x="T10" y="T11"/>
                          </a:cxn>
                        </a:cxnLst>
                        <a:rect l="T18" t="T19" r="T20" b="T21"/>
                        <a:pathLst>
                          <a:path w="46" h="10">
                            <a:moveTo>
                              <a:pt x="0" y="3"/>
                            </a:moveTo>
                            <a:lnTo>
                              <a:pt x="7" y="5"/>
                            </a:lnTo>
                            <a:lnTo>
                              <a:pt x="45" y="9"/>
                            </a:lnTo>
                            <a:lnTo>
                              <a:pt x="45" y="5"/>
                            </a:lnTo>
                            <a:lnTo>
                              <a:pt x="33" y="0"/>
                            </a:lnTo>
                            <a:lnTo>
                              <a:pt x="0" y="3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21" name="Freeform 5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92" y="3282"/>
                        <a:ext cx="46" cy="10"/>
                      </a:xfrm>
                      <a:custGeom>
                        <a:avLst/>
                        <a:gdLst>
                          <a:gd name="T0" fmla="*/ 0 w 46"/>
                          <a:gd name="T1" fmla="*/ 3 h 10"/>
                          <a:gd name="T2" fmla="*/ 7 w 46"/>
                          <a:gd name="T3" fmla="*/ 5 h 10"/>
                          <a:gd name="T4" fmla="*/ 45 w 46"/>
                          <a:gd name="T5" fmla="*/ 9 h 10"/>
                          <a:gd name="T6" fmla="*/ 45 w 46"/>
                          <a:gd name="T7" fmla="*/ 5 h 10"/>
                          <a:gd name="T8" fmla="*/ 33 w 46"/>
                          <a:gd name="T9" fmla="*/ 0 h 10"/>
                          <a:gd name="T10" fmla="*/ 0 w 46"/>
                          <a:gd name="T11" fmla="*/ 3 h 10"/>
                          <a:gd name="T12" fmla="*/ 0 60000 65536"/>
                          <a:gd name="T13" fmla="*/ 0 60000 65536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w 46"/>
                          <a:gd name="T19" fmla="*/ 0 h 10"/>
                          <a:gd name="T20" fmla="*/ 46 w 46"/>
                          <a:gd name="T21" fmla="*/ 10 h 10"/>
                        </a:gdLst>
                        <a:ahLst/>
                        <a:cxnLst>
                          <a:cxn ang="T12">
                            <a:pos x="T0" y="T1"/>
                          </a:cxn>
                          <a:cxn ang="T13">
                            <a:pos x="T2" y="T3"/>
                          </a:cxn>
                          <a:cxn ang="T14">
                            <a:pos x="T4" y="T5"/>
                          </a:cxn>
                          <a:cxn ang="T15">
                            <a:pos x="T6" y="T7"/>
                          </a:cxn>
                          <a:cxn ang="T16">
                            <a:pos x="T8" y="T9"/>
                          </a:cxn>
                          <a:cxn ang="T17">
                            <a:pos x="T10" y="T11"/>
                          </a:cxn>
                        </a:cxnLst>
                        <a:rect l="T18" t="T19" r="T20" b="T21"/>
                        <a:pathLst>
                          <a:path w="46" h="10">
                            <a:moveTo>
                              <a:pt x="0" y="3"/>
                            </a:moveTo>
                            <a:lnTo>
                              <a:pt x="7" y="5"/>
                            </a:lnTo>
                            <a:lnTo>
                              <a:pt x="45" y="9"/>
                            </a:lnTo>
                            <a:lnTo>
                              <a:pt x="45" y="5"/>
                            </a:lnTo>
                            <a:lnTo>
                              <a:pt x="33" y="0"/>
                            </a:lnTo>
                            <a:lnTo>
                              <a:pt x="0" y="3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22" name="Freeform 5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053" y="3288"/>
                        <a:ext cx="46" cy="10"/>
                      </a:xfrm>
                      <a:custGeom>
                        <a:avLst/>
                        <a:gdLst>
                          <a:gd name="T0" fmla="*/ 0 w 46"/>
                          <a:gd name="T1" fmla="*/ 2 h 10"/>
                          <a:gd name="T2" fmla="*/ 5 w 46"/>
                          <a:gd name="T3" fmla="*/ 6 h 10"/>
                          <a:gd name="T4" fmla="*/ 45 w 46"/>
                          <a:gd name="T5" fmla="*/ 9 h 10"/>
                          <a:gd name="T6" fmla="*/ 45 w 46"/>
                          <a:gd name="T7" fmla="*/ 5 h 10"/>
                          <a:gd name="T8" fmla="*/ 33 w 46"/>
                          <a:gd name="T9" fmla="*/ 0 h 10"/>
                          <a:gd name="T10" fmla="*/ 0 w 46"/>
                          <a:gd name="T11" fmla="*/ 2 h 10"/>
                          <a:gd name="T12" fmla="*/ 0 60000 65536"/>
                          <a:gd name="T13" fmla="*/ 0 60000 65536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w 46"/>
                          <a:gd name="T19" fmla="*/ 0 h 10"/>
                          <a:gd name="T20" fmla="*/ 46 w 46"/>
                          <a:gd name="T21" fmla="*/ 10 h 10"/>
                        </a:gdLst>
                        <a:ahLst/>
                        <a:cxnLst>
                          <a:cxn ang="T12">
                            <a:pos x="T0" y="T1"/>
                          </a:cxn>
                          <a:cxn ang="T13">
                            <a:pos x="T2" y="T3"/>
                          </a:cxn>
                          <a:cxn ang="T14">
                            <a:pos x="T4" y="T5"/>
                          </a:cxn>
                          <a:cxn ang="T15">
                            <a:pos x="T6" y="T7"/>
                          </a:cxn>
                          <a:cxn ang="T16">
                            <a:pos x="T8" y="T9"/>
                          </a:cxn>
                          <a:cxn ang="T17">
                            <a:pos x="T10" y="T11"/>
                          </a:cxn>
                        </a:cxnLst>
                        <a:rect l="T18" t="T19" r="T20" b="T21"/>
                        <a:pathLst>
                          <a:path w="46" h="10">
                            <a:moveTo>
                              <a:pt x="0" y="2"/>
                            </a:moveTo>
                            <a:lnTo>
                              <a:pt x="5" y="6"/>
                            </a:lnTo>
                            <a:lnTo>
                              <a:pt x="45" y="9"/>
                            </a:lnTo>
                            <a:lnTo>
                              <a:pt x="45" y="5"/>
                            </a:lnTo>
                            <a:lnTo>
                              <a:pt x="33" y="0"/>
                            </a:lnTo>
                            <a:lnTo>
                              <a:pt x="0" y="2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23" name="Freeform 5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113" y="3296"/>
                        <a:ext cx="45" cy="9"/>
                      </a:xfrm>
                      <a:custGeom>
                        <a:avLst/>
                        <a:gdLst>
                          <a:gd name="T0" fmla="*/ 0 w 45"/>
                          <a:gd name="T1" fmla="*/ 2 h 9"/>
                          <a:gd name="T2" fmla="*/ 5 w 45"/>
                          <a:gd name="T3" fmla="*/ 4 h 9"/>
                          <a:gd name="T4" fmla="*/ 44 w 45"/>
                          <a:gd name="T5" fmla="*/ 8 h 9"/>
                          <a:gd name="T6" fmla="*/ 44 w 45"/>
                          <a:gd name="T7" fmla="*/ 4 h 9"/>
                          <a:gd name="T8" fmla="*/ 32 w 45"/>
                          <a:gd name="T9" fmla="*/ 0 h 9"/>
                          <a:gd name="T10" fmla="*/ 0 w 45"/>
                          <a:gd name="T11" fmla="*/ 2 h 9"/>
                          <a:gd name="T12" fmla="*/ 0 60000 65536"/>
                          <a:gd name="T13" fmla="*/ 0 60000 65536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w 45"/>
                          <a:gd name="T19" fmla="*/ 0 h 9"/>
                          <a:gd name="T20" fmla="*/ 45 w 45"/>
                          <a:gd name="T21" fmla="*/ 9 h 9"/>
                        </a:gdLst>
                        <a:ahLst/>
                        <a:cxnLst>
                          <a:cxn ang="T12">
                            <a:pos x="T0" y="T1"/>
                          </a:cxn>
                          <a:cxn ang="T13">
                            <a:pos x="T2" y="T3"/>
                          </a:cxn>
                          <a:cxn ang="T14">
                            <a:pos x="T4" y="T5"/>
                          </a:cxn>
                          <a:cxn ang="T15">
                            <a:pos x="T6" y="T7"/>
                          </a:cxn>
                          <a:cxn ang="T16">
                            <a:pos x="T8" y="T9"/>
                          </a:cxn>
                          <a:cxn ang="T17">
                            <a:pos x="T10" y="T11"/>
                          </a:cxn>
                        </a:cxnLst>
                        <a:rect l="T18" t="T19" r="T20" b="T21"/>
                        <a:pathLst>
                          <a:path w="45" h="9">
                            <a:moveTo>
                              <a:pt x="0" y="2"/>
                            </a:moveTo>
                            <a:lnTo>
                              <a:pt x="5" y="4"/>
                            </a:lnTo>
                            <a:lnTo>
                              <a:pt x="44" y="8"/>
                            </a:lnTo>
                            <a:lnTo>
                              <a:pt x="44" y="4"/>
                            </a:lnTo>
                            <a:lnTo>
                              <a:pt x="32" y="0"/>
                            </a:lnTo>
                            <a:lnTo>
                              <a:pt x="0" y="2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24" name="Freeform 5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172" y="3302"/>
                        <a:ext cx="49" cy="10"/>
                      </a:xfrm>
                      <a:custGeom>
                        <a:avLst/>
                        <a:gdLst>
                          <a:gd name="T0" fmla="*/ 0 w 49"/>
                          <a:gd name="T1" fmla="*/ 2 h 10"/>
                          <a:gd name="T2" fmla="*/ 6 w 49"/>
                          <a:gd name="T3" fmla="*/ 5 h 10"/>
                          <a:gd name="T4" fmla="*/ 48 w 49"/>
                          <a:gd name="T5" fmla="*/ 9 h 10"/>
                          <a:gd name="T6" fmla="*/ 48 w 49"/>
                          <a:gd name="T7" fmla="*/ 5 h 10"/>
                          <a:gd name="T8" fmla="*/ 33 w 49"/>
                          <a:gd name="T9" fmla="*/ 0 h 10"/>
                          <a:gd name="T10" fmla="*/ 0 w 49"/>
                          <a:gd name="T11" fmla="*/ 2 h 10"/>
                          <a:gd name="T12" fmla="*/ 0 60000 65536"/>
                          <a:gd name="T13" fmla="*/ 0 60000 65536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w 49"/>
                          <a:gd name="T19" fmla="*/ 0 h 10"/>
                          <a:gd name="T20" fmla="*/ 49 w 49"/>
                          <a:gd name="T21" fmla="*/ 10 h 10"/>
                        </a:gdLst>
                        <a:ahLst/>
                        <a:cxnLst>
                          <a:cxn ang="T12">
                            <a:pos x="T0" y="T1"/>
                          </a:cxn>
                          <a:cxn ang="T13">
                            <a:pos x="T2" y="T3"/>
                          </a:cxn>
                          <a:cxn ang="T14">
                            <a:pos x="T4" y="T5"/>
                          </a:cxn>
                          <a:cxn ang="T15">
                            <a:pos x="T6" y="T7"/>
                          </a:cxn>
                          <a:cxn ang="T16">
                            <a:pos x="T8" y="T9"/>
                          </a:cxn>
                          <a:cxn ang="T17">
                            <a:pos x="T10" y="T11"/>
                          </a:cxn>
                        </a:cxnLst>
                        <a:rect l="T18" t="T19" r="T20" b="T21"/>
                        <a:pathLst>
                          <a:path w="49" h="10">
                            <a:moveTo>
                              <a:pt x="0" y="2"/>
                            </a:moveTo>
                            <a:lnTo>
                              <a:pt x="6" y="5"/>
                            </a:lnTo>
                            <a:lnTo>
                              <a:pt x="48" y="9"/>
                            </a:lnTo>
                            <a:lnTo>
                              <a:pt x="48" y="5"/>
                            </a:lnTo>
                            <a:lnTo>
                              <a:pt x="33" y="0"/>
                            </a:lnTo>
                            <a:lnTo>
                              <a:pt x="0" y="2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  <p:sp>
                    <p:nvSpPr>
                      <p:cNvPr id="24725" name="Freeform 5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233" y="3308"/>
                        <a:ext cx="48" cy="11"/>
                      </a:xfrm>
                      <a:custGeom>
                        <a:avLst/>
                        <a:gdLst>
                          <a:gd name="T0" fmla="*/ 0 w 48"/>
                          <a:gd name="T1" fmla="*/ 2 h 11"/>
                          <a:gd name="T2" fmla="*/ 5 w 48"/>
                          <a:gd name="T3" fmla="*/ 6 h 11"/>
                          <a:gd name="T4" fmla="*/ 47 w 48"/>
                          <a:gd name="T5" fmla="*/ 10 h 11"/>
                          <a:gd name="T6" fmla="*/ 47 w 48"/>
                          <a:gd name="T7" fmla="*/ 5 h 11"/>
                          <a:gd name="T8" fmla="*/ 33 w 48"/>
                          <a:gd name="T9" fmla="*/ 0 h 11"/>
                          <a:gd name="T10" fmla="*/ 0 w 48"/>
                          <a:gd name="T11" fmla="*/ 2 h 11"/>
                          <a:gd name="T12" fmla="*/ 0 60000 65536"/>
                          <a:gd name="T13" fmla="*/ 0 60000 65536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w 48"/>
                          <a:gd name="T19" fmla="*/ 0 h 11"/>
                          <a:gd name="T20" fmla="*/ 48 w 48"/>
                          <a:gd name="T21" fmla="*/ 11 h 11"/>
                        </a:gdLst>
                        <a:ahLst/>
                        <a:cxnLst>
                          <a:cxn ang="T12">
                            <a:pos x="T0" y="T1"/>
                          </a:cxn>
                          <a:cxn ang="T13">
                            <a:pos x="T2" y="T3"/>
                          </a:cxn>
                          <a:cxn ang="T14">
                            <a:pos x="T4" y="T5"/>
                          </a:cxn>
                          <a:cxn ang="T15">
                            <a:pos x="T6" y="T7"/>
                          </a:cxn>
                          <a:cxn ang="T16">
                            <a:pos x="T8" y="T9"/>
                          </a:cxn>
                          <a:cxn ang="T17">
                            <a:pos x="T10" y="T11"/>
                          </a:cxn>
                        </a:cxnLst>
                        <a:rect l="T18" t="T19" r="T20" b="T21"/>
                        <a:pathLst>
                          <a:path w="48" h="11">
                            <a:moveTo>
                              <a:pt x="0" y="2"/>
                            </a:moveTo>
                            <a:lnTo>
                              <a:pt x="5" y="6"/>
                            </a:lnTo>
                            <a:lnTo>
                              <a:pt x="47" y="10"/>
                            </a:lnTo>
                            <a:lnTo>
                              <a:pt x="47" y="5"/>
                            </a:lnTo>
                            <a:lnTo>
                              <a:pt x="33" y="0"/>
                            </a:lnTo>
                            <a:lnTo>
                              <a:pt x="0" y="2"/>
                            </a:lnTo>
                          </a:path>
                        </a:pathLst>
                      </a:custGeom>
                      <a:solidFill>
                        <a:srgbClr val="808080"/>
                      </a:solidFill>
                      <a:ln w="12700" cap="rnd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IN"/>
                      </a:p>
                    </p:txBody>
                  </p:sp>
                </p:grpSp>
                <p:sp>
                  <p:nvSpPr>
                    <p:cNvPr id="24692" name="Freeform 58"/>
                    <p:cNvSpPr>
                      <a:spLocks/>
                    </p:cNvSpPr>
                    <p:nvPr/>
                  </p:nvSpPr>
                  <p:spPr bwMode="auto">
                    <a:xfrm>
                      <a:off x="3447" y="2801"/>
                      <a:ext cx="39" cy="423"/>
                    </a:xfrm>
                    <a:custGeom>
                      <a:avLst/>
                      <a:gdLst>
                        <a:gd name="T0" fmla="*/ 0 w 39"/>
                        <a:gd name="T1" fmla="*/ 0 h 423"/>
                        <a:gd name="T2" fmla="*/ 0 w 39"/>
                        <a:gd name="T3" fmla="*/ 417 h 423"/>
                        <a:gd name="T4" fmla="*/ 38 w 39"/>
                        <a:gd name="T5" fmla="*/ 422 h 423"/>
                        <a:gd name="T6" fmla="*/ 38 w 39"/>
                        <a:gd name="T7" fmla="*/ 0 h 423"/>
                        <a:gd name="T8" fmla="*/ 0 w 39"/>
                        <a:gd name="T9" fmla="*/ 0 h 42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9"/>
                        <a:gd name="T16" fmla="*/ 0 h 423"/>
                        <a:gd name="T17" fmla="*/ 39 w 39"/>
                        <a:gd name="T18" fmla="*/ 423 h 423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9" h="423">
                          <a:moveTo>
                            <a:pt x="0" y="0"/>
                          </a:moveTo>
                          <a:lnTo>
                            <a:pt x="0" y="417"/>
                          </a:lnTo>
                          <a:lnTo>
                            <a:pt x="38" y="422"/>
                          </a:lnTo>
                          <a:lnTo>
                            <a:pt x="38" y="0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693" name="Freeform 59"/>
                    <p:cNvSpPr>
                      <a:spLocks/>
                    </p:cNvSpPr>
                    <p:nvPr/>
                  </p:nvSpPr>
                  <p:spPr bwMode="auto">
                    <a:xfrm>
                      <a:off x="3508" y="3181"/>
                      <a:ext cx="38" cy="49"/>
                    </a:xfrm>
                    <a:custGeom>
                      <a:avLst/>
                      <a:gdLst>
                        <a:gd name="T0" fmla="*/ 0 w 38"/>
                        <a:gd name="T1" fmla="*/ 0 h 49"/>
                        <a:gd name="T2" fmla="*/ 0 w 38"/>
                        <a:gd name="T3" fmla="*/ 44 h 49"/>
                        <a:gd name="T4" fmla="*/ 37 w 38"/>
                        <a:gd name="T5" fmla="*/ 48 h 49"/>
                        <a:gd name="T6" fmla="*/ 37 w 38"/>
                        <a:gd name="T7" fmla="*/ 5 h 49"/>
                        <a:gd name="T8" fmla="*/ 0 w 38"/>
                        <a:gd name="T9" fmla="*/ 0 h 49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8"/>
                        <a:gd name="T16" fmla="*/ 0 h 49"/>
                        <a:gd name="T17" fmla="*/ 38 w 38"/>
                        <a:gd name="T18" fmla="*/ 49 h 49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8" h="49">
                          <a:moveTo>
                            <a:pt x="0" y="0"/>
                          </a:moveTo>
                          <a:lnTo>
                            <a:pt x="0" y="44"/>
                          </a:lnTo>
                          <a:lnTo>
                            <a:pt x="37" y="48"/>
                          </a:lnTo>
                          <a:lnTo>
                            <a:pt x="37" y="5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694" name="Freeform 60"/>
                    <p:cNvSpPr>
                      <a:spLocks/>
                    </p:cNvSpPr>
                    <p:nvPr/>
                  </p:nvSpPr>
                  <p:spPr bwMode="auto">
                    <a:xfrm>
                      <a:off x="3568" y="2803"/>
                      <a:ext cx="39" cy="435"/>
                    </a:xfrm>
                    <a:custGeom>
                      <a:avLst/>
                      <a:gdLst>
                        <a:gd name="T0" fmla="*/ 0 w 39"/>
                        <a:gd name="T1" fmla="*/ 0 h 435"/>
                        <a:gd name="T2" fmla="*/ 0 w 39"/>
                        <a:gd name="T3" fmla="*/ 428 h 435"/>
                        <a:gd name="T4" fmla="*/ 38 w 39"/>
                        <a:gd name="T5" fmla="*/ 434 h 435"/>
                        <a:gd name="T6" fmla="*/ 38 w 39"/>
                        <a:gd name="T7" fmla="*/ 1 h 435"/>
                        <a:gd name="T8" fmla="*/ 0 w 39"/>
                        <a:gd name="T9" fmla="*/ 0 h 43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9"/>
                        <a:gd name="T16" fmla="*/ 0 h 435"/>
                        <a:gd name="T17" fmla="*/ 39 w 39"/>
                        <a:gd name="T18" fmla="*/ 435 h 43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9" h="435">
                          <a:moveTo>
                            <a:pt x="0" y="0"/>
                          </a:moveTo>
                          <a:lnTo>
                            <a:pt x="0" y="428"/>
                          </a:lnTo>
                          <a:lnTo>
                            <a:pt x="38" y="434"/>
                          </a:lnTo>
                          <a:lnTo>
                            <a:pt x="38" y="1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695" name="Freeform 61"/>
                    <p:cNvSpPr>
                      <a:spLocks/>
                    </p:cNvSpPr>
                    <p:nvPr/>
                  </p:nvSpPr>
                  <p:spPr bwMode="auto">
                    <a:xfrm>
                      <a:off x="3629" y="2804"/>
                      <a:ext cx="37" cy="441"/>
                    </a:xfrm>
                    <a:custGeom>
                      <a:avLst/>
                      <a:gdLst>
                        <a:gd name="T0" fmla="*/ 0 w 37"/>
                        <a:gd name="T1" fmla="*/ 0 h 441"/>
                        <a:gd name="T2" fmla="*/ 0 w 37"/>
                        <a:gd name="T3" fmla="*/ 435 h 441"/>
                        <a:gd name="T4" fmla="*/ 36 w 37"/>
                        <a:gd name="T5" fmla="*/ 440 h 441"/>
                        <a:gd name="T6" fmla="*/ 36 w 37"/>
                        <a:gd name="T7" fmla="*/ 1 h 441"/>
                        <a:gd name="T8" fmla="*/ 0 w 37"/>
                        <a:gd name="T9" fmla="*/ 0 h 44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7"/>
                        <a:gd name="T16" fmla="*/ 0 h 441"/>
                        <a:gd name="T17" fmla="*/ 37 w 37"/>
                        <a:gd name="T18" fmla="*/ 441 h 44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7" h="441">
                          <a:moveTo>
                            <a:pt x="0" y="0"/>
                          </a:moveTo>
                          <a:lnTo>
                            <a:pt x="0" y="435"/>
                          </a:lnTo>
                          <a:lnTo>
                            <a:pt x="36" y="440"/>
                          </a:lnTo>
                          <a:lnTo>
                            <a:pt x="36" y="1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696" name="Freeform 62"/>
                    <p:cNvSpPr>
                      <a:spLocks/>
                    </p:cNvSpPr>
                    <p:nvPr/>
                  </p:nvSpPr>
                  <p:spPr bwMode="auto">
                    <a:xfrm>
                      <a:off x="3688" y="2805"/>
                      <a:ext cx="39" cy="447"/>
                    </a:xfrm>
                    <a:custGeom>
                      <a:avLst/>
                      <a:gdLst>
                        <a:gd name="T0" fmla="*/ 2 w 39"/>
                        <a:gd name="T1" fmla="*/ 0 h 447"/>
                        <a:gd name="T2" fmla="*/ 0 w 39"/>
                        <a:gd name="T3" fmla="*/ 439 h 447"/>
                        <a:gd name="T4" fmla="*/ 38 w 39"/>
                        <a:gd name="T5" fmla="*/ 446 h 447"/>
                        <a:gd name="T6" fmla="*/ 38 w 39"/>
                        <a:gd name="T7" fmla="*/ 1 h 447"/>
                        <a:gd name="T8" fmla="*/ 2 w 39"/>
                        <a:gd name="T9" fmla="*/ 0 h 447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9"/>
                        <a:gd name="T16" fmla="*/ 0 h 447"/>
                        <a:gd name="T17" fmla="*/ 39 w 39"/>
                        <a:gd name="T18" fmla="*/ 447 h 447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9" h="447">
                          <a:moveTo>
                            <a:pt x="2" y="0"/>
                          </a:moveTo>
                          <a:lnTo>
                            <a:pt x="0" y="439"/>
                          </a:lnTo>
                          <a:lnTo>
                            <a:pt x="38" y="446"/>
                          </a:lnTo>
                          <a:lnTo>
                            <a:pt x="38" y="1"/>
                          </a:lnTo>
                          <a:lnTo>
                            <a:pt x="2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697" name="Freeform 63"/>
                    <p:cNvSpPr>
                      <a:spLocks/>
                    </p:cNvSpPr>
                    <p:nvPr/>
                  </p:nvSpPr>
                  <p:spPr bwMode="auto">
                    <a:xfrm>
                      <a:off x="3750" y="2806"/>
                      <a:ext cx="38" cy="451"/>
                    </a:xfrm>
                    <a:custGeom>
                      <a:avLst/>
                      <a:gdLst>
                        <a:gd name="T0" fmla="*/ 1 w 38"/>
                        <a:gd name="T1" fmla="*/ 0 h 451"/>
                        <a:gd name="T2" fmla="*/ 0 w 38"/>
                        <a:gd name="T3" fmla="*/ 445 h 451"/>
                        <a:gd name="T4" fmla="*/ 37 w 38"/>
                        <a:gd name="T5" fmla="*/ 450 h 451"/>
                        <a:gd name="T6" fmla="*/ 37 w 38"/>
                        <a:gd name="T7" fmla="*/ 1 h 451"/>
                        <a:gd name="T8" fmla="*/ 1 w 38"/>
                        <a:gd name="T9" fmla="*/ 0 h 45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8"/>
                        <a:gd name="T16" fmla="*/ 0 h 451"/>
                        <a:gd name="T17" fmla="*/ 38 w 38"/>
                        <a:gd name="T18" fmla="*/ 451 h 45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8" h="451">
                          <a:moveTo>
                            <a:pt x="1" y="0"/>
                          </a:moveTo>
                          <a:lnTo>
                            <a:pt x="0" y="445"/>
                          </a:lnTo>
                          <a:lnTo>
                            <a:pt x="37" y="450"/>
                          </a:lnTo>
                          <a:lnTo>
                            <a:pt x="37" y="1"/>
                          </a:lnTo>
                          <a:lnTo>
                            <a:pt x="1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698" name="Freeform 64"/>
                    <p:cNvSpPr>
                      <a:spLocks/>
                    </p:cNvSpPr>
                    <p:nvPr/>
                  </p:nvSpPr>
                  <p:spPr bwMode="auto">
                    <a:xfrm>
                      <a:off x="3810" y="2807"/>
                      <a:ext cx="39" cy="457"/>
                    </a:xfrm>
                    <a:custGeom>
                      <a:avLst/>
                      <a:gdLst>
                        <a:gd name="T0" fmla="*/ 0 w 39"/>
                        <a:gd name="T1" fmla="*/ 0 h 457"/>
                        <a:gd name="T2" fmla="*/ 0 w 39"/>
                        <a:gd name="T3" fmla="*/ 450 h 457"/>
                        <a:gd name="T4" fmla="*/ 37 w 39"/>
                        <a:gd name="T5" fmla="*/ 456 h 457"/>
                        <a:gd name="T6" fmla="*/ 38 w 39"/>
                        <a:gd name="T7" fmla="*/ 1 h 457"/>
                        <a:gd name="T8" fmla="*/ 0 w 39"/>
                        <a:gd name="T9" fmla="*/ 0 h 457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9"/>
                        <a:gd name="T16" fmla="*/ 0 h 457"/>
                        <a:gd name="T17" fmla="*/ 39 w 39"/>
                        <a:gd name="T18" fmla="*/ 457 h 457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9" h="457">
                          <a:moveTo>
                            <a:pt x="0" y="0"/>
                          </a:moveTo>
                          <a:lnTo>
                            <a:pt x="0" y="450"/>
                          </a:lnTo>
                          <a:lnTo>
                            <a:pt x="37" y="456"/>
                          </a:lnTo>
                          <a:lnTo>
                            <a:pt x="38" y="1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699" name="Freeform 65"/>
                    <p:cNvSpPr>
                      <a:spLocks/>
                    </p:cNvSpPr>
                    <p:nvPr/>
                  </p:nvSpPr>
                  <p:spPr bwMode="auto">
                    <a:xfrm>
                      <a:off x="3870" y="2808"/>
                      <a:ext cx="39" cy="462"/>
                    </a:xfrm>
                    <a:custGeom>
                      <a:avLst/>
                      <a:gdLst>
                        <a:gd name="T0" fmla="*/ 2 w 39"/>
                        <a:gd name="T1" fmla="*/ 0 h 462"/>
                        <a:gd name="T2" fmla="*/ 0 w 39"/>
                        <a:gd name="T3" fmla="*/ 456 h 462"/>
                        <a:gd name="T4" fmla="*/ 38 w 39"/>
                        <a:gd name="T5" fmla="*/ 461 h 462"/>
                        <a:gd name="T6" fmla="*/ 38 w 39"/>
                        <a:gd name="T7" fmla="*/ 1 h 462"/>
                        <a:gd name="T8" fmla="*/ 2 w 39"/>
                        <a:gd name="T9" fmla="*/ 0 h 46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9"/>
                        <a:gd name="T16" fmla="*/ 0 h 462"/>
                        <a:gd name="T17" fmla="*/ 39 w 39"/>
                        <a:gd name="T18" fmla="*/ 462 h 46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9" h="462">
                          <a:moveTo>
                            <a:pt x="2" y="0"/>
                          </a:moveTo>
                          <a:lnTo>
                            <a:pt x="0" y="456"/>
                          </a:lnTo>
                          <a:lnTo>
                            <a:pt x="38" y="461"/>
                          </a:lnTo>
                          <a:lnTo>
                            <a:pt x="38" y="1"/>
                          </a:lnTo>
                          <a:lnTo>
                            <a:pt x="2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700" name="Freeform 66"/>
                    <p:cNvSpPr>
                      <a:spLocks/>
                    </p:cNvSpPr>
                    <p:nvPr/>
                  </p:nvSpPr>
                  <p:spPr bwMode="auto">
                    <a:xfrm>
                      <a:off x="3931" y="2809"/>
                      <a:ext cx="40" cy="468"/>
                    </a:xfrm>
                    <a:custGeom>
                      <a:avLst/>
                      <a:gdLst>
                        <a:gd name="T0" fmla="*/ 0 w 40"/>
                        <a:gd name="T1" fmla="*/ 0 h 468"/>
                        <a:gd name="T2" fmla="*/ 0 w 40"/>
                        <a:gd name="T3" fmla="*/ 462 h 468"/>
                        <a:gd name="T4" fmla="*/ 39 w 40"/>
                        <a:gd name="T5" fmla="*/ 467 h 468"/>
                        <a:gd name="T6" fmla="*/ 39 w 40"/>
                        <a:gd name="T7" fmla="*/ 2 h 468"/>
                        <a:gd name="T8" fmla="*/ 0 w 40"/>
                        <a:gd name="T9" fmla="*/ 0 h 468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0"/>
                        <a:gd name="T16" fmla="*/ 0 h 468"/>
                        <a:gd name="T17" fmla="*/ 40 w 40"/>
                        <a:gd name="T18" fmla="*/ 468 h 468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0" h="468">
                          <a:moveTo>
                            <a:pt x="0" y="0"/>
                          </a:moveTo>
                          <a:lnTo>
                            <a:pt x="0" y="462"/>
                          </a:lnTo>
                          <a:lnTo>
                            <a:pt x="39" y="467"/>
                          </a:lnTo>
                          <a:lnTo>
                            <a:pt x="39" y="2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701" name="Freeform 67"/>
                    <p:cNvSpPr>
                      <a:spLocks/>
                    </p:cNvSpPr>
                    <p:nvPr/>
                  </p:nvSpPr>
                  <p:spPr bwMode="auto">
                    <a:xfrm>
                      <a:off x="3992" y="2811"/>
                      <a:ext cx="39" cy="472"/>
                    </a:xfrm>
                    <a:custGeom>
                      <a:avLst/>
                      <a:gdLst>
                        <a:gd name="T0" fmla="*/ 1 w 39"/>
                        <a:gd name="T1" fmla="*/ 0 h 472"/>
                        <a:gd name="T2" fmla="*/ 0 w 39"/>
                        <a:gd name="T3" fmla="*/ 467 h 472"/>
                        <a:gd name="T4" fmla="*/ 38 w 39"/>
                        <a:gd name="T5" fmla="*/ 471 h 472"/>
                        <a:gd name="T6" fmla="*/ 38 w 39"/>
                        <a:gd name="T7" fmla="*/ 0 h 472"/>
                        <a:gd name="T8" fmla="*/ 1 w 39"/>
                        <a:gd name="T9" fmla="*/ 0 h 47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9"/>
                        <a:gd name="T16" fmla="*/ 0 h 472"/>
                        <a:gd name="T17" fmla="*/ 39 w 39"/>
                        <a:gd name="T18" fmla="*/ 472 h 47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9" h="472">
                          <a:moveTo>
                            <a:pt x="1" y="0"/>
                          </a:moveTo>
                          <a:lnTo>
                            <a:pt x="0" y="467"/>
                          </a:lnTo>
                          <a:lnTo>
                            <a:pt x="38" y="471"/>
                          </a:lnTo>
                          <a:lnTo>
                            <a:pt x="38" y="0"/>
                          </a:lnTo>
                          <a:lnTo>
                            <a:pt x="1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702" name="Freeform 68"/>
                    <p:cNvSpPr>
                      <a:spLocks/>
                    </p:cNvSpPr>
                    <p:nvPr/>
                  </p:nvSpPr>
                  <p:spPr bwMode="auto">
                    <a:xfrm>
                      <a:off x="4053" y="2811"/>
                      <a:ext cx="39" cy="479"/>
                    </a:xfrm>
                    <a:custGeom>
                      <a:avLst/>
                      <a:gdLst>
                        <a:gd name="T0" fmla="*/ 0 w 39"/>
                        <a:gd name="T1" fmla="*/ 0 h 479"/>
                        <a:gd name="T2" fmla="*/ 0 w 39"/>
                        <a:gd name="T3" fmla="*/ 472 h 479"/>
                        <a:gd name="T4" fmla="*/ 38 w 39"/>
                        <a:gd name="T5" fmla="*/ 478 h 479"/>
                        <a:gd name="T6" fmla="*/ 38 w 39"/>
                        <a:gd name="T7" fmla="*/ 0 h 479"/>
                        <a:gd name="T8" fmla="*/ 0 w 39"/>
                        <a:gd name="T9" fmla="*/ 0 h 479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9"/>
                        <a:gd name="T16" fmla="*/ 0 h 479"/>
                        <a:gd name="T17" fmla="*/ 39 w 39"/>
                        <a:gd name="T18" fmla="*/ 479 h 479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9" h="479">
                          <a:moveTo>
                            <a:pt x="0" y="0"/>
                          </a:moveTo>
                          <a:lnTo>
                            <a:pt x="0" y="472"/>
                          </a:lnTo>
                          <a:lnTo>
                            <a:pt x="38" y="478"/>
                          </a:lnTo>
                          <a:lnTo>
                            <a:pt x="38" y="0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703" name="Freeform 69"/>
                    <p:cNvSpPr>
                      <a:spLocks/>
                    </p:cNvSpPr>
                    <p:nvPr/>
                  </p:nvSpPr>
                  <p:spPr bwMode="auto">
                    <a:xfrm>
                      <a:off x="4113" y="2813"/>
                      <a:ext cx="39" cy="483"/>
                    </a:xfrm>
                    <a:custGeom>
                      <a:avLst/>
                      <a:gdLst>
                        <a:gd name="T0" fmla="*/ 0 w 39"/>
                        <a:gd name="T1" fmla="*/ 0 h 483"/>
                        <a:gd name="T2" fmla="*/ 0 w 39"/>
                        <a:gd name="T3" fmla="*/ 478 h 483"/>
                        <a:gd name="T4" fmla="*/ 38 w 39"/>
                        <a:gd name="T5" fmla="*/ 482 h 483"/>
                        <a:gd name="T6" fmla="*/ 36 w 39"/>
                        <a:gd name="T7" fmla="*/ 0 h 483"/>
                        <a:gd name="T8" fmla="*/ 0 w 39"/>
                        <a:gd name="T9" fmla="*/ 0 h 48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9"/>
                        <a:gd name="T16" fmla="*/ 0 h 483"/>
                        <a:gd name="T17" fmla="*/ 39 w 39"/>
                        <a:gd name="T18" fmla="*/ 483 h 483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9" h="483">
                          <a:moveTo>
                            <a:pt x="0" y="0"/>
                          </a:moveTo>
                          <a:lnTo>
                            <a:pt x="0" y="478"/>
                          </a:lnTo>
                          <a:lnTo>
                            <a:pt x="38" y="482"/>
                          </a:lnTo>
                          <a:lnTo>
                            <a:pt x="36" y="0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704" name="Freeform 70"/>
                    <p:cNvSpPr>
                      <a:spLocks/>
                    </p:cNvSpPr>
                    <p:nvPr/>
                  </p:nvSpPr>
                  <p:spPr bwMode="auto">
                    <a:xfrm>
                      <a:off x="4172" y="2813"/>
                      <a:ext cx="43" cy="490"/>
                    </a:xfrm>
                    <a:custGeom>
                      <a:avLst/>
                      <a:gdLst>
                        <a:gd name="T0" fmla="*/ 0 w 43"/>
                        <a:gd name="T1" fmla="*/ 0 h 490"/>
                        <a:gd name="T2" fmla="*/ 0 w 43"/>
                        <a:gd name="T3" fmla="*/ 485 h 490"/>
                        <a:gd name="T4" fmla="*/ 42 w 43"/>
                        <a:gd name="T5" fmla="*/ 489 h 490"/>
                        <a:gd name="T6" fmla="*/ 41 w 43"/>
                        <a:gd name="T7" fmla="*/ 1 h 490"/>
                        <a:gd name="T8" fmla="*/ 0 w 43"/>
                        <a:gd name="T9" fmla="*/ 0 h 490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3"/>
                        <a:gd name="T16" fmla="*/ 0 h 490"/>
                        <a:gd name="T17" fmla="*/ 43 w 43"/>
                        <a:gd name="T18" fmla="*/ 490 h 490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3" h="490">
                          <a:moveTo>
                            <a:pt x="0" y="0"/>
                          </a:moveTo>
                          <a:lnTo>
                            <a:pt x="0" y="485"/>
                          </a:lnTo>
                          <a:lnTo>
                            <a:pt x="42" y="489"/>
                          </a:lnTo>
                          <a:lnTo>
                            <a:pt x="41" y="1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705" name="Freeform 71"/>
                    <p:cNvSpPr>
                      <a:spLocks/>
                    </p:cNvSpPr>
                    <p:nvPr/>
                  </p:nvSpPr>
                  <p:spPr bwMode="auto">
                    <a:xfrm>
                      <a:off x="4233" y="2814"/>
                      <a:ext cx="42" cy="495"/>
                    </a:xfrm>
                    <a:custGeom>
                      <a:avLst/>
                      <a:gdLst>
                        <a:gd name="T0" fmla="*/ 0 w 42"/>
                        <a:gd name="T1" fmla="*/ 0 h 495"/>
                        <a:gd name="T2" fmla="*/ 0 w 42"/>
                        <a:gd name="T3" fmla="*/ 490 h 495"/>
                        <a:gd name="T4" fmla="*/ 41 w 42"/>
                        <a:gd name="T5" fmla="*/ 494 h 495"/>
                        <a:gd name="T6" fmla="*/ 41 w 42"/>
                        <a:gd name="T7" fmla="*/ 1 h 495"/>
                        <a:gd name="T8" fmla="*/ 0 w 42"/>
                        <a:gd name="T9" fmla="*/ 0 h 49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2"/>
                        <a:gd name="T16" fmla="*/ 0 h 495"/>
                        <a:gd name="T17" fmla="*/ 42 w 42"/>
                        <a:gd name="T18" fmla="*/ 495 h 49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2" h="495">
                          <a:moveTo>
                            <a:pt x="0" y="0"/>
                          </a:moveTo>
                          <a:lnTo>
                            <a:pt x="0" y="490"/>
                          </a:lnTo>
                          <a:lnTo>
                            <a:pt x="41" y="494"/>
                          </a:lnTo>
                          <a:lnTo>
                            <a:pt x="41" y="1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706" name="Freeform 72"/>
                    <p:cNvSpPr>
                      <a:spLocks/>
                    </p:cNvSpPr>
                    <p:nvPr/>
                  </p:nvSpPr>
                  <p:spPr bwMode="auto">
                    <a:xfrm>
                      <a:off x="3508" y="2801"/>
                      <a:ext cx="38" cy="318"/>
                    </a:xfrm>
                    <a:custGeom>
                      <a:avLst/>
                      <a:gdLst>
                        <a:gd name="T0" fmla="*/ 0 w 38"/>
                        <a:gd name="T1" fmla="*/ 0 h 318"/>
                        <a:gd name="T2" fmla="*/ 0 w 38"/>
                        <a:gd name="T3" fmla="*/ 314 h 318"/>
                        <a:gd name="T4" fmla="*/ 37 w 38"/>
                        <a:gd name="T5" fmla="*/ 317 h 318"/>
                        <a:gd name="T6" fmla="*/ 37 w 38"/>
                        <a:gd name="T7" fmla="*/ 2 h 318"/>
                        <a:gd name="T8" fmla="*/ 0 w 38"/>
                        <a:gd name="T9" fmla="*/ 0 h 318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8"/>
                        <a:gd name="T16" fmla="*/ 0 h 318"/>
                        <a:gd name="T17" fmla="*/ 38 w 38"/>
                        <a:gd name="T18" fmla="*/ 318 h 318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8" h="318">
                          <a:moveTo>
                            <a:pt x="0" y="0"/>
                          </a:moveTo>
                          <a:lnTo>
                            <a:pt x="0" y="314"/>
                          </a:lnTo>
                          <a:lnTo>
                            <a:pt x="37" y="317"/>
                          </a:lnTo>
                          <a:lnTo>
                            <a:pt x="37" y="2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707" name="Freeform 73"/>
                    <p:cNvSpPr>
                      <a:spLocks/>
                    </p:cNvSpPr>
                    <p:nvPr/>
                  </p:nvSpPr>
                  <p:spPr bwMode="auto">
                    <a:xfrm>
                      <a:off x="3507" y="3175"/>
                      <a:ext cx="46" cy="3"/>
                    </a:xfrm>
                    <a:custGeom>
                      <a:avLst/>
                      <a:gdLst>
                        <a:gd name="T0" fmla="*/ 0 w 46"/>
                        <a:gd name="T1" fmla="*/ 1 h 3"/>
                        <a:gd name="T2" fmla="*/ 39 w 46"/>
                        <a:gd name="T3" fmla="*/ 2 h 3"/>
                        <a:gd name="T4" fmla="*/ 45 w 46"/>
                        <a:gd name="T5" fmla="*/ 1 h 3"/>
                        <a:gd name="T6" fmla="*/ 4 w 46"/>
                        <a:gd name="T7" fmla="*/ 0 h 3"/>
                        <a:gd name="T8" fmla="*/ 0 w 46"/>
                        <a:gd name="T9" fmla="*/ 1 h 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6"/>
                        <a:gd name="T16" fmla="*/ 0 h 3"/>
                        <a:gd name="T17" fmla="*/ 46 w 46"/>
                        <a:gd name="T18" fmla="*/ 3 h 3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6" h="3">
                          <a:moveTo>
                            <a:pt x="0" y="1"/>
                          </a:moveTo>
                          <a:lnTo>
                            <a:pt x="39" y="2"/>
                          </a:lnTo>
                          <a:lnTo>
                            <a:pt x="45" y="1"/>
                          </a:lnTo>
                          <a:lnTo>
                            <a:pt x="4" y="0"/>
                          </a:lnTo>
                          <a:lnTo>
                            <a:pt x="0" y="1"/>
                          </a:lnTo>
                        </a:path>
                      </a:pathLst>
                    </a:custGeom>
                    <a:solidFill>
                      <a:srgbClr val="E0E0E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708" name="Freeform 74"/>
                    <p:cNvSpPr>
                      <a:spLocks/>
                    </p:cNvSpPr>
                    <p:nvPr/>
                  </p:nvSpPr>
                  <p:spPr bwMode="auto">
                    <a:xfrm>
                      <a:off x="3507" y="3124"/>
                      <a:ext cx="46" cy="2"/>
                    </a:xfrm>
                    <a:custGeom>
                      <a:avLst/>
                      <a:gdLst>
                        <a:gd name="T0" fmla="*/ 39 w 46"/>
                        <a:gd name="T1" fmla="*/ 0 h 2"/>
                        <a:gd name="T2" fmla="*/ 0 w 46"/>
                        <a:gd name="T3" fmla="*/ 0 h 2"/>
                        <a:gd name="T4" fmla="*/ 6 w 46"/>
                        <a:gd name="T5" fmla="*/ 1 h 2"/>
                        <a:gd name="T6" fmla="*/ 45 w 46"/>
                        <a:gd name="T7" fmla="*/ 1 h 2"/>
                        <a:gd name="T8" fmla="*/ 39 w 46"/>
                        <a:gd name="T9" fmla="*/ 0 h 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6"/>
                        <a:gd name="T16" fmla="*/ 0 h 2"/>
                        <a:gd name="T17" fmla="*/ 46 w 46"/>
                        <a:gd name="T18" fmla="*/ 2 h 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6" h="2">
                          <a:moveTo>
                            <a:pt x="39" y="0"/>
                          </a:moveTo>
                          <a:lnTo>
                            <a:pt x="0" y="0"/>
                          </a:lnTo>
                          <a:lnTo>
                            <a:pt x="6" y="1"/>
                          </a:lnTo>
                          <a:lnTo>
                            <a:pt x="45" y="1"/>
                          </a:lnTo>
                          <a:lnTo>
                            <a:pt x="39" y="0"/>
                          </a:lnTo>
                        </a:path>
                      </a:pathLst>
                    </a:custGeom>
                    <a:solidFill>
                      <a:srgbClr val="80808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709" name="Freeform 75"/>
                    <p:cNvSpPr>
                      <a:spLocks/>
                    </p:cNvSpPr>
                    <p:nvPr/>
                  </p:nvSpPr>
                  <p:spPr bwMode="auto">
                    <a:xfrm>
                      <a:off x="3518" y="3162"/>
                      <a:ext cx="31" cy="4"/>
                    </a:xfrm>
                    <a:custGeom>
                      <a:avLst/>
                      <a:gdLst>
                        <a:gd name="T0" fmla="*/ 0 w 31"/>
                        <a:gd name="T1" fmla="*/ 0 h 4"/>
                        <a:gd name="T2" fmla="*/ 0 w 31"/>
                        <a:gd name="T3" fmla="*/ 2 h 4"/>
                        <a:gd name="T4" fmla="*/ 30 w 31"/>
                        <a:gd name="T5" fmla="*/ 3 h 4"/>
                        <a:gd name="T6" fmla="*/ 30 w 31"/>
                        <a:gd name="T7" fmla="*/ 1 h 4"/>
                        <a:gd name="T8" fmla="*/ 0 w 31"/>
                        <a:gd name="T9" fmla="*/ 0 h 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1"/>
                        <a:gd name="T16" fmla="*/ 0 h 4"/>
                        <a:gd name="T17" fmla="*/ 31 w 31"/>
                        <a:gd name="T18" fmla="*/ 4 h 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1" h="4">
                          <a:moveTo>
                            <a:pt x="0" y="0"/>
                          </a:moveTo>
                          <a:lnTo>
                            <a:pt x="0" y="2"/>
                          </a:lnTo>
                          <a:lnTo>
                            <a:pt x="30" y="3"/>
                          </a:lnTo>
                          <a:lnTo>
                            <a:pt x="30" y="1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20202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710" name="Freeform 76"/>
                    <p:cNvSpPr>
                      <a:spLocks/>
                    </p:cNvSpPr>
                    <p:nvPr/>
                  </p:nvSpPr>
                  <p:spPr bwMode="auto">
                    <a:xfrm>
                      <a:off x="4298" y="2801"/>
                      <a:ext cx="1" cy="538"/>
                    </a:xfrm>
                    <a:custGeom>
                      <a:avLst/>
                      <a:gdLst>
                        <a:gd name="T0" fmla="*/ 0 w 1"/>
                        <a:gd name="T1" fmla="*/ 537 h 538"/>
                        <a:gd name="T2" fmla="*/ 0 w 1"/>
                        <a:gd name="T3" fmla="*/ 529 h 538"/>
                        <a:gd name="T4" fmla="*/ 0 w 1"/>
                        <a:gd name="T5" fmla="*/ 0 h 538"/>
                        <a:gd name="T6" fmla="*/ 0 w 1"/>
                        <a:gd name="T7" fmla="*/ 537 h 53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"/>
                        <a:gd name="T13" fmla="*/ 0 h 538"/>
                        <a:gd name="T14" fmla="*/ 1 w 1"/>
                        <a:gd name="T15" fmla="*/ 538 h 538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" h="538">
                          <a:moveTo>
                            <a:pt x="0" y="537"/>
                          </a:moveTo>
                          <a:lnTo>
                            <a:pt x="0" y="529"/>
                          </a:lnTo>
                          <a:lnTo>
                            <a:pt x="0" y="0"/>
                          </a:lnTo>
                          <a:lnTo>
                            <a:pt x="0" y="537"/>
                          </a:lnTo>
                        </a:path>
                      </a:pathLst>
                    </a:custGeom>
                    <a:solidFill>
                      <a:srgbClr val="A0A0A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4711" name="Freeform 77"/>
                    <p:cNvSpPr>
                      <a:spLocks/>
                    </p:cNvSpPr>
                    <p:nvPr/>
                  </p:nvSpPr>
                  <p:spPr bwMode="auto">
                    <a:xfrm>
                      <a:off x="3430" y="2786"/>
                      <a:ext cx="6" cy="456"/>
                    </a:xfrm>
                    <a:custGeom>
                      <a:avLst/>
                      <a:gdLst>
                        <a:gd name="T0" fmla="*/ 5 w 6"/>
                        <a:gd name="T1" fmla="*/ 0 h 456"/>
                        <a:gd name="T2" fmla="*/ 5 w 6"/>
                        <a:gd name="T3" fmla="*/ 455 h 456"/>
                        <a:gd name="T4" fmla="*/ 0 w 6"/>
                        <a:gd name="T5" fmla="*/ 450 h 456"/>
                        <a:gd name="T6" fmla="*/ 0 w 6"/>
                        <a:gd name="T7" fmla="*/ 2 h 456"/>
                        <a:gd name="T8" fmla="*/ 5 w 6"/>
                        <a:gd name="T9" fmla="*/ 0 h 45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6"/>
                        <a:gd name="T16" fmla="*/ 0 h 456"/>
                        <a:gd name="T17" fmla="*/ 6 w 6"/>
                        <a:gd name="T18" fmla="*/ 456 h 45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6" h="456">
                          <a:moveTo>
                            <a:pt x="5" y="0"/>
                          </a:moveTo>
                          <a:lnTo>
                            <a:pt x="5" y="455"/>
                          </a:lnTo>
                          <a:lnTo>
                            <a:pt x="0" y="450"/>
                          </a:lnTo>
                          <a:lnTo>
                            <a:pt x="0" y="2"/>
                          </a:lnTo>
                          <a:lnTo>
                            <a:pt x="5" y="0"/>
                          </a:lnTo>
                        </a:path>
                      </a:pathLst>
                    </a:custGeom>
                    <a:solidFill>
                      <a:srgbClr val="80808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</p:grpSp>
            </p:grpSp>
            <p:grpSp>
              <p:nvGrpSpPr>
                <p:cNvPr id="24604" name="Group 78"/>
                <p:cNvGrpSpPr>
                  <a:grpSpLocks/>
                </p:cNvGrpSpPr>
                <p:nvPr/>
              </p:nvGrpSpPr>
              <p:grpSpPr bwMode="auto">
                <a:xfrm>
                  <a:off x="3430" y="3308"/>
                  <a:ext cx="869" cy="634"/>
                  <a:chOff x="3430" y="3308"/>
                  <a:chExt cx="869" cy="634"/>
                </a:xfrm>
              </p:grpSpPr>
              <p:sp>
                <p:nvSpPr>
                  <p:cNvPr id="24606" name="Freeform 79"/>
                  <p:cNvSpPr>
                    <a:spLocks/>
                  </p:cNvSpPr>
                  <p:nvPr/>
                </p:nvSpPr>
                <p:spPr bwMode="auto">
                  <a:xfrm>
                    <a:off x="3435" y="3308"/>
                    <a:ext cx="856" cy="624"/>
                  </a:xfrm>
                  <a:custGeom>
                    <a:avLst/>
                    <a:gdLst>
                      <a:gd name="T0" fmla="*/ 0 w 856"/>
                      <a:gd name="T1" fmla="*/ 0 h 624"/>
                      <a:gd name="T2" fmla="*/ 0 w 856"/>
                      <a:gd name="T3" fmla="*/ 407 h 624"/>
                      <a:gd name="T4" fmla="*/ 855 w 856"/>
                      <a:gd name="T5" fmla="*/ 623 h 624"/>
                      <a:gd name="T6" fmla="*/ 855 w 856"/>
                      <a:gd name="T7" fmla="*/ 95 h 624"/>
                      <a:gd name="T8" fmla="*/ 0 w 856"/>
                      <a:gd name="T9" fmla="*/ 0 h 62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856"/>
                      <a:gd name="T16" fmla="*/ 0 h 624"/>
                      <a:gd name="T17" fmla="*/ 856 w 856"/>
                      <a:gd name="T18" fmla="*/ 624 h 62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856" h="624">
                        <a:moveTo>
                          <a:pt x="0" y="0"/>
                        </a:moveTo>
                        <a:lnTo>
                          <a:pt x="0" y="407"/>
                        </a:lnTo>
                        <a:lnTo>
                          <a:pt x="855" y="623"/>
                        </a:lnTo>
                        <a:lnTo>
                          <a:pt x="855" y="95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40404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07" name="Freeform 80"/>
                  <p:cNvSpPr>
                    <a:spLocks/>
                  </p:cNvSpPr>
                  <p:nvPr/>
                </p:nvSpPr>
                <p:spPr bwMode="auto">
                  <a:xfrm>
                    <a:off x="3435" y="3399"/>
                    <a:ext cx="857" cy="543"/>
                  </a:xfrm>
                  <a:custGeom>
                    <a:avLst/>
                    <a:gdLst>
                      <a:gd name="T0" fmla="*/ 0 w 857"/>
                      <a:gd name="T1" fmla="*/ 0 h 543"/>
                      <a:gd name="T2" fmla="*/ 0 w 857"/>
                      <a:gd name="T3" fmla="*/ 372 h 543"/>
                      <a:gd name="T4" fmla="*/ 856 w 857"/>
                      <a:gd name="T5" fmla="*/ 542 h 543"/>
                      <a:gd name="T6" fmla="*/ 855 w 857"/>
                      <a:gd name="T7" fmla="*/ 530 h 543"/>
                      <a:gd name="T8" fmla="*/ 855 w 857"/>
                      <a:gd name="T9" fmla="*/ 17 h 543"/>
                      <a:gd name="T10" fmla="*/ 0 w 857"/>
                      <a:gd name="T11" fmla="*/ 0 h 543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857"/>
                      <a:gd name="T19" fmla="*/ 0 h 543"/>
                      <a:gd name="T20" fmla="*/ 857 w 857"/>
                      <a:gd name="T21" fmla="*/ 543 h 543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857" h="543">
                        <a:moveTo>
                          <a:pt x="0" y="0"/>
                        </a:moveTo>
                        <a:lnTo>
                          <a:pt x="0" y="372"/>
                        </a:lnTo>
                        <a:lnTo>
                          <a:pt x="856" y="542"/>
                        </a:lnTo>
                        <a:lnTo>
                          <a:pt x="855" y="530"/>
                        </a:lnTo>
                        <a:lnTo>
                          <a:pt x="855" y="17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E0E0E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08" name="Freeform 81"/>
                  <p:cNvSpPr>
                    <a:spLocks/>
                  </p:cNvSpPr>
                  <p:nvPr/>
                </p:nvSpPr>
                <p:spPr bwMode="auto">
                  <a:xfrm>
                    <a:off x="3435" y="3311"/>
                    <a:ext cx="856" cy="624"/>
                  </a:xfrm>
                  <a:custGeom>
                    <a:avLst/>
                    <a:gdLst>
                      <a:gd name="T0" fmla="*/ 0 w 856"/>
                      <a:gd name="T1" fmla="*/ 0 h 624"/>
                      <a:gd name="T2" fmla="*/ 0 w 856"/>
                      <a:gd name="T3" fmla="*/ 454 h 624"/>
                      <a:gd name="T4" fmla="*/ 855 w 856"/>
                      <a:gd name="T5" fmla="*/ 623 h 624"/>
                      <a:gd name="T6" fmla="*/ 855 w 856"/>
                      <a:gd name="T7" fmla="*/ 93 h 624"/>
                      <a:gd name="T8" fmla="*/ 0 w 856"/>
                      <a:gd name="T9" fmla="*/ 0 h 62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856"/>
                      <a:gd name="T16" fmla="*/ 0 h 624"/>
                      <a:gd name="T17" fmla="*/ 856 w 856"/>
                      <a:gd name="T18" fmla="*/ 624 h 62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856" h="624">
                        <a:moveTo>
                          <a:pt x="0" y="0"/>
                        </a:moveTo>
                        <a:lnTo>
                          <a:pt x="0" y="454"/>
                        </a:lnTo>
                        <a:lnTo>
                          <a:pt x="855" y="623"/>
                        </a:lnTo>
                        <a:lnTo>
                          <a:pt x="855" y="93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60606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09" name="Freeform 82"/>
                  <p:cNvSpPr>
                    <a:spLocks/>
                  </p:cNvSpPr>
                  <p:nvPr/>
                </p:nvSpPr>
                <p:spPr bwMode="auto">
                  <a:xfrm>
                    <a:off x="3688" y="3801"/>
                    <a:ext cx="46" cy="9"/>
                  </a:xfrm>
                  <a:custGeom>
                    <a:avLst/>
                    <a:gdLst>
                      <a:gd name="T0" fmla="*/ 0 w 46"/>
                      <a:gd name="T1" fmla="*/ 2 h 9"/>
                      <a:gd name="T2" fmla="*/ 7 w 46"/>
                      <a:gd name="T3" fmla="*/ 4 h 9"/>
                      <a:gd name="T4" fmla="*/ 45 w 46"/>
                      <a:gd name="T5" fmla="*/ 8 h 9"/>
                      <a:gd name="T6" fmla="*/ 45 w 46"/>
                      <a:gd name="T7" fmla="*/ 4 h 9"/>
                      <a:gd name="T8" fmla="*/ 34 w 46"/>
                      <a:gd name="T9" fmla="*/ 0 h 9"/>
                      <a:gd name="T10" fmla="*/ 0 w 46"/>
                      <a:gd name="T11" fmla="*/ 2 h 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46"/>
                      <a:gd name="T19" fmla="*/ 0 h 9"/>
                      <a:gd name="T20" fmla="*/ 46 w 46"/>
                      <a:gd name="T21" fmla="*/ 9 h 9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46" h="9">
                        <a:moveTo>
                          <a:pt x="0" y="2"/>
                        </a:moveTo>
                        <a:lnTo>
                          <a:pt x="7" y="4"/>
                        </a:lnTo>
                        <a:lnTo>
                          <a:pt x="45" y="8"/>
                        </a:lnTo>
                        <a:lnTo>
                          <a:pt x="45" y="4"/>
                        </a:lnTo>
                        <a:lnTo>
                          <a:pt x="34" y="0"/>
                        </a:lnTo>
                        <a:lnTo>
                          <a:pt x="0" y="2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10" name="Freeform 83"/>
                  <p:cNvSpPr>
                    <a:spLocks/>
                  </p:cNvSpPr>
                  <p:nvPr/>
                </p:nvSpPr>
                <p:spPr bwMode="auto">
                  <a:xfrm>
                    <a:off x="3454" y="3321"/>
                    <a:ext cx="40" cy="435"/>
                  </a:xfrm>
                  <a:custGeom>
                    <a:avLst/>
                    <a:gdLst>
                      <a:gd name="T0" fmla="*/ 0 w 40"/>
                      <a:gd name="T1" fmla="*/ 0 h 435"/>
                      <a:gd name="T2" fmla="*/ 0 w 40"/>
                      <a:gd name="T3" fmla="*/ 428 h 435"/>
                      <a:gd name="T4" fmla="*/ 38 w 40"/>
                      <a:gd name="T5" fmla="*/ 434 h 435"/>
                      <a:gd name="T6" fmla="*/ 39 w 40"/>
                      <a:gd name="T7" fmla="*/ 4 h 435"/>
                      <a:gd name="T8" fmla="*/ 0 w 40"/>
                      <a:gd name="T9" fmla="*/ 0 h 435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0"/>
                      <a:gd name="T16" fmla="*/ 0 h 435"/>
                      <a:gd name="T17" fmla="*/ 40 w 40"/>
                      <a:gd name="T18" fmla="*/ 435 h 435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0" h="435">
                        <a:moveTo>
                          <a:pt x="0" y="0"/>
                        </a:moveTo>
                        <a:lnTo>
                          <a:pt x="0" y="428"/>
                        </a:lnTo>
                        <a:lnTo>
                          <a:pt x="38" y="434"/>
                        </a:lnTo>
                        <a:lnTo>
                          <a:pt x="39" y="4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11" name="Freeform 84"/>
                  <p:cNvSpPr>
                    <a:spLocks/>
                  </p:cNvSpPr>
                  <p:nvPr/>
                </p:nvSpPr>
                <p:spPr bwMode="auto">
                  <a:xfrm>
                    <a:off x="3447" y="3321"/>
                    <a:ext cx="46" cy="2"/>
                  </a:xfrm>
                  <a:custGeom>
                    <a:avLst/>
                    <a:gdLst>
                      <a:gd name="T0" fmla="*/ 0 w 46"/>
                      <a:gd name="T1" fmla="*/ 1 h 2"/>
                      <a:gd name="T2" fmla="*/ 39 w 46"/>
                      <a:gd name="T3" fmla="*/ 1 h 2"/>
                      <a:gd name="T4" fmla="*/ 45 w 46"/>
                      <a:gd name="T5" fmla="*/ 0 h 2"/>
                      <a:gd name="T6" fmla="*/ 4 w 46"/>
                      <a:gd name="T7" fmla="*/ 0 h 2"/>
                      <a:gd name="T8" fmla="*/ 0 w 46"/>
                      <a:gd name="T9" fmla="*/ 1 h 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6"/>
                      <a:gd name="T16" fmla="*/ 0 h 2"/>
                      <a:gd name="T17" fmla="*/ 46 w 46"/>
                      <a:gd name="T18" fmla="*/ 2 h 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6" h="2">
                        <a:moveTo>
                          <a:pt x="0" y="1"/>
                        </a:moveTo>
                        <a:lnTo>
                          <a:pt x="39" y="1"/>
                        </a:lnTo>
                        <a:lnTo>
                          <a:pt x="45" y="0"/>
                        </a:lnTo>
                        <a:lnTo>
                          <a:pt x="4" y="0"/>
                        </a:lnTo>
                        <a:lnTo>
                          <a:pt x="0" y="1"/>
                        </a:lnTo>
                      </a:path>
                    </a:pathLst>
                  </a:custGeom>
                  <a:solidFill>
                    <a:srgbClr val="E0E0E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12" name="Freeform 85"/>
                  <p:cNvSpPr>
                    <a:spLocks/>
                  </p:cNvSpPr>
                  <p:nvPr/>
                </p:nvSpPr>
                <p:spPr bwMode="auto">
                  <a:xfrm>
                    <a:off x="3447" y="3750"/>
                    <a:ext cx="46" cy="9"/>
                  </a:xfrm>
                  <a:custGeom>
                    <a:avLst/>
                    <a:gdLst>
                      <a:gd name="T0" fmla="*/ 0 w 46"/>
                      <a:gd name="T1" fmla="*/ 1 h 9"/>
                      <a:gd name="T2" fmla="*/ 7 w 46"/>
                      <a:gd name="T3" fmla="*/ 4 h 9"/>
                      <a:gd name="T4" fmla="*/ 45 w 46"/>
                      <a:gd name="T5" fmla="*/ 8 h 9"/>
                      <a:gd name="T6" fmla="*/ 45 w 46"/>
                      <a:gd name="T7" fmla="*/ 4 h 9"/>
                      <a:gd name="T8" fmla="*/ 33 w 46"/>
                      <a:gd name="T9" fmla="*/ 0 h 9"/>
                      <a:gd name="T10" fmla="*/ 0 w 46"/>
                      <a:gd name="T11" fmla="*/ 1 h 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46"/>
                      <a:gd name="T19" fmla="*/ 0 h 9"/>
                      <a:gd name="T20" fmla="*/ 46 w 46"/>
                      <a:gd name="T21" fmla="*/ 9 h 9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46" h="9">
                        <a:moveTo>
                          <a:pt x="0" y="1"/>
                        </a:moveTo>
                        <a:lnTo>
                          <a:pt x="7" y="4"/>
                        </a:lnTo>
                        <a:lnTo>
                          <a:pt x="45" y="8"/>
                        </a:lnTo>
                        <a:lnTo>
                          <a:pt x="45" y="4"/>
                        </a:lnTo>
                        <a:lnTo>
                          <a:pt x="33" y="0"/>
                        </a:lnTo>
                        <a:lnTo>
                          <a:pt x="0" y="1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13" name="Freeform 86"/>
                  <p:cNvSpPr>
                    <a:spLocks/>
                  </p:cNvSpPr>
                  <p:nvPr/>
                </p:nvSpPr>
                <p:spPr bwMode="auto">
                  <a:xfrm>
                    <a:off x="3447" y="3326"/>
                    <a:ext cx="39" cy="427"/>
                  </a:xfrm>
                  <a:custGeom>
                    <a:avLst/>
                    <a:gdLst>
                      <a:gd name="T0" fmla="*/ 0 w 39"/>
                      <a:gd name="T1" fmla="*/ 0 h 427"/>
                      <a:gd name="T2" fmla="*/ 0 w 39"/>
                      <a:gd name="T3" fmla="*/ 419 h 427"/>
                      <a:gd name="T4" fmla="*/ 38 w 39"/>
                      <a:gd name="T5" fmla="*/ 426 h 427"/>
                      <a:gd name="T6" fmla="*/ 38 w 39"/>
                      <a:gd name="T7" fmla="*/ 4 h 427"/>
                      <a:gd name="T8" fmla="*/ 0 w 39"/>
                      <a:gd name="T9" fmla="*/ 0 h 42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9"/>
                      <a:gd name="T16" fmla="*/ 0 h 427"/>
                      <a:gd name="T17" fmla="*/ 39 w 39"/>
                      <a:gd name="T18" fmla="*/ 427 h 42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9" h="427">
                        <a:moveTo>
                          <a:pt x="0" y="0"/>
                        </a:moveTo>
                        <a:lnTo>
                          <a:pt x="0" y="419"/>
                        </a:lnTo>
                        <a:lnTo>
                          <a:pt x="38" y="426"/>
                        </a:lnTo>
                        <a:lnTo>
                          <a:pt x="38" y="4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C0C0C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14" name="Freeform 87"/>
                  <p:cNvSpPr>
                    <a:spLocks/>
                  </p:cNvSpPr>
                  <p:nvPr/>
                </p:nvSpPr>
                <p:spPr bwMode="auto">
                  <a:xfrm>
                    <a:off x="3575" y="3338"/>
                    <a:ext cx="40" cy="447"/>
                  </a:xfrm>
                  <a:custGeom>
                    <a:avLst/>
                    <a:gdLst>
                      <a:gd name="T0" fmla="*/ 0 w 40"/>
                      <a:gd name="T1" fmla="*/ 0 h 447"/>
                      <a:gd name="T2" fmla="*/ 0 w 40"/>
                      <a:gd name="T3" fmla="*/ 441 h 447"/>
                      <a:gd name="T4" fmla="*/ 39 w 40"/>
                      <a:gd name="T5" fmla="*/ 446 h 447"/>
                      <a:gd name="T6" fmla="*/ 39 w 40"/>
                      <a:gd name="T7" fmla="*/ 1 h 447"/>
                      <a:gd name="T8" fmla="*/ 0 w 40"/>
                      <a:gd name="T9" fmla="*/ 0 h 44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0"/>
                      <a:gd name="T16" fmla="*/ 0 h 447"/>
                      <a:gd name="T17" fmla="*/ 40 w 40"/>
                      <a:gd name="T18" fmla="*/ 447 h 44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0" h="447">
                        <a:moveTo>
                          <a:pt x="0" y="0"/>
                        </a:moveTo>
                        <a:lnTo>
                          <a:pt x="0" y="441"/>
                        </a:lnTo>
                        <a:lnTo>
                          <a:pt x="39" y="446"/>
                        </a:lnTo>
                        <a:lnTo>
                          <a:pt x="39" y="1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15" name="Freeform 88"/>
                  <p:cNvSpPr>
                    <a:spLocks/>
                  </p:cNvSpPr>
                  <p:nvPr/>
                </p:nvSpPr>
                <p:spPr bwMode="auto">
                  <a:xfrm>
                    <a:off x="3568" y="3334"/>
                    <a:ext cx="47" cy="4"/>
                  </a:xfrm>
                  <a:custGeom>
                    <a:avLst/>
                    <a:gdLst>
                      <a:gd name="T0" fmla="*/ 0 w 47"/>
                      <a:gd name="T1" fmla="*/ 2 h 4"/>
                      <a:gd name="T2" fmla="*/ 40 w 47"/>
                      <a:gd name="T3" fmla="*/ 3 h 4"/>
                      <a:gd name="T4" fmla="*/ 46 w 47"/>
                      <a:gd name="T5" fmla="*/ 1 h 4"/>
                      <a:gd name="T6" fmla="*/ 5 w 47"/>
                      <a:gd name="T7" fmla="*/ 0 h 4"/>
                      <a:gd name="T8" fmla="*/ 0 w 47"/>
                      <a:gd name="T9" fmla="*/ 2 h 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7"/>
                      <a:gd name="T16" fmla="*/ 0 h 4"/>
                      <a:gd name="T17" fmla="*/ 47 w 47"/>
                      <a:gd name="T18" fmla="*/ 4 h 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7" h="4">
                        <a:moveTo>
                          <a:pt x="0" y="2"/>
                        </a:moveTo>
                        <a:lnTo>
                          <a:pt x="40" y="3"/>
                        </a:lnTo>
                        <a:lnTo>
                          <a:pt x="46" y="1"/>
                        </a:lnTo>
                        <a:lnTo>
                          <a:pt x="5" y="0"/>
                        </a:lnTo>
                        <a:lnTo>
                          <a:pt x="0" y="2"/>
                        </a:lnTo>
                      </a:path>
                    </a:pathLst>
                  </a:custGeom>
                  <a:solidFill>
                    <a:srgbClr val="E0E0E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16" name="Freeform 89"/>
                  <p:cNvSpPr>
                    <a:spLocks/>
                  </p:cNvSpPr>
                  <p:nvPr/>
                </p:nvSpPr>
                <p:spPr bwMode="auto">
                  <a:xfrm>
                    <a:off x="3568" y="3778"/>
                    <a:ext cx="47" cy="9"/>
                  </a:xfrm>
                  <a:custGeom>
                    <a:avLst/>
                    <a:gdLst>
                      <a:gd name="T0" fmla="*/ 0 w 47"/>
                      <a:gd name="T1" fmla="*/ 1 h 9"/>
                      <a:gd name="T2" fmla="*/ 7 w 47"/>
                      <a:gd name="T3" fmla="*/ 5 h 9"/>
                      <a:gd name="T4" fmla="*/ 46 w 47"/>
                      <a:gd name="T5" fmla="*/ 8 h 9"/>
                      <a:gd name="T6" fmla="*/ 46 w 47"/>
                      <a:gd name="T7" fmla="*/ 4 h 9"/>
                      <a:gd name="T8" fmla="*/ 33 w 47"/>
                      <a:gd name="T9" fmla="*/ 0 h 9"/>
                      <a:gd name="T10" fmla="*/ 0 w 47"/>
                      <a:gd name="T11" fmla="*/ 1 h 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47"/>
                      <a:gd name="T19" fmla="*/ 0 h 9"/>
                      <a:gd name="T20" fmla="*/ 47 w 47"/>
                      <a:gd name="T21" fmla="*/ 9 h 9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47" h="9">
                        <a:moveTo>
                          <a:pt x="0" y="1"/>
                        </a:moveTo>
                        <a:lnTo>
                          <a:pt x="7" y="5"/>
                        </a:lnTo>
                        <a:lnTo>
                          <a:pt x="46" y="8"/>
                        </a:lnTo>
                        <a:lnTo>
                          <a:pt x="46" y="4"/>
                        </a:lnTo>
                        <a:lnTo>
                          <a:pt x="33" y="0"/>
                        </a:lnTo>
                        <a:lnTo>
                          <a:pt x="0" y="1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17" name="Freeform 90"/>
                  <p:cNvSpPr>
                    <a:spLocks/>
                  </p:cNvSpPr>
                  <p:nvPr/>
                </p:nvSpPr>
                <p:spPr bwMode="auto">
                  <a:xfrm>
                    <a:off x="3568" y="3341"/>
                    <a:ext cx="39" cy="440"/>
                  </a:xfrm>
                  <a:custGeom>
                    <a:avLst/>
                    <a:gdLst>
                      <a:gd name="T0" fmla="*/ 0 w 39"/>
                      <a:gd name="T1" fmla="*/ 0 h 440"/>
                      <a:gd name="T2" fmla="*/ 0 w 39"/>
                      <a:gd name="T3" fmla="*/ 432 h 440"/>
                      <a:gd name="T4" fmla="*/ 38 w 39"/>
                      <a:gd name="T5" fmla="*/ 439 h 440"/>
                      <a:gd name="T6" fmla="*/ 38 w 39"/>
                      <a:gd name="T7" fmla="*/ 4 h 440"/>
                      <a:gd name="T8" fmla="*/ 0 w 39"/>
                      <a:gd name="T9" fmla="*/ 0 h 44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9"/>
                      <a:gd name="T16" fmla="*/ 0 h 440"/>
                      <a:gd name="T17" fmla="*/ 39 w 39"/>
                      <a:gd name="T18" fmla="*/ 440 h 44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9" h="440">
                        <a:moveTo>
                          <a:pt x="0" y="0"/>
                        </a:moveTo>
                        <a:lnTo>
                          <a:pt x="0" y="432"/>
                        </a:lnTo>
                        <a:lnTo>
                          <a:pt x="38" y="439"/>
                        </a:lnTo>
                        <a:lnTo>
                          <a:pt x="38" y="4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C0C0C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18" name="Freeform 91"/>
                  <p:cNvSpPr>
                    <a:spLocks/>
                  </p:cNvSpPr>
                  <p:nvPr/>
                </p:nvSpPr>
                <p:spPr bwMode="auto">
                  <a:xfrm>
                    <a:off x="3635" y="3345"/>
                    <a:ext cx="38" cy="452"/>
                  </a:xfrm>
                  <a:custGeom>
                    <a:avLst/>
                    <a:gdLst>
                      <a:gd name="T0" fmla="*/ 0 w 38"/>
                      <a:gd name="T1" fmla="*/ 1 h 452"/>
                      <a:gd name="T2" fmla="*/ 0 w 38"/>
                      <a:gd name="T3" fmla="*/ 446 h 452"/>
                      <a:gd name="T4" fmla="*/ 37 w 38"/>
                      <a:gd name="T5" fmla="*/ 451 h 452"/>
                      <a:gd name="T6" fmla="*/ 37 w 38"/>
                      <a:gd name="T7" fmla="*/ 0 h 452"/>
                      <a:gd name="T8" fmla="*/ 0 w 38"/>
                      <a:gd name="T9" fmla="*/ 1 h 45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8"/>
                      <a:gd name="T16" fmla="*/ 0 h 452"/>
                      <a:gd name="T17" fmla="*/ 38 w 38"/>
                      <a:gd name="T18" fmla="*/ 452 h 45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8" h="452">
                        <a:moveTo>
                          <a:pt x="0" y="1"/>
                        </a:moveTo>
                        <a:lnTo>
                          <a:pt x="0" y="446"/>
                        </a:lnTo>
                        <a:lnTo>
                          <a:pt x="37" y="451"/>
                        </a:lnTo>
                        <a:lnTo>
                          <a:pt x="37" y="0"/>
                        </a:lnTo>
                        <a:lnTo>
                          <a:pt x="0" y="1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19" name="Freeform 92"/>
                  <p:cNvSpPr>
                    <a:spLocks/>
                  </p:cNvSpPr>
                  <p:nvPr/>
                </p:nvSpPr>
                <p:spPr bwMode="auto">
                  <a:xfrm>
                    <a:off x="3629" y="3341"/>
                    <a:ext cx="45" cy="3"/>
                  </a:xfrm>
                  <a:custGeom>
                    <a:avLst/>
                    <a:gdLst>
                      <a:gd name="T0" fmla="*/ 0 w 45"/>
                      <a:gd name="T1" fmla="*/ 1 h 3"/>
                      <a:gd name="T2" fmla="*/ 38 w 45"/>
                      <a:gd name="T3" fmla="*/ 2 h 3"/>
                      <a:gd name="T4" fmla="*/ 44 w 45"/>
                      <a:gd name="T5" fmla="*/ 1 h 3"/>
                      <a:gd name="T6" fmla="*/ 4 w 45"/>
                      <a:gd name="T7" fmla="*/ 0 h 3"/>
                      <a:gd name="T8" fmla="*/ 0 w 45"/>
                      <a:gd name="T9" fmla="*/ 1 h 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5"/>
                      <a:gd name="T16" fmla="*/ 0 h 3"/>
                      <a:gd name="T17" fmla="*/ 45 w 45"/>
                      <a:gd name="T18" fmla="*/ 3 h 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5" h="3">
                        <a:moveTo>
                          <a:pt x="0" y="1"/>
                        </a:moveTo>
                        <a:lnTo>
                          <a:pt x="38" y="2"/>
                        </a:lnTo>
                        <a:lnTo>
                          <a:pt x="44" y="1"/>
                        </a:lnTo>
                        <a:lnTo>
                          <a:pt x="4" y="0"/>
                        </a:lnTo>
                        <a:lnTo>
                          <a:pt x="0" y="1"/>
                        </a:lnTo>
                      </a:path>
                    </a:pathLst>
                  </a:custGeom>
                  <a:solidFill>
                    <a:srgbClr val="E0E0E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20" name="Freeform 93"/>
                  <p:cNvSpPr>
                    <a:spLocks/>
                  </p:cNvSpPr>
                  <p:nvPr/>
                </p:nvSpPr>
                <p:spPr bwMode="auto">
                  <a:xfrm>
                    <a:off x="3629" y="3790"/>
                    <a:ext cx="44" cy="10"/>
                  </a:xfrm>
                  <a:custGeom>
                    <a:avLst/>
                    <a:gdLst>
                      <a:gd name="T0" fmla="*/ 0 w 44"/>
                      <a:gd name="T1" fmla="*/ 3 h 10"/>
                      <a:gd name="T2" fmla="*/ 6 w 44"/>
                      <a:gd name="T3" fmla="*/ 5 h 10"/>
                      <a:gd name="T4" fmla="*/ 43 w 44"/>
                      <a:gd name="T5" fmla="*/ 9 h 10"/>
                      <a:gd name="T6" fmla="*/ 43 w 44"/>
                      <a:gd name="T7" fmla="*/ 5 h 10"/>
                      <a:gd name="T8" fmla="*/ 32 w 44"/>
                      <a:gd name="T9" fmla="*/ 0 h 10"/>
                      <a:gd name="T10" fmla="*/ 0 w 44"/>
                      <a:gd name="T11" fmla="*/ 3 h 1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44"/>
                      <a:gd name="T19" fmla="*/ 0 h 10"/>
                      <a:gd name="T20" fmla="*/ 44 w 44"/>
                      <a:gd name="T21" fmla="*/ 10 h 10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44" h="10">
                        <a:moveTo>
                          <a:pt x="0" y="3"/>
                        </a:moveTo>
                        <a:lnTo>
                          <a:pt x="6" y="5"/>
                        </a:lnTo>
                        <a:lnTo>
                          <a:pt x="43" y="9"/>
                        </a:lnTo>
                        <a:lnTo>
                          <a:pt x="43" y="5"/>
                        </a:lnTo>
                        <a:lnTo>
                          <a:pt x="32" y="0"/>
                        </a:lnTo>
                        <a:lnTo>
                          <a:pt x="0" y="3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21" name="Freeform 94"/>
                  <p:cNvSpPr>
                    <a:spLocks/>
                  </p:cNvSpPr>
                  <p:nvPr/>
                </p:nvSpPr>
                <p:spPr bwMode="auto">
                  <a:xfrm>
                    <a:off x="3629" y="3348"/>
                    <a:ext cx="37" cy="446"/>
                  </a:xfrm>
                  <a:custGeom>
                    <a:avLst/>
                    <a:gdLst>
                      <a:gd name="T0" fmla="*/ 0 w 37"/>
                      <a:gd name="T1" fmla="*/ 0 h 446"/>
                      <a:gd name="T2" fmla="*/ 0 w 37"/>
                      <a:gd name="T3" fmla="*/ 437 h 446"/>
                      <a:gd name="T4" fmla="*/ 36 w 37"/>
                      <a:gd name="T5" fmla="*/ 445 h 446"/>
                      <a:gd name="T6" fmla="*/ 36 w 37"/>
                      <a:gd name="T7" fmla="*/ 3 h 446"/>
                      <a:gd name="T8" fmla="*/ 0 w 37"/>
                      <a:gd name="T9" fmla="*/ 0 h 44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7"/>
                      <a:gd name="T16" fmla="*/ 0 h 446"/>
                      <a:gd name="T17" fmla="*/ 37 w 37"/>
                      <a:gd name="T18" fmla="*/ 446 h 44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7" h="446">
                        <a:moveTo>
                          <a:pt x="0" y="0"/>
                        </a:moveTo>
                        <a:lnTo>
                          <a:pt x="0" y="437"/>
                        </a:lnTo>
                        <a:lnTo>
                          <a:pt x="36" y="445"/>
                        </a:lnTo>
                        <a:lnTo>
                          <a:pt x="36" y="3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C0C0C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22" name="Freeform 95"/>
                  <p:cNvSpPr>
                    <a:spLocks/>
                  </p:cNvSpPr>
                  <p:nvPr/>
                </p:nvSpPr>
                <p:spPr bwMode="auto">
                  <a:xfrm>
                    <a:off x="3695" y="3351"/>
                    <a:ext cx="39" cy="458"/>
                  </a:xfrm>
                  <a:custGeom>
                    <a:avLst/>
                    <a:gdLst>
                      <a:gd name="T0" fmla="*/ 0 w 39"/>
                      <a:gd name="T1" fmla="*/ 0 h 458"/>
                      <a:gd name="T2" fmla="*/ 0 w 39"/>
                      <a:gd name="T3" fmla="*/ 450 h 458"/>
                      <a:gd name="T4" fmla="*/ 38 w 39"/>
                      <a:gd name="T5" fmla="*/ 457 h 458"/>
                      <a:gd name="T6" fmla="*/ 38 w 39"/>
                      <a:gd name="T7" fmla="*/ 0 h 458"/>
                      <a:gd name="T8" fmla="*/ 0 w 39"/>
                      <a:gd name="T9" fmla="*/ 0 h 45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9"/>
                      <a:gd name="T16" fmla="*/ 0 h 458"/>
                      <a:gd name="T17" fmla="*/ 39 w 39"/>
                      <a:gd name="T18" fmla="*/ 458 h 458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9" h="458">
                        <a:moveTo>
                          <a:pt x="0" y="0"/>
                        </a:moveTo>
                        <a:lnTo>
                          <a:pt x="0" y="450"/>
                        </a:lnTo>
                        <a:lnTo>
                          <a:pt x="38" y="457"/>
                        </a:lnTo>
                        <a:lnTo>
                          <a:pt x="38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23" name="Freeform 96"/>
                  <p:cNvSpPr>
                    <a:spLocks/>
                  </p:cNvSpPr>
                  <p:nvPr/>
                </p:nvSpPr>
                <p:spPr bwMode="auto">
                  <a:xfrm>
                    <a:off x="3688" y="3347"/>
                    <a:ext cx="46" cy="3"/>
                  </a:xfrm>
                  <a:custGeom>
                    <a:avLst/>
                    <a:gdLst>
                      <a:gd name="T0" fmla="*/ 0 w 46"/>
                      <a:gd name="T1" fmla="*/ 1 h 3"/>
                      <a:gd name="T2" fmla="*/ 39 w 46"/>
                      <a:gd name="T3" fmla="*/ 2 h 3"/>
                      <a:gd name="T4" fmla="*/ 45 w 46"/>
                      <a:gd name="T5" fmla="*/ 1 h 3"/>
                      <a:gd name="T6" fmla="*/ 5 w 46"/>
                      <a:gd name="T7" fmla="*/ 0 h 3"/>
                      <a:gd name="T8" fmla="*/ 0 w 46"/>
                      <a:gd name="T9" fmla="*/ 1 h 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6"/>
                      <a:gd name="T16" fmla="*/ 0 h 3"/>
                      <a:gd name="T17" fmla="*/ 46 w 46"/>
                      <a:gd name="T18" fmla="*/ 3 h 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6" h="3">
                        <a:moveTo>
                          <a:pt x="0" y="1"/>
                        </a:moveTo>
                        <a:lnTo>
                          <a:pt x="39" y="2"/>
                        </a:lnTo>
                        <a:lnTo>
                          <a:pt x="45" y="1"/>
                        </a:lnTo>
                        <a:lnTo>
                          <a:pt x="5" y="0"/>
                        </a:lnTo>
                        <a:lnTo>
                          <a:pt x="0" y="1"/>
                        </a:lnTo>
                      </a:path>
                    </a:pathLst>
                  </a:custGeom>
                  <a:solidFill>
                    <a:srgbClr val="E0E0E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24" name="Freeform 97"/>
                  <p:cNvSpPr>
                    <a:spLocks/>
                  </p:cNvSpPr>
                  <p:nvPr/>
                </p:nvSpPr>
                <p:spPr bwMode="auto">
                  <a:xfrm>
                    <a:off x="3688" y="3354"/>
                    <a:ext cx="39" cy="450"/>
                  </a:xfrm>
                  <a:custGeom>
                    <a:avLst/>
                    <a:gdLst>
                      <a:gd name="T0" fmla="*/ 2 w 39"/>
                      <a:gd name="T1" fmla="*/ 0 h 450"/>
                      <a:gd name="T2" fmla="*/ 0 w 39"/>
                      <a:gd name="T3" fmla="*/ 442 h 450"/>
                      <a:gd name="T4" fmla="*/ 38 w 39"/>
                      <a:gd name="T5" fmla="*/ 449 h 450"/>
                      <a:gd name="T6" fmla="*/ 38 w 39"/>
                      <a:gd name="T7" fmla="*/ 4 h 450"/>
                      <a:gd name="T8" fmla="*/ 2 w 39"/>
                      <a:gd name="T9" fmla="*/ 0 h 45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9"/>
                      <a:gd name="T16" fmla="*/ 0 h 450"/>
                      <a:gd name="T17" fmla="*/ 39 w 39"/>
                      <a:gd name="T18" fmla="*/ 450 h 45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9" h="450">
                        <a:moveTo>
                          <a:pt x="2" y="0"/>
                        </a:moveTo>
                        <a:lnTo>
                          <a:pt x="0" y="442"/>
                        </a:lnTo>
                        <a:lnTo>
                          <a:pt x="38" y="449"/>
                        </a:lnTo>
                        <a:lnTo>
                          <a:pt x="38" y="4"/>
                        </a:lnTo>
                        <a:lnTo>
                          <a:pt x="2" y="0"/>
                        </a:lnTo>
                      </a:path>
                    </a:pathLst>
                  </a:custGeom>
                  <a:solidFill>
                    <a:srgbClr val="C0C0C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25" name="Freeform 98"/>
                  <p:cNvSpPr>
                    <a:spLocks/>
                  </p:cNvSpPr>
                  <p:nvPr/>
                </p:nvSpPr>
                <p:spPr bwMode="auto">
                  <a:xfrm>
                    <a:off x="3757" y="3358"/>
                    <a:ext cx="39" cy="464"/>
                  </a:xfrm>
                  <a:custGeom>
                    <a:avLst/>
                    <a:gdLst>
                      <a:gd name="T0" fmla="*/ 0 w 39"/>
                      <a:gd name="T1" fmla="*/ 1 h 464"/>
                      <a:gd name="T2" fmla="*/ 0 w 39"/>
                      <a:gd name="T3" fmla="*/ 457 h 464"/>
                      <a:gd name="T4" fmla="*/ 37 w 39"/>
                      <a:gd name="T5" fmla="*/ 463 h 464"/>
                      <a:gd name="T6" fmla="*/ 38 w 39"/>
                      <a:gd name="T7" fmla="*/ 0 h 464"/>
                      <a:gd name="T8" fmla="*/ 0 w 39"/>
                      <a:gd name="T9" fmla="*/ 1 h 46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9"/>
                      <a:gd name="T16" fmla="*/ 0 h 464"/>
                      <a:gd name="T17" fmla="*/ 39 w 39"/>
                      <a:gd name="T18" fmla="*/ 464 h 46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9" h="464">
                        <a:moveTo>
                          <a:pt x="0" y="1"/>
                        </a:moveTo>
                        <a:lnTo>
                          <a:pt x="0" y="457"/>
                        </a:lnTo>
                        <a:lnTo>
                          <a:pt x="37" y="463"/>
                        </a:lnTo>
                        <a:lnTo>
                          <a:pt x="38" y="0"/>
                        </a:lnTo>
                        <a:lnTo>
                          <a:pt x="0" y="1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26" name="Freeform 99"/>
                  <p:cNvSpPr>
                    <a:spLocks/>
                  </p:cNvSpPr>
                  <p:nvPr/>
                </p:nvSpPr>
                <p:spPr bwMode="auto">
                  <a:xfrm>
                    <a:off x="3751" y="3355"/>
                    <a:ext cx="44" cy="3"/>
                  </a:xfrm>
                  <a:custGeom>
                    <a:avLst/>
                    <a:gdLst>
                      <a:gd name="T0" fmla="*/ 0 w 44"/>
                      <a:gd name="T1" fmla="*/ 1 h 3"/>
                      <a:gd name="T2" fmla="*/ 38 w 44"/>
                      <a:gd name="T3" fmla="*/ 2 h 3"/>
                      <a:gd name="T4" fmla="*/ 43 w 44"/>
                      <a:gd name="T5" fmla="*/ 1 h 3"/>
                      <a:gd name="T6" fmla="*/ 3 w 44"/>
                      <a:gd name="T7" fmla="*/ 0 h 3"/>
                      <a:gd name="T8" fmla="*/ 0 w 44"/>
                      <a:gd name="T9" fmla="*/ 1 h 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4"/>
                      <a:gd name="T16" fmla="*/ 0 h 3"/>
                      <a:gd name="T17" fmla="*/ 44 w 44"/>
                      <a:gd name="T18" fmla="*/ 3 h 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4" h="3">
                        <a:moveTo>
                          <a:pt x="0" y="1"/>
                        </a:moveTo>
                        <a:lnTo>
                          <a:pt x="38" y="2"/>
                        </a:lnTo>
                        <a:lnTo>
                          <a:pt x="43" y="1"/>
                        </a:lnTo>
                        <a:lnTo>
                          <a:pt x="3" y="0"/>
                        </a:lnTo>
                        <a:lnTo>
                          <a:pt x="0" y="1"/>
                        </a:lnTo>
                      </a:path>
                    </a:pathLst>
                  </a:custGeom>
                  <a:solidFill>
                    <a:srgbClr val="E0E0E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27" name="Freeform 100"/>
                  <p:cNvSpPr>
                    <a:spLocks/>
                  </p:cNvSpPr>
                  <p:nvPr/>
                </p:nvSpPr>
                <p:spPr bwMode="auto">
                  <a:xfrm>
                    <a:off x="3750" y="3814"/>
                    <a:ext cx="45" cy="10"/>
                  </a:xfrm>
                  <a:custGeom>
                    <a:avLst/>
                    <a:gdLst>
                      <a:gd name="T0" fmla="*/ 0 w 45"/>
                      <a:gd name="T1" fmla="*/ 2 h 10"/>
                      <a:gd name="T2" fmla="*/ 6 w 45"/>
                      <a:gd name="T3" fmla="*/ 5 h 10"/>
                      <a:gd name="T4" fmla="*/ 44 w 45"/>
                      <a:gd name="T5" fmla="*/ 9 h 10"/>
                      <a:gd name="T6" fmla="*/ 44 w 45"/>
                      <a:gd name="T7" fmla="*/ 5 h 10"/>
                      <a:gd name="T8" fmla="*/ 33 w 45"/>
                      <a:gd name="T9" fmla="*/ 0 h 10"/>
                      <a:gd name="T10" fmla="*/ 0 w 45"/>
                      <a:gd name="T11" fmla="*/ 2 h 1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45"/>
                      <a:gd name="T19" fmla="*/ 0 h 10"/>
                      <a:gd name="T20" fmla="*/ 45 w 45"/>
                      <a:gd name="T21" fmla="*/ 10 h 10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45" h="10">
                        <a:moveTo>
                          <a:pt x="0" y="2"/>
                        </a:moveTo>
                        <a:lnTo>
                          <a:pt x="6" y="5"/>
                        </a:lnTo>
                        <a:lnTo>
                          <a:pt x="44" y="9"/>
                        </a:lnTo>
                        <a:lnTo>
                          <a:pt x="44" y="5"/>
                        </a:lnTo>
                        <a:lnTo>
                          <a:pt x="33" y="0"/>
                        </a:lnTo>
                        <a:lnTo>
                          <a:pt x="0" y="2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28" name="Freeform 101"/>
                  <p:cNvSpPr>
                    <a:spLocks/>
                  </p:cNvSpPr>
                  <p:nvPr/>
                </p:nvSpPr>
                <p:spPr bwMode="auto">
                  <a:xfrm>
                    <a:off x="3750" y="3361"/>
                    <a:ext cx="38" cy="456"/>
                  </a:xfrm>
                  <a:custGeom>
                    <a:avLst/>
                    <a:gdLst>
                      <a:gd name="T0" fmla="*/ 1 w 38"/>
                      <a:gd name="T1" fmla="*/ 0 h 456"/>
                      <a:gd name="T2" fmla="*/ 0 w 38"/>
                      <a:gd name="T3" fmla="*/ 448 h 456"/>
                      <a:gd name="T4" fmla="*/ 37 w 38"/>
                      <a:gd name="T5" fmla="*/ 455 h 456"/>
                      <a:gd name="T6" fmla="*/ 37 w 38"/>
                      <a:gd name="T7" fmla="*/ 4 h 456"/>
                      <a:gd name="T8" fmla="*/ 1 w 38"/>
                      <a:gd name="T9" fmla="*/ 0 h 45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8"/>
                      <a:gd name="T16" fmla="*/ 0 h 456"/>
                      <a:gd name="T17" fmla="*/ 38 w 38"/>
                      <a:gd name="T18" fmla="*/ 456 h 45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8" h="456">
                        <a:moveTo>
                          <a:pt x="1" y="0"/>
                        </a:moveTo>
                        <a:lnTo>
                          <a:pt x="0" y="448"/>
                        </a:lnTo>
                        <a:lnTo>
                          <a:pt x="37" y="455"/>
                        </a:lnTo>
                        <a:lnTo>
                          <a:pt x="37" y="4"/>
                        </a:lnTo>
                        <a:lnTo>
                          <a:pt x="1" y="0"/>
                        </a:lnTo>
                      </a:path>
                    </a:pathLst>
                  </a:custGeom>
                  <a:solidFill>
                    <a:srgbClr val="C0C0C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29" name="Freeform 102"/>
                  <p:cNvSpPr>
                    <a:spLocks/>
                  </p:cNvSpPr>
                  <p:nvPr/>
                </p:nvSpPr>
                <p:spPr bwMode="auto">
                  <a:xfrm>
                    <a:off x="3816" y="3365"/>
                    <a:ext cx="40" cy="468"/>
                  </a:xfrm>
                  <a:custGeom>
                    <a:avLst/>
                    <a:gdLst>
                      <a:gd name="T0" fmla="*/ 0 w 40"/>
                      <a:gd name="T1" fmla="*/ 0 h 468"/>
                      <a:gd name="T2" fmla="*/ 0 w 40"/>
                      <a:gd name="T3" fmla="*/ 462 h 468"/>
                      <a:gd name="T4" fmla="*/ 39 w 40"/>
                      <a:gd name="T5" fmla="*/ 467 h 468"/>
                      <a:gd name="T6" fmla="*/ 39 w 40"/>
                      <a:gd name="T7" fmla="*/ 1 h 468"/>
                      <a:gd name="T8" fmla="*/ 0 w 40"/>
                      <a:gd name="T9" fmla="*/ 0 h 4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0"/>
                      <a:gd name="T16" fmla="*/ 0 h 468"/>
                      <a:gd name="T17" fmla="*/ 40 w 40"/>
                      <a:gd name="T18" fmla="*/ 468 h 468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0" h="468">
                        <a:moveTo>
                          <a:pt x="0" y="0"/>
                        </a:moveTo>
                        <a:lnTo>
                          <a:pt x="0" y="462"/>
                        </a:lnTo>
                        <a:lnTo>
                          <a:pt x="39" y="467"/>
                        </a:lnTo>
                        <a:lnTo>
                          <a:pt x="39" y="1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30" name="Freeform 103"/>
                  <p:cNvSpPr>
                    <a:spLocks/>
                  </p:cNvSpPr>
                  <p:nvPr/>
                </p:nvSpPr>
                <p:spPr bwMode="auto">
                  <a:xfrm>
                    <a:off x="3810" y="3362"/>
                    <a:ext cx="46" cy="2"/>
                  </a:xfrm>
                  <a:custGeom>
                    <a:avLst/>
                    <a:gdLst>
                      <a:gd name="T0" fmla="*/ 0 w 46"/>
                      <a:gd name="T1" fmla="*/ 1 h 2"/>
                      <a:gd name="T2" fmla="*/ 39 w 46"/>
                      <a:gd name="T3" fmla="*/ 1 h 2"/>
                      <a:gd name="T4" fmla="*/ 45 w 46"/>
                      <a:gd name="T5" fmla="*/ 0 h 2"/>
                      <a:gd name="T6" fmla="*/ 5 w 46"/>
                      <a:gd name="T7" fmla="*/ 0 h 2"/>
                      <a:gd name="T8" fmla="*/ 0 w 46"/>
                      <a:gd name="T9" fmla="*/ 1 h 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6"/>
                      <a:gd name="T16" fmla="*/ 0 h 2"/>
                      <a:gd name="T17" fmla="*/ 46 w 46"/>
                      <a:gd name="T18" fmla="*/ 2 h 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6" h="2">
                        <a:moveTo>
                          <a:pt x="0" y="1"/>
                        </a:moveTo>
                        <a:lnTo>
                          <a:pt x="39" y="1"/>
                        </a:lnTo>
                        <a:lnTo>
                          <a:pt x="45" y="0"/>
                        </a:lnTo>
                        <a:lnTo>
                          <a:pt x="5" y="0"/>
                        </a:lnTo>
                        <a:lnTo>
                          <a:pt x="0" y="1"/>
                        </a:lnTo>
                      </a:path>
                    </a:pathLst>
                  </a:custGeom>
                  <a:solidFill>
                    <a:srgbClr val="E0E0E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31" name="Freeform 104"/>
                  <p:cNvSpPr>
                    <a:spLocks/>
                  </p:cNvSpPr>
                  <p:nvPr/>
                </p:nvSpPr>
                <p:spPr bwMode="auto">
                  <a:xfrm>
                    <a:off x="3809" y="3827"/>
                    <a:ext cx="47" cy="8"/>
                  </a:xfrm>
                  <a:custGeom>
                    <a:avLst/>
                    <a:gdLst>
                      <a:gd name="T0" fmla="*/ 0 w 47"/>
                      <a:gd name="T1" fmla="*/ 1 h 8"/>
                      <a:gd name="T2" fmla="*/ 6 w 47"/>
                      <a:gd name="T3" fmla="*/ 4 h 8"/>
                      <a:gd name="T4" fmla="*/ 46 w 47"/>
                      <a:gd name="T5" fmla="*/ 7 h 8"/>
                      <a:gd name="T6" fmla="*/ 46 w 47"/>
                      <a:gd name="T7" fmla="*/ 4 h 8"/>
                      <a:gd name="T8" fmla="*/ 33 w 47"/>
                      <a:gd name="T9" fmla="*/ 0 h 8"/>
                      <a:gd name="T10" fmla="*/ 0 w 47"/>
                      <a:gd name="T11" fmla="*/ 1 h 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47"/>
                      <a:gd name="T19" fmla="*/ 0 h 8"/>
                      <a:gd name="T20" fmla="*/ 47 w 47"/>
                      <a:gd name="T21" fmla="*/ 8 h 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47" h="8">
                        <a:moveTo>
                          <a:pt x="0" y="1"/>
                        </a:moveTo>
                        <a:lnTo>
                          <a:pt x="6" y="4"/>
                        </a:lnTo>
                        <a:lnTo>
                          <a:pt x="46" y="7"/>
                        </a:lnTo>
                        <a:lnTo>
                          <a:pt x="46" y="4"/>
                        </a:lnTo>
                        <a:lnTo>
                          <a:pt x="33" y="0"/>
                        </a:lnTo>
                        <a:lnTo>
                          <a:pt x="0" y="1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32" name="Freeform 105"/>
                  <p:cNvSpPr>
                    <a:spLocks/>
                  </p:cNvSpPr>
                  <p:nvPr/>
                </p:nvSpPr>
                <p:spPr bwMode="auto">
                  <a:xfrm>
                    <a:off x="3810" y="3366"/>
                    <a:ext cx="39" cy="464"/>
                  </a:xfrm>
                  <a:custGeom>
                    <a:avLst/>
                    <a:gdLst>
                      <a:gd name="T0" fmla="*/ 0 w 39"/>
                      <a:gd name="T1" fmla="*/ 0 h 464"/>
                      <a:gd name="T2" fmla="*/ 0 w 39"/>
                      <a:gd name="T3" fmla="*/ 455 h 464"/>
                      <a:gd name="T4" fmla="*/ 37 w 39"/>
                      <a:gd name="T5" fmla="*/ 463 h 464"/>
                      <a:gd name="T6" fmla="*/ 38 w 39"/>
                      <a:gd name="T7" fmla="*/ 5 h 464"/>
                      <a:gd name="T8" fmla="*/ 0 w 39"/>
                      <a:gd name="T9" fmla="*/ 0 h 46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9"/>
                      <a:gd name="T16" fmla="*/ 0 h 464"/>
                      <a:gd name="T17" fmla="*/ 39 w 39"/>
                      <a:gd name="T18" fmla="*/ 464 h 46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9" h="464">
                        <a:moveTo>
                          <a:pt x="0" y="0"/>
                        </a:moveTo>
                        <a:lnTo>
                          <a:pt x="0" y="455"/>
                        </a:lnTo>
                        <a:lnTo>
                          <a:pt x="37" y="463"/>
                        </a:lnTo>
                        <a:lnTo>
                          <a:pt x="38" y="5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C0C0C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33" name="Freeform 106"/>
                  <p:cNvSpPr>
                    <a:spLocks/>
                  </p:cNvSpPr>
                  <p:nvPr/>
                </p:nvSpPr>
                <p:spPr bwMode="auto">
                  <a:xfrm>
                    <a:off x="3877" y="3371"/>
                    <a:ext cx="39" cy="474"/>
                  </a:xfrm>
                  <a:custGeom>
                    <a:avLst/>
                    <a:gdLst>
                      <a:gd name="T0" fmla="*/ 0 w 39"/>
                      <a:gd name="T1" fmla="*/ 0 h 474"/>
                      <a:gd name="T2" fmla="*/ 0 w 39"/>
                      <a:gd name="T3" fmla="*/ 467 h 474"/>
                      <a:gd name="T4" fmla="*/ 38 w 39"/>
                      <a:gd name="T5" fmla="*/ 473 h 474"/>
                      <a:gd name="T6" fmla="*/ 38 w 39"/>
                      <a:gd name="T7" fmla="*/ 0 h 474"/>
                      <a:gd name="T8" fmla="*/ 0 w 39"/>
                      <a:gd name="T9" fmla="*/ 0 h 47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9"/>
                      <a:gd name="T16" fmla="*/ 0 h 474"/>
                      <a:gd name="T17" fmla="*/ 39 w 39"/>
                      <a:gd name="T18" fmla="*/ 474 h 47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9" h="474">
                        <a:moveTo>
                          <a:pt x="0" y="0"/>
                        </a:moveTo>
                        <a:lnTo>
                          <a:pt x="0" y="467"/>
                        </a:lnTo>
                        <a:lnTo>
                          <a:pt x="38" y="473"/>
                        </a:lnTo>
                        <a:lnTo>
                          <a:pt x="38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34" name="Freeform 107"/>
                  <p:cNvSpPr>
                    <a:spLocks/>
                  </p:cNvSpPr>
                  <p:nvPr/>
                </p:nvSpPr>
                <p:spPr bwMode="auto">
                  <a:xfrm>
                    <a:off x="3872" y="3369"/>
                    <a:ext cx="44" cy="1"/>
                  </a:xfrm>
                  <a:custGeom>
                    <a:avLst/>
                    <a:gdLst>
                      <a:gd name="T0" fmla="*/ 0 w 44"/>
                      <a:gd name="T1" fmla="*/ 0 h 1"/>
                      <a:gd name="T2" fmla="*/ 37 w 44"/>
                      <a:gd name="T3" fmla="*/ 0 h 1"/>
                      <a:gd name="T4" fmla="*/ 43 w 44"/>
                      <a:gd name="T5" fmla="*/ 0 h 1"/>
                      <a:gd name="T6" fmla="*/ 3 w 44"/>
                      <a:gd name="T7" fmla="*/ 0 h 1"/>
                      <a:gd name="T8" fmla="*/ 0 w 44"/>
                      <a:gd name="T9" fmla="*/ 0 h 1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4"/>
                      <a:gd name="T16" fmla="*/ 0 h 1"/>
                      <a:gd name="T17" fmla="*/ 44 w 44"/>
                      <a:gd name="T18" fmla="*/ 1 h 1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4" h="1">
                        <a:moveTo>
                          <a:pt x="0" y="0"/>
                        </a:moveTo>
                        <a:lnTo>
                          <a:pt x="37" y="0"/>
                        </a:lnTo>
                        <a:lnTo>
                          <a:pt x="43" y="0"/>
                        </a:lnTo>
                        <a:lnTo>
                          <a:pt x="3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E0E0E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35" name="Freeform 108"/>
                  <p:cNvSpPr>
                    <a:spLocks/>
                  </p:cNvSpPr>
                  <p:nvPr/>
                </p:nvSpPr>
                <p:spPr bwMode="auto">
                  <a:xfrm>
                    <a:off x="3870" y="3837"/>
                    <a:ext cx="46" cy="11"/>
                  </a:xfrm>
                  <a:custGeom>
                    <a:avLst/>
                    <a:gdLst>
                      <a:gd name="T0" fmla="*/ 0 w 46"/>
                      <a:gd name="T1" fmla="*/ 3 h 11"/>
                      <a:gd name="T2" fmla="*/ 7 w 46"/>
                      <a:gd name="T3" fmla="*/ 6 h 11"/>
                      <a:gd name="T4" fmla="*/ 45 w 46"/>
                      <a:gd name="T5" fmla="*/ 10 h 11"/>
                      <a:gd name="T6" fmla="*/ 45 w 46"/>
                      <a:gd name="T7" fmla="*/ 5 h 11"/>
                      <a:gd name="T8" fmla="*/ 33 w 46"/>
                      <a:gd name="T9" fmla="*/ 0 h 11"/>
                      <a:gd name="T10" fmla="*/ 0 w 46"/>
                      <a:gd name="T11" fmla="*/ 3 h 1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46"/>
                      <a:gd name="T19" fmla="*/ 0 h 11"/>
                      <a:gd name="T20" fmla="*/ 46 w 46"/>
                      <a:gd name="T21" fmla="*/ 11 h 11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46" h="11">
                        <a:moveTo>
                          <a:pt x="0" y="3"/>
                        </a:moveTo>
                        <a:lnTo>
                          <a:pt x="7" y="6"/>
                        </a:lnTo>
                        <a:lnTo>
                          <a:pt x="45" y="10"/>
                        </a:lnTo>
                        <a:lnTo>
                          <a:pt x="45" y="5"/>
                        </a:lnTo>
                        <a:lnTo>
                          <a:pt x="33" y="0"/>
                        </a:lnTo>
                        <a:lnTo>
                          <a:pt x="0" y="3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36" name="Freeform 109"/>
                  <p:cNvSpPr>
                    <a:spLocks/>
                  </p:cNvSpPr>
                  <p:nvPr/>
                </p:nvSpPr>
                <p:spPr bwMode="auto">
                  <a:xfrm>
                    <a:off x="3870" y="3373"/>
                    <a:ext cx="39" cy="468"/>
                  </a:xfrm>
                  <a:custGeom>
                    <a:avLst/>
                    <a:gdLst>
                      <a:gd name="T0" fmla="*/ 2 w 39"/>
                      <a:gd name="T1" fmla="*/ 0 h 468"/>
                      <a:gd name="T2" fmla="*/ 0 w 39"/>
                      <a:gd name="T3" fmla="*/ 459 h 468"/>
                      <a:gd name="T4" fmla="*/ 38 w 39"/>
                      <a:gd name="T5" fmla="*/ 467 h 468"/>
                      <a:gd name="T6" fmla="*/ 38 w 39"/>
                      <a:gd name="T7" fmla="*/ 3 h 468"/>
                      <a:gd name="T8" fmla="*/ 2 w 39"/>
                      <a:gd name="T9" fmla="*/ 0 h 4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9"/>
                      <a:gd name="T16" fmla="*/ 0 h 468"/>
                      <a:gd name="T17" fmla="*/ 39 w 39"/>
                      <a:gd name="T18" fmla="*/ 468 h 468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9" h="468">
                        <a:moveTo>
                          <a:pt x="2" y="0"/>
                        </a:moveTo>
                        <a:lnTo>
                          <a:pt x="0" y="459"/>
                        </a:lnTo>
                        <a:lnTo>
                          <a:pt x="38" y="467"/>
                        </a:lnTo>
                        <a:lnTo>
                          <a:pt x="38" y="3"/>
                        </a:lnTo>
                        <a:lnTo>
                          <a:pt x="2" y="0"/>
                        </a:lnTo>
                      </a:path>
                    </a:pathLst>
                  </a:custGeom>
                  <a:solidFill>
                    <a:srgbClr val="C0C0C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37" name="Freeform 110"/>
                  <p:cNvSpPr>
                    <a:spLocks/>
                  </p:cNvSpPr>
                  <p:nvPr/>
                </p:nvSpPr>
                <p:spPr bwMode="auto">
                  <a:xfrm>
                    <a:off x="3937" y="3377"/>
                    <a:ext cx="39" cy="480"/>
                  </a:xfrm>
                  <a:custGeom>
                    <a:avLst/>
                    <a:gdLst>
                      <a:gd name="T0" fmla="*/ 1 w 39"/>
                      <a:gd name="T1" fmla="*/ 0 h 480"/>
                      <a:gd name="T2" fmla="*/ 0 w 39"/>
                      <a:gd name="T3" fmla="*/ 473 h 480"/>
                      <a:gd name="T4" fmla="*/ 38 w 39"/>
                      <a:gd name="T5" fmla="*/ 479 h 480"/>
                      <a:gd name="T6" fmla="*/ 38 w 39"/>
                      <a:gd name="T7" fmla="*/ 2 h 480"/>
                      <a:gd name="T8" fmla="*/ 1 w 39"/>
                      <a:gd name="T9" fmla="*/ 0 h 48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9"/>
                      <a:gd name="T16" fmla="*/ 0 h 480"/>
                      <a:gd name="T17" fmla="*/ 39 w 39"/>
                      <a:gd name="T18" fmla="*/ 480 h 48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9" h="480">
                        <a:moveTo>
                          <a:pt x="1" y="0"/>
                        </a:moveTo>
                        <a:lnTo>
                          <a:pt x="0" y="473"/>
                        </a:lnTo>
                        <a:lnTo>
                          <a:pt x="38" y="479"/>
                        </a:lnTo>
                        <a:lnTo>
                          <a:pt x="38" y="2"/>
                        </a:lnTo>
                        <a:lnTo>
                          <a:pt x="1" y="0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38" name="Freeform 111"/>
                  <p:cNvSpPr>
                    <a:spLocks/>
                  </p:cNvSpPr>
                  <p:nvPr/>
                </p:nvSpPr>
                <p:spPr bwMode="auto">
                  <a:xfrm>
                    <a:off x="3931" y="3373"/>
                    <a:ext cx="45" cy="3"/>
                  </a:xfrm>
                  <a:custGeom>
                    <a:avLst/>
                    <a:gdLst>
                      <a:gd name="T0" fmla="*/ 0 w 45"/>
                      <a:gd name="T1" fmla="*/ 1 h 3"/>
                      <a:gd name="T2" fmla="*/ 40 w 45"/>
                      <a:gd name="T3" fmla="*/ 2 h 3"/>
                      <a:gd name="T4" fmla="*/ 44 w 45"/>
                      <a:gd name="T5" fmla="*/ 1 h 3"/>
                      <a:gd name="T6" fmla="*/ 5 w 45"/>
                      <a:gd name="T7" fmla="*/ 0 h 3"/>
                      <a:gd name="T8" fmla="*/ 0 w 45"/>
                      <a:gd name="T9" fmla="*/ 1 h 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5"/>
                      <a:gd name="T16" fmla="*/ 0 h 3"/>
                      <a:gd name="T17" fmla="*/ 45 w 45"/>
                      <a:gd name="T18" fmla="*/ 3 h 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5" h="3">
                        <a:moveTo>
                          <a:pt x="0" y="1"/>
                        </a:moveTo>
                        <a:lnTo>
                          <a:pt x="40" y="2"/>
                        </a:lnTo>
                        <a:lnTo>
                          <a:pt x="44" y="1"/>
                        </a:lnTo>
                        <a:lnTo>
                          <a:pt x="5" y="0"/>
                        </a:lnTo>
                        <a:lnTo>
                          <a:pt x="0" y="1"/>
                        </a:lnTo>
                      </a:path>
                    </a:pathLst>
                  </a:custGeom>
                  <a:solidFill>
                    <a:srgbClr val="E0E0E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39" name="Freeform 112"/>
                  <p:cNvSpPr>
                    <a:spLocks/>
                  </p:cNvSpPr>
                  <p:nvPr/>
                </p:nvSpPr>
                <p:spPr bwMode="auto">
                  <a:xfrm>
                    <a:off x="3930" y="3848"/>
                    <a:ext cx="46" cy="11"/>
                  </a:xfrm>
                  <a:custGeom>
                    <a:avLst/>
                    <a:gdLst>
                      <a:gd name="T0" fmla="*/ 0 w 46"/>
                      <a:gd name="T1" fmla="*/ 3 h 11"/>
                      <a:gd name="T2" fmla="*/ 7 w 46"/>
                      <a:gd name="T3" fmla="*/ 6 h 11"/>
                      <a:gd name="T4" fmla="*/ 45 w 46"/>
                      <a:gd name="T5" fmla="*/ 10 h 11"/>
                      <a:gd name="T6" fmla="*/ 45 w 46"/>
                      <a:gd name="T7" fmla="*/ 6 h 11"/>
                      <a:gd name="T8" fmla="*/ 33 w 46"/>
                      <a:gd name="T9" fmla="*/ 0 h 11"/>
                      <a:gd name="T10" fmla="*/ 0 w 46"/>
                      <a:gd name="T11" fmla="*/ 3 h 1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46"/>
                      <a:gd name="T19" fmla="*/ 0 h 11"/>
                      <a:gd name="T20" fmla="*/ 46 w 46"/>
                      <a:gd name="T21" fmla="*/ 11 h 11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46" h="11">
                        <a:moveTo>
                          <a:pt x="0" y="3"/>
                        </a:moveTo>
                        <a:lnTo>
                          <a:pt x="7" y="6"/>
                        </a:lnTo>
                        <a:lnTo>
                          <a:pt x="45" y="10"/>
                        </a:lnTo>
                        <a:lnTo>
                          <a:pt x="45" y="6"/>
                        </a:lnTo>
                        <a:lnTo>
                          <a:pt x="33" y="0"/>
                        </a:lnTo>
                        <a:lnTo>
                          <a:pt x="0" y="3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40" name="Freeform 113"/>
                  <p:cNvSpPr>
                    <a:spLocks/>
                  </p:cNvSpPr>
                  <p:nvPr/>
                </p:nvSpPr>
                <p:spPr bwMode="auto">
                  <a:xfrm>
                    <a:off x="3931" y="3379"/>
                    <a:ext cx="40" cy="473"/>
                  </a:xfrm>
                  <a:custGeom>
                    <a:avLst/>
                    <a:gdLst>
                      <a:gd name="T0" fmla="*/ 0 w 40"/>
                      <a:gd name="T1" fmla="*/ 0 h 473"/>
                      <a:gd name="T2" fmla="*/ 0 w 40"/>
                      <a:gd name="T3" fmla="*/ 465 h 473"/>
                      <a:gd name="T4" fmla="*/ 39 w 40"/>
                      <a:gd name="T5" fmla="*/ 472 h 473"/>
                      <a:gd name="T6" fmla="*/ 39 w 40"/>
                      <a:gd name="T7" fmla="*/ 3 h 473"/>
                      <a:gd name="T8" fmla="*/ 0 w 40"/>
                      <a:gd name="T9" fmla="*/ 0 h 47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0"/>
                      <a:gd name="T16" fmla="*/ 0 h 473"/>
                      <a:gd name="T17" fmla="*/ 40 w 40"/>
                      <a:gd name="T18" fmla="*/ 473 h 47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0" h="473">
                        <a:moveTo>
                          <a:pt x="0" y="0"/>
                        </a:moveTo>
                        <a:lnTo>
                          <a:pt x="0" y="465"/>
                        </a:lnTo>
                        <a:lnTo>
                          <a:pt x="39" y="472"/>
                        </a:lnTo>
                        <a:lnTo>
                          <a:pt x="39" y="3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C0C0C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41" name="Freeform 114"/>
                  <p:cNvSpPr>
                    <a:spLocks/>
                  </p:cNvSpPr>
                  <p:nvPr/>
                </p:nvSpPr>
                <p:spPr bwMode="auto">
                  <a:xfrm>
                    <a:off x="3997" y="3386"/>
                    <a:ext cx="40" cy="485"/>
                  </a:xfrm>
                  <a:custGeom>
                    <a:avLst/>
                    <a:gdLst>
                      <a:gd name="T0" fmla="*/ 0 w 40"/>
                      <a:gd name="T1" fmla="*/ 0 h 485"/>
                      <a:gd name="T2" fmla="*/ 0 w 40"/>
                      <a:gd name="T3" fmla="*/ 479 h 485"/>
                      <a:gd name="T4" fmla="*/ 39 w 40"/>
                      <a:gd name="T5" fmla="*/ 484 h 485"/>
                      <a:gd name="T6" fmla="*/ 39 w 40"/>
                      <a:gd name="T7" fmla="*/ 0 h 485"/>
                      <a:gd name="T8" fmla="*/ 0 w 40"/>
                      <a:gd name="T9" fmla="*/ 0 h 485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0"/>
                      <a:gd name="T16" fmla="*/ 0 h 485"/>
                      <a:gd name="T17" fmla="*/ 40 w 40"/>
                      <a:gd name="T18" fmla="*/ 485 h 485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0" h="485">
                        <a:moveTo>
                          <a:pt x="0" y="0"/>
                        </a:moveTo>
                        <a:lnTo>
                          <a:pt x="0" y="479"/>
                        </a:lnTo>
                        <a:lnTo>
                          <a:pt x="39" y="484"/>
                        </a:lnTo>
                        <a:lnTo>
                          <a:pt x="39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42" name="Freeform 115"/>
                  <p:cNvSpPr>
                    <a:spLocks/>
                  </p:cNvSpPr>
                  <p:nvPr/>
                </p:nvSpPr>
                <p:spPr bwMode="auto">
                  <a:xfrm>
                    <a:off x="3990" y="3382"/>
                    <a:ext cx="46" cy="3"/>
                  </a:xfrm>
                  <a:custGeom>
                    <a:avLst/>
                    <a:gdLst>
                      <a:gd name="T0" fmla="*/ 0 w 46"/>
                      <a:gd name="T1" fmla="*/ 2 h 3"/>
                      <a:gd name="T2" fmla="*/ 40 w 46"/>
                      <a:gd name="T3" fmla="*/ 2 h 3"/>
                      <a:gd name="T4" fmla="*/ 45 w 46"/>
                      <a:gd name="T5" fmla="*/ 1 h 3"/>
                      <a:gd name="T6" fmla="*/ 6 w 46"/>
                      <a:gd name="T7" fmla="*/ 0 h 3"/>
                      <a:gd name="T8" fmla="*/ 0 w 46"/>
                      <a:gd name="T9" fmla="*/ 2 h 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6"/>
                      <a:gd name="T16" fmla="*/ 0 h 3"/>
                      <a:gd name="T17" fmla="*/ 46 w 46"/>
                      <a:gd name="T18" fmla="*/ 3 h 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6" h="3">
                        <a:moveTo>
                          <a:pt x="0" y="2"/>
                        </a:moveTo>
                        <a:lnTo>
                          <a:pt x="40" y="2"/>
                        </a:lnTo>
                        <a:lnTo>
                          <a:pt x="45" y="1"/>
                        </a:lnTo>
                        <a:lnTo>
                          <a:pt x="6" y="0"/>
                        </a:lnTo>
                        <a:lnTo>
                          <a:pt x="0" y="2"/>
                        </a:lnTo>
                      </a:path>
                    </a:pathLst>
                  </a:custGeom>
                  <a:solidFill>
                    <a:srgbClr val="E0E0E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43" name="Freeform 116"/>
                  <p:cNvSpPr>
                    <a:spLocks/>
                  </p:cNvSpPr>
                  <p:nvPr/>
                </p:nvSpPr>
                <p:spPr bwMode="auto">
                  <a:xfrm>
                    <a:off x="3990" y="3863"/>
                    <a:ext cx="47" cy="11"/>
                  </a:xfrm>
                  <a:custGeom>
                    <a:avLst/>
                    <a:gdLst>
                      <a:gd name="T0" fmla="*/ 0 w 47"/>
                      <a:gd name="T1" fmla="*/ 3 h 11"/>
                      <a:gd name="T2" fmla="*/ 7 w 47"/>
                      <a:gd name="T3" fmla="*/ 6 h 11"/>
                      <a:gd name="T4" fmla="*/ 46 w 47"/>
                      <a:gd name="T5" fmla="*/ 10 h 11"/>
                      <a:gd name="T6" fmla="*/ 46 w 47"/>
                      <a:gd name="T7" fmla="*/ 6 h 11"/>
                      <a:gd name="T8" fmla="*/ 34 w 47"/>
                      <a:gd name="T9" fmla="*/ 0 h 11"/>
                      <a:gd name="T10" fmla="*/ 0 w 47"/>
                      <a:gd name="T11" fmla="*/ 3 h 1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47"/>
                      <a:gd name="T19" fmla="*/ 0 h 11"/>
                      <a:gd name="T20" fmla="*/ 47 w 47"/>
                      <a:gd name="T21" fmla="*/ 11 h 11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47" h="11">
                        <a:moveTo>
                          <a:pt x="0" y="3"/>
                        </a:moveTo>
                        <a:lnTo>
                          <a:pt x="7" y="6"/>
                        </a:lnTo>
                        <a:lnTo>
                          <a:pt x="46" y="10"/>
                        </a:lnTo>
                        <a:lnTo>
                          <a:pt x="46" y="6"/>
                        </a:lnTo>
                        <a:lnTo>
                          <a:pt x="34" y="0"/>
                        </a:lnTo>
                        <a:lnTo>
                          <a:pt x="0" y="3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44" name="Freeform 117"/>
                  <p:cNvSpPr>
                    <a:spLocks/>
                  </p:cNvSpPr>
                  <p:nvPr/>
                </p:nvSpPr>
                <p:spPr bwMode="auto">
                  <a:xfrm>
                    <a:off x="3990" y="3388"/>
                    <a:ext cx="40" cy="479"/>
                  </a:xfrm>
                  <a:custGeom>
                    <a:avLst/>
                    <a:gdLst>
                      <a:gd name="T0" fmla="*/ 0 w 40"/>
                      <a:gd name="T1" fmla="*/ 0 h 479"/>
                      <a:gd name="T2" fmla="*/ 0 w 40"/>
                      <a:gd name="T3" fmla="*/ 471 h 479"/>
                      <a:gd name="T4" fmla="*/ 39 w 40"/>
                      <a:gd name="T5" fmla="*/ 478 h 479"/>
                      <a:gd name="T6" fmla="*/ 39 w 40"/>
                      <a:gd name="T7" fmla="*/ 4 h 479"/>
                      <a:gd name="T8" fmla="*/ 0 w 40"/>
                      <a:gd name="T9" fmla="*/ 0 h 47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0"/>
                      <a:gd name="T16" fmla="*/ 0 h 479"/>
                      <a:gd name="T17" fmla="*/ 40 w 40"/>
                      <a:gd name="T18" fmla="*/ 479 h 479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0" h="479">
                        <a:moveTo>
                          <a:pt x="0" y="0"/>
                        </a:moveTo>
                        <a:lnTo>
                          <a:pt x="0" y="471"/>
                        </a:lnTo>
                        <a:lnTo>
                          <a:pt x="39" y="478"/>
                        </a:lnTo>
                        <a:lnTo>
                          <a:pt x="39" y="4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C0C0C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45" name="Freeform 118"/>
                  <p:cNvSpPr>
                    <a:spLocks/>
                  </p:cNvSpPr>
                  <p:nvPr/>
                </p:nvSpPr>
                <p:spPr bwMode="auto">
                  <a:xfrm>
                    <a:off x="4059" y="3394"/>
                    <a:ext cx="40" cy="490"/>
                  </a:xfrm>
                  <a:custGeom>
                    <a:avLst/>
                    <a:gdLst>
                      <a:gd name="T0" fmla="*/ 0 w 40"/>
                      <a:gd name="T1" fmla="*/ 0 h 490"/>
                      <a:gd name="T2" fmla="*/ 0 w 40"/>
                      <a:gd name="T3" fmla="*/ 483 h 490"/>
                      <a:gd name="T4" fmla="*/ 39 w 40"/>
                      <a:gd name="T5" fmla="*/ 489 h 490"/>
                      <a:gd name="T6" fmla="*/ 39 w 40"/>
                      <a:gd name="T7" fmla="*/ 0 h 490"/>
                      <a:gd name="T8" fmla="*/ 0 w 40"/>
                      <a:gd name="T9" fmla="*/ 0 h 49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0"/>
                      <a:gd name="T16" fmla="*/ 0 h 490"/>
                      <a:gd name="T17" fmla="*/ 40 w 40"/>
                      <a:gd name="T18" fmla="*/ 490 h 49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0" h="490">
                        <a:moveTo>
                          <a:pt x="0" y="0"/>
                        </a:moveTo>
                        <a:lnTo>
                          <a:pt x="0" y="483"/>
                        </a:lnTo>
                        <a:lnTo>
                          <a:pt x="39" y="489"/>
                        </a:lnTo>
                        <a:lnTo>
                          <a:pt x="39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46" name="Freeform 119"/>
                  <p:cNvSpPr>
                    <a:spLocks/>
                  </p:cNvSpPr>
                  <p:nvPr/>
                </p:nvSpPr>
                <p:spPr bwMode="auto">
                  <a:xfrm>
                    <a:off x="4053" y="3391"/>
                    <a:ext cx="46" cy="1"/>
                  </a:xfrm>
                  <a:custGeom>
                    <a:avLst/>
                    <a:gdLst>
                      <a:gd name="T0" fmla="*/ 0 w 46"/>
                      <a:gd name="T1" fmla="*/ 0 h 1"/>
                      <a:gd name="T2" fmla="*/ 38 w 46"/>
                      <a:gd name="T3" fmla="*/ 0 h 1"/>
                      <a:gd name="T4" fmla="*/ 45 w 46"/>
                      <a:gd name="T5" fmla="*/ 0 h 1"/>
                      <a:gd name="T6" fmla="*/ 5 w 46"/>
                      <a:gd name="T7" fmla="*/ 0 h 1"/>
                      <a:gd name="T8" fmla="*/ 0 w 46"/>
                      <a:gd name="T9" fmla="*/ 0 h 1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6"/>
                      <a:gd name="T16" fmla="*/ 0 h 1"/>
                      <a:gd name="T17" fmla="*/ 46 w 46"/>
                      <a:gd name="T18" fmla="*/ 1 h 1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6" h="1">
                        <a:moveTo>
                          <a:pt x="0" y="0"/>
                        </a:moveTo>
                        <a:lnTo>
                          <a:pt x="38" y="0"/>
                        </a:lnTo>
                        <a:lnTo>
                          <a:pt x="45" y="0"/>
                        </a:lnTo>
                        <a:lnTo>
                          <a:pt x="5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E0E0E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47" name="Freeform 120"/>
                  <p:cNvSpPr>
                    <a:spLocks/>
                  </p:cNvSpPr>
                  <p:nvPr/>
                </p:nvSpPr>
                <p:spPr bwMode="auto">
                  <a:xfrm>
                    <a:off x="4053" y="3875"/>
                    <a:ext cx="46" cy="10"/>
                  </a:xfrm>
                  <a:custGeom>
                    <a:avLst/>
                    <a:gdLst>
                      <a:gd name="T0" fmla="*/ 0 w 46"/>
                      <a:gd name="T1" fmla="*/ 2 h 10"/>
                      <a:gd name="T2" fmla="*/ 5 w 46"/>
                      <a:gd name="T3" fmla="*/ 6 h 10"/>
                      <a:gd name="T4" fmla="*/ 45 w 46"/>
                      <a:gd name="T5" fmla="*/ 9 h 10"/>
                      <a:gd name="T6" fmla="*/ 45 w 46"/>
                      <a:gd name="T7" fmla="*/ 5 h 10"/>
                      <a:gd name="T8" fmla="*/ 33 w 46"/>
                      <a:gd name="T9" fmla="*/ 0 h 10"/>
                      <a:gd name="T10" fmla="*/ 0 w 46"/>
                      <a:gd name="T11" fmla="*/ 2 h 1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46"/>
                      <a:gd name="T19" fmla="*/ 0 h 10"/>
                      <a:gd name="T20" fmla="*/ 46 w 46"/>
                      <a:gd name="T21" fmla="*/ 10 h 10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46" h="10">
                        <a:moveTo>
                          <a:pt x="0" y="2"/>
                        </a:moveTo>
                        <a:lnTo>
                          <a:pt x="5" y="6"/>
                        </a:lnTo>
                        <a:lnTo>
                          <a:pt x="45" y="9"/>
                        </a:lnTo>
                        <a:lnTo>
                          <a:pt x="45" y="5"/>
                        </a:lnTo>
                        <a:lnTo>
                          <a:pt x="33" y="0"/>
                        </a:lnTo>
                        <a:lnTo>
                          <a:pt x="0" y="2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48" name="Freeform 121"/>
                  <p:cNvSpPr>
                    <a:spLocks/>
                  </p:cNvSpPr>
                  <p:nvPr/>
                </p:nvSpPr>
                <p:spPr bwMode="auto">
                  <a:xfrm>
                    <a:off x="4053" y="3396"/>
                    <a:ext cx="39" cy="483"/>
                  </a:xfrm>
                  <a:custGeom>
                    <a:avLst/>
                    <a:gdLst>
                      <a:gd name="T0" fmla="*/ 0 w 39"/>
                      <a:gd name="T1" fmla="*/ 0 h 483"/>
                      <a:gd name="T2" fmla="*/ 0 w 39"/>
                      <a:gd name="T3" fmla="*/ 474 h 483"/>
                      <a:gd name="T4" fmla="*/ 38 w 39"/>
                      <a:gd name="T5" fmla="*/ 482 h 483"/>
                      <a:gd name="T6" fmla="*/ 38 w 39"/>
                      <a:gd name="T7" fmla="*/ 3 h 483"/>
                      <a:gd name="T8" fmla="*/ 0 w 39"/>
                      <a:gd name="T9" fmla="*/ 0 h 48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9"/>
                      <a:gd name="T16" fmla="*/ 0 h 483"/>
                      <a:gd name="T17" fmla="*/ 39 w 39"/>
                      <a:gd name="T18" fmla="*/ 483 h 48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9" h="483">
                        <a:moveTo>
                          <a:pt x="0" y="0"/>
                        </a:moveTo>
                        <a:lnTo>
                          <a:pt x="0" y="474"/>
                        </a:lnTo>
                        <a:lnTo>
                          <a:pt x="38" y="482"/>
                        </a:lnTo>
                        <a:lnTo>
                          <a:pt x="38" y="3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C0C0C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49" name="Freeform 122"/>
                  <p:cNvSpPr>
                    <a:spLocks/>
                  </p:cNvSpPr>
                  <p:nvPr/>
                </p:nvSpPr>
                <p:spPr bwMode="auto">
                  <a:xfrm>
                    <a:off x="4119" y="3397"/>
                    <a:ext cx="38" cy="497"/>
                  </a:xfrm>
                  <a:custGeom>
                    <a:avLst/>
                    <a:gdLst>
                      <a:gd name="T0" fmla="*/ 1 w 38"/>
                      <a:gd name="T1" fmla="*/ 0 h 497"/>
                      <a:gd name="T2" fmla="*/ 0 w 38"/>
                      <a:gd name="T3" fmla="*/ 491 h 497"/>
                      <a:gd name="T4" fmla="*/ 37 w 38"/>
                      <a:gd name="T5" fmla="*/ 496 h 497"/>
                      <a:gd name="T6" fmla="*/ 37 w 38"/>
                      <a:gd name="T7" fmla="*/ 0 h 497"/>
                      <a:gd name="T8" fmla="*/ 1 w 38"/>
                      <a:gd name="T9" fmla="*/ 0 h 49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8"/>
                      <a:gd name="T16" fmla="*/ 0 h 497"/>
                      <a:gd name="T17" fmla="*/ 38 w 38"/>
                      <a:gd name="T18" fmla="*/ 497 h 49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8" h="497">
                        <a:moveTo>
                          <a:pt x="1" y="0"/>
                        </a:moveTo>
                        <a:lnTo>
                          <a:pt x="0" y="491"/>
                        </a:lnTo>
                        <a:lnTo>
                          <a:pt x="37" y="496"/>
                        </a:lnTo>
                        <a:lnTo>
                          <a:pt x="37" y="0"/>
                        </a:lnTo>
                        <a:lnTo>
                          <a:pt x="1" y="0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50" name="Freeform 123"/>
                  <p:cNvSpPr>
                    <a:spLocks/>
                  </p:cNvSpPr>
                  <p:nvPr/>
                </p:nvSpPr>
                <p:spPr bwMode="auto">
                  <a:xfrm>
                    <a:off x="4112" y="3394"/>
                    <a:ext cx="45" cy="2"/>
                  </a:xfrm>
                  <a:custGeom>
                    <a:avLst/>
                    <a:gdLst>
                      <a:gd name="T0" fmla="*/ 0 w 45"/>
                      <a:gd name="T1" fmla="*/ 1 h 2"/>
                      <a:gd name="T2" fmla="*/ 38 w 45"/>
                      <a:gd name="T3" fmla="*/ 1 h 2"/>
                      <a:gd name="T4" fmla="*/ 44 w 45"/>
                      <a:gd name="T5" fmla="*/ 0 h 2"/>
                      <a:gd name="T6" fmla="*/ 5 w 45"/>
                      <a:gd name="T7" fmla="*/ 0 h 2"/>
                      <a:gd name="T8" fmla="*/ 0 w 45"/>
                      <a:gd name="T9" fmla="*/ 1 h 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5"/>
                      <a:gd name="T16" fmla="*/ 0 h 2"/>
                      <a:gd name="T17" fmla="*/ 45 w 45"/>
                      <a:gd name="T18" fmla="*/ 2 h 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5" h="2">
                        <a:moveTo>
                          <a:pt x="0" y="1"/>
                        </a:moveTo>
                        <a:lnTo>
                          <a:pt x="38" y="1"/>
                        </a:lnTo>
                        <a:lnTo>
                          <a:pt x="44" y="0"/>
                        </a:lnTo>
                        <a:lnTo>
                          <a:pt x="5" y="0"/>
                        </a:lnTo>
                        <a:lnTo>
                          <a:pt x="0" y="1"/>
                        </a:lnTo>
                      </a:path>
                    </a:pathLst>
                  </a:custGeom>
                  <a:solidFill>
                    <a:srgbClr val="E0E0E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51" name="Freeform 124"/>
                  <p:cNvSpPr>
                    <a:spLocks/>
                  </p:cNvSpPr>
                  <p:nvPr/>
                </p:nvSpPr>
                <p:spPr bwMode="auto">
                  <a:xfrm>
                    <a:off x="4113" y="3886"/>
                    <a:ext cx="44" cy="10"/>
                  </a:xfrm>
                  <a:custGeom>
                    <a:avLst/>
                    <a:gdLst>
                      <a:gd name="T0" fmla="*/ 0 w 44"/>
                      <a:gd name="T1" fmla="*/ 2 h 10"/>
                      <a:gd name="T2" fmla="*/ 5 w 44"/>
                      <a:gd name="T3" fmla="*/ 5 h 10"/>
                      <a:gd name="T4" fmla="*/ 43 w 44"/>
                      <a:gd name="T5" fmla="*/ 9 h 10"/>
                      <a:gd name="T6" fmla="*/ 43 w 44"/>
                      <a:gd name="T7" fmla="*/ 4 h 10"/>
                      <a:gd name="T8" fmla="*/ 32 w 44"/>
                      <a:gd name="T9" fmla="*/ 0 h 10"/>
                      <a:gd name="T10" fmla="*/ 0 w 44"/>
                      <a:gd name="T11" fmla="*/ 2 h 1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44"/>
                      <a:gd name="T19" fmla="*/ 0 h 10"/>
                      <a:gd name="T20" fmla="*/ 44 w 44"/>
                      <a:gd name="T21" fmla="*/ 10 h 10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44" h="10">
                        <a:moveTo>
                          <a:pt x="0" y="2"/>
                        </a:moveTo>
                        <a:lnTo>
                          <a:pt x="5" y="5"/>
                        </a:lnTo>
                        <a:lnTo>
                          <a:pt x="43" y="9"/>
                        </a:lnTo>
                        <a:lnTo>
                          <a:pt x="43" y="4"/>
                        </a:lnTo>
                        <a:lnTo>
                          <a:pt x="32" y="0"/>
                        </a:lnTo>
                        <a:lnTo>
                          <a:pt x="0" y="2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52" name="Freeform 125"/>
                  <p:cNvSpPr>
                    <a:spLocks/>
                  </p:cNvSpPr>
                  <p:nvPr/>
                </p:nvSpPr>
                <p:spPr bwMode="auto">
                  <a:xfrm>
                    <a:off x="4113" y="3400"/>
                    <a:ext cx="39" cy="489"/>
                  </a:xfrm>
                  <a:custGeom>
                    <a:avLst/>
                    <a:gdLst>
                      <a:gd name="T0" fmla="*/ 0 w 39"/>
                      <a:gd name="T1" fmla="*/ 0 h 489"/>
                      <a:gd name="T2" fmla="*/ 0 w 39"/>
                      <a:gd name="T3" fmla="*/ 481 h 489"/>
                      <a:gd name="T4" fmla="*/ 38 w 39"/>
                      <a:gd name="T5" fmla="*/ 488 h 489"/>
                      <a:gd name="T6" fmla="*/ 36 w 39"/>
                      <a:gd name="T7" fmla="*/ 3 h 489"/>
                      <a:gd name="T8" fmla="*/ 0 w 39"/>
                      <a:gd name="T9" fmla="*/ 0 h 48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9"/>
                      <a:gd name="T16" fmla="*/ 0 h 489"/>
                      <a:gd name="T17" fmla="*/ 39 w 39"/>
                      <a:gd name="T18" fmla="*/ 489 h 489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9" h="489">
                        <a:moveTo>
                          <a:pt x="0" y="0"/>
                        </a:moveTo>
                        <a:lnTo>
                          <a:pt x="0" y="481"/>
                        </a:lnTo>
                        <a:lnTo>
                          <a:pt x="38" y="488"/>
                        </a:lnTo>
                        <a:lnTo>
                          <a:pt x="36" y="3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C0C0C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53" name="Freeform 126"/>
                  <p:cNvSpPr>
                    <a:spLocks/>
                  </p:cNvSpPr>
                  <p:nvPr/>
                </p:nvSpPr>
                <p:spPr bwMode="auto">
                  <a:xfrm>
                    <a:off x="4179" y="3405"/>
                    <a:ext cx="42" cy="503"/>
                  </a:xfrm>
                  <a:custGeom>
                    <a:avLst/>
                    <a:gdLst>
                      <a:gd name="T0" fmla="*/ 0 w 42"/>
                      <a:gd name="T1" fmla="*/ 0 h 503"/>
                      <a:gd name="T2" fmla="*/ 0 w 42"/>
                      <a:gd name="T3" fmla="*/ 497 h 503"/>
                      <a:gd name="T4" fmla="*/ 41 w 42"/>
                      <a:gd name="T5" fmla="*/ 502 h 503"/>
                      <a:gd name="T6" fmla="*/ 41 w 42"/>
                      <a:gd name="T7" fmla="*/ 2 h 503"/>
                      <a:gd name="T8" fmla="*/ 0 w 42"/>
                      <a:gd name="T9" fmla="*/ 0 h 50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2"/>
                      <a:gd name="T16" fmla="*/ 0 h 503"/>
                      <a:gd name="T17" fmla="*/ 42 w 42"/>
                      <a:gd name="T18" fmla="*/ 503 h 50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2" h="503">
                        <a:moveTo>
                          <a:pt x="0" y="0"/>
                        </a:moveTo>
                        <a:lnTo>
                          <a:pt x="0" y="497"/>
                        </a:lnTo>
                        <a:lnTo>
                          <a:pt x="41" y="502"/>
                        </a:lnTo>
                        <a:lnTo>
                          <a:pt x="41" y="2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54" name="Freeform 127"/>
                  <p:cNvSpPr>
                    <a:spLocks/>
                  </p:cNvSpPr>
                  <p:nvPr/>
                </p:nvSpPr>
                <p:spPr bwMode="auto">
                  <a:xfrm>
                    <a:off x="4172" y="3402"/>
                    <a:ext cx="46" cy="2"/>
                  </a:xfrm>
                  <a:custGeom>
                    <a:avLst/>
                    <a:gdLst>
                      <a:gd name="T0" fmla="*/ 0 w 46"/>
                      <a:gd name="T1" fmla="*/ 1 h 2"/>
                      <a:gd name="T2" fmla="*/ 41 w 46"/>
                      <a:gd name="T3" fmla="*/ 1 h 2"/>
                      <a:gd name="T4" fmla="*/ 45 w 46"/>
                      <a:gd name="T5" fmla="*/ 0 h 2"/>
                      <a:gd name="T6" fmla="*/ 5 w 46"/>
                      <a:gd name="T7" fmla="*/ 0 h 2"/>
                      <a:gd name="T8" fmla="*/ 0 w 46"/>
                      <a:gd name="T9" fmla="*/ 1 h 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6"/>
                      <a:gd name="T16" fmla="*/ 0 h 2"/>
                      <a:gd name="T17" fmla="*/ 46 w 46"/>
                      <a:gd name="T18" fmla="*/ 2 h 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6" h="2">
                        <a:moveTo>
                          <a:pt x="0" y="1"/>
                        </a:moveTo>
                        <a:lnTo>
                          <a:pt x="41" y="1"/>
                        </a:lnTo>
                        <a:lnTo>
                          <a:pt x="45" y="0"/>
                        </a:lnTo>
                        <a:lnTo>
                          <a:pt x="5" y="0"/>
                        </a:lnTo>
                        <a:lnTo>
                          <a:pt x="0" y="1"/>
                        </a:lnTo>
                      </a:path>
                    </a:pathLst>
                  </a:custGeom>
                  <a:solidFill>
                    <a:srgbClr val="E0E0E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55" name="Freeform 128"/>
                  <p:cNvSpPr>
                    <a:spLocks/>
                  </p:cNvSpPr>
                  <p:nvPr/>
                </p:nvSpPr>
                <p:spPr bwMode="auto">
                  <a:xfrm>
                    <a:off x="4172" y="3899"/>
                    <a:ext cx="49" cy="11"/>
                  </a:xfrm>
                  <a:custGeom>
                    <a:avLst/>
                    <a:gdLst>
                      <a:gd name="T0" fmla="*/ 0 w 49"/>
                      <a:gd name="T1" fmla="*/ 3 h 11"/>
                      <a:gd name="T2" fmla="*/ 6 w 49"/>
                      <a:gd name="T3" fmla="*/ 6 h 11"/>
                      <a:gd name="T4" fmla="*/ 48 w 49"/>
                      <a:gd name="T5" fmla="*/ 10 h 11"/>
                      <a:gd name="T6" fmla="*/ 48 w 49"/>
                      <a:gd name="T7" fmla="*/ 6 h 11"/>
                      <a:gd name="T8" fmla="*/ 33 w 49"/>
                      <a:gd name="T9" fmla="*/ 0 h 11"/>
                      <a:gd name="T10" fmla="*/ 0 w 49"/>
                      <a:gd name="T11" fmla="*/ 3 h 1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49"/>
                      <a:gd name="T19" fmla="*/ 0 h 11"/>
                      <a:gd name="T20" fmla="*/ 49 w 49"/>
                      <a:gd name="T21" fmla="*/ 11 h 11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49" h="11">
                        <a:moveTo>
                          <a:pt x="0" y="3"/>
                        </a:moveTo>
                        <a:lnTo>
                          <a:pt x="6" y="6"/>
                        </a:lnTo>
                        <a:lnTo>
                          <a:pt x="48" y="10"/>
                        </a:lnTo>
                        <a:lnTo>
                          <a:pt x="48" y="6"/>
                        </a:lnTo>
                        <a:lnTo>
                          <a:pt x="33" y="0"/>
                        </a:lnTo>
                        <a:lnTo>
                          <a:pt x="0" y="3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56" name="Freeform 129"/>
                  <p:cNvSpPr>
                    <a:spLocks/>
                  </p:cNvSpPr>
                  <p:nvPr/>
                </p:nvSpPr>
                <p:spPr bwMode="auto">
                  <a:xfrm>
                    <a:off x="4172" y="3409"/>
                    <a:ext cx="43" cy="494"/>
                  </a:xfrm>
                  <a:custGeom>
                    <a:avLst/>
                    <a:gdLst>
                      <a:gd name="T0" fmla="*/ 0 w 43"/>
                      <a:gd name="T1" fmla="*/ 0 h 494"/>
                      <a:gd name="T2" fmla="*/ 0 w 43"/>
                      <a:gd name="T3" fmla="*/ 486 h 494"/>
                      <a:gd name="T4" fmla="*/ 42 w 43"/>
                      <a:gd name="T5" fmla="*/ 493 h 494"/>
                      <a:gd name="T6" fmla="*/ 41 w 43"/>
                      <a:gd name="T7" fmla="*/ 3 h 494"/>
                      <a:gd name="T8" fmla="*/ 0 w 43"/>
                      <a:gd name="T9" fmla="*/ 0 h 49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3"/>
                      <a:gd name="T16" fmla="*/ 0 h 494"/>
                      <a:gd name="T17" fmla="*/ 43 w 43"/>
                      <a:gd name="T18" fmla="*/ 494 h 49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3" h="494">
                        <a:moveTo>
                          <a:pt x="0" y="0"/>
                        </a:moveTo>
                        <a:lnTo>
                          <a:pt x="0" y="486"/>
                        </a:lnTo>
                        <a:lnTo>
                          <a:pt x="42" y="493"/>
                        </a:lnTo>
                        <a:lnTo>
                          <a:pt x="41" y="3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C0C0C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57" name="Freeform 130"/>
                  <p:cNvSpPr>
                    <a:spLocks/>
                  </p:cNvSpPr>
                  <p:nvPr/>
                </p:nvSpPr>
                <p:spPr bwMode="auto">
                  <a:xfrm>
                    <a:off x="4239" y="3412"/>
                    <a:ext cx="42" cy="507"/>
                  </a:xfrm>
                  <a:custGeom>
                    <a:avLst/>
                    <a:gdLst>
                      <a:gd name="T0" fmla="*/ 0 w 42"/>
                      <a:gd name="T1" fmla="*/ 0 h 507"/>
                      <a:gd name="T2" fmla="*/ 0 w 42"/>
                      <a:gd name="T3" fmla="*/ 501 h 507"/>
                      <a:gd name="T4" fmla="*/ 41 w 42"/>
                      <a:gd name="T5" fmla="*/ 506 h 507"/>
                      <a:gd name="T6" fmla="*/ 41 w 42"/>
                      <a:gd name="T7" fmla="*/ 0 h 507"/>
                      <a:gd name="T8" fmla="*/ 0 w 42"/>
                      <a:gd name="T9" fmla="*/ 0 h 50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2"/>
                      <a:gd name="T16" fmla="*/ 0 h 507"/>
                      <a:gd name="T17" fmla="*/ 42 w 42"/>
                      <a:gd name="T18" fmla="*/ 507 h 50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2" h="507">
                        <a:moveTo>
                          <a:pt x="0" y="0"/>
                        </a:moveTo>
                        <a:lnTo>
                          <a:pt x="0" y="501"/>
                        </a:lnTo>
                        <a:lnTo>
                          <a:pt x="41" y="506"/>
                        </a:lnTo>
                        <a:lnTo>
                          <a:pt x="41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58" name="Freeform 131"/>
                  <p:cNvSpPr>
                    <a:spLocks/>
                  </p:cNvSpPr>
                  <p:nvPr/>
                </p:nvSpPr>
                <p:spPr bwMode="auto">
                  <a:xfrm>
                    <a:off x="4232" y="3409"/>
                    <a:ext cx="48" cy="1"/>
                  </a:xfrm>
                  <a:custGeom>
                    <a:avLst/>
                    <a:gdLst>
                      <a:gd name="T0" fmla="*/ 0 w 48"/>
                      <a:gd name="T1" fmla="*/ 0 h 1"/>
                      <a:gd name="T2" fmla="*/ 42 w 48"/>
                      <a:gd name="T3" fmla="*/ 0 h 1"/>
                      <a:gd name="T4" fmla="*/ 47 w 48"/>
                      <a:gd name="T5" fmla="*/ 0 h 1"/>
                      <a:gd name="T6" fmla="*/ 5 w 48"/>
                      <a:gd name="T7" fmla="*/ 0 h 1"/>
                      <a:gd name="T8" fmla="*/ 0 w 48"/>
                      <a:gd name="T9" fmla="*/ 0 h 1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8"/>
                      <a:gd name="T16" fmla="*/ 0 h 1"/>
                      <a:gd name="T17" fmla="*/ 48 w 48"/>
                      <a:gd name="T18" fmla="*/ 1 h 1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8" h="1">
                        <a:moveTo>
                          <a:pt x="0" y="0"/>
                        </a:moveTo>
                        <a:lnTo>
                          <a:pt x="42" y="0"/>
                        </a:lnTo>
                        <a:lnTo>
                          <a:pt x="47" y="0"/>
                        </a:lnTo>
                        <a:lnTo>
                          <a:pt x="5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E0E0E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59" name="Freeform 132"/>
                  <p:cNvSpPr>
                    <a:spLocks/>
                  </p:cNvSpPr>
                  <p:nvPr/>
                </p:nvSpPr>
                <p:spPr bwMode="auto">
                  <a:xfrm>
                    <a:off x="4233" y="3911"/>
                    <a:ext cx="48" cy="10"/>
                  </a:xfrm>
                  <a:custGeom>
                    <a:avLst/>
                    <a:gdLst>
                      <a:gd name="T0" fmla="*/ 0 w 48"/>
                      <a:gd name="T1" fmla="*/ 2 h 10"/>
                      <a:gd name="T2" fmla="*/ 5 w 48"/>
                      <a:gd name="T3" fmla="*/ 6 h 10"/>
                      <a:gd name="T4" fmla="*/ 47 w 48"/>
                      <a:gd name="T5" fmla="*/ 9 h 10"/>
                      <a:gd name="T6" fmla="*/ 47 w 48"/>
                      <a:gd name="T7" fmla="*/ 5 h 10"/>
                      <a:gd name="T8" fmla="*/ 33 w 48"/>
                      <a:gd name="T9" fmla="*/ 0 h 10"/>
                      <a:gd name="T10" fmla="*/ 0 w 48"/>
                      <a:gd name="T11" fmla="*/ 2 h 1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48"/>
                      <a:gd name="T19" fmla="*/ 0 h 10"/>
                      <a:gd name="T20" fmla="*/ 48 w 48"/>
                      <a:gd name="T21" fmla="*/ 10 h 10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48" h="10">
                        <a:moveTo>
                          <a:pt x="0" y="2"/>
                        </a:moveTo>
                        <a:lnTo>
                          <a:pt x="5" y="6"/>
                        </a:lnTo>
                        <a:lnTo>
                          <a:pt x="47" y="9"/>
                        </a:lnTo>
                        <a:lnTo>
                          <a:pt x="47" y="5"/>
                        </a:lnTo>
                        <a:lnTo>
                          <a:pt x="33" y="0"/>
                        </a:lnTo>
                        <a:lnTo>
                          <a:pt x="0" y="2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60" name="Freeform 133"/>
                  <p:cNvSpPr>
                    <a:spLocks/>
                  </p:cNvSpPr>
                  <p:nvPr/>
                </p:nvSpPr>
                <p:spPr bwMode="auto">
                  <a:xfrm>
                    <a:off x="4233" y="3415"/>
                    <a:ext cx="42" cy="499"/>
                  </a:xfrm>
                  <a:custGeom>
                    <a:avLst/>
                    <a:gdLst>
                      <a:gd name="T0" fmla="*/ 0 w 42"/>
                      <a:gd name="T1" fmla="*/ 0 h 499"/>
                      <a:gd name="T2" fmla="*/ 0 w 42"/>
                      <a:gd name="T3" fmla="*/ 490 h 499"/>
                      <a:gd name="T4" fmla="*/ 41 w 42"/>
                      <a:gd name="T5" fmla="*/ 498 h 499"/>
                      <a:gd name="T6" fmla="*/ 41 w 42"/>
                      <a:gd name="T7" fmla="*/ 3 h 499"/>
                      <a:gd name="T8" fmla="*/ 0 w 42"/>
                      <a:gd name="T9" fmla="*/ 0 h 49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2"/>
                      <a:gd name="T16" fmla="*/ 0 h 499"/>
                      <a:gd name="T17" fmla="*/ 42 w 42"/>
                      <a:gd name="T18" fmla="*/ 499 h 499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2" h="499">
                        <a:moveTo>
                          <a:pt x="0" y="0"/>
                        </a:moveTo>
                        <a:lnTo>
                          <a:pt x="0" y="490"/>
                        </a:lnTo>
                        <a:lnTo>
                          <a:pt x="41" y="498"/>
                        </a:lnTo>
                        <a:lnTo>
                          <a:pt x="41" y="3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C0C0C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61" name="Freeform 134"/>
                  <p:cNvSpPr>
                    <a:spLocks/>
                  </p:cNvSpPr>
                  <p:nvPr/>
                </p:nvSpPr>
                <p:spPr bwMode="auto">
                  <a:xfrm>
                    <a:off x="3515" y="3330"/>
                    <a:ext cx="38" cy="440"/>
                  </a:xfrm>
                  <a:custGeom>
                    <a:avLst/>
                    <a:gdLst>
                      <a:gd name="T0" fmla="*/ 0 w 38"/>
                      <a:gd name="T1" fmla="*/ 0 h 440"/>
                      <a:gd name="T2" fmla="*/ 0 w 38"/>
                      <a:gd name="T3" fmla="*/ 433 h 440"/>
                      <a:gd name="T4" fmla="*/ 37 w 38"/>
                      <a:gd name="T5" fmla="*/ 439 h 440"/>
                      <a:gd name="T6" fmla="*/ 37 w 38"/>
                      <a:gd name="T7" fmla="*/ 1 h 440"/>
                      <a:gd name="T8" fmla="*/ 0 w 38"/>
                      <a:gd name="T9" fmla="*/ 0 h 44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8"/>
                      <a:gd name="T16" fmla="*/ 0 h 440"/>
                      <a:gd name="T17" fmla="*/ 38 w 38"/>
                      <a:gd name="T18" fmla="*/ 440 h 44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8" h="440">
                        <a:moveTo>
                          <a:pt x="0" y="0"/>
                        </a:moveTo>
                        <a:lnTo>
                          <a:pt x="0" y="433"/>
                        </a:lnTo>
                        <a:lnTo>
                          <a:pt x="37" y="439"/>
                        </a:lnTo>
                        <a:lnTo>
                          <a:pt x="37" y="1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62" name="Freeform 135"/>
                  <p:cNvSpPr>
                    <a:spLocks/>
                  </p:cNvSpPr>
                  <p:nvPr/>
                </p:nvSpPr>
                <p:spPr bwMode="auto">
                  <a:xfrm>
                    <a:off x="3508" y="3328"/>
                    <a:ext cx="44" cy="3"/>
                  </a:xfrm>
                  <a:custGeom>
                    <a:avLst/>
                    <a:gdLst>
                      <a:gd name="T0" fmla="*/ 0 w 44"/>
                      <a:gd name="T1" fmla="*/ 1 h 3"/>
                      <a:gd name="T2" fmla="*/ 38 w 44"/>
                      <a:gd name="T3" fmla="*/ 2 h 3"/>
                      <a:gd name="T4" fmla="*/ 43 w 44"/>
                      <a:gd name="T5" fmla="*/ 1 h 3"/>
                      <a:gd name="T6" fmla="*/ 4 w 44"/>
                      <a:gd name="T7" fmla="*/ 0 h 3"/>
                      <a:gd name="T8" fmla="*/ 0 w 44"/>
                      <a:gd name="T9" fmla="*/ 1 h 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4"/>
                      <a:gd name="T16" fmla="*/ 0 h 3"/>
                      <a:gd name="T17" fmla="*/ 44 w 44"/>
                      <a:gd name="T18" fmla="*/ 3 h 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4" h="3">
                        <a:moveTo>
                          <a:pt x="0" y="1"/>
                        </a:moveTo>
                        <a:lnTo>
                          <a:pt x="38" y="2"/>
                        </a:lnTo>
                        <a:lnTo>
                          <a:pt x="43" y="1"/>
                        </a:lnTo>
                        <a:lnTo>
                          <a:pt x="4" y="0"/>
                        </a:lnTo>
                        <a:lnTo>
                          <a:pt x="0" y="1"/>
                        </a:lnTo>
                      </a:path>
                    </a:pathLst>
                  </a:custGeom>
                  <a:solidFill>
                    <a:srgbClr val="E0E0E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63" name="Freeform 136"/>
                  <p:cNvSpPr>
                    <a:spLocks/>
                  </p:cNvSpPr>
                  <p:nvPr/>
                </p:nvSpPr>
                <p:spPr bwMode="auto">
                  <a:xfrm>
                    <a:off x="3507" y="3763"/>
                    <a:ext cx="46" cy="9"/>
                  </a:xfrm>
                  <a:custGeom>
                    <a:avLst/>
                    <a:gdLst>
                      <a:gd name="T0" fmla="*/ 0 w 46"/>
                      <a:gd name="T1" fmla="*/ 1 h 9"/>
                      <a:gd name="T2" fmla="*/ 6 w 46"/>
                      <a:gd name="T3" fmla="*/ 4 h 9"/>
                      <a:gd name="T4" fmla="*/ 45 w 46"/>
                      <a:gd name="T5" fmla="*/ 8 h 9"/>
                      <a:gd name="T6" fmla="*/ 45 w 46"/>
                      <a:gd name="T7" fmla="*/ 4 h 9"/>
                      <a:gd name="T8" fmla="*/ 33 w 46"/>
                      <a:gd name="T9" fmla="*/ 0 h 9"/>
                      <a:gd name="T10" fmla="*/ 0 w 46"/>
                      <a:gd name="T11" fmla="*/ 1 h 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46"/>
                      <a:gd name="T19" fmla="*/ 0 h 9"/>
                      <a:gd name="T20" fmla="*/ 46 w 46"/>
                      <a:gd name="T21" fmla="*/ 9 h 9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46" h="9">
                        <a:moveTo>
                          <a:pt x="0" y="1"/>
                        </a:moveTo>
                        <a:lnTo>
                          <a:pt x="6" y="4"/>
                        </a:lnTo>
                        <a:lnTo>
                          <a:pt x="45" y="8"/>
                        </a:lnTo>
                        <a:lnTo>
                          <a:pt x="45" y="4"/>
                        </a:lnTo>
                        <a:lnTo>
                          <a:pt x="33" y="0"/>
                        </a:lnTo>
                        <a:lnTo>
                          <a:pt x="0" y="1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64" name="Freeform 137"/>
                  <p:cNvSpPr>
                    <a:spLocks/>
                  </p:cNvSpPr>
                  <p:nvPr/>
                </p:nvSpPr>
                <p:spPr bwMode="auto">
                  <a:xfrm>
                    <a:off x="3508" y="3715"/>
                    <a:ext cx="38" cy="51"/>
                  </a:xfrm>
                  <a:custGeom>
                    <a:avLst/>
                    <a:gdLst>
                      <a:gd name="T0" fmla="*/ 0 w 38"/>
                      <a:gd name="T1" fmla="*/ 0 h 51"/>
                      <a:gd name="T2" fmla="*/ 0 w 38"/>
                      <a:gd name="T3" fmla="*/ 44 h 51"/>
                      <a:gd name="T4" fmla="*/ 37 w 38"/>
                      <a:gd name="T5" fmla="*/ 50 h 51"/>
                      <a:gd name="T6" fmla="*/ 37 w 38"/>
                      <a:gd name="T7" fmla="*/ 4 h 51"/>
                      <a:gd name="T8" fmla="*/ 0 w 38"/>
                      <a:gd name="T9" fmla="*/ 0 h 51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8"/>
                      <a:gd name="T16" fmla="*/ 0 h 51"/>
                      <a:gd name="T17" fmla="*/ 38 w 38"/>
                      <a:gd name="T18" fmla="*/ 51 h 51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8" h="51">
                        <a:moveTo>
                          <a:pt x="0" y="0"/>
                        </a:moveTo>
                        <a:lnTo>
                          <a:pt x="0" y="44"/>
                        </a:lnTo>
                        <a:lnTo>
                          <a:pt x="37" y="50"/>
                        </a:lnTo>
                        <a:lnTo>
                          <a:pt x="37" y="4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C0C0C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65" name="Freeform 138"/>
                  <p:cNvSpPr>
                    <a:spLocks/>
                  </p:cNvSpPr>
                  <p:nvPr/>
                </p:nvSpPr>
                <p:spPr bwMode="auto">
                  <a:xfrm>
                    <a:off x="3508" y="3335"/>
                    <a:ext cx="38" cy="317"/>
                  </a:xfrm>
                  <a:custGeom>
                    <a:avLst/>
                    <a:gdLst>
                      <a:gd name="T0" fmla="*/ 0 w 38"/>
                      <a:gd name="T1" fmla="*/ 0 h 317"/>
                      <a:gd name="T2" fmla="*/ 0 w 38"/>
                      <a:gd name="T3" fmla="*/ 313 h 317"/>
                      <a:gd name="T4" fmla="*/ 37 w 38"/>
                      <a:gd name="T5" fmla="*/ 316 h 317"/>
                      <a:gd name="T6" fmla="*/ 37 w 38"/>
                      <a:gd name="T7" fmla="*/ 3 h 317"/>
                      <a:gd name="T8" fmla="*/ 0 w 38"/>
                      <a:gd name="T9" fmla="*/ 0 h 31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8"/>
                      <a:gd name="T16" fmla="*/ 0 h 317"/>
                      <a:gd name="T17" fmla="*/ 38 w 38"/>
                      <a:gd name="T18" fmla="*/ 317 h 31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8" h="317">
                        <a:moveTo>
                          <a:pt x="0" y="0"/>
                        </a:moveTo>
                        <a:lnTo>
                          <a:pt x="0" y="313"/>
                        </a:lnTo>
                        <a:lnTo>
                          <a:pt x="37" y="316"/>
                        </a:lnTo>
                        <a:lnTo>
                          <a:pt x="37" y="3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C0C0C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66" name="Freeform 139"/>
                  <p:cNvSpPr>
                    <a:spLocks/>
                  </p:cNvSpPr>
                  <p:nvPr/>
                </p:nvSpPr>
                <p:spPr bwMode="auto">
                  <a:xfrm>
                    <a:off x="3507" y="3708"/>
                    <a:ext cx="46" cy="4"/>
                  </a:xfrm>
                  <a:custGeom>
                    <a:avLst/>
                    <a:gdLst>
                      <a:gd name="T0" fmla="*/ 0 w 46"/>
                      <a:gd name="T1" fmla="*/ 2 h 4"/>
                      <a:gd name="T2" fmla="*/ 39 w 46"/>
                      <a:gd name="T3" fmla="*/ 3 h 4"/>
                      <a:gd name="T4" fmla="*/ 45 w 46"/>
                      <a:gd name="T5" fmla="*/ 1 h 4"/>
                      <a:gd name="T6" fmla="*/ 4 w 46"/>
                      <a:gd name="T7" fmla="*/ 0 h 4"/>
                      <a:gd name="T8" fmla="*/ 0 w 46"/>
                      <a:gd name="T9" fmla="*/ 2 h 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6"/>
                      <a:gd name="T16" fmla="*/ 0 h 4"/>
                      <a:gd name="T17" fmla="*/ 46 w 46"/>
                      <a:gd name="T18" fmla="*/ 4 h 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6" h="4">
                        <a:moveTo>
                          <a:pt x="0" y="2"/>
                        </a:moveTo>
                        <a:lnTo>
                          <a:pt x="39" y="3"/>
                        </a:lnTo>
                        <a:lnTo>
                          <a:pt x="45" y="1"/>
                        </a:lnTo>
                        <a:lnTo>
                          <a:pt x="4" y="0"/>
                        </a:lnTo>
                        <a:lnTo>
                          <a:pt x="0" y="2"/>
                        </a:lnTo>
                      </a:path>
                    </a:pathLst>
                  </a:custGeom>
                  <a:solidFill>
                    <a:srgbClr val="E0E0E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67" name="Freeform 140"/>
                  <p:cNvSpPr>
                    <a:spLocks/>
                  </p:cNvSpPr>
                  <p:nvPr/>
                </p:nvSpPr>
                <p:spPr bwMode="auto">
                  <a:xfrm>
                    <a:off x="3507" y="3656"/>
                    <a:ext cx="46" cy="3"/>
                  </a:xfrm>
                  <a:custGeom>
                    <a:avLst/>
                    <a:gdLst>
                      <a:gd name="T0" fmla="*/ 39 w 46"/>
                      <a:gd name="T1" fmla="*/ 0 h 3"/>
                      <a:gd name="T2" fmla="*/ 0 w 46"/>
                      <a:gd name="T3" fmla="*/ 0 h 3"/>
                      <a:gd name="T4" fmla="*/ 6 w 46"/>
                      <a:gd name="T5" fmla="*/ 1 h 3"/>
                      <a:gd name="T6" fmla="*/ 45 w 46"/>
                      <a:gd name="T7" fmla="*/ 2 h 3"/>
                      <a:gd name="T8" fmla="*/ 39 w 46"/>
                      <a:gd name="T9" fmla="*/ 0 h 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6"/>
                      <a:gd name="T16" fmla="*/ 0 h 3"/>
                      <a:gd name="T17" fmla="*/ 46 w 46"/>
                      <a:gd name="T18" fmla="*/ 3 h 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6" h="3">
                        <a:moveTo>
                          <a:pt x="39" y="0"/>
                        </a:moveTo>
                        <a:lnTo>
                          <a:pt x="0" y="0"/>
                        </a:lnTo>
                        <a:lnTo>
                          <a:pt x="6" y="1"/>
                        </a:lnTo>
                        <a:lnTo>
                          <a:pt x="45" y="2"/>
                        </a:lnTo>
                        <a:lnTo>
                          <a:pt x="39" y="0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68" name="Freeform 141"/>
                  <p:cNvSpPr>
                    <a:spLocks/>
                  </p:cNvSpPr>
                  <p:nvPr/>
                </p:nvSpPr>
                <p:spPr bwMode="auto">
                  <a:xfrm>
                    <a:off x="3518" y="3695"/>
                    <a:ext cx="31" cy="4"/>
                  </a:xfrm>
                  <a:custGeom>
                    <a:avLst/>
                    <a:gdLst>
                      <a:gd name="T0" fmla="*/ 0 w 31"/>
                      <a:gd name="T1" fmla="*/ 0 h 4"/>
                      <a:gd name="T2" fmla="*/ 0 w 31"/>
                      <a:gd name="T3" fmla="*/ 2 h 4"/>
                      <a:gd name="T4" fmla="*/ 30 w 31"/>
                      <a:gd name="T5" fmla="*/ 3 h 4"/>
                      <a:gd name="T6" fmla="*/ 30 w 31"/>
                      <a:gd name="T7" fmla="*/ 1 h 4"/>
                      <a:gd name="T8" fmla="*/ 0 w 31"/>
                      <a:gd name="T9" fmla="*/ 0 h 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1"/>
                      <a:gd name="T16" fmla="*/ 0 h 4"/>
                      <a:gd name="T17" fmla="*/ 31 w 31"/>
                      <a:gd name="T18" fmla="*/ 4 h 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1" h="4">
                        <a:moveTo>
                          <a:pt x="0" y="0"/>
                        </a:moveTo>
                        <a:lnTo>
                          <a:pt x="0" y="2"/>
                        </a:lnTo>
                        <a:lnTo>
                          <a:pt x="30" y="3"/>
                        </a:lnTo>
                        <a:lnTo>
                          <a:pt x="30" y="1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20202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69" name="Freeform 142"/>
                  <p:cNvSpPr>
                    <a:spLocks/>
                  </p:cNvSpPr>
                  <p:nvPr/>
                </p:nvSpPr>
                <p:spPr bwMode="auto">
                  <a:xfrm>
                    <a:off x="4298" y="3402"/>
                    <a:ext cx="1" cy="540"/>
                  </a:xfrm>
                  <a:custGeom>
                    <a:avLst/>
                    <a:gdLst>
                      <a:gd name="T0" fmla="*/ 0 w 1"/>
                      <a:gd name="T1" fmla="*/ 539 h 540"/>
                      <a:gd name="T2" fmla="*/ 0 w 1"/>
                      <a:gd name="T3" fmla="*/ 531 h 540"/>
                      <a:gd name="T4" fmla="*/ 0 w 1"/>
                      <a:gd name="T5" fmla="*/ 2 h 540"/>
                      <a:gd name="T6" fmla="*/ 0 w 1"/>
                      <a:gd name="T7" fmla="*/ 0 h 540"/>
                      <a:gd name="T8" fmla="*/ 0 w 1"/>
                      <a:gd name="T9" fmla="*/ 539 h 54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"/>
                      <a:gd name="T16" fmla="*/ 0 h 540"/>
                      <a:gd name="T17" fmla="*/ 1 w 1"/>
                      <a:gd name="T18" fmla="*/ 540 h 54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" h="540">
                        <a:moveTo>
                          <a:pt x="0" y="539"/>
                        </a:moveTo>
                        <a:lnTo>
                          <a:pt x="0" y="531"/>
                        </a:ln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0" y="539"/>
                        </a:lnTo>
                      </a:path>
                    </a:pathLst>
                  </a:custGeom>
                  <a:solidFill>
                    <a:srgbClr val="A0A0A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4670" name="Freeform 143"/>
                  <p:cNvSpPr>
                    <a:spLocks/>
                  </p:cNvSpPr>
                  <p:nvPr/>
                </p:nvSpPr>
                <p:spPr bwMode="auto">
                  <a:xfrm>
                    <a:off x="3430" y="3308"/>
                    <a:ext cx="6" cy="462"/>
                  </a:xfrm>
                  <a:custGeom>
                    <a:avLst/>
                    <a:gdLst>
                      <a:gd name="T0" fmla="*/ 5 w 6"/>
                      <a:gd name="T1" fmla="*/ 0 h 462"/>
                      <a:gd name="T2" fmla="*/ 5 w 6"/>
                      <a:gd name="T3" fmla="*/ 461 h 462"/>
                      <a:gd name="T4" fmla="*/ 0 w 6"/>
                      <a:gd name="T5" fmla="*/ 454 h 462"/>
                      <a:gd name="T6" fmla="*/ 0 w 6"/>
                      <a:gd name="T7" fmla="*/ 4 h 462"/>
                      <a:gd name="T8" fmla="*/ 5 w 6"/>
                      <a:gd name="T9" fmla="*/ 0 h 46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6"/>
                      <a:gd name="T16" fmla="*/ 0 h 462"/>
                      <a:gd name="T17" fmla="*/ 6 w 6"/>
                      <a:gd name="T18" fmla="*/ 462 h 46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6" h="462">
                        <a:moveTo>
                          <a:pt x="5" y="0"/>
                        </a:moveTo>
                        <a:lnTo>
                          <a:pt x="5" y="461"/>
                        </a:lnTo>
                        <a:lnTo>
                          <a:pt x="0" y="454"/>
                        </a:lnTo>
                        <a:lnTo>
                          <a:pt x="0" y="4"/>
                        </a:lnTo>
                        <a:lnTo>
                          <a:pt x="5" y="0"/>
                        </a:lnTo>
                      </a:path>
                    </a:pathLst>
                  </a:custGeom>
                  <a:solidFill>
                    <a:srgbClr val="80808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</p:grpSp>
            <p:sp>
              <p:nvSpPr>
                <p:cNvPr id="24605" name="Freeform 144"/>
                <p:cNvSpPr>
                  <a:spLocks/>
                </p:cNvSpPr>
                <p:nvPr/>
              </p:nvSpPr>
              <p:spPr bwMode="auto">
                <a:xfrm>
                  <a:off x="3365" y="2622"/>
                  <a:ext cx="1538" cy="89"/>
                </a:xfrm>
                <a:custGeom>
                  <a:avLst/>
                  <a:gdLst>
                    <a:gd name="T0" fmla="*/ 0 w 1538"/>
                    <a:gd name="T1" fmla="*/ 88 h 89"/>
                    <a:gd name="T2" fmla="*/ 1030 w 1538"/>
                    <a:gd name="T3" fmla="*/ 79 h 89"/>
                    <a:gd name="T4" fmla="*/ 1537 w 1538"/>
                    <a:gd name="T5" fmla="*/ 0 h 89"/>
                    <a:gd name="T6" fmla="*/ 667 w 1538"/>
                    <a:gd name="T7" fmla="*/ 8 h 89"/>
                    <a:gd name="T8" fmla="*/ 0 w 1538"/>
                    <a:gd name="T9" fmla="*/ 88 h 8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538"/>
                    <a:gd name="T16" fmla="*/ 0 h 89"/>
                    <a:gd name="T17" fmla="*/ 1538 w 1538"/>
                    <a:gd name="T18" fmla="*/ 89 h 8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538" h="89">
                      <a:moveTo>
                        <a:pt x="0" y="88"/>
                      </a:moveTo>
                      <a:lnTo>
                        <a:pt x="1030" y="79"/>
                      </a:lnTo>
                      <a:lnTo>
                        <a:pt x="1537" y="0"/>
                      </a:lnTo>
                      <a:lnTo>
                        <a:pt x="667" y="8"/>
                      </a:lnTo>
                      <a:lnTo>
                        <a:pt x="0" y="88"/>
                      </a:lnTo>
                    </a:path>
                  </a:pathLst>
                </a:custGeom>
                <a:solidFill>
                  <a:srgbClr val="E0E0E0"/>
                </a:solidFill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24599" name="Freeform 145"/>
              <p:cNvSpPr>
                <a:spLocks/>
              </p:cNvSpPr>
              <p:nvPr/>
            </p:nvSpPr>
            <p:spPr bwMode="auto">
              <a:xfrm>
                <a:off x="4386" y="2692"/>
                <a:ext cx="50" cy="1608"/>
              </a:xfrm>
              <a:custGeom>
                <a:avLst/>
                <a:gdLst>
                  <a:gd name="T0" fmla="*/ 0 w 50"/>
                  <a:gd name="T1" fmla="*/ 11 h 1608"/>
                  <a:gd name="T2" fmla="*/ 0 w 50"/>
                  <a:gd name="T3" fmla="*/ 1607 h 1608"/>
                  <a:gd name="T4" fmla="*/ 49 w 50"/>
                  <a:gd name="T5" fmla="*/ 1576 h 1608"/>
                  <a:gd name="T6" fmla="*/ 49 w 50"/>
                  <a:gd name="T7" fmla="*/ 0 h 1608"/>
                  <a:gd name="T8" fmla="*/ 0 w 50"/>
                  <a:gd name="T9" fmla="*/ 11 h 160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0"/>
                  <a:gd name="T16" fmla="*/ 0 h 1608"/>
                  <a:gd name="T17" fmla="*/ 50 w 50"/>
                  <a:gd name="T18" fmla="*/ 1608 h 160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0" h="1608">
                    <a:moveTo>
                      <a:pt x="0" y="11"/>
                    </a:moveTo>
                    <a:lnTo>
                      <a:pt x="0" y="1607"/>
                    </a:lnTo>
                    <a:lnTo>
                      <a:pt x="49" y="1576"/>
                    </a:lnTo>
                    <a:lnTo>
                      <a:pt x="49" y="0"/>
                    </a:lnTo>
                    <a:lnTo>
                      <a:pt x="0" y="11"/>
                    </a:lnTo>
                  </a:path>
                </a:pathLst>
              </a:custGeom>
              <a:solidFill>
                <a:srgbClr val="A0A0A0"/>
              </a:solidFill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4600" name="Freeform 146"/>
              <p:cNvSpPr>
                <a:spLocks/>
              </p:cNvSpPr>
              <p:nvPr/>
            </p:nvSpPr>
            <p:spPr bwMode="auto">
              <a:xfrm>
                <a:off x="3386" y="3273"/>
                <a:ext cx="949" cy="811"/>
              </a:xfrm>
              <a:custGeom>
                <a:avLst/>
                <a:gdLst>
                  <a:gd name="T0" fmla="*/ 0 w 949"/>
                  <a:gd name="T1" fmla="*/ 0 h 811"/>
                  <a:gd name="T2" fmla="*/ 947 w 949"/>
                  <a:gd name="T3" fmla="*/ 109 h 811"/>
                  <a:gd name="T4" fmla="*/ 948 w 949"/>
                  <a:gd name="T5" fmla="*/ 810 h 811"/>
                  <a:gd name="T6" fmla="*/ 0 w 949"/>
                  <a:gd name="T7" fmla="*/ 588 h 811"/>
                  <a:gd name="T8" fmla="*/ 0 w 949"/>
                  <a:gd name="T9" fmla="*/ 0 h 8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49"/>
                  <a:gd name="T16" fmla="*/ 0 h 811"/>
                  <a:gd name="T17" fmla="*/ 949 w 949"/>
                  <a:gd name="T18" fmla="*/ 811 h 8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49" h="811">
                    <a:moveTo>
                      <a:pt x="0" y="0"/>
                    </a:moveTo>
                    <a:lnTo>
                      <a:pt x="947" y="109"/>
                    </a:lnTo>
                    <a:lnTo>
                      <a:pt x="948" y="810"/>
                    </a:lnTo>
                    <a:lnTo>
                      <a:pt x="0" y="588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0C0C0"/>
              </a:solidFill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24583" name="Freeform 147"/>
            <p:cNvSpPr>
              <a:spLocks/>
            </p:cNvSpPr>
            <p:nvPr/>
          </p:nvSpPr>
          <p:spPr bwMode="auto">
            <a:xfrm>
              <a:off x="4197" y="4016"/>
              <a:ext cx="68" cy="98"/>
            </a:xfrm>
            <a:custGeom>
              <a:avLst/>
              <a:gdLst>
                <a:gd name="T0" fmla="*/ 0 w 68"/>
                <a:gd name="T1" fmla="*/ 0 h 98"/>
                <a:gd name="T2" fmla="*/ 0 w 68"/>
                <a:gd name="T3" fmla="*/ 79 h 98"/>
                <a:gd name="T4" fmla="*/ 67 w 68"/>
                <a:gd name="T5" fmla="*/ 97 h 98"/>
                <a:gd name="T6" fmla="*/ 67 w 68"/>
                <a:gd name="T7" fmla="*/ 15 h 98"/>
                <a:gd name="T8" fmla="*/ 0 w 68"/>
                <a:gd name="T9" fmla="*/ 0 h 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8"/>
                <a:gd name="T16" fmla="*/ 0 h 98"/>
                <a:gd name="T17" fmla="*/ 68 w 68"/>
                <a:gd name="T18" fmla="*/ 98 h 9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8" h="98">
                  <a:moveTo>
                    <a:pt x="0" y="0"/>
                  </a:moveTo>
                  <a:lnTo>
                    <a:pt x="0" y="79"/>
                  </a:lnTo>
                  <a:lnTo>
                    <a:pt x="67" y="97"/>
                  </a:lnTo>
                  <a:lnTo>
                    <a:pt x="67" y="15"/>
                  </a:lnTo>
                  <a:lnTo>
                    <a:pt x="0" y="0"/>
                  </a:lnTo>
                </a:path>
              </a:pathLst>
            </a:custGeom>
            <a:solidFill>
              <a:srgbClr val="0000FF"/>
            </a:solidFill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grpSp>
          <p:nvGrpSpPr>
            <p:cNvPr id="24584" name="Group 148"/>
            <p:cNvGrpSpPr>
              <a:grpSpLocks/>
            </p:cNvGrpSpPr>
            <p:nvPr/>
          </p:nvGrpSpPr>
          <p:grpSpPr bwMode="auto">
            <a:xfrm>
              <a:off x="4477" y="2690"/>
              <a:ext cx="101" cy="117"/>
              <a:chOff x="4477" y="2690"/>
              <a:chExt cx="101" cy="117"/>
            </a:xfrm>
          </p:grpSpPr>
          <p:grpSp>
            <p:nvGrpSpPr>
              <p:cNvPr id="24586" name="Group 149"/>
              <p:cNvGrpSpPr>
                <a:grpSpLocks/>
              </p:cNvGrpSpPr>
              <p:nvPr/>
            </p:nvGrpSpPr>
            <p:grpSpPr bwMode="auto">
              <a:xfrm>
                <a:off x="4477" y="2700"/>
                <a:ext cx="91" cy="107"/>
                <a:chOff x="4477" y="2700"/>
                <a:chExt cx="91" cy="107"/>
              </a:xfrm>
            </p:grpSpPr>
            <p:sp>
              <p:nvSpPr>
                <p:cNvPr id="24589" name="Line 150"/>
                <p:cNvSpPr>
                  <a:spLocks noChangeShapeType="1"/>
                </p:cNvSpPr>
                <p:nvPr/>
              </p:nvSpPr>
              <p:spPr bwMode="auto">
                <a:xfrm flipV="1">
                  <a:off x="4477" y="2713"/>
                  <a:ext cx="0" cy="94"/>
                </a:xfrm>
                <a:prstGeom prst="line">
                  <a:avLst/>
                </a:prstGeom>
                <a:noFill/>
                <a:ln w="12700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  <p:sp>
              <p:nvSpPr>
                <p:cNvPr id="24590" name="Line 151"/>
                <p:cNvSpPr>
                  <a:spLocks noChangeShapeType="1"/>
                </p:cNvSpPr>
                <p:nvPr/>
              </p:nvSpPr>
              <p:spPr bwMode="auto">
                <a:xfrm>
                  <a:off x="4488" y="2718"/>
                  <a:ext cx="0" cy="78"/>
                </a:xfrm>
                <a:prstGeom prst="line">
                  <a:avLst/>
                </a:prstGeom>
                <a:noFill/>
                <a:ln w="12700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  <p:sp>
              <p:nvSpPr>
                <p:cNvPr id="24591" name="Line 152"/>
                <p:cNvSpPr>
                  <a:spLocks noChangeShapeType="1"/>
                </p:cNvSpPr>
                <p:nvPr/>
              </p:nvSpPr>
              <p:spPr bwMode="auto">
                <a:xfrm>
                  <a:off x="4499" y="2715"/>
                  <a:ext cx="0" cy="78"/>
                </a:xfrm>
                <a:prstGeom prst="line">
                  <a:avLst/>
                </a:prstGeom>
                <a:noFill/>
                <a:ln w="12700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  <p:sp>
              <p:nvSpPr>
                <p:cNvPr id="24592" name="Line 153"/>
                <p:cNvSpPr>
                  <a:spLocks noChangeShapeType="1"/>
                </p:cNvSpPr>
                <p:nvPr/>
              </p:nvSpPr>
              <p:spPr bwMode="auto">
                <a:xfrm>
                  <a:off x="4512" y="2712"/>
                  <a:ext cx="0" cy="74"/>
                </a:xfrm>
                <a:prstGeom prst="line">
                  <a:avLst/>
                </a:prstGeom>
                <a:noFill/>
                <a:ln w="12700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  <p:sp>
              <p:nvSpPr>
                <p:cNvPr id="24593" name="Line 154"/>
                <p:cNvSpPr>
                  <a:spLocks noChangeShapeType="1"/>
                </p:cNvSpPr>
                <p:nvPr/>
              </p:nvSpPr>
              <p:spPr bwMode="auto">
                <a:xfrm>
                  <a:off x="4523" y="2711"/>
                  <a:ext cx="0" cy="75"/>
                </a:xfrm>
                <a:prstGeom prst="line">
                  <a:avLst/>
                </a:prstGeom>
                <a:noFill/>
                <a:ln w="12700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  <p:sp>
              <p:nvSpPr>
                <p:cNvPr id="24594" name="Line 155"/>
                <p:cNvSpPr>
                  <a:spLocks noChangeShapeType="1"/>
                </p:cNvSpPr>
                <p:nvPr/>
              </p:nvSpPr>
              <p:spPr bwMode="auto">
                <a:xfrm>
                  <a:off x="4534" y="2708"/>
                  <a:ext cx="0" cy="74"/>
                </a:xfrm>
                <a:prstGeom prst="line">
                  <a:avLst/>
                </a:prstGeom>
                <a:noFill/>
                <a:ln w="12700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  <p:sp>
              <p:nvSpPr>
                <p:cNvPr id="24595" name="Line 156"/>
                <p:cNvSpPr>
                  <a:spLocks noChangeShapeType="1"/>
                </p:cNvSpPr>
                <p:nvPr/>
              </p:nvSpPr>
              <p:spPr bwMode="auto">
                <a:xfrm>
                  <a:off x="4546" y="2705"/>
                  <a:ext cx="0" cy="73"/>
                </a:xfrm>
                <a:prstGeom prst="line">
                  <a:avLst/>
                </a:prstGeom>
                <a:noFill/>
                <a:ln w="12700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  <p:sp>
              <p:nvSpPr>
                <p:cNvPr id="24596" name="Line 157"/>
                <p:cNvSpPr>
                  <a:spLocks noChangeShapeType="1"/>
                </p:cNvSpPr>
                <p:nvPr/>
              </p:nvSpPr>
              <p:spPr bwMode="auto">
                <a:xfrm>
                  <a:off x="4556" y="2703"/>
                  <a:ext cx="0" cy="72"/>
                </a:xfrm>
                <a:prstGeom prst="line">
                  <a:avLst/>
                </a:prstGeom>
                <a:noFill/>
                <a:ln w="12700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  <p:sp>
              <p:nvSpPr>
                <p:cNvPr id="24597" name="Line 158"/>
                <p:cNvSpPr>
                  <a:spLocks noChangeShapeType="1"/>
                </p:cNvSpPr>
                <p:nvPr/>
              </p:nvSpPr>
              <p:spPr bwMode="auto">
                <a:xfrm>
                  <a:off x="4568" y="2700"/>
                  <a:ext cx="0" cy="71"/>
                </a:xfrm>
                <a:prstGeom prst="line">
                  <a:avLst/>
                </a:prstGeom>
                <a:noFill/>
                <a:ln w="12700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</p:grpSp>
          <p:sp>
            <p:nvSpPr>
              <p:cNvPr id="24587" name="Line 159"/>
              <p:cNvSpPr>
                <a:spLocks noChangeShapeType="1"/>
              </p:cNvSpPr>
              <p:nvPr/>
            </p:nvSpPr>
            <p:spPr bwMode="auto">
              <a:xfrm flipV="1">
                <a:off x="4479" y="2690"/>
                <a:ext cx="96" cy="32"/>
              </a:xfrm>
              <a:prstGeom prst="line">
                <a:avLst/>
              </a:prstGeom>
              <a:noFill/>
              <a:ln w="12700">
                <a:solidFill>
                  <a:srgbClr val="A0A0A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4588" name="Line 160"/>
              <p:cNvSpPr>
                <a:spLocks noChangeShapeType="1"/>
              </p:cNvSpPr>
              <p:nvPr/>
            </p:nvSpPr>
            <p:spPr bwMode="auto">
              <a:xfrm flipV="1">
                <a:off x="4479" y="2766"/>
                <a:ext cx="99" cy="38"/>
              </a:xfrm>
              <a:prstGeom prst="line">
                <a:avLst/>
              </a:prstGeom>
              <a:noFill/>
              <a:ln w="12700">
                <a:solidFill>
                  <a:srgbClr val="A0A0A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sp>
          <p:nvSpPr>
            <p:cNvPr id="24585" name="Freeform 161"/>
            <p:cNvSpPr>
              <a:spLocks/>
            </p:cNvSpPr>
            <p:nvPr/>
          </p:nvSpPr>
          <p:spPr bwMode="auto">
            <a:xfrm>
              <a:off x="4197" y="4016"/>
              <a:ext cx="68" cy="57"/>
            </a:xfrm>
            <a:custGeom>
              <a:avLst/>
              <a:gdLst>
                <a:gd name="T0" fmla="*/ 67 w 68"/>
                <a:gd name="T1" fmla="*/ 15 h 57"/>
                <a:gd name="T2" fmla="*/ 0 w 68"/>
                <a:gd name="T3" fmla="*/ 0 h 57"/>
                <a:gd name="T4" fmla="*/ 0 w 68"/>
                <a:gd name="T5" fmla="*/ 41 h 57"/>
                <a:gd name="T6" fmla="*/ 67 w 68"/>
                <a:gd name="T7" fmla="*/ 56 h 57"/>
                <a:gd name="T8" fmla="*/ 67 w 68"/>
                <a:gd name="T9" fmla="*/ 15 h 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8"/>
                <a:gd name="T16" fmla="*/ 0 h 57"/>
                <a:gd name="T17" fmla="*/ 68 w 68"/>
                <a:gd name="T18" fmla="*/ 57 h 5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8" h="57">
                  <a:moveTo>
                    <a:pt x="67" y="15"/>
                  </a:moveTo>
                  <a:lnTo>
                    <a:pt x="0" y="0"/>
                  </a:lnTo>
                  <a:lnTo>
                    <a:pt x="0" y="41"/>
                  </a:lnTo>
                  <a:lnTo>
                    <a:pt x="67" y="56"/>
                  </a:lnTo>
                  <a:lnTo>
                    <a:pt x="67" y="15"/>
                  </a:lnTo>
                </a:path>
              </a:pathLst>
            </a:custGeom>
            <a:solidFill>
              <a:srgbClr val="E00000"/>
            </a:solidFill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2010275" name="Rectangle 163"/>
          <p:cNvSpPr>
            <a:spLocks noGrp="1" noChangeArrowheads="1"/>
          </p:cNvSpPr>
          <p:nvPr>
            <p:ph idx="1"/>
          </p:nvPr>
        </p:nvSpPr>
        <p:spPr>
          <a:xfrm>
            <a:off x="500063" y="1316038"/>
            <a:ext cx="9177337" cy="5002212"/>
          </a:xfrm>
        </p:spPr>
        <p:txBody>
          <a:bodyPr lIns="80962" tIns="41275" rIns="80962" bIns="41275"/>
          <a:lstStyle/>
          <a:p>
            <a:pPr marL="250825" indent="-250825" defTabSz="804863" eaLnBrk="1" hangingPunct="1">
              <a:spcBef>
                <a:spcPct val="30000"/>
              </a:spcBef>
            </a:pPr>
            <a:r>
              <a:rPr lang="en-US" sz="2400" smtClean="0"/>
              <a:t>Indexed sequential access method</a:t>
            </a:r>
            <a:r>
              <a:rPr lang="en-US" sz="2400" smtClean="0">
                <a:solidFill>
                  <a:schemeClr val="bg1"/>
                </a:solidFill>
              </a:rPr>
              <a:t> </a:t>
            </a:r>
            <a:r>
              <a:rPr lang="en-US" sz="2400" smtClean="0"/>
              <a:t>(</a:t>
            </a:r>
            <a:r>
              <a:rPr lang="pl-PL" sz="2400" smtClean="0"/>
              <a:t>ISAM</a:t>
            </a:r>
            <a:r>
              <a:rPr lang="en-US" sz="2400" smtClean="0"/>
              <a:t>) :</a:t>
            </a:r>
            <a:endParaRPr lang="en-US" sz="2400" smtClean="0">
              <a:solidFill>
                <a:schemeClr val="bg1"/>
              </a:solidFill>
            </a:endParaRPr>
          </a:p>
          <a:p>
            <a:pPr marL="603250" lvl="1" indent="-201613" defTabSz="804863" eaLnBrk="1" hangingPunct="1">
              <a:spcBef>
                <a:spcPct val="30000"/>
              </a:spcBef>
            </a:pPr>
            <a:r>
              <a:rPr lang="en-US" sz="2400" smtClean="0"/>
              <a:t>Each record identified by key</a:t>
            </a:r>
          </a:p>
          <a:p>
            <a:pPr marL="603250" lvl="1" indent="-201613" defTabSz="804863" eaLnBrk="1" hangingPunct="1">
              <a:spcBef>
                <a:spcPct val="30000"/>
              </a:spcBef>
            </a:pPr>
            <a:r>
              <a:rPr lang="en-US" sz="2400" smtClean="0"/>
              <a:t>Grouped in blocks and cylinders</a:t>
            </a:r>
          </a:p>
          <a:p>
            <a:pPr marL="603250" lvl="1" indent="-201613" defTabSz="804863" eaLnBrk="1" hangingPunct="1">
              <a:spcBef>
                <a:spcPct val="30000"/>
              </a:spcBef>
            </a:pPr>
            <a:r>
              <a:rPr lang="en-US" sz="2400" smtClean="0"/>
              <a:t>Keys in index</a:t>
            </a:r>
            <a:endParaRPr lang="pl-PL" sz="2400" smtClean="0"/>
          </a:p>
          <a:p>
            <a:pPr marL="603250" lvl="1" indent="-201613" defTabSz="804863" eaLnBrk="1" hangingPunct="1">
              <a:spcBef>
                <a:spcPct val="30000"/>
              </a:spcBef>
            </a:pPr>
            <a:endParaRPr lang="en-US" sz="1000" smtClean="0"/>
          </a:p>
          <a:p>
            <a:pPr marL="250825" indent="-250825" defTabSz="804863" eaLnBrk="1" hangingPunct="1">
              <a:spcBef>
                <a:spcPct val="30000"/>
              </a:spcBef>
            </a:pPr>
            <a:r>
              <a:rPr lang="en-US" sz="2400" smtClean="0"/>
              <a:t>Virtual storage access method</a:t>
            </a:r>
            <a:r>
              <a:rPr lang="en-US" sz="2400" smtClean="0">
                <a:solidFill>
                  <a:schemeClr val="bg1"/>
                </a:solidFill>
              </a:rPr>
              <a:t> </a:t>
            </a:r>
            <a:r>
              <a:rPr lang="en-US" sz="2400" smtClean="0"/>
              <a:t>(</a:t>
            </a:r>
            <a:r>
              <a:rPr lang="pl-PL" sz="2400" smtClean="0"/>
              <a:t>VSAM</a:t>
            </a:r>
            <a:r>
              <a:rPr lang="en-US" sz="2400" smtClean="0"/>
              <a:t>) :</a:t>
            </a:r>
            <a:endParaRPr lang="en-US" sz="2400" smtClean="0">
              <a:solidFill>
                <a:schemeClr val="bg1"/>
              </a:solidFill>
            </a:endParaRPr>
          </a:p>
          <a:p>
            <a:pPr marL="603250" lvl="1" indent="-201613" defTabSz="804863" eaLnBrk="1" hangingPunct="1">
              <a:spcBef>
                <a:spcPct val="30000"/>
              </a:spcBef>
            </a:pPr>
            <a:r>
              <a:rPr lang="en-US" sz="2400" smtClean="0"/>
              <a:t>Memory divided into areas &amp; intervals</a:t>
            </a:r>
          </a:p>
          <a:p>
            <a:pPr marL="603250" lvl="1" indent="-201613" defTabSz="804863" eaLnBrk="1" hangingPunct="1">
              <a:spcBef>
                <a:spcPct val="30000"/>
              </a:spcBef>
            </a:pPr>
            <a:r>
              <a:rPr lang="en-US" sz="2400" smtClean="0"/>
              <a:t>Dynamic file space </a:t>
            </a:r>
          </a:p>
          <a:p>
            <a:pPr marL="250825" indent="-250825" defTabSz="804863" eaLnBrk="1" hangingPunct="1">
              <a:spcBef>
                <a:spcPct val="30000"/>
              </a:spcBef>
              <a:buFont typeface="Wingdings" pitchFamily="2" charset="2"/>
              <a:buNone/>
            </a:pPr>
            <a:r>
              <a:rPr lang="en-US" sz="2400" i="1" smtClean="0"/>
              <a:t>   </a:t>
            </a:r>
            <a:r>
              <a:rPr lang="pl-PL" sz="2400" i="1" smtClean="0"/>
              <a:t>VSAM</a:t>
            </a:r>
            <a:r>
              <a:rPr lang="en-US" sz="2400" i="1" smtClean="0"/>
              <a:t>  widely used  for relational DBs</a:t>
            </a:r>
            <a:endParaRPr lang="pl-PL" sz="2400" i="1" smtClean="0"/>
          </a:p>
          <a:p>
            <a:pPr marL="250825" indent="-250825" defTabSz="804863" eaLnBrk="1" hangingPunct="1">
              <a:spcBef>
                <a:spcPct val="30000"/>
              </a:spcBef>
              <a:buFont typeface="Wingdings" pitchFamily="2" charset="2"/>
              <a:buNone/>
            </a:pPr>
            <a:endParaRPr lang="en-US" sz="1000" i="1" smtClean="0"/>
          </a:p>
          <a:p>
            <a:pPr marL="250825" indent="-250825" defTabSz="804863" eaLnBrk="1" hangingPunct="1">
              <a:spcBef>
                <a:spcPct val="30000"/>
              </a:spcBef>
            </a:pPr>
            <a:r>
              <a:rPr lang="en-US" sz="2400" smtClean="0"/>
              <a:t>Direct file access method</a:t>
            </a:r>
            <a:r>
              <a:rPr lang="pl-PL" sz="2400" smtClean="0"/>
              <a:t> (next)</a:t>
            </a:r>
            <a:endParaRPr lang="en-US" sz="2400" smtClean="0">
              <a:solidFill>
                <a:schemeClr val="bg1"/>
              </a:solidFill>
            </a:endParaRPr>
          </a:p>
          <a:p>
            <a:pPr marL="250825" indent="-250825" algn="ctr" defTabSz="804863" eaLnBrk="1" hangingPunct="1">
              <a:spcBef>
                <a:spcPct val="30000"/>
              </a:spcBef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24580" name="Rectangle 162"/>
          <p:cNvSpPr>
            <a:spLocks noGrp="1" noChangeArrowheads="1"/>
          </p:cNvSpPr>
          <p:nvPr>
            <p:ph type="title"/>
          </p:nvPr>
        </p:nvSpPr>
        <p:spPr bwMode="auto">
          <a:xfrm>
            <a:off x="1398588" y="293688"/>
            <a:ext cx="6799262" cy="692150"/>
          </a:xfrm>
          <a:noFill/>
        </p:spPr>
        <p:txBody>
          <a:bodyPr wrap="square" lIns="80962" tIns="41275" rIns="80962" bIns="41275" numCol="1" anchor="t" anchorCtr="0" compatLnSpc="1">
            <a:prstTxWarp prst="textNoShape">
              <a:avLst/>
            </a:prstTxWarp>
            <a:spAutoFit/>
          </a:bodyPr>
          <a:lstStyle/>
          <a:p>
            <a:pPr defTabSz="804863" eaLnBrk="1" hangingPunct="1"/>
            <a:r>
              <a:rPr lang="en-US" sz="4000" smtClean="0">
                <a:solidFill>
                  <a:srgbClr val="0000FF"/>
                </a:solidFill>
              </a:rPr>
              <a:t>Filing Methods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0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10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10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0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0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10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10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0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1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1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0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10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10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0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0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10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10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0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0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10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10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0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0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10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10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0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0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10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10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0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0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10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10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0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027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11138" name="Object 2">
            <a:hlinkClick r:id="" action="ppaction://ole?verb=0"/>
          </p:cNvPr>
          <p:cNvGraphicFramePr>
            <a:graphicFrameLocks/>
          </p:cNvGraphicFramePr>
          <p:nvPr/>
        </p:nvGraphicFramePr>
        <p:xfrm>
          <a:off x="6553200" y="4267200"/>
          <a:ext cx="1920875" cy="2276475"/>
        </p:xfrm>
        <a:graphic>
          <a:graphicData uri="http://schemas.openxmlformats.org/presentationml/2006/ole">
            <p:oleObj spid="_x0000_s25602" name="Clip" r:id="rId3" imgW="1931219" imgH="2285181" progId="MS_ClipArt_Gallery.5">
              <p:embed/>
            </p:oleObj>
          </a:graphicData>
        </a:graphic>
      </p:graphicFrame>
      <p:sp>
        <p:nvSpPr>
          <p:cNvPr id="2011140" name="Rectangle 4"/>
          <p:cNvSpPr>
            <a:spLocks noGrp="1" noChangeArrowheads="1"/>
          </p:cNvSpPr>
          <p:nvPr>
            <p:ph idx="1"/>
          </p:nvPr>
        </p:nvSpPr>
        <p:spPr>
          <a:xfrm>
            <a:off x="750888" y="1371600"/>
            <a:ext cx="8393112" cy="411480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2400" smtClean="0"/>
              <a:t>Each record has key field</a:t>
            </a:r>
            <a:br>
              <a:rPr lang="en-US" sz="2400" smtClean="0"/>
            </a:br>
            <a:endParaRPr lang="en-US" sz="2400" smtClean="0"/>
          </a:p>
          <a:p>
            <a:pPr eaLnBrk="1" hangingPunct="1"/>
            <a:r>
              <a:rPr lang="en-US" sz="2400" smtClean="0"/>
              <a:t>Key field fed into transform</a:t>
            </a:r>
            <a:r>
              <a:rPr lang="pl-PL" sz="2400" smtClean="0"/>
              <a:t>ation</a:t>
            </a:r>
            <a:r>
              <a:rPr lang="en-US" sz="2400" smtClean="0"/>
              <a:t> algorithm</a:t>
            </a:r>
            <a:br>
              <a:rPr lang="en-US" sz="2400" smtClean="0"/>
            </a:br>
            <a:endParaRPr lang="en-US" sz="2400" smtClean="0"/>
          </a:p>
          <a:p>
            <a:pPr eaLnBrk="1" hangingPunct="1"/>
            <a:r>
              <a:rPr lang="en-US" sz="2400" smtClean="0"/>
              <a:t>Algorithm generates physical storage</a:t>
            </a:r>
            <a:r>
              <a:rPr lang="pl-PL" sz="2400" smtClean="0"/>
              <a:t> </a:t>
            </a:r>
            <a:r>
              <a:rPr lang="en-US" sz="2400" smtClean="0"/>
              <a:t>location of record (record address)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339850" y="457200"/>
            <a:ext cx="6356350" cy="1236663"/>
          </a:xfrm>
          <a:noFill/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Direct File Access Method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11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11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1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1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1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11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11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1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1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11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11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1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1140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2163" name="Rectangle 3"/>
          <p:cNvSpPr>
            <a:spLocks noGrp="1" noChangeArrowheads="1"/>
          </p:cNvSpPr>
          <p:nvPr>
            <p:ph idx="1"/>
          </p:nvPr>
        </p:nvSpPr>
        <p:spPr>
          <a:xfrm>
            <a:off x="365125" y="1714500"/>
            <a:ext cx="8377238" cy="3871913"/>
          </a:xfrm>
        </p:spPr>
        <p:txBody>
          <a:bodyPr lIns="90488" tIns="44450" rIns="90488" bIns="44450"/>
          <a:lstStyle/>
          <a:p>
            <a:pPr eaLnBrk="1" hangingPunct="1"/>
            <a:r>
              <a:rPr lang="pl-PL" sz="2400" smtClean="0"/>
              <a:t> </a:t>
            </a:r>
            <a:r>
              <a:rPr lang="en-US" sz="2400" smtClean="0"/>
              <a:t>Software to create &amp; maintain data</a:t>
            </a:r>
            <a:br>
              <a:rPr lang="en-US" sz="2400" smtClean="0"/>
            </a:br>
            <a:endParaRPr lang="en-US" sz="2400" smtClean="0"/>
          </a:p>
          <a:p>
            <a:pPr eaLnBrk="1" hangingPunct="1"/>
            <a:r>
              <a:rPr lang="en-US" sz="2400" smtClean="0"/>
              <a:t> Enables business apps to extract data</a:t>
            </a:r>
            <a:br>
              <a:rPr lang="en-US" sz="2400" smtClean="0"/>
            </a:br>
            <a:endParaRPr lang="en-US" sz="2400" smtClean="0"/>
          </a:p>
          <a:p>
            <a:pPr eaLnBrk="1" hangingPunct="1"/>
            <a:r>
              <a:rPr lang="en-US" sz="2400" smtClean="0"/>
              <a:t> Independent of specific computer programs</a:t>
            </a:r>
            <a:endParaRPr lang="en-US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1138" y="274638"/>
            <a:ext cx="8932862" cy="1143000"/>
          </a:xfrm>
          <a:noFill/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Database Management System</a:t>
            </a:r>
            <a:r>
              <a:rPr lang="pl-PL" sz="4000" smtClean="0">
                <a:solidFill>
                  <a:srgbClr val="0000FF"/>
                </a:solidFill>
              </a:rPr>
              <a:t> </a:t>
            </a:r>
            <a:r>
              <a:rPr lang="en-US" sz="4000" smtClean="0">
                <a:solidFill>
                  <a:srgbClr val="0000FF"/>
                </a:solidFill>
              </a:rPr>
              <a:t>(DBMS)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1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1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1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1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1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1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2163" grpId="0" build="p" autoUpdateAnimBg="0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3187" name="Rectangle 3"/>
          <p:cNvSpPr>
            <a:spLocks noGrp="1" noChangeArrowheads="1"/>
          </p:cNvSpPr>
          <p:nvPr>
            <p:ph idx="1"/>
          </p:nvPr>
        </p:nvSpPr>
        <p:spPr>
          <a:xfrm>
            <a:off x="365125" y="1633538"/>
            <a:ext cx="8377238" cy="4237037"/>
          </a:xfrm>
        </p:spPr>
        <p:txBody>
          <a:bodyPr lIns="90488" tIns="44450" rIns="90488" bIns="44450"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tx2"/>
                </a:solidFill>
              </a:rPr>
              <a:t>DATA DEFINITION LANGUAGE</a:t>
            </a:r>
            <a:r>
              <a:rPr lang="en-US" sz="2400" smtClean="0">
                <a:solidFill>
                  <a:srgbClr val="800080"/>
                </a:solidFill>
              </a:rPr>
              <a:t>:</a:t>
            </a: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Defines data elements in database</a:t>
            </a:r>
            <a:br>
              <a:rPr lang="en-US" sz="2400" smtClean="0"/>
            </a:b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tx2"/>
                </a:solidFill>
              </a:rPr>
              <a:t>DATA MANIPULATION LANGUAGE</a:t>
            </a:r>
            <a:r>
              <a:rPr lang="en-US" sz="2400" smtClean="0">
                <a:solidFill>
                  <a:srgbClr val="800080"/>
                </a:solidFill>
              </a:rPr>
              <a:t>:</a:t>
            </a: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Manipulates data for applications</a:t>
            </a:r>
            <a:br>
              <a:rPr lang="en-US" sz="2400" smtClean="0"/>
            </a:b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tx2"/>
                </a:solidFill>
              </a:rPr>
              <a:t>DATA DICTIONARY</a:t>
            </a:r>
            <a:r>
              <a:rPr lang="en-US" sz="2400" smtClean="0">
                <a:solidFill>
                  <a:srgbClr val="800080"/>
                </a:solidFill>
              </a:rPr>
              <a:t>:</a:t>
            </a: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Formal definitions of all variables in database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Controls variety of database contents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Data elements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20738" y="457200"/>
            <a:ext cx="7232650" cy="1143000"/>
          </a:xfrm>
          <a:noFill/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Components </a:t>
            </a:r>
            <a:r>
              <a:rPr lang="pl-PL" sz="4000" smtClean="0">
                <a:solidFill>
                  <a:srgbClr val="0000FF"/>
                </a:solidFill>
              </a:rPr>
              <a:t>o</a:t>
            </a:r>
            <a:r>
              <a:rPr lang="en-US" sz="4000" smtClean="0">
                <a:solidFill>
                  <a:srgbClr val="0000FF"/>
                </a:solidFill>
              </a:rPr>
              <a:t>f DBMS</a:t>
            </a:r>
            <a:r>
              <a:rPr lang="pl-PL" sz="4000" smtClean="0">
                <a:solidFill>
                  <a:srgbClr val="0000FF"/>
                </a:solidFill>
              </a:rPr>
              <a:t>s</a:t>
            </a:r>
            <a:endParaRPr lang="en-US" sz="400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1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1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1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1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1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1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1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1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1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1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1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1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1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1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3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13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13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3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318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4211" name="Rectangle 3"/>
          <p:cNvSpPr>
            <a:spLocks noGrp="1" noChangeArrowheads="1"/>
          </p:cNvSpPr>
          <p:nvPr>
            <p:ph idx="1"/>
          </p:nvPr>
        </p:nvSpPr>
        <p:spPr>
          <a:xfrm>
            <a:off x="766763" y="1698625"/>
            <a:ext cx="8377237" cy="3871913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2400" smtClean="0"/>
              <a:t>Emerging standard </a:t>
            </a:r>
          </a:p>
          <a:p>
            <a:pPr eaLnBrk="1" hangingPunct="1"/>
            <a:r>
              <a:rPr lang="en-US" sz="2400" smtClean="0"/>
              <a:t>Data manipulation language</a:t>
            </a:r>
          </a:p>
          <a:p>
            <a:pPr eaLnBrk="1" hangingPunct="1"/>
            <a:r>
              <a:rPr lang="en-US" sz="2400" smtClean="0"/>
              <a:t>For relational databases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0100" y="457200"/>
            <a:ext cx="6896100" cy="1433513"/>
          </a:xfrm>
          <a:noFill/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Structured Query Language (SQL)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554538" y="3257550"/>
            <a:ext cx="2112962" cy="2914650"/>
            <a:chOff x="2169" y="2371"/>
            <a:chExt cx="1331" cy="1836"/>
          </a:xfrm>
        </p:grpSpPr>
        <p:sp>
          <p:nvSpPr>
            <p:cNvPr id="28677" name="Freeform 5"/>
            <p:cNvSpPr>
              <a:spLocks/>
            </p:cNvSpPr>
            <p:nvPr/>
          </p:nvSpPr>
          <p:spPr bwMode="auto">
            <a:xfrm>
              <a:off x="2169" y="2371"/>
              <a:ext cx="1182" cy="1687"/>
            </a:xfrm>
            <a:custGeom>
              <a:avLst/>
              <a:gdLst>
                <a:gd name="T0" fmla="*/ 0 w 1182"/>
                <a:gd name="T1" fmla="*/ 176 h 1687"/>
                <a:gd name="T2" fmla="*/ 1072 w 1182"/>
                <a:gd name="T3" fmla="*/ 5 h 1687"/>
                <a:gd name="T4" fmla="*/ 1103 w 1182"/>
                <a:gd name="T5" fmla="*/ 0 h 1687"/>
                <a:gd name="T6" fmla="*/ 1126 w 1182"/>
                <a:gd name="T7" fmla="*/ 0 h 1687"/>
                <a:gd name="T8" fmla="*/ 1150 w 1182"/>
                <a:gd name="T9" fmla="*/ 5 h 1687"/>
                <a:gd name="T10" fmla="*/ 1163 w 1182"/>
                <a:gd name="T11" fmla="*/ 13 h 1687"/>
                <a:gd name="T12" fmla="*/ 1172 w 1182"/>
                <a:gd name="T13" fmla="*/ 20 h 1687"/>
                <a:gd name="T14" fmla="*/ 1177 w 1182"/>
                <a:gd name="T15" fmla="*/ 35 h 1687"/>
                <a:gd name="T16" fmla="*/ 1180 w 1182"/>
                <a:gd name="T17" fmla="*/ 48 h 1687"/>
                <a:gd name="T18" fmla="*/ 1181 w 1182"/>
                <a:gd name="T19" fmla="*/ 67 h 1687"/>
                <a:gd name="T20" fmla="*/ 1180 w 1182"/>
                <a:gd name="T21" fmla="*/ 134 h 1687"/>
                <a:gd name="T22" fmla="*/ 1180 w 1182"/>
                <a:gd name="T23" fmla="*/ 1466 h 1687"/>
                <a:gd name="T24" fmla="*/ 0 w 1182"/>
                <a:gd name="T25" fmla="*/ 1686 h 1687"/>
                <a:gd name="T26" fmla="*/ 0 w 1182"/>
                <a:gd name="T27" fmla="*/ 176 h 168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182"/>
                <a:gd name="T43" fmla="*/ 0 h 1687"/>
                <a:gd name="T44" fmla="*/ 1182 w 1182"/>
                <a:gd name="T45" fmla="*/ 1687 h 168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182" h="1687">
                  <a:moveTo>
                    <a:pt x="0" y="176"/>
                  </a:moveTo>
                  <a:lnTo>
                    <a:pt x="1072" y="5"/>
                  </a:lnTo>
                  <a:lnTo>
                    <a:pt x="1103" y="0"/>
                  </a:lnTo>
                  <a:lnTo>
                    <a:pt x="1126" y="0"/>
                  </a:lnTo>
                  <a:lnTo>
                    <a:pt x="1150" y="5"/>
                  </a:lnTo>
                  <a:lnTo>
                    <a:pt x="1163" y="13"/>
                  </a:lnTo>
                  <a:lnTo>
                    <a:pt x="1172" y="20"/>
                  </a:lnTo>
                  <a:lnTo>
                    <a:pt x="1177" y="35"/>
                  </a:lnTo>
                  <a:lnTo>
                    <a:pt x="1180" y="48"/>
                  </a:lnTo>
                  <a:lnTo>
                    <a:pt x="1181" y="67"/>
                  </a:lnTo>
                  <a:lnTo>
                    <a:pt x="1180" y="134"/>
                  </a:lnTo>
                  <a:lnTo>
                    <a:pt x="1180" y="1466"/>
                  </a:lnTo>
                  <a:lnTo>
                    <a:pt x="0" y="1686"/>
                  </a:lnTo>
                  <a:lnTo>
                    <a:pt x="0" y="176"/>
                  </a:lnTo>
                </a:path>
              </a:pathLst>
            </a:custGeom>
            <a:solidFill>
              <a:srgbClr val="00007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8678" name="Freeform 6"/>
            <p:cNvSpPr>
              <a:spLocks/>
            </p:cNvSpPr>
            <p:nvPr/>
          </p:nvSpPr>
          <p:spPr bwMode="auto">
            <a:xfrm>
              <a:off x="2425" y="2467"/>
              <a:ext cx="1075" cy="1740"/>
            </a:xfrm>
            <a:custGeom>
              <a:avLst/>
              <a:gdLst>
                <a:gd name="T0" fmla="*/ 0 w 1075"/>
                <a:gd name="T1" fmla="*/ 228 h 1740"/>
                <a:gd name="T2" fmla="*/ 0 w 1075"/>
                <a:gd name="T3" fmla="*/ 1739 h 1740"/>
                <a:gd name="T4" fmla="*/ 1002 w 1075"/>
                <a:gd name="T5" fmla="*/ 1461 h 1740"/>
                <a:gd name="T6" fmla="*/ 1021 w 1075"/>
                <a:gd name="T7" fmla="*/ 1457 h 1740"/>
                <a:gd name="T8" fmla="*/ 1049 w 1075"/>
                <a:gd name="T9" fmla="*/ 1448 h 1740"/>
                <a:gd name="T10" fmla="*/ 1063 w 1075"/>
                <a:gd name="T11" fmla="*/ 1438 h 1740"/>
                <a:gd name="T12" fmla="*/ 1070 w 1075"/>
                <a:gd name="T13" fmla="*/ 1427 h 1740"/>
                <a:gd name="T14" fmla="*/ 1073 w 1075"/>
                <a:gd name="T15" fmla="*/ 1409 h 1740"/>
                <a:gd name="T16" fmla="*/ 1073 w 1075"/>
                <a:gd name="T17" fmla="*/ 1397 h 1740"/>
                <a:gd name="T18" fmla="*/ 1073 w 1075"/>
                <a:gd name="T19" fmla="*/ 1378 h 1740"/>
                <a:gd name="T20" fmla="*/ 1073 w 1075"/>
                <a:gd name="T21" fmla="*/ 1351 h 1740"/>
                <a:gd name="T22" fmla="*/ 1073 w 1075"/>
                <a:gd name="T23" fmla="*/ 68 h 1740"/>
                <a:gd name="T24" fmla="*/ 1074 w 1075"/>
                <a:gd name="T25" fmla="*/ 44 h 1740"/>
                <a:gd name="T26" fmla="*/ 1068 w 1075"/>
                <a:gd name="T27" fmla="*/ 24 h 1740"/>
                <a:gd name="T28" fmla="*/ 1060 w 1075"/>
                <a:gd name="T29" fmla="*/ 13 h 1740"/>
                <a:gd name="T30" fmla="*/ 1049 w 1075"/>
                <a:gd name="T31" fmla="*/ 5 h 1740"/>
                <a:gd name="T32" fmla="*/ 1036 w 1075"/>
                <a:gd name="T33" fmla="*/ 0 h 1740"/>
                <a:gd name="T34" fmla="*/ 1019 w 1075"/>
                <a:gd name="T35" fmla="*/ 0 h 1740"/>
                <a:gd name="T36" fmla="*/ 1001 w 1075"/>
                <a:gd name="T37" fmla="*/ 1 h 1740"/>
                <a:gd name="T38" fmla="*/ 985 w 1075"/>
                <a:gd name="T39" fmla="*/ 4 h 1740"/>
                <a:gd name="T40" fmla="*/ 965 w 1075"/>
                <a:gd name="T41" fmla="*/ 7 h 1740"/>
                <a:gd name="T42" fmla="*/ 0 w 1075"/>
                <a:gd name="T43" fmla="*/ 228 h 174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075"/>
                <a:gd name="T67" fmla="*/ 0 h 1740"/>
                <a:gd name="T68" fmla="*/ 1075 w 1075"/>
                <a:gd name="T69" fmla="*/ 1740 h 174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075" h="1740">
                  <a:moveTo>
                    <a:pt x="0" y="228"/>
                  </a:moveTo>
                  <a:lnTo>
                    <a:pt x="0" y="1739"/>
                  </a:lnTo>
                  <a:lnTo>
                    <a:pt x="1002" y="1461"/>
                  </a:lnTo>
                  <a:lnTo>
                    <a:pt x="1021" y="1457"/>
                  </a:lnTo>
                  <a:lnTo>
                    <a:pt x="1049" y="1448"/>
                  </a:lnTo>
                  <a:lnTo>
                    <a:pt x="1063" y="1438"/>
                  </a:lnTo>
                  <a:lnTo>
                    <a:pt x="1070" y="1427"/>
                  </a:lnTo>
                  <a:lnTo>
                    <a:pt x="1073" y="1409"/>
                  </a:lnTo>
                  <a:lnTo>
                    <a:pt x="1073" y="1397"/>
                  </a:lnTo>
                  <a:lnTo>
                    <a:pt x="1073" y="1378"/>
                  </a:lnTo>
                  <a:lnTo>
                    <a:pt x="1073" y="1351"/>
                  </a:lnTo>
                  <a:lnTo>
                    <a:pt x="1073" y="68"/>
                  </a:lnTo>
                  <a:lnTo>
                    <a:pt x="1074" y="44"/>
                  </a:lnTo>
                  <a:lnTo>
                    <a:pt x="1068" y="24"/>
                  </a:lnTo>
                  <a:lnTo>
                    <a:pt x="1060" y="13"/>
                  </a:lnTo>
                  <a:lnTo>
                    <a:pt x="1049" y="5"/>
                  </a:lnTo>
                  <a:lnTo>
                    <a:pt x="1036" y="0"/>
                  </a:lnTo>
                  <a:lnTo>
                    <a:pt x="1019" y="0"/>
                  </a:lnTo>
                  <a:lnTo>
                    <a:pt x="1001" y="1"/>
                  </a:lnTo>
                  <a:lnTo>
                    <a:pt x="985" y="4"/>
                  </a:lnTo>
                  <a:lnTo>
                    <a:pt x="965" y="7"/>
                  </a:lnTo>
                  <a:lnTo>
                    <a:pt x="0" y="228"/>
                  </a:lnTo>
                </a:path>
              </a:pathLst>
            </a:custGeom>
            <a:gradFill rotWithShape="0">
              <a:gsLst>
                <a:gs pos="0">
                  <a:srgbClr val="13264C"/>
                </a:gs>
                <a:gs pos="100000">
                  <a:srgbClr val="3F7FFF"/>
                </a:gs>
              </a:gsLst>
              <a:lin ang="5400000" scaled="1"/>
            </a:gra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grpSp>
          <p:nvGrpSpPr>
            <p:cNvPr id="28679" name="Group 7"/>
            <p:cNvGrpSpPr>
              <a:grpSpLocks/>
            </p:cNvGrpSpPr>
            <p:nvPr/>
          </p:nvGrpSpPr>
          <p:grpSpPr bwMode="auto">
            <a:xfrm>
              <a:off x="2258" y="2538"/>
              <a:ext cx="193" cy="169"/>
              <a:chOff x="2258" y="2538"/>
              <a:chExt cx="193" cy="169"/>
            </a:xfrm>
          </p:grpSpPr>
          <p:sp>
            <p:nvSpPr>
              <p:cNvPr id="28683" name="Freeform 8"/>
              <p:cNvSpPr>
                <a:spLocks/>
              </p:cNvSpPr>
              <p:nvPr/>
            </p:nvSpPr>
            <p:spPr bwMode="auto">
              <a:xfrm>
                <a:off x="2261" y="2550"/>
                <a:ext cx="190" cy="157"/>
              </a:xfrm>
              <a:custGeom>
                <a:avLst/>
                <a:gdLst>
                  <a:gd name="T0" fmla="*/ 0 w 190"/>
                  <a:gd name="T1" fmla="*/ 79 h 157"/>
                  <a:gd name="T2" fmla="*/ 10 w 190"/>
                  <a:gd name="T3" fmla="*/ 68 h 157"/>
                  <a:gd name="T4" fmla="*/ 23 w 190"/>
                  <a:gd name="T5" fmla="*/ 56 h 157"/>
                  <a:gd name="T6" fmla="*/ 39 w 190"/>
                  <a:gd name="T7" fmla="*/ 43 h 157"/>
                  <a:gd name="T8" fmla="*/ 57 w 190"/>
                  <a:gd name="T9" fmla="*/ 29 h 157"/>
                  <a:gd name="T10" fmla="*/ 74 w 190"/>
                  <a:gd name="T11" fmla="*/ 21 h 157"/>
                  <a:gd name="T12" fmla="*/ 91 w 190"/>
                  <a:gd name="T13" fmla="*/ 12 h 157"/>
                  <a:gd name="T14" fmla="*/ 104 w 190"/>
                  <a:gd name="T15" fmla="*/ 7 h 157"/>
                  <a:gd name="T16" fmla="*/ 119 w 190"/>
                  <a:gd name="T17" fmla="*/ 3 h 157"/>
                  <a:gd name="T18" fmla="*/ 134 w 190"/>
                  <a:gd name="T19" fmla="*/ 0 h 157"/>
                  <a:gd name="T20" fmla="*/ 144 w 190"/>
                  <a:gd name="T21" fmla="*/ 1 h 157"/>
                  <a:gd name="T22" fmla="*/ 157 w 190"/>
                  <a:gd name="T23" fmla="*/ 4 h 157"/>
                  <a:gd name="T24" fmla="*/ 165 w 190"/>
                  <a:gd name="T25" fmla="*/ 7 h 157"/>
                  <a:gd name="T26" fmla="*/ 173 w 190"/>
                  <a:gd name="T27" fmla="*/ 13 h 157"/>
                  <a:gd name="T28" fmla="*/ 179 w 190"/>
                  <a:gd name="T29" fmla="*/ 19 h 157"/>
                  <a:gd name="T30" fmla="*/ 185 w 190"/>
                  <a:gd name="T31" fmla="*/ 29 h 157"/>
                  <a:gd name="T32" fmla="*/ 187 w 190"/>
                  <a:gd name="T33" fmla="*/ 40 h 157"/>
                  <a:gd name="T34" fmla="*/ 189 w 190"/>
                  <a:gd name="T35" fmla="*/ 51 h 157"/>
                  <a:gd name="T36" fmla="*/ 186 w 190"/>
                  <a:gd name="T37" fmla="*/ 63 h 157"/>
                  <a:gd name="T38" fmla="*/ 183 w 190"/>
                  <a:gd name="T39" fmla="*/ 74 h 157"/>
                  <a:gd name="T40" fmla="*/ 179 w 190"/>
                  <a:gd name="T41" fmla="*/ 87 h 157"/>
                  <a:gd name="T42" fmla="*/ 170 w 190"/>
                  <a:gd name="T43" fmla="*/ 99 h 157"/>
                  <a:gd name="T44" fmla="*/ 162 w 190"/>
                  <a:gd name="T45" fmla="*/ 112 h 157"/>
                  <a:gd name="T46" fmla="*/ 149 w 190"/>
                  <a:gd name="T47" fmla="*/ 129 h 157"/>
                  <a:gd name="T48" fmla="*/ 136 w 190"/>
                  <a:gd name="T49" fmla="*/ 146 h 157"/>
                  <a:gd name="T50" fmla="*/ 126 w 190"/>
                  <a:gd name="T51" fmla="*/ 156 h 157"/>
                  <a:gd name="T52" fmla="*/ 0 w 190"/>
                  <a:gd name="T53" fmla="*/ 79 h 15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90"/>
                  <a:gd name="T82" fmla="*/ 0 h 157"/>
                  <a:gd name="T83" fmla="*/ 190 w 190"/>
                  <a:gd name="T84" fmla="*/ 157 h 15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90" h="157">
                    <a:moveTo>
                      <a:pt x="0" y="79"/>
                    </a:moveTo>
                    <a:lnTo>
                      <a:pt x="10" y="68"/>
                    </a:lnTo>
                    <a:lnTo>
                      <a:pt x="23" y="56"/>
                    </a:lnTo>
                    <a:lnTo>
                      <a:pt x="39" y="43"/>
                    </a:lnTo>
                    <a:lnTo>
                      <a:pt x="57" y="29"/>
                    </a:lnTo>
                    <a:lnTo>
                      <a:pt x="74" y="21"/>
                    </a:lnTo>
                    <a:lnTo>
                      <a:pt x="91" y="12"/>
                    </a:lnTo>
                    <a:lnTo>
                      <a:pt x="104" y="7"/>
                    </a:lnTo>
                    <a:lnTo>
                      <a:pt x="119" y="3"/>
                    </a:lnTo>
                    <a:lnTo>
                      <a:pt x="134" y="0"/>
                    </a:lnTo>
                    <a:lnTo>
                      <a:pt x="144" y="1"/>
                    </a:lnTo>
                    <a:lnTo>
                      <a:pt x="157" y="4"/>
                    </a:lnTo>
                    <a:lnTo>
                      <a:pt x="165" y="7"/>
                    </a:lnTo>
                    <a:lnTo>
                      <a:pt x="173" y="13"/>
                    </a:lnTo>
                    <a:lnTo>
                      <a:pt x="179" y="19"/>
                    </a:lnTo>
                    <a:lnTo>
                      <a:pt x="185" y="29"/>
                    </a:lnTo>
                    <a:lnTo>
                      <a:pt x="187" y="40"/>
                    </a:lnTo>
                    <a:lnTo>
                      <a:pt x="189" y="51"/>
                    </a:lnTo>
                    <a:lnTo>
                      <a:pt x="186" y="63"/>
                    </a:lnTo>
                    <a:lnTo>
                      <a:pt x="183" y="74"/>
                    </a:lnTo>
                    <a:lnTo>
                      <a:pt x="179" y="87"/>
                    </a:lnTo>
                    <a:lnTo>
                      <a:pt x="170" y="99"/>
                    </a:lnTo>
                    <a:lnTo>
                      <a:pt x="162" y="112"/>
                    </a:lnTo>
                    <a:lnTo>
                      <a:pt x="149" y="129"/>
                    </a:lnTo>
                    <a:lnTo>
                      <a:pt x="136" y="146"/>
                    </a:lnTo>
                    <a:lnTo>
                      <a:pt x="126" y="156"/>
                    </a:lnTo>
                    <a:lnTo>
                      <a:pt x="0" y="79"/>
                    </a:lnTo>
                  </a:path>
                </a:pathLst>
              </a:custGeom>
              <a:solidFill>
                <a:srgbClr val="80808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8684" name="Freeform 9"/>
              <p:cNvSpPr>
                <a:spLocks/>
              </p:cNvSpPr>
              <p:nvPr/>
            </p:nvSpPr>
            <p:spPr bwMode="auto">
              <a:xfrm>
                <a:off x="2258" y="2538"/>
                <a:ext cx="190" cy="157"/>
              </a:xfrm>
              <a:custGeom>
                <a:avLst/>
                <a:gdLst>
                  <a:gd name="T0" fmla="*/ 0 w 190"/>
                  <a:gd name="T1" fmla="*/ 79 h 157"/>
                  <a:gd name="T2" fmla="*/ 10 w 190"/>
                  <a:gd name="T3" fmla="*/ 69 h 157"/>
                  <a:gd name="T4" fmla="*/ 23 w 190"/>
                  <a:gd name="T5" fmla="*/ 56 h 157"/>
                  <a:gd name="T6" fmla="*/ 39 w 190"/>
                  <a:gd name="T7" fmla="*/ 43 h 157"/>
                  <a:gd name="T8" fmla="*/ 58 w 190"/>
                  <a:gd name="T9" fmla="*/ 30 h 157"/>
                  <a:gd name="T10" fmla="*/ 74 w 190"/>
                  <a:gd name="T11" fmla="*/ 20 h 157"/>
                  <a:gd name="T12" fmla="*/ 91 w 190"/>
                  <a:gd name="T13" fmla="*/ 13 h 157"/>
                  <a:gd name="T14" fmla="*/ 104 w 190"/>
                  <a:gd name="T15" fmla="*/ 6 h 157"/>
                  <a:gd name="T16" fmla="*/ 119 w 190"/>
                  <a:gd name="T17" fmla="*/ 2 h 157"/>
                  <a:gd name="T18" fmla="*/ 133 w 190"/>
                  <a:gd name="T19" fmla="*/ 0 h 157"/>
                  <a:gd name="T20" fmla="*/ 145 w 190"/>
                  <a:gd name="T21" fmla="*/ 0 h 157"/>
                  <a:gd name="T22" fmla="*/ 157 w 190"/>
                  <a:gd name="T23" fmla="*/ 3 h 157"/>
                  <a:gd name="T24" fmla="*/ 166 w 190"/>
                  <a:gd name="T25" fmla="*/ 8 h 157"/>
                  <a:gd name="T26" fmla="*/ 172 w 190"/>
                  <a:gd name="T27" fmla="*/ 13 h 157"/>
                  <a:gd name="T28" fmla="*/ 179 w 190"/>
                  <a:gd name="T29" fmla="*/ 18 h 157"/>
                  <a:gd name="T30" fmla="*/ 185 w 190"/>
                  <a:gd name="T31" fmla="*/ 30 h 157"/>
                  <a:gd name="T32" fmla="*/ 188 w 190"/>
                  <a:gd name="T33" fmla="*/ 40 h 157"/>
                  <a:gd name="T34" fmla="*/ 189 w 190"/>
                  <a:gd name="T35" fmla="*/ 51 h 157"/>
                  <a:gd name="T36" fmla="*/ 187 w 190"/>
                  <a:gd name="T37" fmla="*/ 62 h 157"/>
                  <a:gd name="T38" fmla="*/ 183 w 190"/>
                  <a:gd name="T39" fmla="*/ 76 h 157"/>
                  <a:gd name="T40" fmla="*/ 178 w 190"/>
                  <a:gd name="T41" fmla="*/ 86 h 157"/>
                  <a:gd name="T42" fmla="*/ 170 w 190"/>
                  <a:gd name="T43" fmla="*/ 99 h 157"/>
                  <a:gd name="T44" fmla="*/ 162 w 190"/>
                  <a:gd name="T45" fmla="*/ 112 h 157"/>
                  <a:gd name="T46" fmla="*/ 149 w 190"/>
                  <a:gd name="T47" fmla="*/ 128 h 157"/>
                  <a:gd name="T48" fmla="*/ 136 w 190"/>
                  <a:gd name="T49" fmla="*/ 147 h 157"/>
                  <a:gd name="T50" fmla="*/ 125 w 190"/>
                  <a:gd name="T51" fmla="*/ 156 h 157"/>
                  <a:gd name="T52" fmla="*/ 0 w 190"/>
                  <a:gd name="T53" fmla="*/ 79 h 15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90"/>
                  <a:gd name="T82" fmla="*/ 0 h 157"/>
                  <a:gd name="T83" fmla="*/ 190 w 190"/>
                  <a:gd name="T84" fmla="*/ 157 h 15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90" h="157">
                    <a:moveTo>
                      <a:pt x="0" y="79"/>
                    </a:moveTo>
                    <a:lnTo>
                      <a:pt x="10" y="69"/>
                    </a:lnTo>
                    <a:lnTo>
                      <a:pt x="23" y="56"/>
                    </a:lnTo>
                    <a:lnTo>
                      <a:pt x="39" y="43"/>
                    </a:lnTo>
                    <a:lnTo>
                      <a:pt x="58" y="30"/>
                    </a:lnTo>
                    <a:lnTo>
                      <a:pt x="74" y="20"/>
                    </a:lnTo>
                    <a:lnTo>
                      <a:pt x="91" y="13"/>
                    </a:lnTo>
                    <a:lnTo>
                      <a:pt x="104" y="6"/>
                    </a:lnTo>
                    <a:lnTo>
                      <a:pt x="119" y="2"/>
                    </a:lnTo>
                    <a:lnTo>
                      <a:pt x="133" y="0"/>
                    </a:lnTo>
                    <a:lnTo>
                      <a:pt x="145" y="0"/>
                    </a:lnTo>
                    <a:lnTo>
                      <a:pt x="157" y="3"/>
                    </a:lnTo>
                    <a:lnTo>
                      <a:pt x="166" y="8"/>
                    </a:lnTo>
                    <a:lnTo>
                      <a:pt x="172" y="13"/>
                    </a:lnTo>
                    <a:lnTo>
                      <a:pt x="179" y="18"/>
                    </a:lnTo>
                    <a:lnTo>
                      <a:pt x="185" y="30"/>
                    </a:lnTo>
                    <a:lnTo>
                      <a:pt x="188" y="40"/>
                    </a:lnTo>
                    <a:lnTo>
                      <a:pt x="189" y="51"/>
                    </a:lnTo>
                    <a:lnTo>
                      <a:pt x="187" y="62"/>
                    </a:lnTo>
                    <a:lnTo>
                      <a:pt x="183" y="76"/>
                    </a:lnTo>
                    <a:lnTo>
                      <a:pt x="178" y="86"/>
                    </a:lnTo>
                    <a:lnTo>
                      <a:pt x="170" y="99"/>
                    </a:lnTo>
                    <a:lnTo>
                      <a:pt x="162" y="112"/>
                    </a:lnTo>
                    <a:lnTo>
                      <a:pt x="149" y="128"/>
                    </a:lnTo>
                    <a:lnTo>
                      <a:pt x="136" y="147"/>
                    </a:lnTo>
                    <a:lnTo>
                      <a:pt x="125" y="156"/>
                    </a:lnTo>
                    <a:lnTo>
                      <a:pt x="0" y="79"/>
                    </a:lnTo>
                  </a:path>
                </a:pathLst>
              </a:custGeom>
              <a:solidFill>
                <a:srgbClr val="C0C0C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28680" name="Freeform 10"/>
            <p:cNvSpPr>
              <a:spLocks/>
            </p:cNvSpPr>
            <p:nvPr/>
          </p:nvSpPr>
          <p:spPr bwMode="auto">
            <a:xfrm>
              <a:off x="2169" y="2548"/>
              <a:ext cx="257" cy="1657"/>
            </a:xfrm>
            <a:custGeom>
              <a:avLst/>
              <a:gdLst>
                <a:gd name="T0" fmla="*/ 0 w 257"/>
                <a:gd name="T1" fmla="*/ 0 h 1657"/>
                <a:gd name="T2" fmla="*/ 0 w 257"/>
                <a:gd name="T3" fmla="*/ 1509 h 1657"/>
                <a:gd name="T4" fmla="*/ 256 w 257"/>
                <a:gd name="T5" fmla="*/ 1656 h 1657"/>
                <a:gd name="T6" fmla="*/ 256 w 257"/>
                <a:gd name="T7" fmla="*/ 147 h 1657"/>
                <a:gd name="T8" fmla="*/ 0 w 257"/>
                <a:gd name="T9" fmla="*/ 0 h 16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7"/>
                <a:gd name="T16" fmla="*/ 0 h 1657"/>
                <a:gd name="T17" fmla="*/ 257 w 257"/>
                <a:gd name="T18" fmla="*/ 1657 h 165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7" h="1657">
                  <a:moveTo>
                    <a:pt x="0" y="0"/>
                  </a:moveTo>
                  <a:lnTo>
                    <a:pt x="0" y="1509"/>
                  </a:lnTo>
                  <a:lnTo>
                    <a:pt x="256" y="1656"/>
                  </a:lnTo>
                  <a:lnTo>
                    <a:pt x="256" y="147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092F"/>
                </a:gs>
                <a:gs pos="100000">
                  <a:srgbClr val="001F9F"/>
                </a:gs>
              </a:gsLst>
              <a:lin ang="5400000" scaled="1"/>
            </a:gra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8681" name="Oval 11"/>
            <p:cNvSpPr>
              <a:spLocks noChangeArrowheads="1"/>
            </p:cNvSpPr>
            <p:nvPr/>
          </p:nvSpPr>
          <p:spPr bwMode="auto">
            <a:xfrm>
              <a:off x="2248" y="2797"/>
              <a:ext cx="36" cy="40"/>
            </a:xfrm>
            <a:prstGeom prst="ellipse">
              <a:avLst/>
            </a:prstGeom>
            <a:solidFill>
              <a:srgbClr val="C0C0C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2" name="Oval 12"/>
            <p:cNvSpPr>
              <a:spLocks noChangeArrowheads="1"/>
            </p:cNvSpPr>
            <p:nvPr/>
          </p:nvSpPr>
          <p:spPr bwMode="auto">
            <a:xfrm>
              <a:off x="2251" y="3813"/>
              <a:ext cx="36" cy="38"/>
            </a:xfrm>
            <a:prstGeom prst="ellipse">
              <a:avLst/>
            </a:prstGeom>
            <a:solidFill>
              <a:srgbClr val="C0C0C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1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1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1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1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1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1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4211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523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060450"/>
            <a:ext cx="8377238" cy="54371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tx2"/>
                </a:solidFill>
              </a:rPr>
              <a:t>SELECT:</a:t>
            </a:r>
            <a:r>
              <a:rPr lang="en-US" sz="2400" smtClean="0"/>
              <a:t> </a:t>
            </a:r>
            <a:br>
              <a:rPr lang="en-US" sz="2400" smtClean="0"/>
            </a:br>
            <a:r>
              <a:rPr lang="en-US" sz="2400" smtClean="0"/>
              <a:t>List of columns from tables desired</a:t>
            </a:r>
            <a:br>
              <a:rPr lang="en-US" sz="2400" smtClean="0"/>
            </a:b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tx2"/>
                </a:solidFill>
              </a:rPr>
              <a:t>FROM</a:t>
            </a:r>
            <a:r>
              <a:rPr lang="en-US" sz="2400" smtClean="0">
                <a:solidFill>
                  <a:srgbClr val="800080"/>
                </a:solidFill>
              </a:rPr>
              <a:t>:</a:t>
            </a:r>
            <a:r>
              <a:rPr lang="en-US" sz="2400" smtClean="0"/>
              <a:t> </a:t>
            </a:r>
            <a:br>
              <a:rPr lang="en-US" sz="2400" smtClean="0"/>
            </a:br>
            <a:r>
              <a:rPr lang="en-US" sz="2400" smtClean="0"/>
              <a:t>IDs tables from which columns will be selected</a:t>
            </a:r>
            <a:br>
              <a:rPr lang="en-US" sz="2400" smtClean="0"/>
            </a:b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tx2"/>
                </a:solidFill>
              </a:rPr>
              <a:t>WHERE:</a:t>
            </a:r>
            <a:r>
              <a:rPr lang="en-US" sz="2400" smtClean="0"/>
              <a:t> </a:t>
            </a:r>
            <a:br>
              <a:rPr lang="en-US" sz="2400" smtClean="0"/>
            </a:br>
            <a:r>
              <a:rPr lang="en-US" sz="2400" smtClean="0"/>
              <a:t>Includes conditions for selecting specific rows, conditions for joining multiple tables</a:t>
            </a:r>
            <a:endParaRPr lang="pl-PL" sz="2400" smtClean="0"/>
          </a:p>
          <a:p>
            <a:pPr eaLnBrk="1" hangingPunct="1">
              <a:lnSpc>
                <a:spcPct val="90000"/>
              </a:lnSpc>
            </a:pPr>
            <a:endParaRPr lang="pl-PL" sz="2400" smtClean="0"/>
          </a:p>
          <a:p>
            <a:pPr eaLnBrk="1" hangingPunct="1">
              <a:lnSpc>
                <a:spcPct val="90000"/>
              </a:lnSpc>
            </a:pPr>
            <a:r>
              <a:rPr lang="pl-PL" sz="2400" smtClean="0">
                <a:solidFill>
                  <a:schemeClr val="tx2"/>
                </a:solidFill>
              </a:rPr>
              <a:t>Example</a:t>
            </a:r>
            <a:r>
              <a:rPr lang="en-US" sz="2400" smtClean="0">
                <a:solidFill>
                  <a:schemeClr val="tx2"/>
                </a:solidFill>
              </a:rPr>
              <a:t>:</a:t>
            </a:r>
            <a:endParaRPr lang="pl-PL" sz="2400" smtClean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  <a:spcBef>
                <a:spcPct val="65000"/>
              </a:spcBef>
              <a:buFont typeface="Wingdings" pitchFamily="2" charset="2"/>
              <a:buNone/>
            </a:pPr>
            <a:r>
              <a:rPr lang="pl-PL" sz="2000" smtClean="0"/>
              <a:t>		</a:t>
            </a:r>
            <a:r>
              <a:rPr lang="pl-PL" sz="2400" smtClean="0"/>
              <a:t>SELECT (name, phone)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400" smtClean="0"/>
              <a:t>		FROM </a:t>
            </a:r>
            <a:r>
              <a:rPr lang="en-US" sz="2400" smtClean="0"/>
              <a:t> </a:t>
            </a:r>
            <a:r>
              <a:rPr lang="pl-PL" sz="2400" smtClean="0"/>
              <a:t>employees_table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400" smtClean="0"/>
              <a:t>		WHERE employer = ‘MWU’ and city = ‘Kalamazoo’</a:t>
            </a:r>
            <a:endParaRPr lang="en-US" sz="2400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43100" y="0"/>
            <a:ext cx="5700713" cy="1225550"/>
          </a:xfrm>
          <a:solidFill>
            <a:srgbClr val="FFFFFF"/>
          </a:solidFill>
          <a:ln>
            <a:solidFill>
              <a:schemeClr val="bg1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Elements Of SQL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1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1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1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1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1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1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1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1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1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1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1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1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1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1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5235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6260" name="Rectangle 4"/>
          <p:cNvSpPr>
            <a:spLocks noGrp="1" noChangeArrowheads="1"/>
          </p:cNvSpPr>
          <p:nvPr>
            <p:ph idx="1"/>
          </p:nvPr>
        </p:nvSpPr>
        <p:spPr>
          <a:xfrm>
            <a:off x="1385888" y="1752600"/>
            <a:ext cx="7758112" cy="4168775"/>
          </a:xfrm>
        </p:spPr>
        <p:txBody>
          <a:bodyPr lIns="80962" tIns="41275" rIns="80962" bIns="41275"/>
          <a:lstStyle/>
          <a:p>
            <a:pPr marL="250825" indent="-250825" defTabSz="804863" eaLnBrk="1" hangingPunct="1">
              <a:spcBef>
                <a:spcPct val="30000"/>
              </a:spcBef>
            </a:pPr>
            <a:r>
              <a:rPr lang="en-US" sz="2400" smtClean="0">
                <a:solidFill>
                  <a:schemeClr val="tx2"/>
                </a:solidFill>
              </a:rPr>
              <a:t>PHYSICAL VIEW:</a:t>
            </a:r>
            <a:r>
              <a:rPr lang="en-US" sz="2400" smtClean="0">
                <a:solidFill>
                  <a:schemeClr val="bg1"/>
                </a:solidFill>
              </a:rPr>
              <a:t> </a:t>
            </a:r>
            <a:r>
              <a:rPr lang="en-US" sz="2400" smtClean="0"/>
              <a:t>Where is data physically?</a:t>
            </a:r>
          </a:p>
          <a:p>
            <a:pPr marL="603250" lvl="1" indent="-201613" defTabSz="804863" eaLnBrk="1" hangingPunct="1">
              <a:spcBef>
                <a:spcPct val="30000"/>
              </a:spcBef>
            </a:pPr>
            <a:r>
              <a:rPr lang="en-US" sz="2400" smtClean="0"/>
              <a:t>Drive, disk, surface, track, sector (block), record</a:t>
            </a:r>
          </a:p>
          <a:p>
            <a:pPr marL="603250" lvl="1" indent="-201613" defTabSz="804863" eaLnBrk="1" hangingPunct="1">
              <a:spcBef>
                <a:spcPct val="30000"/>
              </a:spcBef>
            </a:pPr>
            <a:r>
              <a:rPr lang="en-US" sz="2400" smtClean="0"/>
              <a:t>Tape, block, record number (key)</a:t>
            </a:r>
            <a:br>
              <a:rPr lang="en-US" sz="2400" smtClean="0"/>
            </a:br>
            <a:endParaRPr lang="en-US" sz="2400" smtClean="0"/>
          </a:p>
          <a:p>
            <a:pPr marL="250825" indent="-250825" defTabSz="804863" eaLnBrk="1" hangingPunct="1">
              <a:spcBef>
                <a:spcPct val="30000"/>
              </a:spcBef>
            </a:pPr>
            <a:r>
              <a:rPr lang="en-US" sz="2400" smtClean="0">
                <a:solidFill>
                  <a:schemeClr val="tx2"/>
                </a:solidFill>
              </a:rPr>
              <a:t>LOGICAL VIEW</a:t>
            </a:r>
            <a:r>
              <a:rPr lang="en-US" sz="2400" smtClean="0">
                <a:solidFill>
                  <a:srgbClr val="800080"/>
                </a:solidFill>
              </a:rPr>
              <a:t>:</a:t>
            </a:r>
            <a:r>
              <a:rPr lang="en-US" sz="2400" smtClean="0">
                <a:solidFill>
                  <a:schemeClr val="bg1"/>
                </a:solidFill>
              </a:rPr>
              <a:t> </a:t>
            </a:r>
            <a:r>
              <a:rPr lang="en-US" sz="2400" smtClean="0"/>
              <a:t>What data is needed by application?</a:t>
            </a:r>
          </a:p>
          <a:p>
            <a:pPr marL="603250" lvl="1" indent="-201613" defTabSz="804863" eaLnBrk="1" hangingPunct="1">
              <a:spcBef>
                <a:spcPct val="30000"/>
              </a:spcBef>
            </a:pPr>
            <a:r>
              <a:rPr lang="en-US" sz="2400" smtClean="0"/>
              <a:t>Succession of facts needed by application</a:t>
            </a:r>
          </a:p>
          <a:p>
            <a:pPr marL="603250" lvl="1" indent="-201613" defTabSz="804863" eaLnBrk="1" hangingPunct="1">
              <a:spcBef>
                <a:spcPct val="30000"/>
              </a:spcBef>
            </a:pPr>
            <a:r>
              <a:rPr lang="en-US" sz="2400" smtClean="0"/>
              <a:t>Name, type, length of field</a:t>
            </a:r>
          </a:p>
          <a:p>
            <a:pPr marL="250825" indent="-250825" algn="ctr" defTabSz="804863" eaLnBrk="1" hangingPunct="1">
              <a:buFont typeface="Wingdings" pitchFamily="2" charset="2"/>
              <a:buNone/>
            </a:pPr>
            <a:endParaRPr lang="en-US" sz="3600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79463" y="419100"/>
            <a:ext cx="4448175" cy="692150"/>
          </a:xfrm>
          <a:noFill/>
        </p:spPr>
        <p:txBody>
          <a:bodyPr wrap="none" lIns="80962" tIns="41275" rIns="80962" bIns="41275" numCol="1" anchor="t" anchorCtr="0" compatLnSpc="1">
            <a:prstTxWarp prst="textNoShape">
              <a:avLst/>
            </a:prstTxWarp>
            <a:spAutoFit/>
          </a:bodyPr>
          <a:lstStyle/>
          <a:p>
            <a:pPr defTabSz="804863" eaLnBrk="1" hangingPunct="1"/>
            <a:r>
              <a:rPr lang="en-US" sz="4000" smtClean="0">
                <a:solidFill>
                  <a:srgbClr val="0000FF"/>
                </a:solidFill>
              </a:rPr>
              <a:t>Two Views Of Data</a:t>
            </a:r>
          </a:p>
        </p:txBody>
      </p:sp>
      <p:sp>
        <p:nvSpPr>
          <p:cNvPr id="2016259" name="Rectangle 3"/>
          <p:cNvSpPr>
            <a:spLocks noChangeArrowheads="1"/>
          </p:cNvSpPr>
          <p:nvPr/>
        </p:nvSpPr>
        <p:spPr bwMode="auto">
          <a:xfrm>
            <a:off x="2698750" y="9601200"/>
            <a:ext cx="161925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0962" tIns="41275" rIns="80962" bIns="41275">
            <a:spAutoFit/>
          </a:bodyPr>
          <a:lstStyle/>
          <a:p>
            <a:pPr defTabSz="804863">
              <a:lnSpc>
                <a:spcPct val="90000"/>
              </a:lnSpc>
              <a:defRPr/>
            </a:pPr>
            <a:endParaRPr lang="en-US" sz="32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016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016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1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1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1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1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6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16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16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6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6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16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16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6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6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16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16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6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62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162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162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62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6260" grpId="0" build="p" autoUpdateAnimBg="0"/>
      <p:bldP spid="2016259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283" name="Rectangle 3"/>
          <p:cNvSpPr>
            <a:spLocks noGrp="1" noChangeArrowheads="1"/>
          </p:cNvSpPr>
          <p:nvPr>
            <p:ph idx="1"/>
          </p:nvPr>
        </p:nvSpPr>
        <p:spPr>
          <a:xfrm>
            <a:off x="365125" y="1584325"/>
            <a:ext cx="8377238" cy="2287588"/>
          </a:xfrm>
        </p:spPr>
        <p:txBody>
          <a:bodyPr rtlCol="0">
            <a:normAutofit fontScale="62500" lnSpcReduction="20000"/>
          </a:bodyPr>
          <a:lstStyle/>
          <a:p>
            <a:pPr marL="182880" indent="-182880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sz="2800" b="1" smtClean="0">
                <a:solidFill>
                  <a:schemeClr val="tx1">
                    <a:lumMod val="85000"/>
                  </a:schemeClr>
                </a:solidFill>
                <a:latin typeface="Arial" charset="0"/>
              </a:rPr>
              <a:t>BIT</a:t>
            </a:r>
          </a:p>
          <a:p>
            <a:pPr marL="182880" indent="-182880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en-US" sz="2800" b="1" smtClean="0">
              <a:solidFill>
                <a:schemeClr val="tx1">
                  <a:lumMod val="85000"/>
                </a:schemeClr>
              </a:solidFill>
              <a:latin typeface="Arial" charset="0"/>
            </a:endParaRPr>
          </a:p>
          <a:p>
            <a:pPr marL="182880" indent="-182880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sz="2800" b="1" smtClean="0">
                <a:solidFill>
                  <a:schemeClr val="tx1">
                    <a:lumMod val="85000"/>
                  </a:schemeClr>
                </a:solidFill>
                <a:latin typeface="Arial" charset="0"/>
              </a:rPr>
              <a:t>	BYTE</a:t>
            </a:r>
          </a:p>
          <a:p>
            <a:pPr marL="182880" indent="-182880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en-US" sz="2800" b="1" smtClean="0">
              <a:solidFill>
                <a:schemeClr val="tx1">
                  <a:lumMod val="85000"/>
                </a:schemeClr>
              </a:solidFill>
              <a:latin typeface="Arial" charset="0"/>
            </a:endParaRPr>
          </a:p>
          <a:p>
            <a:pPr marL="182880" indent="-182880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sz="2800" b="1" smtClean="0">
                <a:solidFill>
                  <a:schemeClr val="tx1">
                    <a:lumMod val="85000"/>
                  </a:schemeClr>
                </a:solidFill>
                <a:latin typeface="Arial" charset="0"/>
              </a:rPr>
              <a:t>		FIELD</a:t>
            </a:r>
          </a:p>
          <a:p>
            <a:pPr marL="182880" indent="-182880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en-US" sz="2800" b="1" smtClean="0">
              <a:solidFill>
                <a:schemeClr val="tx1">
                  <a:lumMod val="85000"/>
                </a:schemeClr>
              </a:solidFill>
              <a:latin typeface="Arial" charset="0"/>
            </a:endParaRPr>
          </a:p>
          <a:p>
            <a:pPr marL="182880" indent="-182880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sz="2800" b="1" smtClean="0">
                <a:solidFill>
                  <a:schemeClr val="tx1">
                    <a:lumMod val="85000"/>
                  </a:schemeClr>
                </a:solidFill>
                <a:latin typeface="Arial" charset="0"/>
              </a:rPr>
              <a:t>			RECORD</a:t>
            </a:r>
          </a:p>
          <a:p>
            <a:pPr marL="182880" indent="-182880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en-US" sz="2800" b="1" smtClean="0">
              <a:solidFill>
                <a:schemeClr val="tx1">
                  <a:lumMod val="85000"/>
                </a:schemeClr>
              </a:solidFill>
              <a:latin typeface="Arial" charset="0"/>
            </a:endParaRPr>
          </a:p>
          <a:p>
            <a:pPr marL="182880" indent="-182880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sz="2800" b="1" smtClean="0">
                <a:solidFill>
                  <a:schemeClr val="tx1">
                    <a:lumMod val="85000"/>
                  </a:schemeClr>
                </a:solidFill>
                <a:latin typeface="Arial" charset="0"/>
              </a:rPr>
              <a:t>				FILE</a:t>
            </a:r>
          </a:p>
          <a:p>
            <a:pPr marL="182880" indent="-182880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en-US" sz="2800" b="1" smtClean="0">
              <a:solidFill>
                <a:srgbClr val="EAEAEA"/>
              </a:solidFill>
              <a:latin typeface="Arial" charset="0"/>
            </a:endParaRPr>
          </a:p>
          <a:p>
            <a:pPr marL="182880" indent="-182880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sz="2800" b="1" smtClean="0">
                <a:solidFill>
                  <a:srgbClr val="EAEAEA"/>
                </a:solidFill>
                <a:latin typeface="Arial" charset="0"/>
              </a:rPr>
              <a:t>					</a:t>
            </a:r>
            <a:r>
              <a:rPr lang="en-US" sz="2800" b="1" smtClean="0">
                <a:solidFill>
                  <a:schemeClr val="tx1">
                    <a:lumMod val="85000"/>
                  </a:schemeClr>
                </a:solidFill>
                <a:latin typeface="Arial" charset="0"/>
              </a:rPr>
              <a:t>DATABASE</a:t>
            </a:r>
            <a:endParaRPr lang="en-US" sz="2800" b="1" smtClean="0">
              <a:solidFill>
                <a:schemeClr val="tx1">
                  <a:lumMod val="8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endParaRPr lang="en-US" sz="2800" smtClean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 bwMode="auto">
          <a:solidFill>
            <a:srgbClr val="FFFFFF"/>
          </a:solidFill>
          <a:ln>
            <a:solidFill>
              <a:schemeClr val="bg1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Storage Hierarchy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>
            <a:off x="3248025" y="1768475"/>
            <a:ext cx="3276600" cy="2971800"/>
          </a:xfrm>
          <a:prstGeom prst="line">
            <a:avLst/>
          </a:prstGeom>
          <a:noFill/>
          <a:ln w="38100" cap="sq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 wrap="none"/>
          <a:lstStyle/>
          <a:p>
            <a:endParaRPr lang="en-I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xfrm>
            <a:off x="315913" y="990600"/>
            <a:ext cx="8370887" cy="5459413"/>
          </a:xfrm>
        </p:spPr>
        <p:txBody>
          <a:bodyPr/>
          <a:lstStyle/>
          <a:p>
            <a:pPr lvl="1" eaLnBrk="1" hangingPunct="1">
              <a:spcBef>
                <a:spcPct val="40000"/>
              </a:spcBef>
              <a:buFont typeface="Wingdings" pitchFamily="2" charset="2"/>
              <a:buNone/>
            </a:pPr>
            <a:endParaRPr lang="pl-PL" sz="2400" smtClean="0"/>
          </a:p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pl-PL" sz="2800" smtClean="0"/>
              <a:t>		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15913" y="74613"/>
            <a:ext cx="8828087" cy="656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60400" indent="-660400" eaLnBrk="1" hangingPunct="1">
              <a:lnSpc>
                <a:spcPct val="80000"/>
              </a:lnSpc>
              <a:buClr>
                <a:srgbClr val="0000FF"/>
              </a:buClr>
              <a:buFont typeface="Wingdings" pitchFamily="2" charset="2"/>
              <a:buNone/>
            </a:pPr>
            <a:r>
              <a:rPr lang="pl-PL" sz="4000">
                <a:solidFill>
                  <a:srgbClr val="0000FF"/>
                </a:solidFill>
              </a:rPr>
              <a:t>6. Database Security – Outline - 1</a:t>
            </a:r>
            <a:endParaRPr lang="pl-PL" sz="2800"/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endParaRPr lang="pl-PL">
              <a:solidFill>
                <a:srgbClr val="FF0000"/>
              </a:solidFill>
            </a:endParaRPr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pl-PL" sz="2400">
                <a:solidFill>
                  <a:srgbClr val="FF0000"/>
                </a:solidFill>
              </a:rPr>
              <a:t>6.1.</a:t>
            </a:r>
            <a:r>
              <a:rPr lang="pl-PL" sz="2400"/>
              <a:t> Introduction  </a:t>
            </a:r>
            <a:r>
              <a:rPr lang="pl-PL" sz="2400">
                <a:solidFill>
                  <a:srgbClr val="FF0000"/>
                </a:solidFill>
              </a:rPr>
              <a:t>- a DB refresher –</a:t>
            </a:r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endParaRPr lang="pl-PL">
              <a:solidFill>
                <a:srgbClr val="FF0000"/>
              </a:solidFill>
            </a:endParaRPr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pl-PL" sz="2400">
                <a:solidFill>
                  <a:srgbClr val="FF0000"/>
                </a:solidFill>
              </a:rPr>
              <a:t>6.2.</a:t>
            </a:r>
            <a:r>
              <a:rPr lang="pl-PL" sz="2400"/>
              <a:t> </a:t>
            </a:r>
            <a:r>
              <a:rPr lang="en-US" sz="2400"/>
              <a:t>Security </a:t>
            </a:r>
            <a:r>
              <a:rPr lang="pl-PL" sz="2400"/>
              <a:t>Requirements</a:t>
            </a:r>
          </a:p>
          <a:p>
            <a:pPr marL="1409700" lvl="2" indent="-4953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AutoNum type="alphaLcPeriod"/>
            </a:pPr>
            <a:r>
              <a:rPr lang="en-US" sz="2400"/>
              <a:t>Physical </a:t>
            </a:r>
            <a:r>
              <a:rPr lang="pl-PL" sz="2400"/>
              <a:t>d</a:t>
            </a:r>
            <a:r>
              <a:rPr lang="en-US" sz="2400"/>
              <a:t>atabase </a:t>
            </a:r>
            <a:r>
              <a:rPr lang="pl-PL" sz="2400"/>
              <a:t>i</a:t>
            </a:r>
            <a:r>
              <a:rPr lang="en-US" sz="2400"/>
              <a:t>ntegrity</a:t>
            </a:r>
            <a:r>
              <a:rPr lang="pl-PL" sz="2400"/>
              <a:t> requirements</a:t>
            </a:r>
          </a:p>
          <a:p>
            <a:pPr marL="1409700" lvl="2" indent="-4953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AutoNum type="alphaLcPeriod"/>
            </a:pPr>
            <a:r>
              <a:rPr lang="en-US" sz="2400"/>
              <a:t>Logical </a:t>
            </a:r>
            <a:r>
              <a:rPr lang="pl-PL" sz="2400"/>
              <a:t>d</a:t>
            </a:r>
            <a:r>
              <a:rPr lang="en-US" sz="2400"/>
              <a:t>atabase </a:t>
            </a:r>
            <a:r>
              <a:rPr lang="pl-PL" sz="2400"/>
              <a:t>i</a:t>
            </a:r>
            <a:r>
              <a:rPr lang="en-US" sz="2400"/>
              <a:t>ntegrity</a:t>
            </a:r>
            <a:r>
              <a:rPr lang="pl-PL" sz="2400"/>
              <a:t> requirements</a:t>
            </a:r>
          </a:p>
          <a:p>
            <a:pPr marL="1409700" lvl="2" indent="-4953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AutoNum type="alphaLcPeriod"/>
            </a:pPr>
            <a:r>
              <a:rPr lang="en-US" sz="2400"/>
              <a:t>Element </a:t>
            </a:r>
            <a:r>
              <a:rPr lang="pl-PL" sz="2400"/>
              <a:t>i</a:t>
            </a:r>
            <a:r>
              <a:rPr lang="en-US" sz="2400"/>
              <a:t>ntegrity</a:t>
            </a:r>
            <a:r>
              <a:rPr lang="pl-PL" sz="2400"/>
              <a:t> requirements</a:t>
            </a:r>
            <a:endParaRPr lang="en-US" sz="2400"/>
          </a:p>
          <a:p>
            <a:pPr marL="1409700" lvl="2" indent="-4953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AutoNum type="alphaLcPeriod"/>
            </a:pPr>
            <a:r>
              <a:rPr lang="en-US" sz="2400"/>
              <a:t>Auditability</a:t>
            </a:r>
            <a:r>
              <a:rPr lang="pl-PL" sz="2400"/>
              <a:t> requirements</a:t>
            </a:r>
            <a:endParaRPr lang="en-US" sz="2400"/>
          </a:p>
          <a:p>
            <a:pPr marL="1409700" lvl="2" indent="-4953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AutoNum type="alphaLcPeriod"/>
            </a:pPr>
            <a:r>
              <a:rPr lang="en-US" sz="2400"/>
              <a:t>Access </a:t>
            </a:r>
            <a:r>
              <a:rPr lang="pl-PL" sz="2400"/>
              <a:t>c</a:t>
            </a:r>
            <a:r>
              <a:rPr lang="en-US" sz="2400"/>
              <a:t>ontrol</a:t>
            </a:r>
            <a:r>
              <a:rPr lang="pl-PL" sz="2400"/>
              <a:t> requirements</a:t>
            </a:r>
            <a:endParaRPr lang="en-US" sz="2400"/>
          </a:p>
          <a:p>
            <a:pPr marL="1409700" lvl="2" indent="-4953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AutoNum type="alphaLcPeriod"/>
            </a:pPr>
            <a:r>
              <a:rPr lang="en-US" sz="2400"/>
              <a:t>User </a:t>
            </a:r>
            <a:r>
              <a:rPr lang="pl-PL" sz="2400"/>
              <a:t>a</a:t>
            </a:r>
            <a:r>
              <a:rPr lang="en-US" sz="2400"/>
              <a:t>uthentication</a:t>
            </a:r>
            <a:r>
              <a:rPr lang="pl-PL" sz="2400"/>
              <a:t> requirements</a:t>
            </a:r>
            <a:endParaRPr lang="en-US" sz="2400"/>
          </a:p>
          <a:p>
            <a:pPr marL="1409700" lvl="2" indent="-4953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AutoNum type="alphaLcPeriod"/>
            </a:pPr>
            <a:r>
              <a:rPr lang="en-US" sz="2400"/>
              <a:t>Availability</a:t>
            </a:r>
            <a:r>
              <a:rPr lang="pl-PL" sz="2400"/>
              <a:t> requirements</a:t>
            </a:r>
          </a:p>
          <a:p>
            <a:pPr marL="1409700" lvl="2" indent="-4953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AutoNum type="alphaLcPeriod"/>
            </a:pPr>
            <a:endParaRPr lang="pl-PL"/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pl-PL" sz="2400">
                <a:solidFill>
                  <a:srgbClr val="FF0000"/>
                </a:solidFill>
              </a:rPr>
              <a:t>6.3.</a:t>
            </a:r>
            <a:r>
              <a:rPr lang="pl-PL" sz="2400"/>
              <a:t> Reliability</a:t>
            </a:r>
            <a:r>
              <a:rPr lang="en-US" sz="2400"/>
              <a:t> and Integrity</a:t>
            </a:r>
            <a:endParaRPr lang="pl-PL" sz="2400"/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endParaRPr lang="pl-PL"/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pl-PL" sz="2400">
                <a:solidFill>
                  <a:srgbClr val="FF0000"/>
                </a:solidFill>
              </a:rPr>
              <a:t>6.4.</a:t>
            </a:r>
            <a:r>
              <a:rPr lang="pl-PL" sz="2400"/>
              <a:t> Sensitive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8307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752600"/>
            <a:ext cx="7772400" cy="2189163"/>
          </a:xfrm>
        </p:spPr>
        <p:txBody>
          <a:bodyPr lIns="90488" tIns="44450" rIns="90488" bIns="44450"/>
          <a:lstStyle/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2400" smtClean="0"/>
              <a:t>Data in table format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2400" smtClean="0">
                <a:solidFill>
                  <a:srgbClr val="0000FF"/>
                </a:solidFill>
              </a:rPr>
              <a:t>RELATION</a:t>
            </a:r>
            <a:r>
              <a:rPr lang="en-US" sz="2400" smtClean="0"/>
              <a:t>: Table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2400" smtClean="0">
                <a:solidFill>
                  <a:srgbClr val="0000FF"/>
                </a:solidFill>
              </a:rPr>
              <a:t>TUPLE</a:t>
            </a:r>
            <a:r>
              <a:rPr lang="en-US" sz="2400" smtClean="0"/>
              <a:t>: Row (record) in table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2400" smtClean="0">
                <a:solidFill>
                  <a:srgbClr val="0000FF"/>
                </a:solidFill>
              </a:rPr>
              <a:t>FIELD</a:t>
            </a:r>
            <a:r>
              <a:rPr lang="en-US" sz="2400" smtClean="0"/>
              <a:t>: Column (attribute) in table</a:t>
            </a:r>
            <a:endParaRPr lang="en-US" sz="2800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92238" y="457200"/>
            <a:ext cx="6303962" cy="976313"/>
          </a:xfrm>
          <a:noFill/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Relational Data Model</a:t>
            </a:r>
          </a:p>
        </p:txBody>
      </p:sp>
      <p:graphicFrame>
        <p:nvGraphicFramePr>
          <p:cNvPr id="2018308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1371600" y="4191000"/>
          <a:ext cx="7142163" cy="2224088"/>
        </p:xfrm>
        <a:graphic>
          <a:graphicData uri="http://schemas.openxmlformats.org/presentationml/2006/ole">
            <p:oleObj spid="_x0000_s32772" name="Worksheet" r:id="rId3" imgW="2572512" imgH="804672" progId="Excel.Sheet.8">
              <p:embed/>
            </p:oleObj>
          </a:graphicData>
        </a:graphic>
      </p:graphicFrame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18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18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18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18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1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1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1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1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1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1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1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1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8307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0050" y="258763"/>
            <a:ext cx="4360863" cy="692150"/>
          </a:xfrm>
          <a:noFill/>
        </p:spPr>
        <p:txBody>
          <a:bodyPr wrap="none" lIns="80962" tIns="41275" rIns="80962" bIns="41275" numCol="1" anchor="t" anchorCtr="0" compatLnSpc="1">
            <a:prstTxWarp prst="textNoShape">
              <a:avLst/>
            </a:prstTxWarp>
            <a:spAutoFit/>
          </a:bodyPr>
          <a:lstStyle/>
          <a:p>
            <a:pPr algn="ctr" defTabSz="804863" eaLnBrk="1" hangingPunct="1"/>
            <a:r>
              <a:rPr lang="en-US" sz="4000" smtClean="0">
                <a:solidFill>
                  <a:srgbClr val="0000FF"/>
                </a:solidFill>
              </a:rPr>
              <a:t>Types Of Relations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08025" y="1295400"/>
            <a:ext cx="6826250" cy="727075"/>
            <a:chOff x="705" y="946"/>
            <a:chExt cx="4300" cy="458"/>
          </a:xfrm>
        </p:grpSpPr>
        <p:sp>
          <p:nvSpPr>
            <p:cNvPr id="2019332" name="Rectangle 4"/>
            <p:cNvSpPr>
              <a:spLocks noChangeArrowheads="1"/>
            </p:cNvSpPr>
            <p:nvPr/>
          </p:nvSpPr>
          <p:spPr bwMode="auto">
            <a:xfrm>
              <a:off x="705" y="998"/>
              <a:ext cx="150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80962" tIns="41275" rIns="80962" bIns="41275">
              <a:spAutoFit/>
            </a:bodyPr>
            <a:lstStyle/>
            <a:p>
              <a:pPr defTabSz="804863">
                <a:lnSpc>
                  <a:spcPct val="90000"/>
                </a:lnSpc>
                <a:defRPr/>
              </a:pPr>
              <a:r>
                <a:rPr lang="en-US" sz="25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ONE-TO-ONE: </a:t>
              </a:r>
            </a:p>
          </p:txBody>
        </p:sp>
        <p:grpSp>
          <p:nvGrpSpPr>
            <p:cNvPr id="33821" name="Group 5"/>
            <p:cNvGrpSpPr>
              <a:grpSpLocks/>
            </p:cNvGrpSpPr>
            <p:nvPr/>
          </p:nvGrpSpPr>
          <p:grpSpPr bwMode="auto">
            <a:xfrm>
              <a:off x="2340" y="946"/>
              <a:ext cx="2665" cy="458"/>
              <a:chOff x="2666" y="946"/>
              <a:chExt cx="2665" cy="458"/>
            </a:xfrm>
          </p:grpSpPr>
          <p:sp>
            <p:nvSpPr>
              <p:cNvPr id="33822" name="Rectangle 6"/>
              <p:cNvSpPr>
                <a:spLocks noChangeArrowheads="1"/>
              </p:cNvSpPr>
              <p:nvPr/>
            </p:nvSpPr>
            <p:spPr bwMode="auto">
              <a:xfrm>
                <a:off x="2666" y="946"/>
                <a:ext cx="1006" cy="458"/>
              </a:xfrm>
              <a:prstGeom prst="rect">
                <a:avLst/>
              </a:prstGeom>
              <a:gradFill rotWithShape="0">
                <a:gsLst>
                  <a:gs pos="0">
                    <a:srgbClr val="FEFF72"/>
                  </a:gs>
                  <a:gs pos="100000">
                    <a:srgbClr val="CBCC5B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80962" tIns="41275" rIns="80962" bIns="41275" anchor="ctr"/>
              <a:lstStyle/>
              <a:p>
                <a:pPr algn="ctr" defTabSz="804863">
                  <a:lnSpc>
                    <a:spcPct val="90000"/>
                  </a:lnSpc>
                </a:pPr>
                <a:r>
                  <a:rPr lang="en-US" sz="2500" b="1">
                    <a:solidFill>
                      <a:srgbClr val="000000"/>
                    </a:solidFill>
                    <a:latin typeface="Arial" charset="0"/>
                  </a:rPr>
                  <a:t>STUDENT</a:t>
                </a:r>
              </a:p>
            </p:txBody>
          </p:sp>
          <p:sp>
            <p:nvSpPr>
              <p:cNvPr id="33823" name="Rectangle 7"/>
              <p:cNvSpPr>
                <a:spLocks noChangeArrowheads="1"/>
              </p:cNvSpPr>
              <p:nvPr/>
            </p:nvSpPr>
            <p:spPr bwMode="auto">
              <a:xfrm>
                <a:off x="4324" y="946"/>
                <a:ext cx="1007" cy="458"/>
              </a:xfrm>
              <a:prstGeom prst="rect">
                <a:avLst/>
              </a:prstGeom>
              <a:gradFill rotWithShape="0">
                <a:gsLst>
                  <a:gs pos="0">
                    <a:srgbClr val="FEFF72"/>
                  </a:gs>
                  <a:gs pos="100000">
                    <a:srgbClr val="CBCC5B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80962" tIns="41275" rIns="80962" bIns="41275" anchor="ctr"/>
              <a:lstStyle/>
              <a:p>
                <a:pPr algn="ctr" defTabSz="804863">
                  <a:lnSpc>
                    <a:spcPct val="90000"/>
                  </a:lnSpc>
                </a:pPr>
                <a:r>
                  <a:rPr lang="en-US" sz="2500" b="1">
                    <a:solidFill>
                      <a:srgbClr val="000000"/>
                    </a:solidFill>
                    <a:latin typeface="Arial" charset="0"/>
                  </a:rPr>
                  <a:t>   ID   </a:t>
                </a:r>
              </a:p>
            </p:txBody>
          </p:sp>
          <p:sp>
            <p:nvSpPr>
              <p:cNvPr id="33824" name="Line 8"/>
              <p:cNvSpPr>
                <a:spLocks noChangeShapeType="1"/>
              </p:cNvSpPr>
              <p:nvPr/>
            </p:nvSpPr>
            <p:spPr bwMode="auto">
              <a:xfrm>
                <a:off x="3692" y="1154"/>
                <a:ext cx="645" cy="0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 wrap="none" anchor="ctr"/>
              <a:lstStyle/>
              <a:p>
                <a:endParaRPr lang="en-IN"/>
              </a:p>
            </p:txBody>
          </p:sp>
        </p:grp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703263" y="2209800"/>
            <a:ext cx="7453312" cy="1668463"/>
            <a:chOff x="443" y="1392"/>
            <a:chExt cx="4695" cy="1051"/>
          </a:xfrm>
        </p:grpSpPr>
        <p:sp>
          <p:nvSpPr>
            <p:cNvPr id="2019338" name="Rectangle 10"/>
            <p:cNvSpPr>
              <a:spLocks noChangeArrowheads="1"/>
            </p:cNvSpPr>
            <p:nvPr/>
          </p:nvSpPr>
          <p:spPr bwMode="auto">
            <a:xfrm>
              <a:off x="443" y="1624"/>
              <a:ext cx="1602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80962" tIns="41275" rIns="80962" bIns="41275">
              <a:spAutoFit/>
            </a:bodyPr>
            <a:lstStyle/>
            <a:p>
              <a:pPr defTabSz="804863">
                <a:lnSpc>
                  <a:spcPct val="90000"/>
                </a:lnSpc>
                <a:defRPr/>
              </a:pPr>
              <a:r>
                <a:rPr lang="en-US" sz="25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ONE-TO-MANY:</a:t>
              </a:r>
            </a:p>
          </p:txBody>
        </p:sp>
        <p:sp>
          <p:nvSpPr>
            <p:cNvPr id="33812" name="Line 11"/>
            <p:cNvSpPr>
              <a:spLocks noChangeShapeType="1"/>
            </p:cNvSpPr>
            <p:nvPr/>
          </p:nvSpPr>
          <p:spPr bwMode="auto">
            <a:xfrm>
              <a:off x="3489" y="1680"/>
              <a:ext cx="1065" cy="539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33813" name="Line 12"/>
            <p:cNvSpPr>
              <a:spLocks noChangeShapeType="1"/>
            </p:cNvSpPr>
            <p:nvPr/>
          </p:nvSpPr>
          <p:spPr bwMode="auto">
            <a:xfrm flipH="1">
              <a:off x="2317" y="1658"/>
              <a:ext cx="1129" cy="540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33814" name="Line 13"/>
            <p:cNvSpPr>
              <a:spLocks noChangeShapeType="1"/>
            </p:cNvSpPr>
            <p:nvPr/>
          </p:nvSpPr>
          <p:spPr bwMode="auto">
            <a:xfrm>
              <a:off x="3457" y="1728"/>
              <a:ext cx="0" cy="432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33815" name="Rectangle 14"/>
            <p:cNvSpPr>
              <a:spLocks noChangeArrowheads="1"/>
            </p:cNvSpPr>
            <p:nvPr/>
          </p:nvSpPr>
          <p:spPr bwMode="auto">
            <a:xfrm>
              <a:off x="2970" y="1392"/>
              <a:ext cx="1006" cy="458"/>
            </a:xfrm>
            <a:prstGeom prst="rect">
              <a:avLst/>
            </a:prstGeom>
            <a:gradFill rotWithShape="0">
              <a:gsLst>
                <a:gs pos="0">
                  <a:srgbClr val="FEFF72"/>
                </a:gs>
                <a:gs pos="100000">
                  <a:srgbClr val="CBCC5B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80962" tIns="41275" rIns="80962" bIns="41275" anchor="ctr"/>
            <a:lstStyle/>
            <a:p>
              <a:pPr algn="ctr" defTabSz="804863">
                <a:lnSpc>
                  <a:spcPct val="90000"/>
                </a:lnSpc>
              </a:pPr>
              <a:r>
                <a:rPr lang="en-US" sz="2500" b="1">
                  <a:solidFill>
                    <a:srgbClr val="000000"/>
                  </a:solidFill>
                  <a:latin typeface="Arial" charset="0"/>
                </a:rPr>
                <a:t>CLASS</a:t>
              </a:r>
            </a:p>
          </p:txBody>
        </p:sp>
        <p:grpSp>
          <p:nvGrpSpPr>
            <p:cNvPr id="33816" name="Group 15"/>
            <p:cNvGrpSpPr>
              <a:grpSpLocks/>
            </p:cNvGrpSpPr>
            <p:nvPr/>
          </p:nvGrpSpPr>
          <p:grpSpPr bwMode="auto">
            <a:xfrm>
              <a:off x="1808" y="1985"/>
              <a:ext cx="3330" cy="458"/>
              <a:chOff x="2393" y="2185"/>
              <a:chExt cx="3330" cy="458"/>
            </a:xfrm>
          </p:grpSpPr>
          <p:sp>
            <p:nvSpPr>
              <p:cNvPr id="33817" name="Rectangle 16"/>
              <p:cNvSpPr>
                <a:spLocks noChangeArrowheads="1"/>
              </p:cNvSpPr>
              <p:nvPr/>
            </p:nvSpPr>
            <p:spPr bwMode="auto">
              <a:xfrm>
                <a:off x="2393" y="2185"/>
                <a:ext cx="1007" cy="458"/>
              </a:xfrm>
              <a:prstGeom prst="rect">
                <a:avLst/>
              </a:prstGeom>
              <a:gradFill rotWithShape="0">
                <a:gsLst>
                  <a:gs pos="0">
                    <a:srgbClr val="FEFF72"/>
                  </a:gs>
                  <a:gs pos="100000">
                    <a:srgbClr val="CBCC5B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80962" tIns="41275" rIns="80962" bIns="41275" anchor="ctr"/>
              <a:lstStyle/>
              <a:p>
                <a:pPr algn="ctr" defTabSz="804863">
                  <a:lnSpc>
                    <a:spcPct val="90000"/>
                  </a:lnSpc>
                </a:pPr>
                <a:r>
                  <a:rPr lang="en-US" sz="2500" b="1">
                    <a:solidFill>
                      <a:srgbClr val="000000"/>
                    </a:solidFill>
                    <a:latin typeface="Arial" charset="0"/>
                  </a:rPr>
                  <a:t>STUDENT</a:t>
                </a:r>
              </a:p>
              <a:p>
                <a:pPr algn="ctr" defTabSz="804863">
                  <a:lnSpc>
                    <a:spcPct val="90000"/>
                  </a:lnSpc>
                </a:pPr>
                <a:r>
                  <a:rPr lang="en-US" sz="2500" b="1">
                    <a:solidFill>
                      <a:srgbClr val="000000"/>
                    </a:solidFill>
                    <a:latin typeface="Arial" charset="0"/>
                  </a:rPr>
                  <a:t>A</a:t>
                </a:r>
              </a:p>
            </p:txBody>
          </p:sp>
          <p:sp>
            <p:nvSpPr>
              <p:cNvPr id="33818" name="Rectangle 17"/>
              <p:cNvSpPr>
                <a:spLocks noChangeArrowheads="1"/>
              </p:cNvSpPr>
              <p:nvPr/>
            </p:nvSpPr>
            <p:spPr bwMode="auto">
              <a:xfrm>
                <a:off x="3555" y="2185"/>
                <a:ext cx="1006" cy="458"/>
              </a:xfrm>
              <a:prstGeom prst="rect">
                <a:avLst/>
              </a:prstGeom>
              <a:gradFill rotWithShape="0">
                <a:gsLst>
                  <a:gs pos="0">
                    <a:srgbClr val="FEFF72"/>
                  </a:gs>
                  <a:gs pos="100000">
                    <a:srgbClr val="CBCC5B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80962" tIns="41275" rIns="80962" bIns="41275" anchor="ctr"/>
              <a:lstStyle/>
              <a:p>
                <a:pPr algn="ctr" defTabSz="804863">
                  <a:lnSpc>
                    <a:spcPct val="90000"/>
                  </a:lnSpc>
                </a:pPr>
                <a:r>
                  <a:rPr lang="en-US" sz="2500" b="1">
                    <a:solidFill>
                      <a:srgbClr val="000000"/>
                    </a:solidFill>
                    <a:latin typeface="Arial" charset="0"/>
                  </a:rPr>
                  <a:t>STUDENT</a:t>
                </a:r>
              </a:p>
              <a:p>
                <a:pPr algn="ctr" defTabSz="804863">
                  <a:lnSpc>
                    <a:spcPct val="90000"/>
                  </a:lnSpc>
                </a:pPr>
                <a:r>
                  <a:rPr lang="en-US" sz="2500" b="1">
                    <a:solidFill>
                      <a:srgbClr val="000000"/>
                    </a:solidFill>
                    <a:latin typeface="Arial" charset="0"/>
                  </a:rPr>
                  <a:t>B</a:t>
                </a:r>
              </a:p>
            </p:txBody>
          </p:sp>
          <p:sp>
            <p:nvSpPr>
              <p:cNvPr id="33819" name="Rectangle 18"/>
              <p:cNvSpPr>
                <a:spLocks noChangeArrowheads="1"/>
              </p:cNvSpPr>
              <p:nvPr/>
            </p:nvSpPr>
            <p:spPr bwMode="auto">
              <a:xfrm>
                <a:off x="4717" y="2185"/>
                <a:ext cx="1006" cy="458"/>
              </a:xfrm>
              <a:prstGeom prst="rect">
                <a:avLst/>
              </a:prstGeom>
              <a:gradFill rotWithShape="0">
                <a:gsLst>
                  <a:gs pos="0">
                    <a:srgbClr val="FEFF72"/>
                  </a:gs>
                  <a:gs pos="100000">
                    <a:srgbClr val="CBCC5B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80962" tIns="41275" rIns="80962" bIns="41275" anchor="ctr"/>
              <a:lstStyle/>
              <a:p>
                <a:pPr algn="ctr" defTabSz="804863">
                  <a:lnSpc>
                    <a:spcPct val="90000"/>
                  </a:lnSpc>
                </a:pPr>
                <a:r>
                  <a:rPr lang="en-US" sz="2500" b="1">
                    <a:solidFill>
                      <a:srgbClr val="000000"/>
                    </a:solidFill>
                    <a:latin typeface="Arial" charset="0"/>
                  </a:rPr>
                  <a:t>STUDENT</a:t>
                </a:r>
              </a:p>
              <a:p>
                <a:pPr algn="ctr" defTabSz="804863">
                  <a:lnSpc>
                    <a:spcPct val="90000"/>
                  </a:lnSpc>
                </a:pPr>
                <a:r>
                  <a:rPr lang="en-US" sz="2500" b="1">
                    <a:solidFill>
                      <a:srgbClr val="000000"/>
                    </a:solidFill>
                    <a:latin typeface="Arial" charset="0"/>
                  </a:rPr>
                  <a:t>C</a:t>
                </a:r>
              </a:p>
            </p:txBody>
          </p:sp>
        </p:grp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685800" y="4114800"/>
            <a:ext cx="7513638" cy="2179638"/>
            <a:chOff x="691" y="2736"/>
            <a:chExt cx="4733" cy="1373"/>
          </a:xfrm>
        </p:grpSpPr>
        <p:sp>
          <p:nvSpPr>
            <p:cNvPr id="2019348" name="Rectangle 20"/>
            <p:cNvSpPr>
              <a:spLocks noChangeArrowheads="1"/>
            </p:cNvSpPr>
            <p:nvPr/>
          </p:nvSpPr>
          <p:spPr bwMode="auto">
            <a:xfrm>
              <a:off x="691" y="2830"/>
              <a:ext cx="1757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80962" tIns="41275" rIns="80962" bIns="41275">
              <a:spAutoFit/>
            </a:bodyPr>
            <a:lstStyle/>
            <a:p>
              <a:pPr defTabSz="804863">
                <a:lnSpc>
                  <a:spcPct val="90000"/>
                </a:lnSpc>
                <a:defRPr/>
              </a:pPr>
              <a:r>
                <a:rPr lang="en-US" sz="25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MANY-TO-MANY:</a:t>
              </a:r>
            </a:p>
          </p:txBody>
        </p:sp>
        <p:sp>
          <p:nvSpPr>
            <p:cNvPr id="33799" name="Line 21"/>
            <p:cNvSpPr>
              <a:spLocks noChangeShapeType="1"/>
            </p:cNvSpPr>
            <p:nvPr/>
          </p:nvSpPr>
          <p:spPr bwMode="auto">
            <a:xfrm>
              <a:off x="2815" y="3098"/>
              <a:ext cx="2357" cy="614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33800" name="Line 22"/>
            <p:cNvSpPr>
              <a:spLocks noChangeShapeType="1"/>
            </p:cNvSpPr>
            <p:nvPr/>
          </p:nvSpPr>
          <p:spPr bwMode="auto">
            <a:xfrm flipH="1">
              <a:off x="3809" y="3055"/>
              <a:ext cx="588" cy="805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33801" name="Line 23"/>
            <p:cNvSpPr>
              <a:spLocks noChangeShapeType="1"/>
            </p:cNvSpPr>
            <p:nvPr/>
          </p:nvSpPr>
          <p:spPr bwMode="auto">
            <a:xfrm flipH="1">
              <a:off x="2510" y="3134"/>
              <a:ext cx="240" cy="730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33802" name="Line 24"/>
            <p:cNvSpPr>
              <a:spLocks noChangeShapeType="1"/>
            </p:cNvSpPr>
            <p:nvPr/>
          </p:nvSpPr>
          <p:spPr bwMode="auto">
            <a:xfrm flipH="1">
              <a:off x="2696" y="3024"/>
              <a:ext cx="1690" cy="762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33803" name="Line 25"/>
            <p:cNvSpPr>
              <a:spLocks noChangeShapeType="1"/>
            </p:cNvSpPr>
            <p:nvPr/>
          </p:nvSpPr>
          <p:spPr bwMode="auto">
            <a:xfrm>
              <a:off x="4397" y="3055"/>
              <a:ext cx="601" cy="868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grpSp>
          <p:nvGrpSpPr>
            <p:cNvPr id="33804" name="Group 26"/>
            <p:cNvGrpSpPr>
              <a:grpSpLocks/>
            </p:cNvGrpSpPr>
            <p:nvPr/>
          </p:nvGrpSpPr>
          <p:grpSpPr bwMode="auto">
            <a:xfrm>
              <a:off x="2094" y="3651"/>
              <a:ext cx="3330" cy="458"/>
              <a:chOff x="2393" y="3714"/>
              <a:chExt cx="3330" cy="458"/>
            </a:xfrm>
          </p:grpSpPr>
          <p:sp>
            <p:nvSpPr>
              <p:cNvPr id="33808" name="Rectangle 27"/>
              <p:cNvSpPr>
                <a:spLocks noChangeArrowheads="1"/>
              </p:cNvSpPr>
              <p:nvPr/>
            </p:nvSpPr>
            <p:spPr bwMode="auto">
              <a:xfrm>
                <a:off x="2393" y="3714"/>
                <a:ext cx="1007" cy="458"/>
              </a:xfrm>
              <a:prstGeom prst="rect">
                <a:avLst/>
              </a:prstGeom>
              <a:gradFill rotWithShape="0">
                <a:gsLst>
                  <a:gs pos="0">
                    <a:srgbClr val="FEFF72"/>
                  </a:gs>
                  <a:gs pos="100000">
                    <a:srgbClr val="CBCC5B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80962" tIns="41275" rIns="80962" bIns="41275" anchor="ctr"/>
              <a:lstStyle/>
              <a:p>
                <a:pPr algn="ctr" defTabSz="804863">
                  <a:lnSpc>
                    <a:spcPct val="90000"/>
                  </a:lnSpc>
                </a:pPr>
                <a:r>
                  <a:rPr lang="en-US" sz="2500" b="1">
                    <a:solidFill>
                      <a:srgbClr val="000000"/>
                    </a:solidFill>
                    <a:latin typeface="Arial" charset="0"/>
                  </a:rPr>
                  <a:t>STUDENT</a:t>
                </a:r>
              </a:p>
              <a:p>
                <a:pPr algn="ctr" defTabSz="804863">
                  <a:lnSpc>
                    <a:spcPct val="90000"/>
                  </a:lnSpc>
                </a:pPr>
                <a:r>
                  <a:rPr lang="en-US" sz="2500" b="1">
                    <a:solidFill>
                      <a:srgbClr val="000000"/>
                    </a:solidFill>
                    <a:latin typeface="Arial" charset="0"/>
                  </a:rPr>
                  <a:t>A</a:t>
                </a:r>
              </a:p>
            </p:txBody>
          </p:sp>
          <p:sp>
            <p:nvSpPr>
              <p:cNvPr id="33809" name="Rectangle 28"/>
              <p:cNvSpPr>
                <a:spLocks noChangeArrowheads="1"/>
              </p:cNvSpPr>
              <p:nvPr/>
            </p:nvSpPr>
            <p:spPr bwMode="auto">
              <a:xfrm>
                <a:off x="3555" y="3714"/>
                <a:ext cx="1006" cy="458"/>
              </a:xfrm>
              <a:prstGeom prst="rect">
                <a:avLst/>
              </a:prstGeom>
              <a:gradFill rotWithShape="0">
                <a:gsLst>
                  <a:gs pos="0">
                    <a:srgbClr val="FEFF72"/>
                  </a:gs>
                  <a:gs pos="100000">
                    <a:srgbClr val="CBCC5B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80962" tIns="41275" rIns="80962" bIns="41275" anchor="ctr"/>
              <a:lstStyle/>
              <a:p>
                <a:pPr algn="ctr" defTabSz="804863">
                  <a:lnSpc>
                    <a:spcPct val="90000"/>
                  </a:lnSpc>
                </a:pPr>
                <a:r>
                  <a:rPr lang="en-US" sz="2500" b="1">
                    <a:solidFill>
                      <a:srgbClr val="000000"/>
                    </a:solidFill>
                    <a:latin typeface="Arial" charset="0"/>
                  </a:rPr>
                  <a:t>STUDENT</a:t>
                </a:r>
              </a:p>
              <a:p>
                <a:pPr algn="ctr" defTabSz="804863">
                  <a:lnSpc>
                    <a:spcPct val="90000"/>
                  </a:lnSpc>
                </a:pPr>
                <a:r>
                  <a:rPr lang="en-US" sz="2500" b="1">
                    <a:solidFill>
                      <a:srgbClr val="000000"/>
                    </a:solidFill>
                    <a:latin typeface="Arial" charset="0"/>
                  </a:rPr>
                  <a:t>B</a:t>
                </a:r>
              </a:p>
            </p:txBody>
          </p:sp>
          <p:sp>
            <p:nvSpPr>
              <p:cNvPr id="33810" name="Rectangle 29"/>
              <p:cNvSpPr>
                <a:spLocks noChangeArrowheads="1"/>
              </p:cNvSpPr>
              <p:nvPr/>
            </p:nvSpPr>
            <p:spPr bwMode="auto">
              <a:xfrm>
                <a:off x="4717" y="3714"/>
                <a:ext cx="1006" cy="458"/>
              </a:xfrm>
              <a:prstGeom prst="rect">
                <a:avLst/>
              </a:prstGeom>
              <a:gradFill rotWithShape="0">
                <a:gsLst>
                  <a:gs pos="0">
                    <a:srgbClr val="FEFF72"/>
                  </a:gs>
                  <a:gs pos="100000">
                    <a:srgbClr val="CBCC5B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80962" tIns="41275" rIns="80962" bIns="41275" anchor="ctr"/>
              <a:lstStyle/>
              <a:p>
                <a:pPr algn="ctr" defTabSz="804863">
                  <a:lnSpc>
                    <a:spcPct val="90000"/>
                  </a:lnSpc>
                </a:pPr>
                <a:r>
                  <a:rPr lang="en-US" sz="2500" b="1">
                    <a:solidFill>
                      <a:srgbClr val="000000"/>
                    </a:solidFill>
                    <a:latin typeface="Arial" charset="0"/>
                  </a:rPr>
                  <a:t>STUDENT</a:t>
                </a:r>
              </a:p>
              <a:p>
                <a:pPr algn="ctr" defTabSz="804863">
                  <a:lnSpc>
                    <a:spcPct val="90000"/>
                  </a:lnSpc>
                </a:pPr>
                <a:r>
                  <a:rPr lang="en-US" sz="2500" b="1">
                    <a:solidFill>
                      <a:srgbClr val="000000"/>
                    </a:solidFill>
                    <a:latin typeface="Arial" charset="0"/>
                  </a:rPr>
                  <a:t>C</a:t>
                </a:r>
              </a:p>
            </p:txBody>
          </p:sp>
        </p:grpSp>
        <p:grpSp>
          <p:nvGrpSpPr>
            <p:cNvPr id="33805" name="Group 30"/>
            <p:cNvGrpSpPr>
              <a:grpSpLocks/>
            </p:cNvGrpSpPr>
            <p:nvPr/>
          </p:nvGrpSpPr>
          <p:grpSpPr bwMode="auto">
            <a:xfrm>
              <a:off x="2601" y="2736"/>
              <a:ext cx="2294" cy="469"/>
              <a:chOff x="2900" y="2799"/>
              <a:chExt cx="2294" cy="469"/>
            </a:xfrm>
          </p:grpSpPr>
          <p:sp>
            <p:nvSpPr>
              <p:cNvPr id="33806" name="Rectangle 31"/>
              <p:cNvSpPr>
                <a:spLocks noChangeArrowheads="1"/>
              </p:cNvSpPr>
              <p:nvPr/>
            </p:nvSpPr>
            <p:spPr bwMode="auto">
              <a:xfrm>
                <a:off x="2900" y="2799"/>
                <a:ext cx="1007" cy="458"/>
              </a:xfrm>
              <a:prstGeom prst="rect">
                <a:avLst/>
              </a:prstGeom>
              <a:gradFill rotWithShape="0">
                <a:gsLst>
                  <a:gs pos="0">
                    <a:srgbClr val="FEFF72"/>
                  </a:gs>
                  <a:gs pos="100000">
                    <a:srgbClr val="CBCC5B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80962" tIns="41275" rIns="80962" bIns="41275" anchor="ctr"/>
              <a:lstStyle/>
              <a:p>
                <a:pPr algn="ctr" defTabSz="804863">
                  <a:lnSpc>
                    <a:spcPct val="90000"/>
                  </a:lnSpc>
                </a:pPr>
                <a:r>
                  <a:rPr lang="en-US" sz="2500" b="1">
                    <a:solidFill>
                      <a:srgbClr val="000000"/>
                    </a:solidFill>
                    <a:latin typeface="Arial" charset="0"/>
                  </a:rPr>
                  <a:t>CLASS</a:t>
                </a:r>
              </a:p>
              <a:p>
                <a:pPr algn="ctr" defTabSz="804863">
                  <a:lnSpc>
                    <a:spcPct val="90000"/>
                  </a:lnSpc>
                </a:pPr>
                <a:r>
                  <a:rPr lang="en-US" sz="2500" b="1">
                    <a:solidFill>
                      <a:srgbClr val="000000"/>
                    </a:solidFill>
                    <a:latin typeface="Arial" charset="0"/>
                  </a:rPr>
                  <a:t>1</a:t>
                </a:r>
              </a:p>
            </p:txBody>
          </p:sp>
          <p:sp>
            <p:nvSpPr>
              <p:cNvPr id="33807" name="Rectangle 32"/>
              <p:cNvSpPr>
                <a:spLocks noChangeArrowheads="1"/>
              </p:cNvSpPr>
              <p:nvPr/>
            </p:nvSpPr>
            <p:spPr bwMode="auto">
              <a:xfrm>
                <a:off x="4188" y="2810"/>
                <a:ext cx="1006" cy="458"/>
              </a:xfrm>
              <a:prstGeom prst="rect">
                <a:avLst/>
              </a:prstGeom>
              <a:gradFill rotWithShape="0">
                <a:gsLst>
                  <a:gs pos="0">
                    <a:srgbClr val="FEFF72"/>
                  </a:gs>
                  <a:gs pos="100000">
                    <a:srgbClr val="CBCC5B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80962" tIns="41275" rIns="80962" bIns="41275" anchor="ctr"/>
              <a:lstStyle/>
              <a:p>
                <a:pPr algn="ctr" defTabSz="804863">
                  <a:lnSpc>
                    <a:spcPct val="90000"/>
                  </a:lnSpc>
                </a:pPr>
                <a:r>
                  <a:rPr lang="en-US" sz="2500" b="1">
                    <a:solidFill>
                      <a:srgbClr val="000000"/>
                    </a:solidFill>
                    <a:latin typeface="Arial" charset="0"/>
                  </a:rPr>
                  <a:t>CLASS</a:t>
                </a:r>
              </a:p>
              <a:p>
                <a:pPr algn="ctr" defTabSz="804863">
                  <a:lnSpc>
                    <a:spcPct val="90000"/>
                  </a:lnSpc>
                </a:pPr>
                <a:r>
                  <a:rPr lang="en-US" sz="2500" b="1">
                    <a:solidFill>
                      <a:srgbClr val="000000"/>
                    </a:solidFill>
                    <a:latin typeface="Arial" charset="0"/>
                  </a:rPr>
                  <a:t>2</a:t>
                </a:r>
              </a:p>
            </p:txBody>
          </p:sp>
        </p:grpSp>
      </p:grp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ChangeArrowheads="1"/>
          </p:cNvSpPr>
          <p:nvPr/>
        </p:nvSpPr>
        <p:spPr bwMode="auto">
          <a:xfrm>
            <a:off x="920750" y="2252663"/>
            <a:ext cx="138747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tx2"/>
                </a:solidFill>
                <a:latin typeface="Arial" charset="0"/>
              </a:rPr>
              <a:t>ROOT</a:t>
            </a:r>
          </a:p>
        </p:txBody>
      </p:sp>
      <p:sp>
        <p:nvSpPr>
          <p:cNvPr id="34819" name="Rectangle 4"/>
          <p:cNvSpPr>
            <a:spLocks noChangeArrowheads="1"/>
          </p:cNvSpPr>
          <p:nvPr/>
        </p:nvSpPr>
        <p:spPr bwMode="auto">
          <a:xfrm>
            <a:off x="920750" y="3206750"/>
            <a:ext cx="925513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tx2"/>
                </a:solidFill>
                <a:latin typeface="Arial" charset="0"/>
              </a:rPr>
              <a:t>1st</a:t>
            </a:r>
            <a:br>
              <a:rPr lang="en-US" sz="2000" b="1">
                <a:solidFill>
                  <a:schemeClr val="tx2"/>
                </a:solidFill>
                <a:latin typeface="Arial" charset="0"/>
              </a:rPr>
            </a:br>
            <a:r>
              <a:rPr lang="en-US" sz="2000" b="1">
                <a:solidFill>
                  <a:schemeClr val="tx2"/>
                </a:solidFill>
                <a:latin typeface="Arial" charset="0"/>
              </a:rPr>
              <a:t>Child</a:t>
            </a:r>
          </a:p>
        </p:txBody>
      </p:sp>
      <p:sp>
        <p:nvSpPr>
          <p:cNvPr id="34820" name="Rectangle 5"/>
          <p:cNvSpPr>
            <a:spLocks noChangeArrowheads="1"/>
          </p:cNvSpPr>
          <p:nvPr/>
        </p:nvSpPr>
        <p:spPr bwMode="auto">
          <a:xfrm>
            <a:off x="920750" y="4235450"/>
            <a:ext cx="858838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tx2"/>
                </a:solidFill>
                <a:latin typeface="Arial" charset="0"/>
              </a:rPr>
              <a:t>2nd Child</a:t>
            </a:r>
          </a:p>
        </p:txBody>
      </p:sp>
      <p:sp>
        <p:nvSpPr>
          <p:cNvPr id="34821" name="Rectangle 6"/>
          <p:cNvSpPr>
            <a:spLocks noChangeArrowheads="1"/>
          </p:cNvSpPr>
          <p:nvPr/>
        </p:nvSpPr>
        <p:spPr bwMode="auto">
          <a:xfrm>
            <a:off x="5100638" y="1676400"/>
            <a:ext cx="160337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2" name="Line 7"/>
          <p:cNvSpPr>
            <a:spLocks noChangeShapeType="1"/>
          </p:cNvSpPr>
          <p:nvPr/>
        </p:nvSpPr>
        <p:spPr bwMode="auto">
          <a:xfrm>
            <a:off x="5181600" y="2728913"/>
            <a:ext cx="0" cy="1857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4823" name="Rectangle 8"/>
          <p:cNvSpPr>
            <a:spLocks noChangeArrowheads="1"/>
          </p:cNvSpPr>
          <p:nvPr/>
        </p:nvSpPr>
        <p:spPr bwMode="auto">
          <a:xfrm>
            <a:off x="5173663" y="2722563"/>
            <a:ext cx="7937" cy="188912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4" name="Line 9"/>
          <p:cNvSpPr>
            <a:spLocks noChangeShapeType="1"/>
          </p:cNvSpPr>
          <p:nvPr/>
        </p:nvSpPr>
        <p:spPr bwMode="auto">
          <a:xfrm>
            <a:off x="3049588" y="2925763"/>
            <a:ext cx="0" cy="1841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4825" name="Rectangle 10"/>
          <p:cNvSpPr>
            <a:spLocks noChangeArrowheads="1"/>
          </p:cNvSpPr>
          <p:nvPr/>
        </p:nvSpPr>
        <p:spPr bwMode="auto">
          <a:xfrm>
            <a:off x="3040063" y="2921000"/>
            <a:ext cx="9525" cy="187325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6" name="Line 11"/>
          <p:cNvSpPr>
            <a:spLocks noChangeShapeType="1"/>
          </p:cNvSpPr>
          <p:nvPr/>
        </p:nvSpPr>
        <p:spPr bwMode="auto">
          <a:xfrm>
            <a:off x="4849813" y="2925763"/>
            <a:ext cx="0" cy="1841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4827" name="Rectangle 12"/>
          <p:cNvSpPr>
            <a:spLocks noChangeArrowheads="1"/>
          </p:cNvSpPr>
          <p:nvPr/>
        </p:nvSpPr>
        <p:spPr bwMode="auto">
          <a:xfrm>
            <a:off x="4841875" y="2921000"/>
            <a:ext cx="7938" cy="187325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8" name="Line 13"/>
          <p:cNvSpPr>
            <a:spLocks noChangeShapeType="1"/>
          </p:cNvSpPr>
          <p:nvPr/>
        </p:nvSpPr>
        <p:spPr bwMode="auto">
          <a:xfrm>
            <a:off x="6651625" y="2925763"/>
            <a:ext cx="0" cy="1841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4829" name="Rectangle 14"/>
          <p:cNvSpPr>
            <a:spLocks noChangeArrowheads="1"/>
          </p:cNvSpPr>
          <p:nvPr/>
        </p:nvSpPr>
        <p:spPr bwMode="auto">
          <a:xfrm>
            <a:off x="6642100" y="2921000"/>
            <a:ext cx="9525" cy="187325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0" name="Line 15"/>
          <p:cNvSpPr>
            <a:spLocks noChangeShapeType="1"/>
          </p:cNvSpPr>
          <p:nvPr/>
        </p:nvSpPr>
        <p:spPr bwMode="auto">
          <a:xfrm>
            <a:off x="3046413" y="2921000"/>
            <a:ext cx="17986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4831" name="Rectangle 16"/>
          <p:cNvSpPr>
            <a:spLocks noChangeArrowheads="1"/>
          </p:cNvSpPr>
          <p:nvPr/>
        </p:nvSpPr>
        <p:spPr bwMode="auto">
          <a:xfrm>
            <a:off x="3040063" y="2911475"/>
            <a:ext cx="1801812" cy="9525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2" name="Line 17"/>
          <p:cNvSpPr>
            <a:spLocks noChangeShapeType="1"/>
          </p:cNvSpPr>
          <p:nvPr/>
        </p:nvSpPr>
        <p:spPr bwMode="auto">
          <a:xfrm>
            <a:off x="4856163" y="2921000"/>
            <a:ext cx="31908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4833" name="Rectangle 18"/>
          <p:cNvSpPr>
            <a:spLocks noChangeArrowheads="1"/>
          </p:cNvSpPr>
          <p:nvPr/>
        </p:nvSpPr>
        <p:spPr bwMode="auto">
          <a:xfrm>
            <a:off x="4849813" y="2911475"/>
            <a:ext cx="323850" cy="9525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4" name="Line 19"/>
          <p:cNvSpPr>
            <a:spLocks noChangeShapeType="1"/>
          </p:cNvSpPr>
          <p:nvPr/>
        </p:nvSpPr>
        <p:spPr bwMode="auto">
          <a:xfrm>
            <a:off x="5186363" y="2921000"/>
            <a:ext cx="14668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4835" name="Rectangle 20"/>
          <p:cNvSpPr>
            <a:spLocks noChangeArrowheads="1"/>
          </p:cNvSpPr>
          <p:nvPr/>
        </p:nvSpPr>
        <p:spPr bwMode="auto">
          <a:xfrm>
            <a:off x="5181600" y="2911475"/>
            <a:ext cx="1470025" cy="9525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6" name="Line 21"/>
          <p:cNvSpPr>
            <a:spLocks noChangeShapeType="1"/>
          </p:cNvSpPr>
          <p:nvPr/>
        </p:nvSpPr>
        <p:spPr bwMode="auto">
          <a:xfrm>
            <a:off x="3049588" y="3927475"/>
            <a:ext cx="0" cy="1857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4837" name="Rectangle 22"/>
          <p:cNvSpPr>
            <a:spLocks noChangeArrowheads="1"/>
          </p:cNvSpPr>
          <p:nvPr/>
        </p:nvSpPr>
        <p:spPr bwMode="auto">
          <a:xfrm>
            <a:off x="3040063" y="3922713"/>
            <a:ext cx="9525" cy="187325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8" name="Line 23"/>
          <p:cNvSpPr>
            <a:spLocks noChangeShapeType="1"/>
          </p:cNvSpPr>
          <p:nvPr/>
        </p:nvSpPr>
        <p:spPr bwMode="auto">
          <a:xfrm>
            <a:off x="2378075" y="4125913"/>
            <a:ext cx="0" cy="1841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4839" name="Rectangle 24"/>
          <p:cNvSpPr>
            <a:spLocks noChangeArrowheads="1"/>
          </p:cNvSpPr>
          <p:nvPr/>
        </p:nvSpPr>
        <p:spPr bwMode="auto">
          <a:xfrm>
            <a:off x="2370138" y="4119563"/>
            <a:ext cx="7937" cy="188912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0" name="Line 25"/>
          <p:cNvSpPr>
            <a:spLocks noChangeShapeType="1"/>
          </p:cNvSpPr>
          <p:nvPr/>
        </p:nvSpPr>
        <p:spPr bwMode="auto">
          <a:xfrm>
            <a:off x="3711575" y="4125913"/>
            <a:ext cx="0" cy="1841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4841" name="Rectangle 26"/>
          <p:cNvSpPr>
            <a:spLocks noChangeArrowheads="1"/>
          </p:cNvSpPr>
          <p:nvPr/>
        </p:nvSpPr>
        <p:spPr bwMode="auto">
          <a:xfrm>
            <a:off x="3703638" y="4119563"/>
            <a:ext cx="7937" cy="188912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2" name="Rectangle 27"/>
          <p:cNvSpPr>
            <a:spLocks noChangeArrowheads="1"/>
          </p:cNvSpPr>
          <p:nvPr/>
        </p:nvSpPr>
        <p:spPr bwMode="auto">
          <a:xfrm>
            <a:off x="1804988" y="4316413"/>
            <a:ext cx="1139825" cy="474662"/>
          </a:xfrm>
          <a:prstGeom prst="rect">
            <a:avLst/>
          </a:prstGeom>
          <a:gradFill rotWithShape="0">
            <a:gsLst>
              <a:gs pos="0">
                <a:srgbClr val="1D2B4B"/>
              </a:gs>
              <a:gs pos="100000">
                <a:srgbClr val="618FFD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3" name="Line 28"/>
          <p:cNvSpPr>
            <a:spLocks noChangeShapeType="1"/>
          </p:cNvSpPr>
          <p:nvPr/>
        </p:nvSpPr>
        <p:spPr bwMode="auto">
          <a:xfrm>
            <a:off x="2374900" y="4119563"/>
            <a:ext cx="6683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4844" name="Rectangle 29"/>
          <p:cNvSpPr>
            <a:spLocks noChangeArrowheads="1"/>
          </p:cNvSpPr>
          <p:nvPr/>
        </p:nvSpPr>
        <p:spPr bwMode="auto">
          <a:xfrm>
            <a:off x="2370138" y="4110038"/>
            <a:ext cx="669925" cy="9525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5" name="Line 30"/>
          <p:cNvSpPr>
            <a:spLocks noChangeShapeType="1"/>
          </p:cNvSpPr>
          <p:nvPr/>
        </p:nvSpPr>
        <p:spPr bwMode="auto">
          <a:xfrm>
            <a:off x="3054350" y="4119563"/>
            <a:ext cx="658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4846" name="Rectangle 31"/>
          <p:cNvSpPr>
            <a:spLocks noChangeArrowheads="1"/>
          </p:cNvSpPr>
          <p:nvPr/>
        </p:nvSpPr>
        <p:spPr bwMode="auto">
          <a:xfrm>
            <a:off x="3049588" y="4110038"/>
            <a:ext cx="661987" cy="9525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20384" name="Rectangle 32"/>
          <p:cNvSpPr>
            <a:spLocks noChangeArrowheads="1"/>
          </p:cNvSpPr>
          <p:nvPr/>
        </p:nvSpPr>
        <p:spPr bwMode="auto">
          <a:xfrm>
            <a:off x="1804988" y="4362450"/>
            <a:ext cx="1158875" cy="409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21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Ratings</a:t>
            </a:r>
          </a:p>
        </p:txBody>
      </p:sp>
      <p:sp>
        <p:nvSpPr>
          <p:cNvPr id="34848" name="Rectangle 33"/>
          <p:cNvSpPr>
            <a:spLocks noChangeArrowheads="1"/>
          </p:cNvSpPr>
          <p:nvPr/>
        </p:nvSpPr>
        <p:spPr bwMode="auto">
          <a:xfrm>
            <a:off x="2298700" y="4906963"/>
            <a:ext cx="158750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9" name="Rectangle 34"/>
          <p:cNvSpPr>
            <a:spLocks noChangeArrowheads="1"/>
          </p:cNvSpPr>
          <p:nvPr/>
        </p:nvSpPr>
        <p:spPr bwMode="auto">
          <a:xfrm>
            <a:off x="2298700" y="4906963"/>
            <a:ext cx="158750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0" name="Rectangle 35"/>
          <p:cNvSpPr>
            <a:spLocks noChangeArrowheads="1"/>
          </p:cNvSpPr>
          <p:nvPr/>
        </p:nvSpPr>
        <p:spPr bwMode="auto">
          <a:xfrm>
            <a:off x="2298700" y="4906963"/>
            <a:ext cx="158750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1" name="Rectangle 36"/>
          <p:cNvSpPr>
            <a:spLocks noChangeArrowheads="1"/>
          </p:cNvSpPr>
          <p:nvPr/>
        </p:nvSpPr>
        <p:spPr bwMode="auto">
          <a:xfrm>
            <a:off x="1804988" y="4316413"/>
            <a:ext cx="1146175" cy="482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2" name="Rectangle 37"/>
          <p:cNvSpPr>
            <a:spLocks noChangeArrowheads="1"/>
          </p:cNvSpPr>
          <p:nvPr/>
        </p:nvSpPr>
        <p:spPr bwMode="auto">
          <a:xfrm>
            <a:off x="3136900" y="4316413"/>
            <a:ext cx="1138238" cy="474662"/>
          </a:xfrm>
          <a:prstGeom prst="rect">
            <a:avLst/>
          </a:prstGeom>
          <a:gradFill rotWithShape="0">
            <a:gsLst>
              <a:gs pos="0">
                <a:srgbClr val="1D2B4B"/>
              </a:gs>
              <a:gs pos="100000">
                <a:srgbClr val="618FFD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20390" name="Rectangle 38"/>
          <p:cNvSpPr>
            <a:spLocks noChangeArrowheads="1"/>
          </p:cNvSpPr>
          <p:nvPr/>
        </p:nvSpPr>
        <p:spPr bwMode="auto">
          <a:xfrm>
            <a:off x="3238500" y="4362450"/>
            <a:ext cx="979488" cy="409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21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Salary</a:t>
            </a:r>
          </a:p>
        </p:txBody>
      </p:sp>
      <p:sp>
        <p:nvSpPr>
          <p:cNvPr id="34854" name="Rectangle 39"/>
          <p:cNvSpPr>
            <a:spLocks noChangeArrowheads="1"/>
          </p:cNvSpPr>
          <p:nvPr/>
        </p:nvSpPr>
        <p:spPr bwMode="auto">
          <a:xfrm>
            <a:off x="3630613" y="4906963"/>
            <a:ext cx="160337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5" name="Rectangle 40"/>
          <p:cNvSpPr>
            <a:spLocks noChangeArrowheads="1"/>
          </p:cNvSpPr>
          <p:nvPr/>
        </p:nvSpPr>
        <p:spPr bwMode="auto">
          <a:xfrm>
            <a:off x="3630613" y="4906963"/>
            <a:ext cx="160337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6" name="Rectangle 41"/>
          <p:cNvSpPr>
            <a:spLocks noChangeArrowheads="1"/>
          </p:cNvSpPr>
          <p:nvPr/>
        </p:nvSpPr>
        <p:spPr bwMode="auto">
          <a:xfrm>
            <a:off x="3630613" y="4906963"/>
            <a:ext cx="160337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7" name="Rectangle 42"/>
          <p:cNvSpPr>
            <a:spLocks noChangeArrowheads="1"/>
          </p:cNvSpPr>
          <p:nvPr/>
        </p:nvSpPr>
        <p:spPr bwMode="auto">
          <a:xfrm>
            <a:off x="3152775" y="4316413"/>
            <a:ext cx="1147763" cy="482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8" name="Rectangle 43"/>
          <p:cNvSpPr>
            <a:spLocks noChangeArrowheads="1"/>
          </p:cNvSpPr>
          <p:nvPr/>
        </p:nvSpPr>
        <p:spPr bwMode="auto">
          <a:xfrm>
            <a:off x="2146300" y="3116263"/>
            <a:ext cx="1606550" cy="787400"/>
          </a:xfrm>
          <a:prstGeom prst="rect">
            <a:avLst/>
          </a:prstGeom>
          <a:solidFill>
            <a:srgbClr val="618FFD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9" name="Rectangle 44"/>
          <p:cNvSpPr>
            <a:spLocks noChangeArrowheads="1"/>
          </p:cNvSpPr>
          <p:nvPr/>
        </p:nvSpPr>
        <p:spPr bwMode="auto">
          <a:xfrm>
            <a:off x="1903413" y="3116263"/>
            <a:ext cx="1857375" cy="796925"/>
          </a:xfrm>
          <a:prstGeom prst="rect">
            <a:avLst/>
          </a:prstGeom>
          <a:gradFill rotWithShape="0">
            <a:gsLst>
              <a:gs pos="0">
                <a:srgbClr val="1D2B4B"/>
              </a:gs>
              <a:gs pos="100000">
                <a:srgbClr val="618FFD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20397" name="Rectangle 45"/>
          <p:cNvSpPr>
            <a:spLocks noChangeArrowheads="1"/>
          </p:cNvSpPr>
          <p:nvPr/>
        </p:nvSpPr>
        <p:spPr bwMode="auto">
          <a:xfrm>
            <a:off x="1857375" y="3287713"/>
            <a:ext cx="194627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2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Compensation</a:t>
            </a:r>
          </a:p>
        </p:txBody>
      </p:sp>
      <p:sp>
        <p:nvSpPr>
          <p:cNvPr id="34861" name="Rectangle 46"/>
          <p:cNvSpPr>
            <a:spLocks noChangeArrowheads="1"/>
          </p:cNvSpPr>
          <p:nvPr/>
        </p:nvSpPr>
        <p:spPr bwMode="auto">
          <a:xfrm>
            <a:off x="2082800" y="3500438"/>
            <a:ext cx="1693863" cy="398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62" name="Rectangle 47"/>
          <p:cNvSpPr>
            <a:spLocks noChangeArrowheads="1"/>
          </p:cNvSpPr>
          <p:nvPr/>
        </p:nvSpPr>
        <p:spPr bwMode="auto">
          <a:xfrm>
            <a:off x="2968625" y="4019550"/>
            <a:ext cx="160338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63" name="Rectangle 48"/>
          <p:cNvSpPr>
            <a:spLocks noChangeArrowheads="1"/>
          </p:cNvSpPr>
          <p:nvPr/>
        </p:nvSpPr>
        <p:spPr bwMode="auto">
          <a:xfrm>
            <a:off x="4041775" y="3116263"/>
            <a:ext cx="1606550" cy="787400"/>
          </a:xfrm>
          <a:prstGeom prst="rect">
            <a:avLst/>
          </a:prstGeom>
          <a:solidFill>
            <a:srgbClr val="618FFD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64" name="Rectangle 49"/>
          <p:cNvSpPr>
            <a:spLocks noChangeArrowheads="1"/>
          </p:cNvSpPr>
          <p:nvPr/>
        </p:nvSpPr>
        <p:spPr bwMode="auto">
          <a:xfrm>
            <a:off x="3959225" y="3116263"/>
            <a:ext cx="1747838" cy="796925"/>
          </a:xfrm>
          <a:prstGeom prst="rect">
            <a:avLst/>
          </a:prstGeom>
          <a:gradFill rotWithShape="0">
            <a:gsLst>
              <a:gs pos="0">
                <a:srgbClr val="1D2B4B"/>
              </a:gs>
              <a:gs pos="100000">
                <a:srgbClr val="618FFD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65" name="Rectangle 50"/>
          <p:cNvSpPr>
            <a:spLocks noChangeArrowheads="1"/>
          </p:cNvSpPr>
          <p:nvPr/>
        </p:nvSpPr>
        <p:spPr bwMode="auto">
          <a:xfrm>
            <a:off x="2968625" y="4019550"/>
            <a:ext cx="160338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20403" name="Rectangle 51"/>
          <p:cNvSpPr>
            <a:spLocks noChangeArrowheads="1"/>
          </p:cNvSpPr>
          <p:nvPr/>
        </p:nvSpPr>
        <p:spPr bwMode="auto">
          <a:xfrm>
            <a:off x="4489450" y="3162300"/>
            <a:ext cx="655638" cy="409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21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Job</a:t>
            </a:r>
          </a:p>
        </p:txBody>
      </p:sp>
      <p:sp>
        <p:nvSpPr>
          <p:cNvPr id="2020404" name="Rectangle 52"/>
          <p:cNvSpPr>
            <a:spLocks noChangeArrowheads="1"/>
          </p:cNvSpPr>
          <p:nvPr/>
        </p:nvSpPr>
        <p:spPr bwMode="auto">
          <a:xfrm>
            <a:off x="3933825" y="3476625"/>
            <a:ext cx="1854200" cy="409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21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Assignments</a:t>
            </a:r>
          </a:p>
        </p:txBody>
      </p:sp>
      <p:sp>
        <p:nvSpPr>
          <p:cNvPr id="34868" name="Rectangle 53"/>
          <p:cNvSpPr>
            <a:spLocks noChangeArrowheads="1"/>
          </p:cNvSpPr>
          <p:nvPr/>
        </p:nvSpPr>
        <p:spPr bwMode="auto">
          <a:xfrm>
            <a:off x="4770438" y="4019550"/>
            <a:ext cx="160337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69" name="Rectangle 54"/>
          <p:cNvSpPr>
            <a:spLocks noChangeArrowheads="1"/>
          </p:cNvSpPr>
          <p:nvPr/>
        </p:nvSpPr>
        <p:spPr bwMode="auto">
          <a:xfrm>
            <a:off x="4770438" y="4019550"/>
            <a:ext cx="160337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70" name="Line 55"/>
          <p:cNvSpPr>
            <a:spLocks noChangeShapeType="1"/>
          </p:cNvSpPr>
          <p:nvPr/>
        </p:nvSpPr>
        <p:spPr bwMode="auto">
          <a:xfrm>
            <a:off x="6651625" y="3927475"/>
            <a:ext cx="0" cy="1857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4871" name="Rectangle 56"/>
          <p:cNvSpPr>
            <a:spLocks noChangeArrowheads="1"/>
          </p:cNvSpPr>
          <p:nvPr/>
        </p:nvSpPr>
        <p:spPr bwMode="auto">
          <a:xfrm>
            <a:off x="6642100" y="3922713"/>
            <a:ext cx="9525" cy="187325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72" name="Line 57"/>
          <p:cNvSpPr>
            <a:spLocks noChangeShapeType="1"/>
          </p:cNvSpPr>
          <p:nvPr/>
        </p:nvSpPr>
        <p:spPr bwMode="auto">
          <a:xfrm>
            <a:off x="5318125" y="4125913"/>
            <a:ext cx="0" cy="1841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4873" name="Rectangle 58"/>
          <p:cNvSpPr>
            <a:spLocks noChangeArrowheads="1"/>
          </p:cNvSpPr>
          <p:nvPr/>
        </p:nvSpPr>
        <p:spPr bwMode="auto">
          <a:xfrm>
            <a:off x="5310188" y="4119563"/>
            <a:ext cx="7937" cy="188912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74" name="Line 59"/>
          <p:cNvSpPr>
            <a:spLocks noChangeShapeType="1"/>
          </p:cNvSpPr>
          <p:nvPr/>
        </p:nvSpPr>
        <p:spPr bwMode="auto">
          <a:xfrm>
            <a:off x="6651625" y="4125913"/>
            <a:ext cx="0" cy="1841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4875" name="Rectangle 60"/>
          <p:cNvSpPr>
            <a:spLocks noChangeArrowheads="1"/>
          </p:cNvSpPr>
          <p:nvPr/>
        </p:nvSpPr>
        <p:spPr bwMode="auto">
          <a:xfrm>
            <a:off x="6642100" y="4119563"/>
            <a:ext cx="9525" cy="188912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76" name="Line 61"/>
          <p:cNvSpPr>
            <a:spLocks noChangeShapeType="1"/>
          </p:cNvSpPr>
          <p:nvPr/>
        </p:nvSpPr>
        <p:spPr bwMode="auto">
          <a:xfrm>
            <a:off x="7983538" y="4125913"/>
            <a:ext cx="0" cy="1841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4877" name="Rectangle 62"/>
          <p:cNvSpPr>
            <a:spLocks noChangeArrowheads="1"/>
          </p:cNvSpPr>
          <p:nvPr/>
        </p:nvSpPr>
        <p:spPr bwMode="auto">
          <a:xfrm>
            <a:off x="7974013" y="4119563"/>
            <a:ext cx="9525" cy="188912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78" name="Line 63"/>
          <p:cNvSpPr>
            <a:spLocks noChangeShapeType="1"/>
          </p:cNvSpPr>
          <p:nvPr/>
        </p:nvSpPr>
        <p:spPr bwMode="auto">
          <a:xfrm>
            <a:off x="5314950" y="4119563"/>
            <a:ext cx="1330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4879" name="Rectangle 64"/>
          <p:cNvSpPr>
            <a:spLocks noChangeArrowheads="1"/>
          </p:cNvSpPr>
          <p:nvPr/>
        </p:nvSpPr>
        <p:spPr bwMode="auto">
          <a:xfrm>
            <a:off x="5310188" y="4110038"/>
            <a:ext cx="1331912" cy="9525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80" name="Line 65"/>
          <p:cNvSpPr>
            <a:spLocks noChangeShapeType="1"/>
          </p:cNvSpPr>
          <p:nvPr/>
        </p:nvSpPr>
        <p:spPr bwMode="auto">
          <a:xfrm>
            <a:off x="6656388" y="4119563"/>
            <a:ext cx="13287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4881" name="Rectangle 66"/>
          <p:cNvSpPr>
            <a:spLocks noChangeArrowheads="1"/>
          </p:cNvSpPr>
          <p:nvPr/>
        </p:nvSpPr>
        <p:spPr bwMode="auto">
          <a:xfrm>
            <a:off x="6651625" y="4110038"/>
            <a:ext cx="1331913" cy="9525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82" name="Rectangle 67"/>
          <p:cNvSpPr>
            <a:spLocks noChangeArrowheads="1"/>
          </p:cNvSpPr>
          <p:nvPr/>
        </p:nvSpPr>
        <p:spPr bwMode="auto">
          <a:xfrm>
            <a:off x="4745038" y="4316413"/>
            <a:ext cx="1138237" cy="474662"/>
          </a:xfrm>
          <a:prstGeom prst="rect">
            <a:avLst/>
          </a:prstGeom>
          <a:gradFill rotWithShape="0">
            <a:gsLst>
              <a:gs pos="0">
                <a:srgbClr val="1D2B4B"/>
              </a:gs>
              <a:gs pos="100000">
                <a:srgbClr val="618FFD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20420" name="Rectangle 68"/>
          <p:cNvSpPr>
            <a:spLocks noChangeArrowheads="1"/>
          </p:cNvSpPr>
          <p:nvPr/>
        </p:nvSpPr>
        <p:spPr bwMode="auto">
          <a:xfrm>
            <a:off x="4710113" y="4362450"/>
            <a:ext cx="1219200" cy="409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21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Pension</a:t>
            </a:r>
          </a:p>
        </p:txBody>
      </p:sp>
      <p:sp>
        <p:nvSpPr>
          <p:cNvPr id="34884" name="Rectangle 69"/>
          <p:cNvSpPr>
            <a:spLocks noChangeArrowheads="1"/>
          </p:cNvSpPr>
          <p:nvPr/>
        </p:nvSpPr>
        <p:spPr bwMode="auto">
          <a:xfrm>
            <a:off x="5237163" y="4906963"/>
            <a:ext cx="160337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85" name="Rectangle 70"/>
          <p:cNvSpPr>
            <a:spLocks noChangeArrowheads="1"/>
          </p:cNvSpPr>
          <p:nvPr/>
        </p:nvSpPr>
        <p:spPr bwMode="auto">
          <a:xfrm>
            <a:off x="5237163" y="4906963"/>
            <a:ext cx="160337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86" name="Rectangle 71"/>
          <p:cNvSpPr>
            <a:spLocks noChangeArrowheads="1"/>
          </p:cNvSpPr>
          <p:nvPr/>
        </p:nvSpPr>
        <p:spPr bwMode="auto">
          <a:xfrm>
            <a:off x="5237163" y="4906963"/>
            <a:ext cx="160337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87" name="Rectangle 72"/>
          <p:cNvSpPr>
            <a:spLocks noChangeArrowheads="1"/>
          </p:cNvSpPr>
          <p:nvPr/>
        </p:nvSpPr>
        <p:spPr bwMode="auto">
          <a:xfrm>
            <a:off x="4745038" y="4316413"/>
            <a:ext cx="1146175" cy="482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88" name="Rectangle 73"/>
          <p:cNvSpPr>
            <a:spLocks noChangeArrowheads="1"/>
          </p:cNvSpPr>
          <p:nvPr/>
        </p:nvSpPr>
        <p:spPr bwMode="auto">
          <a:xfrm>
            <a:off x="6076950" y="4316413"/>
            <a:ext cx="1138238" cy="474662"/>
          </a:xfrm>
          <a:prstGeom prst="rect">
            <a:avLst/>
          </a:prstGeom>
          <a:solidFill>
            <a:srgbClr val="618FFD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89" name="Rectangle 74"/>
          <p:cNvSpPr>
            <a:spLocks noChangeArrowheads="1"/>
          </p:cNvSpPr>
          <p:nvPr/>
        </p:nvSpPr>
        <p:spPr bwMode="auto">
          <a:xfrm>
            <a:off x="6076950" y="4316413"/>
            <a:ext cx="1268413" cy="482600"/>
          </a:xfrm>
          <a:prstGeom prst="rect">
            <a:avLst/>
          </a:prstGeom>
          <a:gradFill rotWithShape="0">
            <a:gsLst>
              <a:gs pos="0">
                <a:srgbClr val="1D2B4B"/>
              </a:gs>
              <a:gs pos="100000">
                <a:srgbClr val="618FFD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20427" name="Rectangle 75"/>
          <p:cNvSpPr>
            <a:spLocks noChangeArrowheads="1"/>
          </p:cNvSpPr>
          <p:nvPr/>
        </p:nvSpPr>
        <p:spPr bwMode="auto">
          <a:xfrm>
            <a:off x="6000750" y="4362450"/>
            <a:ext cx="1439863" cy="409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>
              <a:defRPr/>
            </a:pPr>
            <a:r>
              <a:rPr lang="en-US" sz="21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Insur</a:t>
            </a:r>
            <a:r>
              <a:rPr lang="pl-PL" sz="21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ance</a:t>
            </a:r>
            <a:endParaRPr lang="en-US" sz="21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34891" name="Rectangle 76"/>
          <p:cNvSpPr>
            <a:spLocks noChangeArrowheads="1"/>
          </p:cNvSpPr>
          <p:nvPr/>
        </p:nvSpPr>
        <p:spPr bwMode="auto">
          <a:xfrm>
            <a:off x="6570663" y="4906963"/>
            <a:ext cx="160337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92" name="Rectangle 77"/>
          <p:cNvSpPr>
            <a:spLocks noChangeArrowheads="1"/>
          </p:cNvSpPr>
          <p:nvPr/>
        </p:nvSpPr>
        <p:spPr bwMode="auto">
          <a:xfrm>
            <a:off x="6570663" y="4906963"/>
            <a:ext cx="160337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93" name="Rectangle 78"/>
          <p:cNvSpPr>
            <a:spLocks noChangeArrowheads="1"/>
          </p:cNvSpPr>
          <p:nvPr/>
        </p:nvSpPr>
        <p:spPr bwMode="auto">
          <a:xfrm>
            <a:off x="6570663" y="4906963"/>
            <a:ext cx="160337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94" name="Rectangle 79"/>
          <p:cNvSpPr>
            <a:spLocks noChangeArrowheads="1"/>
          </p:cNvSpPr>
          <p:nvPr/>
        </p:nvSpPr>
        <p:spPr bwMode="auto">
          <a:xfrm>
            <a:off x="7543800" y="4316413"/>
            <a:ext cx="927100" cy="474662"/>
          </a:xfrm>
          <a:prstGeom prst="rect">
            <a:avLst/>
          </a:prstGeom>
          <a:solidFill>
            <a:srgbClr val="618FFD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95" name="Rectangle 80"/>
          <p:cNvSpPr>
            <a:spLocks noChangeArrowheads="1"/>
          </p:cNvSpPr>
          <p:nvPr/>
        </p:nvSpPr>
        <p:spPr bwMode="auto">
          <a:xfrm>
            <a:off x="7543800" y="4316413"/>
            <a:ext cx="927100" cy="482600"/>
          </a:xfrm>
          <a:prstGeom prst="rect">
            <a:avLst/>
          </a:prstGeom>
          <a:gradFill rotWithShape="0">
            <a:gsLst>
              <a:gs pos="0">
                <a:srgbClr val="1D2B4B"/>
              </a:gs>
              <a:gs pos="100000">
                <a:srgbClr val="618FFD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20433" name="Rectangle 81"/>
          <p:cNvSpPr>
            <a:spLocks noChangeArrowheads="1"/>
          </p:cNvSpPr>
          <p:nvPr/>
        </p:nvSpPr>
        <p:spPr bwMode="auto">
          <a:xfrm>
            <a:off x="7516813" y="4362450"/>
            <a:ext cx="995362" cy="409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21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Health</a:t>
            </a:r>
          </a:p>
        </p:txBody>
      </p:sp>
      <p:sp>
        <p:nvSpPr>
          <p:cNvPr id="34897" name="Rectangle 82"/>
          <p:cNvSpPr>
            <a:spLocks noChangeArrowheads="1"/>
          </p:cNvSpPr>
          <p:nvPr/>
        </p:nvSpPr>
        <p:spPr bwMode="auto">
          <a:xfrm>
            <a:off x="7902575" y="4906963"/>
            <a:ext cx="160338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98" name="Rectangle 83"/>
          <p:cNvSpPr>
            <a:spLocks noChangeArrowheads="1"/>
          </p:cNvSpPr>
          <p:nvPr/>
        </p:nvSpPr>
        <p:spPr bwMode="auto">
          <a:xfrm>
            <a:off x="7902575" y="4906963"/>
            <a:ext cx="160338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99" name="Rectangle 84"/>
          <p:cNvSpPr>
            <a:spLocks noChangeArrowheads="1"/>
          </p:cNvSpPr>
          <p:nvPr/>
        </p:nvSpPr>
        <p:spPr bwMode="auto">
          <a:xfrm>
            <a:off x="7902575" y="4906963"/>
            <a:ext cx="160338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900" name="Rectangle 85"/>
          <p:cNvSpPr>
            <a:spLocks noChangeArrowheads="1"/>
          </p:cNvSpPr>
          <p:nvPr/>
        </p:nvSpPr>
        <p:spPr bwMode="auto">
          <a:xfrm>
            <a:off x="5842000" y="3116263"/>
            <a:ext cx="1606550" cy="787400"/>
          </a:xfrm>
          <a:prstGeom prst="rect">
            <a:avLst/>
          </a:prstGeom>
          <a:solidFill>
            <a:srgbClr val="618FFD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901" name="Rectangle 86"/>
          <p:cNvSpPr>
            <a:spLocks noChangeArrowheads="1"/>
          </p:cNvSpPr>
          <p:nvPr/>
        </p:nvSpPr>
        <p:spPr bwMode="auto">
          <a:xfrm>
            <a:off x="5853113" y="3128963"/>
            <a:ext cx="1593850" cy="771525"/>
          </a:xfrm>
          <a:prstGeom prst="rect">
            <a:avLst/>
          </a:prstGeom>
          <a:gradFill rotWithShape="0">
            <a:gsLst>
              <a:gs pos="0">
                <a:srgbClr val="1D2B4B"/>
              </a:gs>
              <a:gs pos="100000">
                <a:srgbClr val="618FFD"/>
              </a:gs>
            </a:gsLst>
            <a:lin ang="5400000" scaled="1"/>
          </a:gradFill>
          <a:ln w="25400">
            <a:solidFill>
              <a:srgbClr val="91919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902" name="Rectangle 87"/>
          <p:cNvSpPr>
            <a:spLocks noChangeArrowheads="1"/>
          </p:cNvSpPr>
          <p:nvPr/>
        </p:nvSpPr>
        <p:spPr bwMode="auto">
          <a:xfrm>
            <a:off x="5843588" y="3475038"/>
            <a:ext cx="1630362" cy="398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20440" name="Rectangle 88"/>
          <p:cNvSpPr>
            <a:spLocks noChangeArrowheads="1"/>
          </p:cNvSpPr>
          <p:nvPr/>
        </p:nvSpPr>
        <p:spPr bwMode="auto">
          <a:xfrm>
            <a:off x="6040438" y="3305175"/>
            <a:ext cx="1230312" cy="409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21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Benefits</a:t>
            </a:r>
          </a:p>
        </p:txBody>
      </p:sp>
      <p:sp>
        <p:nvSpPr>
          <p:cNvPr id="34904" name="Rectangle 89"/>
          <p:cNvSpPr>
            <a:spLocks noChangeArrowheads="1"/>
          </p:cNvSpPr>
          <p:nvPr/>
        </p:nvSpPr>
        <p:spPr bwMode="auto">
          <a:xfrm>
            <a:off x="6570663" y="4019550"/>
            <a:ext cx="160337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905" name="Rectangle 90"/>
          <p:cNvSpPr>
            <a:spLocks noChangeArrowheads="1"/>
          </p:cNvSpPr>
          <p:nvPr/>
        </p:nvSpPr>
        <p:spPr bwMode="auto">
          <a:xfrm>
            <a:off x="6570663" y="4019550"/>
            <a:ext cx="160337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906" name="Rectangle 91"/>
          <p:cNvSpPr>
            <a:spLocks noChangeArrowheads="1"/>
          </p:cNvSpPr>
          <p:nvPr/>
        </p:nvSpPr>
        <p:spPr bwMode="auto">
          <a:xfrm>
            <a:off x="4371975" y="2230438"/>
            <a:ext cx="1606550" cy="474662"/>
          </a:xfrm>
          <a:prstGeom prst="rect">
            <a:avLst/>
          </a:prstGeom>
          <a:solidFill>
            <a:srgbClr val="618FFD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907" name="Rectangle 92"/>
          <p:cNvSpPr>
            <a:spLocks noChangeArrowheads="1"/>
          </p:cNvSpPr>
          <p:nvPr/>
        </p:nvSpPr>
        <p:spPr bwMode="auto">
          <a:xfrm>
            <a:off x="4371975" y="2230438"/>
            <a:ext cx="1616075" cy="482600"/>
          </a:xfrm>
          <a:prstGeom prst="rect">
            <a:avLst/>
          </a:prstGeom>
          <a:gradFill rotWithShape="0">
            <a:gsLst>
              <a:gs pos="0">
                <a:srgbClr val="1D2B4B"/>
              </a:gs>
              <a:gs pos="100000">
                <a:srgbClr val="618FFD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20445" name="Rectangle 93"/>
          <p:cNvSpPr>
            <a:spLocks noChangeArrowheads="1"/>
          </p:cNvSpPr>
          <p:nvPr/>
        </p:nvSpPr>
        <p:spPr bwMode="auto">
          <a:xfrm>
            <a:off x="4475163" y="2276475"/>
            <a:ext cx="1397000" cy="409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21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Employer</a:t>
            </a:r>
          </a:p>
        </p:txBody>
      </p:sp>
      <p:sp>
        <p:nvSpPr>
          <p:cNvPr id="34909" name="Rectangle 94"/>
          <p:cNvSpPr>
            <a:spLocks noChangeArrowheads="1"/>
          </p:cNvSpPr>
          <p:nvPr/>
        </p:nvSpPr>
        <p:spPr bwMode="auto">
          <a:xfrm>
            <a:off x="5100638" y="2820988"/>
            <a:ext cx="160337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910" name="Rectangle 95"/>
          <p:cNvSpPr>
            <a:spLocks noChangeArrowheads="1"/>
          </p:cNvSpPr>
          <p:nvPr/>
        </p:nvSpPr>
        <p:spPr bwMode="auto">
          <a:xfrm>
            <a:off x="5100638" y="2820988"/>
            <a:ext cx="160337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911" name="Rectangle 96"/>
          <p:cNvSpPr>
            <a:spLocks noChangeArrowheads="1"/>
          </p:cNvSpPr>
          <p:nvPr/>
        </p:nvSpPr>
        <p:spPr bwMode="auto">
          <a:xfrm>
            <a:off x="5100638" y="2820988"/>
            <a:ext cx="160337" cy="8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912" name="Rectangle 97"/>
          <p:cNvSpPr>
            <a:spLocks noGrp="1" noChangeArrowheads="1"/>
          </p:cNvSpPr>
          <p:nvPr>
            <p:ph type="title"/>
          </p:nvPr>
        </p:nvSpPr>
        <p:spPr bwMode="auto">
          <a:xfrm>
            <a:off x="1060450" y="457200"/>
            <a:ext cx="6635750" cy="1017588"/>
          </a:xfrm>
          <a:noFill/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Hierarchical Data Model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1379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447800"/>
            <a:ext cx="7772400" cy="2335213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2400" smtClean="0"/>
              <a:t>Variation of hierarchical model</a:t>
            </a:r>
          </a:p>
          <a:p>
            <a:pPr eaLnBrk="1" hangingPunct="1"/>
            <a:r>
              <a:rPr lang="pl-PL" sz="2400" smtClean="0"/>
              <a:t>Best suited</a:t>
            </a:r>
            <a:r>
              <a:rPr lang="en-US" sz="2400" smtClean="0"/>
              <a:t> for many-to-many relationships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0"/>
            <a:ext cx="6254750" cy="1143000"/>
          </a:xfrm>
          <a:noFill/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Network Data Model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057400" y="4021138"/>
            <a:ext cx="5286375" cy="1816100"/>
            <a:chOff x="1248" y="2688"/>
            <a:chExt cx="3330" cy="1373"/>
          </a:xfrm>
        </p:grpSpPr>
        <p:sp>
          <p:nvSpPr>
            <p:cNvPr id="35845" name="Line 5"/>
            <p:cNvSpPr>
              <a:spLocks noChangeShapeType="1"/>
            </p:cNvSpPr>
            <p:nvPr/>
          </p:nvSpPr>
          <p:spPr bwMode="auto">
            <a:xfrm flipH="1">
              <a:off x="3024" y="3120"/>
              <a:ext cx="240" cy="730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grpSp>
          <p:nvGrpSpPr>
            <p:cNvPr id="35846" name="Group 6"/>
            <p:cNvGrpSpPr>
              <a:grpSpLocks/>
            </p:cNvGrpSpPr>
            <p:nvPr/>
          </p:nvGrpSpPr>
          <p:grpSpPr bwMode="auto">
            <a:xfrm>
              <a:off x="1248" y="2688"/>
              <a:ext cx="3330" cy="1373"/>
              <a:chOff x="1248" y="2688"/>
              <a:chExt cx="3330" cy="1373"/>
            </a:xfrm>
          </p:grpSpPr>
          <p:sp>
            <p:nvSpPr>
              <p:cNvPr id="35847" name="Line 7"/>
              <p:cNvSpPr>
                <a:spLocks noChangeShapeType="1"/>
              </p:cNvSpPr>
              <p:nvPr/>
            </p:nvSpPr>
            <p:spPr bwMode="auto">
              <a:xfrm>
                <a:off x="1969" y="3050"/>
                <a:ext cx="2357" cy="614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35848" name="Line 8"/>
              <p:cNvSpPr>
                <a:spLocks noChangeShapeType="1"/>
              </p:cNvSpPr>
              <p:nvPr/>
            </p:nvSpPr>
            <p:spPr bwMode="auto">
              <a:xfrm flipH="1">
                <a:off x="1664" y="3086"/>
                <a:ext cx="240" cy="730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35849" name="Line 9"/>
              <p:cNvSpPr>
                <a:spLocks noChangeShapeType="1"/>
              </p:cNvSpPr>
              <p:nvPr/>
            </p:nvSpPr>
            <p:spPr bwMode="auto">
              <a:xfrm flipH="1">
                <a:off x="1850" y="2976"/>
                <a:ext cx="1690" cy="762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35850" name="Line 10"/>
              <p:cNvSpPr>
                <a:spLocks noChangeShapeType="1"/>
              </p:cNvSpPr>
              <p:nvPr/>
            </p:nvSpPr>
            <p:spPr bwMode="auto">
              <a:xfrm>
                <a:off x="3551" y="3007"/>
                <a:ext cx="601" cy="868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IN"/>
              </a:p>
            </p:txBody>
          </p:sp>
          <p:grpSp>
            <p:nvGrpSpPr>
              <p:cNvPr id="35851" name="Group 11"/>
              <p:cNvGrpSpPr>
                <a:grpSpLocks/>
              </p:cNvGrpSpPr>
              <p:nvPr/>
            </p:nvGrpSpPr>
            <p:grpSpPr bwMode="auto">
              <a:xfrm>
                <a:off x="1248" y="3603"/>
                <a:ext cx="3330" cy="458"/>
                <a:chOff x="1241" y="3714"/>
                <a:chExt cx="3330" cy="458"/>
              </a:xfrm>
            </p:grpSpPr>
            <p:sp>
              <p:nvSpPr>
                <p:cNvPr id="35855" name="Rectangle 12"/>
                <p:cNvSpPr>
                  <a:spLocks noChangeArrowheads="1"/>
                </p:cNvSpPr>
                <p:nvPr/>
              </p:nvSpPr>
              <p:spPr bwMode="auto">
                <a:xfrm>
                  <a:off x="1241" y="3714"/>
                  <a:ext cx="1007" cy="458"/>
                </a:xfrm>
                <a:prstGeom prst="rect">
                  <a:avLst/>
                </a:prstGeom>
                <a:gradFill rotWithShape="0">
                  <a:gsLst>
                    <a:gs pos="0">
                      <a:srgbClr val="FEFF72"/>
                    </a:gs>
                    <a:gs pos="100000">
                      <a:srgbClr val="CBCC5B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lIns="80962" tIns="41275" rIns="80962" bIns="41275" anchor="ctr"/>
                <a:lstStyle/>
                <a:p>
                  <a:pPr algn="ctr" defTabSz="804863">
                    <a:lnSpc>
                      <a:spcPct val="90000"/>
                    </a:lnSpc>
                  </a:pPr>
                  <a:r>
                    <a:rPr lang="en-US" sz="2100" b="1">
                      <a:solidFill>
                        <a:srgbClr val="000000"/>
                      </a:solidFill>
                      <a:latin typeface="Arial" charset="0"/>
                    </a:rPr>
                    <a:t>NETWORK</a:t>
                  </a:r>
                </a:p>
                <a:p>
                  <a:pPr algn="ctr" defTabSz="804863">
                    <a:lnSpc>
                      <a:spcPct val="90000"/>
                    </a:lnSpc>
                  </a:pPr>
                  <a:r>
                    <a:rPr lang="en-US" sz="2100" b="1">
                      <a:solidFill>
                        <a:srgbClr val="000000"/>
                      </a:solidFill>
                      <a:latin typeface="Arial" charset="0"/>
                    </a:rPr>
                    <a:t>A</a:t>
                  </a:r>
                </a:p>
              </p:txBody>
            </p:sp>
            <p:sp>
              <p:nvSpPr>
                <p:cNvPr id="35856" name="Rectangle 13"/>
                <p:cNvSpPr>
                  <a:spLocks noChangeArrowheads="1"/>
                </p:cNvSpPr>
                <p:nvPr/>
              </p:nvSpPr>
              <p:spPr bwMode="auto">
                <a:xfrm>
                  <a:off x="2403" y="3714"/>
                  <a:ext cx="1006" cy="458"/>
                </a:xfrm>
                <a:prstGeom prst="rect">
                  <a:avLst/>
                </a:prstGeom>
                <a:gradFill rotWithShape="0">
                  <a:gsLst>
                    <a:gs pos="0">
                      <a:srgbClr val="FEFF72"/>
                    </a:gs>
                    <a:gs pos="100000">
                      <a:srgbClr val="CBCC5B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lIns="80962" tIns="41275" rIns="80962" bIns="41275" anchor="ctr"/>
                <a:lstStyle/>
                <a:p>
                  <a:pPr algn="ctr" defTabSz="804863">
                    <a:lnSpc>
                      <a:spcPct val="90000"/>
                    </a:lnSpc>
                  </a:pPr>
                  <a:r>
                    <a:rPr lang="en-US" sz="2100" b="1">
                      <a:solidFill>
                        <a:srgbClr val="000000"/>
                      </a:solidFill>
                      <a:latin typeface="Arial" charset="0"/>
                    </a:rPr>
                    <a:t>NETWORK</a:t>
                  </a:r>
                </a:p>
                <a:p>
                  <a:pPr algn="ctr" defTabSz="804863">
                    <a:lnSpc>
                      <a:spcPct val="90000"/>
                    </a:lnSpc>
                  </a:pPr>
                  <a:r>
                    <a:rPr lang="en-US" sz="2100" b="1">
                      <a:solidFill>
                        <a:srgbClr val="000000"/>
                      </a:solidFill>
                      <a:latin typeface="Arial" charset="0"/>
                    </a:rPr>
                    <a:t>B</a:t>
                  </a:r>
                </a:p>
              </p:txBody>
            </p:sp>
            <p:sp>
              <p:nvSpPr>
                <p:cNvPr id="35857" name="Rectangle 14"/>
                <p:cNvSpPr>
                  <a:spLocks noChangeArrowheads="1"/>
                </p:cNvSpPr>
                <p:nvPr/>
              </p:nvSpPr>
              <p:spPr bwMode="auto">
                <a:xfrm>
                  <a:off x="3565" y="3714"/>
                  <a:ext cx="1006" cy="458"/>
                </a:xfrm>
                <a:prstGeom prst="rect">
                  <a:avLst/>
                </a:prstGeom>
                <a:gradFill rotWithShape="0">
                  <a:gsLst>
                    <a:gs pos="0">
                      <a:srgbClr val="FEFF72"/>
                    </a:gs>
                    <a:gs pos="100000">
                      <a:srgbClr val="CBCC5B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lIns="80962" tIns="41275" rIns="80962" bIns="41275" anchor="ctr"/>
                <a:lstStyle/>
                <a:p>
                  <a:pPr algn="ctr" defTabSz="804863">
                    <a:lnSpc>
                      <a:spcPct val="90000"/>
                    </a:lnSpc>
                  </a:pPr>
                  <a:r>
                    <a:rPr lang="en-US" sz="2100" b="1">
                      <a:solidFill>
                        <a:srgbClr val="000000"/>
                      </a:solidFill>
                      <a:latin typeface="Arial" charset="0"/>
                    </a:rPr>
                    <a:t>NETWORK</a:t>
                  </a:r>
                </a:p>
                <a:p>
                  <a:pPr algn="ctr" defTabSz="804863">
                    <a:lnSpc>
                      <a:spcPct val="90000"/>
                    </a:lnSpc>
                  </a:pPr>
                  <a:r>
                    <a:rPr lang="en-US" sz="2100" b="1">
                      <a:solidFill>
                        <a:srgbClr val="000000"/>
                      </a:solidFill>
                      <a:latin typeface="Arial" charset="0"/>
                    </a:rPr>
                    <a:t>C</a:t>
                  </a:r>
                </a:p>
              </p:txBody>
            </p:sp>
          </p:grpSp>
          <p:grpSp>
            <p:nvGrpSpPr>
              <p:cNvPr id="35852" name="Group 15"/>
              <p:cNvGrpSpPr>
                <a:grpSpLocks/>
              </p:cNvGrpSpPr>
              <p:nvPr/>
            </p:nvGrpSpPr>
            <p:grpSpPr bwMode="auto">
              <a:xfrm>
                <a:off x="1755" y="2688"/>
                <a:ext cx="2294" cy="469"/>
                <a:chOff x="1748" y="2799"/>
                <a:chExt cx="2294" cy="469"/>
              </a:xfrm>
            </p:grpSpPr>
            <p:sp>
              <p:nvSpPr>
                <p:cNvPr id="35853" name="Rectangle 16"/>
                <p:cNvSpPr>
                  <a:spLocks noChangeArrowheads="1"/>
                </p:cNvSpPr>
                <p:nvPr/>
              </p:nvSpPr>
              <p:spPr bwMode="auto">
                <a:xfrm>
                  <a:off x="1748" y="2799"/>
                  <a:ext cx="1007" cy="458"/>
                </a:xfrm>
                <a:prstGeom prst="rect">
                  <a:avLst/>
                </a:prstGeom>
                <a:gradFill rotWithShape="0">
                  <a:gsLst>
                    <a:gs pos="0">
                      <a:srgbClr val="FEFF72"/>
                    </a:gs>
                    <a:gs pos="100000">
                      <a:srgbClr val="CBCC5B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lIns="80962" tIns="41275" rIns="80962" bIns="41275" anchor="ctr"/>
                <a:lstStyle/>
                <a:p>
                  <a:pPr algn="ctr" defTabSz="804863">
                    <a:lnSpc>
                      <a:spcPct val="90000"/>
                    </a:lnSpc>
                  </a:pPr>
                  <a:r>
                    <a:rPr lang="en-US" sz="2100" b="1">
                      <a:solidFill>
                        <a:srgbClr val="000000"/>
                      </a:solidFill>
                      <a:latin typeface="Arial" charset="0"/>
                    </a:rPr>
                    <a:t>NETWORK</a:t>
                  </a:r>
                </a:p>
                <a:p>
                  <a:pPr algn="ctr" defTabSz="804863">
                    <a:lnSpc>
                      <a:spcPct val="90000"/>
                    </a:lnSpc>
                  </a:pPr>
                  <a:r>
                    <a:rPr lang="en-US" sz="2100" b="1">
                      <a:solidFill>
                        <a:srgbClr val="000000"/>
                      </a:solidFill>
                      <a:latin typeface="Arial" charset="0"/>
                    </a:rPr>
                    <a:t>1</a:t>
                  </a:r>
                </a:p>
              </p:txBody>
            </p:sp>
            <p:sp>
              <p:nvSpPr>
                <p:cNvPr id="35854" name="Rectangle 17"/>
                <p:cNvSpPr>
                  <a:spLocks noChangeArrowheads="1"/>
                </p:cNvSpPr>
                <p:nvPr/>
              </p:nvSpPr>
              <p:spPr bwMode="auto">
                <a:xfrm>
                  <a:off x="3036" y="2810"/>
                  <a:ext cx="1006" cy="458"/>
                </a:xfrm>
                <a:prstGeom prst="rect">
                  <a:avLst/>
                </a:prstGeom>
                <a:gradFill rotWithShape="0">
                  <a:gsLst>
                    <a:gs pos="0">
                      <a:srgbClr val="FEFF72"/>
                    </a:gs>
                    <a:gs pos="100000">
                      <a:srgbClr val="CBCC5B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lIns="80962" tIns="41275" rIns="80962" bIns="41275" anchor="ctr"/>
                <a:lstStyle/>
                <a:p>
                  <a:pPr algn="ctr" defTabSz="804863">
                    <a:lnSpc>
                      <a:spcPct val="90000"/>
                    </a:lnSpc>
                  </a:pPr>
                  <a:r>
                    <a:rPr lang="en-US" sz="2100" b="1">
                      <a:solidFill>
                        <a:srgbClr val="000000"/>
                      </a:solidFill>
                      <a:latin typeface="Arial" charset="0"/>
                    </a:rPr>
                    <a:t>NETWORK</a:t>
                  </a:r>
                </a:p>
                <a:p>
                  <a:pPr algn="ctr" defTabSz="804863">
                    <a:lnSpc>
                      <a:spcPct val="90000"/>
                    </a:lnSpc>
                  </a:pPr>
                  <a:r>
                    <a:rPr lang="en-US" sz="2100" b="1">
                      <a:solidFill>
                        <a:srgbClr val="000000"/>
                      </a:solidFill>
                      <a:latin typeface="Arial" charset="0"/>
                    </a:rPr>
                    <a:t>2</a:t>
                  </a:r>
                </a:p>
              </p:txBody>
            </p:sp>
          </p:grpSp>
        </p:grpSp>
      </p:grp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2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2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2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2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1379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2403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143000"/>
            <a:ext cx="7772400" cy="4495800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chemeClr val="tx2"/>
                </a:solidFill>
              </a:rPr>
              <a:t>LEGACY SYSTEM:</a:t>
            </a:r>
            <a:r>
              <a:rPr lang="en-US" sz="2400" smtClean="0"/>
              <a:t> older system</a:t>
            </a:r>
            <a:br>
              <a:rPr lang="en-US" sz="2400" smtClean="0"/>
            </a:br>
            <a:endParaRPr lang="en-US" sz="2400" smtClean="0"/>
          </a:p>
          <a:p>
            <a:pPr eaLnBrk="1" hangingPunct="1"/>
            <a:r>
              <a:rPr lang="en-US" sz="2400" smtClean="0">
                <a:solidFill>
                  <a:schemeClr val="tx2"/>
                </a:solidFill>
              </a:rPr>
              <a:t>OBJECT - ORIENTED DBMS:</a:t>
            </a:r>
            <a:r>
              <a:rPr lang="en-US" sz="2400" smtClean="0"/>
              <a:t> </a:t>
            </a:r>
            <a:br>
              <a:rPr lang="en-US" sz="2400" smtClean="0"/>
            </a:br>
            <a:r>
              <a:rPr lang="en-US" sz="2400" smtClean="0"/>
              <a:t>   stores data &amp; procedures as objects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>
                <a:solidFill>
                  <a:schemeClr val="tx2"/>
                </a:solidFill>
              </a:rPr>
              <a:t>OBJECT - RELATIONAL DBMS:</a:t>
            </a:r>
            <a:r>
              <a:rPr lang="en-US" sz="2400" smtClean="0"/>
              <a:t> hybrid</a:t>
            </a: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0"/>
            <a:ext cx="5195888" cy="1206500"/>
          </a:xfrm>
          <a:solidFill>
            <a:srgbClr val="FFFFFF"/>
          </a:solidFill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Other Systems</a:t>
            </a:r>
          </a:p>
        </p:txBody>
      </p:sp>
      <p:graphicFrame>
        <p:nvGraphicFramePr>
          <p:cNvPr id="2022404" name="Object 4"/>
          <p:cNvGraphicFramePr>
            <a:graphicFrameLocks noChangeAspect="1"/>
          </p:cNvGraphicFramePr>
          <p:nvPr/>
        </p:nvGraphicFramePr>
        <p:xfrm>
          <a:off x="6313488" y="4176713"/>
          <a:ext cx="2587625" cy="2590800"/>
        </p:xfrm>
        <a:graphic>
          <a:graphicData uri="http://schemas.openxmlformats.org/presentationml/2006/ole">
            <p:oleObj spid="_x0000_s36868" name="Clip" r:id="rId3" imgW="3075127" imgH="3077870" progId="MS_ClipArt_Gallery.5">
              <p:embed/>
            </p:oleObj>
          </a:graphicData>
        </a:graphic>
      </p:graphicFrame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02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2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2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2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2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2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2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2403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3427" name="Rectangle 3"/>
          <p:cNvSpPr>
            <a:spLocks noGrp="1" noChangeArrowheads="1"/>
          </p:cNvSpPr>
          <p:nvPr>
            <p:ph idx="1"/>
          </p:nvPr>
        </p:nvSpPr>
        <p:spPr>
          <a:xfrm>
            <a:off x="365125" y="1404938"/>
            <a:ext cx="8377238" cy="3863975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2400" smtClean="0"/>
              <a:t>Conceptual Design</a:t>
            </a:r>
            <a:br>
              <a:rPr lang="en-US" sz="2400" smtClean="0"/>
            </a:br>
            <a:endParaRPr lang="en-US" sz="2400" smtClean="0"/>
          </a:p>
          <a:p>
            <a:pPr eaLnBrk="1" hangingPunct="1"/>
            <a:r>
              <a:rPr lang="en-US" sz="2400" smtClean="0"/>
              <a:t>Physical Design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39813" y="457200"/>
            <a:ext cx="6656387" cy="1277938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rgbClr val="0000FF"/>
                </a:solidFill>
              </a:rPr>
              <a:t>Creating </a:t>
            </a:r>
            <a:r>
              <a:rPr lang="pl-PL" sz="4000" dirty="0" smtClean="0">
                <a:solidFill>
                  <a:srgbClr val="0000FF"/>
                </a:solidFill>
              </a:rPr>
              <a:t>a</a:t>
            </a:r>
            <a:r>
              <a:rPr lang="en-US" sz="4000" dirty="0" smtClean="0">
                <a:solidFill>
                  <a:srgbClr val="0000FF"/>
                </a:solidFill>
              </a:rPr>
              <a:t> Database</a:t>
            </a:r>
            <a:br>
              <a:rPr lang="en-US" sz="4000" dirty="0" smtClean="0">
                <a:solidFill>
                  <a:srgbClr val="0000FF"/>
                </a:solidFill>
              </a:rPr>
            </a:br>
            <a:endParaRPr lang="en-US" sz="4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2023428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3854450" y="1735138"/>
          <a:ext cx="3649663" cy="3636962"/>
        </p:xfrm>
        <a:graphic>
          <a:graphicData uri="http://schemas.openxmlformats.org/presentationml/2006/ole">
            <p:oleObj spid="_x0000_s37892" name="Clip" r:id="rId3" imgW="794733" imgH="765502" progId="MS_ClipArt_Gallery.5">
              <p:embed/>
            </p:oleObj>
          </a:graphicData>
        </a:graphic>
      </p:graphicFrame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23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2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2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2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2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3427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4451" name="Rectangle 3"/>
          <p:cNvSpPr>
            <a:spLocks noGrp="1" noChangeArrowheads="1"/>
          </p:cNvSpPr>
          <p:nvPr>
            <p:ph idx="1"/>
          </p:nvPr>
        </p:nvSpPr>
        <p:spPr>
          <a:xfrm>
            <a:off x="750888" y="1905000"/>
            <a:ext cx="8393112" cy="449580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2400" smtClean="0"/>
              <a:t>Abstract model, business perspective</a:t>
            </a:r>
            <a:br>
              <a:rPr lang="en-US" sz="2400" smtClean="0"/>
            </a:br>
            <a:endParaRPr lang="en-US" sz="2400" smtClean="0"/>
          </a:p>
          <a:p>
            <a:pPr eaLnBrk="1" hangingPunct="1"/>
            <a:r>
              <a:rPr lang="en-US" sz="2400" smtClean="0"/>
              <a:t>How will data be grouped?</a:t>
            </a:r>
            <a:br>
              <a:rPr lang="en-US" sz="2400" smtClean="0"/>
            </a:br>
            <a:endParaRPr lang="en-US" sz="2400" smtClean="0"/>
          </a:p>
          <a:p>
            <a:pPr eaLnBrk="1" hangingPunct="1"/>
            <a:r>
              <a:rPr lang="en-US" sz="2400" smtClean="0"/>
              <a:t>Relationships among elements</a:t>
            </a:r>
            <a:br>
              <a:rPr lang="en-US" sz="2400" smtClean="0"/>
            </a:br>
            <a:endParaRPr lang="en-US" sz="2400" smtClean="0"/>
          </a:p>
          <a:p>
            <a:pPr eaLnBrk="1" hangingPunct="1"/>
            <a:r>
              <a:rPr lang="en-US" sz="2400" smtClean="0"/>
              <a:t>Establish end-user needs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20244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60388" y="457200"/>
            <a:ext cx="7135812" cy="1600200"/>
          </a:xfrm>
          <a:noFill/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Creating </a:t>
            </a:r>
            <a:r>
              <a:rPr lang="pl-PL" sz="4000" smtClean="0">
                <a:solidFill>
                  <a:srgbClr val="0000FF"/>
                </a:solidFill>
              </a:rPr>
              <a:t>a</a:t>
            </a:r>
            <a:r>
              <a:rPr lang="en-US" sz="4000" smtClean="0">
                <a:solidFill>
                  <a:srgbClr val="0000FF"/>
                </a:solidFill>
              </a:rPr>
              <a:t> Database</a:t>
            </a:r>
            <a:r>
              <a:rPr lang="pl-PL" sz="4000" smtClean="0">
                <a:solidFill>
                  <a:srgbClr val="0000FF"/>
                </a:solidFill>
              </a:rPr>
              <a:t> — </a:t>
            </a:r>
            <a:br>
              <a:rPr lang="pl-PL" sz="4000" smtClean="0">
                <a:solidFill>
                  <a:srgbClr val="0000FF"/>
                </a:solidFill>
              </a:rPr>
            </a:br>
            <a:r>
              <a:rPr lang="pl-PL" sz="4000" smtClean="0">
                <a:solidFill>
                  <a:srgbClr val="0000FF"/>
                </a:solidFill>
              </a:rPr>
              <a:t>		</a:t>
            </a:r>
            <a:r>
              <a:rPr lang="en-US" sz="4000" smtClean="0">
                <a:solidFill>
                  <a:srgbClr val="0000FF"/>
                </a:solidFill>
              </a:rPr>
              <a:t>Conceptual Design</a:t>
            </a:r>
          </a:p>
        </p:txBody>
      </p:sp>
      <p:graphicFrame>
        <p:nvGraphicFramePr>
          <p:cNvPr id="38916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5653088" y="2452688"/>
          <a:ext cx="3186112" cy="4098925"/>
        </p:xfrm>
        <a:graphic>
          <a:graphicData uri="http://schemas.openxmlformats.org/presentationml/2006/ole">
            <p:oleObj spid="_x0000_s38916" name="Clip" r:id="rId3" imgW="794733" imgH="765502" progId="MS_ClipArt_Gallery.5">
              <p:embed/>
            </p:oleObj>
          </a:graphicData>
        </a:graphic>
      </p:graphicFrame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2024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2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2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2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2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2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2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2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2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4451" grpId="0" build="p" autoUpdateAnimBg="0"/>
      <p:bldP spid="2024450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5474" name="Rectangle 2"/>
          <p:cNvSpPr>
            <a:spLocks noGrp="1" noChangeArrowheads="1"/>
          </p:cNvSpPr>
          <p:nvPr>
            <p:ph idx="1"/>
          </p:nvPr>
        </p:nvSpPr>
        <p:spPr>
          <a:xfrm>
            <a:off x="365125" y="1697038"/>
            <a:ext cx="8377238" cy="3871912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2400" smtClean="0"/>
              <a:t>Detailed model by database specialists</a:t>
            </a:r>
            <a:br>
              <a:rPr lang="en-US" sz="2400" smtClean="0"/>
            </a:br>
            <a:r>
              <a:rPr lang="en-US" sz="2400" smtClean="0"/>
              <a:t> </a:t>
            </a:r>
          </a:p>
          <a:p>
            <a:pPr eaLnBrk="1" hangingPunct="1"/>
            <a:r>
              <a:rPr lang="en-US" sz="2400" smtClean="0"/>
              <a:t>Entity-relationship diagram</a:t>
            </a:r>
            <a:br>
              <a:rPr lang="en-US" sz="2400" smtClean="0"/>
            </a:br>
            <a:endParaRPr lang="en-US" sz="2400" smtClean="0"/>
          </a:p>
          <a:p>
            <a:pPr eaLnBrk="1" hangingPunct="1"/>
            <a:r>
              <a:rPr lang="en-US" sz="2400" smtClean="0"/>
              <a:t>Normalization</a:t>
            </a:r>
            <a:br>
              <a:rPr lang="en-US" sz="2400" smtClean="0"/>
            </a:br>
            <a:endParaRPr lang="en-US" sz="2400" smtClean="0"/>
          </a:p>
          <a:p>
            <a:pPr eaLnBrk="1" hangingPunct="1"/>
            <a:r>
              <a:rPr lang="en-US" sz="2400" smtClean="0"/>
              <a:t>Hardware / software</a:t>
            </a:r>
            <a:r>
              <a:rPr lang="pl-PL" sz="2400" smtClean="0"/>
              <a:t> </a:t>
            </a:r>
            <a:r>
              <a:rPr lang="en-US" sz="2400" smtClean="0"/>
              <a:t>specific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20254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457200"/>
            <a:ext cx="5922963" cy="1319213"/>
          </a:xfrm>
          <a:noFill/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>
                <a:solidFill>
                  <a:srgbClr val="0000FF"/>
                </a:solidFill>
              </a:rPr>
              <a:t>Creating </a:t>
            </a:r>
            <a:r>
              <a:rPr lang="pl-PL" sz="4000" smtClean="0">
                <a:solidFill>
                  <a:srgbClr val="0000FF"/>
                </a:solidFill>
              </a:rPr>
              <a:t>a</a:t>
            </a:r>
            <a:r>
              <a:rPr lang="en-US" sz="4000" smtClean="0">
                <a:solidFill>
                  <a:srgbClr val="0000FF"/>
                </a:solidFill>
              </a:rPr>
              <a:t> Database</a:t>
            </a:r>
            <a:r>
              <a:rPr lang="pl-PL" sz="4000" smtClean="0">
                <a:solidFill>
                  <a:srgbClr val="0000FF"/>
                </a:solidFill>
              </a:rPr>
              <a:t> — </a:t>
            </a:r>
            <a:br>
              <a:rPr lang="pl-PL" sz="4000" smtClean="0">
                <a:solidFill>
                  <a:srgbClr val="0000FF"/>
                </a:solidFill>
              </a:rPr>
            </a:br>
            <a:r>
              <a:rPr lang="pl-PL" sz="4000" smtClean="0">
                <a:solidFill>
                  <a:srgbClr val="0000FF"/>
                </a:solidFill>
              </a:rPr>
              <a:t>		</a:t>
            </a:r>
            <a:r>
              <a:rPr lang="en-US" sz="4000" smtClean="0">
                <a:solidFill>
                  <a:srgbClr val="0000FF"/>
                </a:solidFill>
                <a:latin typeface="Arial" charset="0"/>
              </a:rPr>
              <a:t>Physical Design</a:t>
            </a:r>
          </a:p>
        </p:txBody>
      </p:sp>
      <p:graphicFrame>
        <p:nvGraphicFramePr>
          <p:cNvPr id="39940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6226175" y="2347913"/>
          <a:ext cx="2613025" cy="4203700"/>
        </p:xfrm>
        <a:graphic>
          <a:graphicData uri="http://schemas.openxmlformats.org/presentationml/2006/ole">
            <p:oleObj spid="_x0000_s39940" name="Clip" r:id="rId3" imgW="794733" imgH="765502" progId="MS_ClipArt_Gallery.5">
              <p:embed/>
            </p:oleObj>
          </a:graphicData>
        </a:graphic>
      </p:graphicFrame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2025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5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25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25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5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5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25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25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5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5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25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25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5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54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254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254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54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5474" grpId="0" build="p" autoUpdateAnimBg="0"/>
      <p:bldP spid="2025475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17588" y="457200"/>
            <a:ext cx="6678612" cy="1754188"/>
          </a:xfrm>
          <a:noFill/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Elements Of Database Environment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392488" y="2901950"/>
            <a:ext cx="2359025" cy="1968500"/>
            <a:chOff x="2137" y="2068"/>
            <a:chExt cx="1486" cy="1240"/>
          </a:xfrm>
        </p:grpSpPr>
        <p:sp>
          <p:nvSpPr>
            <p:cNvPr id="40984" name="Oval 4"/>
            <p:cNvSpPr>
              <a:spLocks noChangeArrowheads="1"/>
            </p:cNvSpPr>
            <p:nvPr/>
          </p:nvSpPr>
          <p:spPr bwMode="auto">
            <a:xfrm>
              <a:off x="2260" y="2068"/>
              <a:ext cx="1240" cy="1240"/>
            </a:xfrm>
            <a:prstGeom prst="ellipse">
              <a:avLst/>
            </a:prstGeom>
            <a:gradFill rotWithShape="0">
              <a:gsLst>
                <a:gs pos="0">
                  <a:srgbClr val="618FFD"/>
                </a:gs>
                <a:gs pos="100000">
                  <a:srgbClr val="1D2B4B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85" name="Rectangle 5"/>
            <p:cNvSpPr>
              <a:spLocks noChangeArrowheads="1"/>
            </p:cNvSpPr>
            <p:nvPr/>
          </p:nvSpPr>
          <p:spPr bwMode="auto">
            <a:xfrm>
              <a:off x="2137" y="2401"/>
              <a:ext cx="1486" cy="5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>
                  <a:latin typeface="Arial" charset="0"/>
                </a:rPr>
                <a:t>DATABASE MANAGEMENT SYSTEM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230188" y="2111375"/>
            <a:ext cx="3630612" cy="1254125"/>
            <a:chOff x="145" y="1570"/>
            <a:chExt cx="2287" cy="790"/>
          </a:xfrm>
        </p:grpSpPr>
        <p:grpSp>
          <p:nvGrpSpPr>
            <p:cNvPr id="40980" name="Group 7"/>
            <p:cNvGrpSpPr>
              <a:grpSpLocks/>
            </p:cNvGrpSpPr>
            <p:nvPr/>
          </p:nvGrpSpPr>
          <p:grpSpPr bwMode="auto">
            <a:xfrm>
              <a:off x="1540" y="1660"/>
              <a:ext cx="892" cy="700"/>
              <a:chOff x="1540" y="1660"/>
              <a:chExt cx="892" cy="700"/>
            </a:xfrm>
          </p:grpSpPr>
          <p:sp>
            <p:nvSpPr>
              <p:cNvPr id="40982" name="Line 8"/>
              <p:cNvSpPr>
                <a:spLocks noChangeShapeType="1"/>
              </p:cNvSpPr>
              <p:nvPr/>
            </p:nvSpPr>
            <p:spPr bwMode="auto">
              <a:xfrm>
                <a:off x="1888" y="2008"/>
                <a:ext cx="544" cy="352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40983" name="Oval 9"/>
              <p:cNvSpPr>
                <a:spLocks noChangeArrowheads="1"/>
              </p:cNvSpPr>
              <p:nvPr/>
            </p:nvSpPr>
            <p:spPr bwMode="auto">
              <a:xfrm>
                <a:off x="1540" y="1660"/>
                <a:ext cx="664" cy="664"/>
              </a:xfrm>
              <a:prstGeom prst="ellipse">
                <a:avLst/>
              </a:prstGeom>
              <a:gradFill rotWithShape="0">
                <a:gsLst>
                  <a:gs pos="0">
                    <a:srgbClr val="4B4B00"/>
                  </a:gs>
                  <a:gs pos="100000">
                    <a:srgbClr val="FAFD00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0981" name="Rectangle 10"/>
            <p:cNvSpPr>
              <a:spLocks noChangeArrowheads="1"/>
            </p:cNvSpPr>
            <p:nvPr/>
          </p:nvSpPr>
          <p:spPr bwMode="auto">
            <a:xfrm>
              <a:off x="145" y="1570"/>
              <a:ext cx="1390" cy="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>
                  <a:latin typeface="Arial" charset="0"/>
                </a:rPr>
                <a:t>DATA</a:t>
              </a:r>
            </a:p>
            <a:p>
              <a:pPr algn="ctr">
                <a:spcBef>
                  <a:spcPct val="50000"/>
                </a:spcBef>
              </a:pPr>
              <a:r>
                <a:rPr lang="en-US" sz="1800" b="1">
                  <a:latin typeface="Arial" charset="0"/>
                </a:rPr>
                <a:t>ADMINISTRATION</a:t>
              </a: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5308600" y="2211388"/>
            <a:ext cx="3681413" cy="1154112"/>
            <a:chOff x="3344" y="1633"/>
            <a:chExt cx="2319" cy="727"/>
          </a:xfrm>
        </p:grpSpPr>
        <p:grpSp>
          <p:nvGrpSpPr>
            <p:cNvPr id="40976" name="Group 12"/>
            <p:cNvGrpSpPr>
              <a:grpSpLocks/>
            </p:cNvGrpSpPr>
            <p:nvPr/>
          </p:nvGrpSpPr>
          <p:grpSpPr bwMode="auto">
            <a:xfrm>
              <a:off x="3344" y="1660"/>
              <a:ext cx="924" cy="700"/>
              <a:chOff x="3344" y="1660"/>
              <a:chExt cx="924" cy="700"/>
            </a:xfrm>
          </p:grpSpPr>
          <p:sp>
            <p:nvSpPr>
              <p:cNvPr id="40978" name="Line 13"/>
              <p:cNvSpPr>
                <a:spLocks noChangeShapeType="1"/>
              </p:cNvSpPr>
              <p:nvPr/>
            </p:nvSpPr>
            <p:spPr bwMode="auto">
              <a:xfrm flipH="1">
                <a:off x="3344" y="2008"/>
                <a:ext cx="608" cy="352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40979" name="Oval 14"/>
              <p:cNvSpPr>
                <a:spLocks noChangeArrowheads="1"/>
              </p:cNvSpPr>
              <p:nvPr/>
            </p:nvSpPr>
            <p:spPr bwMode="auto">
              <a:xfrm>
                <a:off x="3604" y="1660"/>
                <a:ext cx="664" cy="664"/>
              </a:xfrm>
              <a:prstGeom prst="ellipse">
                <a:avLst/>
              </a:prstGeom>
              <a:gradFill rotWithShape="0">
                <a:gsLst>
                  <a:gs pos="0">
                    <a:srgbClr val="4B4B00"/>
                  </a:gs>
                  <a:gs pos="100000">
                    <a:srgbClr val="FAFD00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0977" name="Rectangle 15"/>
            <p:cNvSpPr>
              <a:spLocks noChangeArrowheads="1"/>
            </p:cNvSpPr>
            <p:nvPr/>
          </p:nvSpPr>
          <p:spPr bwMode="auto">
            <a:xfrm>
              <a:off x="4321" y="1633"/>
              <a:ext cx="1342" cy="5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>
                  <a:latin typeface="Arial" charset="0"/>
                </a:rPr>
                <a:t>   DATABASE</a:t>
              </a:r>
              <a:br>
                <a:rPr lang="en-US" sz="1800" b="1">
                  <a:latin typeface="Arial" charset="0"/>
                </a:rPr>
              </a:br>
              <a:r>
                <a:rPr lang="en-US" sz="1800" b="1">
                  <a:latin typeface="Arial" charset="0"/>
                </a:rPr>
                <a:t>TECHNOLOGY &amp; MANAGEMENT</a:t>
              </a:r>
            </a:p>
          </p:txBody>
        </p:sp>
      </p:grpSp>
      <p:grpSp>
        <p:nvGrpSpPr>
          <p:cNvPr id="7" name="Group 16"/>
          <p:cNvGrpSpPr>
            <a:grpSpLocks/>
          </p:cNvGrpSpPr>
          <p:nvPr/>
        </p:nvGrpSpPr>
        <p:grpSpPr bwMode="auto">
          <a:xfrm>
            <a:off x="5308600" y="4356100"/>
            <a:ext cx="2841625" cy="1162050"/>
            <a:chOff x="3344" y="2984"/>
            <a:chExt cx="1790" cy="732"/>
          </a:xfrm>
        </p:grpSpPr>
        <p:grpSp>
          <p:nvGrpSpPr>
            <p:cNvPr id="40972" name="Group 17"/>
            <p:cNvGrpSpPr>
              <a:grpSpLocks/>
            </p:cNvGrpSpPr>
            <p:nvPr/>
          </p:nvGrpSpPr>
          <p:grpSpPr bwMode="auto">
            <a:xfrm>
              <a:off x="3344" y="2984"/>
              <a:ext cx="924" cy="732"/>
              <a:chOff x="3344" y="2984"/>
              <a:chExt cx="924" cy="732"/>
            </a:xfrm>
          </p:grpSpPr>
          <p:sp>
            <p:nvSpPr>
              <p:cNvPr id="40974" name="Line 18"/>
              <p:cNvSpPr>
                <a:spLocks noChangeShapeType="1"/>
              </p:cNvSpPr>
              <p:nvPr/>
            </p:nvSpPr>
            <p:spPr bwMode="auto">
              <a:xfrm flipH="1" flipV="1">
                <a:off x="3344" y="2984"/>
                <a:ext cx="608" cy="416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40975" name="Oval 19"/>
              <p:cNvSpPr>
                <a:spLocks noChangeArrowheads="1"/>
              </p:cNvSpPr>
              <p:nvPr/>
            </p:nvSpPr>
            <p:spPr bwMode="auto">
              <a:xfrm>
                <a:off x="3604" y="3052"/>
                <a:ext cx="664" cy="664"/>
              </a:xfrm>
              <a:prstGeom prst="ellipse">
                <a:avLst/>
              </a:prstGeom>
              <a:gradFill rotWithShape="0">
                <a:gsLst>
                  <a:gs pos="0">
                    <a:srgbClr val="4B4B00"/>
                  </a:gs>
                  <a:gs pos="100000">
                    <a:srgbClr val="FAFD00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0973" name="Rectangle 20"/>
            <p:cNvSpPr>
              <a:spLocks noChangeArrowheads="1"/>
            </p:cNvSpPr>
            <p:nvPr/>
          </p:nvSpPr>
          <p:spPr bwMode="auto">
            <a:xfrm>
              <a:off x="4464" y="3354"/>
              <a:ext cx="670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>
                  <a:latin typeface="Arial" charset="0"/>
                </a:rPr>
                <a:t>USERS</a:t>
              </a:r>
            </a:p>
          </p:txBody>
        </p:sp>
      </p:grpSp>
      <p:grpSp>
        <p:nvGrpSpPr>
          <p:cNvPr id="9" name="Group 21"/>
          <p:cNvGrpSpPr>
            <a:grpSpLocks/>
          </p:cNvGrpSpPr>
          <p:nvPr/>
        </p:nvGrpSpPr>
        <p:grpSpPr bwMode="auto">
          <a:xfrm>
            <a:off x="306388" y="4356100"/>
            <a:ext cx="3554412" cy="1327150"/>
            <a:chOff x="193" y="2984"/>
            <a:chExt cx="2239" cy="836"/>
          </a:xfrm>
        </p:grpSpPr>
        <p:grpSp>
          <p:nvGrpSpPr>
            <p:cNvPr id="40968" name="Group 22"/>
            <p:cNvGrpSpPr>
              <a:grpSpLocks/>
            </p:cNvGrpSpPr>
            <p:nvPr/>
          </p:nvGrpSpPr>
          <p:grpSpPr bwMode="auto">
            <a:xfrm>
              <a:off x="1540" y="2984"/>
              <a:ext cx="892" cy="732"/>
              <a:chOff x="1540" y="2984"/>
              <a:chExt cx="892" cy="732"/>
            </a:xfrm>
          </p:grpSpPr>
          <p:sp>
            <p:nvSpPr>
              <p:cNvPr id="40970" name="Line 23"/>
              <p:cNvSpPr>
                <a:spLocks noChangeShapeType="1"/>
              </p:cNvSpPr>
              <p:nvPr/>
            </p:nvSpPr>
            <p:spPr bwMode="auto">
              <a:xfrm flipV="1">
                <a:off x="1888" y="2984"/>
                <a:ext cx="544" cy="416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40971" name="Oval 24"/>
              <p:cNvSpPr>
                <a:spLocks noChangeArrowheads="1"/>
              </p:cNvSpPr>
              <p:nvPr/>
            </p:nvSpPr>
            <p:spPr bwMode="auto">
              <a:xfrm>
                <a:off x="1540" y="3052"/>
                <a:ext cx="664" cy="664"/>
              </a:xfrm>
              <a:prstGeom prst="ellipse">
                <a:avLst/>
              </a:prstGeom>
              <a:gradFill rotWithShape="0">
                <a:gsLst>
                  <a:gs pos="0">
                    <a:srgbClr val="4B4B00"/>
                  </a:gs>
                  <a:gs pos="100000">
                    <a:srgbClr val="FAFD00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0969" name="Rectangle 25"/>
            <p:cNvSpPr>
              <a:spLocks noChangeArrowheads="1"/>
            </p:cNvSpPr>
            <p:nvPr/>
          </p:nvSpPr>
          <p:spPr bwMode="auto">
            <a:xfrm>
              <a:off x="193" y="3072"/>
              <a:ext cx="1294" cy="7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>
                  <a:latin typeface="Arial" charset="0"/>
                </a:rPr>
                <a:t>DATA PLANNING &amp; MODELING METHODOLOGY</a:t>
              </a:r>
            </a:p>
          </p:txBody>
        </p:sp>
      </p:grp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93688" y="266700"/>
            <a:ext cx="8850312" cy="881063"/>
          </a:xfrm>
          <a:noFill/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Entity- Relationship Diagram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612900" y="1536700"/>
            <a:ext cx="6996113" cy="5181600"/>
            <a:chOff x="1016" y="968"/>
            <a:chExt cx="4407" cy="3264"/>
          </a:xfrm>
        </p:grpSpPr>
        <p:sp>
          <p:nvSpPr>
            <p:cNvPr id="41989" name="Rectangle 4"/>
            <p:cNvSpPr>
              <a:spLocks noChangeArrowheads="1"/>
            </p:cNvSpPr>
            <p:nvPr/>
          </p:nvSpPr>
          <p:spPr bwMode="auto">
            <a:xfrm>
              <a:off x="1585" y="2161"/>
              <a:ext cx="142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latin typeface="Arial" charset="0"/>
                </a:rPr>
                <a:t>1</a:t>
              </a:r>
            </a:p>
          </p:txBody>
        </p:sp>
        <p:sp>
          <p:nvSpPr>
            <p:cNvPr id="41990" name="Rectangle 5"/>
            <p:cNvSpPr>
              <a:spLocks noChangeArrowheads="1"/>
            </p:cNvSpPr>
            <p:nvPr/>
          </p:nvSpPr>
          <p:spPr bwMode="auto">
            <a:xfrm>
              <a:off x="1585" y="1393"/>
              <a:ext cx="142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latin typeface="Arial" charset="0"/>
                </a:rPr>
                <a:t>1</a:t>
              </a:r>
            </a:p>
          </p:txBody>
        </p:sp>
        <p:sp>
          <p:nvSpPr>
            <p:cNvPr id="41991" name="Rectangle 6"/>
            <p:cNvSpPr>
              <a:spLocks noChangeArrowheads="1"/>
            </p:cNvSpPr>
            <p:nvPr/>
          </p:nvSpPr>
          <p:spPr bwMode="auto">
            <a:xfrm>
              <a:off x="1585" y="2833"/>
              <a:ext cx="190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latin typeface="Arial" charset="0"/>
                </a:rPr>
                <a:t>M</a:t>
              </a:r>
            </a:p>
          </p:txBody>
        </p:sp>
        <p:sp>
          <p:nvSpPr>
            <p:cNvPr id="41992" name="Rectangle 7"/>
            <p:cNvSpPr>
              <a:spLocks noChangeArrowheads="1"/>
            </p:cNvSpPr>
            <p:nvPr/>
          </p:nvSpPr>
          <p:spPr bwMode="auto">
            <a:xfrm>
              <a:off x="1585" y="3505"/>
              <a:ext cx="142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latin typeface="Arial" charset="0"/>
                </a:rPr>
                <a:t>1</a:t>
              </a:r>
            </a:p>
          </p:txBody>
        </p:sp>
        <p:grpSp>
          <p:nvGrpSpPr>
            <p:cNvPr id="41993" name="Group 8"/>
            <p:cNvGrpSpPr>
              <a:grpSpLocks/>
            </p:cNvGrpSpPr>
            <p:nvPr/>
          </p:nvGrpSpPr>
          <p:grpSpPr bwMode="auto">
            <a:xfrm>
              <a:off x="1016" y="968"/>
              <a:ext cx="4407" cy="3264"/>
              <a:chOff x="1016" y="968"/>
              <a:chExt cx="4407" cy="3264"/>
            </a:xfrm>
          </p:grpSpPr>
          <p:grpSp>
            <p:nvGrpSpPr>
              <p:cNvPr id="41994" name="Group 9"/>
              <p:cNvGrpSpPr>
                <a:grpSpLocks/>
              </p:cNvGrpSpPr>
              <p:nvPr/>
            </p:nvGrpSpPr>
            <p:grpSpPr bwMode="auto">
              <a:xfrm>
                <a:off x="1016" y="968"/>
                <a:ext cx="1287" cy="3200"/>
                <a:chOff x="1016" y="968"/>
                <a:chExt cx="1287" cy="3200"/>
              </a:xfrm>
            </p:grpSpPr>
            <p:sp>
              <p:nvSpPr>
                <p:cNvPr id="41996" name="Line 10"/>
                <p:cNvSpPr>
                  <a:spLocks noChangeShapeType="1"/>
                </p:cNvSpPr>
                <p:nvPr/>
              </p:nvSpPr>
              <p:spPr bwMode="auto">
                <a:xfrm>
                  <a:off x="1440" y="1160"/>
                  <a:ext cx="0" cy="300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IN"/>
                </a:p>
              </p:txBody>
            </p:sp>
            <p:grpSp>
              <p:nvGrpSpPr>
                <p:cNvPr id="41997" name="Group 11"/>
                <p:cNvGrpSpPr>
                  <a:grpSpLocks/>
                </p:cNvGrpSpPr>
                <p:nvPr/>
              </p:nvGrpSpPr>
              <p:grpSpPr bwMode="auto">
                <a:xfrm>
                  <a:off x="1016" y="968"/>
                  <a:ext cx="903" cy="368"/>
                  <a:chOff x="1016" y="968"/>
                  <a:chExt cx="903" cy="368"/>
                </a:xfrm>
              </p:grpSpPr>
              <p:sp>
                <p:nvSpPr>
                  <p:cNvPr id="42010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1016" y="968"/>
                    <a:ext cx="896" cy="368"/>
                  </a:xfrm>
                  <a:prstGeom prst="rect">
                    <a:avLst/>
                  </a:prstGeom>
                  <a:solidFill>
                    <a:srgbClr val="FAFD00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011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1153" y="1057"/>
                    <a:ext cx="766" cy="229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lIns="90488" tIns="44450" rIns="90488" bIns="44450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1800" b="1">
                        <a:latin typeface="Arial" charset="0"/>
                      </a:rPr>
                      <a:t>ORDER</a:t>
                    </a:r>
                  </a:p>
                </p:txBody>
              </p:sp>
            </p:grpSp>
            <p:grpSp>
              <p:nvGrpSpPr>
                <p:cNvPr id="41998" name="Group 14"/>
                <p:cNvGrpSpPr>
                  <a:grpSpLocks/>
                </p:cNvGrpSpPr>
                <p:nvPr/>
              </p:nvGrpSpPr>
              <p:grpSpPr bwMode="auto">
                <a:xfrm>
                  <a:off x="1064" y="2936"/>
                  <a:ext cx="752" cy="752"/>
                  <a:chOff x="1064" y="2936"/>
                  <a:chExt cx="752" cy="752"/>
                </a:xfrm>
              </p:grpSpPr>
              <p:sp>
                <p:nvSpPr>
                  <p:cNvPr id="42008" name="AutoShape 15"/>
                  <p:cNvSpPr>
                    <a:spLocks noChangeArrowheads="1"/>
                  </p:cNvSpPr>
                  <p:nvPr/>
                </p:nvSpPr>
                <p:spPr bwMode="auto">
                  <a:xfrm>
                    <a:off x="1064" y="2936"/>
                    <a:ext cx="752" cy="752"/>
                  </a:xfrm>
                  <a:prstGeom prst="diamond">
                    <a:avLst/>
                  </a:prstGeom>
                  <a:solidFill>
                    <a:schemeClr val="accent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009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1201" y="3121"/>
                    <a:ext cx="574" cy="402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lIns="90488" tIns="44450" rIns="90488" bIns="44450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1800" b="1">
                        <a:latin typeface="Arial" charset="0"/>
                      </a:rPr>
                      <a:t>CAN HAVE</a:t>
                    </a:r>
                  </a:p>
                </p:txBody>
              </p:sp>
            </p:grpSp>
            <p:grpSp>
              <p:nvGrpSpPr>
                <p:cNvPr id="41999" name="Group 17"/>
                <p:cNvGrpSpPr>
                  <a:grpSpLocks/>
                </p:cNvGrpSpPr>
                <p:nvPr/>
              </p:nvGrpSpPr>
              <p:grpSpPr bwMode="auto">
                <a:xfrm>
                  <a:off x="1016" y="2408"/>
                  <a:ext cx="1287" cy="368"/>
                  <a:chOff x="1016" y="2408"/>
                  <a:chExt cx="1287" cy="368"/>
                </a:xfrm>
              </p:grpSpPr>
              <p:sp>
                <p:nvSpPr>
                  <p:cNvPr id="42006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1016" y="2408"/>
                    <a:ext cx="896" cy="368"/>
                  </a:xfrm>
                  <a:prstGeom prst="rect">
                    <a:avLst/>
                  </a:prstGeom>
                  <a:solidFill>
                    <a:srgbClr val="FAFD00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007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1201" y="2449"/>
                    <a:ext cx="1102" cy="229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lIns="90488" tIns="44450" rIns="90488" bIns="44450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1800" b="1">
                        <a:latin typeface="Arial" charset="0"/>
                      </a:rPr>
                      <a:t>PART</a:t>
                    </a:r>
                  </a:p>
                </p:txBody>
              </p:sp>
            </p:grpSp>
            <p:grpSp>
              <p:nvGrpSpPr>
                <p:cNvPr id="42000" name="Group 20"/>
                <p:cNvGrpSpPr>
                  <a:grpSpLocks/>
                </p:cNvGrpSpPr>
                <p:nvPr/>
              </p:nvGrpSpPr>
              <p:grpSpPr bwMode="auto">
                <a:xfrm>
                  <a:off x="1016" y="3800"/>
                  <a:ext cx="1287" cy="368"/>
                  <a:chOff x="1016" y="3800"/>
                  <a:chExt cx="1287" cy="368"/>
                </a:xfrm>
              </p:grpSpPr>
              <p:sp>
                <p:nvSpPr>
                  <p:cNvPr id="42004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1016" y="3800"/>
                    <a:ext cx="896" cy="368"/>
                  </a:xfrm>
                  <a:prstGeom prst="rect">
                    <a:avLst/>
                  </a:prstGeom>
                  <a:solidFill>
                    <a:srgbClr val="FAFD00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005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1057" y="3841"/>
                    <a:ext cx="1246" cy="229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lIns="90488" tIns="44450" rIns="90488" bIns="44450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1800" b="1">
                        <a:latin typeface="Arial" charset="0"/>
                      </a:rPr>
                      <a:t>SUPPLIER</a:t>
                    </a:r>
                  </a:p>
                </p:txBody>
              </p:sp>
            </p:grpSp>
            <p:grpSp>
              <p:nvGrpSpPr>
                <p:cNvPr id="42001" name="Group 23"/>
                <p:cNvGrpSpPr>
                  <a:grpSpLocks/>
                </p:cNvGrpSpPr>
                <p:nvPr/>
              </p:nvGrpSpPr>
              <p:grpSpPr bwMode="auto">
                <a:xfrm>
                  <a:off x="1064" y="1496"/>
                  <a:ext cx="752" cy="752"/>
                  <a:chOff x="1064" y="1496"/>
                  <a:chExt cx="752" cy="752"/>
                </a:xfrm>
              </p:grpSpPr>
              <p:sp>
                <p:nvSpPr>
                  <p:cNvPr id="42002" name="AutoShape 24"/>
                  <p:cNvSpPr>
                    <a:spLocks noChangeArrowheads="1"/>
                  </p:cNvSpPr>
                  <p:nvPr/>
                </p:nvSpPr>
                <p:spPr bwMode="auto">
                  <a:xfrm>
                    <a:off x="1064" y="1496"/>
                    <a:ext cx="752" cy="752"/>
                  </a:xfrm>
                  <a:prstGeom prst="diamond">
                    <a:avLst/>
                  </a:prstGeom>
                  <a:solidFill>
                    <a:schemeClr val="accent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003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1201" y="1681"/>
                    <a:ext cx="574" cy="402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lIns="90488" tIns="44450" rIns="90488" bIns="44450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1800" b="1">
                        <a:latin typeface="Arial" charset="0"/>
                      </a:rPr>
                      <a:t>CAN HAVE</a:t>
                    </a:r>
                  </a:p>
                </p:txBody>
              </p:sp>
            </p:grpSp>
          </p:grpSp>
          <p:sp>
            <p:nvSpPr>
              <p:cNvPr id="41995" name="Rectangle 26"/>
              <p:cNvSpPr>
                <a:spLocks noChangeArrowheads="1"/>
              </p:cNvSpPr>
              <p:nvPr/>
            </p:nvSpPr>
            <p:spPr bwMode="auto">
              <a:xfrm>
                <a:off x="2065" y="1057"/>
                <a:ext cx="3358" cy="317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90488" tIns="44450" rIns="90488" bIns="4445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 b="1">
                    <a:latin typeface="Arial" charset="0"/>
                  </a:rPr>
                  <a:t>ORDER: #, DATE, PART #, QUANTITY</a:t>
                </a:r>
              </a:p>
              <a:p>
                <a:pPr>
                  <a:spcBef>
                    <a:spcPct val="50000"/>
                  </a:spcBef>
                </a:pPr>
                <a:endParaRPr lang="en-US" sz="1800" b="1">
                  <a:latin typeface="Arial" charset="0"/>
                </a:endParaRPr>
              </a:p>
              <a:p>
                <a:pPr>
                  <a:spcBef>
                    <a:spcPct val="50000"/>
                  </a:spcBef>
                </a:pPr>
                <a:endParaRPr lang="en-US" sz="1800" b="1">
                  <a:latin typeface="Arial" charset="0"/>
                </a:endParaRPr>
              </a:p>
              <a:p>
                <a:pPr>
                  <a:spcBef>
                    <a:spcPct val="50000"/>
                  </a:spcBef>
                </a:pPr>
                <a:endParaRPr lang="en-US" sz="1800" b="1">
                  <a:latin typeface="Arial" charset="0"/>
                </a:endParaRPr>
              </a:p>
              <a:p>
                <a:pPr>
                  <a:spcBef>
                    <a:spcPct val="50000"/>
                  </a:spcBef>
                </a:pPr>
                <a:endParaRPr lang="en-US" sz="1800" b="1">
                  <a:latin typeface="Arial" charset="0"/>
                </a:endParaRPr>
              </a:p>
              <a:p>
                <a:pPr>
                  <a:spcBef>
                    <a:spcPct val="50000"/>
                  </a:spcBef>
                </a:pPr>
                <a:r>
                  <a:rPr lang="en-US" sz="1800" b="1">
                    <a:latin typeface="Arial" charset="0"/>
                  </a:rPr>
                  <a:t>PART: #, DESCRIPTION, UNIT PRICE, SUPPLIER #</a:t>
                </a:r>
              </a:p>
              <a:p>
                <a:pPr>
                  <a:spcBef>
                    <a:spcPct val="50000"/>
                  </a:spcBef>
                </a:pPr>
                <a:endParaRPr lang="en-US" sz="1800" b="1">
                  <a:latin typeface="Arial" charset="0"/>
                </a:endParaRPr>
              </a:p>
              <a:p>
                <a:pPr>
                  <a:spcBef>
                    <a:spcPct val="50000"/>
                  </a:spcBef>
                </a:pPr>
                <a:endParaRPr lang="en-US" sz="1800" b="1">
                  <a:latin typeface="Arial" charset="0"/>
                </a:endParaRPr>
              </a:p>
              <a:p>
                <a:pPr>
                  <a:spcBef>
                    <a:spcPct val="50000"/>
                  </a:spcBef>
                </a:pPr>
                <a:endParaRPr lang="en-US" sz="1800" b="1">
                  <a:latin typeface="Arial" charset="0"/>
                </a:endParaRPr>
              </a:p>
              <a:p>
                <a:pPr>
                  <a:spcBef>
                    <a:spcPct val="50000"/>
                  </a:spcBef>
                </a:pPr>
                <a:endParaRPr lang="en-US" sz="1800" b="1">
                  <a:latin typeface="Arial" charset="0"/>
                </a:endParaRPr>
              </a:p>
              <a:p>
                <a:pPr>
                  <a:spcBef>
                    <a:spcPct val="50000"/>
                  </a:spcBef>
                </a:pPr>
                <a:r>
                  <a:rPr lang="en-US" sz="1800" b="1">
                    <a:latin typeface="Arial" charset="0"/>
                  </a:rPr>
                  <a:t>SUPPLIER: #, NAME,			 ADDRESS</a:t>
                </a:r>
              </a:p>
            </p:txBody>
          </p:sp>
        </p:grpSp>
      </p:grpSp>
      <p:graphicFrame>
        <p:nvGraphicFramePr>
          <p:cNvPr id="41988" name="Object 27">
            <a:hlinkClick r:id="" action="ppaction://ole?verb=0"/>
          </p:cNvPr>
          <p:cNvGraphicFramePr>
            <a:graphicFrameLocks/>
          </p:cNvGraphicFramePr>
          <p:nvPr/>
        </p:nvGraphicFramePr>
        <p:xfrm>
          <a:off x="6530975" y="4133850"/>
          <a:ext cx="2613025" cy="2513013"/>
        </p:xfrm>
        <a:graphic>
          <a:graphicData uri="http://schemas.openxmlformats.org/presentationml/2006/ole">
            <p:oleObj spid="_x0000_s41988" name="Clip" r:id="rId3" imgW="794733" imgH="765502" progId="MS_ClipArt_Gallery.5">
              <p:embed/>
            </p:oleObj>
          </a:graphicData>
        </a:graphic>
      </p:graphicFrame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990600"/>
            <a:ext cx="8382000" cy="5867400"/>
          </a:xfrm>
        </p:spPr>
        <p:txBody>
          <a:bodyPr/>
          <a:lstStyle/>
          <a:p>
            <a:pPr lvl="1" eaLnBrk="1" hangingPunct="1">
              <a:spcBef>
                <a:spcPct val="40000"/>
              </a:spcBef>
              <a:buFont typeface="Wingdings" pitchFamily="2" charset="2"/>
              <a:buNone/>
            </a:pPr>
            <a:endParaRPr lang="pl-PL" sz="2400" smtClean="0"/>
          </a:p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pl-PL" sz="2800" smtClean="0"/>
              <a:t>		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15913" y="74613"/>
            <a:ext cx="8828087" cy="656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60400" indent="-660400" eaLnBrk="1" hangingPunct="1">
              <a:lnSpc>
                <a:spcPct val="80000"/>
              </a:lnSpc>
              <a:buClr>
                <a:srgbClr val="0000FF"/>
              </a:buClr>
              <a:buFont typeface="Wingdings" pitchFamily="2" charset="2"/>
              <a:buNone/>
            </a:pPr>
            <a:r>
              <a:rPr lang="pl-PL" sz="4000">
                <a:solidFill>
                  <a:srgbClr val="0000FF"/>
                </a:solidFill>
              </a:rPr>
              <a:t>6. Database Security – Outline -2 </a:t>
            </a:r>
            <a:endParaRPr lang="en-US" sz="2400"/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endParaRPr lang="pl-PL" sz="2400">
              <a:solidFill>
                <a:schemeClr val="hlink"/>
              </a:solidFill>
            </a:endParaRPr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pl-PL" sz="2400">
                <a:solidFill>
                  <a:srgbClr val="FF0000"/>
                </a:solidFill>
              </a:rPr>
              <a:t>6.5.</a:t>
            </a:r>
            <a:r>
              <a:rPr lang="pl-PL" sz="2400"/>
              <a:t> </a:t>
            </a:r>
            <a:r>
              <a:rPr lang="en-US" sz="2400"/>
              <a:t>Inference</a:t>
            </a:r>
            <a:r>
              <a:rPr lang="pl-PL" sz="2400"/>
              <a:t> (Inference Problems)</a:t>
            </a:r>
          </a:p>
          <a:p>
            <a:pPr marL="1409700" lvl="2" indent="-495300" eaLnBrk="1" hangingPunct="1">
              <a:spcBef>
                <a:spcPct val="10000"/>
              </a:spcBef>
              <a:buClr>
                <a:schemeClr val="folHlink"/>
              </a:buClr>
              <a:buSzPct val="50000"/>
              <a:buFont typeface="Wingdings" pitchFamily="2" charset="2"/>
              <a:buNone/>
            </a:pPr>
            <a:r>
              <a:rPr lang="en-US" sz="2400"/>
              <a:t>Direct attack</a:t>
            </a:r>
            <a:r>
              <a:rPr lang="pl-PL" sz="2400"/>
              <a:t>s / </a:t>
            </a:r>
            <a:r>
              <a:rPr lang="en-US" sz="2400"/>
              <a:t>Indirect attack</a:t>
            </a:r>
            <a:r>
              <a:rPr lang="pl-PL" sz="2400"/>
              <a:t>s</a:t>
            </a:r>
          </a:p>
          <a:p>
            <a:pPr marL="1409700" lvl="2" indent="-495300" eaLnBrk="1" hangingPunct="1">
              <a:spcBef>
                <a:spcPct val="10000"/>
              </a:spcBef>
              <a:buClr>
                <a:schemeClr val="folHlink"/>
              </a:buClr>
              <a:buSzPct val="50000"/>
              <a:buFont typeface="Wingdings" pitchFamily="2" charset="2"/>
              <a:buNone/>
            </a:pPr>
            <a:r>
              <a:rPr lang="pl-PL" sz="2400"/>
              <a:t>Inferences in s</a:t>
            </a:r>
            <a:r>
              <a:rPr lang="en-US" sz="2400"/>
              <a:t>tatistical </a:t>
            </a:r>
            <a:r>
              <a:rPr lang="pl-PL" sz="2400"/>
              <a:t>DBs (incl. s</a:t>
            </a:r>
            <a:r>
              <a:rPr lang="en-US" sz="2400"/>
              <a:t>mall/</a:t>
            </a:r>
            <a:r>
              <a:rPr lang="pl-PL" sz="2400"/>
              <a:t>l</a:t>
            </a:r>
            <a:r>
              <a:rPr lang="en-US" sz="2400"/>
              <a:t>arge </a:t>
            </a:r>
            <a:r>
              <a:rPr lang="pl-PL" sz="2400"/>
              <a:t>q</a:t>
            </a:r>
            <a:r>
              <a:rPr lang="en-US" sz="2400"/>
              <a:t>uery </a:t>
            </a:r>
            <a:r>
              <a:rPr lang="pl-PL" sz="2400"/>
              <a:t>s</a:t>
            </a:r>
            <a:r>
              <a:rPr lang="en-US" sz="2400"/>
              <a:t>et</a:t>
            </a:r>
            <a:r>
              <a:rPr lang="pl-PL" sz="2400"/>
              <a:t> a</a:t>
            </a:r>
            <a:r>
              <a:rPr lang="en-US" sz="2400"/>
              <a:t>ttack</a:t>
            </a:r>
            <a:r>
              <a:rPr lang="pl-PL" sz="2400"/>
              <a:t>s, tracker attacks, query overlap attacks, insertion/deletion attacks)</a:t>
            </a:r>
            <a:endParaRPr lang="en-US" sz="2400"/>
          </a:p>
          <a:p>
            <a:pPr marL="1409700" lvl="2" indent="-495300" eaLnBrk="1" hangingPunct="1">
              <a:spcBef>
                <a:spcPct val="10000"/>
              </a:spcBef>
              <a:buClr>
                <a:schemeClr val="folHlink"/>
              </a:buClr>
              <a:buSzPct val="50000"/>
              <a:buFont typeface="Wingdings" pitchFamily="2" charset="2"/>
              <a:buNone/>
            </a:pPr>
            <a:r>
              <a:rPr lang="pl-PL" sz="2400"/>
              <a:t>Inferences in g</a:t>
            </a:r>
            <a:r>
              <a:rPr lang="en-US" sz="2400"/>
              <a:t>eneral</a:t>
            </a:r>
            <a:r>
              <a:rPr lang="pl-PL" sz="2400"/>
              <a:t>-p</a:t>
            </a:r>
            <a:r>
              <a:rPr lang="en-US" sz="2400"/>
              <a:t>urpose </a:t>
            </a:r>
            <a:r>
              <a:rPr lang="pl-PL" sz="2400"/>
              <a:t>DBs (incl. i</a:t>
            </a:r>
            <a:r>
              <a:rPr lang="en-US" sz="2400"/>
              <a:t>nference</a:t>
            </a:r>
            <a:r>
              <a:rPr lang="pl-PL" sz="2400"/>
              <a:t>s v</a:t>
            </a:r>
            <a:r>
              <a:rPr lang="en-US" sz="2400"/>
              <a:t>ia </a:t>
            </a:r>
            <a:r>
              <a:rPr lang="pl-PL" sz="2400"/>
              <a:t>q</a:t>
            </a:r>
            <a:r>
              <a:rPr lang="en-US" sz="2400"/>
              <a:t>ueries based on sensitive data</a:t>
            </a:r>
            <a:r>
              <a:rPr lang="pl-PL" sz="2400"/>
              <a:t>, i</a:t>
            </a:r>
            <a:r>
              <a:rPr lang="en-US" sz="2400"/>
              <a:t>nference</a:t>
            </a:r>
            <a:r>
              <a:rPr lang="pl-PL" sz="2400"/>
              <a:t>s v</a:t>
            </a:r>
            <a:r>
              <a:rPr lang="en-US" sz="2400"/>
              <a:t>ia </a:t>
            </a:r>
            <a:r>
              <a:rPr lang="pl-PL" sz="2400"/>
              <a:t>DB</a:t>
            </a:r>
            <a:r>
              <a:rPr lang="en-US" sz="2400"/>
              <a:t> constraints</a:t>
            </a:r>
            <a:r>
              <a:rPr lang="pl-PL" sz="2400"/>
              <a:t>, i</a:t>
            </a:r>
            <a:r>
              <a:rPr lang="en-US" sz="2400"/>
              <a:t>nference</a:t>
            </a:r>
            <a:r>
              <a:rPr lang="pl-PL" sz="2400"/>
              <a:t>s v</a:t>
            </a:r>
            <a:r>
              <a:rPr lang="en-US" sz="2400"/>
              <a:t>ia updates</a:t>
            </a:r>
            <a:r>
              <a:rPr lang="pl-PL" sz="2400"/>
              <a:t>)</a:t>
            </a:r>
          </a:p>
          <a:p>
            <a:pPr marL="1409700" lvl="2" indent="-495300" eaLnBrk="1" hangingPunct="1">
              <a:spcBef>
                <a:spcPct val="10000"/>
              </a:spcBef>
              <a:buClr>
                <a:schemeClr val="folHlink"/>
              </a:buClr>
              <a:buSzPct val="50000"/>
              <a:buFont typeface="Wingdings" pitchFamily="2" charset="2"/>
              <a:buNone/>
            </a:pPr>
            <a:endParaRPr lang="pl-PL"/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pl-PL" sz="2400">
                <a:solidFill>
                  <a:srgbClr val="FF0000"/>
                </a:solidFill>
              </a:rPr>
              <a:t>6.6.</a:t>
            </a:r>
            <a:r>
              <a:rPr lang="pl-PL" sz="2400"/>
              <a:t> Multilevel Databases</a:t>
            </a:r>
            <a:endParaRPr lang="pl-PL"/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pl-PL" sz="2400">
                <a:solidFill>
                  <a:srgbClr val="FF0000"/>
                </a:solidFill>
              </a:rPr>
              <a:t>6.7.</a:t>
            </a:r>
            <a:r>
              <a:rPr lang="pl-PL" sz="2400"/>
              <a:t> Proposals for Multilevel Security</a:t>
            </a:r>
            <a:r>
              <a:rPr lang="en-US" sz="2400"/>
              <a:t/>
            </a:r>
            <a:br>
              <a:rPr lang="en-US" sz="2400"/>
            </a:br>
            <a:endParaRPr lang="pl-PL" sz="2400"/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endParaRPr lang="pl-PL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8547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676400"/>
            <a:ext cx="7772400" cy="4114800"/>
          </a:xfrm>
        </p:spPr>
        <p:txBody>
          <a:bodyPr lIns="90488" tIns="44450" rIns="90488" bIns="44450"/>
          <a:lstStyle/>
          <a:p>
            <a:pPr eaLnBrk="1" hangingPunct="1">
              <a:buFont typeface="Wingdings" pitchFamily="2" charset="2"/>
              <a:buNone/>
            </a:pPr>
            <a:r>
              <a:rPr lang="pl-PL" sz="2400" smtClean="0"/>
              <a:t>= </a:t>
            </a:r>
            <a:r>
              <a:rPr lang="en-US" sz="2400" smtClean="0"/>
              <a:t>Process of creating small data structures </a:t>
            </a:r>
            <a:br>
              <a:rPr lang="en-US" sz="2400" smtClean="0"/>
            </a:br>
            <a:r>
              <a:rPr lang="en-US" sz="2400" smtClean="0"/>
              <a:t>from complex groups of data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>
                <a:solidFill>
                  <a:schemeClr val="tx2"/>
                </a:solidFill>
              </a:rPr>
              <a:t/>
            </a:r>
            <a:br>
              <a:rPr lang="en-US" sz="2400" smtClean="0">
                <a:solidFill>
                  <a:schemeClr val="tx2"/>
                </a:solidFill>
              </a:rPr>
            </a:br>
            <a:r>
              <a:rPr lang="en-US" sz="2400" smtClean="0">
                <a:solidFill>
                  <a:schemeClr val="tx2"/>
                </a:solidFill>
              </a:rPr>
              <a:t>EXAMPLES:</a:t>
            </a:r>
          </a:p>
          <a:p>
            <a:pPr eaLnBrk="1" hangingPunct="1"/>
            <a:r>
              <a:rPr lang="en-US" sz="2400" smtClean="0"/>
              <a:t>Accounts Receivable</a:t>
            </a:r>
          </a:p>
          <a:p>
            <a:pPr eaLnBrk="1" hangingPunct="1"/>
            <a:r>
              <a:rPr lang="en-US" sz="2400" smtClean="0"/>
              <a:t>Personnel Records</a:t>
            </a:r>
          </a:p>
          <a:p>
            <a:pPr eaLnBrk="1" hangingPunct="1"/>
            <a:r>
              <a:rPr lang="en-US" sz="2400" smtClean="0"/>
              <a:t>Payroll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381000"/>
            <a:ext cx="7772400" cy="1143000"/>
          </a:xfrm>
          <a:noFill/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Normalization</a:t>
            </a:r>
          </a:p>
        </p:txBody>
      </p:sp>
      <p:graphicFrame>
        <p:nvGraphicFramePr>
          <p:cNvPr id="43012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6226175" y="4038600"/>
          <a:ext cx="2613025" cy="2513013"/>
        </p:xfrm>
        <a:graphic>
          <a:graphicData uri="http://schemas.openxmlformats.org/presentationml/2006/ole">
            <p:oleObj spid="_x0000_s43012" name="Clip" r:id="rId3" imgW="794733" imgH="765502" progId="MS_ClipArt_Gallery.5">
              <p:embed/>
            </p:oleObj>
          </a:graphicData>
        </a:graphic>
      </p:graphicFrame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2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2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2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2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2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2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2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2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2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2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8547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9571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600200"/>
            <a:ext cx="7772400" cy="411480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2400" smtClean="0">
                <a:solidFill>
                  <a:schemeClr val="tx2"/>
                </a:solidFill>
              </a:rPr>
              <a:t>PARTITIONED:</a:t>
            </a:r>
            <a:r>
              <a:rPr lang="en-US" sz="2400" smtClean="0">
                <a:solidFill>
                  <a:schemeClr val="bg1"/>
                </a:solidFill>
              </a:rPr>
              <a:t> </a:t>
            </a:r>
            <a:br>
              <a:rPr lang="en-US" sz="2400" smtClean="0">
                <a:solidFill>
                  <a:schemeClr val="bg1"/>
                </a:solidFill>
              </a:rPr>
            </a:br>
            <a:r>
              <a:rPr lang="en-US" sz="2400" smtClean="0"/>
              <a:t>remote CPUs (connected to host) have files unique to that site, </a:t>
            </a:r>
            <a:br>
              <a:rPr lang="en-US" sz="2400" smtClean="0"/>
            </a:br>
            <a:r>
              <a:rPr lang="en-US" sz="2400" smtClean="0"/>
              <a:t>  e.g., records on local customers</a:t>
            </a:r>
            <a:br>
              <a:rPr lang="en-US" sz="2400" smtClean="0"/>
            </a:br>
            <a:endParaRPr lang="en-US" sz="2400" smtClean="0"/>
          </a:p>
          <a:p>
            <a:pPr eaLnBrk="1" hangingPunct="1"/>
            <a:r>
              <a:rPr lang="pl-PL" sz="2400" smtClean="0">
                <a:solidFill>
                  <a:schemeClr val="tx2"/>
                </a:solidFill>
              </a:rPr>
              <a:t>REPLICATED </a:t>
            </a:r>
            <a:r>
              <a:rPr lang="pl-PL" sz="2000" smtClean="0">
                <a:solidFill>
                  <a:schemeClr val="tx2"/>
                </a:solidFill>
              </a:rPr>
              <a:t>(</a:t>
            </a:r>
            <a:r>
              <a:rPr lang="en-US" sz="2000" smtClean="0">
                <a:solidFill>
                  <a:schemeClr val="tx2"/>
                </a:solidFill>
              </a:rPr>
              <a:t>DUPLICATE</a:t>
            </a:r>
            <a:r>
              <a:rPr lang="pl-PL" sz="2000" smtClean="0">
                <a:solidFill>
                  <a:schemeClr val="tx2"/>
                </a:solidFill>
              </a:rPr>
              <a:t>D as a special case)</a:t>
            </a:r>
            <a:r>
              <a:rPr lang="en-US" sz="2400" smtClean="0">
                <a:solidFill>
                  <a:schemeClr val="bg1"/>
                </a:solidFill>
              </a:rPr>
              <a:t> </a:t>
            </a:r>
            <a:br>
              <a:rPr lang="en-US" sz="2400" smtClean="0">
                <a:solidFill>
                  <a:schemeClr val="bg1"/>
                </a:solidFill>
              </a:rPr>
            </a:br>
            <a:r>
              <a:rPr lang="en-US" sz="2400" smtClean="0"/>
              <a:t>ea. remote CPU has copies of common files   </a:t>
            </a:r>
            <a:br>
              <a:rPr lang="en-US" sz="2400" smtClean="0"/>
            </a:br>
            <a:r>
              <a:rPr lang="en-US" sz="2400" smtClean="0"/>
              <a:t>  e.g., layouts for standard reports and forms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381000"/>
            <a:ext cx="7772400" cy="1143000"/>
          </a:xfrm>
          <a:noFill/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Distributed Databases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2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2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2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2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9571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0595" name="Rectangle 3"/>
          <p:cNvSpPr>
            <a:spLocks noGrp="1" noChangeArrowheads="1"/>
          </p:cNvSpPr>
          <p:nvPr>
            <p:ph idx="1"/>
          </p:nvPr>
        </p:nvSpPr>
        <p:spPr>
          <a:xfrm>
            <a:off x="365125" y="1160463"/>
            <a:ext cx="8377238" cy="4476750"/>
          </a:xfrm>
        </p:spPr>
        <p:txBody>
          <a:bodyPr lIns="90488" tIns="44450" rIns="90488" bIns="44450"/>
          <a:lstStyle/>
          <a:p>
            <a:pPr eaLnBrk="1" hangingPunct="1"/>
            <a:r>
              <a:rPr lang="pl-PL" sz="2400" smtClean="0"/>
              <a:t>A person or a group of people</a:t>
            </a:r>
          </a:p>
          <a:p>
            <a:pPr eaLnBrk="1" hangingPunct="1"/>
            <a:endParaRPr lang="pl-PL" sz="2400" smtClean="0"/>
          </a:p>
          <a:p>
            <a:pPr eaLnBrk="1" hangingPunct="1"/>
            <a:r>
              <a:rPr lang="en-US" sz="2400" smtClean="0"/>
              <a:t>Define</a:t>
            </a:r>
            <a:r>
              <a:rPr lang="pl-PL" sz="2400" smtClean="0"/>
              <a:t>s</a:t>
            </a:r>
            <a:r>
              <a:rPr lang="en-US" sz="2400" smtClean="0"/>
              <a:t> / organize</a:t>
            </a:r>
            <a:r>
              <a:rPr lang="pl-PL" sz="2400" smtClean="0"/>
              <a:t>s</a:t>
            </a:r>
            <a:r>
              <a:rPr lang="en-US" sz="2400" smtClean="0"/>
              <a:t> database structure and content</a:t>
            </a:r>
            <a:br>
              <a:rPr lang="en-US" sz="2400" smtClean="0"/>
            </a:br>
            <a:endParaRPr lang="en-US" sz="2400" smtClean="0"/>
          </a:p>
          <a:p>
            <a:pPr eaLnBrk="1" hangingPunct="1"/>
            <a:r>
              <a:rPr lang="en-US" sz="2400" smtClean="0"/>
              <a:t>Develops security procedures</a:t>
            </a:r>
            <a:br>
              <a:rPr lang="en-US" sz="2400" smtClean="0"/>
            </a:br>
            <a:endParaRPr lang="en-US" sz="2400" smtClean="0"/>
          </a:p>
          <a:p>
            <a:pPr eaLnBrk="1" hangingPunct="1"/>
            <a:r>
              <a:rPr lang="en-US" sz="2400" smtClean="0"/>
              <a:t>Develops database documentation</a:t>
            </a:r>
            <a:br>
              <a:rPr lang="en-US" sz="2400" smtClean="0"/>
            </a:br>
            <a:endParaRPr lang="en-US" sz="2400" smtClean="0"/>
          </a:p>
          <a:p>
            <a:pPr eaLnBrk="1" hangingPunct="1"/>
            <a:r>
              <a:rPr lang="en-US" sz="2400" smtClean="0"/>
              <a:t>Maintains DBMS</a:t>
            </a:r>
            <a:endParaRPr lang="pl-PL" sz="2400" smtClean="0"/>
          </a:p>
          <a:p>
            <a:pPr lvl="1" eaLnBrk="1" hangingPunct="1"/>
            <a:r>
              <a:rPr lang="pl-PL" sz="2000" smtClean="0"/>
              <a:t>E.g., software patches and updates</a:t>
            </a:r>
            <a:endParaRPr lang="en-US" sz="2000" smtClean="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0"/>
            <a:ext cx="7772400" cy="1143000"/>
          </a:xfrm>
          <a:noFill/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Database Administration</a:t>
            </a:r>
          </a:p>
        </p:txBody>
      </p:sp>
      <p:graphicFrame>
        <p:nvGraphicFramePr>
          <p:cNvPr id="2030596" name="Object 4"/>
          <p:cNvGraphicFramePr>
            <a:graphicFrameLocks noChangeAspect="1"/>
          </p:cNvGraphicFramePr>
          <p:nvPr/>
        </p:nvGraphicFramePr>
        <p:xfrm>
          <a:off x="6019800" y="3657600"/>
          <a:ext cx="3124200" cy="2830513"/>
        </p:xfrm>
        <a:graphic>
          <a:graphicData uri="http://schemas.openxmlformats.org/presentationml/2006/ole">
            <p:oleObj spid="_x0000_s45060" name="Clip" r:id="rId3" imgW="3823580" imgH="3465968" progId="MS_ClipArt_Gallery.5">
              <p:embed/>
            </p:oleObj>
          </a:graphicData>
        </a:graphic>
      </p:graphicFrame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30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3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3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3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3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3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3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3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3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3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3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3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3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0595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781800" y="4187825"/>
            <a:ext cx="1890713" cy="2212975"/>
            <a:chOff x="4298" y="2783"/>
            <a:chExt cx="1191" cy="1394"/>
          </a:xfrm>
        </p:grpSpPr>
        <p:sp>
          <p:nvSpPr>
            <p:cNvPr id="46085" name="Freeform 3"/>
            <p:cNvSpPr>
              <a:spLocks/>
            </p:cNvSpPr>
            <p:nvPr/>
          </p:nvSpPr>
          <p:spPr bwMode="auto">
            <a:xfrm>
              <a:off x="4308" y="2793"/>
              <a:ext cx="1171" cy="1374"/>
            </a:xfrm>
            <a:custGeom>
              <a:avLst/>
              <a:gdLst>
                <a:gd name="T0" fmla="*/ 1170 w 1171"/>
                <a:gd name="T1" fmla="*/ 0 h 1374"/>
                <a:gd name="T2" fmla="*/ 1170 w 1171"/>
                <a:gd name="T3" fmla="*/ 1373 h 1374"/>
                <a:gd name="T4" fmla="*/ 0 w 1171"/>
                <a:gd name="T5" fmla="*/ 1373 h 1374"/>
                <a:gd name="T6" fmla="*/ 0 w 1171"/>
                <a:gd name="T7" fmla="*/ 0 h 1374"/>
                <a:gd name="T8" fmla="*/ 1170 w 1171"/>
                <a:gd name="T9" fmla="*/ 0 h 1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1"/>
                <a:gd name="T16" fmla="*/ 0 h 1374"/>
                <a:gd name="T17" fmla="*/ 1171 w 1171"/>
                <a:gd name="T18" fmla="*/ 1374 h 1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1" h="1374">
                  <a:moveTo>
                    <a:pt x="1170" y="0"/>
                  </a:moveTo>
                  <a:lnTo>
                    <a:pt x="1170" y="1373"/>
                  </a:lnTo>
                  <a:lnTo>
                    <a:pt x="0" y="1373"/>
                  </a:lnTo>
                  <a:lnTo>
                    <a:pt x="0" y="0"/>
                  </a:lnTo>
                  <a:lnTo>
                    <a:pt x="1170" y="0"/>
                  </a:lnTo>
                </a:path>
              </a:pathLst>
            </a:custGeom>
            <a:solidFill>
              <a:srgbClr val="00CE3F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6086" name="Freeform 4"/>
            <p:cNvSpPr>
              <a:spLocks/>
            </p:cNvSpPr>
            <p:nvPr/>
          </p:nvSpPr>
          <p:spPr bwMode="auto">
            <a:xfrm>
              <a:off x="5474" y="2793"/>
              <a:ext cx="15" cy="1384"/>
            </a:xfrm>
            <a:custGeom>
              <a:avLst/>
              <a:gdLst>
                <a:gd name="T0" fmla="*/ 7 w 15"/>
                <a:gd name="T1" fmla="*/ 1363 h 1384"/>
                <a:gd name="T2" fmla="*/ 0 w 15"/>
                <a:gd name="T3" fmla="*/ 1373 h 1384"/>
                <a:gd name="T4" fmla="*/ 0 w 15"/>
                <a:gd name="T5" fmla="*/ 0 h 1384"/>
                <a:gd name="T6" fmla="*/ 14 w 15"/>
                <a:gd name="T7" fmla="*/ 0 h 1384"/>
                <a:gd name="T8" fmla="*/ 14 w 15"/>
                <a:gd name="T9" fmla="*/ 1373 h 1384"/>
                <a:gd name="T10" fmla="*/ 7 w 15"/>
                <a:gd name="T11" fmla="*/ 1383 h 1384"/>
                <a:gd name="T12" fmla="*/ 14 w 15"/>
                <a:gd name="T13" fmla="*/ 1373 h 1384"/>
                <a:gd name="T14" fmla="*/ 14 w 15"/>
                <a:gd name="T15" fmla="*/ 1383 h 1384"/>
                <a:gd name="T16" fmla="*/ 7 w 15"/>
                <a:gd name="T17" fmla="*/ 1383 h 1384"/>
                <a:gd name="T18" fmla="*/ 7 w 15"/>
                <a:gd name="T19" fmla="*/ 1363 h 138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1384"/>
                <a:gd name="T32" fmla="*/ 15 w 15"/>
                <a:gd name="T33" fmla="*/ 1384 h 138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1384">
                  <a:moveTo>
                    <a:pt x="7" y="1363"/>
                  </a:moveTo>
                  <a:lnTo>
                    <a:pt x="0" y="1373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373"/>
                  </a:lnTo>
                  <a:lnTo>
                    <a:pt x="7" y="1383"/>
                  </a:lnTo>
                  <a:lnTo>
                    <a:pt x="14" y="1373"/>
                  </a:lnTo>
                  <a:lnTo>
                    <a:pt x="14" y="1383"/>
                  </a:lnTo>
                  <a:lnTo>
                    <a:pt x="7" y="1383"/>
                  </a:lnTo>
                  <a:lnTo>
                    <a:pt x="7" y="1363"/>
                  </a:lnTo>
                </a:path>
              </a:pathLst>
            </a:custGeom>
            <a:solidFill>
              <a:srgbClr val="FF004C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6087" name="Freeform 5"/>
            <p:cNvSpPr>
              <a:spLocks/>
            </p:cNvSpPr>
            <p:nvPr/>
          </p:nvSpPr>
          <p:spPr bwMode="auto">
            <a:xfrm>
              <a:off x="4298" y="4162"/>
              <a:ext cx="1181" cy="15"/>
            </a:xfrm>
            <a:custGeom>
              <a:avLst/>
              <a:gdLst>
                <a:gd name="T0" fmla="*/ 20 w 1181"/>
                <a:gd name="T1" fmla="*/ 7 h 15"/>
                <a:gd name="T2" fmla="*/ 10 w 1181"/>
                <a:gd name="T3" fmla="*/ 0 h 15"/>
                <a:gd name="T4" fmla="*/ 1180 w 1181"/>
                <a:gd name="T5" fmla="*/ 0 h 15"/>
                <a:gd name="T6" fmla="*/ 1180 w 1181"/>
                <a:gd name="T7" fmla="*/ 14 h 15"/>
                <a:gd name="T8" fmla="*/ 10 w 1181"/>
                <a:gd name="T9" fmla="*/ 14 h 15"/>
                <a:gd name="T10" fmla="*/ 0 w 1181"/>
                <a:gd name="T11" fmla="*/ 7 h 15"/>
                <a:gd name="T12" fmla="*/ 10 w 1181"/>
                <a:gd name="T13" fmla="*/ 14 h 15"/>
                <a:gd name="T14" fmla="*/ 0 w 1181"/>
                <a:gd name="T15" fmla="*/ 14 h 15"/>
                <a:gd name="T16" fmla="*/ 0 w 1181"/>
                <a:gd name="T17" fmla="*/ 7 h 15"/>
                <a:gd name="T18" fmla="*/ 20 w 1181"/>
                <a:gd name="T19" fmla="*/ 7 h 1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81"/>
                <a:gd name="T31" fmla="*/ 0 h 15"/>
                <a:gd name="T32" fmla="*/ 1181 w 1181"/>
                <a:gd name="T33" fmla="*/ 15 h 1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81" h="15">
                  <a:moveTo>
                    <a:pt x="20" y="7"/>
                  </a:moveTo>
                  <a:lnTo>
                    <a:pt x="10" y="0"/>
                  </a:lnTo>
                  <a:lnTo>
                    <a:pt x="1180" y="0"/>
                  </a:lnTo>
                  <a:lnTo>
                    <a:pt x="1180" y="14"/>
                  </a:lnTo>
                  <a:lnTo>
                    <a:pt x="10" y="14"/>
                  </a:lnTo>
                  <a:lnTo>
                    <a:pt x="0" y="7"/>
                  </a:lnTo>
                  <a:lnTo>
                    <a:pt x="10" y="14"/>
                  </a:lnTo>
                  <a:lnTo>
                    <a:pt x="0" y="14"/>
                  </a:lnTo>
                  <a:lnTo>
                    <a:pt x="0" y="7"/>
                  </a:lnTo>
                  <a:lnTo>
                    <a:pt x="20" y="7"/>
                  </a:lnTo>
                </a:path>
              </a:pathLst>
            </a:custGeom>
            <a:solidFill>
              <a:srgbClr val="FF004C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6088" name="Freeform 6"/>
            <p:cNvSpPr>
              <a:spLocks/>
            </p:cNvSpPr>
            <p:nvPr/>
          </p:nvSpPr>
          <p:spPr bwMode="auto">
            <a:xfrm>
              <a:off x="4298" y="2783"/>
              <a:ext cx="15" cy="1384"/>
            </a:xfrm>
            <a:custGeom>
              <a:avLst/>
              <a:gdLst>
                <a:gd name="T0" fmla="*/ 7 w 15"/>
                <a:gd name="T1" fmla="*/ 20 h 1384"/>
                <a:gd name="T2" fmla="*/ 14 w 15"/>
                <a:gd name="T3" fmla="*/ 10 h 1384"/>
                <a:gd name="T4" fmla="*/ 14 w 15"/>
                <a:gd name="T5" fmla="*/ 1383 h 1384"/>
                <a:gd name="T6" fmla="*/ 0 w 15"/>
                <a:gd name="T7" fmla="*/ 1383 h 1384"/>
                <a:gd name="T8" fmla="*/ 0 w 15"/>
                <a:gd name="T9" fmla="*/ 10 h 1384"/>
                <a:gd name="T10" fmla="*/ 7 w 15"/>
                <a:gd name="T11" fmla="*/ 0 h 1384"/>
                <a:gd name="T12" fmla="*/ 0 w 15"/>
                <a:gd name="T13" fmla="*/ 10 h 1384"/>
                <a:gd name="T14" fmla="*/ 0 w 15"/>
                <a:gd name="T15" fmla="*/ 0 h 1384"/>
                <a:gd name="T16" fmla="*/ 7 w 15"/>
                <a:gd name="T17" fmla="*/ 0 h 1384"/>
                <a:gd name="T18" fmla="*/ 7 w 15"/>
                <a:gd name="T19" fmla="*/ 20 h 138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1384"/>
                <a:gd name="T32" fmla="*/ 15 w 15"/>
                <a:gd name="T33" fmla="*/ 1384 h 138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1384">
                  <a:moveTo>
                    <a:pt x="7" y="20"/>
                  </a:moveTo>
                  <a:lnTo>
                    <a:pt x="14" y="10"/>
                  </a:lnTo>
                  <a:lnTo>
                    <a:pt x="14" y="1383"/>
                  </a:lnTo>
                  <a:lnTo>
                    <a:pt x="0" y="1383"/>
                  </a:lnTo>
                  <a:lnTo>
                    <a:pt x="0" y="10"/>
                  </a:lnTo>
                  <a:lnTo>
                    <a:pt x="7" y="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20"/>
                  </a:lnTo>
                </a:path>
              </a:pathLst>
            </a:custGeom>
            <a:solidFill>
              <a:srgbClr val="FF004C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6089" name="Freeform 7"/>
            <p:cNvSpPr>
              <a:spLocks/>
            </p:cNvSpPr>
            <p:nvPr/>
          </p:nvSpPr>
          <p:spPr bwMode="auto">
            <a:xfrm>
              <a:off x="4308" y="2783"/>
              <a:ext cx="1181" cy="15"/>
            </a:xfrm>
            <a:custGeom>
              <a:avLst/>
              <a:gdLst>
                <a:gd name="T0" fmla="*/ 1160 w 1181"/>
                <a:gd name="T1" fmla="*/ 7 h 15"/>
                <a:gd name="T2" fmla="*/ 1170 w 1181"/>
                <a:gd name="T3" fmla="*/ 14 h 15"/>
                <a:gd name="T4" fmla="*/ 0 w 1181"/>
                <a:gd name="T5" fmla="*/ 14 h 15"/>
                <a:gd name="T6" fmla="*/ 0 w 1181"/>
                <a:gd name="T7" fmla="*/ 0 h 15"/>
                <a:gd name="T8" fmla="*/ 1170 w 1181"/>
                <a:gd name="T9" fmla="*/ 0 h 15"/>
                <a:gd name="T10" fmla="*/ 1180 w 1181"/>
                <a:gd name="T11" fmla="*/ 7 h 15"/>
                <a:gd name="T12" fmla="*/ 1170 w 1181"/>
                <a:gd name="T13" fmla="*/ 0 h 15"/>
                <a:gd name="T14" fmla="*/ 1180 w 1181"/>
                <a:gd name="T15" fmla="*/ 0 h 15"/>
                <a:gd name="T16" fmla="*/ 1180 w 1181"/>
                <a:gd name="T17" fmla="*/ 7 h 15"/>
                <a:gd name="T18" fmla="*/ 1160 w 1181"/>
                <a:gd name="T19" fmla="*/ 7 h 1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81"/>
                <a:gd name="T31" fmla="*/ 0 h 15"/>
                <a:gd name="T32" fmla="*/ 1181 w 1181"/>
                <a:gd name="T33" fmla="*/ 15 h 1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81" h="15">
                  <a:moveTo>
                    <a:pt x="1160" y="7"/>
                  </a:moveTo>
                  <a:lnTo>
                    <a:pt x="1170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1170" y="0"/>
                  </a:lnTo>
                  <a:lnTo>
                    <a:pt x="1180" y="7"/>
                  </a:lnTo>
                  <a:lnTo>
                    <a:pt x="1170" y="0"/>
                  </a:lnTo>
                  <a:lnTo>
                    <a:pt x="1180" y="0"/>
                  </a:lnTo>
                  <a:lnTo>
                    <a:pt x="1180" y="7"/>
                  </a:lnTo>
                  <a:lnTo>
                    <a:pt x="1160" y="7"/>
                  </a:lnTo>
                </a:path>
              </a:pathLst>
            </a:custGeom>
            <a:solidFill>
              <a:srgbClr val="FF004C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6090" name="Freeform 8"/>
            <p:cNvSpPr>
              <a:spLocks/>
            </p:cNvSpPr>
            <p:nvPr/>
          </p:nvSpPr>
          <p:spPr bwMode="auto">
            <a:xfrm>
              <a:off x="4351" y="2842"/>
              <a:ext cx="1088" cy="1287"/>
            </a:xfrm>
            <a:custGeom>
              <a:avLst/>
              <a:gdLst>
                <a:gd name="T0" fmla="*/ 1087 w 1088"/>
                <a:gd name="T1" fmla="*/ 0 h 1287"/>
                <a:gd name="T2" fmla="*/ 1087 w 1088"/>
                <a:gd name="T3" fmla="*/ 1286 h 1287"/>
                <a:gd name="T4" fmla="*/ 0 w 1088"/>
                <a:gd name="T5" fmla="*/ 1286 h 1287"/>
                <a:gd name="T6" fmla="*/ 0 w 1088"/>
                <a:gd name="T7" fmla="*/ 0 h 1287"/>
                <a:gd name="T8" fmla="*/ 1087 w 1088"/>
                <a:gd name="T9" fmla="*/ 0 h 12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88"/>
                <a:gd name="T16" fmla="*/ 0 h 1287"/>
                <a:gd name="T17" fmla="*/ 1088 w 1088"/>
                <a:gd name="T18" fmla="*/ 1287 h 12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88" h="1287">
                  <a:moveTo>
                    <a:pt x="1087" y="0"/>
                  </a:moveTo>
                  <a:lnTo>
                    <a:pt x="1087" y="1286"/>
                  </a:lnTo>
                  <a:lnTo>
                    <a:pt x="0" y="1286"/>
                  </a:lnTo>
                  <a:lnTo>
                    <a:pt x="0" y="0"/>
                  </a:lnTo>
                  <a:lnTo>
                    <a:pt x="1087" y="0"/>
                  </a:lnTo>
                </a:path>
              </a:pathLst>
            </a:custGeom>
            <a:solidFill>
              <a:srgbClr val="FFE5CC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6091" name="Freeform 9"/>
            <p:cNvSpPr>
              <a:spLocks/>
            </p:cNvSpPr>
            <p:nvPr/>
          </p:nvSpPr>
          <p:spPr bwMode="auto">
            <a:xfrm>
              <a:off x="4351" y="2836"/>
              <a:ext cx="1094" cy="1293"/>
            </a:xfrm>
            <a:custGeom>
              <a:avLst/>
              <a:gdLst>
                <a:gd name="T0" fmla="*/ 1093 w 1094"/>
                <a:gd name="T1" fmla="*/ 0 h 1293"/>
                <a:gd name="T2" fmla="*/ 1093 w 1094"/>
                <a:gd name="T3" fmla="*/ 1292 h 1293"/>
                <a:gd name="T4" fmla="*/ 0 w 1094"/>
                <a:gd name="T5" fmla="*/ 1292 h 1293"/>
                <a:gd name="T6" fmla="*/ 0 w 1094"/>
                <a:gd name="T7" fmla="*/ 0 h 1293"/>
                <a:gd name="T8" fmla="*/ 1093 w 1094"/>
                <a:gd name="T9" fmla="*/ 0 h 12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94"/>
                <a:gd name="T16" fmla="*/ 0 h 1293"/>
                <a:gd name="T17" fmla="*/ 1094 w 1094"/>
                <a:gd name="T18" fmla="*/ 1293 h 12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94" h="1293">
                  <a:moveTo>
                    <a:pt x="1093" y="0"/>
                  </a:moveTo>
                  <a:lnTo>
                    <a:pt x="1093" y="1292"/>
                  </a:lnTo>
                  <a:lnTo>
                    <a:pt x="0" y="1292"/>
                  </a:lnTo>
                  <a:lnTo>
                    <a:pt x="0" y="0"/>
                  </a:lnTo>
                  <a:lnTo>
                    <a:pt x="1093" y="0"/>
                  </a:lnTo>
                </a:path>
              </a:pathLst>
            </a:custGeom>
            <a:noFill/>
            <a:ln w="12700" cap="rnd">
              <a:solidFill>
                <a:srgbClr val="19D8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6092" name="Line 10"/>
            <p:cNvSpPr>
              <a:spLocks noChangeShapeType="1"/>
            </p:cNvSpPr>
            <p:nvPr/>
          </p:nvSpPr>
          <p:spPr bwMode="auto">
            <a:xfrm>
              <a:off x="4356" y="4078"/>
              <a:ext cx="1084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093" name="Line 11"/>
            <p:cNvSpPr>
              <a:spLocks noChangeShapeType="1"/>
            </p:cNvSpPr>
            <p:nvPr/>
          </p:nvSpPr>
          <p:spPr bwMode="auto">
            <a:xfrm>
              <a:off x="4356" y="4028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094" name="Line 12"/>
            <p:cNvSpPr>
              <a:spLocks noChangeShapeType="1"/>
            </p:cNvSpPr>
            <p:nvPr/>
          </p:nvSpPr>
          <p:spPr bwMode="auto">
            <a:xfrm>
              <a:off x="4356" y="3979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095" name="Line 13"/>
            <p:cNvSpPr>
              <a:spLocks noChangeShapeType="1"/>
            </p:cNvSpPr>
            <p:nvPr/>
          </p:nvSpPr>
          <p:spPr bwMode="auto">
            <a:xfrm>
              <a:off x="4356" y="3929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096" name="Line 14"/>
            <p:cNvSpPr>
              <a:spLocks noChangeShapeType="1"/>
            </p:cNvSpPr>
            <p:nvPr/>
          </p:nvSpPr>
          <p:spPr bwMode="auto">
            <a:xfrm>
              <a:off x="4356" y="3879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097" name="Line 15"/>
            <p:cNvSpPr>
              <a:spLocks noChangeShapeType="1"/>
            </p:cNvSpPr>
            <p:nvPr/>
          </p:nvSpPr>
          <p:spPr bwMode="auto">
            <a:xfrm>
              <a:off x="4356" y="3830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098" name="Line 16"/>
            <p:cNvSpPr>
              <a:spLocks noChangeShapeType="1"/>
            </p:cNvSpPr>
            <p:nvPr/>
          </p:nvSpPr>
          <p:spPr bwMode="auto">
            <a:xfrm>
              <a:off x="4356" y="3780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099" name="Line 17"/>
            <p:cNvSpPr>
              <a:spLocks noChangeShapeType="1"/>
            </p:cNvSpPr>
            <p:nvPr/>
          </p:nvSpPr>
          <p:spPr bwMode="auto">
            <a:xfrm>
              <a:off x="4356" y="3730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00" name="Line 18"/>
            <p:cNvSpPr>
              <a:spLocks noChangeShapeType="1"/>
            </p:cNvSpPr>
            <p:nvPr/>
          </p:nvSpPr>
          <p:spPr bwMode="auto">
            <a:xfrm>
              <a:off x="4356" y="3681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01" name="Line 19"/>
            <p:cNvSpPr>
              <a:spLocks noChangeShapeType="1"/>
            </p:cNvSpPr>
            <p:nvPr/>
          </p:nvSpPr>
          <p:spPr bwMode="auto">
            <a:xfrm>
              <a:off x="4356" y="3631"/>
              <a:ext cx="1084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02" name="Line 20"/>
            <p:cNvSpPr>
              <a:spLocks noChangeShapeType="1"/>
            </p:cNvSpPr>
            <p:nvPr/>
          </p:nvSpPr>
          <p:spPr bwMode="auto">
            <a:xfrm>
              <a:off x="4356" y="3582"/>
              <a:ext cx="1084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03" name="Line 21"/>
            <p:cNvSpPr>
              <a:spLocks noChangeShapeType="1"/>
            </p:cNvSpPr>
            <p:nvPr/>
          </p:nvSpPr>
          <p:spPr bwMode="auto">
            <a:xfrm>
              <a:off x="4360" y="3531"/>
              <a:ext cx="1078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04" name="Line 22"/>
            <p:cNvSpPr>
              <a:spLocks noChangeShapeType="1"/>
            </p:cNvSpPr>
            <p:nvPr/>
          </p:nvSpPr>
          <p:spPr bwMode="auto">
            <a:xfrm>
              <a:off x="4356" y="3482"/>
              <a:ext cx="1084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05" name="Line 23"/>
            <p:cNvSpPr>
              <a:spLocks noChangeShapeType="1"/>
            </p:cNvSpPr>
            <p:nvPr/>
          </p:nvSpPr>
          <p:spPr bwMode="auto">
            <a:xfrm>
              <a:off x="4356" y="3433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06" name="Line 24"/>
            <p:cNvSpPr>
              <a:spLocks noChangeShapeType="1"/>
            </p:cNvSpPr>
            <p:nvPr/>
          </p:nvSpPr>
          <p:spPr bwMode="auto">
            <a:xfrm>
              <a:off x="4356" y="3384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07" name="Line 25"/>
            <p:cNvSpPr>
              <a:spLocks noChangeShapeType="1"/>
            </p:cNvSpPr>
            <p:nvPr/>
          </p:nvSpPr>
          <p:spPr bwMode="auto">
            <a:xfrm>
              <a:off x="4360" y="3333"/>
              <a:ext cx="1079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08" name="Line 26"/>
            <p:cNvSpPr>
              <a:spLocks noChangeShapeType="1"/>
            </p:cNvSpPr>
            <p:nvPr/>
          </p:nvSpPr>
          <p:spPr bwMode="auto">
            <a:xfrm>
              <a:off x="4356" y="3284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09" name="Line 27"/>
            <p:cNvSpPr>
              <a:spLocks noChangeShapeType="1"/>
            </p:cNvSpPr>
            <p:nvPr/>
          </p:nvSpPr>
          <p:spPr bwMode="auto">
            <a:xfrm>
              <a:off x="4356" y="3234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10" name="Line 28"/>
            <p:cNvSpPr>
              <a:spLocks noChangeShapeType="1"/>
            </p:cNvSpPr>
            <p:nvPr/>
          </p:nvSpPr>
          <p:spPr bwMode="auto">
            <a:xfrm>
              <a:off x="4356" y="3185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11" name="Line 29"/>
            <p:cNvSpPr>
              <a:spLocks noChangeShapeType="1"/>
            </p:cNvSpPr>
            <p:nvPr/>
          </p:nvSpPr>
          <p:spPr bwMode="auto">
            <a:xfrm>
              <a:off x="4356" y="3135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12" name="Line 30"/>
            <p:cNvSpPr>
              <a:spLocks noChangeShapeType="1"/>
            </p:cNvSpPr>
            <p:nvPr/>
          </p:nvSpPr>
          <p:spPr bwMode="auto">
            <a:xfrm>
              <a:off x="4356" y="3085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13" name="Line 31"/>
            <p:cNvSpPr>
              <a:spLocks noChangeShapeType="1"/>
            </p:cNvSpPr>
            <p:nvPr/>
          </p:nvSpPr>
          <p:spPr bwMode="auto">
            <a:xfrm>
              <a:off x="4356" y="3036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14" name="Line 32"/>
            <p:cNvSpPr>
              <a:spLocks noChangeShapeType="1"/>
            </p:cNvSpPr>
            <p:nvPr/>
          </p:nvSpPr>
          <p:spPr bwMode="auto">
            <a:xfrm>
              <a:off x="4356" y="2986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15" name="Line 33"/>
            <p:cNvSpPr>
              <a:spLocks noChangeShapeType="1"/>
            </p:cNvSpPr>
            <p:nvPr/>
          </p:nvSpPr>
          <p:spPr bwMode="auto">
            <a:xfrm>
              <a:off x="4356" y="2936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16" name="Line 34"/>
            <p:cNvSpPr>
              <a:spLocks noChangeShapeType="1"/>
            </p:cNvSpPr>
            <p:nvPr/>
          </p:nvSpPr>
          <p:spPr bwMode="auto">
            <a:xfrm>
              <a:off x="4356" y="2887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17" name="Line 35"/>
            <p:cNvSpPr>
              <a:spLocks noChangeShapeType="1"/>
            </p:cNvSpPr>
            <p:nvPr/>
          </p:nvSpPr>
          <p:spPr bwMode="auto">
            <a:xfrm>
              <a:off x="4401" y="2841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18" name="Line 36"/>
            <p:cNvSpPr>
              <a:spLocks noChangeShapeType="1"/>
            </p:cNvSpPr>
            <p:nvPr/>
          </p:nvSpPr>
          <p:spPr bwMode="auto">
            <a:xfrm>
              <a:off x="4451" y="2841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19" name="Line 37"/>
            <p:cNvSpPr>
              <a:spLocks noChangeShapeType="1"/>
            </p:cNvSpPr>
            <p:nvPr/>
          </p:nvSpPr>
          <p:spPr bwMode="auto">
            <a:xfrm>
              <a:off x="5042" y="2841"/>
              <a:ext cx="0" cy="1281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20" name="Line 38"/>
            <p:cNvSpPr>
              <a:spLocks noChangeShapeType="1"/>
            </p:cNvSpPr>
            <p:nvPr/>
          </p:nvSpPr>
          <p:spPr bwMode="auto">
            <a:xfrm>
              <a:off x="4650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21" name="Line 39"/>
            <p:cNvSpPr>
              <a:spLocks noChangeShapeType="1"/>
            </p:cNvSpPr>
            <p:nvPr/>
          </p:nvSpPr>
          <p:spPr bwMode="auto">
            <a:xfrm>
              <a:off x="5389" y="2839"/>
              <a:ext cx="0" cy="1281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22" name="Line 40"/>
            <p:cNvSpPr>
              <a:spLocks noChangeShapeType="1"/>
            </p:cNvSpPr>
            <p:nvPr/>
          </p:nvSpPr>
          <p:spPr bwMode="auto">
            <a:xfrm>
              <a:off x="5340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23" name="Line 41"/>
            <p:cNvSpPr>
              <a:spLocks noChangeShapeType="1"/>
            </p:cNvSpPr>
            <p:nvPr/>
          </p:nvSpPr>
          <p:spPr bwMode="auto">
            <a:xfrm>
              <a:off x="5294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24" name="Line 42"/>
            <p:cNvSpPr>
              <a:spLocks noChangeShapeType="1"/>
            </p:cNvSpPr>
            <p:nvPr/>
          </p:nvSpPr>
          <p:spPr bwMode="auto">
            <a:xfrm>
              <a:off x="5241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25" name="Line 43"/>
            <p:cNvSpPr>
              <a:spLocks noChangeShapeType="1"/>
            </p:cNvSpPr>
            <p:nvPr/>
          </p:nvSpPr>
          <p:spPr bwMode="auto">
            <a:xfrm>
              <a:off x="5195" y="2839"/>
              <a:ext cx="0" cy="1282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26" name="Line 44"/>
            <p:cNvSpPr>
              <a:spLocks noChangeShapeType="1"/>
            </p:cNvSpPr>
            <p:nvPr/>
          </p:nvSpPr>
          <p:spPr bwMode="auto">
            <a:xfrm>
              <a:off x="4497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27" name="Line 45"/>
            <p:cNvSpPr>
              <a:spLocks noChangeShapeType="1"/>
            </p:cNvSpPr>
            <p:nvPr/>
          </p:nvSpPr>
          <p:spPr bwMode="auto">
            <a:xfrm>
              <a:off x="5141" y="2839"/>
              <a:ext cx="0" cy="128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28" name="Line 46"/>
            <p:cNvSpPr>
              <a:spLocks noChangeShapeType="1"/>
            </p:cNvSpPr>
            <p:nvPr/>
          </p:nvSpPr>
          <p:spPr bwMode="auto">
            <a:xfrm>
              <a:off x="4600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29" name="Line 47"/>
            <p:cNvSpPr>
              <a:spLocks noChangeShapeType="1"/>
            </p:cNvSpPr>
            <p:nvPr/>
          </p:nvSpPr>
          <p:spPr bwMode="auto">
            <a:xfrm>
              <a:off x="4546" y="2841"/>
              <a:ext cx="0" cy="1281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30" name="Line 48"/>
            <p:cNvSpPr>
              <a:spLocks noChangeShapeType="1"/>
            </p:cNvSpPr>
            <p:nvPr/>
          </p:nvSpPr>
          <p:spPr bwMode="auto">
            <a:xfrm>
              <a:off x="4695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31" name="Line 49"/>
            <p:cNvSpPr>
              <a:spLocks noChangeShapeType="1"/>
            </p:cNvSpPr>
            <p:nvPr/>
          </p:nvSpPr>
          <p:spPr bwMode="auto">
            <a:xfrm>
              <a:off x="4749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32" name="Line 50"/>
            <p:cNvSpPr>
              <a:spLocks noChangeShapeType="1"/>
            </p:cNvSpPr>
            <p:nvPr/>
          </p:nvSpPr>
          <p:spPr bwMode="auto">
            <a:xfrm>
              <a:off x="4798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33" name="Line 51"/>
            <p:cNvSpPr>
              <a:spLocks noChangeShapeType="1"/>
            </p:cNvSpPr>
            <p:nvPr/>
          </p:nvSpPr>
          <p:spPr bwMode="auto">
            <a:xfrm>
              <a:off x="4844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34" name="Line 52"/>
            <p:cNvSpPr>
              <a:spLocks noChangeShapeType="1"/>
            </p:cNvSpPr>
            <p:nvPr/>
          </p:nvSpPr>
          <p:spPr bwMode="auto">
            <a:xfrm>
              <a:off x="4898" y="2841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35" name="Line 53"/>
            <p:cNvSpPr>
              <a:spLocks noChangeShapeType="1"/>
            </p:cNvSpPr>
            <p:nvPr/>
          </p:nvSpPr>
          <p:spPr bwMode="auto">
            <a:xfrm>
              <a:off x="4947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36" name="Line 54"/>
            <p:cNvSpPr>
              <a:spLocks noChangeShapeType="1"/>
            </p:cNvSpPr>
            <p:nvPr/>
          </p:nvSpPr>
          <p:spPr bwMode="auto">
            <a:xfrm>
              <a:off x="4992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37" name="Line 55"/>
            <p:cNvSpPr>
              <a:spLocks noChangeShapeType="1"/>
            </p:cNvSpPr>
            <p:nvPr/>
          </p:nvSpPr>
          <p:spPr bwMode="auto">
            <a:xfrm>
              <a:off x="5092" y="2842"/>
              <a:ext cx="0" cy="1281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6138" name="Freeform 56"/>
            <p:cNvSpPr>
              <a:spLocks/>
            </p:cNvSpPr>
            <p:nvPr/>
          </p:nvSpPr>
          <p:spPr bwMode="auto">
            <a:xfrm>
              <a:off x="4353" y="3157"/>
              <a:ext cx="945" cy="506"/>
            </a:xfrm>
            <a:custGeom>
              <a:avLst/>
              <a:gdLst>
                <a:gd name="T0" fmla="*/ 906 w 945"/>
                <a:gd name="T1" fmla="*/ 118 h 506"/>
                <a:gd name="T2" fmla="*/ 781 w 945"/>
                <a:gd name="T3" fmla="*/ 334 h 506"/>
                <a:gd name="T4" fmla="*/ 655 w 945"/>
                <a:gd name="T5" fmla="*/ 253 h 506"/>
                <a:gd name="T6" fmla="*/ 518 w 945"/>
                <a:gd name="T7" fmla="*/ 415 h 506"/>
                <a:gd name="T8" fmla="*/ 387 w 945"/>
                <a:gd name="T9" fmla="*/ 308 h 506"/>
                <a:gd name="T10" fmla="*/ 276 w 945"/>
                <a:gd name="T11" fmla="*/ 387 h 506"/>
                <a:gd name="T12" fmla="*/ 187 w 945"/>
                <a:gd name="T13" fmla="*/ 329 h 506"/>
                <a:gd name="T14" fmla="*/ 0 w 945"/>
                <a:gd name="T15" fmla="*/ 505 h 506"/>
                <a:gd name="T16" fmla="*/ 0 w 945"/>
                <a:gd name="T17" fmla="*/ 444 h 506"/>
                <a:gd name="T18" fmla="*/ 187 w 945"/>
                <a:gd name="T19" fmla="*/ 268 h 506"/>
                <a:gd name="T20" fmla="*/ 276 w 945"/>
                <a:gd name="T21" fmla="*/ 326 h 506"/>
                <a:gd name="T22" fmla="*/ 387 w 945"/>
                <a:gd name="T23" fmla="*/ 248 h 506"/>
                <a:gd name="T24" fmla="*/ 518 w 945"/>
                <a:gd name="T25" fmla="*/ 355 h 506"/>
                <a:gd name="T26" fmla="*/ 655 w 945"/>
                <a:gd name="T27" fmla="*/ 192 h 506"/>
                <a:gd name="T28" fmla="*/ 781 w 945"/>
                <a:gd name="T29" fmla="*/ 273 h 506"/>
                <a:gd name="T30" fmla="*/ 876 w 945"/>
                <a:gd name="T31" fmla="*/ 104 h 506"/>
                <a:gd name="T32" fmla="*/ 837 w 945"/>
                <a:gd name="T33" fmla="*/ 88 h 506"/>
                <a:gd name="T34" fmla="*/ 936 w 945"/>
                <a:gd name="T35" fmla="*/ 0 h 506"/>
                <a:gd name="T36" fmla="*/ 944 w 945"/>
                <a:gd name="T37" fmla="*/ 135 h 506"/>
                <a:gd name="T38" fmla="*/ 906 w 945"/>
                <a:gd name="T39" fmla="*/ 118 h 50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945"/>
                <a:gd name="T61" fmla="*/ 0 h 506"/>
                <a:gd name="T62" fmla="*/ 945 w 945"/>
                <a:gd name="T63" fmla="*/ 506 h 50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945" h="506">
                  <a:moveTo>
                    <a:pt x="906" y="118"/>
                  </a:moveTo>
                  <a:lnTo>
                    <a:pt x="781" y="334"/>
                  </a:lnTo>
                  <a:lnTo>
                    <a:pt x="655" y="253"/>
                  </a:lnTo>
                  <a:lnTo>
                    <a:pt x="518" y="415"/>
                  </a:lnTo>
                  <a:lnTo>
                    <a:pt x="387" y="308"/>
                  </a:lnTo>
                  <a:lnTo>
                    <a:pt x="276" y="387"/>
                  </a:lnTo>
                  <a:lnTo>
                    <a:pt x="187" y="329"/>
                  </a:lnTo>
                  <a:lnTo>
                    <a:pt x="0" y="505"/>
                  </a:lnTo>
                  <a:lnTo>
                    <a:pt x="0" y="444"/>
                  </a:lnTo>
                  <a:lnTo>
                    <a:pt x="187" y="268"/>
                  </a:lnTo>
                  <a:lnTo>
                    <a:pt x="276" y="326"/>
                  </a:lnTo>
                  <a:lnTo>
                    <a:pt x="387" y="248"/>
                  </a:lnTo>
                  <a:lnTo>
                    <a:pt x="518" y="355"/>
                  </a:lnTo>
                  <a:lnTo>
                    <a:pt x="655" y="192"/>
                  </a:lnTo>
                  <a:lnTo>
                    <a:pt x="781" y="273"/>
                  </a:lnTo>
                  <a:lnTo>
                    <a:pt x="876" y="104"/>
                  </a:lnTo>
                  <a:lnTo>
                    <a:pt x="837" y="88"/>
                  </a:lnTo>
                  <a:lnTo>
                    <a:pt x="936" y="0"/>
                  </a:lnTo>
                  <a:lnTo>
                    <a:pt x="944" y="135"/>
                  </a:lnTo>
                  <a:lnTo>
                    <a:pt x="906" y="118"/>
                  </a:lnTo>
                </a:path>
              </a:pathLst>
            </a:custGeom>
            <a:solidFill>
              <a:srgbClr val="B20000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2031674" name="Rectangle 58"/>
          <p:cNvSpPr>
            <a:spLocks noGrp="1" noChangeArrowheads="1"/>
          </p:cNvSpPr>
          <p:nvPr>
            <p:ph idx="1"/>
          </p:nvPr>
        </p:nvSpPr>
        <p:spPr>
          <a:xfrm>
            <a:off x="619125" y="1676400"/>
            <a:ext cx="8524875" cy="277495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2400" smtClean="0">
                <a:solidFill>
                  <a:schemeClr val="tx2"/>
                </a:solidFill>
              </a:rPr>
              <a:t>Multidimensional Data Analysis:</a:t>
            </a:r>
            <a:r>
              <a:rPr lang="en-US" sz="2400" smtClean="0">
                <a:solidFill>
                  <a:schemeClr val="bg1"/>
                </a:solidFill>
              </a:rPr>
              <a:t>  </a:t>
            </a:r>
            <a:br>
              <a:rPr lang="en-US" sz="2400" smtClean="0">
                <a:solidFill>
                  <a:schemeClr val="bg1"/>
                </a:solidFill>
              </a:rPr>
            </a:br>
            <a:r>
              <a:rPr lang="en-US" sz="2400" smtClean="0"/>
              <a:t>3D </a:t>
            </a:r>
            <a:r>
              <a:rPr lang="en-US" sz="2000" smtClean="0"/>
              <a:t>(or higher</a:t>
            </a:r>
            <a:r>
              <a:rPr lang="pl-PL" sz="2000" smtClean="0"/>
              <a:t> dimension</a:t>
            </a:r>
            <a:r>
              <a:rPr lang="en-US" sz="2000" smtClean="0"/>
              <a:t>)</a:t>
            </a:r>
            <a:r>
              <a:rPr lang="en-US" sz="2400" smtClean="0"/>
              <a:t> groupings to store complex data</a:t>
            </a:r>
            <a:endParaRPr lang="pl-PL" sz="2400" smtClean="0"/>
          </a:p>
          <a:p>
            <a:pPr eaLnBrk="1" hangingPunct="1"/>
            <a:endParaRPr lang="en-US" sz="1000" smtClean="0"/>
          </a:p>
          <a:p>
            <a:pPr eaLnBrk="1" hangingPunct="1"/>
            <a:r>
              <a:rPr lang="en-US" sz="2400" smtClean="0">
                <a:solidFill>
                  <a:schemeClr val="tx2"/>
                </a:solidFill>
              </a:rPr>
              <a:t>Hypermedia:</a:t>
            </a:r>
            <a:r>
              <a:rPr lang="en-US" sz="2400" smtClean="0">
                <a:solidFill>
                  <a:schemeClr val="bg1"/>
                </a:solidFill>
              </a:rPr>
              <a:t> </a:t>
            </a:r>
          </a:p>
          <a:p>
            <a:pPr lvl="2" eaLnBrk="1" hangingPunct="1"/>
            <a:r>
              <a:rPr lang="en-US" smtClean="0"/>
              <a:t>Nodes contain text, graphics, sound, video,  programs</a:t>
            </a:r>
          </a:p>
          <a:p>
            <a:pPr lvl="2" eaLnBrk="1" hangingPunct="1"/>
            <a:r>
              <a:rPr lang="en-US" smtClean="0"/>
              <a:t>Organizes data as nodes</a:t>
            </a:r>
          </a:p>
          <a:p>
            <a:pPr eaLnBrk="1" hangingPunct="1"/>
            <a:endParaRPr lang="en-US" sz="2800" smtClean="0"/>
          </a:p>
        </p:txBody>
      </p:sp>
      <p:sp>
        <p:nvSpPr>
          <p:cNvPr id="46084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457200"/>
            <a:ext cx="7772400" cy="1143000"/>
          </a:xfrm>
          <a:noFill/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Database Trends</a:t>
            </a:r>
            <a:r>
              <a:rPr lang="pl-PL" sz="4000" smtClean="0">
                <a:solidFill>
                  <a:srgbClr val="0000FF"/>
                </a:solidFill>
              </a:rPr>
              <a:t> - 1</a:t>
            </a:r>
            <a:endParaRPr lang="en-US" sz="400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1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31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31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1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1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31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31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1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1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31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31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1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1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31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31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1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1674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2643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600200"/>
            <a:ext cx="7772400" cy="2565400"/>
          </a:xfrm>
        </p:spPr>
        <p:txBody>
          <a:bodyPr lIns="90488" tIns="44450" rIns="90488" bIns="44450"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tx2"/>
                </a:solidFill>
              </a:rPr>
              <a:t>Data Warehouse:</a:t>
            </a:r>
            <a:r>
              <a:rPr lang="en-US" sz="2400" smtClean="0">
                <a:solidFill>
                  <a:schemeClr val="bg1"/>
                </a:solidFill>
              </a:rPr>
              <a:t> </a:t>
            </a:r>
            <a:br>
              <a:rPr lang="en-US" sz="2400" smtClean="0">
                <a:solidFill>
                  <a:schemeClr val="bg1"/>
                </a:solidFill>
              </a:rPr>
            </a:br>
            <a:r>
              <a:rPr lang="en-US" sz="2400" smtClean="0"/>
              <a:t>Organization’s electronic library stores consolidated current &amp; </a:t>
            </a:r>
            <a:r>
              <a:rPr lang="en-US" sz="2400" i="1" smtClean="0"/>
              <a:t>historic</a:t>
            </a:r>
            <a:r>
              <a:rPr lang="en-US" sz="2400" smtClean="0"/>
              <a:t> data for management reporting &amp; analysis</a:t>
            </a:r>
            <a:br>
              <a:rPr lang="en-US" sz="2400" smtClean="0"/>
            </a:b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tx2"/>
                </a:solidFill>
              </a:rPr>
              <a:t>On-</a:t>
            </a:r>
            <a:r>
              <a:rPr lang="pl-PL" sz="2400" smtClean="0">
                <a:solidFill>
                  <a:schemeClr val="tx2"/>
                </a:solidFill>
              </a:rPr>
              <a:t>L</a:t>
            </a:r>
            <a:r>
              <a:rPr lang="en-US" sz="2400" smtClean="0">
                <a:solidFill>
                  <a:schemeClr val="tx2"/>
                </a:solidFill>
              </a:rPr>
              <a:t>ine Analytical Processing (OLAP):</a:t>
            </a:r>
            <a:r>
              <a:rPr lang="en-US" sz="2400" smtClean="0">
                <a:solidFill>
                  <a:schemeClr val="bg1"/>
                </a:solidFill>
              </a:rPr>
              <a:t> </a:t>
            </a:r>
            <a:br>
              <a:rPr lang="en-US" sz="2400" smtClean="0">
                <a:solidFill>
                  <a:schemeClr val="bg1"/>
                </a:solidFill>
              </a:rPr>
            </a:br>
            <a:r>
              <a:rPr lang="en-US" sz="2400" smtClean="0"/>
              <a:t>Tools for multi-dimensional data</a:t>
            </a:r>
            <a:r>
              <a:rPr lang="pl-PL" sz="2400" smtClean="0"/>
              <a:t> </a:t>
            </a:r>
            <a:r>
              <a:rPr lang="en-US" sz="2400" smtClean="0"/>
              <a:t>analysis</a:t>
            </a:r>
            <a:endParaRPr lang="en-US" sz="2400" smtClean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smtClean="0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381000"/>
            <a:ext cx="7772400" cy="1143000"/>
          </a:xfrm>
          <a:noFill/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Database Trends</a:t>
            </a:r>
            <a:r>
              <a:rPr lang="pl-PL" sz="4000" smtClean="0">
                <a:solidFill>
                  <a:srgbClr val="0000FF"/>
                </a:solidFill>
              </a:rPr>
              <a:t> - 2</a:t>
            </a:r>
            <a:endParaRPr lang="en-US" sz="4000" smtClean="0">
              <a:solidFill>
                <a:srgbClr val="0000FF"/>
              </a:solidFill>
            </a:endParaRPr>
          </a:p>
        </p:txBody>
      </p:sp>
      <p:grpSp>
        <p:nvGrpSpPr>
          <p:cNvPr id="47108" name="Group 4"/>
          <p:cNvGrpSpPr>
            <a:grpSpLocks/>
          </p:cNvGrpSpPr>
          <p:nvPr/>
        </p:nvGrpSpPr>
        <p:grpSpPr bwMode="auto">
          <a:xfrm>
            <a:off x="6781800" y="4267200"/>
            <a:ext cx="1890713" cy="2212975"/>
            <a:chOff x="4298" y="2783"/>
            <a:chExt cx="1191" cy="1394"/>
          </a:xfrm>
        </p:grpSpPr>
        <p:sp>
          <p:nvSpPr>
            <p:cNvPr id="47109" name="Freeform 5"/>
            <p:cNvSpPr>
              <a:spLocks/>
            </p:cNvSpPr>
            <p:nvPr/>
          </p:nvSpPr>
          <p:spPr bwMode="auto">
            <a:xfrm>
              <a:off x="4308" y="2793"/>
              <a:ext cx="1171" cy="1374"/>
            </a:xfrm>
            <a:custGeom>
              <a:avLst/>
              <a:gdLst>
                <a:gd name="T0" fmla="*/ 1170 w 1171"/>
                <a:gd name="T1" fmla="*/ 0 h 1374"/>
                <a:gd name="T2" fmla="*/ 1170 w 1171"/>
                <a:gd name="T3" fmla="*/ 1373 h 1374"/>
                <a:gd name="T4" fmla="*/ 0 w 1171"/>
                <a:gd name="T5" fmla="*/ 1373 h 1374"/>
                <a:gd name="T6" fmla="*/ 0 w 1171"/>
                <a:gd name="T7" fmla="*/ 0 h 1374"/>
                <a:gd name="T8" fmla="*/ 1170 w 1171"/>
                <a:gd name="T9" fmla="*/ 0 h 1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1"/>
                <a:gd name="T16" fmla="*/ 0 h 1374"/>
                <a:gd name="T17" fmla="*/ 1171 w 1171"/>
                <a:gd name="T18" fmla="*/ 1374 h 1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1" h="1374">
                  <a:moveTo>
                    <a:pt x="1170" y="0"/>
                  </a:moveTo>
                  <a:lnTo>
                    <a:pt x="1170" y="1373"/>
                  </a:lnTo>
                  <a:lnTo>
                    <a:pt x="0" y="1373"/>
                  </a:lnTo>
                  <a:lnTo>
                    <a:pt x="0" y="0"/>
                  </a:lnTo>
                  <a:lnTo>
                    <a:pt x="1170" y="0"/>
                  </a:lnTo>
                </a:path>
              </a:pathLst>
            </a:custGeom>
            <a:solidFill>
              <a:srgbClr val="00CE3F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7110" name="Freeform 6"/>
            <p:cNvSpPr>
              <a:spLocks/>
            </p:cNvSpPr>
            <p:nvPr/>
          </p:nvSpPr>
          <p:spPr bwMode="auto">
            <a:xfrm>
              <a:off x="5474" y="2793"/>
              <a:ext cx="15" cy="1384"/>
            </a:xfrm>
            <a:custGeom>
              <a:avLst/>
              <a:gdLst>
                <a:gd name="T0" fmla="*/ 7 w 15"/>
                <a:gd name="T1" fmla="*/ 1363 h 1384"/>
                <a:gd name="T2" fmla="*/ 0 w 15"/>
                <a:gd name="T3" fmla="*/ 1373 h 1384"/>
                <a:gd name="T4" fmla="*/ 0 w 15"/>
                <a:gd name="T5" fmla="*/ 0 h 1384"/>
                <a:gd name="T6" fmla="*/ 14 w 15"/>
                <a:gd name="T7" fmla="*/ 0 h 1384"/>
                <a:gd name="T8" fmla="*/ 14 w 15"/>
                <a:gd name="T9" fmla="*/ 1373 h 1384"/>
                <a:gd name="T10" fmla="*/ 7 w 15"/>
                <a:gd name="T11" fmla="*/ 1383 h 1384"/>
                <a:gd name="T12" fmla="*/ 14 w 15"/>
                <a:gd name="T13" fmla="*/ 1373 h 1384"/>
                <a:gd name="T14" fmla="*/ 14 w 15"/>
                <a:gd name="T15" fmla="*/ 1383 h 1384"/>
                <a:gd name="T16" fmla="*/ 7 w 15"/>
                <a:gd name="T17" fmla="*/ 1383 h 1384"/>
                <a:gd name="T18" fmla="*/ 7 w 15"/>
                <a:gd name="T19" fmla="*/ 1363 h 138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1384"/>
                <a:gd name="T32" fmla="*/ 15 w 15"/>
                <a:gd name="T33" fmla="*/ 1384 h 138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1384">
                  <a:moveTo>
                    <a:pt x="7" y="1363"/>
                  </a:moveTo>
                  <a:lnTo>
                    <a:pt x="0" y="1373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373"/>
                  </a:lnTo>
                  <a:lnTo>
                    <a:pt x="7" y="1383"/>
                  </a:lnTo>
                  <a:lnTo>
                    <a:pt x="14" y="1373"/>
                  </a:lnTo>
                  <a:lnTo>
                    <a:pt x="14" y="1383"/>
                  </a:lnTo>
                  <a:lnTo>
                    <a:pt x="7" y="1383"/>
                  </a:lnTo>
                  <a:lnTo>
                    <a:pt x="7" y="1363"/>
                  </a:lnTo>
                </a:path>
              </a:pathLst>
            </a:custGeom>
            <a:solidFill>
              <a:srgbClr val="FF004C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7111" name="Freeform 7"/>
            <p:cNvSpPr>
              <a:spLocks/>
            </p:cNvSpPr>
            <p:nvPr/>
          </p:nvSpPr>
          <p:spPr bwMode="auto">
            <a:xfrm>
              <a:off x="4298" y="4162"/>
              <a:ext cx="1181" cy="15"/>
            </a:xfrm>
            <a:custGeom>
              <a:avLst/>
              <a:gdLst>
                <a:gd name="T0" fmla="*/ 20 w 1181"/>
                <a:gd name="T1" fmla="*/ 7 h 15"/>
                <a:gd name="T2" fmla="*/ 10 w 1181"/>
                <a:gd name="T3" fmla="*/ 0 h 15"/>
                <a:gd name="T4" fmla="*/ 1180 w 1181"/>
                <a:gd name="T5" fmla="*/ 0 h 15"/>
                <a:gd name="T6" fmla="*/ 1180 w 1181"/>
                <a:gd name="T7" fmla="*/ 14 h 15"/>
                <a:gd name="T8" fmla="*/ 10 w 1181"/>
                <a:gd name="T9" fmla="*/ 14 h 15"/>
                <a:gd name="T10" fmla="*/ 0 w 1181"/>
                <a:gd name="T11" fmla="*/ 7 h 15"/>
                <a:gd name="T12" fmla="*/ 10 w 1181"/>
                <a:gd name="T13" fmla="*/ 14 h 15"/>
                <a:gd name="T14" fmla="*/ 0 w 1181"/>
                <a:gd name="T15" fmla="*/ 14 h 15"/>
                <a:gd name="T16" fmla="*/ 0 w 1181"/>
                <a:gd name="T17" fmla="*/ 7 h 15"/>
                <a:gd name="T18" fmla="*/ 20 w 1181"/>
                <a:gd name="T19" fmla="*/ 7 h 1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81"/>
                <a:gd name="T31" fmla="*/ 0 h 15"/>
                <a:gd name="T32" fmla="*/ 1181 w 1181"/>
                <a:gd name="T33" fmla="*/ 15 h 1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81" h="15">
                  <a:moveTo>
                    <a:pt x="20" y="7"/>
                  </a:moveTo>
                  <a:lnTo>
                    <a:pt x="10" y="0"/>
                  </a:lnTo>
                  <a:lnTo>
                    <a:pt x="1180" y="0"/>
                  </a:lnTo>
                  <a:lnTo>
                    <a:pt x="1180" y="14"/>
                  </a:lnTo>
                  <a:lnTo>
                    <a:pt x="10" y="14"/>
                  </a:lnTo>
                  <a:lnTo>
                    <a:pt x="0" y="7"/>
                  </a:lnTo>
                  <a:lnTo>
                    <a:pt x="10" y="14"/>
                  </a:lnTo>
                  <a:lnTo>
                    <a:pt x="0" y="14"/>
                  </a:lnTo>
                  <a:lnTo>
                    <a:pt x="0" y="7"/>
                  </a:lnTo>
                  <a:lnTo>
                    <a:pt x="20" y="7"/>
                  </a:lnTo>
                </a:path>
              </a:pathLst>
            </a:custGeom>
            <a:solidFill>
              <a:srgbClr val="FF004C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7112" name="Freeform 8"/>
            <p:cNvSpPr>
              <a:spLocks/>
            </p:cNvSpPr>
            <p:nvPr/>
          </p:nvSpPr>
          <p:spPr bwMode="auto">
            <a:xfrm>
              <a:off x="4298" y="2783"/>
              <a:ext cx="15" cy="1384"/>
            </a:xfrm>
            <a:custGeom>
              <a:avLst/>
              <a:gdLst>
                <a:gd name="T0" fmla="*/ 7 w 15"/>
                <a:gd name="T1" fmla="*/ 20 h 1384"/>
                <a:gd name="T2" fmla="*/ 14 w 15"/>
                <a:gd name="T3" fmla="*/ 10 h 1384"/>
                <a:gd name="T4" fmla="*/ 14 w 15"/>
                <a:gd name="T5" fmla="*/ 1383 h 1384"/>
                <a:gd name="T6" fmla="*/ 0 w 15"/>
                <a:gd name="T7" fmla="*/ 1383 h 1384"/>
                <a:gd name="T8" fmla="*/ 0 w 15"/>
                <a:gd name="T9" fmla="*/ 10 h 1384"/>
                <a:gd name="T10" fmla="*/ 7 w 15"/>
                <a:gd name="T11" fmla="*/ 0 h 1384"/>
                <a:gd name="T12" fmla="*/ 0 w 15"/>
                <a:gd name="T13" fmla="*/ 10 h 1384"/>
                <a:gd name="T14" fmla="*/ 0 w 15"/>
                <a:gd name="T15" fmla="*/ 0 h 1384"/>
                <a:gd name="T16" fmla="*/ 7 w 15"/>
                <a:gd name="T17" fmla="*/ 0 h 1384"/>
                <a:gd name="T18" fmla="*/ 7 w 15"/>
                <a:gd name="T19" fmla="*/ 20 h 138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1384"/>
                <a:gd name="T32" fmla="*/ 15 w 15"/>
                <a:gd name="T33" fmla="*/ 1384 h 138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1384">
                  <a:moveTo>
                    <a:pt x="7" y="20"/>
                  </a:moveTo>
                  <a:lnTo>
                    <a:pt x="14" y="10"/>
                  </a:lnTo>
                  <a:lnTo>
                    <a:pt x="14" y="1383"/>
                  </a:lnTo>
                  <a:lnTo>
                    <a:pt x="0" y="1383"/>
                  </a:lnTo>
                  <a:lnTo>
                    <a:pt x="0" y="10"/>
                  </a:lnTo>
                  <a:lnTo>
                    <a:pt x="7" y="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20"/>
                  </a:lnTo>
                </a:path>
              </a:pathLst>
            </a:custGeom>
            <a:solidFill>
              <a:srgbClr val="FF004C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7113" name="Freeform 9"/>
            <p:cNvSpPr>
              <a:spLocks/>
            </p:cNvSpPr>
            <p:nvPr/>
          </p:nvSpPr>
          <p:spPr bwMode="auto">
            <a:xfrm>
              <a:off x="4308" y="2783"/>
              <a:ext cx="1181" cy="15"/>
            </a:xfrm>
            <a:custGeom>
              <a:avLst/>
              <a:gdLst>
                <a:gd name="T0" fmla="*/ 1160 w 1181"/>
                <a:gd name="T1" fmla="*/ 7 h 15"/>
                <a:gd name="T2" fmla="*/ 1170 w 1181"/>
                <a:gd name="T3" fmla="*/ 14 h 15"/>
                <a:gd name="T4" fmla="*/ 0 w 1181"/>
                <a:gd name="T5" fmla="*/ 14 h 15"/>
                <a:gd name="T6" fmla="*/ 0 w 1181"/>
                <a:gd name="T7" fmla="*/ 0 h 15"/>
                <a:gd name="T8" fmla="*/ 1170 w 1181"/>
                <a:gd name="T9" fmla="*/ 0 h 15"/>
                <a:gd name="T10" fmla="*/ 1180 w 1181"/>
                <a:gd name="T11" fmla="*/ 7 h 15"/>
                <a:gd name="T12" fmla="*/ 1170 w 1181"/>
                <a:gd name="T13" fmla="*/ 0 h 15"/>
                <a:gd name="T14" fmla="*/ 1180 w 1181"/>
                <a:gd name="T15" fmla="*/ 0 h 15"/>
                <a:gd name="T16" fmla="*/ 1180 w 1181"/>
                <a:gd name="T17" fmla="*/ 7 h 15"/>
                <a:gd name="T18" fmla="*/ 1160 w 1181"/>
                <a:gd name="T19" fmla="*/ 7 h 1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81"/>
                <a:gd name="T31" fmla="*/ 0 h 15"/>
                <a:gd name="T32" fmla="*/ 1181 w 1181"/>
                <a:gd name="T33" fmla="*/ 15 h 1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81" h="15">
                  <a:moveTo>
                    <a:pt x="1160" y="7"/>
                  </a:moveTo>
                  <a:lnTo>
                    <a:pt x="1170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1170" y="0"/>
                  </a:lnTo>
                  <a:lnTo>
                    <a:pt x="1180" y="7"/>
                  </a:lnTo>
                  <a:lnTo>
                    <a:pt x="1170" y="0"/>
                  </a:lnTo>
                  <a:lnTo>
                    <a:pt x="1180" y="0"/>
                  </a:lnTo>
                  <a:lnTo>
                    <a:pt x="1180" y="7"/>
                  </a:lnTo>
                  <a:lnTo>
                    <a:pt x="1160" y="7"/>
                  </a:lnTo>
                </a:path>
              </a:pathLst>
            </a:custGeom>
            <a:solidFill>
              <a:srgbClr val="FF004C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7114" name="Freeform 10"/>
            <p:cNvSpPr>
              <a:spLocks/>
            </p:cNvSpPr>
            <p:nvPr/>
          </p:nvSpPr>
          <p:spPr bwMode="auto">
            <a:xfrm>
              <a:off x="4351" y="2842"/>
              <a:ext cx="1088" cy="1287"/>
            </a:xfrm>
            <a:custGeom>
              <a:avLst/>
              <a:gdLst>
                <a:gd name="T0" fmla="*/ 1087 w 1088"/>
                <a:gd name="T1" fmla="*/ 0 h 1287"/>
                <a:gd name="T2" fmla="*/ 1087 w 1088"/>
                <a:gd name="T3" fmla="*/ 1286 h 1287"/>
                <a:gd name="T4" fmla="*/ 0 w 1088"/>
                <a:gd name="T5" fmla="*/ 1286 h 1287"/>
                <a:gd name="T6" fmla="*/ 0 w 1088"/>
                <a:gd name="T7" fmla="*/ 0 h 1287"/>
                <a:gd name="T8" fmla="*/ 1087 w 1088"/>
                <a:gd name="T9" fmla="*/ 0 h 12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88"/>
                <a:gd name="T16" fmla="*/ 0 h 1287"/>
                <a:gd name="T17" fmla="*/ 1088 w 1088"/>
                <a:gd name="T18" fmla="*/ 1287 h 12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88" h="1287">
                  <a:moveTo>
                    <a:pt x="1087" y="0"/>
                  </a:moveTo>
                  <a:lnTo>
                    <a:pt x="1087" y="1286"/>
                  </a:lnTo>
                  <a:lnTo>
                    <a:pt x="0" y="1286"/>
                  </a:lnTo>
                  <a:lnTo>
                    <a:pt x="0" y="0"/>
                  </a:lnTo>
                  <a:lnTo>
                    <a:pt x="1087" y="0"/>
                  </a:lnTo>
                </a:path>
              </a:pathLst>
            </a:custGeom>
            <a:solidFill>
              <a:srgbClr val="FFE5CC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7115" name="Freeform 11"/>
            <p:cNvSpPr>
              <a:spLocks/>
            </p:cNvSpPr>
            <p:nvPr/>
          </p:nvSpPr>
          <p:spPr bwMode="auto">
            <a:xfrm>
              <a:off x="4351" y="2836"/>
              <a:ext cx="1094" cy="1293"/>
            </a:xfrm>
            <a:custGeom>
              <a:avLst/>
              <a:gdLst>
                <a:gd name="T0" fmla="*/ 1093 w 1094"/>
                <a:gd name="T1" fmla="*/ 0 h 1293"/>
                <a:gd name="T2" fmla="*/ 1093 w 1094"/>
                <a:gd name="T3" fmla="*/ 1292 h 1293"/>
                <a:gd name="T4" fmla="*/ 0 w 1094"/>
                <a:gd name="T5" fmla="*/ 1292 h 1293"/>
                <a:gd name="T6" fmla="*/ 0 w 1094"/>
                <a:gd name="T7" fmla="*/ 0 h 1293"/>
                <a:gd name="T8" fmla="*/ 1093 w 1094"/>
                <a:gd name="T9" fmla="*/ 0 h 12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94"/>
                <a:gd name="T16" fmla="*/ 0 h 1293"/>
                <a:gd name="T17" fmla="*/ 1094 w 1094"/>
                <a:gd name="T18" fmla="*/ 1293 h 12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94" h="1293">
                  <a:moveTo>
                    <a:pt x="1093" y="0"/>
                  </a:moveTo>
                  <a:lnTo>
                    <a:pt x="1093" y="1292"/>
                  </a:lnTo>
                  <a:lnTo>
                    <a:pt x="0" y="1292"/>
                  </a:lnTo>
                  <a:lnTo>
                    <a:pt x="0" y="0"/>
                  </a:lnTo>
                  <a:lnTo>
                    <a:pt x="1093" y="0"/>
                  </a:lnTo>
                </a:path>
              </a:pathLst>
            </a:custGeom>
            <a:noFill/>
            <a:ln w="12700" cap="rnd">
              <a:solidFill>
                <a:srgbClr val="19D8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7116" name="Line 12"/>
            <p:cNvSpPr>
              <a:spLocks noChangeShapeType="1"/>
            </p:cNvSpPr>
            <p:nvPr/>
          </p:nvSpPr>
          <p:spPr bwMode="auto">
            <a:xfrm>
              <a:off x="4356" y="4078"/>
              <a:ext cx="1084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17" name="Line 13"/>
            <p:cNvSpPr>
              <a:spLocks noChangeShapeType="1"/>
            </p:cNvSpPr>
            <p:nvPr/>
          </p:nvSpPr>
          <p:spPr bwMode="auto">
            <a:xfrm>
              <a:off x="4356" y="4028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18" name="Line 14"/>
            <p:cNvSpPr>
              <a:spLocks noChangeShapeType="1"/>
            </p:cNvSpPr>
            <p:nvPr/>
          </p:nvSpPr>
          <p:spPr bwMode="auto">
            <a:xfrm>
              <a:off x="4356" y="3979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19" name="Line 15"/>
            <p:cNvSpPr>
              <a:spLocks noChangeShapeType="1"/>
            </p:cNvSpPr>
            <p:nvPr/>
          </p:nvSpPr>
          <p:spPr bwMode="auto">
            <a:xfrm>
              <a:off x="4356" y="3929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20" name="Line 16"/>
            <p:cNvSpPr>
              <a:spLocks noChangeShapeType="1"/>
            </p:cNvSpPr>
            <p:nvPr/>
          </p:nvSpPr>
          <p:spPr bwMode="auto">
            <a:xfrm>
              <a:off x="4356" y="3879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21" name="Line 17"/>
            <p:cNvSpPr>
              <a:spLocks noChangeShapeType="1"/>
            </p:cNvSpPr>
            <p:nvPr/>
          </p:nvSpPr>
          <p:spPr bwMode="auto">
            <a:xfrm>
              <a:off x="4356" y="3830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22" name="Line 18"/>
            <p:cNvSpPr>
              <a:spLocks noChangeShapeType="1"/>
            </p:cNvSpPr>
            <p:nvPr/>
          </p:nvSpPr>
          <p:spPr bwMode="auto">
            <a:xfrm>
              <a:off x="4356" y="3780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23" name="Line 19"/>
            <p:cNvSpPr>
              <a:spLocks noChangeShapeType="1"/>
            </p:cNvSpPr>
            <p:nvPr/>
          </p:nvSpPr>
          <p:spPr bwMode="auto">
            <a:xfrm>
              <a:off x="4356" y="3730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24" name="Line 20"/>
            <p:cNvSpPr>
              <a:spLocks noChangeShapeType="1"/>
            </p:cNvSpPr>
            <p:nvPr/>
          </p:nvSpPr>
          <p:spPr bwMode="auto">
            <a:xfrm>
              <a:off x="4356" y="3681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25" name="Line 21"/>
            <p:cNvSpPr>
              <a:spLocks noChangeShapeType="1"/>
            </p:cNvSpPr>
            <p:nvPr/>
          </p:nvSpPr>
          <p:spPr bwMode="auto">
            <a:xfrm>
              <a:off x="4356" y="3631"/>
              <a:ext cx="1084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26" name="Line 22"/>
            <p:cNvSpPr>
              <a:spLocks noChangeShapeType="1"/>
            </p:cNvSpPr>
            <p:nvPr/>
          </p:nvSpPr>
          <p:spPr bwMode="auto">
            <a:xfrm>
              <a:off x="4356" y="3582"/>
              <a:ext cx="1084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27" name="Line 23"/>
            <p:cNvSpPr>
              <a:spLocks noChangeShapeType="1"/>
            </p:cNvSpPr>
            <p:nvPr/>
          </p:nvSpPr>
          <p:spPr bwMode="auto">
            <a:xfrm>
              <a:off x="4360" y="3531"/>
              <a:ext cx="1078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28" name="Line 24"/>
            <p:cNvSpPr>
              <a:spLocks noChangeShapeType="1"/>
            </p:cNvSpPr>
            <p:nvPr/>
          </p:nvSpPr>
          <p:spPr bwMode="auto">
            <a:xfrm>
              <a:off x="4356" y="3482"/>
              <a:ext cx="1084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29" name="Line 25"/>
            <p:cNvSpPr>
              <a:spLocks noChangeShapeType="1"/>
            </p:cNvSpPr>
            <p:nvPr/>
          </p:nvSpPr>
          <p:spPr bwMode="auto">
            <a:xfrm>
              <a:off x="4356" y="3433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30" name="Line 26"/>
            <p:cNvSpPr>
              <a:spLocks noChangeShapeType="1"/>
            </p:cNvSpPr>
            <p:nvPr/>
          </p:nvSpPr>
          <p:spPr bwMode="auto">
            <a:xfrm>
              <a:off x="4356" y="3384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31" name="Line 27"/>
            <p:cNvSpPr>
              <a:spLocks noChangeShapeType="1"/>
            </p:cNvSpPr>
            <p:nvPr/>
          </p:nvSpPr>
          <p:spPr bwMode="auto">
            <a:xfrm>
              <a:off x="4360" y="3333"/>
              <a:ext cx="1079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32" name="Line 28"/>
            <p:cNvSpPr>
              <a:spLocks noChangeShapeType="1"/>
            </p:cNvSpPr>
            <p:nvPr/>
          </p:nvSpPr>
          <p:spPr bwMode="auto">
            <a:xfrm>
              <a:off x="4356" y="3284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33" name="Line 29"/>
            <p:cNvSpPr>
              <a:spLocks noChangeShapeType="1"/>
            </p:cNvSpPr>
            <p:nvPr/>
          </p:nvSpPr>
          <p:spPr bwMode="auto">
            <a:xfrm>
              <a:off x="4356" y="3234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34" name="Line 30"/>
            <p:cNvSpPr>
              <a:spLocks noChangeShapeType="1"/>
            </p:cNvSpPr>
            <p:nvPr/>
          </p:nvSpPr>
          <p:spPr bwMode="auto">
            <a:xfrm>
              <a:off x="4356" y="3185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35" name="Line 31"/>
            <p:cNvSpPr>
              <a:spLocks noChangeShapeType="1"/>
            </p:cNvSpPr>
            <p:nvPr/>
          </p:nvSpPr>
          <p:spPr bwMode="auto">
            <a:xfrm>
              <a:off x="4356" y="3135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36" name="Line 32"/>
            <p:cNvSpPr>
              <a:spLocks noChangeShapeType="1"/>
            </p:cNvSpPr>
            <p:nvPr/>
          </p:nvSpPr>
          <p:spPr bwMode="auto">
            <a:xfrm>
              <a:off x="4356" y="3085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37" name="Line 33"/>
            <p:cNvSpPr>
              <a:spLocks noChangeShapeType="1"/>
            </p:cNvSpPr>
            <p:nvPr/>
          </p:nvSpPr>
          <p:spPr bwMode="auto">
            <a:xfrm>
              <a:off x="4356" y="3036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38" name="Line 34"/>
            <p:cNvSpPr>
              <a:spLocks noChangeShapeType="1"/>
            </p:cNvSpPr>
            <p:nvPr/>
          </p:nvSpPr>
          <p:spPr bwMode="auto">
            <a:xfrm>
              <a:off x="4356" y="2986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39" name="Line 35"/>
            <p:cNvSpPr>
              <a:spLocks noChangeShapeType="1"/>
            </p:cNvSpPr>
            <p:nvPr/>
          </p:nvSpPr>
          <p:spPr bwMode="auto">
            <a:xfrm>
              <a:off x="4356" y="2936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40" name="Line 36"/>
            <p:cNvSpPr>
              <a:spLocks noChangeShapeType="1"/>
            </p:cNvSpPr>
            <p:nvPr/>
          </p:nvSpPr>
          <p:spPr bwMode="auto">
            <a:xfrm>
              <a:off x="4356" y="2887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41" name="Line 37"/>
            <p:cNvSpPr>
              <a:spLocks noChangeShapeType="1"/>
            </p:cNvSpPr>
            <p:nvPr/>
          </p:nvSpPr>
          <p:spPr bwMode="auto">
            <a:xfrm>
              <a:off x="4401" y="2841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42" name="Line 38"/>
            <p:cNvSpPr>
              <a:spLocks noChangeShapeType="1"/>
            </p:cNvSpPr>
            <p:nvPr/>
          </p:nvSpPr>
          <p:spPr bwMode="auto">
            <a:xfrm>
              <a:off x="4451" y="2841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43" name="Line 39"/>
            <p:cNvSpPr>
              <a:spLocks noChangeShapeType="1"/>
            </p:cNvSpPr>
            <p:nvPr/>
          </p:nvSpPr>
          <p:spPr bwMode="auto">
            <a:xfrm>
              <a:off x="5042" y="2841"/>
              <a:ext cx="0" cy="1281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44" name="Line 40"/>
            <p:cNvSpPr>
              <a:spLocks noChangeShapeType="1"/>
            </p:cNvSpPr>
            <p:nvPr/>
          </p:nvSpPr>
          <p:spPr bwMode="auto">
            <a:xfrm>
              <a:off x="4650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45" name="Line 41"/>
            <p:cNvSpPr>
              <a:spLocks noChangeShapeType="1"/>
            </p:cNvSpPr>
            <p:nvPr/>
          </p:nvSpPr>
          <p:spPr bwMode="auto">
            <a:xfrm>
              <a:off x="5389" y="2839"/>
              <a:ext cx="0" cy="1281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46" name="Line 42"/>
            <p:cNvSpPr>
              <a:spLocks noChangeShapeType="1"/>
            </p:cNvSpPr>
            <p:nvPr/>
          </p:nvSpPr>
          <p:spPr bwMode="auto">
            <a:xfrm>
              <a:off x="5340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47" name="Line 43"/>
            <p:cNvSpPr>
              <a:spLocks noChangeShapeType="1"/>
            </p:cNvSpPr>
            <p:nvPr/>
          </p:nvSpPr>
          <p:spPr bwMode="auto">
            <a:xfrm>
              <a:off x="5294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48" name="Line 44"/>
            <p:cNvSpPr>
              <a:spLocks noChangeShapeType="1"/>
            </p:cNvSpPr>
            <p:nvPr/>
          </p:nvSpPr>
          <p:spPr bwMode="auto">
            <a:xfrm>
              <a:off x="5241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49" name="Line 45"/>
            <p:cNvSpPr>
              <a:spLocks noChangeShapeType="1"/>
            </p:cNvSpPr>
            <p:nvPr/>
          </p:nvSpPr>
          <p:spPr bwMode="auto">
            <a:xfrm>
              <a:off x="5195" y="2839"/>
              <a:ext cx="0" cy="1282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50" name="Line 46"/>
            <p:cNvSpPr>
              <a:spLocks noChangeShapeType="1"/>
            </p:cNvSpPr>
            <p:nvPr/>
          </p:nvSpPr>
          <p:spPr bwMode="auto">
            <a:xfrm>
              <a:off x="4497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51" name="Line 47"/>
            <p:cNvSpPr>
              <a:spLocks noChangeShapeType="1"/>
            </p:cNvSpPr>
            <p:nvPr/>
          </p:nvSpPr>
          <p:spPr bwMode="auto">
            <a:xfrm>
              <a:off x="5141" y="2839"/>
              <a:ext cx="0" cy="128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52" name="Line 48"/>
            <p:cNvSpPr>
              <a:spLocks noChangeShapeType="1"/>
            </p:cNvSpPr>
            <p:nvPr/>
          </p:nvSpPr>
          <p:spPr bwMode="auto">
            <a:xfrm>
              <a:off x="4600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53" name="Line 49"/>
            <p:cNvSpPr>
              <a:spLocks noChangeShapeType="1"/>
            </p:cNvSpPr>
            <p:nvPr/>
          </p:nvSpPr>
          <p:spPr bwMode="auto">
            <a:xfrm>
              <a:off x="4546" y="2841"/>
              <a:ext cx="0" cy="1281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54" name="Line 50"/>
            <p:cNvSpPr>
              <a:spLocks noChangeShapeType="1"/>
            </p:cNvSpPr>
            <p:nvPr/>
          </p:nvSpPr>
          <p:spPr bwMode="auto">
            <a:xfrm>
              <a:off x="4695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55" name="Line 51"/>
            <p:cNvSpPr>
              <a:spLocks noChangeShapeType="1"/>
            </p:cNvSpPr>
            <p:nvPr/>
          </p:nvSpPr>
          <p:spPr bwMode="auto">
            <a:xfrm>
              <a:off x="4749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56" name="Line 52"/>
            <p:cNvSpPr>
              <a:spLocks noChangeShapeType="1"/>
            </p:cNvSpPr>
            <p:nvPr/>
          </p:nvSpPr>
          <p:spPr bwMode="auto">
            <a:xfrm>
              <a:off x="4798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57" name="Line 53"/>
            <p:cNvSpPr>
              <a:spLocks noChangeShapeType="1"/>
            </p:cNvSpPr>
            <p:nvPr/>
          </p:nvSpPr>
          <p:spPr bwMode="auto">
            <a:xfrm>
              <a:off x="4844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58" name="Line 54"/>
            <p:cNvSpPr>
              <a:spLocks noChangeShapeType="1"/>
            </p:cNvSpPr>
            <p:nvPr/>
          </p:nvSpPr>
          <p:spPr bwMode="auto">
            <a:xfrm>
              <a:off x="4898" y="2841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59" name="Line 55"/>
            <p:cNvSpPr>
              <a:spLocks noChangeShapeType="1"/>
            </p:cNvSpPr>
            <p:nvPr/>
          </p:nvSpPr>
          <p:spPr bwMode="auto">
            <a:xfrm>
              <a:off x="4947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60" name="Line 56"/>
            <p:cNvSpPr>
              <a:spLocks noChangeShapeType="1"/>
            </p:cNvSpPr>
            <p:nvPr/>
          </p:nvSpPr>
          <p:spPr bwMode="auto">
            <a:xfrm>
              <a:off x="4992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61" name="Line 57"/>
            <p:cNvSpPr>
              <a:spLocks noChangeShapeType="1"/>
            </p:cNvSpPr>
            <p:nvPr/>
          </p:nvSpPr>
          <p:spPr bwMode="auto">
            <a:xfrm>
              <a:off x="5092" y="2842"/>
              <a:ext cx="0" cy="1281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7162" name="Freeform 58"/>
            <p:cNvSpPr>
              <a:spLocks/>
            </p:cNvSpPr>
            <p:nvPr/>
          </p:nvSpPr>
          <p:spPr bwMode="auto">
            <a:xfrm>
              <a:off x="4353" y="3157"/>
              <a:ext cx="945" cy="506"/>
            </a:xfrm>
            <a:custGeom>
              <a:avLst/>
              <a:gdLst>
                <a:gd name="T0" fmla="*/ 906 w 945"/>
                <a:gd name="T1" fmla="*/ 118 h 506"/>
                <a:gd name="T2" fmla="*/ 781 w 945"/>
                <a:gd name="T3" fmla="*/ 334 h 506"/>
                <a:gd name="T4" fmla="*/ 655 w 945"/>
                <a:gd name="T5" fmla="*/ 253 h 506"/>
                <a:gd name="T6" fmla="*/ 518 w 945"/>
                <a:gd name="T7" fmla="*/ 415 h 506"/>
                <a:gd name="T8" fmla="*/ 387 w 945"/>
                <a:gd name="T9" fmla="*/ 308 h 506"/>
                <a:gd name="T10" fmla="*/ 276 w 945"/>
                <a:gd name="T11" fmla="*/ 387 h 506"/>
                <a:gd name="T12" fmla="*/ 187 w 945"/>
                <a:gd name="T13" fmla="*/ 329 h 506"/>
                <a:gd name="T14" fmla="*/ 0 w 945"/>
                <a:gd name="T15" fmla="*/ 505 h 506"/>
                <a:gd name="T16" fmla="*/ 0 w 945"/>
                <a:gd name="T17" fmla="*/ 444 h 506"/>
                <a:gd name="T18" fmla="*/ 187 w 945"/>
                <a:gd name="T19" fmla="*/ 268 h 506"/>
                <a:gd name="T20" fmla="*/ 276 w 945"/>
                <a:gd name="T21" fmla="*/ 326 h 506"/>
                <a:gd name="T22" fmla="*/ 387 w 945"/>
                <a:gd name="T23" fmla="*/ 248 h 506"/>
                <a:gd name="T24" fmla="*/ 518 w 945"/>
                <a:gd name="T25" fmla="*/ 355 h 506"/>
                <a:gd name="T26" fmla="*/ 655 w 945"/>
                <a:gd name="T27" fmla="*/ 192 h 506"/>
                <a:gd name="T28" fmla="*/ 781 w 945"/>
                <a:gd name="T29" fmla="*/ 273 h 506"/>
                <a:gd name="T30" fmla="*/ 876 w 945"/>
                <a:gd name="T31" fmla="*/ 104 h 506"/>
                <a:gd name="T32" fmla="*/ 837 w 945"/>
                <a:gd name="T33" fmla="*/ 88 h 506"/>
                <a:gd name="T34" fmla="*/ 936 w 945"/>
                <a:gd name="T35" fmla="*/ 0 h 506"/>
                <a:gd name="T36" fmla="*/ 944 w 945"/>
                <a:gd name="T37" fmla="*/ 135 h 506"/>
                <a:gd name="T38" fmla="*/ 906 w 945"/>
                <a:gd name="T39" fmla="*/ 118 h 50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945"/>
                <a:gd name="T61" fmla="*/ 0 h 506"/>
                <a:gd name="T62" fmla="*/ 945 w 945"/>
                <a:gd name="T63" fmla="*/ 506 h 50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945" h="506">
                  <a:moveTo>
                    <a:pt x="906" y="118"/>
                  </a:moveTo>
                  <a:lnTo>
                    <a:pt x="781" y="334"/>
                  </a:lnTo>
                  <a:lnTo>
                    <a:pt x="655" y="253"/>
                  </a:lnTo>
                  <a:lnTo>
                    <a:pt x="518" y="415"/>
                  </a:lnTo>
                  <a:lnTo>
                    <a:pt x="387" y="308"/>
                  </a:lnTo>
                  <a:lnTo>
                    <a:pt x="276" y="387"/>
                  </a:lnTo>
                  <a:lnTo>
                    <a:pt x="187" y="329"/>
                  </a:lnTo>
                  <a:lnTo>
                    <a:pt x="0" y="505"/>
                  </a:lnTo>
                  <a:lnTo>
                    <a:pt x="0" y="444"/>
                  </a:lnTo>
                  <a:lnTo>
                    <a:pt x="187" y="268"/>
                  </a:lnTo>
                  <a:lnTo>
                    <a:pt x="276" y="326"/>
                  </a:lnTo>
                  <a:lnTo>
                    <a:pt x="387" y="248"/>
                  </a:lnTo>
                  <a:lnTo>
                    <a:pt x="518" y="355"/>
                  </a:lnTo>
                  <a:lnTo>
                    <a:pt x="655" y="192"/>
                  </a:lnTo>
                  <a:lnTo>
                    <a:pt x="781" y="273"/>
                  </a:lnTo>
                  <a:lnTo>
                    <a:pt x="876" y="104"/>
                  </a:lnTo>
                  <a:lnTo>
                    <a:pt x="837" y="88"/>
                  </a:lnTo>
                  <a:lnTo>
                    <a:pt x="936" y="0"/>
                  </a:lnTo>
                  <a:lnTo>
                    <a:pt x="944" y="135"/>
                  </a:lnTo>
                  <a:lnTo>
                    <a:pt x="906" y="118"/>
                  </a:lnTo>
                </a:path>
              </a:pathLst>
            </a:custGeom>
            <a:solidFill>
              <a:srgbClr val="B20000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3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3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3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3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2643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47738" y="304800"/>
            <a:ext cx="7772400" cy="1143000"/>
          </a:xfrm>
          <a:noFill/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Components </a:t>
            </a:r>
            <a:r>
              <a:rPr lang="pl-PL" sz="4000" smtClean="0">
                <a:solidFill>
                  <a:srgbClr val="0000FF"/>
                </a:solidFill>
              </a:rPr>
              <a:t>o</a:t>
            </a:r>
            <a:r>
              <a:rPr lang="en-US" sz="4000" smtClean="0">
                <a:solidFill>
                  <a:srgbClr val="0000FF"/>
                </a:solidFill>
              </a:rPr>
              <a:t>f Data Warehouse</a:t>
            </a:r>
          </a:p>
        </p:txBody>
      </p:sp>
      <p:pic>
        <p:nvPicPr>
          <p:cNvPr id="2033667" name="Picture 3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600200"/>
            <a:ext cx="7881938" cy="449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033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2033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3666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4691" name="Rectangle 3"/>
          <p:cNvSpPr>
            <a:spLocks noGrp="1" noChangeArrowheads="1"/>
          </p:cNvSpPr>
          <p:nvPr>
            <p:ph idx="1"/>
          </p:nvPr>
        </p:nvSpPr>
        <p:spPr>
          <a:xfrm>
            <a:off x="603250" y="1676400"/>
            <a:ext cx="8540750" cy="2481263"/>
          </a:xfrm>
        </p:spPr>
        <p:txBody>
          <a:bodyPr lIns="90488" tIns="44450" rIns="90488" bIns="44450"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tx2"/>
                </a:solidFill>
              </a:rPr>
              <a:t>DATA MART:</a:t>
            </a:r>
            <a:r>
              <a:rPr lang="en-US" sz="2400" smtClean="0">
                <a:solidFill>
                  <a:schemeClr val="bg1"/>
                </a:solidFill>
              </a:rPr>
              <a:t> </a:t>
            </a:r>
            <a:br>
              <a:rPr lang="en-US" sz="2400" smtClean="0">
                <a:solidFill>
                  <a:schemeClr val="bg1"/>
                </a:solidFill>
              </a:rPr>
            </a:br>
            <a:r>
              <a:rPr lang="en-US" sz="2400" smtClean="0"/>
              <a:t>Small data warehouse for special function</a:t>
            </a:r>
            <a:endParaRPr lang="pl-PL" sz="2400" smtClean="0"/>
          </a:p>
          <a:p>
            <a:pPr lvl="1" eaLnBrk="1" hangingPunct="1">
              <a:lnSpc>
                <a:spcPct val="90000"/>
              </a:lnSpc>
            </a:pPr>
            <a:r>
              <a:rPr lang="pl-PL" sz="2000" smtClean="0"/>
              <a:t>E</a:t>
            </a:r>
            <a:r>
              <a:rPr lang="en-US" sz="2000" smtClean="0"/>
              <a:t>.g., </a:t>
            </a:r>
            <a:r>
              <a:rPr lang="pl-PL" sz="2000" smtClean="0"/>
              <a:t>f</a:t>
            </a:r>
            <a:r>
              <a:rPr lang="en-US" sz="2000" smtClean="0"/>
              <a:t>ocused marketing based on customer info</a:t>
            </a:r>
            <a:br>
              <a:rPr lang="en-US" sz="2000" smtClean="0"/>
            </a:br>
            <a:endParaRPr lang="en-US" sz="20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tx2"/>
                </a:solidFill>
              </a:rPr>
              <a:t>DATA</a:t>
            </a:r>
            <a:r>
              <a:rPr lang="pl-PL" sz="2400" smtClean="0">
                <a:solidFill>
                  <a:schemeClr val="tx2"/>
                </a:solidFill>
              </a:rPr>
              <a:t> </a:t>
            </a:r>
            <a:r>
              <a:rPr lang="en-US" sz="2400" smtClean="0">
                <a:solidFill>
                  <a:schemeClr val="tx2"/>
                </a:solidFill>
              </a:rPr>
              <a:t>MINING:</a:t>
            </a:r>
            <a:r>
              <a:rPr lang="en-US" sz="2400" smtClean="0"/>
              <a:t> </a:t>
            </a:r>
            <a:br>
              <a:rPr lang="en-US" sz="2400" smtClean="0"/>
            </a:br>
            <a:r>
              <a:rPr lang="en-US" sz="2400" smtClean="0"/>
              <a:t>Tools for finding hidden patterns, relationships, for predicting trends</a:t>
            </a:r>
            <a:r>
              <a:rPr lang="pl-PL" sz="2400" smtClean="0"/>
              <a:t>, etc.</a:t>
            </a:r>
            <a:endParaRPr lang="en-US" sz="2400" smtClean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288925"/>
            <a:ext cx="7772400" cy="1143000"/>
          </a:xfrm>
          <a:noFill/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Database Trends</a:t>
            </a:r>
            <a:r>
              <a:rPr lang="pl-PL" sz="4000" smtClean="0">
                <a:solidFill>
                  <a:srgbClr val="0000FF"/>
                </a:solidFill>
              </a:rPr>
              <a:t> -3</a:t>
            </a:r>
            <a:endParaRPr lang="en-US" sz="4000" smtClean="0">
              <a:solidFill>
                <a:srgbClr val="0000FF"/>
              </a:solidFill>
            </a:endParaRPr>
          </a:p>
        </p:txBody>
      </p:sp>
      <p:grpSp>
        <p:nvGrpSpPr>
          <p:cNvPr id="49156" name="Group 4"/>
          <p:cNvGrpSpPr>
            <a:grpSpLocks/>
          </p:cNvGrpSpPr>
          <p:nvPr/>
        </p:nvGrpSpPr>
        <p:grpSpPr bwMode="auto">
          <a:xfrm>
            <a:off x="6781800" y="4187825"/>
            <a:ext cx="1890713" cy="2212975"/>
            <a:chOff x="4298" y="2783"/>
            <a:chExt cx="1191" cy="1394"/>
          </a:xfrm>
        </p:grpSpPr>
        <p:sp>
          <p:nvSpPr>
            <p:cNvPr id="49157" name="Freeform 5"/>
            <p:cNvSpPr>
              <a:spLocks/>
            </p:cNvSpPr>
            <p:nvPr/>
          </p:nvSpPr>
          <p:spPr bwMode="auto">
            <a:xfrm>
              <a:off x="4308" y="2793"/>
              <a:ext cx="1171" cy="1374"/>
            </a:xfrm>
            <a:custGeom>
              <a:avLst/>
              <a:gdLst>
                <a:gd name="T0" fmla="*/ 1170 w 1171"/>
                <a:gd name="T1" fmla="*/ 0 h 1374"/>
                <a:gd name="T2" fmla="*/ 1170 w 1171"/>
                <a:gd name="T3" fmla="*/ 1373 h 1374"/>
                <a:gd name="T4" fmla="*/ 0 w 1171"/>
                <a:gd name="T5" fmla="*/ 1373 h 1374"/>
                <a:gd name="T6" fmla="*/ 0 w 1171"/>
                <a:gd name="T7" fmla="*/ 0 h 1374"/>
                <a:gd name="T8" fmla="*/ 1170 w 1171"/>
                <a:gd name="T9" fmla="*/ 0 h 1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1"/>
                <a:gd name="T16" fmla="*/ 0 h 1374"/>
                <a:gd name="T17" fmla="*/ 1171 w 1171"/>
                <a:gd name="T18" fmla="*/ 1374 h 1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1" h="1374">
                  <a:moveTo>
                    <a:pt x="1170" y="0"/>
                  </a:moveTo>
                  <a:lnTo>
                    <a:pt x="1170" y="1373"/>
                  </a:lnTo>
                  <a:lnTo>
                    <a:pt x="0" y="1373"/>
                  </a:lnTo>
                  <a:lnTo>
                    <a:pt x="0" y="0"/>
                  </a:lnTo>
                  <a:lnTo>
                    <a:pt x="1170" y="0"/>
                  </a:lnTo>
                </a:path>
              </a:pathLst>
            </a:custGeom>
            <a:solidFill>
              <a:srgbClr val="00CE3F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9158" name="Freeform 6"/>
            <p:cNvSpPr>
              <a:spLocks/>
            </p:cNvSpPr>
            <p:nvPr/>
          </p:nvSpPr>
          <p:spPr bwMode="auto">
            <a:xfrm>
              <a:off x="5474" y="2793"/>
              <a:ext cx="15" cy="1384"/>
            </a:xfrm>
            <a:custGeom>
              <a:avLst/>
              <a:gdLst>
                <a:gd name="T0" fmla="*/ 7 w 15"/>
                <a:gd name="T1" fmla="*/ 1363 h 1384"/>
                <a:gd name="T2" fmla="*/ 0 w 15"/>
                <a:gd name="T3" fmla="*/ 1373 h 1384"/>
                <a:gd name="T4" fmla="*/ 0 w 15"/>
                <a:gd name="T5" fmla="*/ 0 h 1384"/>
                <a:gd name="T6" fmla="*/ 14 w 15"/>
                <a:gd name="T7" fmla="*/ 0 h 1384"/>
                <a:gd name="T8" fmla="*/ 14 w 15"/>
                <a:gd name="T9" fmla="*/ 1373 h 1384"/>
                <a:gd name="T10" fmla="*/ 7 w 15"/>
                <a:gd name="T11" fmla="*/ 1383 h 1384"/>
                <a:gd name="T12" fmla="*/ 14 w 15"/>
                <a:gd name="T13" fmla="*/ 1373 h 1384"/>
                <a:gd name="T14" fmla="*/ 14 w 15"/>
                <a:gd name="T15" fmla="*/ 1383 h 1384"/>
                <a:gd name="T16" fmla="*/ 7 w 15"/>
                <a:gd name="T17" fmla="*/ 1383 h 1384"/>
                <a:gd name="T18" fmla="*/ 7 w 15"/>
                <a:gd name="T19" fmla="*/ 1363 h 138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1384"/>
                <a:gd name="T32" fmla="*/ 15 w 15"/>
                <a:gd name="T33" fmla="*/ 1384 h 138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1384">
                  <a:moveTo>
                    <a:pt x="7" y="1363"/>
                  </a:moveTo>
                  <a:lnTo>
                    <a:pt x="0" y="1373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373"/>
                  </a:lnTo>
                  <a:lnTo>
                    <a:pt x="7" y="1383"/>
                  </a:lnTo>
                  <a:lnTo>
                    <a:pt x="14" y="1373"/>
                  </a:lnTo>
                  <a:lnTo>
                    <a:pt x="14" y="1383"/>
                  </a:lnTo>
                  <a:lnTo>
                    <a:pt x="7" y="1383"/>
                  </a:lnTo>
                  <a:lnTo>
                    <a:pt x="7" y="1363"/>
                  </a:lnTo>
                </a:path>
              </a:pathLst>
            </a:custGeom>
            <a:solidFill>
              <a:srgbClr val="FF004C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9159" name="Freeform 7"/>
            <p:cNvSpPr>
              <a:spLocks/>
            </p:cNvSpPr>
            <p:nvPr/>
          </p:nvSpPr>
          <p:spPr bwMode="auto">
            <a:xfrm>
              <a:off x="4298" y="4162"/>
              <a:ext cx="1181" cy="15"/>
            </a:xfrm>
            <a:custGeom>
              <a:avLst/>
              <a:gdLst>
                <a:gd name="T0" fmla="*/ 20 w 1181"/>
                <a:gd name="T1" fmla="*/ 7 h 15"/>
                <a:gd name="T2" fmla="*/ 10 w 1181"/>
                <a:gd name="T3" fmla="*/ 0 h 15"/>
                <a:gd name="T4" fmla="*/ 1180 w 1181"/>
                <a:gd name="T5" fmla="*/ 0 h 15"/>
                <a:gd name="T6" fmla="*/ 1180 w 1181"/>
                <a:gd name="T7" fmla="*/ 14 h 15"/>
                <a:gd name="T8" fmla="*/ 10 w 1181"/>
                <a:gd name="T9" fmla="*/ 14 h 15"/>
                <a:gd name="T10" fmla="*/ 0 w 1181"/>
                <a:gd name="T11" fmla="*/ 7 h 15"/>
                <a:gd name="T12" fmla="*/ 10 w 1181"/>
                <a:gd name="T13" fmla="*/ 14 h 15"/>
                <a:gd name="T14" fmla="*/ 0 w 1181"/>
                <a:gd name="T15" fmla="*/ 14 h 15"/>
                <a:gd name="T16" fmla="*/ 0 w 1181"/>
                <a:gd name="T17" fmla="*/ 7 h 15"/>
                <a:gd name="T18" fmla="*/ 20 w 1181"/>
                <a:gd name="T19" fmla="*/ 7 h 1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81"/>
                <a:gd name="T31" fmla="*/ 0 h 15"/>
                <a:gd name="T32" fmla="*/ 1181 w 1181"/>
                <a:gd name="T33" fmla="*/ 15 h 1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81" h="15">
                  <a:moveTo>
                    <a:pt x="20" y="7"/>
                  </a:moveTo>
                  <a:lnTo>
                    <a:pt x="10" y="0"/>
                  </a:lnTo>
                  <a:lnTo>
                    <a:pt x="1180" y="0"/>
                  </a:lnTo>
                  <a:lnTo>
                    <a:pt x="1180" y="14"/>
                  </a:lnTo>
                  <a:lnTo>
                    <a:pt x="10" y="14"/>
                  </a:lnTo>
                  <a:lnTo>
                    <a:pt x="0" y="7"/>
                  </a:lnTo>
                  <a:lnTo>
                    <a:pt x="10" y="14"/>
                  </a:lnTo>
                  <a:lnTo>
                    <a:pt x="0" y="14"/>
                  </a:lnTo>
                  <a:lnTo>
                    <a:pt x="0" y="7"/>
                  </a:lnTo>
                  <a:lnTo>
                    <a:pt x="20" y="7"/>
                  </a:lnTo>
                </a:path>
              </a:pathLst>
            </a:custGeom>
            <a:solidFill>
              <a:srgbClr val="FF004C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9160" name="Freeform 8"/>
            <p:cNvSpPr>
              <a:spLocks/>
            </p:cNvSpPr>
            <p:nvPr/>
          </p:nvSpPr>
          <p:spPr bwMode="auto">
            <a:xfrm>
              <a:off x="4298" y="2783"/>
              <a:ext cx="15" cy="1384"/>
            </a:xfrm>
            <a:custGeom>
              <a:avLst/>
              <a:gdLst>
                <a:gd name="T0" fmla="*/ 7 w 15"/>
                <a:gd name="T1" fmla="*/ 20 h 1384"/>
                <a:gd name="T2" fmla="*/ 14 w 15"/>
                <a:gd name="T3" fmla="*/ 10 h 1384"/>
                <a:gd name="T4" fmla="*/ 14 w 15"/>
                <a:gd name="T5" fmla="*/ 1383 h 1384"/>
                <a:gd name="T6" fmla="*/ 0 w 15"/>
                <a:gd name="T7" fmla="*/ 1383 h 1384"/>
                <a:gd name="T8" fmla="*/ 0 w 15"/>
                <a:gd name="T9" fmla="*/ 10 h 1384"/>
                <a:gd name="T10" fmla="*/ 7 w 15"/>
                <a:gd name="T11" fmla="*/ 0 h 1384"/>
                <a:gd name="T12" fmla="*/ 0 w 15"/>
                <a:gd name="T13" fmla="*/ 10 h 1384"/>
                <a:gd name="T14" fmla="*/ 0 w 15"/>
                <a:gd name="T15" fmla="*/ 0 h 1384"/>
                <a:gd name="T16" fmla="*/ 7 w 15"/>
                <a:gd name="T17" fmla="*/ 0 h 1384"/>
                <a:gd name="T18" fmla="*/ 7 w 15"/>
                <a:gd name="T19" fmla="*/ 20 h 138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1384"/>
                <a:gd name="T32" fmla="*/ 15 w 15"/>
                <a:gd name="T33" fmla="*/ 1384 h 138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1384">
                  <a:moveTo>
                    <a:pt x="7" y="20"/>
                  </a:moveTo>
                  <a:lnTo>
                    <a:pt x="14" y="10"/>
                  </a:lnTo>
                  <a:lnTo>
                    <a:pt x="14" y="1383"/>
                  </a:lnTo>
                  <a:lnTo>
                    <a:pt x="0" y="1383"/>
                  </a:lnTo>
                  <a:lnTo>
                    <a:pt x="0" y="10"/>
                  </a:lnTo>
                  <a:lnTo>
                    <a:pt x="7" y="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20"/>
                  </a:lnTo>
                </a:path>
              </a:pathLst>
            </a:custGeom>
            <a:solidFill>
              <a:srgbClr val="FF004C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9161" name="Freeform 9"/>
            <p:cNvSpPr>
              <a:spLocks/>
            </p:cNvSpPr>
            <p:nvPr/>
          </p:nvSpPr>
          <p:spPr bwMode="auto">
            <a:xfrm>
              <a:off x="4308" y="2783"/>
              <a:ext cx="1181" cy="15"/>
            </a:xfrm>
            <a:custGeom>
              <a:avLst/>
              <a:gdLst>
                <a:gd name="T0" fmla="*/ 1160 w 1181"/>
                <a:gd name="T1" fmla="*/ 7 h 15"/>
                <a:gd name="T2" fmla="*/ 1170 w 1181"/>
                <a:gd name="T3" fmla="*/ 14 h 15"/>
                <a:gd name="T4" fmla="*/ 0 w 1181"/>
                <a:gd name="T5" fmla="*/ 14 h 15"/>
                <a:gd name="T6" fmla="*/ 0 w 1181"/>
                <a:gd name="T7" fmla="*/ 0 h 15"/>
                <a:gd name="T8" fmla="*/ 1170 w 1181"/>
                <a:gd name="T9" fmla="*/ 0 h 15"/>
                <a:gd name="T10" fmla="*/ 1180 w 1181"/>
                <a:gd name="T11" fmla="*/ 7 h 15"/>
                <a:gd name="T12" fmla="*/ 1170 w 1181"/>
                <a:gd name="T13" fmla="*/ 0 h 15"/>
                <a:gd name="T14" fmla="*/ 1180 w 1181"/>
                <a:gd name="T15" fmla="*/ 0 h 15"/>
                <a:gd name="T16" fmla="*/ 1180 w 1181"/>
                <a:gd name="T17" fmla="*/ 7 h 15"/>
                <a:gd name="T18" fmla="*/ 1160 w 1181"/>
                <a:gd name="T19" fmla="*/ 7 h 1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81"/>
                <a:gd name="T31" fmla="*/ 0 h 15"/>
                <a:gd name="T32" fmla="*/ 1181 w 1181"/>
                <a:gd name="T33" fmla="*/ 15 h 1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81" h="15">
                  <a:moveTo>
                    <a:pt x="1160" y="7"/>
                  </a:moveTo>
                  <a:lnTo>
                    <a:pt x="1170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1170" y="0"/>
                  </a:lnTo>
                  <a:lnTo>
                    <a:pt x="1180" y="7"/>
                  </a:lnTo>
                  <a:lnTo>
                    <a:pt x="1170" y="0"/>
                  </a:lnTo>
                  <a:lnTo>
                    <a:pt x="1180" y="0"/>
                  </a:lnTo>
                  <a:lnTo>
                    <a:pt x="1180" y="7"/>
                  </a:lnTo>
                  <a:lnTo>
                    <a:pt x="1160" y="7"/>
                  </a:lnTo>
                </a:path>
              </a:pathLst>
            </a:custGeom>
            <a:solidFill>
              <a:srgbClr val="FF004C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9162" name="Freeform 10"/>
            <p:cNvSpPr>
              <a:spLocks/>
            </p:cNvSpPr>
            <p:nvPr/>
          </p:nvSpPr>
          <p:spPr bwMode="auto">
            <a:xfrm>
              <a:off x="4351" y="2842"/>
              <a:ext cx="1088" cy="1287"/>
            </a:xfrm>
            <a:custGeom>
              <a:avLst/>
              <a:gdLst>
                <a:gd name="T0" fmla="*/ 1087 w 1088"/>
                <a:gd name="T1" fmla="*/ 0 h 1287"/>
                <a:gd name="T2" fmla="*/ 1087 w 1088"/>
                <a:gd name="T3" fmla="*/ 1286 h 1287"/>
                <a:gd name="T4" fmla="*/ 0 w 1088"/>
                <a:gd name="T5" fmla="*/ 1286 h 1287"/>
                <a:gd name="T6" fmla="*/ 0 w 1088"/>
                <a:gd name="T7" fmla="*/ 0 h 1287"/>
                <a:gd name="T8" fmla="*/ 1087 w 1088"/>
                <a:gd name="T9" fmla="*/ 0 h 12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88"/>
                <a:gd name="T16" fmla="*/ 0 h 1287"/>
                <a:gd name="T17" fmla="*/ 1088 w 1088"/>
                <a:gd name="T18" fmla="*/ 1287 h 12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88" h="1287">
                  <a:moveTo>
                    <a:pt x="1087" y="0"/>
                  </a:moveTo>
                  <a:lnTo>
                    <a:pt x="1087" y="1286"/>
                  </a:lnTo>
                  <a:lnTo>
                    <a:pt x="0" y="1286"/>
                  </a:lnTo>
                  <a:lnTo>
                    <a:pt x="0" y="0"/>
                  </a:lnTo>
                  <a:lnTo>
                    <a:pt x="1087" y="0"/>
                  </a:lnTo>
                </a:path>
              </a:pathLst>
            </a:custGeom>
            <a:solidFill>
              <a:srgbClr val="FFE5CC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9163" name="Freeform 11"/>
            <p:cNvSpPr>
              <a:spLocks/>
            </p:cNvSpPr>
            <p:nvPr/>
          </p:nvSpPr>
          <p:spPr bwMode="auto">
            <a:xfrm>
              <a:off x="4351" y="2836"/>
              <a:ext cx="1094" cy="1293"/>
            </a:xfrm>
            <a:custGeom>
              <a:avLst/>
              <a:gdLst>
                <a:gd name="T0" fmla="*/ 1093 w 1094"/>
                <a:gd name="T1" fmla="*/ 0 h 1293"/>
                <a:gd name="T2" fmla="*/ 1093 w 1094"/>
                <a:gd name="T3" fmla="*/ 1292 h 1293"/>
                <a:gd name="T4" fmla="*/ 0 w 1094"/>
                <a:gd name="T5" fmla="*/ 1292 h 1293"/>
                <a:gd name="T6" fmla="*/ 0 w 1094"/>
                <a:gd name="T7" fmla="*/ 0 h 1293"/>
                <a:gd name="T8" fmla="*/ 1093 w 1094"/>
                <a:gd name="T9" fmla="*/ 0 h 12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94"/>
                <a:gd name="T16" fmla="*/ 0 h 1293"/>
                <a:gd name="T17" fmla="*/ 1094 w 1094"/>
                <a:gd name="T18" fmla="*/ 1293 h 12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94" h="1293">
                  <a:moveTo>
                    <a:pt x="1093" y="0"/>
                  </a:moveTo>
                  <a:lnTo>
                    <a:pt x="1093" y="1292"/>
                  </a:lnTo>
                  <a:lnTo>
                    <a:pt x="0" y="1292"/>
                  </a:lnTo>
                  <a:lnTo>
                    <a:pt x="0" y="0"/>
                  </a:lnTo>
                  <a:lnTo>
                    <a:pt x="1093" y="0"/>
                  </a:lnTo>
                </a:path>
              </a:pathLst>
            </a:custGeom>
            <a:noFill/>
            <a:ln w="12700" cap="rnd">
              <a:solidFill>
                <a:srgbClr val="19D8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9164" name="Line 12"/>
            <p:cNvSpPr>
              <a:spLocks noChangeShapeType="1"/>
            </p:cNvSpPr>
            <p:nvPr/>
          </p:nvSpPr>
          <p:spPr bwMode="auto">
            <a:xfrm>
              <a:off x="4356" y="4078"/>
              <a:ext cx="1084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65" name="Line 13"/>
            <p:cNvSpPr>
              <a:spLocks noChangeShapeType="1"/>
            </p:cNvSpPr>
            <p:nvPr/>
          </p:nvSpPr>
          <p:spPr bwMode="auto">
            <a:xfrm>
              <a:off x="4356" y="4028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66" name="Line 14"/>
            <p:cNvSpPr>
              <a:spLocks noChangeShapeType="1"/>
            </p:cNvSpPr>
            <p:nvPr/>
          </p:nvSpPr>
          <p:spPr bwMode="auto">
            <a:xfrm>
              <a:off x="4356" y="3979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67" name="Line 15"/>
            <p:cNvSpPr>
              <a:spLocks noChangeShapeType="1"/>
            </p:cNvSpPr>
            <p:nvPr/>
          </p:nvSpPr>
          <p:spPr bwMode="auto">
            <a:xfrm>
              <a:off x="4356" y="3929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68" name="Line 16"/>
            <p:cNvSpPr>
              <a:spLocks noChangeShapeType="1"/>
            </p:cNvSpPr>
            <p:nvPr/>
          </p:nvSpPr>
          <p:spPr bwMode="auto">
            <a:xfrm>
              <a:off x="4356" y="3879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69" name="Line 17"/>
            <p:cNvSpPr>
              <a:spLocks noChangeShapeType="1"/>
            </p:cNvSpPr>
            <p:nvPr/>
          </p:nvSpPr>
          <p:spPr bwMode="auto">
            <a:xfrm>
              <a:off x="4356" y="3830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70" name="Line 18"/>
            <p:cNvSpPr>
              <a:spLocks noChangeShapeType="1"/>
            </p:cNvSpPr>
            <p:nvPr/>
          </p:nvSpPr>
          <p:spPr bwMode="auto">
            <a:xfrm>
              <a:off x="4356" y="3780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71" name="Line 19"/>
            <p:cNvSpPr>
              <a:spLocks noChangeShapeType="1"/>
            </p:cNvSpPr>
            <p:nvPr/>
          </p:nvSpPr>
          <p:spPr bwMode="auto">
            <a:xfrm>
              <a:off x="4356" y="3730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72" name="Line 20"/>
            <p:cNvSpPr>
              <a:spLocks noChangeShapeType="1"/>
            </p:cNvSpPr>
            <p:nvPr/>
          </p:nvSpPr>
          <p:spPr bwMode="auto">
            <a:xfrm>
              <a:off x="4356" y="3681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73" name="Line 21"/>
            <p:cNvSpPr>
              <a:spLocks noChangeShapeType="1"/>
            </p:cNvSpPr>
            <p:nvPr/>
          </p:nvSpPr>
          <p:spPr bwMode="auto">
            <a:xfrm>
              <a:off x="4356" y="3631"/>
              <a:ext cx="1084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74" name="Line 22"/>
            <p:cNvSpPr>
              <a:spLocks noChangeShapeType="1"/>
            </p:cNvSpPr>
            <p:nvPr/>
          </p:nvSpPr>
          <p:spPr bwMode="auto">
            <a:xfrm>
              <a:off x="4356" y="3582"/>
              <a:ext cx="1084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75" name="Line 23"/>
            <p:cNvSpPr>
              <a:spLocks noChangeShapeType="1"/>
            </p:cNvSpPr>
            <p:nvPr/>
          </p:nvSpPr>
          <p:spPr bwMode="auto">
            <a:xfrm>
              <a:off x="4360" y="3531"/>
              <a:ext cx="1078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76" name="Line 24"/>
            <p:cNvSpPr>
              <a:spLocks noChangeShapeType="1"/>
            </p:cNvSpPr>
            <p:nvPr/>
          </p:nvSpPr>
          <p:spPr bwMode="auto">
            <a:xfrm>
              <a:off x="4356" y="3482"/>
              <a:ext cx="1084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77" name="Line 25"/>
            <p:cNvSpPr>
              <a:spLocks noChangeShapeType="1"/>
            </p:cNvSpPr>
            <p:nvPr/>
          </p:nvSpPr>
          <p:spPr bwMode="auto">
            <a:xfrm>
              <a:off x="4356" y="3433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78" name="Line 26"/>
            <p:cNvSpPr>
              <a:spLocks noChangeShapeType="1"/>
            </p:cNvSpPr>
            <p:nvPr/>
          </p:nvSpPr>
          <p:spPr bwMode="auto">
            <a:xfrm>
              <a:off x="4356" y="3384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79" name="Line 27"/>
            <p:cNvSpPr>
              <a:spLocks noChangeShapeType="1"/>
            </p:cNvSpPr>
            <p:nvPr/>
          </p:nvSpPr>
          <p:spPr bwMode="auto">
            <a:xfrm>
              <a:off x="4360" y="3333"/>
              <a:ext cx="1079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80" name="Line 28"/>
            <p:cNvSpPr>
              <a:spLocks noChangeShapeType="1"/>
            </p:cNvSpPr>
            <p:nvPr/>
          </p:nvSpPr>
          <p:spPr bwMode="auto">
            <a:xfrm>
              <a:off x="4356" y="3284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81" name="Line 29"/>
            <p:cNvSpPr>
              <a:spLocks noChangeShapeType="1"/>
            </p:cNvSpPr>
            <p:nvPr/>
          </p:nvSpPr>
          <p:spPr bwMode="auto">
            <a:xfrm>
              <a:off x="4356" y="3234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82" name="Line 30"/>
            <p:cNvSpPr>
              <a:spLocks noChangeShapeType="1"/>
            </p:cNvSpPr>
            <p:nvPr/>
          </p:nvSpPr>
          <p:spPr bwMode="auto">
            <a:xfrm>
              <a:off x="4356" y="3185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83" name="Line 31"/>
            <p:cNvSpPr>
              <a:spLocks noChangeShapeType="1"/>
            </p:cNvSpPr>
            <p:nvPr/>
          </p:nvSpPr>
          <p:spPr bwMode="auto">
            <a:xfrm>
              <a:off x="4356" y="3135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84" name="Line 32"/>
            <p:cNvSpPr>
              <a:spLocks noChangeShapeType="1"/>
            </p:cNvSpPr>
            <p:nvPr/>
          </p:nvSpPr>
          <p:spPr bwMode="auto">
            <a:xfrm>
              <a:off x="4356" y="3085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85" name="Line 33"/>
            <p:cNvSpPr>
              <a:spLocks noChangeShapeType="1"/>
            </p:cNvSpPr>
            <p:nvPr/>
          </p:nvSpPr>
          <p:spPr bwMode="auto">
            <a:xfrm>
              <a:off x="4356" y="3036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86" name="Line 34"/>
            <p:cNvSpPr>
              <a:spLocks noChangeShapeType="1"/>
            </p:cNvSpPr>
            <p:nvPr/>
          </p:nvSpPr>
          <p:spPr bwMode="auto">
            <a:xfrm>
              <a:off x="4356" y="2986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87" name="Line 35"/>
            <p:cNvSpPr>
              <a:spLocks noChangeShapeType="1"/>
            </p:cNvSpPr>
            <p:nvPr/>
          </p:nvSpPr>
          <p:spPr bwMode="auto">
            <a:xfrm>
              <a:off x="4356" y="2936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88" name="Line 36"/>
            <p:cNvSpPr>
              <a:spLocks noChangeShapeType="1"/>
            </p:cNvSpPr>
            <p:nvPr/>
          </p:nvSpPr>
          <p:spPr bwMode="auto">
            <a:xfrm>
              <a:off x="4356" y="2887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89" name="Line 37"/>
            <p:cNvSpPr>
              <a:spLocks noChangeShapeType="1"/>
            </p:cNvSpPr>
            <p:nvPr/>
          </p:nvSpPr>
          <p:spPr bwMode="auto">
            <a:xfrm>
              <a:off x="4401" y="2841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90" name="Line 38"/>
            <p:cNvSpPr>
              <a:spLocks noChangeShapeType="1"/>
            </p:cNvSpPr>
            <p:nvPr/>
          </p:nvSpPr>
          <p:spPr bwMode="auto">
            <a:xfrm>
              <a:off x="4451" y="2841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91" name="Line 39"/>
            <p:cNvSpPr>
              <a:spLocks noChangeShapeType="1"/>
            </p:cNvSpPr>
            <p:nvPr/>
          </p:nvSpPr>
          <p:spPr bwMode="auto">
            <a:xfrm>
              <a:off x="5042" y="2841"/>
              <a:ext cx="0" cy="1281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92" name="Line 40"/>
            <p:cNvSpPr>
              <a:spLocks noChangeShapeType="1"/>
            </p:cNvSpPr>
            <p:nvPr/>
          </p:nvSpPr>
          <p:spPr bwMode="auto">
            <a:xfrm>
              <a:off x="4650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93" name="Line 41"/>
            <p:cNvSpPr>
              <a:spLocks noChangeShapeType="1"/>
            </p:cNvSpPr>
            <p:nvPr/>
          </p:nvSpPr>
          <p:spPr bwMode="auto">
            <a:xfrm>
              <a:off x="5389" y="2839"/>
              <a:ext cx="0" cy="1281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94" name="Line 42"/>
            <p:cNvSpPr>
              <a:spLocks noChangeShapeType="1"/>
            </p:cNvSpPr>
            <p:nvPr/>
          </p:nvSpPr>
          <p:spPr bwMode="auto">
            <a:xfrm>
              <a:off x="5340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95" name="Line 43"/>
            <p:cNvSpPr>
              <a:spLocks noChangeShapeType="1"/>
            </p:cNvSpPr>
            <p:nvPr/>
          </p:nvSpPr>
          <p:spPr bwMode="auto">
            <a:xfrm>
              <a:off x="5294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96" name="Line 44"/>
            <p:cNvSpPr>
              <a:spLocks noChangeShapeType="1"/>
            </p:cNvSpPr>
            <p:nvPr/>
          </p:nvSpPr>
          <p:spPr bwMode="auto">
            <a:xfrm>
              <a:off x="5241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97" name="Line 45"/>
            <p:cNvSpPr>
              <a:spLocks noChangeShapeType="1"/>
            </p:cNvSpPr>
            <p:nvPr/>
          </p:nvSpPr>
          <p:spPr bwMode="auto">
            <a:xfrm>
              <a:off x="5195" y="2839"/>
              <a:ext cx="0" cy="1282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98" name="Line 46"/>
            <p:cNvSpPr>
              <a:spLocks noChangeShapeType="1"/>
            </p:cNvSpPr>
            <p:nvPr/>
          </p:nvSpPr>
          <p:spPr bwMode="auto">
            <a:xfrm>
              <a:off x="4497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199" name="Line 47"/>
            <p:cNvSpPr>
              <a:spLocks noChangeShapeType="1"/>
            </p:cNvSpPr>
            <p:nvPr/>
          </p:nvSpPr>
          <p:spPr bwMode="auto">
            <a:xfrm>
              <a:off x="5141" y="2839"/>
              <a:ext cx="0" cy="128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200" name="Line 48"/>
            <p:cNvSpPr>
              <a:spLocks noChangeShapeType="1"/>
            </p:cNvSpPr>
            <p:nvPr/>
          </p:nvSpPr>
          <p:spPr bwMode="auto">
            <a:xfrm>
              <a:off x="4600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201" name="Line 49"/>
            <p:cNvSpPr>
              <a:spLocks noChangeShapeType="1"/>
            </p:cNvSpPr>
            <p:nvPr/>
          </p:nvSpPr>
          <p:spPr bwMode="auto">
            <a:xfrm>
              <a:off x="4546" y="2841"/>
              <a:ext cx="0" cy="1281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202" name="Line 50"/>
            <p:cNvSpPr>
              <a:spLocks noChangeShapeType="1"/>
            </p:cNvSpPr>
            <p:nvPr/>
          </p:nvSpPr>
          <p:spPr bwMode="auto">
            <a:xfrm>
              <a:off x="4695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203" name="Line 51"/>
            <p:cNvSpPr>
              <a:spLocks noChangeShapeType="1"/>
            </p:cNvSpPr>
            <p:nvPr/>
          </p:nvSpPr>
          <p:spPr bwMode="auto">
            <a:xfrm>
              <a:off x="4749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204" name="Line 52"/>
            <p:cNvSpPr>
              <a:spLocks noChangeShapeType="1"/>
            </p:cNvSpPr>
            <p:nvPr/>
          </p:nvSpPr>
          <p:spPr bwMode="auto">
            <a:xfrm>
              <a:off x="4798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205" name="Line 53"/>
            <p:cNvSpPr>
              <a:spLocks noChangeShapeType="1"/>
            </p:cNvSpPr>
            <p:nvPr/>
          </p:nvSpPr>
          <p:spPr bwMode="auto">
            <a:xfrm>
              <a:off x="4844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206" name="Line 54"/>
            <p:cNvSpPr>
              <a:spLocks noChangeShapeType="1"/>
            </p:cNvSpPr>
            <p:nvPr/>
          </p:nvSpPr>
          <p:spPr bwMode="auto">
            <a:xfrm>
              <a:off x="4898" y="2841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207" name="Line 55"/>
            <p:cNvSpPr>
              <a:spLocks noChangeShapeType="1"/>
            </p:cNvSpPr>
            <p:nvPr/>
          </p:nvSpPr>
          <p:spPr bwMode="auto">
            <a:xfrm>
              <a:off x="4947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208" name="Line 56"/>
            <p:cNvSpPr>
              <a:spLocks noChangeShapeType="1"/>
            </p:cNvSpPr>
            <p:nvPr/>
          </p:nvSpPr>
          <p:spPr bwMode="auto">
            <a:xfrm>
              <a:off x="4992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209" name="Line 57"/>
            <p:cNvSpPr>
              <a:spLocks noChangeShapeType="1"/>
            </p:cNvSpPr>
            <p:nvPr/>
          </p:nvSpPr>
          <p:spPr bwMode="auto">
            <a:xfrm>
              <a:off x="5092" y="2842"/>
              <a:ext cx="0" cy="1281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9210" name="Freeform 58"/>
            <p:cNvSpPr>
              <a:spLocks/>
            </p:cNvSpPr>
            <p:nvPr/>
          </p:nvSpPr>
          <p:spPr bwMode="auto">
            <a:xfrm>
              <a:off x="4353" y="3157"/>
              <a:ext cx="945" cy="506"/>
            </a:xfrm>
            <a:custGeom>
              <a:avLst/>
              <a:gdLst>
                <a:gd name="T0" fmla="*/ 906 w 945"/>
                <a:gd name="T1" fmla="*/ 118 h 506"/>
                <a:gd name="T2" fmla="*/ 781 w 945"/>
                <a:gd name="T3" fmla="*/ 334 h 506"/>
                <a:gd name="T4" fmla="*/ 655 w 945"/>
                <a:gd name="T5" fmla="*/ 253 h 506"/>
                <a:gd name="T6" fmla="*/ 518 w 945"/>
                <a:gd name="T7" fmla="*/ 415 h 506"/>
                <a:gd name="T8" fmla="*/ 387 w 945"/>
                <a:gd name="T9" fmla="*/ 308 h 506"/>
                <a:gd name="T10" fmla="*/ 276 w 945"/>
                <a:gd name="T11" fmla="*/ 387 h 506"/>
                <a:gd name="T12" fmla="*/ 187 w 945"/>
                <a:gd name="T13" fmla="*/ 329 h 506"/>
                <a:gd name="T14" fmla="*/ 0 w 945"/>
                <a:gd name="T15" fmla="*/ 505 h 506"/>
                <a:gd name="T16" fmla="*/ 0 w 945"/>
                <a:gd name="T17" fmla="*/ 444 h 506"/>
                <a:gd name="T18" fmla="*/ 187 w 945"/>
                <a:gd name="T19" fmla="*/ 268 h 506"/>
                <a:gd name="T20" fmla="*/ 276 w 945"/>
                <a:gd name="T21" fmla="*/ 326 h 506"/>
                <a:gd name="T22" fmla="*/ 387 w 945"/>
                <a:gd name="T23" fmla="*/ 248 h 506"/>
                <a:gd name="T24" fmla="*/ 518 w 945"/>
                <a:gd name="T25" fmla="*/ 355 h 506"/>
                <a:gd name="T26" fmla="*/ 655 w 945"/>
                <a:gd name="T27" fmla="*/ 192 h 506"/>
                <a:gd name="T28" fmla="*/ 781 w 945"/>
                <a:gd name="T29" fmla="*/ 273 h 506"/>
                <a:gd name="T30" fmla="*/ 876 w 945"/>
                <a:gd name="T31" fmla="*/ 104 h 506"/>
                <a:gd name="T32" fmla="*/ 837 w 945"/>
                <a:gd name="T33" fmla="*/ 88 h 506"/>
                <a:gd name="T34" fmla="*/ 936 w 945"/>
                <a:gd name="T35" fmla="*/ 0 h 506"/>
                <a:gd name="T36" fmla="*/ 944 w 945"/>
                <a:gd name="T37" fmla="*/ 135 h 506"/>
                <a:gd name="T38" fmla="*/ 906 w 945"/>
                <a:gd name="T39" fmla="*/ 118 h 50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945"/>
                <a:gd name="T61" fmla="*/ 0 h 506"/>
                <a:gd name="T62" fmla="*/ 945 w 945"/>
                <a:gd name="T63" fmla="*/ 506 h 50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945" h="506">
                  <a:moveTo>
                    <a:pt x="906" y="118"/>
                  </a:moveTo>
                  <a:lnTo>
                    <a:pt x="781" y="334"/>
                  </a:lnTo>
                  <a:lnTo>
                    <a:pt x="655" y="253"/>
                  </a:lnTo>
                  <a:lnTo>
                    <a:pt x="518" y="415"/>
                  </a:lnTo>
                  <a:lnTo>
                    <a:pt x="387" y="308"/>
                  </a:lnTo>
                  <a:lnTo>
                    <a:pt x="276" y="387"/>
                  </a:lnTo>
                  <a:lnTo>
                    <a:pt x="187" y="329"/>
                  </a:lnTo>
                  <a:lnTo>
                    <a:pt x="0" y="505"/>
                  </a:lnTo>
                  <a:lnTo>
                    <a:pt x="0" y="444"/>
                  </a:lnTo>
                  <a:lnTo>
                    <a:pt x="187" y="268"/>
                  </a:lnTo>
                  <a:lnTo>
                    <a:pt x="276" y="326"/>
                  </a:lnTo>
                  <a:lnTo>
                    <a:pt x="387" y="248"/>
                  </a:lnTo>
                  <a:lnTo>
                    <a:pt x="518" y="355"/>
                  </a:lnTo>
                  <a:lnTo>
                    <a:pt x="655" y="192"/>
                  </a:lnTo>
                  <a:lnTo>
                    <a:pt x="781" y="273"/>
                  </a:lnTo>
                  <a:lnTo>
                    <a:pt x="876" y="104"/>
                  </a:lnTo>
                  <a:lnTo>
                    <a:pt x="837" y="88"/>
                  </a:lnTo>
                  <a:lnTo>
                    <a:pt x="936" y="0"/>
                  </a:lnTo>
                  <a:lnTo>
                    <a:pt x="944" y="135"/>
                  </a:lnTo>
                  <a:lnTo>
                    <a:pt x="906" y="118"/>
                  </a:lnTo>
                </a:path>
              </a:pathLst>
            </a:custGeom>
            <a:solidFill>
              <a:srgbClr val="B20000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3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3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3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3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3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3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4691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5715" name="Rectangle 3"/>
          <p:cNvSpPr>
            <a:spLocks noGrp="1" noChangeArrowheads="1"/>
          </p:cNvSpPr>
          <p:nvPr>
            <p:ph idx="1"/>
          </p:nvPr>
        </p:nvSpPr>
        <p:spPr>
          <a:xfrm>
            <a:off x="496888" y="1371600"/>
            <a:ext cx="8377237" cy="2892425"/>
          </a:xfrm>
        </p:spPr>
        <p:txBody>
          <a:bodyPr lIns="90488" tIns="44450" rIns="90488" bIns="44450"/>
          <a:lstStyle/>
          <a:p>
            <a:pPr eaLnBrk="1" hangingPunct="1">
              <a:buFont typeface="Wingdings" pitchFamily="2" charset="2"/>
              <a:buNone/>
            </a:pPr>
            <a:r>
              <a:rPr lang="en-US" sz="2400" smtClean="0">
                <a:solidFill>
                  <a:schemeClr val="tx2"/>
                </a:solidFill>
              </a:rPr>
              <a:t>Linking Databases </a:t>
            </a:r>
            <a:r>
              <a:rPr lang="pl-PL" sz="2400" smtClean="0">
                <a:solidFill>
                  <a:schemeClr val="tx2"/>
                </a:solidFill>
              </a:rPr>
              <a:t>t</a:t>
            </a:r>
            <a:r>
              <a:rPr lang="en-US" sz="2400" smtClean="0">
                <a:solidFill>
                  <a:schemeClr val="tx2"/>
                </a:solidFill>
              </a:rPr>
              <a:t>o </a:t>
            </a:r>
            <a:r>
              <a:rPr lang="pl-PL" sz="2400" smtClean="0">
                <a:solidFill>
                  <a:schemeClr val="tx2"/>
                </a:solidFill>
              </a:rPr>
              <a:t>T</a:t>
            </a:r>
            <a:r>
              <a:rPr lang="en-US" sz="2400" smtClean="0">
                <a:solidFill>
                  <a:schemeClr val="tx2"/>
                </a:solidFill>
              </a:rPr>
              <a:t>he Web:</a:t>
            </a:r>
          </a:p>
          <a:p>
            <a:pPr eaLnBrk="1" hangingPunct="1"/>
            <a:r>
              <a:rPr lang="en-US" sz="2400" smtClean="0"/>
              <a:t>Web user connects to vendor database</a:t>
            </a:r>
            <a:br>
              <a:rPr lang="en-US" sz="2400" smtClean="0"/>
            </a:br>
            <a:endParaRPr lang="en-US" sz="2400" smtClean="0"/>
          </a:p>
          <a:p>
            <a:pPr eaLnBrk="1" hangingPunct="1"/>
            <a:r>
              <a:rPr lang="en-US" sz="2400" smtClean="0"/>
              <a:t>Special software converts </a:t>
            </a:r>
            <a:r>
              <a:rPr lang="pl-PL" sz="2400" smtClean="0"/>
              <a:t>users query ‘in’ </a:t>
            </a:r>
            <a:r>
              <a:rPr lang="en-US" sz="2400" smtClean="0"/>
              <a:t>html to SQL</a:t>
            </a:r>
            <a:br>
              <a:rPr lang="en-US" sz="2400" smtClean="0"/>
            </a:br>
            <a:endParaRPr lang="en-US" sz="2400" smtClean="0"/>
          </a:p>
          <a:p>
            <a:pPr eaLnBrk="1" hangingPunct="1"/>
            <a:r>
              <a:rPr lang="en-US" sz="2400" smtClean="0"/>
              <a:t>SQL finds data, </a:t>
            </a:r>
            <a:br>
              <a:rPr lang="en-US" sz="2400" smtClean="0"/>
            </a:br>
            <a:r>
              <a:rPr lang="en-US" sz="2400" smtClean="0"/>
              <a:t>server converts result to HTML</a:t>
            </a:r>
            <a:endParaRPr lang="en-US" smtClean="0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74638"/>
            <a:ext cx="8229600" cy="882650"/>
          </a:xfrm>
          <a:noFill/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4000" smtClean="0">
                <a:solidFill>
                  <a:srgbClr val="0000FF"/>
                </a:solidFill>
              </a:rPr>
              <a:t>Database Trends</a:t>
            </a:r>
            <a:r>
              <a:rPr lang="pl-PL" sz="4000" smtClean="0">
                <a:solidFill>
                  <a:srgbClr val="0000FF"/>
                </a:solidFill>
              </a:rPr>
              <a:t> - 4</a:t>
            </a:r>
            <a:endParaRPr lang="en-US" sz="4000" smtClean="0">
              <a:solidFill>
                <a:srgbClr val="0000FF"/>
              </a:solidFill>
            </a:endParaRPr>
          </a:p>
        </p:txBody>
      </p:sp>
      <p:grpSp>
        <p:nvGrpSpPr>
          <p:cNvPr id="50180" name="Group 4"/>
          <p:cNvGrpSpPr>
            <a:grpSpLocks/>
          </p:cNvGrpSpPr>
          <p:nvPr/>
        </p:nvGrpSpPr>
        <p:grpSpPr bwMode="auto">
          <a:xfrm>
            <a:off x="6858000" y="4038600"/>
            <a:ext cx="1890713" cy="2212975"/>
            <a:chOff x="4298" y="2783"/>
            <a:chExt cx="1191" cy="1394"/>
          </a:xfrm>
        </p:grpSpPr>
        <p:sp>
          <p:nvSpPr>
            <p:cNvPr id="50181" name="Freeform 5"/>
            <p:cNvSpPr>
              <a:spLocks/>
            </p:cNvSpPr>
            <p:nvPr/>
          </p:nvSpPr>
          <p:spPr bwMode="auto">
            <a:xfrm>
              <a:off x="4308" y="2793"/>
              <a:ext cx="1171" cy="1374"/>
            </a:xfrm>
            <a:custGeom>
              <a:avLst/>
              <a:gdLst>
                <a:gd name="T0" fmla="*/ 1170 w 1171"/>
                <a:gd name="T1" fmla="*/ 0 h 1374"/>
                <a:gd name="T2" fmla="*/ 1170 w 1171"/>
                <a:gd name="T3" fmla="*/ 1373 h 1374"/>
                <a:gd name="T4" fmla="*/ 0 w 1171"/>
                <a:gd name="T5" fmla="*/ 1373 h 1374"/>
                <a:gd name="T6" fmla="*/ 0 w 1171"/>
                <a:gd name="T7" fmla="*/ 0 h 1374"/>
                <a:gd name="T8" fmla="*/ 1170 w 1171"/>
                <a:gd name="T9" fmla="*/ 0 h 1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1"/>
                <a:gd name="T16" fmla="*/ 0 h 1374"/>
                <a:gd name="T17" fmla="*/ 1171 w 1171"/>
                <a:gd name="T18" fmla="*/ 1374 h 1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1" h="1374">
                  <a:moveTo>
                    <a:pt x="1170" y="0"/>
                  </a:moveTo>
                  <a:lnTo>
                    <a:pt x="1170" y="1373"/>
                  </a:lnTo>
                  <a:lnTo>
                    <a:pt x="0" y="1373"/>
                  </a:lnTo>
                  <a:lnTo>
                    <a:pt x="0" y="0"/>
                  </a:lnTo>
                  <a:lnTo>
                    <a:pt x="1170" y="0"/>
                  </a:lnTo>
                </a:path>
              </a:pathLst>
            </a:custGeom>
            <a:solidFill>
              <a:srgbClr val="00CE3F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50182" name="Freeform 6"/>
            <p:cNvSpPr>
              <a:spLocks/>
            </p:cNvSpPr>
            <p:nvPr/>
          </p:nvSpPr>
          <p:spPr bwMode="auto">
            <a:xfrm>
              <a:off x="5474" y="2793"/>
              <a:ext cx="15" cy="1384"/>
            </a:xfrm>
            <a:custGeom>
              <a:avLst/>
              <a:gdLst>
                <a:gd name="T0" fmla="*/ 7 w 15"/>
                <a:gd name="T1" fmla="*/ 1363 h 1384"/>
                <a:gd name="T2" fmla="*/ 0 w 15"/>
                <a:gd name="T3" fmla="*/ 1373 h 1384"/>
                <a:gd name="T4" fmla="*/ 0 w 15"/>
                <a:gd name="T5" fmla="*/ 0 h 1384"/>
                <a:gd name="T6" fmla="*/ 14 w 15"/>
                <a:gd name="T7" fmla="*/ 0 h 1384"/>
                <a:gd name="T8" fmla="*/ 14 w 15"/>
                <a:gd name="T9" fmla="*/ 1373 h 1384"/>
                <a:gd name="T10" fmla="*/ 7 w 15"/>
                <a:gd name="T11" fmla="*/ 1383 h 1384"/>
                <a:gd name="T12" fmla="*/ 14 w 15"/>
                <a:gd name="T13" fmla="*/ 1373 h 1384"/>
                <a:gd name="T14" fmla="*/ 14 w 15"/>
                <a:gd name="T15" fmla="*/ 1383 h 1384"/>
                <a:gd name="T16" fmla="*/ 7 w 15"/>
                <a:gd name="T17" fmla="*/ 1383 h 1384"/>
                <a:gd name="T18" fmla="*/ 7 w 15"/>
                <a:gd name="T19" fmla="*/ 1363 h 138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1384"/>
                <a:gd name="T32" fmla="*/ 15 w 15"/>
                <a:gd name="T33" fmla="*/ 1384 h 138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1384">
                  <a:moveTo>
                    <a:pt x="7" y="1363"/>
                  </a:moveTo>
                  <a:lnTo>
                    <a:pt x="0" y="1373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373"/>
                  </a:lnTo>
                  <a:lnTo>
                    <a:pt x="7" y="1383"/>
                  </a:lnTo>
                  <a:lnTo>
                    <a:pt x="14" y="1373"/>
                  </a:lnTo>
                  <a:lnTo>
                    <a:pt x="14" y="1383"/>
                  </a:lnTo>
                  <a:lnTo>
                    <a:pt x="7" y="1383"/>
                  </a:lnTo>
                  <a:lnTo>
                    <a:pt x="7" y="1363"/>
                  </a:lnTo>
                </a:path>
              </a:pathLst>
            </a:custGeom>
            <a:solidFill>
              <a:srgbClr val="FF004C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50183" name="Freeform 7"/>
            <p:cNvSpPr>
              <a:spLocks/>
            </p:cNvSpPr>
            <p:nvPr/>
          </p:nvSpPr>
          <p:spPr bwMode="auto">
            <a:xfrm>
              <a:off x="4298" y="4162"/>
              <a:ext cx="1181" cy="15"/>
            </a:xfrm>
            <a:custGeom>
              <a:avLst/>
              <a:gdLst>
                <a:gd name="T0" fmla="*/ 20 w 1181"/>
                <a:gd name="T1" fmla="*/ 7 h 15"/>
                <a:gd name="T2" fmla="*/ 10 w 1181"/>
                <a:gd name="T3" fmla="*/ 0 h 15"/>
                <a:gd name="T4" fmla="*/ 1180 w 1181"/>
                <a:gd name="T5" fmla="*/ 0 h 15"/>
                <a:gd name="T6" fmla="*/ 1180 w 1181"/>
                <a:gd name="T7" fmla="*/ 14 h 15"/>
                <a:gd name="T8" fmla="*/ 10 w 1181"/>
                <a:gd name="T9" fmla="*/ 14 h 15"/>
                <a:gd name="T10" fmla="*/ 0 w 1181"/>
                <a:gd name="T11" fmla="*/ 7 h 15"/>
                <a:gd name="T12" fmla="*/ 10 w 1181"/>
                <a:gd name="T13" fmla="*/ 14 h 15"/>
                <a:gd name="T14" fmla="*/ 0 w 1181"/>
                <a:gd name="T15" fmla="*/ 14 h 15"/>
                <a:gd name="T16" fmla="*/ 0 w 1181"/>
                <a:gd name="T17" fmla="*/ 7 h 15"/>
                <a:gd name="T18" fmla="*/ 20 w 1181"/>
                <a:gd name="T19" fmla="*/ 7 h 1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81"/>
                <a:gd name="T31" fmla="*/ 0 h 15"/>
                <a:gd name="T32" fmla="*/ 1181 w 1181"/>
                <a:gd name="T33" fmla="*/ 15 h 1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81" h="15">
                  <a:moveTo>
                    <a:pt x="20" y="7"/>
                  </a:moveTo>
                  <a:lnTo>
                    <a:pt x="10" y="0"/>
                  </a:lnTo>
                  <a:lnTo>
                    <a:pt x="1180" y="0"/>
                  </a:lnTo>
                  <a:lnTo>
                    <a:pt x="1180" y="14"/>
                  </a:lnTo>
                  <a:lnTo>
                    <a:pt x="10" y="14"/>
                  </a:lnTo>
                  <a:lnTo>
                    <a:pt x="0" y="7"/>
                  </a:lnTo>
                  <a:lnTo>
                    <a:pt x="10" y="14"/>
                  </a:lnTo>
                  <a:lnTo>
                    <a:pt x="0" y="14"/>
                  </a:lnTo>
                  <a:lnTo>
                    <a:pt x="0" y="7"/>
                  </a:lnTo>
                  <a:lnTo>
                    <a:pt x="20" y="7"/>
                  </a:lnTo>
                </a:path>
              </a:pathLst>
            </a:custGeom>
            <a:solidFill>
              <a:srgbClr val="FF004C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50184" name="Freeform 8"/>
            <p:cNvSpPr>
              <a:spLocks/>
            </p:cNvSpPr>
            <p:nvPr/>
          </p:nvSpPr>
          <p:spPr bwMode="auto">
            <a:xfrm>
              <a:off x="4298" y="2783"/>
              <a:ext cx="15" cy="1384"/>
            </a:xfrm>
            <a:custGeom>
              <a:avLst/>
              <a:gdLst>
                <a:gd name="T0" fmla="*/ 7 w 15"/>
                <a:gd name="T1" fmla="*/ 20 h 1384"/>
                <a:gd name="T2" fmla="*/ 14 w 15"/>
                <a:gd name="T3" fmla="*/ 10 h 1384"/>
                <a:gd name="T4" fmla="*/ 14 w 15"/>
                <a:gd name="T5" fmla="*/ 1383 h 1384"/>
                <a:gd name="T6" fmla="*/ 0 w 15"/>
                <a:gd name="T7" fmla="*/ 1383 h 1384"/>
                <a:gd name="T8" fmla="*/ 0 w 15"/>
                <a:gd name="T9" fmla="*/ 10 h 1384"/>
                <a:gd name="T10" fmla="*/ 7 w 15"/>
                <a:gd name="T11" fmla="*/ 0 h 1384"/>
                <a:gd name="T12" fmla="*/ 0 w 15"/>
                <a:gd name="T13" fmla="*/ 10 h 1384"/>
                <a:gd name="T14" fmla="*/ 0 w 15"/>
                <a:gd name="T15" fmla="*/ 0 h 1384"/>
                <a:gd name="T16" fmla="*/ 7 w 15"/>
                <a:gd name="T17" fmla="*/ 0 h 1384"/>
                <a:gd name="T18" fmla="*/ 7 w 15"/>
                <a:gd name="T19" fmla="*/ 20 h 138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1384"/>
                <a:gd name="T32" fmla="*/ 15 w 15"/>
                <a:gd name="T33" fmla="*/ 1384 h 138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1384">
                  <a:moveTo>
                    <a:pt x="7" y="20"/>
                  </a:moveTo>
                  <a:lnTo>
                    <a:pt x="14" y="10"/>
                  </a:lnTo>
                  <a:lnTo>
                    <a:pt x="14" y="1383"/>
                  </a:lnTo>
                  <a:lnTo>
                    <a:pt x="0" y="1383"/>
                  </a:lnTo>
                  <a:lnTo>
                    <a:pt x="0" y="10"/>
                  </a:lnTo>
                  <a:lnTo>
                    <a:pt x="7" y="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20"/>
                  </a:lnTo>
                </a:path>
              </a:pathLst>
            </a:custGeom>
            <a:solidFill>
              <a:srgbClr val="FF004C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50185" name="Freeform 9"/>
            <p:cNvSpPr>
              <a:spLocks/>
            </p:cNvSpPr>
            <p:nvPr/>
          </p:nvSpPr>
          <p:spPr bwMode="auto">
            <a:xfrm>
              <a:off x="4308" y="2783"/>
              <a:ext cx="1181" cy="15"/>
            </a:xfrm>
            <a:custGeom>
              <a:avLst/>
              <a:gdLst>
                <a:gd name="T0" fmla="*/ 1160 w 1181"/>
                <a:gd name="T1" fmla="*/ 7 h 15"/>
                <a:gd name="T2" fmla="*/ 1170 w 1181"/>
                <a:gd name="T3" fmla="*/ 14 h 15"/>
                <a:gd name="T4" fmla="*/ 0 w 1181"/>
                <a:gd name="T5" fmla="*/ 14 h 15"/>
                <a:gd name="T6" fmla="*/ 0 w 1181"/>
                <a:gd name="T7" fmla="*/ 0 h 15"/>
                <a:gd name="T8" fmla="*/ 1170 w 1181"/>
                <a:gd name="T9" fmla="*/ 0 h 15"/>
                <a:gd name="T10" fmla="*/ 1180 w 1181"/>
                <a:gd name="T11" fmla="*/ 7 h 15"/>
                <a:gd name="T12" fmla="*/ 1170 w 1181"/>
                <a:gd name="T13" fmla="*/ 0 h 15"/>
                <a:gd name="T14" fmla="*/ 1180 w 1181"/>
                <a:gd name="T15" fmla="*/ 0 h 15"/>
                <a:gd name="T16" fmla="*/ 1180 w 1181"/>
                <a:gd name="T17" fmla="*/ 7 h 15"/>
                <a:gd name="T18" fmla="*/ 1160 w 1181"/>
                <a:gd name="T19" fmla="*/ 7 h 1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81"/>
                <a:gd name="T31" fmla="*/ 0 h 15"/>
                <a:gd name="T32" fmla="*/ 1181 w 1181"/>
                <a:gd name="T33" fmla="*/ 15 h 1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81" h="15">
                  <a:moveTo>
                    <a:pt x="1160" y="7"/>
                  </a:moveTo>
                  <a:lnTo>
                    <a:pt x="1170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1170" y="0"/>
                  </a:lnTo>
                  <a:lnTo>
                    <a:pt x="1180" y="7"/>
                  </a:lnTo>
                  <a:lnTo>
                    <a:pt x="1170" y="0"/>
                  </a:lnTo>
                  <a:lnTo>
                    <a:pt x="1180" y="0"/>
                  </a:lnTo>
                  <a:lnTo>
                    <a:pt x="1180" y="7"/>
                  </a:lnTo>
                  <a:lnTo>
                    <a:pt x="1160" y="7"/>
                  </a:lnTo>
                </a:path>
              </a:pathLst>
            </a:custGeom>
            <a:solidFill>
              <a:srgbClr val="FF004C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50186" name="Freeform 10"/>
            <p:cNvSpPr>
              <a:spLocks/>
            </p:cNvSpPr>
            <p:nvPr/>
          </p:nvSpPr>
          <p:spPr bwMode="auto">
            <a:xfrm>
              <a:off x="4351" y="2842"/>
              <a:ext cx="1088" cy="1287"/>
            </a:xfrm>
            <a:custGeom>
              <a:avLst/>
              <a:gdLst>
                <a:gd name="T0" fmla="*/ 1087 w 1088"/>
                <a:gd name="T1" fmla="*/ 0 h 1287"/>
                <a:gd name="T2" fmla="*/ 1087 w 1088"/>
                <a:gd name="T3" fmla="*/ 1286 h 1287"/>
                <a:gd name="T4" fmla="*/ 0 w 1088"/>
                <a:gd name="T5" fmla="*/ 1286 h 1287"/>
                <a:gd name="T6" fmla="*/ 0 w 1088"/>
                <a:gd name="T7" fmla="*/ 0 h 1287"/>
                <a:gd name="T8" fmla="*/ 1087 w 1088"/>
                <a:gd name="T9" fmla="*/ 0 h 12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88"/>
                <a:gd name="T16" fmla="*/ 0 h 1287"/>
                <a:gd name="T17" fmla="*/ 1088 w 1088"/>
                <a:gd name="T18" fmla="*/ 1287 h 12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88" h="1287">
                  <a:moveTo>
                    <a:pt x="1087" y="0"/>
                  </a:moveTo>
                  <a:lnTo>
                    <a:pt x="1087" y="1286"/>
                  </a:lnTo>
                  <a:lnTo>
                    <a:pt x="0" y="1286"/>
                  </a:lnTo>
                  <a:lnTo>
                    <a:pt x="0" y="0"/>
                  </a:lnTo>
                  <a:lnTo>
                    <a:pt x="1087" y="0"/>
                  </a:lnTo>
                </a:path>
              </a:pathLst>
            </a:custGeom>
            <a:solidFill>
              <a:srgbClr val="FFE5CC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50187" name="Freeform 11"/>
            <p:cNvSpPr>
              <a:spLocks/>
            </p:cNvSpPr>
            <p:nvPr/>
          </p:nvSpPr>
          <p:spPr bwMode="auto">
            <a:xfrm>
              <a:off x="4351" y="2836"/>
              <a:ext cx="1094" cy="1293"/>
            </a:xfrm>
            <a:custGeom>
              <a:avLst/>
              <a:gdLst>
                <a:gd name="T0" fmla="*/ 1093 w 1094"/>
                <a:gd name="T1" fmla="*/ 0 h 1293"/>
                <a:gd name="T2" fmla="*/ 1093 w 1094"/>
                <a:gd name="T3" fmla="*/ 1292 h 1293"/>
                <a:gd name="T4" fmla="*/ 0 w 1094"/>
                <a:gd name="T5" fmla="*/ 1292 h 1293"/>
                <a:gd name="T6" fmla="*/ 0 w 1094"/>
                <a:gd name="T7" fmla="*/ 0 h 1293"/>
                <a:gd name="T8" fmla="*/ 1093 w 1094"/>
                <a:gd name="T9" fmla="*/ 0 h 12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94"/>
                <a:gd name="T16" fmla="*/ 0 h 1293"/>
                <a:gd name="T17" fmla="*/ 1094 w 1094"/>
                <a:gd name="T18" fmla="*/ 1293 h 12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94" h="1293">
                  <a:moveTo>
                    <a:pt x="1093" y="0"/>
                  </a:moveTo>
                  <a:lnTo>
                    <a:pt x="1093" y="1292"/>
                  </a:lnTo>
                  <a:lnTo>
                    <a:pt x="0" y="1292"/>
                  </a:lnTo>
                  <a:lnTo>
                    <a:pt x="0" y="0"/>
                  </a:lnTo>
                  <a:lnTo>
                    <a:pt x="1093" y="0"/>
                  </a:lnTo>
                </a:path>
              </a:pathLst>
            </a:custGeom>
            <a:noFill/>
            <a:ln w="12700" cap="rnd">
              <a:solidFill>
                <a:srgbClr val="19D8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50188" name="Line 12"/>
            <p:cNvSpPr>
              <a:spLocks noChangeShapeType="1"/>
            </p:cNvSpPr>
            <p:nvPr/>
          </p:nvSpPr>
          <p:spPr bwMode="auto">
            <a:xfrm>
              <a:off x="4356" y="4078"/>
              <a:ext cx="1084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189" name="Line 13"/>
            <p:cNvSpPr>
              <a:spLocks noChangeShapeType="1"/>
            </p:cNvSpPr>
            <p:nvPr/>
          </p:nvSpPr>
          <p:spPr bwMode="auto">
            <a:xfrm>
              <a:off x="4356" y="4028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190" name="Line 14"/>
            <p:cNvSpPr>
              <a:spLocks noChangeShapeType="1"/>
            </p:cNvSpPr>
            <p:nvPr/>
          </p:nvSpPr>
          <p:spPr bwMode="auto">
            <a:xfrm>
              <a:off x="4356" y="3979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191" name="Line 15"/>
            <p:cNvSpPr>
              <a:spLocks noChangeShapeType="1"/>
            </p:cNvSpPr>
            <p:nvPr/>
          </p:nvSpPr>
          <p:spPr bwMode="auto">
            <a:xfrm>
              <a:off x="4356" y="3929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192" name="Line 16"/>
            <p:cNvSpPr>
              <a:spLocks noChangeShapeType="1"/>
            </p:cNvSpPr>
            <p:nvPr/>
          </p:nvSpPr>
          <p:spPr bwMode="auto">
            <a:xfrm>
              <a:off x="4356" y="3879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193" name="Line 17"/>
            <p:cNvSpPr>
              <a:spLocks noChangeShapeType="1"/>
            </p:cNvSpPr>
            <p:nvPr/>
          </p:nvSpPr>
          <p:spPr bwMode="auto">
            <a:xfrm>
              <a:off x="4356" y="3830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194" name="Line 18"/>
            <p:cNvSpPr>
              <a:spLocks noChangeShapeType="1"/>
            </p:cNvSpPr>
            <p:nvPr/>
          </p:nvSpPr>
          <p:spPr bwMode="auto">
            <a:xfrm>
              <a:off x="4356" y="3780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195" name="Line 19"/>
            <p:cNvSpPr>
              <a:spLocks noChangeShapeType="1"/>
            </p:cNvSpPr>
            <p:nvPr/>
          </p:nvSpPr>
          <p:spPr bwMode="auto">
            <a:xfrm>
              <a:off x="4356" y="3730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196" name="Line 20"/>
            <p:cNvSpPr>
              <a:spLocks noChangeShapeType="1"/>
            </p:cNvSpPr>
            <p:nvPr/>
          </p:nvSpPr>
          <p:spPr bwMode="auto">
            <a:xfrm>
              <a:off x="4356" y="3681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197" name="Line 21"/>
            <p:cNvSpPr>
              <a:spLocks noChangeShapeType="1"/>
            </p:cNvSpPr>
            <p:nvPr/>
          </p:nvSpPr>
          <p:spPr bwMode="auto">
            <a:xfrm>
              <a:off x="4356" y="3631"/>
              <a:ext cx="1084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198" name="Line 22"/>
            <p:cNvSpPr>
              <a:spLocks noChangeShapeType="1"/>
            </p:cNvSpPr>
            <p:nvPr/>
          </p:nvSpPr>
          <p:spPr bwMode="auto">
            <a:xfrm>
              <a:off x="4356" y="3582"/>
              <a:ext cx="1084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199" name="Line 23"/>
            <p:cNvSpPr>
              <a:spLocks noChangeShapeType="1"/>
            </p:cNvSpPr>
            <p:nvPr/>
          </p:nvSpPr>
          <p:spPr bwMode="auto">
            <a:xfrm>
              <a:off x="4360" y="3531"/>
              <a:ext cx="1078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00" name="Line 24"/>
            <p:cNvSpPr>
              <a:spLocks noChangeShapeType="1"/>
            </p:cNvSpPr>
            <p:nvPr/>
          </p:nvSpPr>
          <p:spPr bwMode="auto">
            <a:xfrm>
              <a:off x="4356" y="3482"/>
              <a:ext cx="1084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01" name="Line 25"/>
            <p:cNvSpPr>
              <a:spLocks noChangeShapeType="1"/>
            </p:cNvSpPr>
            <p:nvPr/>
          </p:nvSpPr>
          <p:spPr bwMode="auto">
            <a:xfrm>
              <a:off x="4356" y="3433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02" name="Line 26"/>
            <p:cNvSpPr>
              <a:spLocks noChangeShapeType="1"/>
            </p:cNvSpPr>
            <p:nvPr/>
          </p:nvSpPr>
          <p:spPr bwMode="auto">
            <a:xfrm>
              <a:off x="4356" y="3384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03" name="Line 27"/>
            <p:cNvSpPr>
              <a:spLocks noChangeShapeType="1"/>
            </p:cNvSpPr>
            <p:nvPr/>
          </p:nvSpPr>
          <p:spPr bwMode="auto">
            <a:xfrm>
              <a:off x="4360" y="3333"/>
              <a:ext cx="1079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04" name="Line 28"/>
            <p:cNvSpPr>
              <a:spLocks noChangeShapeType="1"/>
            </p:cNvSpPr>
            <p:nvPr/>
          </p:nvSpPr>
          <p:spPr bwMode="auto">
            <a:xfrm>
              <a:off x="4356" y="3284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05" name="Line 29"/>
            <p:cNvSpPr>
              <a:spLocks noChangeShapeType="1"/>
            </p:cNvSpPr>
            <p:nvPr/>
          </p:nvSpPr>
          <p:spPr bwMode="auto">
            <a:xfrm>
              <a:off x="4356" y="3234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06" name="Line 30"/>
            <p:cNvSpPr>
              <a:spLocks noChangeShapeType="1"/>
            </p:cNvSpPr>
            <p:nvPr/>
          </p:nvSpPr>
          <p:spPr bwMode="auto">
            <a:xfrm>
              <a:off x="4356" y="3185"/>
              <a:ext cx="1082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07" name="Line 31"/>
            <p:cNvSpPr>
              <a:spLocks noChangeShapeType="1"/>
            </p:cNvSpPr>
            <p:nvPr/>
          </p:nvSpPr>
          <p:spPr bwMode="auto">
            <a:xfrm>
              <a:off x="4356" y="3135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08" name="Line 32"/>
            <p:cNvSpPr>
              <a:spLocks noChangeShapeType="1"/>
            </p:cNvSpPr>
            <p:nvPr/>
          </p:nvSpPr>
          <p:spPr bwMode="auto">
            <a:xfrm>
              <a:off x="4356" y="3085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09" name="Line 33"/>
            <p:cNvSpPr>
              <a:spLocks noChangeShapeType="1"/>
            </p:cNvSpPr>
            <p:nvPr/>
          </p:nvSpPr>
          <p:spPr bwMode="auto">
            <a:xfrm>
              <a:off x="4356" y="3036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10" name="Line 34"/>
            <p:cNvSpPr>
              <a:spLocks noChangeShapeType="1"/>
            </p:cNvSpPr>
            <p:nvPr/>
          </p:nvSpPr>
          <p:spPr bwMode="auto">
            <a:xfrm>
              <a:off x="4356" y="2986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11" name="Line 35"/>
            <p:cNvSpPr>
              <a:spLocks noChangeShapeType="1"/>
            </p:cNvSpPr>
            <p:nvPr/>
          </p:nvSpPr>
          <p:spPr bwMode="auto">
            <a:xfrm>
              <a:off x="4356" y="2936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12" name="Line 36"/>
            <p:cNvSpPr>
              <a:spLocks noChangeShapeType="1"/>
            </p:cNvSpPr>
            <p:nvPr/>
          </p:nvSpPr>
          <p:spPr bwMode="auto">
            <a:xfrm>
              <a:off x="4356" y="2887"/>
              <a:ext cx="1083" cy="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13" name="Line 37"/>
            <p:cNvSpPr>
              <a:spLocks noChangeShapeType="1"/>
            </p:cNvSpPr>
            <p:nvPr/>
          </p:nvSpPr>
          <p:spPr bwMode="auto">
            <a:xfrm>
              <a:off x="4401" y="2841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14" name="Line 38"/>
            <p:cNvSpPr>
              <a:spLocks noChangeShapeType="1"/>
            </p:cNvSpPr>
            <p:nvPr/>
          </p:nvSpPr>
          <p:spPr bwMode="auto">
            <a:xfrm>
              <a:off x="4451" y="2841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15" name="Line 39"/>
            <p:cNvSpPr>
              <a:spLocks noChangeShapeType="1"/>
            </p:cNvSpPr>
            <p:nvPr/>
          </p:nvSpPr>
          <p:spPr bwMode="auto">
            <a:xfrm>
              <a:off x="5042" y="2841"/>
              <a:ext cx="0" cy="1281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16" name="Line 40"/>
            <p:cNvSpPr>
              <a:spLocks noChangeShapeType="1"/>
            </p:cNvSpPr>
            <p:nvPr/>
          </p:nvSpPr>
          <p:spPr bwMode="auto">
            <a:xfrm>
              <a:off x="4650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17" name="Line 41"/>
            <p:cNvSpPr>
              <a:spLocks noChangeShapeType="1"/>
            </p:cNvSpPr>
            <p:nvPr/>
          </p:nvSpPr>
          <p:spPr bwMode="auto">
            <a:xfrm>
              <a:off x="5389" y="2839"/>
              <a:ext cx="0" cy="1281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18" name="Line 42"/>
            <p:cNvSpPr>
              <a:spLocks noChangeShapeType="1"/>
            </p:cNvSpPr>
            <p:nvPr/>
          </p:nvSpPr>
          <p:spPr bwMode="auto">
            <a:xfrm>
              <a:off x="5340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19" name="Line 43"/>
            <p:cNvSpPr>
              <a:spLocks noChangeShapeType="1"/>
            </p:cNvSpPr>
            <p:nvPr/>
          </p:nvSpPr>
          <p:spPr bwMode="auto">
            <a:xfrm>
              <a:off x="5294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20" name="Line 44"/>
            <p:cNvSpPr>
              <a:spLocks noChangeShapeType="1"/>
            </p:cNvSpPr>
            <p:nvPr/>
          </p:nvSpPr>
          <p:spPr bwMode="auto">
            <a:xfrm>
              <a:off x="5241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21" name="Line 45"/>
            <p:cNvSpPr>
              <a:spLocks noChangeShapeType="1"/>
            </p:cNvSpPr>
            <p:nvPr/>
          </p:nvSpPr>
          <p:spPr bwMode="auto">
            <a:xfrm>
              <a:off x="5195" y="2839"/>
              <a:ext cx="0" cy="1282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22" name="Line 46"/>
            <p:cNvSpPr>
              <a:spLocks noChangeShapeType="1"/>
            </p:cNvSpPr>
            <p:nvPr/>
          </p:nvSpPr>
          <p:spPr bwMode="auto">
            <a:xfrm>
              <a:off x="4497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23" name="Line 47"/>
            <p:cNvSpPr>
              <a:spLocks noChangeShapeType="1"/>
            </p:cNvSpPr>
            <p:nvPr/>
          </p:nvSpPr>
          <p:spPr bwMode="auto">
            <a:xfrm>
              <a:off x="5141" y="2839"/>
              <a:ext cx="0" cy="1280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24" name="Line 48"/>
            <p:cNvSpPr>
              <a:spLocks noChangeShapeType="1"/>
            </p:cNvSpPr>
            <p:nvPr/>
          </p:nvSpPr>
          <p:spPr bwMode="auto">
            <a:xfrm>
              <a:off x="4600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25" name="Line 49"/>
            <p:cNvSpPr>
              <a:spLocks noChangeShapeType="1"/>
            </p:cNvSpPr>
            <p:nvPr/>
          </p:nvSpPr>
          <p:spPr bwMode="auto">
            <a:xfrm>
              <a:off x="4546" y="2841"/>
              <a:ext cx="0" cy="1281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26" name="Line 50"/>
            <p:cNvSpPr>
              <a:spLocks noChangeShapeType="1"/>
            </p:cNvSpPr>
            <p:nvPr/>
          </p:nvSpPr>
          <p:spPr bwMode="auto">
            <a:xfrm>
              <a:off x="4695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27" name="Line 51"/>
            <p:cNvSpPr>
              <a:spLocks noChangeShapeType="1"/>
            </p:cNvSpPr>
            <p:nvPr/>
          </p:nvSpPr>
          <p:spPr bwMode="auto">
            <a:xfrm>
              <a:off x="4749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28" name="Line 52"/>
            <p:cNvSpPr>
              <a:spLocks noChangeShapeType="1"/>
            </p:cNvSpPr>
            <p:nvPr/>
          </p:nvSpPr>
          <p:spPr bwMode="auto">
            <a:xfrm>
              <a:off x="4798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29" name="Line 53"/>
            <p:cNvSpPr>
              <a:spLocks noChangeShapeType="1"/>
            </p:cNvSpPr>
            <p:nvPr/>
          </p:nvSpPr>
          <p:spPr bwMode="auto">
            <a:xfrm>
              <a:off x="4844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30" name="Line 54"/>
            <p:cNvSpPr>
              <a:spLocks noChangeShapeType="1"/>
            </p:cNvSpPr>
            <p:nvPr/>
          </p:nvSpPr>
          <p:spPr bwMode="auto">
            <a:xfrm>
              <a:off x="4898" y="2841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31" name="Line 55"/>
            <p:cNvSpPr>
              <a:spLocks noChangeShapeType="1"/>
            </p:cNvSpPr>
            <p:nvPr/>
          </p:nvSpPr>
          <p:spPr bwMode="auto">
            <a:xfrm>
              <a:off x="4947" y="2841"/>
              <a:ext cx="0" cy="1278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32" name="Line 56"/>
            <p:cNvSpPr>
              <a:spLocks noChangeShapeType="1"/>
            </p:cNvSpPr>
            <p:nvPr/>
          </p:nvSpPr>
          <p:spPr bwMode="auto">
            <a:xfrm>
              <a:off x="4992" y="2842"/>
              <a:ext cx="0" cy="1279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33" name="Line 57"/>
            <p:cNvSpPr>
              <a:spLocks noChangeShapeType="1"/>
            </p:cNvSpPr>
            <p:nvPr/>
          </p:nvSpPr>
          <p:spPr bwMode="auto">
            <a:xfrm>
              <a:off x="5092" y="2842"/>
              <a:ext cx="0" cy="1281"/>
            </a:xfrm>
            <a:prstGeom prst="line">
              <a:avLst/>
            </a:prstGeom>
            <a:noFill/>
            <a:ln w="12700">
              <a:solidFill>
                <a:srgbClr val="19D8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0234" name="Freeform 58"/>
            <p:cNvSpPr>
              <a:spLocks/>
            </p:cNvSpPr>
            <p:nvPr/>
          </p:nvSpPr>
          <p:spPr bwMode="auto">
            <a:xfrm>
              <a:off x="4353" y="3157"/>
              <a:ext cx="945" cy="506"/>
            </a:xfrm>
            <a:custGeom>
              <a:avLst/>
              <a:gdLst>
                <a:gd name="T0" fmla="*/ 906 w 945"/>
                <a:gd name="T1" fmla="*/ 118 h 506"/>
                <a:gd name="T2" fmla="*/ 781 w 945"/>
                <a:gd name="T3" fmla="*/ 334 h 506"/>
                <a:gd name="T4" fmla="*/ 655 w 945"/>
                <a:gd name="T5" fmla="*/ 253 h 506"/>
                <a:gd name="T6" fmla="*/ 518 w 945"/>
                <a:gd name="T7" fmla="*/ 415 h 506"/>
                <a:gd name="T8" fmla="*/ 387 w 945"/>
                <a:gd name="T9" fmla="*/ 308 h 506"/>
                <a:gd name="T10" fmla="*/ 276 w 945"/>
                <a:gd name="T11" fmla="*/ 387 h 506"/>
                <a:gd name="T12" fmla="*/ 187 w 945"/>
                <a:gd name="T13" fmla="*/ 329 h 506"/>
                <a:gd name="T14" fmla="*/ 0 w 945"/>
                <a:gd name="T15" fmla="*/ 505 h 506"/>
                <a:gd name="T16" fmla="*/ 0 w 945"/>
                <a:gd name="T17" fmla="*/ 444 h 506"/>
                <a:gd name="T18" fmla="*/ 187 w 945"/>
                <a:gd name="T19" fmla="*/ 268 h 506"/>
                <a:gd name="T20" fmla="*/ 276 w 945"/>
                <a:gd name="T21" fmla="*/ 326 h 506"/>
                <a:gd name="T22" fmla="*/ 387 w 945"/>
                <a:gd name="T23" fmla="*/ 248 h 506"/>
                <a:gd name="T24" fmla="*/ 518 w 945"/>
                <a:gd name="T25" fmla="*/ 355 h 506"/>
                <a:gd name="T26" fmla="*/ 655 w 945"/>
                <a:gd name="T27" fmla="*/ 192 h 506"/>
                <a:gd name="T28" fmla="*/ 781 w 945"/>
                <a:gd name="T29" fmla="*/ 273 h 506"/>
                <a:gd name="T30" fmla="*/ 876 w 945"/>
                <a:gd name="T31" fmla="*/ 104 h 506"/>
                <a:gd name="T32" fmla="*/ 837 w 945"/>
                <a:gd name="T33" fmla="*/ 88 h 506"/>
                <a:gd name="T34" fmla="*/ 936 w 945"/>
                <a:gd name="T35" fmla="*/ 0 h 506"/>
                <a:gd name="T36" fmla="*/ 944 w 945"/>
                <a:gd name="T37" fmla="*/ 135 h 506"/>
                <a:gd name="T38" fmla="*/ 906 w 945"/>
                <a:gd name="T39" fmla="*/ 118 h 50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945"/>
                <a:gd name="T61" fmla="*/ 0 h 506"/>
                <a:gd name="T62" fmla="*/ 945 w 945"/>
                <a:gd name="T63" fmla="*/ 506 h 50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945" h="506">
                  <a:moveTo>
                    <a:pt x="906" y="118"/>
                  </a:moveTo>
                  <a:lnTo>
                    <a:pt x="781" y="334"/>
                  </a:lnTo>
                  <a:lnTo>
                    <a:pt x="655" y="253"/>
                  </a:lnTo>
                  <a:lnTo>
                    <a:pt x="518" y="415"/>
                  </a:lnTo>
                  <a:lnTo>
                    <a:pt x="387" y="308"/>
                  </a:lnTo>
                  <a:lnTo>
                    <a:pt x="276" y="387"/>
                  </a:lnTo>
                  <a:lnTo>
                    <a:pt x="187" y="329"/>
                  </a:lnTo>
                  <a:lnTo>
                    <a:pt x="0" y="505"/>
                  </a:lnTo>
                  <a:lnTo>
                    <a:pt x="0" y="444"/>
                  </a:lnTo>
                  <a:lnTo>
                    <a:pt x="187" y="268"/>
                  </a:lnTo>
                  <a:lnTo>
                    <a:pt x="276" y="326"/>
                  </a:lnTo>
                  <a:lnTo>
                    <a:pt x="387" y="248"/>
                  </a:lnTo>
                  <a:lnTo>
                    <a:pt x="518" y="355"/>
                  </a:lnTo>
                  <a:lnTo>
                    <a:pt x="655" y="192"/>
                  </a:lnTo>
                  <a:lnTo>
                    <a:pt x="781" y="273"/>
                  </a:lnTo>
                  <a:lnTo>
                    <a:pt x="876" y="104"/>
                  </a:lnTo>
                  <a:lnTo>
                    <a:pt x="837" y="88"/>
                  </a:lnTo>
                  <a:lnTo>
                    <a:pt x="936" y="0"/>
                  </a:lnTo>
                  <a:lnTo>
                    <a:pt x="944" y="135"/>
                  </a:lnTo>
                  <a:lnTo>
                    <a:pt x="906" y="118"/>
                  </a:lnTo>
                </a:path>
              </a:pathLst>
            </a:custGeom>
            <a:solidFill>
              <a:srgbClr val="B20000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3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3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3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3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3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3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3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3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5715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990600"/>
            <a:ext cx="8382000" cy="5867400"/>
          </a:xfrm>
        </p:spPr>
        <p:txBody>
          <a:bodyPr/>
          <a:lstStyle/>
          <a:p>
            <a:pPr lvl="1" eaLnBrk="1" hangingPunct="1">
              <a:spcBef>
                <a:spcPct val="40000"/>
              </a:spcBef>
              <a:buFont typeface="Wingdings" pitchFamily="2" charset="2"/>
              <a:buNone/>
            </a:pPr>
            <a:endParaRPr lang="pl-PL" sz="2400" smtClean="0"/>
          </a:p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pl-PL" sz="2800" smtClean="0"/>
              <a:t>		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641350" y="74613"/>
            <a:ext cx="8502650" cy="656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60400" indent="-660400" eaLnBrk="1" hangingPunct="1">
              <a:lnSpc>
                <a:spcPct val="80000"/>
              </a:lnSpc>
              <a:buClr>
                <a:srgbClr val="0000FF"/>
              </a:buClr>
              <a:buFont typeface="Wingdings" pitchFamily="2" charset="2"/>
              <a:buNone/>
            </a:pPr>
            <a:r>
              <a:rPr lang="pl-PL" sz="4000">
                <a:solidFill>
                  <a:srgbClr val="0000FF"/>
                </a:solidFill>
              </a:rPr>
              <a:t>6.2. </a:t>
            </a:r>
            <a:r>
              <a:rPr lang="en-US" sz="4000">
                <a:solidFill>
                  <a:srgbClr val="0000FF"/>
                </a:solidFill>
              </a:rPr>
              <a:t>Security </a:t>
            </a:r>
            <a:r>
              <a:rPr lang="pl-PL" sz="4000">
                <a:solidFill>
                  <a:srgbClr val="0000FF"/>
                </a:solidFill>
              </a:rPr>
              <a:t>Requirements</a:t>
            </a:r>
            <a:endParaRPr lang="pl-PL" sz="3200">
              <a:solidFill>
                <a:srgbClr val="0000FF"/>
              </a:solidFill>
            </a:endParaRPr>
          </a:p>
          <a:p>
            <a:pPr marL="660400" indent="-6604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pl-PL" sz="2400"/>
              <a:t>Security requirements for databases and DBMSs:</a:t>
            </a:r>
            <a:endParaRPr lang="pl-PL" sz="1400">
              <a:solidFill>
                <a:srgbClr val="0000FF"/>
              </a:solidFill>
            </a:endParaRPr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AutoNum type="alphaLcPeriod"/>
            </a:pPr>
            <a:r>
              <a:rPr lang="en-US" sz="2400"/>
              <a:t>Physical </a:t>
            </a:r>
            <a:r>
              <a:rPr lang="pl-PL" sz="2400"/>
              <a:t>d</a:t>
            </a:r>
            <a:r>
              <a:rPr lang="en-US" sz="2400"/>
              <a:t>atabase </a:t>
            </a:r>
            <a:r>
              <a:rPr lang="pl-PL" sz="2400"/>
              <a:t>i</a:t>
            </a:r>
            <a:r>
              <a:rPr lang="en-US" sz="2400"/>
              <a:t>ntegrity</a:t>
            </a:r>
            <a:r>
              <a:rPr lang="pl-PL" sz="2400"/>
              <a:t> requirements</a:t>
            </a:r>
          </a:p>
          <a:p>
            <a:pPr marL="1409700" lvl="2" indent="-4953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pl-PL" sz="2000"/>
              <a:t>DB immune to physical problems   </a:t>
            </a:r>
            <a:r>
              <a:rPr lang="pl-PL" sz="1600">
                <a:solidFill>
                  <a:srgbClr val="777777"/>
                </a:solidFill>
              </a:rPr>
              <a:t>(e.g., power failure, flood)</a:t>
            </a:r>
            <a:endParaRPr lang="en-US" sz="1600">
              <a:solidFill>
                <a:srgbClr val="777777"/>
              </a:solidFill>
            </a:endParaRPr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AutoNum type="alphaLcPeriod"/>
            </a:pPr>
            <a:r>
              <a:rPr lang="en-US" sz="2400"/>
              <a:t>Logical </a:t>
            </a:r>
            <a:r>
              <a:rPr lang="pl-PL" sz="2400"/>
              <a:t>d</a:t>
            </a:r>
            <a:r>
              <a:rPr lang="en-US" sz="2400"/>
              <a:t>atabase </a:t>
            </a:r>
            <a:r>
              <a:rPr lang="pl-PL" sz="2400"/>
              <a:t>i</a:t>
            </a:r>
            <a:r>
              <a:rPr lang="en-US" sz="2400"/>
              <a:t>ntegrity</a:t>
            </a:r>
            <a:r>
              <a:rPr lang="pl-PL" sz="2400"/>
              <a:t> requirements</a:t>
            </a:r>
          </a:p>
          <a:p>
            <a:pPr marL="1409700" lvl="2" indent="-4953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pl-PL" sz="2000"/>
              <a:t>DB structure preserved  </a:t>
            </a:r>
            <a:r>
              <a:rPr lang="pl-PL" sz="1600">
                <a:solidFill>
                  <a:srgbClr val="777777"/>
                </a:solidFill>
              </a:rPr>
              <a:t>(e.g., update of a field doen’t affect another)</a:t>
            </a:r>
            <a:endParaRPr lang="en-US" sz="1600">
              <a:solidFill>
                <a:srgbClr val="777777"/>
              </a:solidFill>
            </a:endParaRPr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AutoNum type="alphaLcPeriod"/>
            </a:pPr>
            <a:r>
              <a:rPr lang="en-US" sz="2400"/>
              <a:t>Element </a:t>
            </a:r>
            <a:r>
              <a:rPr lang="pl-PL" sz="2400"/>
              <a:t>i</a:t>
            </a:r>
            <a:r>
              <a:rPr lang="en-US" sz="2400"/>
              <a:t>ntegrity</a:t>
            </a:r>
            <a:r>
              <a:rPr lang="pl-PL" sz="2400"/>
              <a:t> requirements</a:t>
            </a:r>
          </a:p>
          <a:p>
            <a:pPr marL="1409700" lvl="2" indent="-4953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pl-PL" sz="2000"/>
              <a:t>Accuracy of values of elements</a:t>
            </a:r>
            <a:endParaRPr lang="en-US" sz="2000"/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AutoNum type="alphaLcPeriod"/>
            </a:pPr>
            <a:r>
              <a:rPr lang="en-US" sz="2400"/>
              <a:t>Auditability</a:t>
            </a:r>
            <a:r>
              <a:rPr lang="pl-PL" sz="2400"/>
              <a:t> requirements</a:t>
            </a:r>
          </a:p>
          <a:p>
            <a:pPr marL="1409700" lvl="2" indent="-4953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pl-PL" sz="2000"/>
              <a:t>Able to track who accessed (read, wrote) what</a:t>
            </a:r>
            <a:endParaRPr lang="en-US" sz="2000"/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AutoNum type="alphaLcPeriod"/>
            </a:pPr>
            <a:r>
              <a:rPr lang="en-US" sz="2400"/>
              <a:t>Access </a:t>
            </a:r>
            <a:r>
              <a:rPr lang="pl-PL" sz="2400"/>
              <a:t>c</a:t>
            </a:r>
            <a:r>
              <a:rPr lang="en-US" sz="2400"/>
              <a:t>ontrol</a:t>
            </a:r>
            <a:r>
              <a:rPr lang="pl-PL" sz="2400"/>
              <a:t> requirements</a:t>
            </a:r>
          </a:p>
          <a:p>
            <a:pPr marL="1409700" lvl="2" indent="-4953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pl-PL" sz="2000"/>
              <a:t>Restricts DB access (read, write) to legitinmate users</a:t>
            </a:r>
            <a:endParaRPr lang="en-US" sz="2000"/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AutoNum type="alphaLcPeriod"/>
            </a:pPr>
            <a:r>
              <a:rPr lang="en-US" sz="2400"/>
              <a:t>User </a:t>
            </a:r>
            <a:r>
              <a:rPr lang="pl-PL" sz="2400"/>
              <a:t>a</a:t>
            </a:r>
            <a:r>
              <a:rPr lang="en-US" sz="2400"/>
              <a:t>uthentication</a:t>
            </a:r>
            <a:r>
              <a:rPr lang="pl-PL" sz="2400"/>
              <a:t> requirements</a:t>
            </a:r>
          </a:p>
          <a:p>
            <a:pPr marL="1409700" lvl="2" indent="-4953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pl-PL" sz="2000"/>
              <a:t>Only authorized users can access DB</a:t>
            </a:r>
            <a:endParaRPr lang="en-US" sz="2000"/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AutoNum type="alphaLcPeriod"/>
            </a:pPr>
            <a:r>
              <a:rPr lang="en-US" sz="2400"/>
              <a:t>Availability</a:t>
            </a:r>
            <a:r>
              <a:rPr lang="pl-PL" sz="2400"/>
              <a:t> requirements</a:t>
            </a:r>
          </a:p>
          <a:p>
            <a:pPr marL="1409700" lvl="2" indent="-4953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pl-PL" sz="2000"/>
              <a:t>DB info available to all authorized users 24/7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762000"/>
            <a:ext cx="8643937" cy="58118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l-PL" sz="2400" smtClean="0"/>
              <a:t>Requirements can be </a:t>
            </a:r>
            <a:r>
              <a:rPr lang="pl-PL" sz="2400" smtClean="0">
                <a:solidFill>
                  <a:srgbClr val="0000FF"/>
                </a:solidFill>
              </a:rPr>
              <a:t>rephrased </a:t>
            </a:r>
            <a:r>
              <a:rPr lang="pl-PL" sz="2400" smtClean="0"/>
              <a:t>/ </a:t>
            </a:r>
            <a:r>
              <a:rPr lang="pl-PL" sz="2400" smtClean="0">
                <a:solidFill>
                  <a:srgbClr val="0000FF"/>
                </a:solidFill>
              </a:rPr>
              <a:t>sumarized</a:t>
            </a:r>
            <a:r>
              <a:rPr lang="pl-PL" sz="2400" smtClean="0"/>
              <a:t> as follows: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Data must be trusted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DBMS designed to manage trust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DBMS must  reconstruct</a:t>
            </a:r>
            <a:r>
              <a:rPr lang="pl-PL" smtClean="0"/>
              <a:t> reality</a:t>
            </a:r>
            <a:endParaRPr lang="en-US" smtClean="0"/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Data must be accurate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Field checks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Access control  (CRUD)</a:t>
            </a:r>
            <a:endParaRPr lang="pl-PL" smtClean="0"/>
          </a:p>
          <a:p>
            <a:pPr lvl="3" eaLnBrk="1" hangingPunct="1">
              <a:lnSpc>
                <a:spcPct val="90000"/>
              </a:lnSpc>
            </a:pPr>
            <a:r>
              <a:rPr lang="pl-PL" smtClean="0">
                <a:solidFill>
                  <a:srgbClr val="0000FF"/>
                </a:solidFill>
              </a:rPr>
              <a:t>CRUD</a:t>
            </a:r>
            <a:r>
              <a:rPr lang="pl-PL" smtClean="0"/>
              <a:t> = </a:t>
            </a:r>
            <a:r>
              <a:rPr lang="en-US" b="1" smtClean="0"/>
              <a:t>C</a:t>
            </a:r>
            <a:r>
              <a:rPr lang="en-US" smtClean="0"/>
              <a:t>reate, </a:t>
            </a:r>
            <a:r>
              <a:rPr lang="en-US" b="1" smtClean="0"/>
              <a:t>R</a:t>
            </a:r>
            <a:r>
              <a:rPr lang="en-US" smtClean="0"/>
              <a:t>ead, </a:t>
            </a:r>
            <a:r>
              <a:rPr lang="en-US" b="1" smtClean="0"/>
              <a:t>U</a:t>
            </a:r>
            <a:r>
              <a:rPr lang="en-US" smtClean="0"/>
              <a:t>pdate, and </a:t>
            </a:r>
            <a:r>
              <a:rPr lang="en-US" b="1" smtClean="0"/>
              <a:t>D</a:t>
            </a:r>
            <a:r>
              <a:rPr lang="en-US" smtClean="0"/>
              <a:t>elete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Change log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Trade-offs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Audit vs. performance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Access vs. performance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Self-authentication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High availability</a:t>
            </a: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754063"/>
          </a:xfrm>
          <a:solidFill>
            <a:srgbClr val="FFFFFF"/>
          </a:solidFill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3200" smtClean="0">
                <a:solidFill>
                  <a:srgbClr val="FF0000"/>
                </a:solidFill>
              </a:rPr>
              <a:t>--OPTIONAL–</a:t>
            </a:r>
            <a:r>
              <a:rPr lang="en-US" sz="4000" smtClean="0">
                <a:solidFill>
                  <a:srgbClr val="0000FF"/>
                </a:solidFill>
              </a:rPr>
              <a:t> </a:t>
            </a:r>
            <a:r>
              <a:rPr lang="en-US" sz="3200" smtClean="0">
                <a:solidFill>
                  <a:srgbClr val="0000FF"/>
                </a:solidFill>
              </a:rPr>
              <a:t>Confident. /</a:t>
            </a:r>
            <a:r>
              <a:rPr lang="pl-PL" sz="3200" smtClean="0">
                <a:solidFill>
                  <a:srgbClr val="0000FF"/>
                </a:solidFill>
              </a:rPr>
              <a:t> </a:t>
            </a:r>
            <a:r>
              <a:rPr lang="en-US" sz="3200" smtClean="0">
                <a:solidFill>
                  <a:srgbClr val="0000FF"/>
                </a:solidFill>
              </a:rPr>
              <a:t>Integrity / Availability</a:t>
            </a:r>
          </a:p>
        </p:txBody>
      </p:sp>
      <p:pic>
        <p:nvPicPr>
          <p:cNvPr id="52228" name="Picture 4" descr="bd05584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35438" y="3449638"/>
            <a:ext cx="5008562" cy="306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990600"/>
            <a:ext cx="8382000" cy="5867400"/>
          </a:xfrm>
        </p:spPr>
        <p:txBody>
          <a:bodyPr/>
          <a:lstStyle/>
          <a:p>
            <a:pPr lvl="1" eaLnBrk="1" hangingPunct="1">
              <a:spcBef>
                <a:spcPct val="40000"/>
              </a:spcBef>
              <a:buFont typeface="Wingdings" pitchFamily="2" charset="2"/>
              <a:buNone/>
            </a:pPr>
            <a:endParaRPr lang="pl-PL" sz="2400" smtClean="0"/>
          </a:p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pl-PL" sz="2800" smtClean="0"/>
              <a:t>		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15913" y="74613"/>
            <a:ext cx="8828087" cy="656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60400" indent="-660400" eaLnBrk="1" hangingPunct="1">
              <a:lnSpc>
                <a:spcPct val="80000"/>
              </a:lnSpc>
              <a:buClr>
                <a:srgbClr val="0000FF"/>
              </a:buClr>
              <a:buFont typeface="Wingdings" pitchFamily="2" charset="2"/>
              <a:buNone/>
            </a:pPr>
            <a:r>
              <a:rPr lang="pl-PL" sz="4000">
                <a:solidFill>
                  <a:srgbClr val="0000FF"/>
                </a:solidFill>
              </a:rPr>
              <a:t>6.1. Introduction – DB „Refresher”</a:t>
            </a:r>
          </a:p>
          <a:p>
            <a:pPr marL="660400" indent="-660400" eaLnBrk="1" hangingPunct="1">
              <a:lnSpc>
                <a:spcPct val="80000"/>
              </a:lnSpc>
              <a:buClr>
                <a:srgbClr val="0000FF"/>
              </a:buClr>
              <a:buFont typeface="Wingdings" pitchFamily="2" charset="2"/>
              <a:buNone/>
            </a:pPr>
            <a:endParaRPr lang="pl-PL" sz="1400">
              <a:solidFill>
                <a:srgbClr val="0000FF"/>
              </a:solidFill>
            </a:endParaRPr>
          </a:p>
          <a:p>
            <a:pPr marL="660400" indent="-660400" algn="ctr" eaLnBrk="1" hangingPunct="1">
              <a:lnSpc>
                <a:spcPct val="80000"/>
              </a:lnSpc>
              <a:buClr>
                <a:srgbClr val="0000FF"/>
              </a:buClr>
              <a:buFont typeface="Wingdings" pitchFamily="2" charset="2"/>
              <a:buNone/>
            </a:pPr>
            <a:r>
              <a:rPr lang="pl-PL" sz="3200" b="1">
                <a:solidFill>
                  <a:srgbClr val="FF0000"/>
                </a:solidFill>
              </a:rPr>
              <a:t>- STUDY 6.1 ON YOUR OWN IF NEEDED -</a:t>
            </a:r>
          </a:p>
          <a:p>
            <a:pPr marL="660400" indent="-660400" eaLnBrk="1" hangingPunct="1">
              <a:lnSpc>
                <a:spcPct val="80000"/>
              </a:lnSpc>
              <a:buClr>
                <a:srgbClr val="0000FF"/>
              </a:buClr>
              <a:buFont typeface="Wingdings" pitchFamily="2" charset="2"/>
              <a:buNone/>
            </a:pPr>
            <a:endParaRPr lang="pl-PL" sz="900">
              <a:solidFill>
                <a:srgbClr val="0000FF"/>
              </a:solidFill>
            </a:endParaRPr>
          </a:p>
          <a:p>
            <a:pPr marL="660400" indent="-6604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pl-PL" sz="2400">
                <a:solidFill>
                  <a:srgbClr val="0000FF"/>
                </a:solidFill>
              </a:rPr>
              <a:t>Terms you know</a:t>
            </a:r>
            <a:r>
              <a:rPr lang="pl-PL" sz="2400"/>
              <a:t> from database courses:</a:t>
            </a:r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AutoNum type="alphaLcParenR"/>
            </a:pPr>
            <a:r>
              <a:rPr lang="pl-PL" sz="2400"/>
              <a:t> </a:t>
            </a:r>
            <a:r>
              <a:rPr lang="en-US" sz="2400"/>
              <a:t>Database</a:t>
            </a:r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AutoNum type="alphaLcParenR"/>
            </a:pPr>
            <a:r>
              <a:rPr lang="en-US" sz="2400"/>
              <a:t>Database management system (front end)</a:t>
            </a:r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AutoNum type="alphaLcParenR"/>
            </a:pPr>
            <a:r>
              <a:rPr lang="en-US" sz="2400"/>
              <a:t>Records</a:t>
            </a:r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AutoNum type="alphaLcParenR"/>
            </a:pPr>
            <a:r>
              <a:rPr lang="en-US" sz="2400"/>
              <a:t>Fields (elements)</a:t>
            </a:r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AutoNum type="alphaLcParenR"/>
            </a:pPr>
            <a:r>
              <a:rPr lang="en-US" sz="2400"/>
              <a:t>Schema  (logical design)</a:t>
            </a:r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AutoNum type="alphaLcParenR"/>
            </a:pPr>
            <a:r>
              <a:rPr lang="en-US" sz="2400"/>
              <a:t>Subschema  (user view)</a:t>
            </a:r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AutoNum type="alphaLcParenR"/>
            </a:pPr>
            <a:r>
              <a:rPr lang="en-US" sz="2400"/>
              <a:t>Entity</a:t>
            </a:r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AutoNum type="alphaLcParenR"/>
            </a:pPr>
            <a:r>
              <a:rPr lang="en-US" sz="2400"/>
              <a:t>Attributes</a:t>
            </a:r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AutoNum type="alphaLcParenR"/>
            </a:pPr>
            <a:r>
              <a:rPr lang="en-US" sz="2400"/>
              <a:t>Relation </a:t>
            </a:r>
          </a:p>
          <a:p>
            <a:pPr marL="1035050" lvl="1" indent="-57785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AutoNum type="alphaLcParenR"/>
            </a:pPr>
            <a:r>
              <a:rPr lang="en-US" sz="2400"/>
              <a:t>Queries (results in subschema)</a:t>
            </a:r>
            <a:endParaRPr lang="pl-PL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ChangeArrowheads="1"/>
          </p:cNvSpPr>
          <p:nvPr/>
        </p:nvSpPr>
        <p:spPr bwMode="auto">
          <a:xfrm>
            <a:off x="336550" y="0"/>
            <a:ext cx="880745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60400" indent="-660400" eaLnBrk="1" hangingPunct="1">
              <a:lnSpc>
                <a:spcPct val="80000"/>
              </a:lnSpc>
              <a:buClr>
                <a:srgbClr val="0000FF"/>
              </a:buClr>
              <a:buFont typeface="Wingdings" pitchFamily="2" charset="2"/>
              <a:buNone/>
            </a:pPr>
            <a:r>
              <a:rPr lang="pl-PL" sz="4000">
                <a:solidFill>
                  <a:srgbClr val="0000FF"/>
                </a:solidFill>
              </a:rPr>
              <a:t>6.3. Reliability</a:t>
            </a:r>
            <a:r>
              <a:rPr lang="en-US" sz="4000">
                <a:solidFill>
                  <a:srgbClr val="0000FF"/>
                </a:solidFill>
              </a:rPr>
              <a:t> and Integrity</a:t>
            </a:r>
            <a:r>
              <a:rPr lang="en-US" sz="3600">
                <a:solidFill>
                  <a:srgbClr val="0000FF"/>
                </a:solidFill>
              </a:rPr>
              <a:t> </a:t>
            </a:r>
            <a:endParaRPr lang="pl-PL" sz="3600">
              <a:solidFill>
                <a:srgbClr val="0000FF"/>
              </a:solidFill>
            </a:endParaRPr>
          </a:p>
          <a:p>
            <a:pPr marL="660400" indent="-660400" eaLnBrk="1" hangingPunct="1">
              <a:lnSpc>
                <a:spcPct val="80000"/>
              </a:lnSpc>
              <a:buClr>
                <a:srgbClr val="0000FF"/>
              </a:buClr>
              <a:buFont typeface="Wingdings" pitchFamily="2" charset="2"/>
              <a:buNone/>
            </a:pPr>
            <a:endParaRPr lang="pl-PL" sz="2400"/>
          </a:p>
        </p:txBody>
      </p:sp>
      <p:sp>
        <p:nvSpPr>
          <p:cNvPr id="53251" name="Rectangle 4"/>
          <p:cNvSpPr>
            <a:spLocks noChangeArrowheads="1"/>
          </p:cNvSpPr>
          <p:nvPr/>
        </p:nvSpPr>
        <p:spPr bwMode="auto">
          <a:xfrm>
            <a:off x="517525" y="727075"/>
            <a:ext cx="8626475" cy="580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Reliable</a:t>
            </a:r>
            <a:r>
              <a:rPr lang="en-US" sz="2400"/>
              <a:t> </a:t>
            </a:r>
            <a:r>
              <a:rPr lang="en-US" sz="2400">
                <a:solidFill>
                  <a:srgbClr val="0000FF"/>
                </a:solidFill>
              </a:rPr>
              <a:t>software</a:t>
            </a:r>
            <a:r>
              <a:rPr lang="en-US" sz="2400"/>
              <a:t> runs long time without failure</a:t>
            </a:r>
            <a:r>
              <a:rPr lang="pl-PL" sz="2400"/>
              <a:t>s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pl-PL"/>
          </a:p>
          <a:p>
            <a:pPr marL="609600" indent="-6096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pl-PL" sz="2400">
                <a:solidFill>
                  <a:srgbClr val="0000FF"/>
                </a:solidFill>
              </a:rPr>
              <a:t>Reliable DBMS</a:t>
            </a:r>
            <a:r>
              <a:rPr lang="pl-PL" sz="2400"/>
              <a:t> preserves:</a:t>
            </a:r>
            <a:endParaRPr lang="en-US" sz="2400"/>
          </a:p>
          <a:p>
            <a:pPr marL="990600" lvl="1" indent="-533400" eaLnBrk="1" hangingPunct="1">
              <a:lnSpc>
                <a:spcPct val="90000"/>
              </a:lnSpc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pl-PL" sz="2400"/>
              <a:t>DB</a:t>
            </a:r>
            <a:r>
              <a:rPr lang="en-US" sz="2400"/>
              <a:t> Integrity</a:t>
            </a:r>
            <a:r>
              <a:rPr lang="pl-PL" sz="2400"/>
              <a:t> / </a:t>
            </a:r>
            <a:r>
              <a:rPr lang="en-US" sz="2400"/>
              <a:t>Element Integrity</a:t>
            </a:r>
            <a:r>
              <a:rPr lang="pl-PL" sz="2400"/>
              <a:t> / </a:t>
            </a:r>
            <a:r>
              <a:rPr lang="en-US" sz="2400"/>
              <a:t>Element Accuracy</a:t>
            </a:r>
            <a:endParaRPr lang="pl-PL" sz="2400"/>
          </a:p>
          <a:p>
            <a:pPr marL="990600" lvl="1" indent="-5334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endParaRPr lang="pl-PL"/>
          </a:p>
          <a:p>
            <a:pPr marL="609600" indent="-6096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pl-PL" sz="2400"/>
              <a:t>Basic protection </a:t>
            </a:r>
            <a:r>
              <a:rPr lang="pl-PL" sz="2400">
                <a:solidFill>
                  <a:srgbClr val="0000FF"/>
                </a:solidFill>
              </a:rPr>
              <a:t>provided by OS</a:t>
            </a:r>
            <a:r>
              <a:rPr lang="pl-PL" sz="2400"/>
              <a:t> underlying DBMS</a:t>
            </a:r>
          </a:p>
          <a:p>
            <a:pPr marL="990600" lvl="1" indent="-533400" eaLnBrk="1" hangingPunct="1">
              <a:lnSpc>
                <a:spcPct val="90000"/>
              </a:lnSpc>
              <a:buClr>
                <a:schemeClr val="hlink"/>
              </a:buClr>
              <a:buFont typeface="Wingdings" pitchFamily="2" charset="2"/>
              <a:buAutoNum type="alphaLcParenR"/>
            </a:pPr>
            <a:r>
              <a:rPr lang="pl-PL" sz="2400"/>
              <a:t>File back ups</a:t>
            </a:r>
            <a:endParaRPr lang="en-US" sz="2400"/>
          </a:p>
          <a:p>
            <a:pPr marL="990600" lvl="1" indent="-533400" eaLnBrk="1" hangingPunct="1">
              <a:lnSpc>
                <a:spcPct val="90000"/>
              </a:lnSpc>
              <a:buClr>
                <a:schemeClr val="hlink"/>
              </a:buClr>
              <a:buFont typeface="Wingdings" pitchFamily="2" charset="2"/>
              <a:buAutoNum type="alphaLcParenR"/>
            </a:pPr>
            <a:r>
              <a:rPr lang="pl-PL" sz="2400"/>
              <a:t>Access controls</a:t>
            </a:r>
          </a:p>
          <a:p>
            <a:pPr marL="990600" lvl="1" indent="-533400" eaLnBrk="1" hangingPunct="1">
              <a:lnSpc>
                <a:spcPct val="90000"/>
              </a:lnSpc>
              <a:buClr>
                <a:schemeClr val="hlink"/>
              </a:buClr>
              <a:buFont typeface="Wingdings" pitchFamily="2" charset="2"/>
              <a:buAutoNum type="alphaLcParenR"/>
            </a:pPr>
            <a:r>
              <a:rPr lang="pl-PL" sz="2400"/>
              <a:t>Integrity checks</a:t>
            </a:r>
          </a:p>
          <a:p>
            <a:pPr marL="990600" lvl="1" indent="-5334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endParaRPr lang="pl-PL"/>
          </a:p>
          <a:p>
            <a:pPr marL="609600" indent="-6096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pl-PL" sz="2400">
                <a:solidFill>
                  <a:srgbClr val="0000FF"/>
                </a:solidFill>
              </a:rPr>
              <a:t>DBMS needs more CIA controls</a:t>
            </a:r>
          </a:p>
          <a:p>
            <a:pPr marL="990600" lvl="1" indent="-533400" eaLnBrk="1" hangingPunct="1">
              <a:lnSpc>
                <a:spcPct val="90000"/>
              </a:lnSpc>
              <a:buClr>
                <a:schemeClr val="hlink"/>
              </a:buClr>
              <a:buFont typeface="Wingdings" pitchFamily="2" charset="2"/>
              <a:buAutoNum type="alphaLcParenR"/>
            </a:pPr>
            <a:r>
              <a:rPr lang="pl-PL" sz="2400"/>
              <a:t>E.g. two-phase commit protocols for updates</a:t>
            </a:r>
          </a:p>
          <a:p>
            <a:pPr marL="990600" lvl="1" indent="-533400" eaLnBrk="1" hangingPunct="1">
              <a:lnSpc>
                <a:spcPct val="90000"/>
              </a:lnSpc>
              <a:buClr>
                <a:schemeClr val="hlink"/>
              </a:buClr>
              <a:buFont typeface="Wingdings" pitchFamily="2" charset="2"/>
              <a:buAutoNum type="alphaLcParenR"/>
            </a:pPr>
            <a:r>
              <a:rPr lang="pl-PL" sz="2400"/>
              <a:t>Redundancy/internal consistency controls</a:t>
            </a:r>
          </a:p>
          <a:p>
            <a:pPr marL="990600" lvl="1" indent="-533400" eaLnBrk="1" hangingPunct="1">
              <a:lnSpc>
                <a:spcPct val="90000"/>
              </a:lnSpc>
              <a:buClr>
                <a:schemeClr val="hlink"/>
              </a:buClr>
              <a:buFont typeface="Wingdings" pitchFamily="2" charset="2"/>
              <a:buAutoNum type="alphaLcParenR"/>
            </a:pPr>
            <a:r>
              <a:rPr lang="pl-PL" sz="2400"/>
              <a:t>DB recovery</a:t>
            </a:r>
          </a:p>
          <a:p>
            <a:pPr marL="990600" lvl="1" indent="-533400" eaLnBrk="1" hangingPunct="1">
              <a:lnSpc>
                <a:spcPct val="90000"/>
              </a:lnSpc>
              <a:buClr>
                <a:schemeClr val="hlink"/>
              </a:buClr>
              <a:buFont typeface="Wingdings" pitchFamily="2" charset="2"/>
              <a:buAutoNum type="alphaLcParenR"/>
            </a:pPr>
            <a:r>
              <a:rPr lang="pl-PL" sz="2400"/>
              <a:t>Concurrency/consistency control</a:t>
            </a:r>
          </a:p>
          <a:p>
            <a:pPr marL="990600" lvl="1" indent="-533400" eaLnBrk="1" hangingPunct="1">
              <a:lnSpc>
                <a:spcPct val="90000"/>
              </a:lnSpc>
              <a:buClr>
                <a:schemeClr val="hlink"/>
              </a:buClr>
              <a:buFont typeface="Wingdings" pitchFamily="2" charset="2"/>
              <a:buAutoNum type="alphaLcParenR"/>
            </a:pPr>
            <a:r>
              <a:rPr lang="pl-PL" sz="2400"/>
              <a:t>Monitors to enforce DB constraints</a:t>
            </a:r>
          </a:p>
          <a:p>
            <a:pPr marL="1371600" lvl="2" indent="-457200" eaLnBrk="1" hangingPunct="1">
              <a:lnSpc>
                <a:spcPct val="90000"/>
              </a:lnSpc>
              <a:buClr>
                <a:schemeClr val="folHlink"/>
              </a:buClr>
              <a:buSzPct val="50000"/>
              <a:buFont typeface="Wingdings" pitchFamily="2" charset="2"/>
              <a:buChar char="n"/>
            </a:pPr>
            <a:r>
              <a:rPr lang="pl-PL" sz="2400"/>
              <a:t>Range, state, transition constraints</a:t>
            </a:r>
          </a:p>
          <a:p>
            <a:pPr marL="1371600" lvl="2" indent="-457200" eaLnBrk="1" hangingPunct="1">
              <a:lnSpc>
                <a:spcPct val="90000"/>
              </a:lnSpc>
              <a:buClr>
                <a:schemeClr val="folHlink"/>
              </a:buClr>
              <a:buSzPct val="50000"/>
              <a:buFont typeface="Wingdings" pitchFamily="2" charset="2"/>
              <a:buChar char="n"/>
            </a:pPr>
            <a:r>
              <a:rPr lang="pl-PL" sz="2400"/>
              <a:t>Control structural DB integrity</a:t>
            </a:r>
            <a:endParaRPr lang="en-US" sz="2400"/>
          </a:p>
        </p:txBody>
      </p:sp>
      <p:pic>
        <p:nvPicPr>
          <p:cNvPr id="53252" name="Picture 5" descr="in00318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5575" y="3513138"/>
            <a:ext cx="1368425" cy="284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/>
          <p:cNvSpPr>
            <a:spLocks noGrp="1" noChangeArrowheads="1"/>
          </p:cNvSpPr>
          <p:nvPr>
            <p:ph idx="1"/>
          </p:nvPr>
        </p:nvSpPr>
        <p:spPr>
          <a:xfrm>
            <a:off x="446088" y="1301750"/>
            <a:ext cx="8377237" cy="52943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FF"/>
                </a:solidFill>
              </a:rPr>
              <a:t>Intent</a:t>
            </a:r>
            <a:r>
              <a:rPr lang="en-US" sz="2400" smtClean="0"/>
              <a:t> Phase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Check value of COMMIT-FLAG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Gathers resources</a:t>
            </a:r>
          </a:p>
          <a:p>
            <a:pPr lvl="4" eaLnBrk="1" hangingPunct="1">
              <a:lnSpc>
                <a:spcPct val="90000"/>
              </a:lnSpc>
            </a:pPr>
            <a:r>
              <a:rPr lang="en-US" sz="2400" smtClean="0"/>
              <a:t>Data</a:t>
            </a:r>
          </a:p>
          <a:p>
            <a:pPr lvl="4" eaLnBrk="1" hangingPunct="1">
              <a:lnSpc>
                <a:spcPct val="90000"/>
              </a:lnSpc>
            </a:pPr>
            <a:r>
              <a:rPr lang="en-US" sz="2400" smtClean="0"/>
              <a:t>Dummy records</a:t>
            </a:r>
          </a:p>
          <a:p>
            <a:pPr lvl="4" eaLnBrk="1" hangingPunct="1">
              <a:lnSpc>
                <a:spcPct val="90000"/>
              </a:lnSpc>
            </a:pPr>
            <a:r>
              <a:rPr lang="en-US" sz="2400" smtClean="0"/>
              <a:t>Open files</a:t>
            </a:r>
          </a:p>
          <a:p>
            <a:pPr lvl="4" eaLnBrk="1" hangingPunct="1">
              <a:lnSpc>
                <a:spcPct val="90000"/>
              </a:lnSpc>
            </a:pPr>
            <a:r>
              <a:rPr lang="en-US" sz="2400" smtClean="0"/>
              <a:t>Lock out others</a:t>
            </a:r>
          </a:p>
          <a:p>
            <a:pPr lvl="4" eaLnBrk="1" hangingPunct="1">
              <a:lnSpc>
                <a:spcPct val="90000"/>
              </a:lnSpc>
            </a:pPr>
            <a:r>
              <a:rPr lang="en-US" sz="2400" smtClean="0"/>
              <a:t>Calculate final answers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Write COMMIT-FLAG</a:t>
            </a:r>
            <a:endParaRPr lang="pl-PL" smtClean="0"/>
          </a:p>
          <a:p>
            <a:pPr lvl="2" eaLnBrk="1" hangingPunct="1">
              <a:lnSpc>
                <a:spcPct val="90000"/>
              </a:lnSpc>
            </a:pPr>
            <a:endParaRPr lang="en-US" sz="8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FF"/>
                </a:solidFill>
              </a:rPr>
              <a:t>Permanent Change</a:t>
            </a:r>
            <a:r>
              <a:rPr lang="en-US" sz="2400" smtClean="0"/>
              <a:t> Phase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Update made</a:t>
            </a:r>
            <a:endParaRPr lang="pl-PL" smtClean="0"/>
          </a:p>
          <a:p>
            <a:pPr lvl="2" eaLnBrk="1" hangingPunct="1">
              <a:lnSpc>
                <a:spcPct val="90000"/>
              </a:lnSpc>
            </a:pPr>
            <a:endParaRPr lang="en-US" sz="8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FF"/>
                </a:solidFill>
              </a:rPr>
              <a:t>Rollback ability</a:t>
            </a:r>
            <a:r>
              <a:rPr lang="en-US" sz="2400" smtClean="0"/>
              <a:t> at each phase</a:t>
            </a: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817563"/>
          </a:xfrm>
          <a:solidFill>
            <a:srgbClr val="FFFFFF"/>
          </a:solidFill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Two-Phase Update </a:t>
            </a:r>
            <a:r>
              <a:rPr lang="pl-PL" sz="4000" smtClean="0">
                <a:solidFill>
                  <a:srgbClr val="0000FF"/>
                </a:solidFill>
              </a:rPr>
              <a:t>(2PC)</a:t>
            </a:r>
            <a:endParaRPr lang="en-US" sz="4000" smtClean="0">
              <a:solidFill>
                <a:srgbClr val="0000FF"/>
              </a:solidFill>
            </a:endParaRPr>
          </a:p>
        </p:txBody>
      </p:sp>
      <p:pic>
        <p:nvPicPr>
          <p:cNvPr id="54276" name="Picture 5" descr="sy00478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97450" y="1474788"/>
            <a:ext cx="3111500" cy="322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idx="1"/>
          </p:nvPr>
        </p:nvSpPr>
        <p:spPr>
          <a:xfrm>
            <a:off x="401638" y="1014413"/>
            <a:ext cx="8742362" cy="54991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400" smtClean="0">
                <a:solidFill>
                  <a:srgbClr val="0000FF"/>
                </a:solidFill>
              </a:rPr>
              <a:t>b)</a:t>
            </a:r>
            <a:r>
              <a:rPr lang="pl-PL" sz="2400" smtClean="0"/>
              <a:t> </a:t>
            </a:r>
            <a:r>
              <a:rPr lang="pl-PL" sz="2400" smtClean="0">
                <a:solidFill>
                  <a:srgbClr val="0000FF"/>
                </a:solidFill>
              </a:rPr>
              <a:t>Redundancy/internal consistency controls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Error detection / error correction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Hamming codes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Parity bits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Cyclic redundancy check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Shadow fields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400" smtClean="0">
                <a:solidFill>
                  <a:srgbClr val="0000FF"/>
                </a:solidFill>
              </a:rPr>
              <a:t>c)</a:t>
            </a:r>
            <a:r>
              <a:rPr lang="pl-PL" sz="2400" smtClean="0"/>
              <a:t> </a:t>
            </a:r>
            <a:r>
              <a:rPr lang="pl-PL" sz="2400" smtClean="0">
                <a:solidFill>
                  <a:srgbClr val="0000FF"/>
                </a:solidFill>
              </a:rPr>
              <a:t>DB recovery</a:t>
            </a:r>
          </a:p>
          <a:p>
            <a:pPr lvl="1" eaLnBrk="1" hangingPunct="1">
              <a:lnSpc>
                <a:spcPct val="90000"/>
              </a:lnSpc>
            </a:pPr>
            <a:r>
              <a:rPr lang="pl-PL" sz="2400" smtClean="0"/>
              <a:t>Uses </a:t>
            </a:r>
            <a:r>
              <a:rPr lang="en-US" sz="2400" smtClean="0"/>
              <a:t>DBMS access log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400" smtClean="0">
                <a:solidFill>
                  <a:srgbClr val="0000FF"/>
                </a:solidFill>
              </a:rPr>
              <a:t>d)</a:t>
            </a:r>
            <a:r>
              <a:rPr lang="pl-PL" sz="2400" smtClean="0"/>
              <a:t> </a:t>
            </a:r>
            <a:r>
              <a:rPr lang="en-US" sz="2400" smtClean="0">
                <a:solidFill>
                  <a:srgbClr val="0000FF"/>
                </a:solidFill>
              </a:rPr>
              <a:t>Concurrency</a:t>
            </a:r>
            <a:r>
              <a:rPr lang="pl-PL" sz="2400" smtClean="0">
                <a:solidFill>
                  <a:srgbClr val="0000FF"/>
                </a:solidFill>
              </a:rPr>
              <a:t> control</a:t>
            </a:r>
          </a:p>
          <a:p>
            <a:pPr lvl="1" eaLnBrk="1" hangingPunct="1">
              <a:lnSpc>
                <a:spcPct val="90000"/>
              </a:lnSpc>
            </a:pPr>
            <a:r>
              <a:rPr lang="pl-PL" sz="2400" smtClean="0"/>
              <a:t>Checks/enforcement</a:t>
            </a:r>
            <a:endParaRPr lang="en-US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400" smtClean="0">
                <a:solidFill>
                  <a:srgbClr val="0000FF"/>
                </a:solidFill>
              </a:rPr>
              <a:t>e)</a:t>
            </a:r>
            <a:r>
              <a:rPr lang="pl-PL" sz="2400" smtClean="0"/>
              <a:t> </a:t>
            </a:r>
            <a:r>
              <a:rPr lang="en-US" sz="2400" smtClean="0">
                <a:solidFill>
                  <a:srgbClr val="0000FF"/>
                </a:solidFill>
              </a:rPr>
              <a:t>Monitors</a:t>
            </a:r>
            <a:r>
              <a:rPr lang="pl-PL" sz="2400" smtClean="0">
                <a:solidFill>
                  <a:srgbClr val="0000FF"/>
                </a:solidFill>
              </a:rPr>
              <a:t> for DB constraints</a:t>
            </a:r>
            <a:endParaRPr lang="en-US" sz="2400" smtClean="0">
              <a:solidFill>
                <a:srgbClr val="0000FF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FF"/>
                </a:solidFill>
              </a:rPr>
              <a:t>Range</a:t>
            </a:r>
            <a:r>
              <a:rPr lang="en-US" sz="2400" smtClean="0"/>
              <a:t> comparisons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FF"/>
                </a:solidFill>
              </a:rPr>
              <a:t>State</a:t>
            </a:r>
            <a:r>
              <a:rPr lang="en-US" sz="2400" smtClean="0"/>
              <a:t> constraints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FF"/>
                </a:solidFill>
              </a:rPr>
              <a:t>Transition</a:t>
            </a:r>
            <a:r>
              <a:rPr lang="en-US" sz="2400" smtClean="0"/>
              <a:t> constraints</a:t>
            </a: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817563"/>
          </a:xfrm>
          <a:solidFill>
            <a:srgbClr val="FFFFFF"/>
          </a:solidFill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4000" smtClean="0">
                <a:solidFill>
                  <a:srgbClr val="0000FF"/>
                </a:solidFill>
              </a:rPr>
              <a:t>Detecting</a:t>
            </a:r>
            <a:r>
              <a:rPr lang="pl-PL" sz="4000" smtClean="0">
                <a:solidFill>
                  <a:srgbClr val="0000FF"/>
                </a:solidFill>
              </a:rPr>
              <a:t> </a:t>
            </a:r>
            <a:r>
              <a:rPr lang="en-US" sz="4000" smtClean="0">
                <a:solidFill>
                  <a:srgbClr val="0000FF"/>
                </a:solidFill>
              </a:rPr>
              <a:t>Inconsistencies</a:t>
            </a:r>
          </a:p>
        </p:txBody>
      </p:sp>
      <p:grpSp>
        <p:nvGrpSpPr>
          <p:cNvPr id="55300" name="Group 8"/>
          <p:cNvGrpSpPr>
            <a:grpSpLocks/>
          </p:cNvGrpSpPr>
          <p:nvPr/>
        </p:nvGrpSpPr>
        <p:grpSpPr bwMode="auto">
          <a:xfrm>
            <a:off x="4364038" y="5716588"/>
            <a:ext cx="1895475" cy="685800"/>
            <a:chOff x="2749" y="3601"/>
            <a:chExt cx="1194" cy="432"/>
          </a:xfrm>
        </p:grpSpPr>
        <p:sp>
          <p:nvSpPr>
            <p:cNvPr id="55302" name="AutoShape 4"/>
            <p:cNvSpPr>
              <a:spLocks/>
            </p:cNvSpPr>
            <p:nvPr/>
          </p:nvSpPr>
          <p:spPr bwMode="auto">
            <a:xfrm>
              <a:off x="2749" y="3601"/>
              <a:ext cx="48" cy="432"/>
            </a:xfrm>
            <a:prstGeom prst="rightBrace">
              <a:avLst>
                <a:gd name="adj1" fmla="val 75000"/>
                <a:gd name="adj2" fmla="val 50000"/>
              </a:avLst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03" name="Text Box 5"/>
            <p:cNvSpPr txBox="1">
              <a:spLocks noChangeArrowheads="1"/>
            </p:cNvSpPr>
            <p:nvPr/>
          </p:nvSpPr>
          <p:spPr bwMode="auto">
            <a:xfrm>
              <a:off x="2839" y="3709"/>
              <a:ext cx="1104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More sophisticated</a:t>
              </a:r>
            </a:p>
          </p:txBody>
        </p:sp>
      </p:grpSp>
      <p:pic>
        <p:nvPicPr>
          <p:cNvPr id="55301" name="Picture 6" descr="j00787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76875" y="2008188"/>
            <a:ext cx="3667125" cy="393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990600"/>
            <a:ext cx="8382000" cy="5867400"/>
          </a:xfrm>
        </p:spPr>
        <p:txBody>
          <a:bodyPr/>
          <a:lstStyle/>
          <a:p>
            <a:pPr lvl="1" eaLnBrk="1" hangingPunct="1">
              <a:spcBef>
                <a:spcPct val="40000"/>
              </a:spcBef>
              <a:buFont typeface="Wingdings" pitchFamily="2" charset="2"/>
              <a:buNone/>
            </a:pPr>
            <a:endParaRPr lang="pl-PL" sz="2400" smtClean="0"/>
          </a:p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pl-PL" sz="2800" smtClean="0"/>
              <a:t>		</a:t>
            </a: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336550" y="74613"/>
            <a:ext cx="8807450" cy="656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60400" indent="-660400" eaLnBrk="1" hangingPunct="1">
              <a:lnSpc>
                <a:spcPct val="80000"/>
              </a:lnSpc>
              <a:buClr>
                <a:srgbClr val="0000FF"/>
              </a:buClr>
              <a:buFont typeface="Wingdings" pitchFamily="2" charset="2"/>
              <a:buNone/>
            </a:pPr>
            <a:r>
              <a:rPr lang="pl-PL" sz="4000">
                <a:solidFill>
                  <a:srgbClr val="0000FF"/>
                </a:solidFill>
              </a:rPr>
              <a:t>Sensitive Data</a:t>
            </a:r>
            <a:r>
              <a:rPr lang="en-US" sz="4000">
                <a:solidFill>
                  <a:srgbClr val="0000FF"/>
                </a:solidFill>
              </a:rPr>
              <a:t> </a:t>
            </a:r>
            <a:endParaRPr lang="pl-PL" sz="4000">
              <a:solidFill>
                <a:srgbClr val="0000FF"/>
              </a:solidFill>
            </a:endParaRPr>
          </a:p>
          <a:p>
            <a:pPr marL="660400" indent="-660400" eaLnBrk="1" hangingPunct="1">
              <a:lnSpc>
                <a:spcPct val="80000"/>
              </a:lnSpc>
              <a:buClr>
                <a:srgbClr val="0000FF"/>
              </a:buClr>
              <a:buFont typeface="Wingdings" pitchFamily="2" charset="2"/>
              <a:buNone/>
            </a:pPr>
            <a:endParaRPr lang="pl-PL" sz="1400">
              <a:solidFill>
                <a:srgbClr val="0000FF"/>
              </a:solidFill>
            </a:endParaRPr>
          </a:p>
          <a:p>
            <a:pPr marL="660400" indent="-6604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/>
              <a:t>Managing access</a:t>
            </a:r>
            <a:br>
              <a:rPr lang="en-US" sz="2400"/>
            </a:br>
            <a:endParaRPr lang="en-US" sz="2400"/>
          </a:p>
          <a:p>
            <a:pPr marL="660400" indent="-6604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/>
              <a:t> Hiding existence</a:t>
            </a:r>
          </a:p>
          <a:p>
            <a:pPr marL="660400" indent="-6604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400"/>
          </a:p>
          <a:p>
            <a:pPr marL="660400" indent="-6604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/>
              <a:t>Sharing vs. confidentiality</a:t>
            </a:r>
            <a:br>
              <a:rPr lang="en-US" sz="2400"/>
            </a:br>
            <a:endParaRPr lang="en-US" sz="2400"/>
          </a:p>
          <a:p>
            <a:pPr marL="660400" indent="-6604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/>
              <a:t>Security vs. precision</a:t>
            </a:r>
          </a:p>
          <a:p>
            <a:pPr marL="1409700" lvl="2" indent="-495300" eaLnBrk="1" hangingPunct="1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</a:pPr>
            <a:r>
              <a:rPr lang="en-US" sz="2400"/>
              <a:t>Perfect confidentiality</a:t>
            </a:r>
          </a:p>
          <a:p>
            <a:pPr marL="1409700" lvl="2" indent="-495300" eaLnBrk="1" hangingPunct="1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</a:pPr>
            <a:r>
              <a:rPr lang="en-US" sz="2400"/>
              <a:t>Maximum precision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692150"/>
            <a:ext cx="8737600" cy="61658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</a:pPr>
            <a:r>
              <a:rPr lang="pl-PL" sz="2400" smtClean="0">
                <a:solidFill>
                  <a:srgbClr val="0000FF"/>
                </a:solidFill>
              </a:rPr>
              <a:t>Inference attack</a:t>
            </a:r>
            <a:r>
              <a:rPr lang="en-US" sz="2400" smtClean="0"/>
              <a:t> </a:t>
            </a:r>
            <a:r>
              <a:rPr lang="pl-PL" sz="2400" smtClean="0"/>
              <a:t> - i</a:t>
            </a:r>
            <a:r>
              <a:rPr lang="en-US" sz="2400" smtClean="0"/>
              <a:t>nferring </a:t>
            </a:r>
            <a:r>
              <a:rPr lang="en-US" sz="2400" i="1" smtClean="0"/>
              <a:t>sensitive</a:t>
            </a:r>
            <a:r>
              <a:rPr lang="en-US" sz="2400" smtClean="0"/>
              <a:t> data</a:t>
            </a:r>
            <a:endParaRPr lang="pl-PL" sz="2400" smtClean="0"/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pl-PL" sz="2400" smtClean="0"/>
              <a:t>	</a:t>
            </a:r>
            <a:r>
              <a:rPr lang="en-US" sz="2400" smtClean="0"/>
              <a:t>from</a:t>
            </a:r>
            <a:r>
              <a:rPr lang="pl-PL" sz="2400" smtClean="0"/>
              <a:t> </a:t>
            </a:r>
            <a:r>
              <a:rPr lang="en-US" sz="2400" i="1" smtClean="0"/>
              <a:t>nonsensitive</a:t>
            </a:r>
            <a:r>
              <a:rPr lang="en-US" sz="2400" smtClean="0"/>
              <a:t> data </a:t>
            </a:r>
            <a:endParaRPr lang="pl-PL" sz="2400" smtClean="0"/>
          </a:p>
          <a:p>
            <a:pPr eaLnBrk="1" hangingPunct="1">
              <a:lnSpc>
                <a:spcPct val="90000"/>
              </a:lnSpc>
              <a:spcBef>
                <a:spcPct val="10000"/>
              </a:spcBef>
            </a:pPr>
            <a:endParaRPr lang="pl-PL" sz="800" smtClean="0"/>
          </a:p>
          <a:p>
            <a:pPr eaLnBrk="1" hangingPunct="1">
              <a:lnSpc>
                <a:spcPct val="90000"/>
              </a:lnSpc>
              <a:spcBef>
                <a:spcPct val="10000"/>
              </a:spcBef>
            </a:pPr>
            <a:r>
              <a:rPr lang="pl-PL" sz="2400" smtClean="0">
                <a:solidFill>
                  <a:srgbClr val="0000FF"/>
                </a:solidFill>
              </a:rPr>
              <a:t>Types</a:t>
            </a:r>
            <a:r>
              <a:rPr lang="pl-PL" sz="2400" smtClean="0"/>
              <a:t> of inference attacks: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pl-PL" sz="2400" smtClean="0">
                <a:solidFill>
                  <a:srgbClr val="FF0000"/>
                </a:solidFill>
              </a:rPr>
              <a:t>1)</a:t>
            </a:r>
            <a:r>
              <a:rPr lang="pl-PL" sz="2400" smtClean="0">
                <a:solidFill>
                  <a:srgbClr val="0000FF"/>
                </a:solidFill>
              </a:rPr>
              <a:t> </a:t>
            </a:r>
            <a:r>
              <a:rPr lang="en-US" sz="2400" smtClean="0">
                <a:solidFill>
                  <a:srgbClr val="0000FF"/>
                </a:solidFill>
              </a:rPr>
              <a:t>Direct</a:t>
            </a:r>
            <a:r>
              <a:rPr lang="en-US" sz="2400" smtClean="0"/>
              <a:t> attack</a:t>
            </a:r>
          </a:p>
          <a:p>
            <a:pPr lvl="2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mtClean="0"/>
              <a:t>Infer </a:t>
            </a:r>
            <a:r>
              <a:rPr lang="pl-PL" smtClean="0"/>
              <a:t>sens. data </a:t>
            </a:r>
            <a:r>
              <a:rPr lang="en-US" smtClean="0"/>
              <a:t>from </a:t>
            </a:r>
            <a:r>
              <a:rPr lang="pl-PL" smtClean="0"/>
              <a:t>results of queries run by attacker</a:t>
            </a:r>
            <a:endParaRPr lang="en-US" smtClean="0"/>
          </a:p>
          <a:p>
            <a:pPr lvl="2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i="1" smtClean="0">
                <a:solidFill>
                  <a:srgbClr val="0000FF"/>
                </a:solidFill>
              </a:rPr>
              <a:t>n</a:t>
            </a:r>
            <a:r>
              <a:rPr lang="pl-PL" smtClean="0">
                <a:solidFill>
                  <a:srgbClr val="0000FF"/>
                </a:solidFill>
              </a:rPr>
              <a:t>-</a:t>
            </a:r>
            <a:r>
              <a:rPr lang="en-US" smtClean="0">
                <a:solidFill>
                  <a:srgbClr val="0000FF"/>
                </a:solidFill>
              </a:rPr>
              <a:t>item </a:t>
            </a:r>
            <a:r>
              <a:rPr lang="en-US" i="1" smtClean="0">
                <a:solidFill>
                  <a:srgbClr val="0000FF"/>
                </a:solidFill>
              </a:rPr>
              <a:t>k</a:t>
            </a:r>
            <a:r>
              <a:rPr lang="pl-PL" smtClean="0">
                <a:solidFill>
                  <a:srgbClr val="0000FF"/>
                </a:solidFill>
              </a:rPr>
              <a:t>-</a:t>
            </a:r>
            <a:r>
              <a:rPr lang="en-US" smtClean="0">
                <a:solidFill>
                  <a:srgbClr val="0000FF"/>
                </a:solidFill>
              </a:rPr>
              <a:t>percent rule</a:t>
            </a:r>
            <a:r>
              <a:rPr lang="pl-PL" smtClean="0"/>
              <a:t>:</a:t>
            </a:r>
          </a:p>
          <a:p>
            <a:pPr lvl="3" eaLnBrk="1" hangingPunct="1">
              <a:lnSpc>
                <a:spcPct val="90000"/>
              </a:lnSpc>
              <a:spcBef>
                <a:spcPct val="10000"/>
              </a:spcBef>
            </a:pPr>
            <a:r>
              <a:rPr lang="pl-PL" sz="2400" smtClean="0"/>
              <a:t>Data withheld if n items represent &gt; k percent of the result reported</a:t>
            </a:r>
          </a:p>
          <a:p>
            <a:pPr lvl="4" eaLnBrk="1" hangingPunct="1">
              <a:lnSpc>
                <a:spcPct val="90000"/>
              </a:lnSpc>
              <a:spcBef>
                <a:spcPct val="10000"/>
              </a:spcBef>
            </a:pPr>
            <a:r>
              <a:rPr lang="pl-PL" sz="2400" smtClean="0"/>
              <a:t>Most obvious case: </a:t>
            </a:r>
            <a:r>
              <a:rPr lang="pl-PL" sz="2400" smtClean="0">
                <a:solidFill>
                  <a:srgbClr val="0000FF"/>
                </a:solidFill>
              </a:rPr>
              <a:t>1-item 100-percent case</a:t>
            </a:r>
            <a:r>
              <a:rPr lang="pl-PL" sz="2400" smtClean="0"/>
              <a:t>: 1 per</a:t>
            </a:r>
            <a:r>
              <a:rPr lang="en-US" sz="2400" smtClean="0"/>
              <a:t>s</a:t>
            </a:r>
            <a:r>
              <a:rPr lang="pl-PL" sz="2400" smtClean="0"/>
              <a:t>on represents 100 % of results reported</a:t>
            </a:r>
            <a:endParaRPr lang="en-US" sz="2400" smtClean="0"/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pl-PL" sz="2400" smtClean="0">
                <a:solidFill>
                  <a:srgbClr val="FF0000"/>
                </a:solidFill>
              </a:rPr>
              <a:t>2)</a:t>
            </a:r>
            <a:r>
              <a:rPr lang="pl-PL" sz="2400" smtClean="0">
                <a:solidFill>
                  <a:srgbClr val="0000FF"/>
                </a:solidFill>
              </a:rPr>
              <a:t> </a:t>
            </a:r>
            <a:r>
              <a:rPr lang="en-US" sz="2400" smtClean="0">
                <a:solidFill>
                  <a:srgbClr val="0000FF"/>
                </a:solidFill>
              </a:rPr>
              <a:t>Indirect</a:t>
            </a:r>
            <a:r>
              <a:rPr lang="en-US" sz="2400" smtClean="0"/>
              <a:t> attack</a:t>
            </a:r>
          </a:p>
          <a:p>
            <a:pPr lvl="2" eaLnBrk="1" hangingPunct="1">
              <a:lnSpc>
                <a:spcPct val="90000"/>
              </a:lnSpc>
              <a:spcBef>
                <a:spcPct val="10000"/>
              </a:spcBef>
            </a:pPr>
            <a:r>
              <a:rPr lang="pl-PL" smtClean="0"/>
              <a:t>Infer sens. info</a:t>
            </a:r>
            <a:r>
              <a:rPr lang="en-US" smtClean="0"/>
              <a:t> </a:t>
            </a:r>
            <a:r>
              <a:rPr lang="pl-PL" smtClean="0"/>
              <a:t>from statistics (</a:t>
            </a:r>
            <a:r>
              <a:rPr lang="en-US" smtClean="0"/>
              <a:t>Sum, Count, Median</a:t>
            </a:r>
            <a:r>
              <a:rPr lang="pl-PL" smtClean="0"/>
              <a:t>) also from info external to the attacked DB</a:t>
            </a:r>
            <a:endParaRPr lang="en-US" smtClean="0"/>
          </a:p>
          <a:p>
            <a:pPr lvl="2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mtClean="0"/>
              <a:t>Tracker attacks  (</a:t>
            </a:r>
            <a:r>
              <a:rPr lang="pl-PL" smtClean="0"/>
              <a:t>i</a:t>
            </a:r>
            <a:r>
              <a:rPr lang="en-US" smtClean="0"/>
              <a:t>ntersection of sets)</a:t>
            </a:r>
          </a:p>
          <a:p>
            <a:pPr lvl="2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mtClean="0"/>
              <a:t>Linear system vulnerability</a:t>
            </a:r>
            <a:endParaRPr lang="pl-PL" smtClean="0"/>
          </a:p>
          <a:p>
            <a:pPr lvl="3" eaLnBrk="1" hangingPunct="1">
              <a:lnSpc>
                <a:spcPct val="90000"/>
              </a:lnSpc>
              <a:spcBef>
                <a:spcPct val="10000"/>
              </a:spcBef>
            </a:pPr>
            <a:r>
              <a:rPr lang="pl-PL" sz="2400" smtClean="0"/>
              <a:t>Use</a:t>
            </a:r>
            <a:r>
              <a:rPr lang="en-US" sz="2400" smtClean="0"/>
              <a:t> algebra of multiple equations</a:t>
            </a:r>
            <a:r>
              <a:rPr lang="pl-PL" sz="2400" smtClean="0"/>
              <a:t> to infer</a:t>
            </a:r>
            <a:endParaRPr lang="en-US" sz="2400" smtClean="0"/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3050" y="0"/>
            <a:ext cx="8870950" cy="796925"/>
          </a:xfrm>
          <a:solidFill>
            <a:srgbClr val="FFFFFF"/>
          </a:solidFill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sz="4000" smtClean="0">
                <a:solidFill>
                  <a:srgbClr val="0000FF"/>
                </a:solidFill>
              </a:rPr>
              <a:t>6.5. </a:t>
            </a:r>
            <a:r>
              <a:rPr lang="en-US" sz="4000" smtClean="0">
                <a:solidFill>
                  <a:srgbClr val="0000FF"/>
                </a:solidFill>
              </a:rPr>
              <a:t>Inference</a:t>
            </a:r>
            <a:r>
              <a:rPr lang="pl-PL" sz="4000" smtClean="0">
                <a:solidFill>
                  <a:srgbClr val="0000FF"/>
                </a:solidFill>
              </a:rPr>
              <a:t> (Inference Problems)</a:t>
            </a:r>
            <a:endParaRPr lang="en-US" sz="4000" smtClean="0">
              <a:solidFill>
                <a:schemeClr val="accent1"/>
              </a:solidFill>
            </a:endParaRPr>
          </a:p>
        </p:txBody>
      </p:sp>
      <p:pic>
        <p:nvPicPr>
          <p:cNvPr id="57348" name="Picture 5" descr="pe01482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525463"/>
            <a:ext cx="18192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idx="1"/>
          </p:nvPr>
        </p:nvSpPr>
        <p:spPr>
          <a:xfrm>
            <a:off x="407988" y="1104900"/>
            <a:ext cx="8377237" cy="5297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Indirect Information Flow Channels</a:t>
            </a:r>
            <a:endParaRPr lang="pl-PL" sz="240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400" smtClean="0">
                <a:solidFill>
                  <a:schemeClr val="hlink"/>
                </a:solidFill>
              </a:rPr>
              <a:t>1) </a:t>
            </a:r>
            <a:r>
              <a:rPr lang="en-US" sz="2400" smtClean="0">
                <a:solidFill>
                  <a:srgbClr val="0000FF"/>
                </a:solidFill>
              </a:rPr>
              <a:t>Covert</a:t>
            </a:r>
            <a:r>
              <a:rPr lang="en-US" sz="2400" smtClean="0"/>
              <a:t> channels</a:t>
            </a:r>
            <a:endParaRPr lang="pl-PL" sz="2400" smtClean="0"/>
          </a:p>
          <a:p>
            <a:pPr lvl="2" eaLnBrk="1" hangingPunct="1">
              <a:lnSpc>
                <a:spcPct val="90000"/>
              </a:lnSpc>
            </a:pPr>
            <a:r>
              <a:rPr lang="pl-PL" smtClean="0"/>
              <a:t>Discussed earlier –</a:t>
            </a:r>
          </a:p>
          <a:p>
            <a:pPr lvl="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400" smtClean="0"/>
              <a:t>in the general context of program security</a:t>
            </a:r>
          </a:p>
          <a:p>
            <a:pPr lvl="2" eaLnBrk="1" hangingPunct="1">
              <a:lnSpc>
                <a:spcPct val="90000"/>
              </a:lnSpc>
            </a:pPr>
            <a:r>
              <a:rPr lang="pl-PL" sz="2000" smtClean="0">
                <a:solidFill>
                  <a:srgbClr val="777777"/>
                </a:solidFill>
              </a:rPr>
              <a:t>Recall: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>
                <a:solidFill>
                  <a:srgbClr val="777777"/>
                </a:solidFill>
              </a:rPr>
              <a:t>Overt Channel: designed into a system and documented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>
                <a:solidFill>
                  <a:srgbClr val="777777"/>
                </a:solidFill>
              </a:rPr>
              <a:t>Covert Channel: not documented</a:t>
            </a:r>
            <a:endParaRPr lang="pl-PL" smtClean="0">
              <a:solidFill>
                <a:srgbClr val="777777"/>
              </a:solidFill>
            </a:endParaRPr>
          </a:p>
          <a:p>
            <a:pPr lvl="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mtClean="0">
                <a:solidFill>
                  <a:srgbClr val="777777"/>
                </a:solidFill>
              </a:rPr>
              <a:t>	</a:t>
            </a:r>
            <a:r>
              <a:rPr lang="en-US" smtClean="0">
                <a:solidFill>
                  <a:srgbClr val="777777"/>
                </a:solidFill>
              </a:rPr>
              <a:t>Covert channels may be deliberately inserted into a system, but most are accidents of the system design.</a:t>
            </a:r>
            <a:r>
              <a:rPr lang="en-US" sz="2400" smtClean="0"/>
              <a:t> </a:t>
            </a:r>
          </a:p>
          <a:p>
            <a:pPr lvl="3" eaLnBrk="1" hangingPunct="1">
              <a:lnSpc>
                <a:spcPct val="90000"/>
              </a:lnSpc>
            </a:pPr>
            <a:endParaRPr lang="en-US" sz="80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400" smtClean="0">
                <a:solidFill>
                  <a:schemeClr val="hlink"/>
                </a:solidFill>
              </a:rPr>
              <a:t>2)</a:t>
            </a:r>
            <a:r>
              <a:rPr lang="pl-PL" sz="2400" smtClean="0">
                <a:solidFill>
                  <a:srgbClr val="0000FF"/>
                </a:solidFill>
              </a:rPr>
              <a:t> </a:t>
            </a:r>
            <a:r>
              <a:rPr lang="en-US" sz="2400" smtClean="0">
                <a:solidFill>
                  <a:srgbClr val="0000FF"/>
                </a:solidFill>
              </a:rPr>
              <a:t>Inference</a:t>
            </a:r>
            <a:r>
              <a:rPr lang="en-US" sz="2400" smtClean="0"/>
              <a:t> channels</a:t>
            </a:r>
            <a:endParaRPr lang="pl-PL" sz="2400" smtClean="0"/>
          </a:p>
          <a:p>
            <a:pPr lvl="2" eaLnBrk="1" hangingPunct="1">
              <a:lnSpc>
                <a:spcPct val="90000"/>
              </a:lnSpc>
            </a:pPr>
            <a:r>
              <a:rPr lang="pl-PL" smtClean="0"/>
              <a:t>Discussed next–</a:t>
            </a:r>
          </a:p>
          <a:p>
            <a:pPr lvl="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400" smtClean="0"/>
              <a:t>in the context of DBMS</a:t>
            </a:r>
            <a:endParaRPr lang="en-US" sz="2400" smtClean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63563" y="0"/>
            <a:ext cx="8229600" cy="511175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smtClean="0">
                <a:solidFill>
                  <a:srgbClr val="0000FF"/>
                </a:solidFill>
              </a:rPr>
              <a:t>Indirect Information Flow Channels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814388"/>
            <a:ext cx="8377238" cy="60436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z="2400" smtClean="0">
                <a:solidFill>
                  <a:srgbClr val="0000FF"/>
                </a:solidFill>
              </a:rPr>
              <a:t>1)</a:t>
            </a:r>
            <a:r>
              <a:rPr lang="pl-PL" sz="2000" smtClean="0">
                <a:solidFill>
                  <a:srgbClr val="0000FF"/>
                </a:solidFill>
              </a:rPr>
              <a:t> </a:t>
            </a:r>
            <a:r>
              <a:rPr lang="en-US" sz="2400" smtClean="0">
                <a:solidFill>
                  <a:srgbClr val="0000FF"/>
                </a:solidFill>
              </a:rPr>
              <a:t>Query controls</a:t>
            </a:r>
            <a:r>
              <a:rPr lang="pl-PL" sz="2400" smtClean="0"/>
              <a:t> </a:t>
            </a:r>
            <a:r>
              <a:rPr lang="en-US" sz="2400" smtClean="0"/>
              <a:t>—</a:t>
            </a:r>
            <a:r>
              <a:rPr lang="pl-PL" sz="2400" smtClean="0"/>
              <a:t> applied to queries</a:t>
            </a:r>
          </a:p>
          <a:p>
            <a:pPr lvl="1" eaLnBrk="1" hangingPunct="1">
              <a:lnSpc>
                <a:spcPct val="80000"/>
              </a:lnSpc>
            </a:pPr>
            <a:r>
              <a:rPr lang="pl-PL" sz="2400" smtClean="0"/>
              <a:t>Primarily against </a:t>
            </a:r>
            <a:r>
              <a:rPr lang="en-US" sz="2400" smtClean="0"/>
              <a:t>direct attack</a:t>
            </a:r>
            <a:r>
              <a:rPr lang="pl-PL" sz="2400" smtClean="0"/>
              <a:t>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Query analysis</a:t>
            </a:r>
            <a:r>
              <a:rPr lang="pl-PL" sz="2400" smtClean="0"/>
              <a:t> to prevent inferences</a:t>
            </a:r>
            <a:endParaRPr lang="en-US" sz="2400" smtClean="0"/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Query inventory</a:t>
            </a:r>
            <a:r>
              <a:rPr lang="pl-PL" sz="2400" smtClean="0"/>
              <a:t> (history) per </a:t>
            </a:r>
            <a:r>
              <a:rPr lang="en-US" sz="2400" smtClean="0"/>
              <a:t>person</a:t>
            </a:r>
          </a:p>
          <a:p>
            <a:pPr eaLnBrk="1" hangingPunct="1">
              <a:buFont typeface="Wingdings" pitchFamily="2" charset="2"/>
              <a:buNone/>
            </a:pPr>
            <a:r>
              <a:rPr lang="pl-PL" sz="2400" smtClean="0">
                <a:solidFill>
                  <a:srgbClr val="0000FF"/>
                </a:solidFill>
              </a:rPr>
              <a:t>2) </a:t>
            </a:r>
            <a:r>
              <a:rPr lang="en-US" sz="2400" smtClean="0">
                <a:solidFill>
                  <a:srgbClr val="0000FF"/>
                </a:solidFill>
              </a:rPr>
              <a:t>Data item controls</a:t>
            </a:r>
            <a:r>
              <a:rPr lang="pl-PL" sz="2400" smtClean="0"/>
              <a:t> </a:t>
            </a:r>
            <a:r>
              <a:rPr lang="en-US" sz="2400" smtClean="0"/>
              <a:t>—</a:t>
            </a:r>
            <a:r>
              <a:rPr lang="pl-PL" sz="2400" smtClean="0"/>
              <a:t>applied to individual DB items</a:t>
            </a:r>
          </a:p>
          <a:p>
            <a:pPr lvl="1" eaLnBrk="1" hangingPunct="1">
              <a:lnSpc>
                <a:spcPct val="80000"/>
              </a:lnSpc>
            </a:pPr>
            <a:r>
              <a:rPr lang="pl-PL" sz="2400" smtClean="0"/>
              <a:t> Useful for </a:t>
            </a:r>
            <a:r>
              <a:rPr lang="en-US" sz="2400" smtClean="0"/>
              <a:t>indirect attack</a:t>
            </a:r>
            <a:r>
              <a:rPr lang="pl-PL" sz="2400" smtClean="0"/>
              <a:t>s</a:t>
            </a:r>
            <a:endParaRPr lang="pl-PL" sz="2400" smtClean="0">
              <a:solidFill>
                <a:srgbClr val="0000FF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pl-PL" sz="2400" smtClean="0">
                <a:solidFill>
                  <a:srgbClr val="0000FF"/>
                </a:solidFill>
              </a:rPr>
              <a:t>Two types: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mtClean="0">
                <a:solidFill>
                  <a:srgbClr val="0000FF"/>
                </a:solidFill>
              </a:rPr>
              <a:t>a) </a:t>
            </a:r>
            <a:r>
              <a:rPr lang="en-US" smtClean="0">
                <a:solidFill>
                  <a:srgbClr val="0000FF"/>
                </a:solidFill>
              </a:rPr>
              <a:t>Suppression</a:t>
            </a:r>
            <a:r>
              <a:rPr lang="pl-PL" smtClean="0">
                <a:solidFill>
                  <a:srgbClr val="0000FF"/>
                </a:solidFill>
              </a:rPr>
              <a:t> </a:t>
            </a:r>
            <a:r>
              <a:rPr lang="en-US" smtClean="0"/>
              <a:t>— data not provided</a:t>
            </a:r>
            <a:r>
              <a:rPr lang="pl-PL" smtClean="0"/>
              <a:t> to querying user</a:t>
            </a:r>
            <a:endParaRPr lang="en-US" smtClean="0"/>
          </a:p>
          <a:p>
            <a:pPr lvl="3" eaLnBrk="1" hangingPunct="1">
              <a:lnSpc>
                <a:spcPct val="80000"/>
              </a:lnSpc>
            </a:pPr>
            <a:r>
              <a:rPr lang="en-US" smtClean="0">
                <a:solidFill>
                  <a:srgbClr val="777777"/>
                </a:solidFill>
              </a:rPr>
              <a:t>Suppress combinations of rows and columns</a:t>
            </a:r>
          </a:p>
          <a:p>
            <a:pPr lvl="3" eaLnBrk="1" hangingPunct="1">
              <a:lnSpc>
                <a:spcPct val="80000"/>
              </a:lnSpc>
            </a:pPr>
            <a:r>
              <a:rPr lang="en-US" smtClean="0">
                <a:solidFill>
                  <a:srgbClr val="777777"/>
                </a:solidFill>
              </a:rPr>
              <a:t>Combine results (to hide actual answers)</a:t>
            </a:r>
            <a:endParaRPr lang="pl-PL" smtClean="0">
              <a:solidFill>
                <a:srgbClr val="777777"/>
              </a:solidFill>
            </a:endParaRPr>
          </a:p>
          <a:p>
            <a:pPr lvl="3" eaLnBrk="1" hangingPunct="1">
              <a:lnSpc>
                <a:spcPct val="80000"/>
              </a:lnSpc>
            </a:pPr>
            <a:endParaRPr lang="en-US" sz="800" smtClean="0">
              <a:solidFill>
                <a:srgbClr val="777777"/>
              </a:solidFill>
            </a:endParaRP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mtClean="0">
                <a:solidFill>
                  <a:srgbClr val="0000FF"/>
                </a:solidFill>
              </a:rPr>
              <a:t>b) </a:t>
            </a:r>
            <a:r>
              <a:rPr lang="en-US" smtClean="0">
                <a:solidFill>
                  <a:srgbClr val="0000FF"/>
                </a:solidFill>
              </a:rPr>
              <a:t>Concealing</a:t>
            </a:r>
            <a:r>
              <a:rPr lang="pl-PL" smtClean="0"/>
              <a:t> </a:t>
            </a:r>
            <a:r>
              <a:rPr lang="en-US" smtClean="0"/>
              <a:t>—</a:t>
            </a:r>
            <a:r>
              <a:rPr lang="pl-PL" smtClean="0"/>
              <a:t> </a:t>
            </a:r>
            <a:r>
              <a:rPr lang="en-US" smtClean="0"/>
              <a:t>close answers, not  exact given</a:t>
            </a:r>
            <a:r>
              <a:rPr lang="pl-PL" smtClean="0"/>
              <a:t> to querying user</a:t>
            </a:r>
            <a:endParaRPr lang="en-US" smtClean="0"/>
          </a:p>
          <a:p>
            <a:pPr lvl="3" eaLnBrk="1" hangingPunct="1">
              <a:lnSpc>
                <a:spcPct val="80000"/>
              </a:lnSpc>
            </a:pPr>
            <a:r>
              <a:rPr lang="en-US" smtClean="0">
                <a:solidFill>
                  <a:srgbClr val="777777"/>
                </a:solidFill>
              </a:rPr>
              <a:t>Rounding</a:t>
            </a:r>
          </a:p>
          <a:p>
            <a:pPr lvl="3" eaLnBrk="1" hangingPunct="1">
              <a:lnSpc>
                <a:spcPct val="80000"/>
              </a:lnSpc>
            </a:pPr>
            <a:r>
              <a:rPr lang="en-US" smtClean="0">
                <a:solidFill>
                  <a:srgbClr val="777777"/>
                </a:solidFill>
              </a:rPr>
              <a:t>Present range of results</a:t>
            </a:r>
          </a:p>
          <a:p>
            <a:pPr lvl="3" eaLnBrk="1" hangingPunct="1">
              <a:lnSpc>
                <a:spcPct val="80000"/>
              </a:lnSpc>
            </a:pPr>
            <a:r>
              <a:rPr lang="pl-PL" smtClean="0">
                <a:solidFill>
                  <a:srgbClr val="777777"/>
                </a:solidFill>
              </a:rPr>
              <a:t>Present r</a:t>
            </a:r>
            <a:r>
              <a:rPr lang="en-US" smtClean="0">
                <a:solidFill>
                  <a:srgbClr val="777777"/>
                </a:solidFill>
              </a:rPr>
              <a:t>andom sample results</a:t>
            </a:r>
          </a:p>
          <a:p>
            <a:pPr lvl="3" eaLnBrk="1" hangingPunct="1">
              <a:lnSpc>
                <a:spcPct val="80000"/>
              </a:lnSpc>
            </a:pPr>
            <a:r>
              <a:rPr lang="en-US" smtClean="0">
                <a:solidFill>
                  <a:srgbClr val="777777"/>
                </a:solidFill>
              </a:rPr>
              <a:t>Perturb random data (generate small + and – error)</a:t>
            </a: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6563" y="0"/>
            <a:ext cx="6950075" cy="715963"/>
          </a:xfrm>
          <a:solidFill>
            <a:srgbClr val="FFFFFF"/>
          </a:solidFill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sz="4000" smtClean="0">
                <a:solidFill>
                  <a:srgbClr val="0000FF"/>
                </a:solidFill>
              </a:rPr>
              <a:t>Inference </a:t>
            </a:r>
            <a:r>
              <a:rPr lang="en-US" sz="4000" smtClean="0">
                <a:solidFill>
                  <a:srgbClr val="0000FF"/>
                </a:solidFill>
              </a:rPr>
              <a:t>Controls</a:t>
            </a:r>
            <a:r>
              <a:rPr lang="pl-PL" sz="4000" smtClean="0">
                <a:solidFill>
                  <a:srgbClr val="0000FF"/>
                </a:solidFill>
              </a:rPr>
              <a:t> - Outline</a:t>
            </a:r>
            <a:endParaRPr lang="en-US" sz="4000" smtClean="0">
              <a:solidFill>
                <a:srgbClr val="0000FF"/>
              </a:solidFill>
            </a:endParaRPr>
          </a:p>
        </p:txBody>
      </p:sp>
      <p:pic>
        <p:nvPicPr>
          <p:cNvPr id="59396" name="Picture 5" descr="j01456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1425" y="0"/>
            <a:ext cx="1552575" cy="240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385763" y="1487488"/>
            <a:ext cx="8377237" cy="4467225"/>
          </a:xfrm>
        </p:spPr>
        <p:txBody>
          <a:bodyPr rtlCol="0">
            <a:normAutofit lnSpcReduction="10000"/>
          </a:bodyPr>
          <a:lstStyle/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pl-PL" sz="2400" smtClean="0">
                <a:solidFill>
                  <a:schemeClr val="tx1">
                    <a:lumMod val="85000"/>
                  </a:schemeClr>
                </a:solidFill>
              </a:rPr>
              <a:t>DB inference </a:t>
            </a:r>
            <a:r>
              <a:rPr lang="pl-PL" sz="2400" smtClean="0">
                <a:solidFill>
                  <a:srgbClr val="0000FF"/>
                </a:solidFill>
              </a:rPr>
              <a:t>problem</a:t>
            </a:r>
            <a:r>
              <a:rPr lang="pl-PL" sz="2400" smtClean="0">
                <a:solidFill>
                  <a:schemeClr val="tx1">
                    <a:lumMod val="85000"/>
                  </a:schemeClr>
                </a:solidFill>
              </a:rPr>
              <a:t>: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endParaRPr lang="pl-PL" sz="2400" smtClean="0">
              <a:solidFill>
                <a:schemeClr val="tx1">
                  <a:lumMod val="85000"/>
                </a:schemeClr>
              </a:solidFill>
            </a:endParaRP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endParaRPr lang="pl-PL" sz="2400" smtClean="0">
              <a:solidFill>
                <a:schemeClr val="tx1">
                  <a:lumMod val="85000"/>
                </a:schemeClr>
              </a:solidFill>
            </a:endParaRP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endParaRPr lang="pl-PL" sz="2400" smtClean="0">
              <a:solidFill>
                <a:schemeClr val="tx1">
                  <a:lumMod val="85000"/>
                </a:schemeClr>
              </a:solidFill>
            </a:endParaRP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/>
            </a:pPr>
            <a:r>
              <a:rPr lang="pl-PL" sz="2400" smtClean="0">
                <a:solidFill>
                  <a:schemeClr val="tx1">
                    <a:lumMod val="85000"/>
                  </a:schemeClr>
                </a:solidFill>
              </a:rPr>
              <a:t>	where </a:t>
            </a:r>
            <a:r>
              <a:rPr lang="pl-PL" sz="2400" smtClean="0">
                <a:solidFill>
                  <a:srgbClr val="0000FF"/>
                </a:solidFill>
              </a:rPr>
              <a:t>m</a:t>
            </a:r>
            <a:r>
              <a:rPr lang="en-US" sz="2400" smtClean="0">
                <a:solidFill>
                  <a:srgbClr val="0000FF"/>
                </a:solidFill>
              </a:rPr>
              <a:t>eta-data</a:t>
            </a:r>
            <a:r>
              <a:rPr lang="en-US" sz="2400" smtClean="0">
                <a:solidFill>
                  <a:schemeClr val="tx1">
                    <a:lumMod val="85000"/>
                  </a:schemeClr>
                </a:solidFill>
              </a:rPr>
              <a:t>:</a:t>
            </a:r>
            <a:endParaRPr lang="pl-PL" sz="2400" smtClean="0">
              <a:solidFill>
                <a:schemeClr val="tx1">
                  <a:lumMod val="85000"/>
                </a:schemeClr>
              </a:solidFill>
            </a:endParaRPr>
          </a:p>
          <a:p>
            <a:pPr marL="411480" lvl="1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en-US" sz="2400" smtClean="0">
                <a:solidFill>
                  <a:schemeClr val="tx1">
                    <a:lumMod val="85000"/>
                  </a:schemeClr>
                </a:solidFill>
              </a:rPr>
              <a:t>Working knowledge about the attributes</a:t>
            </a:r>
          </a:p>
          <a:p>
            <a:pPr marL="411480" lvl="1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en-US" sz="2400" smtClean="0">
                <a:solidFill>
                  <a:schemeClr val="tx1">
                    <a:lumMod val="85000"/>
                  </a:schemeClr>
                </a:solidFill>
              </a:rPr>
              <a:t>Supplementary knowledge (not stored in database)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endParaRPr lang="pl-PL" sz="800" smtClean="0">
              <a:solidFill>
                <a:schemeClr val="tx1">
                  <a:lumMod val="85000"/>
                </a:schemeClr>
              </a:solidFill>
            </a:endParaRP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endParaRPr lang="pl-PL" sz="800" smtClean="0">
              <a:solidFill>
                <a:schemeClr val="tx1">
                  <a:lumMod val="85000"/>
                </a:schemeClr>
              </a:solidFill>
            </a:endParaRP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pl-PL" sz="2400" smtClean="0">
                <a:solidFill>
                  <a:schemeClr val="tx1">
                    <a:lumMod val="85000"/>
                  </a:schemeClr>
                </a:solidFill>
              </a:rPr>
              <a:t>DB inference </a:t>
            </a:r>
            <a:r>
              <a:rPr lang="pl-PL" sz="2400" smtClean="0">
                <a:solidFill>
                  <a:srgbClr val="0000FF"/>
                </a:solidFill>
              </a:rPr>
              <a:t>types</a:t>
            </a:r>
            <a:r>
              <a:rPr lang="pl-PL" sz="2400" smtClean="0">
                <a:solidFill>
                  <a:schemeClr val="tx1">
                    <a:lumMod val="85000"/>
                  </a:schemeClr>
                </a:solidFill>
              </a:rPr>
              <a:t>:</a:t>
            </a:r>
          </a:p>
          <a:p>
            <a:pPr marL="411480" lvl="1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/>
            </a:pPr>
            <a:r>
              <a:rPr lang="pl-PL" sz="2400" smtClean="0">
                <a:solidFill>
                  <a:srgbClr val="FF0000"/>
                </a:solidFill>
              </a:rPr>
              <a:t>1)</a:t>
            </a:r>
            <a:r>
              <a:rPr lang="pl-PL" sz="2400" smtClean="0">
                <a:solidFill>
                  <a:srgbClr val="0000FF"/>
                </a:solidFill>
              </a:rPr>
              <a:t> </a:t>
            </a:r>
            <a:r>
              <a:rPr lang="en-US" sz="2400" smtClean="0">
                <a:solidFill>
                  <a:srgbClr val="0000FF"/>
                </a:solidFill>
              </a:rPr>
              <a:t>Statistical</a:t>
            </a:r>
            <a:r>
              <a:rPr lang="en-US" sz="240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pl-PL" sz="2400" smtClean="0">
                <a:solidFill>
                  <a:schemeClr val="tx1">
                    <a:lumMod val="85000"/>
                  </a:schemeClr>
                </a:solidFill>
              </a:rPr>
              <a:t>d</a:t>
            </a:r>
            <a:r>
              <a:rPr lang="en-US" sz="2400" smtClean="0">
                <a:solidFill>
                  <a:schemeClr val="tx1">
                    <a:lumMod val="85000"/>
                  </a:schemeClr>
                </a:solidFill>
              </a:rPr>
              <a:t>atabase </a:t>
            </a:r>
            <a:r>
              <a:rPr lang="pl-PL" sz="2400" smtClean="0">
                <a:solidFill>
                  <a:schemeClr val="tx1">
                    <a:lumMod val="85000"/>
                  </a:schemeClr>
                </a:solidFill>
              </a:rPr>
              <a:t>i</a:t>
            </a:r>
            <a:r>
              <a:rPr lang="en-US" sz="2400" smtClean="0">
                <a:solidFill>
                  <a:schemeClr val="tx1">
                    <a:lumMod val="85000"/>
                  </a:schemeClr>
                </a:solidFill>
              </a:rPr>
              <a:t>nferences</a:t>
            </a:r>
          </a:p>
          <a:p>
            <a:pPr marL="411480" lvl="1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/>
            </a:pPr>
            <a:r>
              <a:rPr lang="pl-PL" sz="2400" smtClean="0">
                <a:solidFill>
                  <a:srgbClr val="FF0000"/>
                </a:solidFill>
              </a:rPr>
              <a:t>2)</a:t>
            </a:r>
            <a:r>
              <a:rPr lang="pl-PL" sz="2400" smtClean="0">
                <a:solidFill>
                  <a:srgbClr val="0000FF"/>
                </a:solidFill>
              </a:rPr>
              <a:t> </a:t>
            </a:r>
            <a:r>
              <a:rPr lang="en-US" sz="2400" smtClean="0">
                <a:solidFill>
                  <a:srgbClr val="0000FF"/>
                </a:solidFill>
              </a:rPr>
              <a:t>General</a:t>
            </a:r>
            <a:r>
              <a:rPr lang="pl-PL" sz="2400" smtClean="0">
                <a:solidFill>
                  <a:srgbClr val="0000FF"/>
                </a:solidFill>
              </a:rPr>
              <a:t>-p</a:t>
            </a:r>
            <a:r>
              <a:rPr lang="en-US" sz="2400" smtClean="0">
                <a:solidFill>
                  <a:srgbClr val="0000FF"/>
                </a:solidFill>
              </a:rPr>
              <a:t>urpose</a:t>
            </a:r>
            <a:r>
              <a:rPr lang="en-US" sz="240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pl-PL" sz="2400" smtClean="0">
                <a:solidFill>
                  <a:schemeClr val="tx1">
                    <a:lumMod val="85000"/>
                  </a:schemeClr>
                </a:solidFill>
              </a:rPr>
              <a:t>d</a:t>
            </a:r>
            <a:r>
              <a:rPr lang="en-US" sz="2400" smtClean="0">
                <a:solidFill>
                  <a:schemeClr val="tx1">
                    <a:lumMod val="85000"/>
                  </a:schemeClr>
                </a:solidFill>
              </a:rPr>
              <a:t>atabase </a:t>
            </a:r>
            <a:r>
              <a:rPr lang="pl-PL" sz="2400" smtClean="0">
                <a:solidFill>
                  <a:schemeClr val="tx1">
                    <a:lumMod val="85000"/>
                  </a:schemeClr>
                </a:solidFill>
              </a:rPr>
              <a:t>i</a:t>
            </a:r>
            <a:r>
              <a:rPr lang="en-US" sz="2400" smtClean="0">
                <a:solidFill>
                  <a:schemeClr val="tx1">
                    <a:lumMod val="85000"/>
                  </a:schemeClr>
                </a:solidFill>
              </a:rPr>
              <a:t>nferences</a:t>
            </a:r>
            <a:endParaRPr lang="pl-PL" sz="2400" smtClean="0">
              <a:solidFill>
                <a:schemeClr val="tx1">
                  <a:lumMod val="85000"/>
                </a:schemeClr>
              </a:solidFill>
            </a:endParaRPr>
          </a:p>
          <a:p>
            <a:pPr marL="411480" lvl="1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endParaRPr lang="pl-PL" sz="2400" smtClean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7975" y="427038"/>
            <a:ext cx="8569325" cy="608012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000" smtClean="0">
                <a:solidFill>
                  <a:srgbClr val="0000FF"/>
                </a:solidFill>
              </a:rPr>
              <a:t>Database </a:t>
            </a:r>
            <a:r>
              <a:rPr lang="en-US" sz="4000" smtClean="0">
                <a:solidFill>
                  <a:srgbClr val="0000FF"/>
                </a:solidFill>
              </a:rPr>
              <a:t>Inference </a:t>
            </a:r>
            <a:r>
              <a:rPr lang="pl-PL" sz="4000" smtClean="0">
                <a:solidFill>
                  <a:srgbClr val="0000FF"/>
                </a:solidFill>
              </a:rPr>
              <a:t>Problem &amp; Types</a:t>
            </a:r>
            <a:endParaRPr lang="en-US" sz="4000" smtClean="0">
              <a:solidFill>
                <a:srgbClr val="0000FF"/>
              </a:solidFill>
            </a:endParaRPr>
          </a:p>
        </p:txBody>
      </p:sp>
      <p:grpSp>
        <p:nvGrpSpPr>
          <p:cNvPr id="60420" name="Group 4"/>
          <p:cNvGrpSpPr>
            <a:grpSpLocks/>
          </p:cNvGrpSpPr>
          <p:nvPr/>
        </p:nvGrpSpPr>
        <p:grpSpPr bwMode="auto">
          <a:xfrm>
            <a:off x="1847850" y="2003425"/>
            <a:ext cx="6026150" cy="866775"/>
            <a:chOff x="900" y="3551"/>
            <a:chExt cx="3796" cy="546"/>
          </a:xfrm>
        </p:grpSpPr>
        <p:sp>
          <p:nvSpPr>
            <p:cNvPr id="60421" name="Text Box 5"/>
            <p:cNvSpPr txBox="1">
              <a:spLocks noChangeArrowheads="1"/>
            </p:cNvSpPr>
            <p:nvPr/>
          </p:nvSpPr>
          <p:spPr bwMode="auto">
            <a:xfrm>
              <a:off x="2016" y="3613"/>
              <a:ext cx="27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3600">
                  <a:latin typeface="Times New Roman" pitchFamily="18" charset="0"/>
                </a:rPr>
                <a:t>+</a:t>
              </a:r>
            </a:p>
          </p:txBody>
        </p:sp>
        <p:sp>
          <p:nvSpPr>
            <p:cNvPr id="60422" name="Text Box 6"/>
            <p:cNvSpPr txBox="1">
              <a:spLocks noChangeArrowheads="1"/>
            </p:cNvSpPr>
            <p:nvPr/>
          </p:nvSpPr>
          <p:spPr bwMode="auto">
            <a:xfrm>
              <a:off x="2343" y="3688"/>
              <a:ext cx="9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/>
                <a:t>Meta-data</a:t>
              </a:r>
            </a:p>
          </p:txBody>
        </p:sp>
        <p:sp>
          <p:nvSpPr>
            <p:cNvPr id="60423" name="Text Box 7"/>
            <p:cNvSpPr txBox="1">
              <a:spLocks noChangeArrowheads="1"/>
            </p:cNvSpPr>
            <p:nvPr/>
          </p:nvSpPr>
          <p:spPr bwMode="auto">
            <a:xfrm>
              <a:off x="3614" y="3579"/>
              <a:ext cx="1082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/>
                <a:t>Sensitive </a:t>
              </a:r>
            </a:p>
            <a:p>
              <a:pPr algn="ctr" eaLnBrk="1" hangingPunct="1"/>
              <a:r>
                <a:rPr lang="pl-PL" sz="2400"/>
                <a:t>i</a:t>
              </a:r>
              <a:r>
                <a:rPr lang="en-US" sz="2400"/>
                <a:t>nformation</a:t>
              </a:r>
            </a:p>
          </p:txBody>
        </p:sp>
        <p:sp>
          <p:nvSpPr>
            <p:cNvPr id="60424" name="Text Box 8"/>
            <p:cNvSpPr txBox="1">
              <a:spLocks noChangeArrowheads="1"/>
            </p:cNvSpPr>
            <p:nvPr/>
          </p:nvSpPr>
          <p:spPr bwMode="auto">
            <a:xfrm>
              <a:off x="900" y="3551"/>
              <a:ext cx="1126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 eaLnBrk="1" hangingPunct="1">
                <a:lnSpc>
                  <a:spcPct val="90000"/>
                </a:lnSpc>
                <a:buClr>
                  <a:schemeClr val="bg1"/>
                </a:buClr>
                <a:buFont typeface="Wingdings" pitchFamily="2" charset="2"/>
                <a:buNone/>
              </a:pPr>
              <a:r>
                <a:rPr lang="pl-PL" sz="2400"/>
                <a:t>   </a:t>
              </a:r>
              <a:r>
                <a:rPr lang="en-US" sz="2400"/>
                <a:t>Non-sensitive</a:t>
              </a:r>
            </a:p>
            <a:p>
              <a:pPr marL="342900" indent="-342900" algn="ctr" eaLnBrk="1" hangingPunct="1">
                <a:lnSpc>
                  <a:spcPct val="90000"/>
                </a:lnSpc>
                <a:buClr>
                  <a:schemeClr val="bg1"/>
                </a:buClr>
                <a:buFont typeface="Wingdings" pitchFamily="2" charset="2"/>
                <a:buNone/>
              </a:pPr>
              <a:r>
                <a:rPr lang="en-US" sz="2400"/>
                <a:t>information</a:t>
              </a:r>
            </a:p>
          </p:txBody>
        </p:sp>
        <p:sp>
          <p:nvSpPr>
            <p:cNvPr id="60425" name="Text Box 9"/>
            <p:cNvSpPr txBox="1">
              <a:spLocks noChangeArrowheads="1"/>
            </p:cNvSpPr>
            <p:nvPr/>
          </p:nvSpPr>
          <p:spPr bwMode="auto">
            <a:xfrm>
              <a:off x="3329" y="3661"/>
              <a:ext cx="27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3600">
                  <a:latin typeface="Times New Roman" pitchFamily="18" charset="0"/>
                </a:rPr>
                <a:t>=</a:t>
              </a:r>
            </a:p>
          </p:txBody>
        </p:sp>
      </p:grp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idx="1"/>
          </p:nvPr>
        </p:nvSpPr>
        <p:spPr>
          <a:xfrm>
            <a:off x="365125" y="1743075"/>
            <a:ext cx="8778875" cy="3170238"/>
          </a:xfrm>
        </p:spPr>
        <p:txBody>
          <a:bodyPr/>
          <a:lstStyle/>
          <a:p>
            <a:pPr eaLnBrk="1" hangingPunct="1"/>
            <a:r>
              <a:rPr lang="pl-PL" sz="2400" smtClean="0">
                <a:solidFill>
                  <a:srgbClr val="0000FF"/>
                </a:solidFill>
              </a:rPr>
              <a:t>Statistical database</a:t>
            </a:r>
            <a:r>
              <a:rPr lang="pl-PL" sz="2400" smtClean="0"/>
              <a:t> g</a:t>
            </a:r>
            <a:r>
              <a:rPr lang="en-US" sz="2400" smtClean="0"/>
              <a:t>oal: provide aggregate information about groups of individuals</a:t>
            </a:r>
          </a:p>
          <a:p>
            <a:pPr lvl="1" eaLnBrk="1" hangingPunct="1"/>
            <a:r>
              <a:rPr lang="en-US" sz="2400" smtClean="0"/>
              <a:t>E.g., average grade point of students</a:t>
            </a:r>
            <a:endParaRPr lang="pl-PL" sz="2400" smtClean="0"/>
          </a:p>
          <a:p>
            <a:pPr lvl="1" eaLnBrk="1" hangingPunct="1"/>
            <a:endParaRPr lang="en-US" sz="800" smtClean="0"/>
          </a:p>
          <a:p>
            <a:pPr eaLnBrk="1" hangingPunct="1"/>
            <a:r>
              <a:rPr lang="en-US" sz="2400" smtClean="0">
                <a:solidFill>
                  <a:srgbClr val="0000FF"/>
                </a:solidFill>
              </a:rPr>
              <a:t>Security risk</a:t>
            </a:r>
            <a:r>
              <a:rPr lang="pl-PL" sz="2400" smtClean="0"/>
              <a:t> in statistical database</a:t>
            </a:r>
            <a:r>
              <a:rPr lang="en-US" sz="2400" smtClean="0"/>
              <a:t>:</a:t>
            </a:r>
            <a:endParaRPr lang="pl-PL" sz="2400" smtClean="0"/>
          </a:p>
          <a:p>
            <a:pPr eaLnBrk="1" hangingPunct="1">
              <a:buFont typeface="Wingdings" pitchFamily="2" charset="2"/>
              <a:buNone/>
            </a:pPr>
            <a:r>
              <a:rPr lang="pl-PL" sz="2400" smtClean="0"/>
              <a:t>	disclosure of </a:t>
            </a:r>
            <a:r>
              <a:rPr lang="en-US" sz="2400" smtClean="0"/>
              <a:t>specific information about a particular individual</a:t>
            </a:r>
          </a:p>
          <a:p>
            <a:pPr lvl="1" eaLnBrk="1" hangingPunct="1"/>
            <a:r>
              <a:rPr lang="en-US" sz="2400" smtClean="0"/>
              <a:t>E.g., grade point of student John Smith</a:t>
            </a:r>
            <a:endParaRPr lang="pl-PL" sz="2400" smtClean="0"/>
          </a:p>
          <a:p>
            <a:pPr lvl="1" eaLnBrk="1" hangingPunct="1"/>
            <a:endParaRPr lang="en-US" sz="800" smtClean="0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85788" y="276225"/>
            <a:ext cx="8229600" cy="608013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rgbClr val="0000FF"/>
                </a:solidFill>
              </a:rPr>
              <a:t>Statistical Database</a:t>
            </a:r>
            <a:r>
              <a:rPr lang="pl-PL" sz="4000" dirty="0" smtClean="0">
                <a:solidFill>
                  <a:srgbClr val="0000FF"/>
                </a:solidFill>
              </a:rPr>
              <a:t> Inference</a:t>
            </a:r>
            <a:endParaRPr lang="en-US" sz="40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idx="1"/>
          </p:nvPr>
        </p:nvSpPr>
        <p:spPr>
          <a:xfrm>
            <a:off x="322263" y="1690688"/>
            <a:ext cx="8377237" cy="4084637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0000FF"/>
                </a:solidFill>
              </a:rPr>
              <a:t>Macro-statistics</a:t>
            </a:r>
            <a:r>
              <a:rPr lang="en-US" sz="2400" smtClean="0"/>
              <a:t>: collections of related statistics presented in 2-dimensional tables</a:t>
            </a:r>
            <a:endParaRPr lang="pl-PL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>
                <a:solidFill>
                  <a:srgbClr val="0000FF"/>
                </a:solidFill>
              </a:rPr>
              <a:t>Micro-statistics</a:t>
            </a:r>
            <a:r>
              <a:rPr lang="en-US" sz="2400" smtClean="0"/>
              <a:t>: Individual data records used for statistics after identifying information is removed</a:t>
            </a:r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22288" y="279400"/>
            <a:ext cx="8229600" cy="608013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rgbClr val="0000FF"/>
                </a:solidFill>
              </a:rPr>
              <a:t>Types of Statistics</a:t>
            </a:r>
          </a:p>
        </p:txBody>
      </p:sp>
      <p:graphicFrame>
        <p:nvGraphicFramePr>
          <p:cNvPr id="2054148" name="Group 4"/>
          <p:cNvGraphicFramePr>
            <a:graphicFrameLocks noGrp="1"/>
          </p:cNvGraphicFramePr>
          <p:nvPr/>
        </p:nvGraphicFramePr>
        <p:xfrm>
          <a:off x="1143000" y="2667000"/>
          <a:ext cx="6096000" cy="1341438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  <a:gridCol w="1524000"/>
              </a:tblGrid>
              <a:tr h="3353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Sex\Year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1997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1998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Sum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Female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Male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marT="45731" marB="45731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Sum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4175" name="Group 31"/>
          <p:cNvGraphicFramePr>
            <a:graphicFrameLocks noGrp="1"/>
          </p:cNvGraphicFramePr>
          <p:nvPr/>
        </p:nvGraphicFramePr>
        <p:xfrm>
          <a:off x="1143000" y="5165725"/>
          <a:ext cx="6096000" cy="1341438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  <a:gridCol w="1524000"/>
              </a:tblGrid>
              <a:tr h="3353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Sex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Course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GPA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Year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CSCE 590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3.5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CSCE 590</a:t>
                      </a:r>
                    </a:p>
                  </a:txBody>
                  <a:tcPr marT="45731" marB="45731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CSCE 790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2001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1923" name="Rectangle 3"/>
          <p:cNvSpPr>
            <a:spLocks noGrp="1" noChangeArrowheads="1"/>
          </p:cNvSpPr>
          <p:nvPr>
            <p:ph idx="1"/>
          </p:nvPr>
        </p:nvSpPr>
        <p:spPr>
          <a:xfrm>
            <a:off x="766763" y="1203325"/>
            <a:ext cx="8377237" cy="43529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Traditional data file environment</a:t>
            </a:r>
            <a:br>
              <a:rPr lang="en-US" sz="2400" smtClean="0"/>
            </a:b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Creating database environment</a:t>
            </a:r>
            <a:br>
              <a:rPr lang="en-US" sz="2400" smtClean="0"/>
            </a:b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Challenges </a:t>
            </a:r>
            <a:r>
              <a:rPr lang="pl-PL" sz="2400" smtClean="0"/>
              <a:t>exisiting</a:t>
            </a:r>
            <a:r>
              <a:rPr lang="en-US" sz="2400" smtClean="0"/>
              <a:t> structur</a:t>
            </a:r>
            <a:r>
              <a:rPr lang="pl-PL" sz="2400" smtClean="0"/>
              <a:t>e</a:t>
            </a:r>
            <a:r>
              <a:rPr lang="en-US" sz="2400" smtClean="0"/>
              <a:t> —</a:t>
            </a:r>
            <a:r>
              <a:rPr lang="pl-PL" sz="2400" smtClean="0"/>
              <a:t> </a:t>
            </a:r>
            <a:r>
              <a:rPr lang="en-US" sz="2400" smtClean="0"/>
              <a:t>requires  restructure</a:t>
            </a:r>
            <a:br>
              <a:rPr lang="en-US" sz="2400" smtClean="0"/>
            </a:b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Large initial costs</a:t>
            </a:r>
            <a:r>
              <a:rPr lang="pl-PL" sz="2400" smtClean="0"/>
              <a:t>,</a:t>
            </a:r>
            <a:r>
              <a:rPr lang="en-US" sz="2400" smtClean="0"/>
              <a:t> delayed benefits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35012"/>
          </a:xfrm>
          <a:solidFill>
            <a:srgbClr val="FFFFFF"/>
          </a:solidFill>
          <a:ln>
            <a:solidFill>
              <a:schemeClr val="bg1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Management Challenges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0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0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0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0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0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0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0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0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1923" grpId="0" build="p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idx="1"/>
          </p:nvPr>
        </p:nvSpPr>
        <p:spPr>
          <a:xfrm>
            <a:off x="365125" y="1574800"/>
            <a:ext cx="8377238" cy="3871913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0000FF"/>
                </a:solidFill>
              </a:rPr>
              <a:t>Exact</a:t>
            </a:r>
            <a:r>
              <a:rPr lang="en-US" sz="2400" smtClean="0"/>
              <a:t> compromise:</a:t>
            </a:r>
            <a:endParaRPr lang="pl-PL" sz="2400" smtClean="0"/>
          </a:p>
          <a:p>
            <a:pPr eaLnBrk="1" hangingPunct="1">
              <a:buFont typeface="Wingdings" pitchFamily="2" charset="2"/>
              <a:buNone/>
            </a:pPr>
            <a:r>
              <a:rPr lang="pl-PL" sz="2400" smtClean="0"/>
              <a:t>	F</a:t>
            </a:r>
            <a:r>
              <a:rPr lang="en-US" sz="2400" smtClean="0"/>
              <a:t>ind exact value of an attribute of an individual</a:t>
            </a:r>
            <a:endParaRPr lang="pl-PL" sz="2400" smtClean="0"/>
          </a:p>
          <a:p>
            <a:pPr lvl="1" eaLnBrk="1" hangingPunct="1"/>
            <a:r>
              <a:rPr lang="pl-PL" sz="2400" smtClean="0"/>
              <a:t>E</a:t>
            </a:r>
            <a:r>
              <a:rPr lang="en-US" sz="2400" smtClean="0"/>
              <a:t>.g., </a:t>
            </a:r>
            <a:r>
              <a:rPr lang="pl-PL" sz="2400" smtClean="0"/>
              <a:t>finding that </a:t>
            </a:r>
            <a:r>
              <a:rPr lang="en-US" sz="2400" smtClean="0"/>
              <a:t>John Smith’s GPA is 3.8</a:t>
            </a:r>
            <a:endParaRPr lang="pl-PL" sz="2400" smtClean="0"/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>
                <a:solidFill>
                  <a:srgbClr val="0000FF"/>
                </a:solidFill>
              </a:rPr>
              <a:t>Partial</a:t>
            </a:r>
            <a:r>
              <a:rPr lang="en-US" sz="2400" smtClean="0"/>
              <a:t> compromise:</a:t>
            </a:r>
            <a:endParaRPr lang="pl-PL" sz="2400" smtClean="0"/>
          </a:p>
          <a:p>
            <a:pPr eaLnBrk="1" hangingPunct="1">
              <a:buFont typeface="Wingdings" pitchFamily="2" charset="2"/>
              <a:buNone/>
            </a:pPr>
            <a:r>
              <a:rPr lang="pl-PL" sz="2400" smtClean="0"/>
              <a:t>	F</a:t>
            </a:r>
            <a:r>
              <a:rPr lang="en-US" sz="2400" smtClean="0"/>
              <a:t>ind an estimate of an attribute value corresponding to an individual</a:t>
            </a:r>
            <a:endParaRPr lang="pl-PL" sz="2400" smtClean="0"/>
          </a:p>
          <a:p>
            <a:pPr lvl="1" eaLnBrk="1" hangingPunct="1"/>
            <a:r>
              <a:rPr lang="pl-PL" sz="2400" smtClean="0"/>
              <a:t>E</a:t>
            </a:r>
            <a:r>
              <a:rPr lang="en-US" sz="2400" smtClean="0"/>
              <a:t>.g., </a:t>
            </a:r>
            <a:r>
              <a:rPr lang="pl-PL" sz="2400" smtClean="0"/>
              <a:t>finding that </a:t>
            </a:r>
            <a:r>
              <a:rPr lang="en-US" sz="2400" smtClean="0"/>
              <a:t>John Smith’s GPA is between 3.5 and 4.0)</a:t>
            </a: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4838" y="339725"/>
            <a:ext cx="8229600" cy="608013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smtClean="0">
                <a:solidFill>
                  <a:srgbClr val="0000FF"/>
                </a:solidFill>
              </a:rPr>
              <a:t>Statistical Compromise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idx="1"/>
          </p:nvPr>
        </p:nvSpPr>
        <p:spPr>
          <a:xfrm>
            <a:off x="365125" y="1403350"/>
            <a:ext cx="8377238" cy="47212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FF"/>
                </a:solidFill>
              </a:rPr>
              <a:t>Small/Large Query Set Attack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C: </a:t>
            </a:r>
            <a:r>
              <a:rPr lang="en-US" sz="2400" smtClean="0">
                <a:solidFill>
                  <a:srgbClr val="0000FF"/>
                </a:solidFill>
              </a:rPr>
              <a:t>characteristic formula</a:t>
            </a:r>
            <a:r>
              <a:rPr lang="en-US" sz="2400" smtClean="0"/>
              <a:t> that identifies groups of individuals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If C identifies a single individual I, e.g., count(C) = 1 </a:t>
            </a:r>
            <a:endParaRPr lang="pl-PL" sz="240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80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Find out existence of </a:t>
            </a:r>
            <a:r>
              <a:rPr lang="pl-PL" sz="2400" smtClean="0"/>
              <a:t>another </a:t>
            </a:r>
            <a:r>
              <a:rPr lang="en-US" sz="2400" smtClean="0"/>
              <a:t>property</a:t>
            </a:r>
            <a:r>
              <a:rPr lang="pl-PL" sz="2400" smtClean="0"/>
              <a:t> D for I</a:t>
            </a:r>
            <a:endParaRPr lang="en-US" sz="2400" smtClean="0"/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If count(C and D)=</a:t>
            </a:r>
            <a:r>
              <a:rPr lang="pl-PL" smtClean="0"/>
              <a:t> </a:t>
            </a:r>
            <a:r>
              <a:rPr lang="en-US" smtClean="0"/>
              <a:t>1 means I has property D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If count(C and D)=</a:t>
            </a:r>
            <a:r>
              <a:rPr lang="pl-PL" smtClean="0"/>
              <a:t> </a:t>
            </a:r>
            <a:r>
              <a:rPr lang="en-US" smtClean="0"/>
              <a:t>0 means I does not have D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FF0000"/>
                </a:solidFill>
              </a:rPr>
              <a:t>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Find value of property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Sum(C, D), gives value of D</a:t>
            </a:r>
            <a:endParaRPr lang="pl-PL" smtClean="0"/>
          </a:p>
          <a:p>
            <a:pPr lvl="3" eaLnBrk="1" hangingPunct="1">
              <a:lnSpc>
                <a:spcPct val="90000"/>
              </a:lnSpc>
            </a:pPr>
            <a:r>
              <a:rPr lang="pl-PL" smtClean="0"/>
              <a:t>If value of C known already</a:t>
            </a:r>
            <a:endParaRPr lang="en-US" smtClean="0"/>
          </a:p>
          <a:p>
            <a:pPr lvl="1" eaLnBrk="1" hangingPunct="1">
              <a:lnSpc>
                <a:spcPct val="90000"/>
              </a:lnSpc>
            </a:pPr>
            <a:endParaRPr lang="en-US" sz="2400" smtClean="0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0063" y="327025"/>
            <a:ext cx="8229600" cy="558800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smtClean="0">
                <a:solidFill>
                  <a:srgbClr val="0000FF"/>
                </a:solidFill>
              </a:rPr>
              <a:t>Methods of Attacks and Protection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idx="1"/>
          </p:nvPr>
        </p:nvSpPr>
        <p:spPr>
          <a:xfrm>
            <a:off x="365125" y="746125"/>
            <a:ext cx="8377238" cy="57419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0000FF"/>
                </a:solidFill>
              </a:rPr>
              <a:t>Protection</a:t>
            </a:r>
            <a:r>
              <a:rPr lang="en-US" sz="2400" smtClean="0"/>
              <a:t> from small/large query set attack:</a:t>
            </a:r>
            <a:endParaRPr lang="pl-PL" sz="24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z="2400" smtClean="0"/>
              <a:t>		</a:t>
            </a:r>
            <a:r>
              <a:rPr lang="en-US" sz="2400" smtClean="0"/>
              <a:t>query-set-size control</a:t>
            </a:r>
            <a:endParaRPr lang="pl-PL" sz="2400" smtClean="0"/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A query q(C)  is permitted only if </a:t>
            </a:r>
            <a:endParaRPr lang="pl-PL" sz="24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z="2400" smtClean="0"/>
              <a:t>			</a:t>
            </a:r>
            <a:r>
              <a:rPr lang="en-US" sz="2400" smtClean="0"/>
              <a:t>N-n </a:t>
            </a:r>
            <a:r>
              <a:rPr lang="en-US" sz="2400" smtClean="0">
                <a:sym typeface="Symbol" pitchFamily="18" charset="2"/>
              </a:rPr>
              <a:t> </a:t>
            </a:r>
            <a:r>
              <a:rPr lang="en-US" sz="2400" smtClean="0"/>
              <a:t>|C| </a:t>
            </a:r>
            <a:r>
              <a:rPr lang="en-US" sz="2400" smtClean="0">
                <a:sym typeface="Symbol" pitchFamily="18" charset="2"/>
              </a:rPr>
              <a:t> n</a:t>
            </a:r>
            <a:endParaRPr lang="pl-PL" sz="2400" smtClean="0"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z="2400" smtClean="0">
                <a:sym typeface="Symbol" pitchFamily="18" charset="2"/>
              </a:rPr>
              <a:t>	</a:t>
            </a:r>
            <a:r>
              <a:rPr lang="en-US" sz="2400" smtClean="0">
                <a:sym typeface="Symbol" pitchFamily="18" charset="2"/>
              </a:rPr>
              <a:t>where</a:t>
            </a:r>
            <a:r>
              <a:rPr lang="pl-PL" sz="2400" smtClean="0">
                <a:sym typeface="Symbol" pitchFamily="18" charset="2"/>
              </a:rPr>
              <a:t>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z="2400" smtClean="0">
                <a:sym typeface="Symbol" pitchFamily="18" charset="2"/>
              </a:rPr>
              <a:t>		</a:t>
            </a:r>
            <a:r>
              <a:rPr lang="en-US" sz="2400" smtClean="0">
                <a:solidFill>
                  <a:srgbClr val="0000FF"/>
                </a:solidFill>
                <a:sym typeface="Symbol" pitchFamily="18" charset="2"/>
              </a:rPr>
              <a:t>n</a:t>
            </a:r>
            <a:r>
              <a:rPr lang="en-US" sz="2400" smtClean="0">
                <a:sym typeface="Symbol" pitchFamily="18" charset="2"/>
              </a:rPr>
              <a:t>  0 is a parameter of the database</a:t>
            </a:r>
            <a:r>
              <a:rPr lang="pl-PL" sz="2400" smtClean="0">
                <a:sym typeface="Symbol" pitchFamily="18" charset="2"/>
              </a:rPr>
              <a:t>,</a:t>
            </a:r>
            <a:r>
              <a:rPr lang="en-US" sz="2400" smtClean="0">
                <a:sym typeface="Symbol" pitchFamily="18" charset="2"/>
              </a:rPr>
              <a:t> and</a:t>
            </a:r>
            <a:endParaRPr lang="pl-PL" sz="2400" smtClean="0"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z="2400" smtClean="0">
                <a:sym typeface="Symbol" pitchFamily="18" charset="2"/>
              </a:rPr>
              <a:t>		</a:t>
            </a:r>
            <a:r>
              <a:rPr lang="en-US" sz="2400" smtClean="0">
                <a:solidFill>
                  <a:srgbClr val="0000FF"/>
                </a:solidFill>
                <a:sym typeface="Symbol" pitchFamily="18" charset="2"/>
              </a:rPr>
              <a:t>N</a:t>
            </a:r>
            <a:r>
              <a:rPr lang="en-US" sz="2400" smtClean="0">
                <a:sym typeface="Symbol" pitchFamily="18" charset="2"/>
              </a:rPr>
              <a:t> is the </a:t>
            </a:r>
            <a:r>
              <a:rPr lang="pl-PL" sz="2400" smtClean="0">
                <a:sym typeface="Symbol" pitchFamily="18" charset="2"/>
              </a:rPr>
              <a:t>number of </a:t>
            </a:r>
            <a:r>
              <a:rPr lang="en-US" sz="2400" smtClean="0">
                <a:sym typeface="Symbol" pitchFamily="18" charset="2"/>
              </a:rPr>
              <a:t>records in the database</a:t>
            </a:r>
            <a:endParaRPr lang="pl-PL" sz="2400" smtClean="0"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pl-PL" sz="2400" smtClean="0"/>
              <a:t>E.g. a </a:t>
            </a:r>
            <a:r>
              <a:rPr lang="en-US" sz="2400" smtClean="0"/>
              <a:t>query q(C)  </a:t>
            </a:r>
            <a:r>
              <a:rPr lang="pl-PL" sz="2400" smtClean="0"/>
              <a:t>in a DB describing 100 individuals </a:t>
            </a:r>
            <a:r>
              <a:rPr lang="en-US" sz="2400" smtClean="0"/>
              <a:t>is permitted only if </a:t>
            </a:r>
            <a:endParaRPr lang="pl-PL" sz="24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z="2400" smtClean="0"/>
              <a:t>			100 </a:t>
            </a:r>
            <a:r>
              <a:rPr lang="en-US" sz="2400" smtClean="0"/>
              <a:t>–</a:t>
            </a:r>
            <a:r>
              <a:rPr lang="pl-PL" sz="2400" smtClean="0"/>
              <a:t> 5 = 95</a:t>
            </a:r>
            <a:r>
              <a:rPr lang="en-US" sz="2400" smtClean="0"/>
              <a:t> </a:t>
            </a:r>
            <a:r>
              <a:rPr lang="en-US" sz="2400" smtClean="0">
                <a:sym typeface="Symbol" pitchFamily="18" charset="2"/>
              </a:rPr>
              <a:t> </a:t>
            </a:r>
            <a:r>
              <a:rPr lang="en-US" sz="2400" smtClean="0"/>
              <a:t>|C| </a:t>
            </a:r>
            <a:r>
              <a:rPr lang="en-US" sz="2400" smtClean="0">
                <a:sym typeface="Symbol" pitchFamily="18" charset="2"/>
              </a:rPr>
              <a:t> </a:t>
            </a:r>
            <a:r>
              <a:rPr lang="pl-PL" sz="2400" smtClean="0">
                <a:sym typeface="Symbol" pitchFamily="18" charset="2"/>
              </a:rPr>
              <a:t> 5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z="2400" smtClean="0">
                <a:sym typeface="Symbol" pitchFamily="18" charset="2"/>
              </a:rPr>
              <a:t>	that is if it can’t give statistics on a group smaller than 5 individuals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z="2400" smtClean="0">
                <a:sym typeface="Symbol" pitchFamily="18" charset="2"/>
              </a:rPr>
              <a:t>	(Note: If it gives statistics on </a:t>
            </a:r>
            <a:r>
              <a:rPr lang="pl-PL" sz="2400" smtClean="0">
                <a:solidFill>
                  <a:srgbClr val="0000FF"/>
                </a:solidFill>
                <a:sym typeface="Symbol" pitchFamily="18" charset="2"/>
              </a:rPr>
              <a:t>C</a:t>
            </a:r>
            <a:r>
              <a:rPr lang="pl-PL" sz="2400" smtClean="0">
                <a:sym typeface="Symbol" pitchFamily="18" charset="2"/>
              </a:rPr>
              <a:t> for e.g., 96 people, it 		    gives statistics on </a:t>
            </a:r>
            <a:r>
              <a:rPr lang="pl-PL" sz="2400" smtClean="0">
                <a:solidFill>
                  <a:srgbClr val="0000FF"/>
                </a:solidFill>
                <a:sym typeface="Symbol" pitchFamily="18" charset="2"/>
              </a:rPr>
              <a:t>not-C</a:t>
            </a:r>
            <a:r>
              <a:rPr lang="pl-PL" sz="2400" smtClean="0">
                <a:sym typeface="Symbol" pitchFamily="18" charset="2"/>
              </a:rPr>
              <a:t> for 4 people.)</a:t>
            </a:r>
            <a:endParaRPr lang="en-US" sz="2400" smtClean="0">
              <a:sym typeface="Symbol" pitchFamily="18" charset="2"/>
            </a:endParaRPr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96900" y="0"/>
            <a:ext cx="8229600" cy="730250"/>
          </a:xfrm>
          <a:solidFill>
            <a:srgbClr val="FFFFFF"/>
          </a:solidFill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Prevention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0038"/>
            <a:ext cx="8229600" cy="608012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smtClean="0">
                <a:solidFill>
                  <a:srgbClr val="0000FF"/>
                </a:solidFill>
              </a:rPr>
              <a:t>Tracker Attack</a:t>
            </a:r>
            <a:r>
              <a:rPr lang="pl-PL" sz="4000" smtClean="0">
                <a:solidFill>
                  <a:srgbClr val="0000FF"/>
                </a:solidFill>
              </a:rPr>
              <a:t> 1 </a:t>
            </a:r>
            <a:r>
              <a:rPr lang="pl-PL" sz="3200" smtClean="0">
                <a:solidFill>
                  <a:srgbClr val="777777"/>
                </a:solidFill>
              </a:rPr>
              <a:t>(simple)</a:t>
            </a:r>
            <a:endParaRPr lang="en-US" sz="3200" smtClean="0">
              <a:solidFill>
                <a:srgbClr val="777777"/>
              </a:solidFill>
            </a:endParaRPr>
          </a:p>
        </p:txBody>
      </p:sp>
      <p:grpSp>
        <p:nvGrpSpPr>
          <p:cNvPr id="66563" name="Group 29"/>
          <p:cNvGrpSpPr>
            <a:grpSpLocks/>
          </p:cNvGrpSpPr>
          <p:nvPr/>
        </p:nvGrpSpPr>
        <p:grpSpPr bwMode="auto">
          <a:xfrm>
            <a:off x="1027113" y="2057400"/>
            <a:ext cx="5340350" cy="3048000"/>
            <a:chOff x="1142" y="1296"/>
            <a:chExt cx="3364" cy="1920"/>
          </a:xfrm>
        </p:grpSpPr>
        <p:sp>
          <p:nvSpPr>
            <p:cNvPr id="66567" name="Oval 3"/>
            <p:cNvSpPr>
              <a:spLocks noChangeArrowheads="1"/>
            </p:cNvSpPr>
            <p:nvPr/>
          </p:nvSpPr>
          <p:spPr bwMode="auto">
            <a:xfrm>
              <a:off x="1200" y="1344"/>
              <a:ext cx="1728" cy="18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68" name="Oval 4"/>
            <p:cNvSpPr>
              <a:spLocks noChangeArrowheads="1"/>
            </p:cNvSpPr>
            <p:nvPr/>
          </p:nvSpPr>
          <p:spPr bwMode="auto">
            <a:xfrm>
              <a:off x="2544" y="1296"/>
              <a:ext cx="1728" cy="18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69" name="Text Box 5"/>
            <p:cNvSpPr txBox="1">
              <a:spLocks noChangeArrowheads="1"/>
            </p:cNvSpPr>
            <p:nvPr/>
          </p:nvSpPr>
          <p:spPr bwMode="auto">
            <a:xfrm>
              <a:off x="1505" y="2090"/>
              <a:ext cx="98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pl-PL" sz="2400">
                  <a:latin typeface="Times New Roman" pitchFamily="18" charset="0"/>
                </a:rPr>
                <a:t>T - </a:t>
              </a:r>
              <a:r>
                <a:rPr lang="en-US" sz="2400">
                  <a:latin typeface="Times New Roman" pitchFamily="18" charset="0"/>
                </a:rPr>
                <a:t>Tracker</a:t>
              </a:r>
            </a:p>
          </p:txBody>
        </p:sp>
        <p:sp>
          <p:nvSpPr>
            <p:cNvPr id="66570" name="Line 6"/>
            <p:cNvSpPr>
              <a:spLocks noChangeShapeType="1"/>
            </p:cNvSpPr>
            <p:nvPr/>
          </p:nvSpPr>
          <p:spPr bwMode="auto">
            <a:xfrm flipH="1">
              <a:off x="1248" y="1344"/>
              <a:ext cx="72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6571" name="Line 7"/>
            <p:cNvSpPr>
              <a:spLocks noChangeShapeType="1"/>
            </p:cNvSpPr>
            <p:nvPr/>
          </p:nvSpPr>
          <p:spPr bwMode="auto">
            <a:xfrm flipH="1">
              <a:off x="1200" y="1344"/>
              <a:ext cx="100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6572" name="Line 8"/>
            <p:cNvSpPr>
              <a:spLocks noChangeShapeType="1"/>
            </p:cNvSpPr>
            <p:nvPr/>
          </p:nvSpPr>
          <p:spPr bwMode="auto">
            <a:xfrm flipH="1">
              <a:off x="1248" y="1392"/>
              <a:ext cx="1152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6573" name="Line 9"/>
            <p:cNvSpPr>
              <a:spLocks noChangeShapeType="1"/>
            </p:cNvSpPr>
            <p:nvPr/>
          </p:nvSpPr>
          <p:spPr bwMode="auto">
            <a:xfrm flipH="1">
              <a:off x="1296" y="1488"/>
              <a:ext cx="1248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6574" name="Line 10"/>
            <p:cNvSpPr>
              <a:spLocks noChangeShapeType="1"/>
            </p:cNvSpPr>
            <p:nvPr/>
          </p:nvSpPr>
          <p:spPr bwMode="auto">
            <a:xfrm flipH="1">
              <a:off x="1392" y="1632"/>
              <a:ext cx="1248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6575" name="Line 11"/>
            <p:cNvSpPr>
              <a:spLocks noChangeShapeType="1"/>
            </p:cNvSpPr>
            <p:nvPr/>
          </p:nvSpPr>
          <p:spPr bwMode="auto">
            <a:xfrm flipH="1">
              <a:off x="1536" y="1920"/>
              <a:ext cx="1056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6576" name="Line 12"/>
            <p:cNvSpPr>
              <a:spLocks noChangeShapeType="1"/>
            </p:cNvSpPr>
            <p:nvPr/>
          </p:nvSpPr>
          <p:spPr bwMode="auto">
            <a:xfrm flipH="1">
              <a:off x="1632" y="2208"/>
              <a:ext cx="912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6577" name="Line 13"/>
            <p:cNvSpPr>
              <a:spLocks noChangeShapeType="1"/>
            </p:cNvSpPr>
            <p:nvPr/>
          </p:nvSpPr>
          <p:spPr bwMode="auto">
            <a:xfrm flipH="1">
              <a:off x="1824" y="2448"/>
              <a:ext cx="72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6578" name="Line 14"/>
            <p:cNvSpPr>
              <a:spLocks noChangeShapeType="1"/>
            </p:cNvSpPr>
            <p:nvPr/>
          </p:nvSpPr>
          <p:spPr bwMode="auto">
            <a:xfrm flipH="1">
              <a:off x="2016" y="2640"/>
              <a:ext cx="576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6579" name="Line 15"/>
            <p:cNvSpPr>
              <a:spLocks noChangeShapeType="1"/>
            </p:cNvSpPr>
            <p:nvPr/>
          </p:nvSpPr>
          <p:spPr bwMode="auto">
            <a:xfrm flipH="1">
              <a:off x="2304" y="2736"/>
              <a:ext cx="38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6580" name="Line 16"/>
            <p:cNvSpPr>
              <a:spLocks noChangeShapeType="1"/>
            </p:cNvSpPr>
            <p:nvPr/>
          </p:nvSpPr>
          <p:spPr bwMode="auto">
            <a:xfrm>
              <a:off x="2736" y="1680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6581" name="Line 17"/>
            <p:cNvSpPr>
              <a:spLocks noChangeShapeType="1"/>
            </p:cNvSpPr>
            <p:nvPr/>
          </p:nvSpPr>
          <p:spPr bwMode="auto">
            <a:xfrm>
              <a:off x="2688" y="1728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6582" name="Line 18"/>
            <p:cNvSpPr>
              <a:spLocks noChangeShapeType="1"/>
            </p:cNvSpPr>
            <p:nvPr/>
          </p:nvSpPr>
          <p:spPr bwMode="auto">
            <a:xfrm>
              <a:off x="2640" y="1824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6583" name="Line 19"/>
            <p:cNvSpPr>
              <a:spLocks noChangeShapeType="1"/>
            </p:cNvSpPr>
            <p:nvPr/>
          </p:nvSpPr>
          <p:spPr bwMode="auto">
            <a:xfrm>
              <a:off x="2592" y="1968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6584" name="Line 20"/>
            <p:cNvSpPr>
              <a:spLocks noChangeShapeType="1"/>
            </p:cNvSpPr>
            <p:nvPr/>
          </p:nvSpPr>
          <p:spPr bwMode="auto">
            <a:xfrm>
              <a:off x="2784" y="1776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6585" name="Line 21"/>
            <p:cNvSpPr>
              <a:spLocks noChangeShapeType="1"/>
            </p:cNvSpPr>
            <p:nvPr/>
          </p:nvSpPr>
          <p:spPr bwMode="auto">
            <a:xfrm>
              <a:off x="2832" y="1872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6586" name="Line 22"/>
            <p:cNvSpPr>
              <a:spLocks noChangeShapeType="1"/>
            </p:cNvSpPr>
            <p:nvPr/>
          </p:nvSpPr>
          <p:spPr bwMode="auto">
            <a:xfrm>
              <a:off x="2880" y="1968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6587" name="Text Box 23"/>
            <p:cNvSpPr txBox="1">
              <a:spLocks noChangeArrowheads="1"/>
            </p:cNvSpPr>
            <p:nvPr/>
          </p:nvSpPr>
          <p:spPr bwMode="auto">
            <a:xfrm>
              <a:off x="2630" y="2090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66588" name="Text Box 24"/>
            <p:cNvSpPr txBox="1">
              <a:spLocks noChangeArrowheads="1"/>
            </p:cNvSpPr>
            <p:nvPr/>
          </p:nvSpPr>
          <p:spPr bwMode="auto">
            <a:xfrm>
              <a:off x="1142" y="2858"/>
              <a:ext cx="3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latin typeface="Times New Roman" pitchFamily="18" charset="0"/>
                </a:rPr>
                <a:t>C1</a:t>
              </a:r>
            </a:p>
          </p:txBody>
        </p:sp>
        <p:sp>
          <p:nvSpPr>
            <p:cNvPr id="66589" name="Text Box 25"/>
            <p:cNvSpPr txBox="1">
              <a:spLocks noChangeArrowheads="1"/>
            </p:cNvSpPr>
            <p:nvPr/>
          </p:nvSpPr>
          <p:spPr bwMode="auto">
            <a:xfrm>
              <a:off x="4166" y="2714"/>
              <a:ext cx="3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latin typeface="Times New Roman" pitchFamily="18" charset="0"/>
                </a:rPr>
                <a:t>C2</a:t>
              </a:r>
            </a:p>
          </p:txBody>
        </p:sp>
      </p:grpSp>
      <p:sp>
        <p:nvSpPr>
          <p:cNvPr id="66564" name="Text Box 26"/>
          <p:cNvSpPr txBox="1">
            <a:spLocks noChangeArrowheads="1"/>
          </p:cNvSpPr>
          <p:nvPr/>
        </p:nvSpPr>
        <p:spPr bwMode="auto">
          <a:xfrm>
            <a:off x="6356350" y="2982913"/>
            <a:ext cx="23844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/>
              <a:t>C</a:t>
            </a:r>
            <a:r>
              <a:rPr lang="pl-PL" sz="2400"/>
              <a:t> </a:t>
            </a:r>
            <a:r>
              <a:rPr lang="en-US" sz="2400"/>
              <a:t>=</a:t>
            </a:r>
            <a:r>
              <a:rPr lang="pl-PL" sz="2400"/>
              <a:t> </a:t>
            </a:r>
            <a:r>
              <a:rPr lang="en-US" sz="2400"/>
              <a:t>C1 and C2</a:t>
            </a:r>
          </a:p>
          <a:p>
            <a:pPr eaLnBrk="1" hangingPunct="1"/>
            <a:r>
              <a:rPr lang="en-US" sz="2400"/>
              <a:t>T</a:t>
            </a:r>
            <a:r>
              <a:rPr lang="pl-PL" sz="2400"/>
              <a:t> </a:t>
            </a:r>
            <a:r>
              <a:rPr lang="en-US" sz="2400"/>
              <a:t>=</a:t>
            </a:r>
            <a:r>
              <a:rPr lang="pl-PL" sz="2400"/>
              <a:t> </a:t>
            </a:r>
            <a:r>
              <a:rPr lang="en-US" sz="2400"/>
              <a:t>C1 and ~C2</a:t>
            </a:r>
          </a:p>
        </p:txBody>
      </p:sp>
      <p:sp>
        <p:nvSpPr>
          <p:cNvPr id="66565" name="Text Box 27"/>
          <p:cNvSpPr txBox="1">
            <a:spLocks noChangeArrowheads="1"/>
          </p:cNvSpPr>
          <p:nvPr/>
        </p:nvSpPr>
        <p:spPr bwMode="auto">
          <a:xfrm>
            <a:off x="933450" y="5330825"/>
            <a:ext cx="77231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l-PL" sz="2400"/>
              <a:t>Attacker runs instead 2 queries: </a:t>
            </a:r>
            <a:r>
              <a:rPr lang="en-US" sz="2400"/>
              <a:t>q(C1) </a:t>
            </a:r>
            <a:r>
              <a:rPr lang="pl-PL" sz="2400"/>
              <a:t>and</a:t>
            </a:r>
            <a:r>
              <a:rPr lang="en-US" sz="2400"/>
              <a:t> q(T)</a:t>
            </a:r>
            <a:endParaRPr lang="pl-PL" sz="2400"/>
          </a:p>
          <a:p>
            <a:pPr eaLnBrk="1" hangingPunct="1"/>
            <a:r>
              <a:rPr lang="pl-PL" sz="2400"/>
              <a:t>where </a:t>
            </a:r>
            <a:r>
              <a:rPr lang="en-US" sz="2400"/>
              <a:t>q(C)</a:t>
            </a:r>
            <a:r>
              <a:rPr lang="pl-PL" sz="2400"/>
              <a:t> </a:t>
            </a:r>
            <a:r>
              <a:rPr lang="en-US" sz="2400"/>
              <a:t>=</a:t>
            </a:r>
            <a:r>
              <a:rPr lang="pl-PL" sz="2400"/>
              <a:t> </a:t>
            </a:r>
            <a:r>
              <a:rPr lang="en-US" sz="2400"/>
              <a:t>q(C1) – q(T)</a:t>
            </a:r>
            <a:endParaRPr lang="pl-PL" sz="2400"/>
          </a:p>
          <a:p>
            <a:pPr eaLnBrk="1" hangingPunct="1"/>
            <a:r>
              <a:rPr lang="pl-PL" sz="2400"/>
              <a:t>	</a:t>
            </a:r>
            <a:r>
              <a:rPr lang="pl-PL" sz="2400">
                <a:solidFill>
                  <a:srgbClr val="0000FF"/>
                </a:solidFill>
              </a:rPr>
              <a:t>=&gt; infers q(C) from q(C1) and q(T)</a:t>
            </a:r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66566" name="Text Box 28"/>
          <p:cNvSpPr txBox="1">
            <a:spLocks noChangeArrowheads="1"/>
          </p:cNvSpPr>
          <p:nvPr/>
        </p:nvSpPr>
        <p:spPr bwMode="auto">
          <a:xfrm>
            <a:off x="838200" y="1403350"/>
            <a:ext cx="5084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l-PL" sz="2400"/>
              <a:t>Query </a:t>
            </a:r>
            <a:r>
              <a:rPr lang="en-US" sz="2400"/>
              <a:t>q(C) is disallowed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 descr="Large confetti"/>
          <p:cNvSpPr>
            <a:spLocks noChangeArrowheads="1"/>
          </p:cNvSpPr>
          <p:nvPr/>
        </p:nvSpPr>
        <p:spPr bwMode="auto">
          <a:xfrm>
            <a:off x="0" y="0"/>
            <a:ext cx="9144000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en-US" sz="4000">
                <a:solidFill>
                  <a:srgbClr val="0000FF"/>
                </a:solidFill>
              </a:rPr>
              <a:t>Tracker Attack</a:t>
            </a:r>
            <a:r>
              <a:rPr lang="pl-PL" sz="4000">
                <a:solidFill>
                  <a:srgbClr val="0000FF"/>
                </a:solidFill>
              </a:rPr>
              <a:t> 2 </a:t>
            </a:r>
            <a:r>
              <a:rPr lang="pl-PL" sz="2400">
                <a:solidFill>
                  <a:srgbClr val="777777"/>
                </a:solidFill>
              </a:rPr>
              <a:t>(more complex)</a:t>
            </a:r>
            <a:endParaRPr lang="en-US" sz="2400">
              <a:solidFill>
                <a:srgbClr val="777777"/>
              </a:solidFill>
            </a:endParaRPr>
          </a:p>
        </p:txBody>
      </p:sp>
      <p:sp>
        <p:nvSpPr>
          <p:cNvPr id="67587" name="Text Box 26"/>
          <p:cNvSpPr txBox="1">
            <a:spLocks noChangeArrowheads="1"/>
          </p:cNvSpPr>
          <p:nvPr/>
        </p:nvSpPr>
        <p:spPr bwMode="auto">
          <a:xfrm>
            <a:off x="427038" y="2587625"/>
            <a:ext cx="23844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/>
              <a:t>C</a:t>
            </a:r>
            <a:r>
              <a:rPr lang="pl-PL" sz="2400"/>
              <a:t> </a:t>
            </a:r>
            <a:r>
              <a:rPr lang="en-US" sz="2400"/>
              <a:t>=</a:t>
            </a:r>
            <a:r>
              <a:rPr lang="pl-PL" sz="2400"/>
              <a:t> </a:t>
            </a:r>
            <a:r>
              <a:rPr lang="en-US" sz="2400"/>
              <a:t>C1 and C2</a:t>
            </a:r>
          </a:p>
          <a:p>
            <a:pPr eaLnBrk="1" hangingPunct="1"/>
            <a:r>
              <a:rPr lang="en-US" sz="2400"/>
              <a:t>T</a:t>
            </a:r>
            <a:r>
              <a:rPr lang="pl-PL" sz="2400"/>
              <a:t> </a:t>
            </a:r>
            <a:r>
              <a:rPr lang="en-US" sz="2400"/>
              <a:t>=</a:t>
            </a:r>
            <a:r>
              <a:rPr lang="pl-PL" sz="2400"/>
              <a:t> </a:t>
            </a:r>
            <a:r>
              <a:rPr lang="en-US" sz="2400"/>
              <a:t>C1 and ~C2</a:t>
            </a:r>
          </a:p>
        </p:txBody>
      </p:sp>
      <p:grpSp>
        <p:nvGrpSpPr>
          <p:cNvPr id="67588" name="Group 40"/>
          <p:cNvGrpSpPr>
            <a:grpSpLocks/>
          </p:cNvGrpSpPr>
          <p:nvPr/>
        </p:nvGrpSpPr>
        <p:grpSpPr bwMode="auto">
          <a:xfrm>
            <a:off x="3151188" y="865188"/>
            <a:ext cx="5635625" cy="4419600"/>
            <a:chOff x="1142" y="1296"/>
            <a:chExt cx="3550" cy="2784"/>
          </a:xfrm>
        </p:grpSpPr>
        <p:sp>
          <p:nvSpPr>
            <p:cNvPr id="67591" name="Oval 3"/>
            <p:cNvSpPr>
              <a:spLocks noChangeArrowheads="1"/>
            </p:cNvSpPr>
            <p:nvPr/>
          </p:nvSpPr>
          <p:spPr bwMode="auto">
            <a:xfrm>
              <a:off x="1200" y="1344"/>
              <a:ext cx="1728" cy="18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592" name="Oval 4"/>
            <p:cNvSpPr>
              <a:spLocks noChangeArrowheads="1"/>
            </p:cNvSpPr>
            <p:nvPr/>
          </p:nvSpPr>
          <p:spPr bwMode="auto">
            <a:xfrm>
              <a:off x="2544" y="1296"/>
              <a:ext cx="1728" cy="18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593" name="Text Box 5"/>
            <p:cNvSpPr txBox="1">
              <a:spLocks noChangeArrowheads="1"/>
            </p:cNvSpPr>
            <p:nvPr/>
          </p:nvSpPr>
          <p:spPr bwMode="auto">
            <a:xfrm>
              <a:off x="1622" y="2090"/>
              <a:ext cx="7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latin typeface="Times New Roman" pitchFamily="18" charset="0"/>
                </a:rPr>
                <a:t>Tracker</a:t>
              </a:r>
            </a:p>
          </p:txBody>
        </p:sp>
        <p:sp>
          <p:nvSpPr>
            <p:cNvPr id="67594" name="Line 6"/>
            <p:cNvSpPr>
              <a:spLocks noChangeShapeType="1"/>
            </p:cNvSpPr>
            <p:nvPr/>
          </p:nvSpPr>
          <p:spPr bwMode="auto">
            <a:xfrm flipH="1">
              <a:off x="1248" y="1344"/>
              <a:ext cx="72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595" name="Line 7"/>
            <p:cNvSpPr>
              <a:spLocks noChangeShapeType="1"/>
            </p:cNvSpPr>
            <p:nvPr/>
          </p:nvSpPr>
          <p:spPr bwMode="auto">
            <a:xfrm flipH="1">
              <a:off x="1200" y="1344"/>
              <a:ext cx="100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596" name="Line 8"/>
            <p:cNvSpPr>
              <a:spLocks noChangeShapeType="1"/>
            </p:cNvSpPr>
            <p:nvPr/>
          </p:nvSpPr>
          <p:spPr bwMode="auto">
            <a:xfrm flipH="1">
              <a:off x="1248" y="1392"/>
              <a:ext cx="1152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597" name="Line 9"/>
            <p:cNvSpPr>
              <a:spLocks noChangeShapeType="1"/>
            </p:cNvSpPr>
            <p:nvPr/>
          </p:nvSpPr>
          <p:spPr bwMode="auto">
            <a:xfrm flipH="1">
              <a:off x="1296" y="1488"/>
              <a:ext cx="1248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598" name="Line 10"/>
            <p:cNvSpPr>
              <a:spLocks noChangeShapeType="1"/>
            </p:cNvSpPr>
            <p:nvPr/>
          </p:nvSpPr>
          <p:spPr bwMode="auto">
            <a:xfrm flipH="1">
              <a:off x="1392" y="1632"/>
              <a:ext cx="1248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599" name="Line 11"/>
            <p:cNvSpPr>
              <a:spLocks noChangeShapeType="1"/>
            </p:cNvSpPr>
            <p:nvPr/>
          </p:nvSpPr>
          <p:spPr bwMode="auto">
            <a:xfrm flipH="1">
              <a:off x="1536" y="1920"/>
              <a:ext cx="1056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600" name="Line 12"/>
            <p:cNvSpPr>
              <a:spLocks noChangeShapeType="1"/>
            </p:cNvSpPr>
            <p:nvPr/>
          </p:nvSpPr>
          <p:spPr bwMode="auto">
            <a:xfrm flipH="1">
              <a:off x="1632" y="2208"/>
              <a:ext cx="912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601" name="Line 13"/>
            <p:cNvSpPr>
              <a:spLocks noChangeShapeType="1"/>
            </p:cNvSpPr>
            <p:nvPr/>
          </p:nvSpPr>
          <p:spPr bwMode="auto">
            <a:xfrm flipH="1">
              <a:off x="1824" y="2448"/>
              <a:ext cx="72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602" name="Line 14"/>
            <p:cNvSpPr>
              <a:spLocks noChangeShapeType="1"/>
            </p:cNvSpPr>
            <p:nvPr/>
          </p:nvSpPr>
          <p:spPr bwMode="auto">
            <a:xfrm flipH="1">
              <a:off x="2016" y="2640"/>
              <a:ext cx="576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603" name="Line 15"/>
            <p:cNvSpPr>
              <a:spLocks noChangeShapeType="1"/>
            </p:cNvSpPr>
            <p:nvPr/>
          </p:nvSpPr>
          <p:spPr bwMode="auto">
            <a:xfrm flipH="1">
              <a:off x="2304" y="2736"/>
              <a:ext cx="38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604" name="Line 16"/>
            <p:cNvSpPr>
              <a:spLocks noChangeShapeType="1"/>
            </p:cNvSpPr>
            <p:nvPr/>
          </p:nvSpPr>
          <p:spPr bwMode="auto">
            <a:xfrm>
              <a:off x="2736" y="1680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605" name="Line 17"/>
            <p:cNvSpPr>
              <a:spLocks noChangeShapeType="1"/>
            </p:cNvSpPr>
            <p:nvPr/>
          </p:nvSpPr>
          <p:spPr bwMode="auto">
            <a:xfrm>
              <a:off x="2688" y="1728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606" name="Line 18"/>
            <p:cNvSpPr>
              <a:spLocks noChangeShapeType="1"/>
            </p:cNvSpPr>
            <p:nvPr/>
          </p:nvSpPr>
          <p:spPr bwMode="auto">
            <a:xfrm>
              <a:off x="2640" y="1824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607" name="Line 19"/>
            <p:cNvSpPr>
              <a:spLocks noChangeShapeType="1"/>
            </p:cNvSpPr>
            <p:nvPr/>
          </p:nvSpPr>
          <p:spPr bwMode="auto">
            <a:xfrm>
              <a:off x="2592" y="1968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608" name="Line 20"/>
            <p:cNvSpPr>
              <a:spLocks noChangeShapeType="1"/>
            </p:cNvSpPr>
            <p:nvPr/>
          </p:nvSpPr>
          <p:spPr bwMode="auto">
            <a:xfrm>
              <a:off x="2784" y="1776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609" name="Line 21"/>
            <p:cNvSpPr>
              <a:spLocks noChangeShapeType="1"/>
            </p:cNvSpPr>
            <p:nvPr/>
          </p:nvSpPr>
          <p:spPr bwMode="auto">
            <a:xfrm>
              <a:off x="2832" y="1872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610" name="Line 22"/>
            <p:cNvSpPr>
              <a:spLocks noChangeShapeType="1"/>
            </p:cNvSpPr>
            <p:nvPr/>
          </p:nvSpPr>
          <p:spPr bwMode="auto">
            <a:xfrm>
              <a:off x="2880" y="1968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611" name="Text Box 23"/>
            <p:cNvSpPr txBox="1">
              <a:spLocks noChangeArrowheads="1"/>
            </p:cNvSpPr>
            <p:nvPr/>
          </p:nvSpPr>
          <p:spPr bwMode="auto">
            <a:xfrm>
              <a:off x="2592" y="1872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67612" name="Text Box 24"/>
            <p:cNvSpPr txBox="1">
              <a:spLocks noChangeArrowheads="1"/>
            </p:cNvSpPr>
            <p:nvPr/>
          </p:nvSpPr>
          <p:spPr bwMode="auto">
            <a:xfrm>
              <a:off x="1142" y="2858"/>
              <a:ext cx="3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latin typeface="Times New Roman" pitchFamily="18" charset="0"/>
                </a:rPr>
                <a:t>C1</a:t>
              </a:r>
            </a:p>
          </p:txBody>
        </p:sp>
        <p:sp>
          <p:nvSpPr>
            <p:cNvPr id="67613" name="Text Box 25"/>
            <p:cNvSpPr txBox="1">
              <a:spLocks noChangeArrowheads="1"/>
            </p:cNvSpPr>
            <p:nvPr/>
          </p:nvSpPr>
          <p:spPr bwMode="auto">
            <a:xfrm>
              <a:off x="4166" y="2714"/>
              <a:ext cx="3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latin typeface="Times New Roman" pitchFamily="18" charset="0"/>
                </a:rPr>
                <a:t>C2</a:t>
              </a:r>
            </a:p>
          </p:txBody>
        </p:sp>
        <p:sp>
          <p:nvSpPr>
            <p:cNvPr id="67614" name="Oval 27"/>
            <p:cNvSpPr>
              <a:spLocks noChangeArrowheads="1"/>
            </p:cNvSpPr>
            <p:nvPr/>
          </p:nvSpPr>
          <p:spPr bwMode="auto">
            <a:xfrm>
              <a:off x="1872" y="2208"/>
              <a:ext cx="1728" cy="18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15" name="Text Box 28"/>
            <p:cNvSpPr txBox="1">
              <a:spLocks noChangeArrowheads="1"/>
            </p:cNvSpPr>
            <p:nvPr/>
          </p:nvSpPr>
          <p:spPr bwMode="auto">
            <a:xfrm>
              <a:off x="3590" y="3530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67616" name="Line 29"/>
            <p:cNvSpPr>
              <a:spLocks noChangeShapeType="1"/>
            </p:cNvSpPr>
            <p:nvPr/>
          </p:nvSpPr>
          <p:spPr bwMode="auto">
            <a:xfrm>
              <a:off x="2544" y="225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617" name="Line 30"/>
            <p:cNvSpPr>
              <a:spLocks noChangeShapeType="1"/>
            </p:cNvSpPr>
            <p:nvPr/>
          </p:nvSpPr>
          <p:spPr bwMode="auto">
            <a:xfrm>
              <a:off x="2544" y="2400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618" name="Line 31"/>
            <p:cNvSpPr>
              <a:spLocks noChangeShapeType="1"/>
            </p:cNvSpPr>
            <p:nvPr/>
          </p:nvSpPr>
          <p:spPr bwMode="auto">
            <a:xfrm>
              <a:off x="2592" y="259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619" name="Line 32"/>
            <p:cNvSpPr>
              <a:spLocks noChangeShapeType="1"/>
            </p:cNvSpPr>
            <p:nvPr/>
          </p:nvSpPr>
          <p:spPr bwMode="auto">
            <a:xfrm>
              <a:off x="2736" y="2784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620" name="Line 33"/>
            <p:cNvSpPr>
              <a:spLocks noChangeShapeType="1"/>
            </p:cNvSpPr>
            <p:nvPr/>
          </p:nvSpPr>
          <p:spPr bwMode="auto">
            <a:xfrm>
              <a:off x="2544" y="230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621" name="Line 34"/>
            <p:cNvSpPr>
              <a:spLocks noChangeShapeType="1"/>
            </p:cNvSpPr>
            <p:nvPr/>
          </p:nvSpPr>
          <p:spPr bwMode="auto">
            <a:xfrm>
              <a:off x="2592" y="249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622" name="Line 35"/>
            <p:cNvSpPr>
              <a:spLocks noChangeShapeType="1"/>
            </p:cNvSpPr>
            <p:nvPr/>
          </p:nvSpPr>
          <p:spPr bwMode="auto">
            <a:xfrm>
              <a:off x="2640" y="268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IN"/>
            </a:p>
          </p:txBody>
        </p:sp>
        <p:sp>
          <p:nvSpPr>
            <p:cNvPr id="67623" name="Text Box 36"/>
            <p:cNvSpPr txBox="1">
              <a:spLocks noChangeArrowheads="1"/>
            </p:cNvSpPr>
            <p:nvPr/>
          </p:nvSpPr>
          <p:spPr bwMode="auto">
            <a:xfrm>
              <a:off x="3936" y="3120"/>
              <a:ext cx="7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latin typeface="Times New Roman" pitchFamily="18" charset="0"/>
                </a:rPr>
                <a:t>C and D</a:t>
              </a:r>
            </a:p>
          </p:txBody>
        </p:sp>
        <p:sp>
          <p:nvSpPr>
            <p:cNvPr id="67624" name="Line 37"/>
            <p:cNvSpPr>
              <a:spLocks noChangeShapeType="1"/>
            </p:cNvSpPr>
            <p:nvPr/>
          </p:nvSpPr>
          <p:spPr bwMode="auto">
            <a:xfrm flipH="1" flipV="1">
              <a:off x="2736" y="2544"/>
              <a:ext cx="120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IN"/>
            </a:p>
          </p:txBody>
        </p:sp>
      </p:grpSp>
      <p:sp>
        <p:nvSpPr>
          <p:cNvPr id="67589" name="Text Box 39"/>
          <p:cNvSpPr txBox="1">
            <a:spLocks noChangeArrowheads="1"/>
          </p:cNvSpPr>
          <p:nvPr/>
        </p:nvSpPr>
        <p:spPr bwMode="auto">
          <a:xfrm>
            <a:off x="444500" y="911225"/>
            <a:ext cx="32083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l-PL" sz="2400"/>
              <a:t>Query </a:t>
            </a:r>
            <a:r>
              <a:rPr lang="en-US" sz="2400"/>
              <a:t>q(C and D)</a:t>
            </a:r>
            <a:endParaRPr lang="pl-PL" sz="2400"/>
          </a:p>
          <a:p>
            <a:pPr eaLnBrk="1" hangingPunct="1"/>
            <a:r>
              <a:rPr lang="en-US" sz="2400"/>
              <a:t>is disallowed</a:t>
            </a:r>
          </a:p>
        </p:txBody>
      </p:sp>
      <p:sp>
        <p:nvSpPr>
          <p:cNvPr id="67590" name="Text Box 41"/>
          <p:cNvSpPr txBox="1">
            <a:spLocks noChangeArrowheads="1"/>
          </p:cNvSpPr>
          <p:nvPr/>
        </p:nvSpPr>
        <p:spPr bwMode="auto">
          <a:xfrm>
            <a:off x="379413" y="5308600"/>
            <a:ext cx="84677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l-PL" sz="2400"/>
              <a:t>Attacker runs instead 2 queries: </a:t>
            </a:r>
            <a:r>
              <a:rPr lang="en-US" sz="2400"/>
              <a:t>q(T or C and D) </a:t>
            </a:r>
            <a:r>
              <a:rPr lang="pl-PL" sz="2400"/>
              <a:t>and</a:t>
            </a:r>
            <a:r>
              <a:rPr lang="en-US" sz="2400"/>
              <a:t> q(T)</a:t>
            </a:r>
            <a:endParaRPr lang="pl-PL" sz="2400"/>
          </a:p>
          <a:p>
            <a:pPr eaLnBrk="1" hangingPunct="1"/>
            <a:r>
              <a:rPr lang="pl-PL" sz="2400"/>
              <a:t>where </a:t>
            </a:r>
            <a:r>
              <a:rPr lang="en-US" sz="2400"/>
              <a:t>q(C and D)</a:t>
            </a:r>
            <a:r>
              <a:rPr lang="pl-PL" sz="2400"/>
              <a:t> </a:t>
            </a:r>
            <a:r>
              <a:rPr lang="en-US" sz="2400"/>
              <a:t>=</a:t>
            </a:r>
            <a:r>
              <a:rPr lang="pl-PL" sz="2400"/>
              <a:t> </a:t>
            </a:r>
            <a:r>
              <a:rPr lang="en-US" sz="2400"/>
              <a:t>q(T or C and D) – q(T)</a:t>
            </a:r>
            <a:endParaRPr lang="pl-PL" sz="2400"/>
          </a:p>
          <a:p>
            <a:pPr eaLnBrk="1" hangingPunct="1"/>
            <a:r>
              <a:rPr lang="pl-PL" sz="2400"/>
              <a:t>	</a:t>
            </a:r>
            <a:r>
              <a:rPr lang="pl-PL" sz="2400">
                <a:solidFill>
                  <a:srgbClr val="0000FF"/>
                </a:solidFill>
              </a:rPr>
              <a:t>=&gt; infers q(C and D) from </a:t>
            </a:r>
            <a:r>
              <a:rPr lang="en-US" sz="2400">
                <a:solidFill>
                  <a:srgbClr val="0000FF"/>
                </a:solidFill>
              </a:rPr>
              <a:t>q(T or C and D</a:t>
            </a:r>
            <a:r>
              <a:rPr lang="pl-PL" sz="2400">
                <a:solidFill>
                  <a:srgbClr val="0000FF"/>
                </a:solidFill>
              </a:rPr>
              <a:t>) and q(T)</a:t>
            </a:r>
            <a:endParaRPr 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244475"/>
            <a:ext cx="8229600" cy="608013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rgbClr val="0000FF"/>
                </a:solidFill>
              </a:rPr>
              <a:t>Query overlap attack</a:t>
            </a:r>
          </a:p>
        </p:txBody>
      </p:sp>
      <p:grpSp>
        <p:nvGrpSpPr>
          <p:cNvPr id="68611" name="Group 16"/>
          <p:cNvGrpSpPr>
            <a:grpSpLocks/>
          </p:cNvGrpSpPr>
          <p:nvPr/>
        </p:nvGrpSpPr>
        <p:grpSpPr bwMode="auto">
          <a:xfrm>
            <a:off x="3890963" y="1849438"/>
            <a:ext cx="4806950" cy="3581400"/>
            <a:chOff x="864" y="1392"/>
            <a:chExt cx="3028" cy="2256"/>
          </a:xfrm>
        </p:grpSpPr>
        <p:sp>
          <p:nvSpPr>
            <p:cNvPr id="68614" name="Oval 3"/>
            <p:cNvSpPr>
              <a:spLocks noChangeArrowheads="1"/>
            </p:cNvSpPr>
            <p:nvPr/>
          </p:nvSpPr>
          <p:spPr bwMode="auto">
            <a:xfrm>
              <a:off x="864" y="1392"/>
              <a:ext cx="2256" cy="22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15" name="Oval 4"/>
            <p:cNvSpPr>
              <a:spLocks noChangeArrowheads="1"/>
            </p:cNvSpPr>
            <p:nvPr/>
          </p:nvSpPr>
          <p:spPr bwMode="auto">
            <a:xfrm>
              <a:off x="1728" y="1392"/>
              <a:ext cx="2160" cy="220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16" name="Text Box 5"/>
            <p:cNvSpPr txBox="1">
              <a:spLocks noChangeArrowheads="1"/>
            </p:cNvSpPr>
            <p:nvPr/>
          </p:nvSpPr>
          <p:spPr bwMode="auto">
            <a:xfrm>
              <a:off x="1008" y="1440"/>
              <a:ext cx="3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latin typeface="Times New Roman" pitchFamily="18" charset="0"/>
                </a:rPr>
                <a:t>C1</a:t>
              </a:r>
            </a:p>
          </p:txBody>
        </p:sp>
        <p:sp>
          <p:nvSpPr>
            <p:cNvPr id="68617" name="Text Box 6"/>
            <p:cNvSpPr txBox="1">
              <a:spLocks noChangeArrowheads="1"/>
            </p:cNvSpPr>
            <p:nvPr/>
          </p:nvSpPr>
          <p:spPr bwMode="auto">
            <a:xfrm>
              <a:off x="3552" y="1488"/>
              <a:ext cx="3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latin typeface="Times New Roman" pitchFamily="18" charset="0"/>
                </a:rPr>
                <a:t>C2</a:t>
              </a:r>
            </a:p>
          </p:txBody>
        </p:sp>
        <p:sp>
          <p:nvSpPr>
            <p:cNvPr id="68618" name="Text Box 7"/>
            <p:cNvSpPr txBox="1">
              <a:spLocks noChangeArrowheads="1"/>
            </p:cNvSpPr>
            <p:nvPr/>
          </p:nvSpPr>
          <p:spPr bwMode="auto">
            <a:xfrm>
              <a:off x="1056" y="2112"/>
              <a:ext cx="4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latin typeface="Times New Roman" pitchFamily="18" charset="0"/>
                </a:rPr>
                <a:t>John</a:t>
              </a:r>
            </a:p>
          </p:txBody>
        </p:sp>
        <p:sp>
          <p:nvSpPr>
            <p:cNvPr id="68619" name="Text Box 8"/>
            <p:cNvSpPr txBox="1">
              <a:spLocks noChangeArrowheads="1"/>
            </p:cNvSpPr>
            <p:nvPr/>
          </p:nvSpPr>
          <p:spPr bwMode="auto">
            <a:xfrm>
              <a:off x="2150" y="1850"/>
              <a:ext cx="58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latin typeface="Times New Roman" pitchFamily="18" charset="0"/>
                </a:rPr>
                <a:t>Kathy</a:t>
              </a:r>
            </a:p>
          </p:txBody>
        </p:sp>
        <p:sp>
          <p:nvSpPr>
            <p:cNvPr id="68620" name="Text Box 9"/>
            <p:cNvSpPr txBox="1">
              <a:spLocks noChangeArrowheads="1"/>
            </p:cNvSpPr>
            <p:nvPr/>
          </p:nvSpPr>
          <p:spPr bwMode="auto">
            <a:xfrm>
              <a:off x="1814" y="2378"/>
              <a:ext cx="46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latin typeface="Times New Roman" pitchFamily="18" charset="0"/>
                </a:rPr>
                <a:t>Max</a:t>
              </a:r>
            </a:p>
          </p:txBody>
        </p:sp>
        <p:sp>
          <p:nvSpPr>
            <p:cNvPr id="68621" name="Text Box 10"/>
            <p:cNvSpPr txBox="1">
              <a:spLocks noChangeArrowheads="1"/>
            </p:cNvSpPr>
            <p:nvPr/>
          </p:nvSpPr>
          <p:spPr bwMode="auto">
            <a:xfrm>
              <a:off x="2486" y="2906"/>
              <a:ext cx="46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latin typeface="Times New Roman" pitchFamily="18" charset="0"/>
                </a:rPr>
                <a:t>Fred</a:t>
              </a:r>
            </a:p>
          </p:txBody>
        </p:sp>
        <p:sp>
          <p:nvSpPr>
            <p:cNvPr id="68622" name="Text Box 11"/>
            <p:cNvSpPr txBox="1">
              <a:spLocks noChangeArrowheads="1"/>
            </p:cNvSpPr>
            <p:nvPr/>
          </p:nvSpPr>
          <p:spPr bwMode="auto">
            <a:xfrm>
              <a:off x="2534" y="2186"/>
              <a:ext cx="41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latin typeface="Times New Roman" pitchFamily="18" charset="0"/>
                </a:rPr>
                <a:t>Eve</a:t>
              </a:r>
            </a:p>
          </p:txBody>
        </p:sp>
        <p:sp>
          <p:nvSpPr>
            <p:cNvPr id="68623" name="Text Box 12"/>
            <p:cNvSpPr txBox="1">
              <a:spLocks noChangeArrowheads="1"/>
            </p:cNvSpPr>
            <p:nvPr/>
          </p:nvSpPr>
          <p:spPr bwMode="auto">
            <a:xfrm>
              <a:off x="3254" y="2042"/>
              <a:ext cx="45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latin typeface="Times New Roman" pitchFamily="18" charset="0"/>
                </a:rPr>
                <a:t>Paul</a:t>
              </a:r>
            </a:p>
          </p:txBody>
        </p:sp>
        <p:sp>
          <p:nvSpPr>
            <p:cNvPr id="68624" name="Text Box 13"/>
            <p:cNvSpPr txBox="1">
              <a:spLocks noChangeArrowheads="1"/>
            </p:cNvSpPr>
            <p:nvPr/>
          </p:nvSpPr>
          <p:spPr bwMode="auto">
            <a:xfrm>
              <a:off x="3110" y="2954"/>
              <a:ext cx="57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latin typeface="Times New Roman" pitchFamily="18" charset="0"/>
                </a:rPr>
                <a:t>Mitch</a:t>
              </a:r>
            </a:p>
          </p:txBody>
        </p:sp>
      </p:grpSp>
      <p:sp>
        <p:nvSpPr>
          <p:cNvPr id="68612" name="Text Box 14"/>
          <p:cNvSpPr txBox="1">
            <a:spLocks noChangeArrowheads="1"/>
          </p:cNvSpPr>
          <p:nvPr/>
        </p:nvSpPr>
        <p:spPr bwMode="auto">
          <a:xfrm>
            <a:off x="793750" y="1481138"/>
            <a:ext cx="3105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/>
              <a:t>Q(John)=q(C1)-q(C2)</a:t>
            </a:r>
          </a:p>
        </p:txBody>
      </p:sp>
      <p:sp>
        <p:nvSpPr>
          <p:cNvPr id="68613" name="Text Box 15"/>
          <p:cNvSpPr txBox="1">
            <a:spLocks noChangeArrowheads="1"/>
          </p:cNvSpPr>
          <p:nvPr/>
        </p:nvSpPr>
        <p:spPr bwMode="auto">
          <a:xfrm>
            <a:off x="787400" y="5688013"/>
            <a:ext cx="7491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solidFill>
                  <a:srgbClr val="0000FF"/>
                </a:solidFill>
              </a:rPr>
              <a:t>Protection</a:t>
            </a:r>
            <a:r>
              <a:rPr lang="en-US" sz="2400"/>
              <a:t>:</a:t>
            </a:r>
            <a:r>
              <a:rPr lang="en-US" sz="2400" b="1"/>
              <a:t> </a:t>
            </a:r>
            <a:r>
              <a:rPr lang="pl-PL" sz="2400" b="1"/>
              <a:t> </a:t>
            </a:r>
            <a:r>
              <a:rPr lang="pl-PL" sz="2400"/>
              <a:t>need </a:t>
            </a:r>
            <a:r>
              <a:rPr lang="en-US" sz="2400"/>
              <a:t>query-overlap control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idx="1"/>
          </p:nvPr>
        </p:nvSpPr>
        <p:spPr>
          <a:xfrm>
            <a:off x="407988" y="1744663"/>
            <a:ext cx="8377237" cy="3871912"/>
          </a:xfrm>
        </p:spPr>
        <p:txBody>
          <a:bodyPr/>
          <a:lstStyle/>
          <a:p>
            <a:pPr eaLnBrk="1" hangingPunct="1"/>
            <a:r>
              <a:rPr lang="en-US" sz="2400" smtClean="0"/>
              <a:t>Observing changes over</a:t>
            </a:r>
            <a:r>
              <a:rPr lang="pl-PL" sz="2400" smtClean="0"/>
              <a:t> </a:t>
            </a:r>
            <a:r>
              <a:rPr lang="en-US" sz="2400" smtClean="0"/>
              <a:t>time </a:t>
            </a:r>
          </a:p>
          <a:p>
            <a:pPr lvl="1" eaLnBrk="1" hangingPunct="1"/>
            <a:r>
              <a:rPr lang="en-US" sz="2400" smtClean="0"/>
              <a:t>q</a:t>
            </a:r>
            <a:r>
              <a:rPr lang="en-US" sz="2400" baseline="-25000" smtClean="0"/>
              <a:t>1</a:t>
            </a:r>
            <a:r>
              <a:rPr lang="en-US" sz="2400" smtClean="0"/>
              <a:t>=q(C)</a:t>
            </a:r>
          </a:p>
          <a:p>
            <a:pPr lvl="1" eaLnBrk="1" hangingPunct="1"/>
            <a:r>
              <a:rPr lang="pl-PL" sz="2400" smtClean="0"/>
              <a:t>I</a:t>
            </a:r>
            <a:r>
              <a:rPr lang="en-US" sz="2400" smtClean="0"/>
              <a:t>nsert(i)</a:t>
            </a:r>
          </a:p>
          <a:p>
            <a:pPr lvl="1" eaLnBrk="1" hangingPunct="1"/>
            <a:r>
              <a:rPr lang="en-US" sz="2400" smtClean="0"/>
              <a:t>q</a:t>
            </a:r>
            <a:r>
              <a:rPr lang="en-US" sz="2400" baseline="-25000" smtClean="0"/>
              <a:t>2</a:t>
            </a:r>
            <a:r>
              <a:rPr lang="en-US" sz="2400" smtClean="0"/>
              <a:t>=q(C)</a:t>
            </a:r>
          </a:p>
          <a:p>
            <a:pPr lvl="1" eaLnBrk="1" hangingPunct="1"/>
            <a:r>
              <a:rPr lang="en-US" sz="2400" smtClean="0"/>
              <a:t>q(i)</a:t>
            </a:r>
            <a:r>
              <a:rPr lang="pl-PL" sz="2400" smtClean="0"/>
              <a:t> </a:t>
            </a:r>
            <a:r>
              <a:rPr lang="en-US" sz="2400" smtClean="0"/>
              <a:t>=</a:t>
            </a:r>
            <a:r>
              <a:rPr lang="pl-PL" sz="2400" smtClean="0"/>
              <a:t> </a:t>
            </a:r>
            <a:r>
              <a:rPr lang="en-US" sz="2400" smtClean="0"/>
              <a:t>q</a:t>
            </a:r>
            <a:r>
              <a:rPr lang="en-US" sz="2400" baseline="-25000" smtClean="0"/>
              <a:t>2</a:t>
            </a:r>
            <a:r>
              <a:rPr lang="pl-PL" sz="2400" baseline="-25000" smtClean="0"/>
              <a:t> „</a:t>
            </a:r>
            <a:r>
              <a:rPr lang="en-US" sz="2400" smtClean="0"/>
              <a:t>-</a:t>
            </a:r>
            <a:r>
              <a:rPr lang="pl-PL" sz="2400" smtClean="0"/>
              <a:t>” </a:t>
            </a:r>
            <a:r>
              <a:rPr lang="en-US" sz="2400" smtClean="0"/>
              <a:t>q</a:t>
            </a:r>
            <a:r>
              <a:rPr lang="en-US" sz="2400" baseline="-25000" smtClean="0"/>
              <a:t>1</a:t>
            </a:r>
            <a:endParaRPr lang="pl-PL" sz="2000" baseline="-25000" smtClean="0"/>
          </a:p>
          <a:p>
            <a:pPr lvl="2" eaLnBrk="1" hangingPunct="1"/>
            <a:r>
              <a:rPr lang="pl-PL" sz="1800" smtClean="0"/>
              <a:t>where „-” means compensation for insertion that permist to infer</a:t>
            </a:r>
          </a:p>
          <a:p>
            <a:pPr lvl="1" eaLnBrk="1" hangingPunct="1"/>
            <a:endParaRPr lang="en-US" sz="2000" smtClean="0"/>
          </a:p>
          <a:p>
            <a:pPr eaLnBrk="1" hangingPunct="1"/>
            <a:r>
              <a:rPr lang="en-US" sz="2400" smtClean="0">
                <a:solidFill>
                  <a:srgbClr val="0000FF"/>
                </a:solidFill>
              </a:rPr>
              <a:t>Protection</a:t>
            </a:r>
            <a:r>
              <a:rPr lang="en-US" sz="2400" smtClean="0"/>
              <a:t>: insertion/deletion performed as pairs</a:t>
            </a: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77838" y="404813"/>
            <a:ext cx="8229600" cy="608012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rgbClr val="0000FF"/>
                </a:solidFill>
              </a:rPr>
              <a:t>Insertion/Deletion Attack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Grp="1" noChangeArrowheads="1"/>
          </p:cNvSpPr>
          <p:nvPr>
            <p:ph idx="1"/>
          </p:nvPr>
        </p:nvSpPr>
        <p:spPr>
          <a:xfrm>
            <a:off x="493713" y="1636713"/>
            <a:ext cx="8377237" cy="3871912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0000FF"/>
                </a:solidFill>
              </a:rPr>
              <a:t>Give</a:t>
            </a:r>
            <a:r>
              <a:rPr lang="pl-PL" sz="2400" smtClean="0">
                <a:solidFill>
                  <a:srgbClr val="0000FF"/>
                </a:solidFill>
              </a:rPr>
              <a:t>n</a:t>
            </a:r>
            <a:r>
              <a:rPr lang="en-US" sz="2400" smtClean="0">
                <a:solidFill>
                  <a:srgbClr val="0000FF"/>
                </a:solidFill>
              </a:rPr>
              <a:t> unlimited number of statistics and correct statistical answers, all statistical databases can be compromised</a:t>
            </a:r>
            <a:endParaRPr lang="pl-PL" sz="2400" smtClean="0">
              <a:solidFill>
                <a:srgbClr val="0000FF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pl-PL" sz="2400" smtClean="0"/>
              <a:t>							[</a:t>
            </a:r>
            <a:r>
              <a:rPr lang="en-US" sz="2400" smtClean="0"/>
              <a:t>Ullman</a:t>
            </a:r>
            <a:r>
              <a:rPr lang="pl-PL" sz="2400" smtClean="0"/>
              <a:t>]</a:t>
            </a:r>
            <a:endParaRPr lang="en-US" sz="2400" smtClean="0"/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  <a:p>
            <a:pPr eaLnBrk="1" hangingPunct="1"/>
            <a:r>
              <a:rPr lang="en-US" sz="2400" smtClean="0"/>
              <a:t>Fortunately:</a:t>
            </a:r>
          </a:p>
          <a:p>
            <a:pPr lvl="1" eaLnBrk="1" hangingPunct="1"/>
            <a:r>
              <a:rPr lang="en-US" sz="2400" smtClean="0">
                <a:solidFill>
                  <a:srgbClr val="0000FF"/>
                </a:solidFill>
              </a:rPr>
              <a:t>Number of statistics</a:t>
            </a:r>
            <a:r>
              <a:rPr lang="en-US" sz="2400" smtClean="0"/>
              <a:t> can be limited by statistical DB controls</a:t>
            </a:r>
          </a:p>
          <a:p>
            <a:pPr lvl="1" eaLnBrk="1" hangingPunct="1"/>
            <a:r>
              <a:rPr lang="en-US" sz="2400" smtClean="0"/>
              <a:t>Statistical DB can give </a:t>
            </a:r>
            <a:r>
              <a:rPr lang="en-US" sz="2400" smtClean="0">
                <a:solidFill>
                  <a:srgbClr val="0000FF"/>
                </a:solidFill>
              </a:rPr>
              <a:t>approximate </a:t>
            </a:r>
            <a:r>
              <a:rPr lang="en-US" sz="2400" smtClean="0"/>
              <a:t>rather than ‘correct’</a:t>
            </a:r>
            <a:r>
              <a:rPr lang="en-US" sz="2400" smtClean="0">
                <a:solidFill>
                  <a:srgbClr val="0000FF"/>
                </a:solidFill>
              </a:rPr>
              <a:t> statistical answers</a:t>
            </a:r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20700" y="490538"/>
            <a:ext cx="8229600" cy="608012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smtClean="0">
                <a:solidFill>
                  <a:srgbClr val="0000FF"/>
                </a:solidFill>
              </a:rPr>
              <a:t>Statistical Inference Theory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idx="1"/>
          </p:nvPr>
        </p:nvSpPr>
        <p:spPr>
          <a:xfrm>
            <a:off x="385763" y="2105025"/>
            <a:ext cx="8377237" cy="3871913"/>
          </a:xfrm>
        </p:spPr>
        <p:txBody>
          <a:bodyPr/>
          <a:lstStyle/>
          <a:p>
            <a:pPr eaLnBrk="1" hangingPunct="1"/>
            <a:r>
              <a:rPr lang="pl-PL" sz="2400" smtClean="0"/>
              <a:t>Inference types: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pl-PL" sz="2400" smtClean="0">
                <a:solidFill>
                  <a:srgbClr val="FF0000"/>
                </a:solidFill>
              </a:rPr>
              <a:t>a)</a:t>
            </a:r>
            <a:r>
              <a:rPr lang="pl-PL" sz="2400" smtClean="0"/>
              <a:t> </a:t>
            </a:r>
            <a:r>
              <a:rPr lang="en-US" sz="2400" smtClean="0"/>
              <a:t>Inference</a:t>
            </a:r>
            <a:r>
              <a:rPr lang="pl-PL" sz="2400" smtClean="0"/>
              <a:t> v</a:t>
            </a:r>
            <a:r>
              <a:rPr lang="en-US" sz="2400" smtClean="0"/>
              <a:t>ia </a:t>
            </a:r>
            <a:r>
              <a:rPr lang="pl-PL" sz="2400" smtClean="0"/>
              <a:t>q</a:t>
            </a:r>
            <a:r>
              <a:rPr lang="en-US" sz="2400" smtClean="0"/>
              <a:t>ueries based on sensitive data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pl-PL" sz="2400" smtClean="0">
                <a:solidFill>
                  <a:srgbClr val="FF0000"/>
                </a:solidFill>
              </a:rPr>
              <a:t>b)</a:t>
            </a:r>
            <a:r>
              <a:rPr lang="pl-PL" sz="2400" smtClean="0"/>
              <a:t> </a:t>
            </a:r>
            <a:r>
              <a:rPr lang="en-US" sz="2400" smtClean="0"/>
              <a:t>Inference</a:t>
            </a:r>
            <a:r>
              <a:rPr lang="pl-PL" sz="2400" smtClean="0"/>
              <a:t> v</a:t>
            </a:r>
            <a:r>
              <a:rPr lang="en-US" sz="2400" smtClean="0"/>
              <a:t>ia </a:t>
            </a:r>
            <a:r>
              <a:rPr lang="pl-PL" sz="2400" smtClean="0"/>
              <a:t>DB</a:t>
            </a:r>
            <a:r>
              <a:rPr lang="en-US" sz="2400" smtClean="0"/>
              <a:t> constraints</a:t>
            </a:r>
            <a:endParaRPr lang="pl-PL" sz="2400" smtClean="0"/>
          </a:p>
          <a:p>
            <a:pPr lvl="1" eaLnBrk="1" hangingPunct="1">
              <a:buFont typeface="Wingdings" pitchFamily="2" charset="2"/>
              <a:buNone/>
            </a:pPr>
            <a:r>
              <a:rPr lang="pl-PL" sz="2400" smtClean="0">
                <a:solidFill>
                  <a:srgbClr val="FF0000"/>
                </a:solidFill>
              </a:rPr>
              <a:t>c)</a:t>
            </a:r>
            <a:r>
              <a:rPr lang="pl-PL" sz="2400" smtClean="0"/>
              <a:t> </a:t>
            </a:r>
            <a:r>
              <a:rPr lang="en-US" sz="2400" smtClean="0"/>
              <a:t>Inference</a:t>
            </a:r>
            <a:r>
              <a:rPr lang="pl-PL" sz="2400" smtClean="0"/>
              <a:t> v</a:t>
            </a:r>
            <a:r>
              <a:rPr lang="en-US" sz="2400" smtClean="0"/>
              <a:t>ia updates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3250" y="457200"/>
            <a:ext cx="8094663" cy="1589088"/>
          </a:xfrm>
          <a:solidFill>
            <a:srgbClr val="FFFFFF"/>
          </a:solidFill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Inferences in General-Purpose </a:t>
            </a:r>
            <a:r>
              <a:rPr lang="pl-PL" sz="4000" smtClean="0">
                <a:solidFill>
                  <a:srgbClr val="0000FF"/>
                </a:solidFill>
              </a:rPr>
              <a:t> </a:t>
            </a:r>
            <a:br>
              <a:rPr lang="pl-PL" sz="4000" smtClean="0">
                <a:solidFill>
                  <a:srgbClr val="0000FF"/>
                </a:solidFill>
              </a:rPr>
            </a:br>
            <a:r>
              <a:rPr lang="pl-PL" sz="4000" smtClean="0">
                <a:solidFill>
                  <a:srgbClr val="0000FF"/>
                </a:solidFill>
              </a:rPr>
              <a:t>    </a:t>
            </a:r>
            <a:r>
              <a:rPr lang="en-US" sz="4000" smtClean="0">
                <a:solidFill>
                  <a:srgbClr val="0000FF"/>
                </a:solidFill>
              </a:rPr>
              <a:t>Databases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/>
          <p:cNvSpPr>
            <a:spLocks noGrp="1" noChangeArrowheads="1"/>
          </p:cNvSpPr>
          <p:nvPr>
            <p:ph idx="1"/>
          </p:nvPr>
        </p:nvSpPr>
        <p:spPr>
          <a:xfrm>
            <a:off x="387350" y="1041400"/>
            <a:ext cx="8377238" cy="54879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Sensitive information is used in selection condition but not returned to the user</a:t>
            </a:r>
            <a:endParaRPr lang="pl-PL" sz="2400" smtClean="0"/>
          </a:p>
          <a:p>
            <a:pPr eaLnBrk="1" hangingPunct="1">
              <a:lnSpc>
                <a:spcPct val="80000"/>
              </a:lnSpc>
            </a:pPr>
            <a:endParaRPr lang="en-US" sz="1200" smtClean="0"/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0000FF"/>
                </a:solidFill>
              </a:rPr>
              <a:t>Example</a:t>
            </a:r>
            <a:r>
              <a:rPr lang="en-US" sz="2400" smtClean="0"/>
              <a:t>: Salary: secret, Name: public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		</a:t>
            </a:r>
            <a:r>
              <a:rPr lang="en-US" sz="2400" smtClean="0">
                <a:sym typeface="Symbol" pitchFamily="18" charset="2"/>
              </a:rPr>
              <a:t></a:t>
            </a:r>
            <a:r>
              <a:rPr lang="en-US" sz="2400" baseline="-25000" smtClean="0">
                <a:sym typeface="Symbol" pitchFamily="18" charset="2"/>
              </a:rPr>
              <a:t>Name</a:t>
            </a:r>
            <a:r>
              <a:rPr lang="en-US" sz="2400" smtClean="0">
                <a:sym typeface="Symbol" pitchFamily="18" charset="2"/>
              </a:rPr>
              <a:t></a:t>
            </a:r>
            <a:r>
              <a:rPr lang="en-US" sz="2400" baseline="-25000" smtClean="0">
                <a:sym typeface="Symbol" pitchFamily="18" charset="2"/>
              </a:rPr>
              <a:t>Salary=$25,000</a:t>
            </a:r>
            <a:r>
              <a:rPr lang="pl-PL" sz="2400" baseline="-25000" smtClean="0">
                <a:sym typeface="Symbol" pitchFamily="18" charset="2"/>
              </a:rPr>
              <a:t>	       </a:t>
            </a:r>
            <a:r>
              <a:rPr lang="pl-PL" sz="2400" smtClean="0">
                <a:solidFill>
                  <a:srgbClr val="777777"/>
                </a:solidFill>
              </a:rPr>
              <a:t>(</a:t>
            </a:r>
            <a:r>
              <a:rPr lang="en-US" sz="2400" smtClean="0">
                <a:solidFill>
                  <a:srgbClr val="777777"/>
                </a:solidFill>
                <a:sym typeface="Symbol" pitchFamily="18" charset="2"/>
              </a:rPr>
              <a:t></a:t>
            </a:r>
            <a:r>
              <a:rPr lang="pl-PL" sz="2400" smtClean="0">
                <a:solidFill>
                  <a:srgbClr val="777777"/>
                </a:solidFill>
              </a:rPr>
              <a:t>- projection, </a:t>
            </a:r>
            <a:r>
              <a:rPr lang="en-US" sz="2400" smtClean="0">
                <a:solidFill>
                  <a:srgbClr val="777777"/>
                </a:solidFill>
                <a:sym typeface="Symbol" pitchFamily="18" charset="2"/>
              </a:rPr>
              <a:t></a:t>
            </a:r>
            <a:r>
              <a:rPr lang="pl-PL" sz="2400" smtClean="0">
                <a:solidFill>
                  <a:srgbClr val="777777"/>
                </a:solidFill>
              </a:rPr>
              <a:t> - selection)</a:t>
            </a:r>
            <a:endParaRPr lang="en-US" sz="2400" smtClean="0">
              <a:solidFill>
                <a:srgbClr val="777777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>
                <a:sym typeface="Symbol" pitchFamily="18" charset="2"/>
              </a:rPr>
              <a:t>		</a:t>
            </a:r>
            <a:r>
              <a:rPr lang="en-US" sz="2400" baseline="-25000" smtClean="0">
                <a:sym typeface="Symbol" pitchFamily="18" charset="2"/>
              </a:rPr>
              <a:t>Name</a:t>
            </a:r>
            <a:r>
              <a:rPr lang="en-US" sz="2400" smtClean="0">
                <a:sym typeface="Symbol" pitchFamily="18" charset="2"/>
              </a:rPr>
              <a:t></a:t>
            </a:r>
            <a:r>
              <a:rPr lang="en-US" sz="2400" baseline="-25000" smtClean="0">
                <a:sym typeface="Symbol" pitchFamily="18" charset="2"/>
              </a:rPr>
              <a:t>Salary=$26,000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aseline="-25000" smtClean="0">
                <a:sym typeface="Symbol" pitchFamily="18" charset="2"/>
              </a:rPr>
              <a:t>			</a:t>
            </a:r>
            <a:r>
              <a:rPr lang="en-US" sz="2400" baseline="-25000" smtClean="0">
                <a:cs typeface="Tahoma" pitchFamily="34" charset="0"/>
                <a:sym typeface="Symbol" pitchFamily="18" charset="2"/>
              </a:rPr>
              <a:t>• • •</a:t>
            </a:r>
            <a:endParaRPr lang="en-US" sz="2400" baseline="-25000" smtClean="0"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aseline="-25000" smtClean="0">
                <a:sym typeface="Symbol" pitchFamily="18" charset="2"/>
              </a:rPr>
              <a:t>		 </a:t>
            </a:r>
            <a:r>
              <a:rPr lang="en-US" sz="2400" smtClean="0">
                <a:sym typeface="Symbol" pitchFamily="18" charset="2"/>
              </a:rPr>
              <a:t></a:t>
            </a:r>
            <a:r>
              <a:rPr lang="en-US" sz="2400" baseline="-25000" smtClean="0">
                <a:sym typeface="Symbol" pitchFamily="18" charset="2"/>
              </a:rPr>
              <a:t>Name</a:t>
            </a:r>
            <a:r>
              <a:rPr lang="en-US" sz="2400" smtClean="0">
                <a:sym typeface="Symbol" pitchFamily="18" charset="2"/>
              </a:rPr>
              <a:t></a:t>
            </a:r>
            <a:r>
              <a:rPr lang="en-US" sz="2400" baseline="-25000" smtClean="0">
                <a:sym typeface="Symbol" pitchFamily="18" charset="2"/>
              </a:rPr>
              <a:t>Salary=$110,000</a:t>
            </a:r>
            <a:endParaRPr lang="en-US" sz="2400" smtClean="0">
              <a:sym typeface="Symbol" pitchFamily="18" charset="2"/>
            </a:endParaRPr>
          </a:p>
          <a:p>
            <a:pPr lvl="1" eaLnBrk="1" hangingPunct="1">
              <a:lnSpc>
                <a:spcPct val="80000"/>
              </a:lnSpc>
              <a:spcBef>
                <a:spcPct val="40000"/>
              </a:spcBef>
            </a:pPr>
            <a:r>
              <a:rPr lang="en-US" sz="2400" smtClean="0">
                <a:sym typeface="Symbol" pitchFamily="18" charset="2"/>
              </a:rPr>
              <a:t>Sensitive info (salary) used in selection condition, </a:t>
            </a:r>
            <a:r>
              <a:rPr lang="en-US" sz="2400" smtClean="0"/>
              <a:t>but not returned to the user</a:t>
            </a:r>
            <a:endParaRPr lang="pl-PL" sz="2400" smtClean="0"/>
          </a:p>
          <a:p>
            <a:pPr lvl="2"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000" smtClean="0">
                <a:sym typeface="Symbol" pitchFamily="18" charset="2"/>
              </a:rPr>
              <a:t>Returns only Name to user</a:t>
            </a:r>
          </a:p>
          <a:p>
            <a:pPr lvl="1" eaLnBrk="1" hangingPunct="1">
              <a:lnSpc>
                <a:spcPct val="80000"/>
              </a:lnSpc>
              <a:spcBef>
                <a:spcPct val="40000"/>
              </a:spcBef>
            </a:pPr>
            <a:r>
              <a:rPr lang="en-US" sz="2400" smtClean="0">
                <a:sym typeface="Symbol" pitchFamily="18" charset="2"/>
              </a:rPr>
              <a:t>“</a:t>
            </a:r>
            <a:r>
              <a:rPr lang="pl-PL" sz="2400" smtClean="0">
                <a:sym typeface="Symbol" pitchFamily="18" charset="2"/>
              </a:rPr>
              <a:t>Infers</a:t>
            </a:r>
            <a:r>
              <a:rPr lang="en-US" sz="2400" smtClean="0">
                <a:sym typeface="Symbol" pitchFamily="18" charset="2"/>
              </a:rPr>
              <a:t>” </a:t>
            </a:r>
            <a:r>
              <a:rPr lang="en-US" sz="1800" smtClean="0">
                <a:solidFill>
                  <a:srgbClr val="777777"/>
                </a:solidFill>
                <a:sym typeface="Symbol" pitchFamily="18" charset="2"/>
              </a:rPr>
              <a:t>(quite mechanically – no intelligence needed)</a:t>
            </a:r>
            <a:r>
              <a:rPr lang="en-US" sz="2400" smtClean="0">
                <a:sym typeface="Symbol" pitchFamily="18" charset="2"/>
              </a:rPr>
              <a:t> </a:t>
            </a:r>
            <a:r>
              <a:rPr lang="pl-PL" sz="2400" smtClean="0">
                <a:sym typeface="Symbol" pitchFamily="18" charset="2"/>
              </a:rPr>
              <a:t> salary</a:t>
            </a:r>
            <a:r>
              <a:rPr lang="en-US" sz="2400" smtClean="0">
                <a:sym typeface="Symbol" pitchFamily="18" charset="2"/>
              </a:rPr>
              <a:t> for everybody making between $25,000 and $110,000</a:t>
            </a:r>
            <a:endParaRPr lang="pl-PL" sz="2400" smtClean="0">
              <a:sym typeface="Symbol" pitchFamily="18" charset="2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pl-PL" sz="1200" smtClean="0"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0000FF"/>
                </a:solidFill>
                <a:sym typeface="Symbol" pitchFamily="18" charset="2"/>
              </a:rPr>
              <a:t>Protection</a:t>
            </a:r>
            <a:r>
              <a:rPr lang="en-US" sz="2400" smtClean="0">
                <a:sym typeface="Symbol" pitchFamily="18" charset="2"/>
              </a:rPr>
              <a:t>: apply query of database views at different security levels</a:t>
            </a:r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925" y="0"/>
            <a:ext cx="8229600" cy="1023938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pl-PL" sz="4000" dirty="0" smtClean="0">
                <a:solidFill>
                  <a:srgbClr val="0000FF"/>
                </a:solidFill>
              </a:rPr>
              <a:t>Inference via </a:t>
            </a:r>
            <a:r>
              <a:rPr lang="en-US" sz="4000" dirty="0" smtClean="0">
                <a:solidFill>
                  <a:srgbClr val="0000FF"/>
                </a:solidFill>
              </a:rPr>
              <a:t>Queries </a:t>
            </a:r>
            <a:r>
              <a:rPr lang="pl-PL" sz="4000" dirty="0" smtClean="0">
                <a:solidFill>
                  <a:srgbClr val="0000FF"/>
                </a:solidFill>
              </a:rPr>
              <a:t>B</a:t>
            </a:r>
            <a:r>
              <a:rPr lang="en-US" sz="4000" dirty="0" err="1" smtClean="0">
                <a:solidFill>
                  <a:srgbClr val="0000FF"/>
                </a:solidFill>
              </a:rPr>
              <a:t>ased</a:t>
            </a:r>
            <a:r>
              <a:rPr lang="en-US" sz="4000" dirty="0" smtClean="0">
                <a:solidFill>
                  <a:srgbClr val="0000FF"/>
                </a:solidFill>
              </a:rPr>
              <a:t> on </a:t>
            </a:r>
            <a:r>
              <a:rPr lang="pl-PL" sz="4000" dirty="0" smtClean="0">
                <a:solidFill>
                  <a:srgbClr val="0000FF"/>
                </a:solidFill>
              </a:rPr>
              <a:t/>
            </a:r>
            <a:br>
              <a:rPr lang="pl-PL" sz="4000" dirty="0" smtClean="0">
                <a:solidFill>
                  <a:srgbClr val="0000FF"/>
                </a:solidFill>
              </a:rPr>
            </a:br>
            <a:r>
              <a:rPr lang="pl-PL" sz="4000" dirty="0" smtClean="0">
                <a:solidFill>
                  <a:srgbClr val="0000FF"/>
                </a:solidFill>
              </a:rPr>
              <a:t>S</a:t>
            </a:r>
            <a:r>
              <a:rPr lang="en-US" sz="4000" dirty="0" err="1" smtClean="0">
                <a:solidFill>
                  <a:srgbClr val="0000FF"/>
                </a:solidFill>
              </a:rPr>
              <a:t>ensitive</a:t>
            </a:r>
            <a:r>
              <a:rPr lang="en-US" sz="4000" dirty="0" smtClean="0">
                <a:solidFill>
                  <a:srgbClr val="0000FF"/>
                </a:solidFill>
              </a:rPr>
              <a:t> </a:t>
            </a:r>
            <a:r>
              <a:rPr lang="pl-PL" sz="4000" dirty="0" smtClean="0">
                <a:solidFill>
                  <a:srgbClr val="0000FF"/>
                </a:solidFill>
              </a:rPr>
              <a:t>D</a:t>
            </a:r>
            <a:r>
              <a:rPr lang="en-US" sz="4000" dirty="0" err="1" smtClean="0">
                <a:solidFill>
                  <a:srgbClr val="0000FF"/>
                </a:solidFill>
              </a:rPr>
              <a:t>ata</a:t>
            </a:r>
            <a:endParaRPr lang="en-US" sz="40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3971" name="Rectangle 3"/>
          <p:cNvSpPr>
            <a:spLocks noGrp="1" noChangeArrowheads="1"/>
          </p:cNvSpPr>
          <p:nvPr>
            <p:ph idx="1"/>
          </p:nvPr>
        </p:nvSpPr>
        <p:spPr>
          <a:xfrm>
            <a:off x="647700" y="1812925"/>
            <a:ext cx="9220200" cy="4495800"/>
          </a:xfrm>
        </p:spPr>
        <p:txBody>
          <a:bodyPr lIns="90488" tIns="44450" rIns="90488" bIns="44450"/>
          <a:lstStyle/>
          <a:p>
            <a:pPr eaLnBrk="1" hangingPunct="1">
              <a:lnSpc>
                <a:spcPct val="80000"/>
              </a:lnSpc>
            </a:pPr>
            <a:r>
              <a:rPr lang="en-US" sz="2400" b="1" smtClean="0">
                <a:solidFill>
                  <a:schemeClr val="tx2"/>
                </a:solidFill>
              </a:rPr>
              <a:t>BIT:</a:t>
            </a:r>
            <a:r>
              <a:rPr lang="en-US" sz="2400" smtClean="0">
                <a:solidFill>
                  <a:schemeClr val="bg1"/>
                </a:solidFill>
              </a:rPr>
              <a:t> </a:t>
            </a:r>
            <a:r>
              <a:rPr lang="en-US" sz="2400" smtClean="0"/>
              <a:t>Binary Digit (0,1; Y,N; On,Off)</a:t>
            </a:r>
            <a:br>
              <a:rPr lang="en-US" sz="2400" smtClean="0"/>
            </a:b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sz="2400" b="1" smtClean="0">
                <a:solidFill>
                  <a:schemeClr val="tx2"/>
                </a:solidFill>
              </a:rPr>
              <a:t>BYTE:</a:t>
            </a:r>
            <a:r>
              <a:rPr lang="en-US" sz="2400" smtClean="0">
                <a:solidFill>
                  <a:schemeClr val="tx2"/>
                </a:solidFill>
              </a:rPr>
              <a:t> </a:t>
            </a:r>
            <a:br>
              <a:rPr lang="en-US" sz="2400" smtClean="0">
                <a:solidFill>
                  <a:schemeClr val="tx2"/>
                </a:solidFill>
              </a:rPr>
            </a:br>
            <a:r>
              <a:rPr lang="en-US" sz="2400" smtClean="0"/>
              <a:t>Combination of BITS representing a CHARACTER</a:t>
            </a:r>
            <a:br>
              <a:rPr lang="en-US" sz="2400" smtClean="0"/>
            </a:b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sz="2400" b="1" smtClean="0">
                <a:solidFill>
                  <a:schemeClr val="tx2"/>
                </a:solidFill>
              </a:rPr>
              <a:t>FIELD:</a:t>
            </a:r>
            <a:r>
              <a:rPr lang="en-US" sz="2400" smtClean="0">
                <a:solidFill>
                  <a:schemeClr val="bg1"/>
                </a:solidFill>
              </a:rPr>
              <a:t> </a:t>
            </a:r>
            <a:br>
              <a:rPr lang="en-US" sz="2400" smtClean="0">
                <a:solidFill>
                  <a:schemeClr val="bg1"/>
                </a:solidFill>
              </a:rPr>
            </a:br>
            <a:r>
              <a:rPr lang="en-US" sz="2400" smtClean="0"/>
              <a:t>Collection of BYTES representing a DATUM or Fact</a:t>
            </a:r>
            <a:br>
              <a:rPr lang="en-US" sz="2400" smtClean="0"/>
            </a:b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sz="2400" b="1" smtClean="0">
                <a:solidFill>
                  <a:schemeClr val="tx2"/>
                </a:solidFill>
              </a:rPr>
              <a:t>RECORD:</a:t>
            </a:r>
            <a:r>
              <a:rPr lang="en-US" sz="2400" smtClean="0">
                <a:solidFill>
                  <a:schemeClr val="tx2"/>
                </a:solidFill>
              </a:rPr>
              <a:t> </a:t>
            </a:r>
            <a:br>
              <a:rPr lang="en-US" sz="2400" smtClean="0">
                <a:solidFill>
                  <a:schemeClr val="tx2"/>
                </a:solidFill>
              </a:rPr>
            </a:br>
            <a:r>
              <a:rPr lang="en-US" sz="2400" smtClean="0"/>
              <a:t>Collection of FIELDS reflecting a TRANSACTION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7627" y="457200"/>
            <a:ext cx="5898573" cy="1174173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dirty="0" smtClean="0">
                <a:solidFill>
                  <a:srgbClr val="0000FF"/>
                </a:solidFill>
              </a:rPr>
              <a:t>File Organization</a:t>
            </a:r>
          </a:p>
        </p:txBody>
      </p:sp>
      <p:graphicFrame>
        <p:nvGraphicFramePr>
          <p:cNvPr id="2003972" name="Object 4"/>
          <p:cNvGraphicFramePr>
            <a:graphicFrameLocks noChangeAspect="1"/>
          </p:cNvGraphicFramePr>
          <p:nvPr/>
        </p:nvGraphicFramePr>
        <p:xfrm>
          <a:off x="2133600" y="0"/>
          <a:ext cx="5897563" cy="981075"/>
        </p:xfrm>
        <a:graphic>
          <a:graphicData uri="http://schemas.openxmlformats.org/presentationml/2006/ole">
            <p:oleObj spid="_x0000_s18436" name="Clip" r:id="rId3" imgW="6049645" imgH="1007110" progId="MS_ClipArt_Gallery.5">
              <p:embed/>
            </p:oleObj>
          </a:graphicData>
        </a:graphic>
      </p:graphicFrame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03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03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0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0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0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0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0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0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0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0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3971" grpId="0" build="p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/>
          <p:cNvSpPr>
            <a:spLocks noGrp="1" noChangeArrowheads="1"/>
          </p:cNvSpPr>
          <p:nvPr>
            <p:ph idx="1"/>
          </p:nvPr>
        </p:nvSpPr>
        <p:spPr>
          <a:xfrm>
            <a:off x="766763" y="1744663"/>
            <a:ext cx="8377237" cy="2446337"/>
          </a:xfrm>
        </p:spPr>
        <p:txBody>
          <a:bodyPr/>
          <a:lstStyle/>
          <a:p>
            <a:pPr eaLnBrk="1" hangingPunct="1"/>
            <a:r>
              <a:rPr lang="pl-PL" sz="2400" smtClean="0"/>
              <a:t>Database constraints: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pl-PL" sz="2400" smtClean="0">
                <a:solidFill>
                  <a:srgbClr val="FF0000"/>
                </a:solidFill>
              </a:rPr>
              <a:t>b-1)</a:t>
            </a:r>
            <a:r>
              <a:rPr lang="pl-PL" sz="2400" smtClean="0"/>
              <a:t> </a:t>
            </a:r>
            <a:r>
              <a:rPr lang="en-US" sz="2400" smtClean="0"/>
              <a:t>Integrity constraints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pl-PL" sz="2400" smtClean="0">
                <a:solidFill>
                  <a:srgbClr val="FF0000"/>
                </a:solidFill>
              </a:rPr>
              <a:t>b-2)</a:t>
            </a:r>
            <a:r>
              <a:rPr lang="pl-PL" sz="2400" smtClean="0"/>
              <a:t> DB</a:t>
            </a:r>
            <a:r>
              <a:rPr lang="en-US" sz="2400" smtClean="0"/>
              <a:t> dependencies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pl-PL" sz="2400" smtClean="0">
                <a:solidFill>
                  <a:srgbClr val="FF0000"/>
                </a:solidFill>
              </a:rPr>
              <a:t>b-3)</a:t>
            </a:r>
            <a:r>
              <a:rPr lang="pl-PL" sz="2400" smtClean="0"/>
              <a:t> </a:t>
            </a:r>
            <a:r>
              <a:rPr lang="en-US" sz="2400" smtClean="0"/>
              <a:t>Key integrity</a:t>
            </a:r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384175"/>
            <a:ext cx="9144000" cy="608013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smtClean="0">
                <a:solidFill>
                  <a:srgbClr val="0000FF"/>
                </a:solidFill>
              </a:rPr>
              <a:t>b) Inference via DB</a:t>
            </a:r>
            <a:r>
              <a:rPr lang="en-US" sz="4000" smtClean="0">
                <a:solidFill>
                  <a:srgbClr val="0000FF"/>
                </a:solidFill>
              </a:rPr>
              <a:t> Constraints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idx="1"/>
          </p:nvPr>
        </p:nvSpPr>
        <p:spPr>
          <a:xfrm>
            <a:off x="322263" y="1785938"/>
            <a:ext cx="8377237" cy="3871912"/>
          </a:xfrm>
        </p:spPr>
        <p:txBody>
          <a:bodyPr/>
          <a:lstStyle/>
          <a:p>
            <a:pPr eaLnBrk="1" hangingPunct="1"/>
            <a:r>
              <a:rPr lang="en-US" sz="2400" smtClean="0"/>
              <a:t>C</a:t>
            </a:r>
            <a:r>
              <a:rPr lang="pl-PL" sz="2400" smtClean="0"/>
              <a:t> </a:t>
            </a:r>
            <a:r>
              <a:rPr lang="en-US" sz="2400" smtClean="0"/>
              <a:t>=</a:t>
            </a:r>
            <a:r>
              <a:rPr lang="pl-PL" sz="2400" smtClean="0"/>
              <a:t> </a:t>
            </a:r>
            <a:r>
              <a:rPr lang="en-US" sz="2400" smtClean="0"/>
              <a:t>A+B</a:t>
            </a:r>
          </a:p>
          <a:p>
            <a:pPr eaLnBrk="1" hangingPunct="1"/>
            <a:r>
              <a:rPr lang="en-US" sz="2400" smtClean="0"/>
              <a:t>A</a:t>
            </a:r>
            <a:r>
              <a:rPr lang="pl-PL" sz="2400" smtClean="0"/>
              <a:t> - </a:t>
            </a:r>
            <a:r>
              <a:rPr lang="en-US" sz="2400" smtClean="0"/>
              <a:t>public, C</a:t>
            </a:r>
            <a:r>
              <a:rPr lang="pl-PL" sz="2400" smtClean="0"/>
              <a:t> - </a:t>
            </a:r>
            <a:r>
              <a:rPr lang="en-US" sz="2400" smtClean="0"/>
              <a:t>public, and B</a:t>
            </a:r>
            <a:r>
              <a:rPr lang="pl-PL" sz="2400" smtClean="0"/>
              <a:t> - </a:t>
            </a:r>
            <a:r>
              <a:rPr lang="en-US" sz="2400" smtClean="0"/>
              <a:t>secret</a:t>
            </a:r>
          </a:p>
          <a:p>
            <a:pPr eaLnBrk="1" hangingPunct="1"/>
            <a:r>
              <a:rPr lang="en-US" sz="2400" smtClean="0"/>
              <a:t>B can be calculated from A and C</a:t>
            </a:r>
            <a:endParaRPr lang="pl-PL" sz="2400" smtClean="0"/>
          </a:p>
          <a:p>
            <a:pPr lvl="1" eaLnBrk="1" hangingPunct="1"/>
            <a:r>
              <a:rPr lang="pl-PL" sz="2400" smtClean="0"/>
              <a:t>I</a:t>
            </a:r>
            <a:r>
              <a:rPr lang="en-US" sz="2400" smtClean="0"/>
              <a:t>.e., secret information can be calculated from public data</a:t>
            </a:r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341313"/>
            <a:ext cx="9144000" cy="608012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dirty="0" smtClean="0">
                <a:solidFill>
                  <a:srgbClr val="0000FF"/>
                </a:solidFill>
              </a:rPr>
              <a:t>Infering via </a:t>
            </a:r>
            <a:r>
              <a:rPr lang="en-US" sz="4000" dirty="0" smtClean="0">
                <a:solidFill>
                  <a:srgbClr val="0000FF"/>
                </a:solidFill>
              </a:rPr>
              <a:t>Integrity Constraints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3"/>
          <p:cNvSpPr>
            <a:spLocks noGrp="1" noChangeArrowheads="1"/>
          </p:cNvSpPr>
          <p:nvPr>
            <p:ph idx="1"/>
          </p:nvPr>
        </p:nvSpPr>
        <p:spPr>
          <a:xfrm>
            <a:off x="387350" y="1658938"/>
            <a:ext cx="8377238" cy="3871912"/>
          </a:xfrm>
        </p:spPr>
        <p:txBody>
          <a:bodyPr/>
          <a:lstStyle/>
          <a:p>
            <a:pPr eaLnBrk="1" hangingPunct="1"/>
            <a:r>
              <a:rPr lang="pl-PL" sz="2400" smtClean="0"/>
              <a:t>DB dependencies (m</a:t>
            </a:r>
            <a:r>
              <a:rPr lang="en-US" sz="2400" smtClean="0"/>
              <a:t>etadata</a:t>
            </a:r>
            <a:r>
              <a:rPr lang="pl-PL" sz="2400" smtClean="0"/>
              <a:t>):</a:t>
            </a:r>
            <a:endParaRPr lang="en-US" sz="2400" smtClean="0"/>
          </a:p>
          <a:p>
            <a:pPr lvl="1" eaLnBrk="1" hangingPunct="1"/>
            <a:r>
              <a:rPr lang="en-US" sz="2400" smtClean="0"/>
              <a:t>Functional dependencies</a:t>
            </a:r>
          </a:p>
          <a:p>
            <a:pPr lvl="1" eaLnBrk="1" hangingPunct="1"/>
            <a:r>
              <a:rPr lang="en-US" sz="2400" smtClean="0"/>
              <a:t>Multi-valued dependencies</a:t>
            </a:r>
          </a:p>
          <a:p>
            <a:pPr lvl="1" eaLnBrk="1" hangingPunct="1"/>
            <a:r>
              <a:rPr lang="en-US" sz="2400" smtClean="0"/>
              <a:t>Join dependencies</a:t>
            </a:r>
          </a:p>
          <a:p>
            <a:pPr lvl="1" eaLnBrk="1" hangingPunct="1"/>
            <a:r>
              <a:rPr lang="en-US" sz="2400" smtClean="0"/>
              <a:t>etc.</a:t>
            </a:r>
          </a:p>
          <a:p>
            <a:pPr eaLnBrk="1" hangingPunct="1"/>
            <a:endParaRPr lang="en-US" sz="2400" smtClean="0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36538"/>
            <a:ext cx="9144000" cy="608012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dirty="0" smtClean="0">
                <a:solidFill>
                  <a:srgbClr val="0000FF"/>
                </a:solidFill>
              </a:rPr>
              <a:t>Infering via DB</a:t>
            </a:r>
            <a:r>
              <a:rPr lang="en-US" sz="4000" dirty="0" smtClean="0">
                <a:solidFill>
                  <a:srgbClr val="0000FF"/>
                </a:solidFill>
              </a:rPr>
              <a:t> Dependencies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/>
          <p:cNvSpPr>
            <a:spLocks noGrp="1" noChangeArrowheads="1"/>
          </p:cNvSpPr>
          <p:nvPr>
            <p:ph idx="1"/>
          </p:nvPr>
        </p:nvSpPr>
        <p:spPr>
          <a:xfrm>
            <a:off x="365125" y="1300163"/>
            <a:ext cx="8377238" cy="436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FF"/>
                </a:solidFill>
              </a:rPr>
              <a:t>F</a:t>
            </a:r>
            <a:r>
              <a:rPr lang="pl-PL" sz="2400" smtClean="0">
                <a:solidFill>
                  <a:srgbClr val="0000FF"/>
                </a:solidFill>
              </a:rPr>
              <a:t>unctional dependency (FD) for attributes </a:t>
            </a:r>
            <a:r>
              <a:rPr lang="en-US" sz="2400" smtClean="0">
                <a:solidFill>
                  <a:srgbClr val="0000FF"/>
                </a:solidFill>
              </a:rPr>
              <a:t>A </a:t>
            </a:r>
            <a:r>
              <a:rPr lang="en-US" sz="2400" smtClean="0">
                <a:solidFill>
                  <a:srgbClr val="0000FF"/>
                </a:solidFill>
                <a:sym typeface="Wingdings" pitchFamily="2" charset="2"/>
              </a:rPr>
              <a:t> B</a:t>
            </a:r>
            <a:r>
              <a:rPr lang="pl-PL" sz="2400" smtClean="0">
                <a:sym typeface="Wingdings" pitchFamily="2" charset="2"/>
              </a:rPr>
              <a:t>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400" smtClean="0">
                <a:sym typeface="Wingdings" pitchFamily="2" charset="2"/>
              </a:rPr>
              <a:t>	F</a:t>
            </a:r>
            <a:r>
              <a:rPr lang="en-US" sz="2400" smtClean="0">
                <a:sym typeface="Wingdings" pitchFamily="2" charset="2"/>
              </a:rPr>
              <a:t>or any two tuples in the relation, if they have the same value for A, they must have the same value for B</a:t>
            </a:r>
            <a:endParaRPr lang="pl-PL" sz="2400" smtClean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000" smtClean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FF"/>
                </a:solidFill>
                <a:sym typeface="Wingdings" pitchFamily="2" charset="2"/>
              </a:rPr>
              <a:t>Example</a:t>
            </a:r>
            <a:r>
              <a:rPr lang="en-US" sz="2400" smtClean="0">
                <a:sym typeface="Wingdings" pitchFamily="2" charset="2"/>
              </a:rPr>
              <a:t>: </a:t>
            </a:r>
            <a:r>
              <a:rPr lang="pl-PL" sz="2400" smtClean="0">
                <a:sym typeface="Wingdings" pitchFamily="2" charset="2"/>
              </a:rPr>
              <a:t>Exploiting the </a:t>
            </a:r>
            <a:r>
              <a:rPr lang="en-US" sz="2400" smtClean="0">
                <a:solidFill>
                  <a:srgbClr val="0000FF"/>
                </a:solidFill>
                <a:sym typeface="Wingdings" pitchFamily="2" charset="2"/>
              </a:rPr>
              <a:t>FD: Rank  Salary</a:t>
            </a:r>
            <a:r>
              <a:rPr lang="pl-PL" sz="2400" smtClean="0">
                <a:sym typeface="Wingdings" pitchFamily="2" charset="2"/>
              </a:rPr>
              <a:t> to infer secret info</a:t>
            </a:r>
            <a:endParaRPr lang="en-US" sz="2400" smtClean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	Secret information: Name and Salary together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Query1: Name and Rank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Query2: Rank and Salary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Combine</a:t>
            </a:r>
            <a:r>
              <a:rPr lang="pl-PL" sz="2400" smtClean="0"/>
              <a:t>d</a:t>
            </a:r>
            <a:r>
              <a:rPr lang="en-US" sz="2400" smtClean="0"/>
              <a:t> answers for </a:t>
            </a:r>
            <a:r>
              <a:rPr lang="pl-PL" sz="2400" smtClean="0"/>
              <a:t>Q</a:t>
            </a:r>
            <a:r>
              <a:rPr lang="en-US" sz="2400" smtClean="0"/>
              <a:t>1 and </a:t>
            </a:r>
            <a:r>
              <a:rPr lang="pl-PL" sz="2400" smtClean="0"/>
              <a:t>Q</a:t>
            </a:r>
            <a:r>
              <a:rPr lang="en-US" sz="2400" smtClean="0"/>
              <a:t>2 reveal Name and Salary together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Only because we have </a:t>
            </a:r>
            <a:r>
              <a:rPr lang="en-US" sz="1800" smtClean="0">
                <a:solidFill>
                  <a:srgbClr val="0000FF"/>
                </a:solidFill>
                <a:sym typeface="Wingdings" pitchFamily="2" charset="2"/>
              </a:rPr>
              <a:t>Rank  Salary</a:t>
            </a:r>
            <a:r>
              <a:rPr lang="pl-PL" sz="1800" smtClean="0">
                <a:sym typeface="Wingdings" pitchFamily="2" charset="2"/>
              </a:rPr>
              <a:t> </a:t>
            </a:r>
            <a:endParaRPr lang="en-US" sz="1800" smtClean="0">
              <a:sym typeface="Wingdings" pitchFamily="2" charset="2"/>
            </a:endParaRPr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6563" y="279400"/>
            <a:ext cx="8229600" cy="779463"/>
          </a:xfrm>
          <a:solidFill>
            <a:srgbClr val="FFFFFF"/>
          </a:solidFill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4000" smtClean="0">
                <a:solidFill>
                  <a:srgbClr val="0000FF"/>
                </a:solidFill>
              </a:rPr>
              <a:t>Functional Dependenc</a:t>
            </a:r>
            <a:r>
              <a:rPr lang="pl-PL" sz="4000" smtClean="0">
                <a:solidFill>
                  <a:srgbClr val="0000FF"/>
                </a:solidFill>
              </a:rPr>
              <a:t>ies</a:t>
            </a:r>
            <a:endParaRPr lang="en-US" sz="400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/>
          <p:cNvSpPr>
            <a:spLocks noGrp="1" noChangeArrowheads="1"/>
          </p:cNvSpPr>
          <p:nvPr>
            <p:ph idx="1"/>
          </p:nvPr>
        </p:nvSpPr>
        <p:spPr>
          <a:xfrm>
            <a:off x="365125" y="1531938"/>
            <a:ext cx="8377238" cy="3871912"/>
          </a:xfrm>
        </p:spPr>
        <p:txBody>
          <a:bodyPr/>
          <a:lstStyle/>
          <a:p>
            <a:pPr eaLnBrk="1" hangingPunct="1"/>
            <a:r>
              <a:rPr lang="en-US" sz="2400" smtClean="0"/>
              <a:t>Every tuple in the relation ha</a:t>
            </a:r>
            <a:r>
              <a:rPr lang="pl-PL" sz="2400" smtClean="0"/>
              <a:t>s</a:t>
            </a:r>
            <a:r>
              <a:rPr lang="en-US" sz="2400" smtClean="0"/>
              <a:t> a unique key</a:t>
            </a:r>
            <a:endParaRPr lang="pl-PL" sz="2400" smtClean="0"/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Users at different </a:t>
            </a:r>
            <a:r>
              <a:rPr lang="pl-PL" sz="2400" smtClean="0"/>
              <a:t>security </a:t>
            </a:r>
            <a:r>
              <a:rPr lang="en-US" sz="2400" smtClean="0"/>
              <a:t>levels see different versions of the database</a:t>
            </a:r>
            <a:endParaRPr lang="pl-PL" sz="2400" smtClean="0"/>
          </a:p>
          <a:p>
            <a:pPr lvl="1" eaLnBrk="1" hangingPunct="1"/>
            <a:r>
              <a:rPr lang="pl-PL" sz="2400" smtClean="0"/>
              <a:t>User with ‘top secret’ clearance sees more than one with ‘secret’ clearance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Users might attempt to update data that is not visible for them</a:t>
            </a:r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08013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000" dirty="0" smtClean="0">
                <a:solidFill>
                  <a:srgbClr val="0000FF"/>
                </a:solidFill>
              </a:rPr>
              <a:t>Infering via </a:t>
            </a:r>
            <a:r>
              <a:rPr lang="en-US" sz="4000" dirty="0" smtClean="0">
                <a:solidFill>
                  <a:srgbClr val="0000FF"/>
                </a:solidFill>
              </a:rPr>
              <a:t>Key </a:t>
            </a:r>
            <a:r>
              <a:rPr lang="pl-PL" sz="4000" dirty="0" smtClean="0">
                <a:solidFill>
                  <a:srgbClr val="0000FF"/>
                </a:solidFill>
              </a:rPr>
              <a:t>I</a:t>
            </a:r>
            <a:r>
              <a:rPr lang="en-US" sz="4000" dirty="0" err="1" smtClean="0">
                <a:solidFill>
                  <a:srgbClr val="0000FF"/>
                </a:solidFill>
              </a:rPr>
              <a:t>ntegrity</a:t>
            </a:r>
            <a:endParaRPr lang="en-US" sz="40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733425"/>
          </a:xfrm>
          <a:solidFill>
            <a:srgbClr val="FFFFFF"/>
          </a:solidFill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smtClean="0">
                <a:solidFill>
                  <a:srgbClr val="0000FF"/>
                </a:solidFill>
              </a:rPr>
              <a:t>Example</a:t>
            </a:r>
            <a:r>
              <a:rPr lang="pl-PL" sz="3600" smtClean="0">
                <a:solidFill>
                  <a:srgbClr val="0000FF"/>
                </a:solidFill>
              </a:rPr>
              <a:t> – Infering via Key Integrity</a:t>
            </a:r>
            <a:endParaRPr lang="en-US" sz="3600" smtClean="0">
              <a:solidFill>
                <a:srgbClr val="0000FF"/>
              </a:solidFill>
            </a:endParaRPr>
          </a:p>
        </p:txBody>
      </p:sp>
      <p:graphicFrame>
        <p:nvGraphicFramePr>
          <p:cNvPr id="2070531" name="Group 3"/>
          <p:cNvGraphicFramePr>
            <a:graphicFrameLocks noGrp="1"/>
          </p:cNvGraphicFramePr>
          <p:nvPr/>
        </p:nvGraphicFramePr>
        <p:xfrm>
          <a:off x="1295400" y="2209800"/>
          <a:ext cx="6096000" cy="1371600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Name (key)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Salary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Address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Black  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38,000  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Columbia  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Red  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42,000  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Irmo  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8869" name="Text Box 21"/>
          <p:cNvSpPr txBox="1">
            <a:spLocks noChangeArrowheads="1"/>
          </p:cNvSpPr>
          <p:nvPr/>
        </p:nvSpPr>
        <p:spPr bwMode="auto">
          <a:xfrm>
            <a:off x="1295400" y="1744663"/>
            <a:ext cx="1762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/>
              <a:t>Secret View</a:t>
            </a:r>
          </a:p>
        </p:txBody>
      </p:sp>
      <p:graphicFrame>
        <p:nvGraphicFramePr>
          <p:cNvPr id="2070550" name="Group 22"/>
          <p:cNvGraphicFramePr>
            <a:graphicFrameLocks noGrp="1"/>
          </p:cNvGraphicFramePr>
          <p:nvPr/>
        </p:nvGraphicFramePr>
        <p:xfrm>
          <a:off x="1295400" y="4724400"/>
          <a:ext cx="6096000" cy="914400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Name (key)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Salary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Address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Black  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38,000  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Null  P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8884" name="Text Box 36"/>
          <p:cNvSpPr txBox="1">
            <a:spLocks noChangeArrowheads="1"/>
          </p:cNvSpPr>
          <p:nvPr/>
        </p:nvSpPr>
        <p:spPr bwMode="auto">
          <a:xfrm>
            <a:off x="1203325" y="4148138"/>
            <a:ext cx="1706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/>
              <a:t>Public View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0663"/>
            <a:ext cx="8229600" cy="608012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dirty="0" smtClean="0">
                <a:solidFill>
                  <a:srgbClr val="0000FF"/>
                </a:solidFill>
              </a:rPr>
              <a:t>Example (ctd) - </a:t>
            </a:r>
            <a:r>
              <a:rPr lang="en-US" sz="4000" dirty="0" smtClean="0">
                <a:solidFill>
                  <a:srgbClr val="0000FF"/>
                </a:solidFill>
              </a:rPr>
              <a:t>Updates</a:t>
            </a:r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1069975" y="1287463"/>
            <a:ext cx="1781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solidFill>
                  <a:srgbClr val="0000FF"/>
                </a:solidFill>
              </a:rPr>
              <a:t>Public</a:t>
            </a:r>
            <a:r>
              <a:rPr lang="en-US" sz="2400"/>
              <a:t> User:</a:t>
            </a:r>
          </a:p>
        </p:txBody>
      </p:sp>
      <p:graphicFrame>
        <p:nvGraphicFramePr>
          <p:cNvPr id="2071571" name="Group 19"/>
          <p:cNvGraphicFramePr>
            <a:graphicFrameLocks noGrp="1"/>
          </p:cNvGraphicFramePr>
          <p:nvPr/>
        </p:nvGraphicFramePr>
        <p:xfrm>
          <a:off x="1143000" y="1920875"/>
          <a:ext cx="6096000" cy="914400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Name (key)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Salary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Address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Black  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38,000  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Null  P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9890" name="Text Box 18"/>
          <p:cNvSpPr txBox="1">
            <a:spLocks noChangeArrowheads="1"/>
          </p:cNvSpPr>
          <p:nvPr/>
        </p:nvSpPr>
        <p:spPr bwMode="auto">
          <a:xfrm>
            <a:off x="1298575" y="2978150"/>
            <a:ext cx="7334250" cy="362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1" hangingPunct="1">
              <a:buFontTx/>
              <a:buAutoNum type="arabicPeriod"/>
            </a:pPr>
            <a:r>
              <a:rPr lang="en-US" sz="2400"/>
              <a:t>Update Black’s address to Orlando</a:t>
            </a:r>
          </a:p>
          <a:p>
            <a:pPr marL="457200" indent="-457200" eaLnBrk="1" hangingPunct="1">
              <a:buFontTx/>
              <a:buAutoNum type="arabicPeriod"/>
            </a:pPr>
            <a:r>
              <a:rPr lang="en-US" sz="2400"/>
              <a:t>Add new tuple: (Red, 22,000, Manassas)</a:t>
            </a:r>
          </a:p>
          <a:p>
            <a:pPr marL="457200" indent="-457200" eaLnBrk="1" hangingPunct="1"/>
            <a:r>
              <a:rPr lang="en-US" sz="2400"/>
              <a:t>If</a:t>
            </a:r>
          </a:p>
          <a:p>
            <a:pPr marL="457200" indent="-457200" eaLnBrk="1" hangingPunct="1"/>
            <a:r>
              <a:rPr lang="en-US" sz="2400">
                <a:solidFill>
                  <a:srgbClr val="0000FF"/>
                </a:solidFill>
              </a:rPr>
              <a:t>Refuse</a:t>
            </a:r>
            <a:r>
              <a:rPr lang="en-US" sz="2400"/>
              <a:t> </a:t>
            </a:r>
            <a:r>
              <a:rPr lang="en-US" sz="2400">
                <a:solidFill>
                  <a:srgbClr val="0000FF"/>
                </a:solidFill>
              </a:rPr>
              <a:t>update</a:t>
            </a:r>
            <a:r>
              <a:rPr lang="pl-PL" sz="2400"/>
              <a:t> =&gt;</a:t>
            </a:r>
            <a:r>
              <a:rPr lang="en-US" sz="2400"/>
              <a:t> covert channel</a:t>
            </a:r>
          </a:p>
          <a:p>
            <a:pPr marL="457200" indent="-457200" eaLnBrk="1" hangingPunct="1"/>
            <a:r>
              <a:rPr lang="en-US" sz="2400">
                <a:solidFill>
                  <a:srgbClr val="0000FF"/>
                </a:solidFill>
              </a:rPr>
              <a:t>Allow</a:t>
            </a:r>
            <a:r>
              <a:rPr lang="en-US" sz="2400"/>
              <a:t> </a:t>
            </a:r>
            <a:r>
              <a:rPr lang="en-US" sz="2400">
                <a:solidFill>
                  <a:srgbClr val="0000FF"/>
                </a:solidFill>
              </a:rPr>
              <a:t>update</a:t>
            </a:r>
            <a:r>
              <a:rPr lang="pl-PL" sz="2400"/>
              <a:t> =&gt;</a:t>
            </a:r>
            <a:endParaRPr lang="en-US" sz="2400"/>
          </a:p>
          <a:p>
            <a:pPr marL="457200" indent="-457200" eaLnBrk="1" hangingPunct="1">
              <a:buFontTx/>
              <a:buChar char="•"/>
            </a:pPr>
            <a:r>
              <a:rPr lang="en-US" sz="2400"/>
              <a:t>Overwrite high data – may be incorrect</a:t>
            </a:r>
          </a:p>
          <a:p>
            <a:pPr marL="457200" indent="-457200" eaLnBrk="1" hangingPunct="1">
              <a:buFontTx/>
              <a:buChar char="•"/>
            </a:pPr>
            <a:r>
              <a:rPr lang="en-US" sz="2400"/>
              <a:t>Create new tuple    – which data it correct</a:t>
            </a:r>
          </a:p>
          <a:p>
            <a:pPr marL="457200" indent="-457200" eaLnBrk="1" hangingPunct="1"/>
            <a:r>
              <a:rPr lang="en-US" sz="2400"/>
              <a:t>	 (polyinstantiation) – violate key constraints</a:t>
            </a:r>
            <a:endParaRPr lang="pl-PL" sz="2400"/>
          </a:p>
          <a:p>
            <a:pPr marL="457200" indent="-457200" eaLnBrk="1" hangingPunct="1"/>
            <a:r>
              <a:rPr lang="pl-PL" sz="2000"/>
              <a:t>	</a:t>
            </a:r>
            <a:r>
              <a:rPr lang="en-US" sz="2000"/>
              <a:t>polyinstantiation</a:t>
            </a:r>
            <a:r>
              <a:rPr lang="pl-PL" sz="2000"/>
              <a:t> – given record instantiated many times, each time with different security level</a:t>
            </a:r>
            <a:endParaRPr lang="en-US" sz="200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52413"/>
            <a:ext cx="8229600" cy="608012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dirty="0" smtClean="0">
                <a:solidFill>
                  <a:srgbClr val="0000FF"/>
                </a:solidFill>
              </a:rPr>
              <a:t>Example (ctd) - </a:t>
            </a:r>
            <a:r>
              <a:rPr lang="en-US" sz="4000" dirty="0" smtClean="0">
                <a:solidFill>
                  <a:srgbClr val="0000FF"/>
                </a:solidFill>
              </a:rPr>
              <a:t>Updates</a:t>
            </a:r>
          </a:p>
        </p:txBody>
      </p:sp>
      <p:graphicFrame>
        <p:nvGraphicFramePr>
          <p:cNvPr id="2072579" name="Group 3"/>
          <p:cNvGraphicFramePr>
            <a:graphicFrameLocks noGrp="1"/>
          </p:cNvGraphicFramePr>
          <p:nvPr/>
        </p:nvGraphicFramePr>
        <p:xfrm>
          <a:off x="1295400" y="1798638"/>
          <a:ext cx="6096000" cy="1371600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Name (key)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Salary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Address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Black  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38,000  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Columbia  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Red  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42,000  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Irmo  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0917" name="Text Box 21"/>
          <p:cNvSpPr txBox="1">
            <a:spLocks noChangeArrowheads="1"/>
          </p:cNvSpPr>
          <p:nvPr/>
        </p:nvSpPr>
        <p:spPr bwMode="auto">
          <a:xfrm>
            <a:off x="533400" y="1212850"/>
            <a:ext cx="1806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solidFill>
                  <a:srgbClr val="0000FF"/>
                </a:solidFill>
              </a:rPr>
              <a:t>Secret</a:t>
            </a:r>
            <a:r>
              <a:rPr lang="en-US" sz="2400"/>
              <a:t> user:</a:t>
            </a:r>
          </a:p>
        </p:txBody>
      </p:sp>
      <p:sp>
        <p:nvSpPr>
          <p:cNvPr id="80918" name="Text Box 22"/>
          <p:cNvSpPr txBox="1">
            <a:spLocks noChangeArrowheads="1"/>
          </p:cNvSpPr>
          <p:nvPr/>
        </p:nvSpPr>
        <p:spPr bwMode="auto">
          <a:xfrm>
            <a:off x="741363" y="3248025"/>
            <a:ext cx="7926387" cy="331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1" hangingPunct="1">
              <a:buFontTx/>
              <a:buAutoNum type="arabicPeriod"/>
            </a:pPr>
            <a:r>
              <a:rPr lang="en-US" sz="2400"/>
              <a:t>Update Black’s salary to 45,000</a:t>
            </a:r>
          </a:p>
          <a:p>
            <a:pPr marL="457200" indent="-457200" eaLnBrk="1" hangingPunct="1"/>
            <a:r>
              <a:rPr lang="en-US" sz="2400"/>
              <a:t>If</a:t>
            </a:r>
          </a:p>
          <a:p>
            <a:pPr marL="457200" indent="-457200" eaLnBrk="1" hangingPunct="1"/>
            <a:r>
              <a:rPr lang="en-US" sz="2400">
                <a:solidFill>
                  <a:srgbClr val="0000FF"/>
                </a:solidFill>
              </a:rPr>
              <a:t>Refuse update</a:t>
            </a:r>
            <a:r>
              <a:rPr lang="pl-PL" sz="2400"/>
              <a:t> =&gt; </a:t>
            </a:r>
            <a:r>
              <a:rPr lang="en-US" sz="2400"/>
              <a:t>denial of service</a:t>
            </a:r>
          </a:p>
          <a:p>
            <a:pPr marL="457200" indent="-457200" eaLnBrk="1" hangingPunct="1"/>
            <a:r>
              <a:rPr lang="en-US" sz="2400">
                <a:solidFill>
                  <a:srgbClr val="0000FF"/>
                </a:solidFill>
              </a:rPr>
              <a:t>Allow</a:t>
            </a:r>
            <a:r>
              <a:rPr lang="en-US" sz="2400"/>
              <a:t> </a:t>
            </a:r>
            <a:r>
              <a:rPr lang="en-US" sz="2400">
                <a:solidFill>
                  <a:srgbClr val="0000FF"/>
                </a:solidFill>
              </a:rPr>
              <a:t>update</a:t>
            </a:r>
            <a:r>
              <a:rPr lang="pl-PL" sz="2400"/>
              <a:t> =&gt;</a:t>
            </a:r>
            <a:endParaRPr lang="en-US" sz="2400"/>
          </a:p>
          <a:p>
            <a:pPr marL="457200" indent="-457200" eaLnBrk="1" hangingPunct="1">
              <a:buFontTx/>
              <a:buChar char="•"/>
            </a:pPr>
            <a:r>
              <a:rPr lang="en-US" sz="2400"/>
              <a:t>Overwrite </a:t>
            </a:r>
            <a:r>
              <a:rPr lang="pl-PL" sz="2400"/>
              <a:t>‘</a:t>
            </a:r>
            <a:r>
              <a:rPr lang="en-US" sz="2400"/>
              <a:t>low</a:t>
            </a:r>
            <a:r>
              <a:rPr lang="pl-PL" sz="2400"/>
              <a:t>’</a:t>
            </a:r>
            <a:r>
              <a:rPr lang="en-US" sz="2400"/>
              <a:t> data </a:t>
            </a:r>
            <a:r>
              <a:rPr lang="pl-PL" sz="2400"/>
              <a:t>  </a:t>
            </a:r>
            <a:r>
              <a:rPr lang="en-US" sz="2400"/>
              <a:t>– covert channel</a:t>
            </a:r>
          </a:p>
          <a:p>
            <a:pPr marL="457200" indent="-457200" eaLnBrk="1" hangingPunct="1">
              <a:buFontTx/>
              <a:buChar char="•"/>
            </a:pPr>
            <a:r>
              <a:rPr lang="en-US" sz="2400"/>
              <a:t>Create new tuple       – which data it correct</a:t>
            </a:r>
            <a:r>
              <a:rPr lang="pl-PL" sz="2400"/>
              <a:t>s</a:t>
            </a:r>
            <a:endParaRPr lang="en-US" sz="2400"/>
          </a:p>
          <a:p>
            <a:pPr marL="457200" indent="-457200" eaLnBrk="1" hangingPunct="1"/>
            <a:r>
              <a:rPr lang="en-US" sz="2400"/>
              <a:t>	(polyinstantiation)     – violate key constraints</a:t>
            </a:r>
            <a:endParaRPr lang="pl-PL" sz="2400"/>
          </a:p>
          <a:p>
            <a:pPr marL="457200" indent="-457200" eaLnBrk="1" hangingPunct="1"/>
            <a:r>
              <a:rPr lang="pl-PL" sz="2400"/>
              <a:t>	</a:t>
            </a:r>
            <a:r>
              <a:rPr lang="en-US" sz="2000"/>
              <a:t>polyinstantiation</a:t>
            </a:r>
            <a:r>
              <a:rPr lang="pl-PL" sz="2000"/>
              <a:t> – given record instantiated many times, each time with different security level</a:t>
            </a:r>
            <a:endParaRPr lang="en-US" sz="200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4"/>
          <p:cNvSpPr>
            <a:spLocks noGrp="1" noChangeArrowheads="1"/>
          </p:cNvSpPr>
          <p:nvPr>
            <p:ph idx="1"/>
          </p:nvPr>
        </p:nvSpPr>
        <p:spPr>
          <a:xfrm>
            <a:off x="284163" y="1073150"/>
            <a:ext cx="8377237" cy="5302250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0000FF"/>
                </a:solidFill>
              </a:rPr>
              <a:t>No </a:t>
            </a:r>
            <a:r>
              <a:rPr lang="pl-PL" sz="2400" smtClean="0">
                <a:solidFill>
                  <a:srgbClr val="0000FF"/>
                </a:solidFill>
              </a:rPr>
              <a:t>general technique is available </a:t>
            </a:r>
            <a:r>
              <a:rPr lang="en-US" sz="2400" smtClean="0">
                <a:solidFill>
                  <a:srgbClr val="0000FF"/>
                </a:solidFill>
              </a:rPr>
              <a:t>to </a:t>
            </a:r>
            <a:r>
              <a:rPr lang="pl-PL" sz="2400" smtClean="0">
                <a:solidFill>
                  <a:srgbClr val="0000FF"/>
                </a:solidFill>
              </a:rPr>
              <a:t>solve the </a:t>
            </a:r>
            <a:r>
              <a:rPr lang="en-US" sz="2400" smtClean="0">
                <a:solidFill>
                  <a:srgbClr val="0000FF"/>
                </a:solidFill>
              </a:rPr>
              <a:t>inference problem</a:t>
            </a:r>
            <a:r>
              <a:rPr lang="pl-PL" sz="2400" smtClean="0">
                <a:solidFill>
                  <a:srgbClr val="0000FF"/>
                </a:solidFill>
              </a:rPr>
              <a:t>s</a:t>
            </a:r>
          </a:p>
          <a:p>
            <a:pPr eaLnBrk="1" hangingPunct="1"/>
            <a:r>
              <a:rPr lang="en-US" sz="2400" smtClean="0"/>
              <a:t>Need assurance of protection</a:t>
            </a:r>
          </a:p>
          <a:p>
            <a:pPr eaLnBrk="1" hangingPunct="1"/>
            <a:r>
              <a:rPr lang="en-US" sz="2400" smtClean="0"/>
              <a:t>Hard to incorporate outside knowledge</a:t>
            </a:r>
            <a:endParaRPr lang="pl-PL" sz="2400" smtClean="0"/>
          </a:p>
          <a:p>
            <a:pPr eaLnBrk="1" hangingPunct="1"/>
            <a:endParaRPr lang="en-US" sz="800" smtClean="0"/>
          </a:p>
          <a:p>
            <a:pPr eaLnBrk="1" hangingPunct="1"/>
            <a:r>
              <a:rPr lang="en-US" sz="2400" smtClean="0">
                <a:solidFill>
                  <a:srgbClr val="0000FF"/>
                </a:solidFill>
              </a:rPr>
              <a:t>Optimal plan</a:t>
            </a:r>
            <a:r>
              <a:rPr lang="pl-PL" sz="2400" smtClean="0"/>
              <a:t>:</a:t>
            </a:r>
            <a:endParaRPr lang="en-US" sz="2400" smtClean="0"/>
          </a:p>
          <a:p>
            <a:pPr lvl="1" eaLnBrk="1" hangingPunct="1"/>
            <a:r>
              <a:rPr lang="en-US" sz="2400" smtClean="0"/>
              <a:t>Suppress obviously sensitive information</a:t>
            </a:r>
          </a:p>
          <a:p>
            <a:pPr lvl="1" eaLnBrk="1" hangingPunct="1"/>
            <a:r>
              <a:rPr lang="en-US" sz="2400" smtClean="0"/>
              <a:t>Track what user knows (expensive)</a:t>
            </a:r>
          </a:p>
          <a:p>
            <a:pPr lvl="1" eaLnBrk="1" hangingPunct="1"/>
            <a:r>
              <a:rPr lang="en-US" sz="2400" smtClean="0"/>
              <a:t>Disguise data</a:t>
            </a:r>
            <a:endParaRPr lang="pl-PL" sz="2400" smtClean="0"/>
          </a:p>
          <a:p>
            <a:pPr lvl="2" eaLnBrk="1" hangingPunct="1">
              <a:buFont typeface="Wingdings" pitchFamily="2" charset="2"/>
              <a:buNone/>
            </a:pPr>
            <a:endParaRPr lang="en-US" sz="900" smtClean="0"/>
          </a:p>
          <a:p>
            <a:pPr eaLnBrk="1" hangingPunct="1"/>
            <a:r>
              <a:rPr lang="en-US" sz="2400" smtClean="0"/>
              <a:t>Aggregation—additional problem</a:t>
            </a:r>
          </a:p>
          <a:p>
            <a:pPr lvl="1" eaLnBrk="1" hangingPunct="1"/>
            <a:r>
              <a:rPr lang="en-US" sz="2400" smtClean="0"/>
              <a:t>Inferences from aggregating data</a:t>
            </a:r>
          </a:p>
          <a:p>
            <a:pPr lvl="1" eaLnBrk="1" hangingPunct="1"/>
            <a:r>
              <a:rPr lang="en-US" sz="2400" smtClean="0"/>
              <a:t>Data mining increases</a:t>
            </a:r>
            <a:r>
              <a:rPr lang="pl-PL" sz="2400" smtClean="0"/>
              <a:t> risks</a:t>
            </a:r>
            <a:endParaRPr lang="en-US" sz="2400" smtClean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777875"/>
          </a:xfrm>
          <a:solidFill>
            <a:srgbClr val="FFFFFF"/>
          </a:solidFill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4000" smtClean="0">
                <a:solidFill>
                  <a:srgbClr val="0000FF"/>
                </a:solidFill>
              </a:rPr>
              <a:t>Conclusions</a:t>
            </a:r>
            <a:r>
              <a:rPr lang="pl-PL" sz="4000" smtClean="0">
                <a:solidFill>
                  <a:srgbClr val="0000FF"/>
                </a:solidFill>
              </a:rPr>
              <a:t> on Inference</a:t>
            </a:r>
            <a:endParaRPr lang="en-US" sz="400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Grp="1" noChangeArrowheads="1"/>
          </p:cNvSpPr>
          <p:nvPr>
            <p:ph idx="1"/>
          </p:nvPr>
        </p:nvSpPr>
        <p:spPr>
          <a:xfrm>
            <a:off x="192088" y="696913"/>
            <a:ext cx="8951912" cy="60182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pl-PL" sz="2000" smtClean="0">
                <a:solidFill>
                  <a:srgbClr val="0000FF"/>
                </a:solidFill>
              </a:rPr>
              <a:t>Multilevel databases </a:t>
            </a:r>
            <a:r>
              <a:rPr lang="pl-PL" sz="2000" smtClean="0"/>
              <a:t>- store data with d</a:t>
            </a:r>
            <a:r>
              <a:rPr lang="en-US" sz="2000" smtClean="0"/>
              <a:t>ifferent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000" smtClean="0"/>
              <a:t>	</a:t>
            </a:r>
            <a:r>
              <a:rPr lang="pl-PL" sz="2000" smtClean="0"/>
              <a:t>s</a:t>
            </a:r>
            <a:r>
              <a:rPr lang="en-US" sz="2000" smtClean="0"/>
              <a:t>ensitivity </a:t>
            </a:r>
            <a:r>
              <a:rPr lang="pl-PL" sz="2000" smtClean="0"/>
              <a:t>l</a:t>
            </a:r>
            <a:r>
              <a:rPr lang="en-US" sz="2000" smtClean="0"/>
              <a:t>evels </a:t>
            </a:r>
            <a:r>
              <a:rPr lang="en-US" smtClean="0">
                <a:solidFill>
                  <a:srgbClr val="777777"/>
                </a:solidFill>
              </a:rPr>
              <a:t>(e.g.: public, confidential, secret, top_secret)</a:t>
            </a:r>
            <a:endParaRPr lang="pl-PL" smtClean="0">
              <a:solidFill>
                <a:srgbClr val="777777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mtClean="0"/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solidFill>
                  <a:srgbClr val="0000FF"/>
                </a:solidFill>
              </a:rPr>
              <a:t>Problems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solidFill>
                  <a:srgbClr val="0000FF"/>
                </a:solidFill>
              </a:rPr>
              <a:t>Polyinstantiation – </a:t>
            </a:r>
            <a:r>
              <a:rPr lang="en-US" sz="2000" smtClean="0"/>
              <a:t>multiple </a:t>
            </a:r>
            <a:r>
              <a:rPr lang="en-US" sz="1800" smtClean="0">
                <a:solidFill>
                  <a:srgbClr val="777777"/>
                </a:solidFill>
              </a:rPr>
              <a:t>(“poly”)</a:t>
            </a:r>
            <a:r>
              <a:rPr lang="en-US" sz="2000" smtClean="0"/>
              <a:t> instantiations of a record, each at a different security level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smtClean="0">
                <a:solidFill>
                  <a:srgbClr val="0000FF"/>
                </a:solidFill>
              </a:rPr>
              <a:t>Example</a:t>
            </a:r>
            <a:r>
              <a:rPr lang="en-US" sz="1800" smtClean="0"/>
              <a:t>: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800" smtClean="0"/>
              <a:t>[John, Kalamazoo-MI] -- </a:t>
            </a:r>
            <a:r>
              <a:rPr lang="en-US" sz="1800" smtClean="0">
                <a:solidFill>
                  <a:srgbClr val="0000FF"/>
                </a:solidFill>
              </a:rPr>
              <a:t>Public</a:t>
            </a:r>
            <a:r>
              <a:rPr lang="en-US" sz="1800" smtClean="0"/>
              <a:t> level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800" smtClean="0"/>
              <a:t>[John, 19_Main_Ave-Kalamazoo-MI] -- </a:t>
            </a:r>
            <a:r>
              <a:rPr lang="en-US" sz="1800" smtClean="0">
                <a:solidFill>
                  <a:srgbClr val="0000FF"/>
                </a:solidFill>
              </a:rPr>
              <a:t>Confidential</a:t>
            </a:r>
            <a:r>
              <a:rPr lang="en-US" sz="1800" smtClean="0"/>
              <a:t> level</a:t>
            </a:r>
          </a:p>
          <a:p>
            <a:pPr lvl="4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…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800" smtClean="0"/>
              <a:t>[John, 19_Main_Ave-Kalamazoo-MI, …, SSN=123-45-6789] -- </a:t>
            </a:r>
            <a:r>
              <a:rPr lang="en-US" sz="1800" smtClean="0">
                <a:solidFill>
                  <a:srgbClr val="0000FF"/>
                </a:solidFill>
              </a:rPr>
              <a:t>Top_Secret</a:t>
            </a:r>
            <a:r>
              <a:rPr lang="en-US" sz="1800" smtClean="0"/>
              <a:t> level</a:t>
            </a:r>
          </a:p>
          <a:p>
            <a:pPr lvl="3" eaLnBrk="1" hangingPunct="1">
              <a:lnSpc>
                <a:spcPct val="80000"/>
              </a:lnSpc>
            </a:pPr>
            <a:endParaRPr lang="en-US" sz="800" smtClean="0"/>
          </a:p>
          <a:p>
            <a:pPr lvl="1" eaLnBrk="1" hangingPunct="1">
              <a:lnSpc>
                <a:spcPct val="80000"/>
              </a:lnSpc>
            </a:pPr>
            <a:r>
              <a:rPr lang="en-US" sz="1600" smtClean="0">
                <a:solidFill>
                  <a:srgbClr val="777777"/>
                </a:solidFill>
              </a:rPr>
              <a:t>Global actions (i.e., backup)</a:t>
            </a:r>
            <a:endParaRPr lang="en-US" sz="1600" smtClean="0"/>
          </a:p>
          <a:p>
            <a:pPr lvl="1" eaLnBrk="1" hangingPunct="1">
              <a:lnSpc>
                <a:spcPct val="80000"/>
              </a:lnSpc>
            </a:pPr>
            <a:r>
              <a:rPr lang="en-US" sz="1600" smtClean="0">
                <a:solidFill>
                  <a:srgbClr val="777777"/>
                </a:solidFill>
              </a:rPr>
              <a:t>Small items controlled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smtClean="0">
                <a:solidFill>
                  <a:srgbClr val="777777"/>
                </a:solidFill>
              </a:rPr>
              <a:t>Cost and performance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smtClean="0">
                <a:solidFill>
                  <a:srgbClr val="777777"/>
                </a:solidFill>
              </a:rPr>
              <a:t>Consumer resistance to military model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800" smtClean="0">
              <a:solidFill>
                <a:srgbClr val="777777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1600" smtClean="0">
                <a:solidFill>
                  <a:srgbClr val="777777"/>
                </a:solidFill>
              </a:rPr>
              <a:t>Granularity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1600" smtClean="0">
                <a:solidFill>
                  <a:srgbClr val="777777"/>
                </a:solidFill>
              </a:rPr>
              <a:t>Access control policy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1600" smtClean="0">
                <a:solidFill>
                  <a:srgbClr val="777777"/>
                </a:solidFill>
              </a:rPr>
              <a:t>Guarantee values not changed by unauthorized person</a:t>
            </a:r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717550"/>
          </a:xfrm>
          <a:solidFill>
            <a:srgbClr val="FFFFFF"/>
          </a:solidFill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sz="4000" smtClean="0">
                <a:solidFill>
                  <a:srgbClr val="0000FF"/>
                </a:solidFill>
              </a:rPr>
              <a:t>6.6. Multilevel Databases</a:t>
            </a:r>
            <a:endParaRPr lang="en-US" sz="4000" smtClean="0">
              <a:solidFill>
                <a:srgbClr val="0000FF"/>
              </a:solidFill>
            </a:endParaRPr>
          </a:p>
        </p:txBody>
      </p:sp>
      <p:pic>
        <p:nvPicPr>
          <p:cNvPr id="82948" name="Picture 5" descr="bd06553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89838" y="180975"/>
            <a:ext cx="1373187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4995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828800"/>
            <a:ext cx="7772400" cy="449580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2400" smtClean="0">
                <a:solidFill>
                  <a:schemeClr val="tx2"/>
                </a:solidFill>
              </a:rPr>
              <a:t>FILE: </a:t>
            </a:r>
            <a:br>
              <a:rPr lang="en-US" sz="2400" smtClean="0">
                <a:solidFill>
                  <a:schemeClr val="tx2"/>
                </a:solidFill>
              </a:rPr>
            </a:br>
            <a:r>
              <a:rPr lang="en-US" sz="2400" smtClean="0"/>
              <a:t>Collection of similar RECORDS</a:t>
            </a:r>
            <a:br>
              <a:rPr lang="en-US" sz="2400" smtClean="0"/>
            </a:br>
            <a:endParaRPr lang="en-US" sz="2400" smtClean="0"/>
          </a:p>
          <a:p>
            <a:pPr eaLnBrk="1" hangingPunct="1"/>
            <a:r>
              <a:rPr lang="en-US" sz="2400" smtClean="0">
                <a:solidFill>
                  <a:schemeClr val="tx2"/>
                </a:solidFill>
              </a:rPr>
              <a:t>DATABASE:</a:t>
            </a:r>
          </a:p>
          <a:p>
            <a:pPr lvl="2" eaLnBrk="1" hangingPunct="1"/>
            <a:r>
              <a:rPr lang="en-US" smtClean="0"/>
              <a:t>Organization’s Electronic Library of FILES</a:t>
            </a:r>
          </a:p>
          <a:p>
            <a:pPr lvl="2" eaLnBrk="1" hangingPunct="1"/>
            <a:r>
              <a:rPr lang="en-US" smtClean="0"/>
              <a:t>Organized to serve business applications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381000"/>
            <a:ext cx="7772400" cy="12065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smtClean="0"/>
              <a:t/>
            </a:r>
            <a:br>
              <a:rPr lang="en-US" b="1" smtClean="0"/>
            </a:br>
            <a:r>
              <a:rPr lang="en-US" sz="4000" smtClean="0">
                <a:solidFill>
                  <a:srgbClr val="0000FF"/>
                </a:solidFill>
              </a:rPr>
              <a:t>File Organization</a:t>
            </a: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1600200" y="0"/>
          <a:ext cx="5897563" cy="981075"/>
        </p:xfrm>
        <a:graphic>
          <a:graphicData uri="http://schemas.openxmlformats.org/presentationml/2006/ole">
            <p:oleObj spid="_x0000_s19460" name="Clip" r:id="rId3" imgW="6049645" imgH="1007110" progId="MS_ClipArt_Gallery.5">
              <p:embed/>
            </p:oleObj>
          </a:graphicData>
        </a:graphic>
      </p:graphicFrame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0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0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0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0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0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0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0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0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4995" grpId="0" build="p" autoUpdateAnimBg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/>
          <p:cNvSpPr>
            <a:spLocks noGrp="1" noChangeArrowheads="1"/>
          </p:cNvSpPr>
          <p:nvPr>
            <p:ph idx="1"/>
          </p:nvPr>
        </p:nvSpPr>
        <p:spPr>
          <a:xfrm>
            <a:off x="365125" y="1395413"/>
            <a:ext cx="8377238" cy="54625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400" smtClean="0">
                <a:solidFill>
                  <a:srgbClr val="0000FF"/>
                </a:solidFill>
              </a:rPr>
              <a:t>1) </a:t>
            </a:r>
            <a:r>
              <a:rPr lang="en-US" sz="2400" smtClean="0">
                <a:solidFill>
                  <a:srgbClr val="0000FF"/>
                </a:solidFill>
              </a:rPr>
              <a:t>Partitioning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Redundancy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Accuracy (multiple field update)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400" smtClean="0">
                <a:solidFill>
                  <a:srgbClr val="0000FF"/>
                </a:solidFill>
              </a:rPr>
              <a:t>2) </a:t>
            </a:r>
            <a:r>
              <a:rPr lang="en-US" sz="2400" smtClean="0">
                <a:solidFill>
                  <a:srgbClr val="0000FF"/>
                </a:solidFill>
              </a:rPr>
              <a:t>Encryption per level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Cumbersome decrypting with queries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400" smtClean="0">
                <a:solidFill>
                  <a:srgbClr val="0000FF"/>
                </a:solidFill>
              </a:rPr>
              <a:t>3) </a:t>
            </a:r>
            <a:r>
              <a:rPr lang="en-US" sz="2400" smtClean="0">
                <a:solidFill>
                  <a:srgbClr val="0000FF"/>
                </a:solidFill>
              </a:rPr>
              <a:t>Integrity lock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Data item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Sensitivity level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Checksum (above 2)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Cryptographic checksums		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400" smtClean="0">
                <a:solidFill>
                  <a:srgbClr val="0000FF"/>
                </a:solidFill>
              </a:rPr>
              <a:t>4) </a:t>
            </a:r>
            <a:r>
              <a:rPr lang="en-US" sz="2400" smtClean="0">
                <a:solidFill>
                  <a:srgbClr val="0000FF"/>
                </a:solidFill>
              </a:rPr>
              <a:t>Sensitivity lock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Unique identifier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Sensitivity level	</a:t>
            </a:r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588" y="0"/>
            <a:ext cx="8888412" cy="1143000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000" dirty="0" smtClean="0">
                <a:solidFill>
                  <a:srgbClr val="0000FF"/>
                </a:solidFill>
              </a:rPr>
              <a:t>6.7. Proposals for Multilevel Security</a:t>
            </a:r>
            <a:r>
              <a:rPr lang="en-US" sz="4000" dirty="0" smtClean="0"/>
              <a:t> </a:t>
            </a:r>
            <a:r>
              <a:rPr lang="pl-PL" sz="4000" dirty="0" smtClean="0">
                <a:solidFill>
                  <a:srgbClr val="0000FF"/>
                </a:solidFill>
              </a:rPr>
              <a:t>- </a:t>
            </a:r>
            <a:r>
              <a:rPr lang="en-US" sz="4000" dirty="0" smtClean="0">
                <a:solidFill>
                  <a:srgbClr val="0000FF"/>
                </a:solidFill>
              </a:rPr>
              <a:t>Separation Mechanisms</a:t>
            </a:r>
          </a:p>
        </p:txBody>
      </p:sp>
      <p:pic>
        <p:nvPicPr>
          <p:cNvPr id="83972" name="Picture 7" descr="bd0667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86525" y="1114425"/>
            <a:ext cx="26574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4" name="Picture 2" descr="bs01143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54800" y="3932238"/>
            <a:ext cx="24892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995" name="Rectangle 4"/>
          <p:cNvSpPr>
            <a:spLocks noGrp="1" noChangeArrowheads="1"/>
          </p:cNvSpPr>
          <p:nvPr>
            <p:ph idx="1"/>
          </p:nvPr>
        </p:nvSpPr>
        <p:spPr>
          <a:xfrm>
            <a:off x="376238" y="825500"/>
            <a:ext cx="8767762" cy="60325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400" smtClean="0">
                <a:solidFill>
                  <a:srgbClr val="0000FF"/>
                </a:solidFill>
              </a:rPr>
              <a:t>1)</a:t>
            </a:r>
            <a:r>
              <a:rPr lang="pl-PL" sz="2400" smtClean="0"/>
              <a:t> </a:t>
            </a:r>
            <a:r>
              <a:rPr lang="en-US" sz="2400" smtClean="0"/>
              <a:t>Integrity lock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Expands size of element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Processing time efficiency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Untrusted DBM subject to Trojan horse</a:t>
            </a:r>
            <a:endParaRPr lang="pl-PL" sz="2400" smtClean="0"/>
          </a:p>
          <a:p>
            <a:pPr lvl="1"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400" smtClean="0">
                <a:solidFill>
                  <a:srgbClr val="0000FF"/>
                </a:solidFill>
              </a:rPr>
              <a:t>2)</a:t>
            </a:r>
            <a:r>
              <a:rPr lang="pl-PL" sz="2400" smtClean="0"/>
              <a:t> </a:t>
            </a:r>
            <a:r>
              <a:rPr lang="en-US" sz="2400" smtClean="0"/>
              <a:t>Trusted front</a:t>
            </a:r>
            <a:r>
              <a:rPr lang="pl-PL" sz="2400" smtClean="0"/>
              <a:t> </a:t>
            </a:r>
            <a:r>
              <a:rPr lang="en-US" sz="2400" smtClean="0"/>
              <a:t>end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Guard ~ reference monitor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One-way filter—filters out reports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Inefficient—calls, then releases much data</a:t>
            </a:r>
            <a:endParaRPr lang="pl-PL" sz="2400" smtClean="0"/>
          </a:p>
          <a:p>
            <a:pPr lvl="1"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400" smtClean="0">
                <a:solidFill>
                  <a:srgbClr val="0000FF"/>
                </a:solidFill>
              </a:rPr>
              <a:t>3)</a:t>
            </a:r>
            <a:r>
              <a:rPr lang="pl-PL" sz="2400" smtClean="0"/>
              <a:t> </a:t>
            </a:r>
            <a:r>
              <a:rPr lang="en-US" sz="2400" smtClean="0"/>
              <a:t>Commutative filters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Interface between user and DB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Reformats query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Addresses inefficiencies (above)</a:t>
            </a:r>
            <a:endParaRPr lang="en-US" sz="3200" smtClean="0"/>
          </a:p>
        </p:txBody>
      </p:sp>
      <p:sp>
        <p:nvSpPr>
          <p:cNvPr id="8499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96913"/>
          </a:xfrm>
          <a:solidFill>
            <a:srgbClr val="FFFFFF"/>
          </a:solidFill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3200" smtClean="0">
                <a:solidFill>
                  <a:srgbClr val="0000FF"/>
                </a:solidFill>
              </a:rPr>
              <a:t>Implementations of Separation</a:t>
            </a:r>
            <a:r>
              <a:rPr lang="pl-PL" sz="3200" smtClean="0">
                <a:solidFill>
                  <a:srgbClr val="0000FF"/>
                </a:solidFill>
              </a:rPr>
              <a:t> - 1</a:t>
            </a:r>
            <a:endParaRPr lang="en-US" sz="320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018" name="Picture 2" descr="bs01143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96025" y="3505200"/>
            <a:ext cx="284797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019" name="Rectangle 4"/>
          <p:cNvSpPr>
            <a:spLocks noGrp="1" noChangeArrowheads="1"/>
          </p:cNvSpPr>
          <p:nvPr>
            <p:ph idx="1"/>
          </p:nvPr>
        </p:nvSpPr>
        <p:spPr>
          <a:xfrm>
            <a:off x="376238" y="1150938"/>
            <a:ext cx="8767762" cy="23844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400" smtClean="0">
                <a:solidFill>
                  <a:srgbClr val="0000FF"/>
                </a:solidFill>
              </a:rPr>
              <a:t>4)</a:t>
            </a:r>
            <a:r>
              <a:rPr lang="pl-PL" sz="2400" smtClean="0"/>
              <a:t> </a:t>
            </a:r>
            <a:r>
              <a:rPr lang="en-US" sz="2400" smtClean="0"/>
              <a:t>Distributed DB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Separate DB’s based on sensitivity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Front end sends query to right DB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400" smtClean="0">
                <a:solidFill>
                  <a:srgbClr val="0000FF"/>
                </a:solidFill>
              </a:rPr>
              <a:t>5)</a:t>
            </a:r>
            <a:r>
              <a:rPr lang="pl-PL" sz="2400" smtClean="0"/>
              <a:t> </a:t>
            </a:r>
            <a:r>
              <a:rPr lang="en-US" sz="2400" smtClean="0"/>
              <a:t>Views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Logical / functional divisions</a:t>
            </a:r>
            <a:endParaRPr lang="en-US" sz="3200" smtClean="0"/>
          </a:p>
        </p:txBody>
      </p:sp>
      <p:sp>
        <p:nvSpPr>
          <p:cNvPr id="8602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96913"/>
          </a:xfrm>
          <a:solidFill>
            <a:srgbClr val="FFFFFF"/>
          </a:solidFill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3200" smtClean="0">
                <a:solidFill>
                  <a:srgbClr val="0000FF"/>
                </a:solidFill>
              </a:rPr>
              <a:t>Implementations of Separation</a:t>
            </a:r>
            <a:r>
              <a:rPr lang="pl-PL" sz="3200" smtClean="0">
                <a:solidFill>
                  <a:srgbClr val="0000FF"/>
                </a:solidFill>
              </a:rPr>
              <a:t> - 2</a:t>
            </a:r>
            <a:endParaRPr lang="en-US" sz="320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idx="1"/>
          </p:nvPr>
        </p:nvSpPr>
        <p:spPr>
          <a:xfrm>
            <a:off x="390525" y="2433638"/>
            <a:ext cx="8377238" cy="157956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13800" smtClean="0">
                <a:solidFill>
                  <a:srgbClr val="0000FF"/>
                </a:solidFill>
              </a:rPr>
              <a:t>Thank you</a:t>
            </a:r>
            <a:endParaRPr lang="pl-PL" sz="1380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6019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954213"/>
            <a:ext cx="7180263" cy="4249737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2400" smtClean="0">
                <a:solidFill>
                  <a:schemeClr val="tx2"/>
                </a:solidFill>
              </a:rPr>
              <a:t>ENTITY:</a:t>
            </a:r>
            <a:r>
              <a:rPr lang="en-US" sz="2400" smtClean="0">
                <a:solidFill>
                  <a:schemeClr val="bg1"/>
                </a:solidFill>
              </a:rPr>
              <a:t> </a:t>
            </a:r>
            <a:br>
              <a:rPr lang="en-US" sz="2400" smtClean="0">
                <a:solidFill>
                  <a:schemeClr val="bg1"/>
                </a:solidFill>
              </a:rPr>
            </a:br>
            <a:r>
              <a:rPr lang="en-US" sz="2400" smtClean="0"/>
              <a:t>Person, place, thing, event about which data must be kept</a:t>
            </a:r>
            <a:br>
              <a:rPr lang="en-US" sz="2400" smtClean="0"/>
            </a:br>
            <a:endParaRPr lang="en-US" sz="2400" smtClean="0"/>
          </a:p>
          <a:p>
            <a:pPr eaLnBrk="1" hangingPunct="1"/>
            <a:r>
              <a:rPr lang="en-US" sz="2400" smtClean="0">
                <a:solidFill>
                  <a:schemeClr val="tx2"/>
                </a:solidFill>
              </a:rPr>
              <a:t>ATTRIBUTE:</a:t>
            </a:r>
            <a:r>
              <a:rPr lang="en-US" sz="2400" smtClean="0">
                <a:solidFill>
                  <a:schemeClr val="bg1"/>
                </a:solidFill>
              </a:rPr>
              <a:t> </a:t>
            </a:r>
            <a:br>
              <a:rPr lang="en-US" sz="2400" smtClean="0">
                <a:solidFill>
                  <a:schemeClr val="bg1"/>
                </a:solidFill>
              </a:rPr>
            </a:br>
            <a:r>
              <a:rPr lang="en-US" sz="2400" smtClean="0"/>
              <a:t>Description of a particular ENTITY</a:t>
            </a:r>
            <a:br>
              <a:rPr lang="en-US" sz="2400" smtClean="0"/>
            </a:br>
            <a:endParaRPr lang="en-US" sz="2400" smtClean="0"/>
          </a:p>
          <a:p>
            <a:pPr eaLnBrk="1" hangingPunct="1"/>
            <a:r>
              <a:rPr lang="en-US" sz="2400" smtClean="0">
                <a:solidFill>
                  <a:schemeClr val="tx2"/>
                </a:solidFill>
              </a:rPr>
              <a:t>KEY FIELD:</a:t>
            </a:r>
            <a:r>
              <a:rPr lang="en-US" sz="2400" smtClean="0">
                <a:solidFill>
                  <a:schemeClr val="bg1"/>
                </a:solidFill>
              </a:rPr>
              <a:t> </a:t>
            </a:r>
            <a:br>
              <a:rPr lang="en-US" sz="2400" smtClean="0">
                <a:solidFill>
                  <a:schemeClr val="bg1"/>
                </a:solidFill>
              </a:rPr>
            </a:br>
            <a:r>
              <a:rPr lang="en-US" sz="2400" smtClean="0"/>
              <a:t>Field used to retrieve, update, sort RECORD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01636" y="457200"/>
            <a:ext cx="4994564" cy="1787236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dirty="0" smtClean="0">
                <a:solidFill>
                  <a:srgbClr val="0000FF"/>
                </a:solidFill>
              </a:rPr>
              <a:t>File Organization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600200" y="0"/>
          <a:ext cx="5897563" cy="981075"/>
        </p:xfrm>
        <a:graphic>
          <a:graphicData uri="http://schemas.openxmlformats.org/presentationml/2006/ole">
            <p:oleObj spid="_x0000_s20484" name="Clip" r:id="rId3" imgW="6049645" imgH="1007110" progId="MS_ClipArt_Gallery.5">
              <p:embed/>
            </p:oleObj>
          </a:graphicData>
        </a:graphic>
      </p:graphicFrame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0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0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0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0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0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0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601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43" name="Rectangle 3"/>
          <p:cNvSpPr>
            <a:spLocks noGrp="1" noChangeArrowheads="1"/>
          </p:cNvSpPr>
          <p:nvPr>
            <p:ph idx="1"/>
          </p:nvPr>
        </p:nvSpPr>
        <p:spPr>
          <a:xfrm>
            <a:off x="496888" y="1714500"/>
            <a:ext cx="8377237" cy="2941638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2400" smtClean="0"/>
              <a:t>Field in Each Record</a:t>
            </a:r>
          </a:p>
          <a:p>
            <a:pPr eaLnBrk="1" hangingPunct="1"/>
            <a:r>
              <a:rPr lang="en-US" sz="2400" smtClean="0"/>
              <a:t>Uniquely Identifies </a:t>
            </a:r>
            <a:r>
              <a:rPr lang="en-US" sz="2400" b="1" smtClean="0">
                <a:solidFill>
                  <a:srgbClr val="800080"/>
                </a:solidFill>
              </a:rPr>
              <a:t>THIS</a:t>
            </a:r>
            <a:r>
              <a:rPr lang="en-US" sz="2400" smtClean="0"/>
              <a:t> Record</a:t>
            </a:r>
          </a:p>
          <a:p>
            <a:pPr eaLnBrk="1" hangingPunct="1"/>
            <a:r>
              <a:rPr lang="en-US" sz="2400" smtClean="0"/>
              <a:t>For  RETRIEVAL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		 	UPDATING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				SORTING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3600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43200" y="457200"/>
            <a:ext cx="4953000" cy="1090613"/>
          </a:xfrm>
          <a:noFill/>
        </p:spPr>
        <p:txBody>
          <a:bodyPr wrap="square" lIns="90488" tIns="44450" rIns="90488" bIns="4445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Key Field</a:t>
            </a:r>
          </a:p>
        </p:txBody>
      </p:sp>
      <p:grpSp>
        <p:nvGrpSpPr>
          <p:cNvPr id="21508" name="Group 4"/>
          <p:cNvGrpSpPr>
            <a:grpSpLocks/>
          </p:cNvGrpSpPr>
          <p:nvPr/>
        </p:nvGrpSpPr>
        <p:grpSpPr bwMode="auto">
          <a:xfrm>
            <a:off x="7239000" y="3962400"/>
            <a:ext cx="1071563" cy="2465388"/>
            <a:chOff x="5030" y="2654"/>
            <a:chExt cx="675" cy="1553"/>
          </a:xfrm>
        </p:grpSpPr>
        <p:grpSp>
          <p:nvGrpSpPr>
            <p:cNvPr id="21518" name="Group 5"/>
            <p:cNvGrpSpPr>
              <a:grpSpLocks/>
            </p:cNvGrpSpPr>
            <p:nvPr/>
          </p:nvGrpSpPr>
          <p:grpSpPr bwMode="auto">
            <a:xfrm>
              <a:off x="5030" y="2654"/>
              <a:ext cx="675" cy="1553"/>
              <a:chOff x="5030" y="2654"/>
              <a:chExt cx="675" cy="1553"/>
            </a:xfrm>
          </p:grpSpPr>
          <p:grpSp>
            <p:nvGrpSpPr>
              <p:cNvPr id="21568" name="Group 6"/>
              <p:cNvGrpSpPr>
                <a:grpSpLocks/>
              </p:cNvGrpSpPr>
              <p:nvPr/>
            </p:nvGrpSpPr>
            <p:grpSpPr bwMode="auto">
              <a:xfrm>
                <a:off x="5030" y="2680"/>
                <a:ext cx="653" cy="1527"/>
                <a:chOff x="5030" y="2680"/>
                <a:chExt cx="653" cy="1527"/>
              </a:xfrm>
            </p:grpSpPr>
            <p:sp>
              <p:nvSpPr>
                <p:cNvPr id="21572" name="Oval 7"/>
                <p:cNvSpPr>
                  <a:spLocks noChangeArrowheads="1"/>
                </p:cNvSpPr>
                <p:nvPr/>
              </p:nvSpPr>
              <p:spPr bwMode="auto">
                <a:xfrm>
                  <a:off x="5151" y="3736"/>
                  <a:ext cx="451" cy="449"/>
                </a:xfrm>
                <a:prstGeom prst="ellipse">
                  <a:avLst/>
                </a:prstGeom>
                <a:solidFill>
                  <a:srgbClr val="BF7F3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1573" name="Group 8"/>
                <p:cNvGrpSpPr>
                  <a:grpSpLocks/>
                </p:cNvGrpSpPr>
                <p:nvPr/>
              </p:nvGrpSpPr>
              <p:grpSpPr bwMode="auto">
                <a:xfrm>
                  <a:off x="5030" y="2680"/>
                  <a:ext cx="653" cy="1527"/>
                  <a:chOff x="5030" y="2680"/>
                  <a:chExt cx="653" cy="1527"/>
                </a:xfrm>
              </p:grpSpPr>
              <p:sp>
                <p:nvSpPr>
                  <p:cNvPr id="21574" name="Freeform 9"/>
                  <p:cNvSpPr>
                    <a:spLocks/>
                  </p:cNvSpPr>
                  <p:nvPr/>
                </p:nvSpPr>
                <p:spPr bwMode="auto">
                  <a:xfrm>
                    <a:off x="5030" y="2680"/>
                    <a:ext cx="653" cy="1299"/>
                  </a:xfrm>
                  <a:custGeom>
                    <a:avLst/>
                    <a:gdLst>
                      <a:gd name="T0" fmla="*/ 1 w 1306"/>
                      <a:gd name="T1" fmla="*/ 0 h 2598"/>
                      <a:gd name="T2" fmla="*/ 163 w 1306"/>
                      <a:gd name="T3" fmla="*/ 0 h 2598"/>
                      <a:gd name="T4" fmla="*/ 164 w 1306"/>
                      <a:gd name="T5" fmla="*/ 325 h 2598"/>
                      <a:gd name="T6" fmla="*/ 0 w 1306"/>
                      <a:gd name="T7" fmla="*/ 325 h 2598"/>
                      <a:gd name="T8" fmla="*/ 1 w 1306"/>
                      <a:gd name="T9" fmla="*/ 0 h 259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06"/>
                      <a:gd name="T16" fmla="*/ 0 h 2598"/>
                      <a:gd name="T17" fmla="*/ 1306 w 1306"/>
                      <a:gd name="T18" fmla="*/ 2598 h 2598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06" h="2598">
                        <a:moveTo>
                          <a:pt x="2" y="0"/>
                        </a:moveTo>
                        <a:lnTo>
                          <a:pt x="1304" y="0"/>
                        </a:lnTo>
                        <a:lnTo>
                          <a:pt x="1306" y="2598"/>
                        </a:lnTo>
                        <a:lnTo>
                          <a:pt x="0" y="2596"/>
                        </a:lnTo>
                        <a:lnTo>
                          <a:pt x="2" y="0"/>
                        </a:lnTo>
                        <a:close/>
                      </a:path>
                    </a:pathLst>
                  </a:custGeom>
                  <a:solidFill>
                    <a:srgbClr val="FF9F1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  <p:sp>
                <p:nvSpPr>
                  <p:cNvPr id="21575" name="Oval 10"/>
                  <p:cNvSpPr>
                    <a:spLocks noChangeArrowheads="1"/>
                  </p:cNvSpPr>
                  <p:nvPr/>
                </p:nvSpPr>
                <p:spPr bwMode="auto">
                  <a:xfrm>
                    <a:off x="5130" y="3757"/>
                    <a:ext cx="451" cy="450"/>
                  </a:xfrm>
                  <a:prstGeom prst="ellipse">
                    <a:avLst/>
                  </a:prstGeom>
                  <a:solidFill>
                    <a:srgbClr val="FF9F1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1569" name="Group 11"/>
              <p:cNvGrpSpPr>
                <a:grpSpLocks/>
              </p:cNvGrpSpPr>
              <p:nvPr/>
            </p:nvGrpSpPr>
            <p:grpSpPr bwMode="auto">
              <a:xfrm>
                <a:off x="5031" y="2654"/>
                <a:ext cx="674" cy="1324"/>
                <a:chOff x="5031" y="2654"/>
                <a:chExt cx="674" cy="1324"/>
              </a:xfrm>
            </p:grpSpPr>
            <p:sp>
              <p:nvSpPr>
                <p:cNvPr id="21570" name="Freeform 12"/>
                <p:cNvSpPr>
                  <a:spLocks/>
                </p:cNvSpPr>
                <p:nvPr/>
              </p:nvSpPr>
              <p:spPr bwMode="auto">
                <a:xfrm>
                  <a:off x="5031" y="2654"/>
                  <a:ext cx="674" cy="27"/>
                </a:xfrm>
                <a:custGeom>
                  <a:avLst/>
                  <a:gdLst>
                    <a:gd name="T0" fmla="*/ 6 w 1348"/>
                    <a:gd name="T1" fmla="*/ 0 h 54"/>
                    <a:gd name="T2" fmla="*/ 169 w 1348"/>
                    <a:gd name="T3" fmla="*/ 0 h 54"/>
                    <a:gd name="T4" fmla="*/ 163 w 1348"/>
                    <a:gd name="T5" fmla="*/ 7 h 54"/>
                    <a:gd name="T6" fmla="*/ 0 w 1348"/>
                    <a:gd name="T7" fmla="*/ 7 h 54"/>
                    <a:gd name="T8" fmla="*/ 6 w 1348"/>
                    <a:gd name="T9" fmla="*/ 0 h 5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48"/>
                    <a:gd name="T16" fmla="*/ 0 h 54"/>
                    <a:gd name="T17" fmla="*/ 1348 w 1348"/>
                    <a:gd name="T18" fmla="*/ 54 h 5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48" h="54">
                      <a:moveTo>
                        <a:pt x="46" y="0"/>
                      </a:moveTo>
                      <a:lnTo>
                        <a:pt x="1348" y="0"/>
                      </a:lnTo>
                      <a:lnTo>
                        <a:pt x="1300" y="54"/>
                      </a:lnTo>
                      <a:lnTo>
                        <a:pt x="0" y="54"/>
                      </a:lnTo>
                      <a:lnTo>
                        <a:pt x="46" y="0"/>
                      </a:lnTo>
                      <a:close/>
                    </a:path>
                  </a:pathLst>
                </a:custGeom>
                <a:solidFill>
                  <a:srgbClr val="FFBF5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21571" name="Freeform 13"/>
                <p:cNvSpPr>
                  <a:spLocks/>
                </p:cNvSpPr>
                <p:nvPr/>
              </p:nvSpPr>
              <p:spPr bwMode="auto">
                <a:xfrm>
                  <a:off x="5682" y="2655"/>
                  <a:ext cx="23" cy="1323"/>
                </a:xfrm>
                <a:custGeom>
                  <a:avLst/>
                  <a:gdLst>
                    <a:gd name="T0" fmla="*/ 6 w 46"/>
                    <a:gd name="T1" fmla="*/ 0 h 2646"/>
                    <a:gd name="T2" fmla="*/ 0 w 46"/>
                    <a:gd name="T3" fmla="*/ 7 h 2646"/>
                    <a:gd name="T4" fmla="*/ 1 w 46"/>
                    <a:gd name="T5" fmla="*/ 331 h 2646"/>
                    <a:gd name="T6" fmla="*/ 6 w 46"/>
                    <a:gd name="T7" fmla="*/ 325 h 2646"/>
                    <a:gd name="T8" fmla="*/ 6 w 46"/>
                    <a:gd name="T9" fmla="*/ 0 h 264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6"/>
                    <a:gd name="T16" fmla="*/ 0 h 2646"/>
                    <a:gd name="T17" fmla="*/ 46 w 46"/>
                    <a:gd name="T18" fmla="*/ 2646 h 264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6" h="2646">
                      <a:moveTo>
                        <a:pt x="42" y="0"/>
                      </a:moveTo>
                      <a:lnTo>
                        <a:pt x="0" y="50"/>
                      </a:lnTo>
                      <a:lnTo>
                        <a:pt x="2" y="2646"/>
                      </a:lnTo>
                      <a:lnTo>
                        <a:pt x="46" y="2596"/>
                      </a:lnTo>
                      <a:lnTo>
                        <a:pt x="42" y="0"/>
                      </a:lnTo>
                      <a:close/>
                    </a:path>
                  </a:pathLst>
                </a:custGeom>
                <a:solidFill>
                  <a:srgbClr val="BF7F3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IN"/>
                </a:p>
              </p:txBody>
            </p:sp>
          </p:grpSp>
        </p:grpSp>
        <p:grpSp>
          <p:nvGrpSpPr>
            <p:cNvPr id="21519" name="Group 14"/>
            <p:cNvGrpSpPr>
              <a:grpSpLocks/>
            </p:cNvGrpSpPr>
            <p:nvPr/>
          </p:nvGrpSpPr>
          <p:grpSpPr bwMode="auto">
            <a:xfrm>
              <a:off x="5073" y="2721"/>
              <a:ext cx="563" cy="1453"/>
              <a:chOff x="5073" y="2721"/>
              <a:chExt cx="563" cy="1453"/>
            </a:xfrm>
          </p:grpSpPr>
          <p:grpSp>
            <p:nvGrpSpPr>
              <p:cNvPr id="21520" name="Group 15"/>
              <p:cNvGrpSpPr>
                <a:grpSpLocks/>
              </p:cNvGrpSpPr>
              <p:nvPr/>
            </p:nvGrpSpPr>
            <p:grpSpPr bwMode="auto">
              <a:xfrm>
                <a:off x="5073" y="2721"/>
                <a:ext cx="563" cy="1453"/>
                <a:chOff x="5073" y="2721"/>
                <a:chExt cx="563" cy="1453"/>
              </a:xfrm>
            </p:grpSpPr>
            <p:grpSp>
              <p:nvGrpSpPr>
                <p:cNvPr id="21550" name="Group 16"/>
                <p:cNvGrpSpPr>
                  <a:grpSpLocks/>
                </p:cNvGrpSpPr>
                <p:nvPr/>
              </p:nvGrpSpPr>
              <p:grpSpPr bwMode="auto">
                <a:xfrm>
                  <a:off x="5073" y="2721"/>
                  <a:ext cx="563" cy="1453"/>
                  <a:chOff x="5073" y="2721"/>
                  <a:chExt cx="563" cy="1453"/>
                </a:xfrm>
              </p:grpSpPr>
              <p:sp>
                <p:nvSpPr>
                  <p:cNvPr id="2156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5169" y="3811"/>
                    <a:ext cx="376" cy="363"/>
                  </a:xfrm>
                  <a:prstGeom prst="ellipse">
                    <a:avLst/>
                  </a:prstGeom>
                  <a:solidFill>
                    <a:srgbClr val="BF7F3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1562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5073" y="2721"/>
                    <a:ext cx="563" cy="1226"/>
                    <a:chOff x="5073" y="2721"/>
                    <a:chExt cx="563" cy="1226"/>
                  </a:xfrm>
                </p:grpSpPr>
                <p:sp>
                  <p:nvSpPr>
                    <p:cNvPr id="21563" name="Freeform 19"/>
                    <p:cNvSpPr>
                      <a:spLocks/>
                    </p:cNvSpPr>
                    <p:nvPr/>
                  </p:nvSpPr>
                  <p:spPr bwMode="auto">
                    <a:xfrm>
                      <a:off x="5076" y="2722"/>
                      <a:ext cx="560" cy="33"/>
                    </a:xfrm>
                    <a:custGeom>
                      <a:avLst/>
                      <a:gdLst>
                        <a:gd name="T0" fmla="*/ 0 w 1120"/>
                        <a:gd name="T1" fmla="*/ 0 h 66"/>
                        <a:gd name="T2" fmla="*/ 140 w 1120"/>
                        <a:gd name="T3" fmla="*/ 0 h 66"/>
                        <a:gd name="T4" fmla="*/ 132 w 1120"/>
                        <a:gd name="T5" fmla="*/ 9 h 66"/>
                        <a:gd name="T6" fmla="*/ 9 w 1120"/>
                        <a:gd name="T7" fmla="*/ 9 h 66"/>
                        <a:gd name="T8" fmla="*/ 0 w 1120"/>
                        <a:gd name="T9" fmla="*/ 0 h 6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120"/>
                        <a:gd name="T16" fmla="*/ 0 h 66"/>
                        <a:gd name="T17" fmla="*/ 1120 w 1120"/>
                        <a:gd name="T18" fmla="*/ 66 h 6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120" h="66">
                          <a:moveTo>
                            <a:pt x="0" y="0"/>
                          </a:moveTo>
                          <a:lnTo>
                            <a:pt x="1120" y="0"/>
                          </a:lnTo>
                          <a:lnTo>
                            <a:pt x="1051" y="66"/>
                          </a:lnTo>
                          <a:lnTo>
                            <a:pt x="66" y="66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FFBF1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1564" name="Freeform 20"/>
                    <p:cNvSpPr>
                      <a:spLocks/>
                    </p:cNvSpPr>
                    <p:nvPr/>
                  </p:nvSpPr>
                  <p:spPr bwMode="auto">
                    <a:xfrm>
                      <a:off x="5073" y="3913"/>
                      <a:ext cx="137" cy="34"/>
                    </a:xfrm>
                    <a:custGeom>
                      <a:avLst/>
                      <a:gdLst>
                        <a:gd name="T0" fmla="*/ 9 w 273"/>
                        <a:gd name="T1" fmla="*/ 0 h 67"/>
                        <a:gd name="T2" fmla="*/ 35 w 273"/>
                        <a:gd name="T3" fmla="*/ 0 h 67"/>
                        <a:gd name="T4" fmla="*/ 25 w 273"/>
                        <a:gd name="T5" fmla="*/ 9 h 67"/>
                        <a:gd name="T6" fmla="*/ 0 w 273"/>
                        <a:gd name="T7" fmla="*/ 9 h 67"/>
                        <a:gd name="T8" fmla="*/ 9 w 273"/>
                        <a:gd name="T9" fmla="*/ 0 h 67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73"/>
                        <a:gd name="T16" fmla="*/ 0 h 67"/>
                        <a:gd name="T17" fmla="*/ 273 w 273"/>
                        <a:gd name="T18" fmla="*/ 67 h 67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73" h="67">
                          <a:moveTo>
                            <a:pt x="72" y="0"/>
                          </a:moveTo>
                          <a:lnTo>
                            <a:pt x="273" y="0"/>
                          </a:lnTo>
                          <a:lnTo>
                            <a:pt x="198" y="67"/>
                          </a:lnTo>
                          <a:lnTo>
                            <a:pt x="0" y="67"/>
                          </a:lnTo>
                          <a:lnTo>
                            <a:pt x="72" y="0"/>
                          </a:lnTo>
                          <a:close/>
                        </a:path>
                      </a:pathLst>
                    </a:custGeom>
                    <a:solidFill>
                      <a:srgbClr val="BF7F3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1565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5502" y="3913"/>
                      <a:ext cx="133" cy="34"/>
                    </a:xfrm>
                    <a:custGeom>
                      <a:avLst/>
                      <a:gdLst>
                        <a:gd name="T0" fmla="*/ 0 w 267"/>
                        <a:gd name="T1" fmla="*/ 1 h 67"/>
                        <a:gd name="T2" fmla="*/ 8 w 267"/>
                        <a:gd name="T3" fmla="*/ 9 h 67"/>
                        <a:gd name="T4" fmla="*/ 33 w 267"/>
                        <a:gd name="T5" fmla="*/ 9 h 67"/>
                        <a:gd name="T6" fmla="*/ 25 w 267"/>
                        <a:gd name="T7" fmla="*/ 0 h 67"/>
                        <a:gd name="T8" fmla="*/ 0 w 267"/>
                        <a:gd name="T9" fmla="*/ 1 h 67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67"/>
                        <a:gd name="T16" fmla="*/ 0 h 67"/>
                        <a:gd name="T17" fmla="*/ 267 w 267"/>
                        <a:gd name="T18" fmla="*/ 67 h 67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67" h="67">
                          <a:moveTo>
                            <a:pt x="0" y="2"/>
                          </a:moveTo>
                          <a:lnTo>
                            <a:pt x="66" y="67"/>
                          </a:lnTo>
                          <a:lnTo>
                            <a:pt x="267" y="67"/>
                          </a:lnTo>
                          <a:lnTo>
                            <a:pt x="202" y="0"/>
                          </a:lnTo>
                          <a:lnTo>
                            <a:pt x="0" y="2"/>
                          </a:lnTo>
                          <a:close/>
                        </a:path>
                      </a:pathLst>
                    </a:custGeom>
                    <a:solidFill>
                      <a:srgbClr val="BF7F3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1566" name="Freeform 22"/>
                    <p:cNvSpPr>
                      <a:spLocks/>
                    </p:cNvSpPr>
                    <p:nvPr/>
                  </p:nvSpPr>
                  <p:spPr bwMode="auto">
                    <a:xfrm>
                      <a:off x="5602" y="2721"/>
                      <a:ext cx="34" cy="1226"/>
                    </a:xfrm>
                    <a:custGeom>
                      <a:avLst/>
                      <a:gdLst>
                        <a:gd name="T0" fmla="*/ 9 w 67"/>
                        <a:gd name="T1" fmla="*/ 0 h 2453"/>
                        <a:gd name="T2" fmla="*/ 9 w 67"/>
                        <a:gd name="T3" fmla="*/ 306 h 2453"/>
                        <a:gd name="T4" fmla="*/ 0 w 67"/>
                        <a:gd name="T5" fmla="*/ 298 h 2453"/>
                        <a:gd name="T6" fmla="*/ 0 w 67"/>
                        <a:gd name="T7" fmla="*/ 8 h 2453"/>
                        <a:gd name="T8" fmla="*/ 9 w 67"/>
                        <a:gd name="T9" fmla="*/ 0 h 245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67"/>
                        <a:gd name="T16" fmla="*/ 0 h 2453"/>
                        <a:gd name="T17" fmla="*/ 67 w 67"/>
                        <a:gd name="T18" fmla="*/ 2453 h 2453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67" h="2453">
                          <a:moveTo>
                            <a:pt x="67" y="0"/>
                          </a:moveTo>
                          <a:lnTo>
                            <a:pt x="65" y="2453"/>
                          </a:lnTo>
                          <a:lnTo>
                            <a:pt x="0" y="2386"/>
                          </a:lnTo>
                          <a:lnTo>
                            <a:pt x="0" y="68"/>
                          </a:lnTo>
                          <a:lnTo>
                            <a:pt x="67" y="0"/>
                          </a:lnTo>
                          <a:close/>
                        </a:path>
                      </a:pathLst>
                    </a:custGeom>
                    <a:solidFill>
                      <a:srgbClr val="BF7F0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  <p:sp>
                  <p:nvSpPr>
                    <p:cNvPr id="21567" name="Freeform 23"/>
                    <p:cNvSpPr>
                      <a:spLocks/>
                    </p:cNvSpPr>
                    <p:nvPr/>
                  </p:nvSpPr>
                  <p:spPr bwMode="auto">
                    <a:xfrm>
                      <a:off x="5074" y="2721"/>
                      <a:ext cx="35" cy="1225"/>
                    </a:xfrm>
                    <a:custGeom>
                      <a:avLst/>
                      <a:gdLst>
                        <a:gd name="T0" fmla="*/ 1 w 70"/>
                        <a:gd name="T1" fmla="*/ 0 h 2451"/>
                        <a:gd name="T2" fmla="*/ 0 w 70"/>
                        <a:gd name="T3" fmla="*/ 306 h 2451"/>
                        <a:gd name="T4" fmla="*/ 9 w 70"/>
                        <a:gd name="T5" fmla="*/ 298 h 2451"/>
                        <a:gd name="T6" fmla="*/ 9 w 70"/>
                        <a:gd name="T7" fmla="*/ 8 h 2451"/>
                        <a:gd name="T8" fmla="*/ 1 w 70"/>
                        <a:gd name="T9" fmla="*/ 0 h 245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70"/>
                        <a:gd name="T16" fmla="*/ 0 h 2451"/>
                        <a:gd name="T17" fmla="*/ 70 w 70"/>
                        <a:gd name="T18" fmla="*/ 2451 h 245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70" h="2451">
                          <a:moveTo>
                            <a:pt x="2" y="0"/>
                          </a:moveTo>
                          <a:lnTo>
                            <a:pt x="0" y="2451"/>
                          </a:lnTo>
                          <a:lnTo>
                            <a:pt x="70" y="2386"/>
                          </a:lnTo>
                          <a:lnTo>
                            <a:pt x="70" y="68"/>
                          </a:lnTo>
                          <a:lnTo>
                            <a:pt x="2" y="0"/>
                          </a:lnTo>
                          <a:close/>
                        </a:path>
                      </a:pathLst>
                    </a:custGeom>
                    <a:solidFill>
                      <a:srgbClr val="FFBF7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IN"/>
                    </a:p>
                  </p:txBody>
                </p:sp>
              </p:grpSp>
            </p:grpSp>
            <p:grpSp>
              <p:nvGrpSpPr>
                <p:cNvPr id="21551" name="Group 24"/>
                <p:cNvGrpSpPr>
                  <a:grpSpLocks/>
                </p:cNvGrpSpPr>
                <p:nvPr/>
              </p:nvGrpSpPr>
              <p:grpSpPr bwMode="auto">
                <a:xfrm>
                  <a:off x="5109" y="2754"/>
                  <a:ext cx="493" cy="1392"/>
                  <a:chOff x="5109" y="2754"/>
                  <a:chExt cx="493" cy="1392"/>
                </a:xfrm>
              </p:grpSpPr>
              <p:sp>
                <p:nvSpPr>
                  <p:cNvPr id="21559" name="Oval 25"/>
                  <p:cNvSpPr>
                    <a:spLocks noChangeArrowheads="1"/>
                  </p:cNvSpPr>
                  <p:nvPr/>
                </p:nvSpPr>
                <p:spPr bwMode="auto">
                  <a:xfrm>
                    <a:off x="5195" y="3817"/>
                    <a:ext cx="326" cy="329"/>
                  </a:xfrm>
                  <a:prstGeom prst="ellipse">
                    <a:avLst/>
                  </a:prstGeom>
                  <a:solidFill>
                    <a:srgbClr val="FFBF1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560" name="Freeform 26"/>
                  <p:cNvSpPr>
                    <a:spLocks/>
                  </p:cNvSpPr>
                  <p:nvPr/>
                </p:nvSpPr>
                <p:spPr bwMode="auto">
                  <a:xfrm>
                    <a:off x="5109" y="2754"/>
                    <a:ext cx="493" cy="1159"/>
                  </a:xfrm>
                  <a:custGeom>
                    <a:avLst/>
                    <a:gdLst>
                      <a:gd name="T0" fmla="*/ 0 w 987"/>
                      <a:gd name="T1" fmla="*/ 0 h 2320"/>
                      <a:gd name="T2" fmla="*/ 123 w 987"/>
                      <a:gd name="T3" fmla="*/ 0 h 2320"/>
                      <a:gd name="T4" fmla="*/ 123 w 987"/>
                      <a:gd name="T5" fmla="*/ 289 h 2320"/>
                      <a:gd name="T6" fmla="*/ 0 w 987"/>
                      <a:gd name="T7" fmla="*/ 289 h 2320"/>
                      <a:gd name="T8" fmla="*/ 0 w 987"/>
                      <a:gd name="T9" fmla="*/ 0 h 232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987"/>
                      <a:gd name="T16" fmla="*/ 0 h 2320"/>
                      <a:gd name="T17" fmla="*/ 987 w 987"/>
                      <a:gd name="T18" fmla="*/ 2320 h 232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987" h="2320">
                        <a:moveTo>
                          <a:pt x="0" y="0"/>
                        </a:moveTo>
                        <a:lnTo>
                          <a:pt x="987" y="2"/>
                        </a:lnTo>
                        <a:lnTo>
                          <a:pt x="987" y="2320"/>
                        </a:lnTo>
                        <a:lnTo>
                          <a:pt x="0" y="232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BF1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</p:grpSp>
            <p:grpSp>
              <p:nvGrpSpPr>
                <p:cNvPr id="21552" name="Group 27"/>
                <p:cNvGrpSpPr>
                  <a:grpSpLocks/>
                </p:cNvGrpSpPr>
                <p:nvPr/>
              </p:nvGrpSpPr>
              <p:grpSpPr bwMode="auto">
                <a:xfrm>
                  <a:off x="5135" y="2942"/>
                  <a:ext cx="396" cy="398"/>
                  <a:chOff x="5135" y="2942"/>
                  <a:chExt cx="396" cy="398"/>
                </a:xfrm>
              </p:grpSpPr>
              <p:sp>
                <p:nvSpPr>
                  <p:cNvPr id="21556" name="Oval 28"/>
                  <p:cNvSpPr>
                    <a:spLocks noChangeArrowheads="1"/>
                  </p:cNvSpPr>
                  <p:nvPr/>
                </p:nvSpPr>
                <p:spPr bwMode="auto">
                  <a:xfrm>
                    <a:off x="5135" y="2942"/>
                    <a:ext cx="396" cy="398"/>
                  </a:xfrm>
                  <a:prstGeom prst="ellipse">
                    <a:avLst/>
                  </a:prstGeom>
                  <a:solidFill>
                    <a:srgbClr val="BF7F3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557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5135" y="2945"/>
                    <a:ext cx="387" cy="392"/>
                  </a:xfrm>
                  <a:prstGeom prst="ellipse">
                    <a:avLst/>
                  </a:prstGeom>
                  <a:solidFill>
                    <a:srgbClr val="FF9F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558" name="Oval 30"/>
                  <p:cNvSpPr>
                    <a:spLocks noChangeArrowheads="1"/>
                  </p:cNvSpPr>
                  <p:nvPr/>
                </p:nvSpPr>
                <p:spPr bwMode="auto">
                  <a:xfrm>
                    <a:off x="5202" y="3010"/>
                    <a:ext cx="161" cy="163"/>
                  </a:xfrm>
                  <a:prstGeom prst="ellipse">
                    <a:avLst/>
                  </a:prstGeom>
                  <a:solidFill>
                    <a:srgbClr val="FFBF1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1553" name="Group 31"/>
                <p:cNvGrpSpPr>
                  <a:grpSpLocks/>
                </p:cNvGrpSpPr>
                <p:nvPr/>
              </p:nvGrpSpPr>
              <p:grpSpPr bwMode="auto">
                <a:xfrm>
                  <a:off x="5287" y="3458"/>
                  <a:ext cx="128" cy="354"/>
                  <a:chOff x="5287" y="3458"/>
                  <a:chExt cx="128" cy="354"/>
                </a:xfrm>
              </p:grpSpPr>
              <p:sp>
                <p:nvSpPr>
                  <p:cNvPr id="21554" name="Oval 32"/>
                  <p:cNvSpPr>
                    <a:spLocks noChangeArrowheads="1"/>
                  </p:cNvSpPr>
                  <p:nvPr/>
                </p:nvSpPr>
                <p:spPr bwMode="auto">
                  <a:xfrm>
                    <a:off x="5300" y="3458"/>
                    <a:ext cx="96" cy="95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555" name="Freeform 33"/>
                  <p:cNvSpPr>
                    <a:spLocks/>
                  </p:cNvSpPr>
                  <p:nvPr/>
                </p:nvSpPr>
                <p:spPr bwMode="auto">
                  <a:xfrm>
                    <a:off x="5287" y="3538"/>
                    <a:ext cx="128" cy="274"/>
                  </a:xfrm>
                  <a:custGeom>
                    <a:avLst/>
                    <a:gdLst>
                      <a:gd name="T0" fmla="*/ 10 w 255"/>
                      <a:gd name="T1" fmla="*/ 2 h 548"/>
                      <a:gd name="T2" fmla="*/ 0 w 255"/>
                      <a:gd name="T3" fmla="*/ 69 h 548"/>
                      <a:gd name="T4" fmla="*/ 32 w 255"/>
                      <a:gd name="T5" fmla="*/ 69 h 548"/>
                      <a:gd name="T6" fmla="*/ 22 w 255"/>
                      <a:gd name="T7" fmla="*/ 0 h 548"/>
                      <a:gd name="T8" fmla="*/ 10 w 255"/>
                      <a:gd name="T9" fmla="*/ 2 h 54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55"/>
                      <a:gd name="T16" fmla="*/ 0 h 548"/>
                      <a:gd name="T17" fmla="*/ 255 w 255"/>
                      <a:gd name="T18" fmla="*/ 548 h 548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55" h="548">
                        <a:moveTo>
                          <a:pt x="76" y="12"/>
                        </a:moveTo>
                        <a:lnTo>
                          <a:pt x="0" y="548"/>
                        </a:lnTo>
                        <a:lnTo>
                          <a:pt x="255" y="548"/>
                        </a:lnTo>
                        <a:lnTo>
                          <a:pt x="173" y="0"/>
                        </a:lnTo>
                        <a:lnTo>
                          <a:pt x="76" y="1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IN"/>
                  </a:p>
                </p:txBody>
              </p:sp>
            </p:grpSp>
          </p:grpSp>
          <p:grpSp>
            <p:nvGrpSpPr>
              <p:cNvPr id="21521" name="Group 34"/>
              <p:cNvGrpSpPr>
                <a:grpSpLocks/>
              </p:cNvGrpSpPr>
              <p:nvPr/>
            </p:nvGrpSpPr>
            <p:grpSpPr bwMode="auto">
              <a:xfrm>
                <a:off x="5134" y="2785"/>
                <a:ext cx="438" cy="1099"/>
                <a:chOff x="5134" y="2785"/>
                <a:chExt cx="438" cy="1099"/>
              </a:xfrm>
            </p:grpSpPr>
            <p:grpSp>
              <p:nvGrpSpPr>
                <p:cNvPr id="21522" name="Group 35"/>
                <p:cNvGrpSpPr>
                  <a:grpSpLocks/>
                </p:cNvGrpSpPr>
                <p:nvPr/>
              </p:nvGrpSpPr>
              <p:grpSpPr bwMode="auto">
                <a:xfrm>
                  <a:off x="5508" y="2786"/>
                  <a:ext cx="63" cy="64"/>
                  <a:chOff x="5508" y="2786"/>
                  <a:chExt cx="63" cy="64"/>
                </a:xfrm>
              </p:grpSpPr>
              <p:grpSp>
                <p:nvGrpSpPr>
                  <p:cNvPr id="21544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5508" y="2786"/>
                    <a:ext cx="63" cy="64"/>
                    <a:chOff x="5508" y="2786"/>
                    <a:chExt cx="63" cy="64"/>
                  </a:xfrm>
                </p:grpSpPr>
                <p:grpSp>
                  <p:nvGrpSpPr>
                    <p:cNvPr id="21546" name="Group 3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508" y="2786"/>
                      <a:ext cx="63" cy="64"/>
                      <a:chOff x="5508" y="2786"/>
                      <a:chExt cx="63" cy="64"/>
                    </a:xfrm>
                  </p:grpSpPr>
                  <p:sp>
                    <p:nvSpPr>
                      <p:cNvPr id="21548" name="Oval 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08" y="2786"/>
                        <a:ext cx="63" cy="64"/>
                      </a:xfrm>
                      <a:prstGeom prst="ellipse">
                        <a:avLst/>
                      </a:prstGeom>
                      <a:solidFill>
                        <a:srgbClr val="BF7F0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1549" name="Oval 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17" y="2794"/>
                        <a:ext cx="35" cy="36"/>
                      </a:xfrm>
                      <a:prstGeom prst="ellipse">
                        <a:avLst/>
                      </a:prstGeom>
                      <a:solidFill>
                        <a:srgbClr val="FF9F0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21547" name="Oval 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25" y="2799"/>
                      <a:ext cx="13" cy="14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21545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5510" y="2812"/>
                    <a:ext cx="60" cy="11"/>
                  </a:xfrm>
                  <a:prstGeom prst="rect">
                    <a:avLst/>
                  </a:prstGeom>
                  <a:solidFill>
                    <a:srgbClr val="7F3F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1523" name="Group 42"/>
                <p:cNvGrpSpPr>
                  <a:grpSpLocks/>
                </p:cNvGrpSpPr>
                <p:nvPr/>
              </p:nvGrpSpPr>
              <p:grpSpPr bwMode="auto">
                <a:xfrm>
                  <a:off x="5509" y="3820"/>
                  <a:ext cx="63" cy="63"/>
                  <a:chOff x="5509" y="3820"/>
                  <a:chExt cx="63" cy="63"/>
                </a:xfrm>
              </p:grpSpPr>
              <p:grpSp>
                <p:nvGrpSpPr>
                  <p:cNvPr id="21538" name="Group 43"/>
                  <p:cNvGrpSpPr>
                    <a:grpSpLocks/>
                  </p:cNvGrpSpPr>
                  <p:nvPr/>
                </p:nvGrpSpPr>
                <p:grpSpPr bwMode="auto">
                  <a:xfrm>
                    <a:off x="5509" y="3820"/>
                    <a:ext cx="63" cy="63"/>
                    <a:chOff x="5509" y="3820"/>
                    <a:chExt cx="63" cy="63"/>
                  </a:xfrm>
                </p:grpSpPr>
                <p:grpSp>
                  <p:nvGrpSpPr>
                    <p:cNvPr id="21540" name="Group 4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509" y="3820"/>
                      <a:ext cx="63" cy="63"/>
                      <a:chOff x="5509" y="3820"/>
                      <a:chExt cx="63" cy="63"/>
                    </a:xfrm>
                  </p:grpSpPr>
                  <p:sp>
                    <p:nvSpPr>
                      <p:cNvPr id="21542" name="Oval 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09" y="3820"/>
                        <a:ext cx="63" cy="63"/>
                      </a:xfrm>
                      <a:prstGeom prst="ellipse">
                        <a:avLst/>
                      </a:prstGeom>
                      <a:solidFill>
                        <a:srgbClr val="BF7F0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1543" name="Oval 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18" y="3828"/>
                        <a:ext cx="35" cy="36"/>
                      </a:xfrm>
                      <a:prstGeom prst="ellipse">
                        <a:avLst/>
                      </a:prstGeom>
                      <a:solidFill>
                        <a:srgbClr val="FF9F0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21541" name="Oval 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26" y="3833"/>
                      <a:ext cx="13" cy="14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21539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5511" y="3846"/>
                    <a:ext cx="60" cy="11"/>
                  </a:xfrm>
                  <a:prstGeom prst="rect">
                    <a:avLst/>
                  </a:prstGeom>
                  <a:solidFill>
                    <a:srgbClr val="7F3F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1524" name="Group 49"/>
                <p:cNvGrpSpPr>
                  <a:grpSpLocks/>
                </p:cNvGrpSpPr>
                <p:nvPr/>
              </p:nvGrpSpPr>
              <p:grpSpPr bwMode="auto">
                <a:xfrm>
                  <a:off x="5134" y="3821"/>
                  <a:ext cx="65" cy="63"/>
                  <a:chOff x="5134" y="3821"/>
                  <a:chExt cx="65" cy="63"/>
                </a:xfrm>
              </p:grpSpPr>
              <p:grpSp>
                <p:nvGrpSpPr>
                  <p:cNvPr id="21532" name="Group 50"/>
                  <p:cNvGrpSpPr>
                    <a:grpSpLocks/>
                  </p:cNvGrpSpPr>
                  <p:nvPr/>
                </p:nvGrpSpPr>
                <p:grpSpPr bwMode="auto">
                  <a:xfrm>
                    <a:off x="5134" y="3821"/>
                    <a:ext cx="65" cy="63"/>
                    <a:chOff x="5134" y="3821"/>
                    <a:chExt cx="65" cy="63"/>
                  </a:xfrm>
                </p:grpSpPr>
                <p:grpSp>
                  <p:nvGrpSpPr>
                    <p:cNvPr id="21534" name="Group 5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134" y="3821"/>
                      <a:ext cx="65" cy="63"/>
                      <a:chOff x="5134" y="3821"/>
                      <a:chExt cx="65" cy="63"/>
                    </a:xfrm>
                  </p:grpSpPr>
                  <p:sp>
                    <p:nvSpPr>
                      <p:cNvPr id="21536" name="Oval 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134" y="3821"/>
                        <a:ext cx="65" cy="63"/>
                      </a:xfrm>
                      <a:prstGeom prst="ellipse">
                        <a:avLst/>
                      </a:prstGeom>
                      <a:solidFill>
                        <a:srgbClr val="BF7F0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1537" name="Oval 5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143" y="3829"/>
                        <a:ext cx="36" cy="36"/>
                      </a:xfrm>
                      <a:prstGeom prst="ellipse">
                        <a:avLst/>
                      </a:prstGeom>
                      <a:solidFill>
                        <a:srgbClr val="FF9F0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21535" name="Oval 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51" y="3834"/>
                      <a:ext cx="13" cy="14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21533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5136" y="3847"/>
                    <a:ext cx="62" cy="11"/>
                  </a:xfrm>
                  <a:prstGeom prst="rect">
                    <a:avLst/>
                  </a:prstGeom>
                  <a:solidFill>
                    <a:srgbClr val="7F3F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1525" name="Group 56"/>
                <p:cNvGrpSpPr>
                  <a:grpSpLocks/>
                </p:cNvGrpSpPr>
                <p:nvPr/>
              </p:nvGrpSpPr>
              <p:grpSpPr bwMode="auto">
                <a:xfrm>
                  <a:off x="5134" y="2785"/>
                  <a:ext cx="65" cy="64"/>
                  <a:chOff x="5134" y="2785"/>
                  <a:chExt cx="65" cy="64"/>
                </a:xfrm>
              </p:grpSpPr>
              <p:grpSp>
                <p:nvGrpSpPr>
                  <p:cNvPr id="21526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5134" y="2785"/>
                    <a:ext cx="65" cy="64"/>
                    <a:chOff x="5134" y="2785"/>
                    <a:chExt cx="65" cy="64"/>
                  </a:xfrm>
                </p:grpSpPr>
                <p:grpSp>
                  <p:nvGrpSpPr>
                    <p:cNvPr id="21528" name="Group 5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134" y="2785"/>
                      <a:ext cx="65" cy="64"/>
                      <a:chOff x="5134" y="2785"/>
                      <a:chExt cx="65" cy="64"/>
                    </a:xfrm>
                  </p:grpSpPr>
                  <p:sp>
                    <p:nvSpPr>
                      <p:cNvPr id="21530" name="Oval 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134" y="2785"/>
                        <a:ext cx="65" cy="64"/>
                      </a:xfrm>
                      <a:prstGeom prst="ellipse">
                        <a:avLst/>
                      </a:prstGeom>
                      <a:solidFill>
                        <a:srgbClr val="BF7F0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1531" name="Oval 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143" y="2793"/>
                        <a:ext cx="36" cy="36"/>
                      </a:xfrm>
                      <a:prstGeom prst="ellipse">
                        <a:avLst/>
                      </a:prstGeom>
                      <a:solidFill>
                        <a:srgbClr val="FF9F00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21529" name="Oval 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51" y="2798"/>
                      <a:ext cx="13" cy="14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21527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5136" y="2811"/>
                    <a:ext cx="62" cy="11"/>
                  </a:xfrm>
                  <a:prstGeom prst="rect">
                    <a:avLst/>
                  </a:prstGeom>
                  <a:solidFill>
                    <a:srgbClr val="7F3F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</p:grpSp>
      <p:grpSp>
        <p:nvGrpSpPr>
          <p:cNvPr id="27" name="Group 63"/>
          <p:cNvGrpSpPr>
            <a:grpSpLocks/>
          </p:cNvGrpSpPr>
          <p:nvPr/>
        </p:nvGrpSpPr>
        <p:grpSpPr bwMode="auto">
          <a:xfrm>
            <a:off x="5943600" y="5334000"/>
            <a:ext cx="1835150" cy="682625"/>
            <a:chOff x="3647" y="3037"/>
            <a:chExt cx="1156" cy="430"/>
          </a:xfrm>
        </p:grpSpPr>
        <p:sp>
          <p:nvSpPr>
            <p:cNvPr id="21510" name="Freeform 64"/>
            <p:cNvSpPr>
              <a:spLocks/>
            </p:cNvSpPr>
            <p:nvPr/>
          </p:nvSpPr>
          <p:spPr bwMode="auto">
            <a:xfrm>
              <a:off x="4461" y="3271"/>
              <a:ext cx="243" cy="180"/>
            </a:xfrm>
            <a:custGeom>
              <a:avLst/>
              <a:gdLst>
                <a:gd name="T0" fmla="*/ 0 w 487"/>
                <a:gd name="T1" fmla="*/ 0 h 361"/>
                <a:gd name="T2" fmla="*/ 0 w 487"/>
                <a:gd name="T3" fmla="*/ 45 h 361"/>
                <a:gd name="T4" fmla="*/ 10 w 487"/>
                <a:gd name="T5" fmla="*/ 45 h 361"/>
                <a:gd name="T6" fmla="*/ 10 w 487"/>
                <a:gd name="T7" fmla="*/ 36 h 361"/>
                <a:gd name="T8" fmla="*/ 16 w 487"/>
                <a:gd name="T9" fmla="*/ 36 h 361"/>
                <a:gd name="T10" fmla="*/ 16 w 487"/>
                <a:gd name="T11" fmla="*/ 31 h 361"/>
                <a:gd name="T12" fmla="*/ 22 w 487"/>
                <a:gd name="T13" fmla="*/ 31 h 361"/>
                <a:gd name="T14" fmla="*/ 22 w 487"/>
                <a:gd name="T15" fmla="*/ 36 h 361"/>
                <a:gd name="T16" fmla="*/ 31 w 487"/>
                <a:gd name="T17" fmla="*/ 36 h 361"/>
                <a:gd name="T18" fmla="*/ 31 w 487"/>
                <a:gd name="T19" fmla="*/ 21 h 361"/>
                <a:gd name="T20" fmla="*/ 38 w 487"/>
                <a:gd name="T21" fmla="*/ 21 h 361"/>
                <a:gd name="T22" fmla="*/ 38 w 487"/>
                <a:gd name="T23" fmla="*/ 32 h 361"/>
                <a:gd name="T24" fmla="*/ 42 w 487"/>
                <a:gd name="T25" fmla="*/ 33 h 361"/>
                <a:gd name="T26" fmla="*/ 42 w 487"/>
                <a:gd name="T27" fmla="*/ 41 h 361"/>
                <a:gd name="T28" fmla="*/ 60 w 487"/>
                <a:gd name="T29" fmla="*/ 41 h 361"/>
                <a:gd name="T30" fmla="*/ 60 w 487"/>
                <a:gd name="T31" fmla="*/ 32 h 361"/>
                <a:gd name="T32" fmla="*/ 56 w 487"/>
                <a:gd name="T33" fmla="*/ 32 h 361"/>
                <a:gd name="T34" fmla="*/ 56 w 487"/>
                <a:gd name="T35" fmla="*/ 0 h 361"/>
                <a:gd name="T36" fmla="*/ 0 w 487"/>
                <a:gd name="T37" fmla="*/ 0 h 36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87"/>
                <a:gd name="T58" fmla="*/ 0 h 361"/>
                <a:gd name="T59" fmla="*/ 487 w 487"/>
                <a:gd name="T60" fmla="*/ 361 h 36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87" h="361">
                  <a:moveTo>
                    <a:pt x="0" y="0"/>
                  </a:moveTo>
                  <a:lnTo>
                    <a:pt x="0" y="361"/>
                  </a:lnTo>
                  <a:lnTo>
                    <a:pt x="86" y="361"/>
                  </a:lnTo>
                  <a:lnTo>
                    <a:pt x="86" y="289"/>
                  </a:lnTo>
                  <a:lnTo>
                    <a:pt x="128" y="289"/>
                  </a:lnTo>
                  <a:lnTo>
                    <a:pt x="128" y="253"/>
                  </a:lnTo>
                  <a:lnTo>
                    <a:pt x="180" y="253"/>
                  </a:lnTo>
                  <a:lnTo>
                    <a:pt x="180" y="295"/>
                  </a:lnTo>
                  <a:lnTo>
                    <a:pt x="253" y="295"/>
                  </a:lnTo>
                  <a:lnTo>
                    <a:pt x="253" y="170"/>
                  </a:lnTo>
                  <a:lnTo>
                    <a:pt x="307" y="170"/>
                  </a:lnTo>
                  <a:lnTo>
                    <a:pt x="307" y="257"/>
                  </a:lnTo>
                  <a:lnTo>
                    <a:pt x="343" y="269"/>
                  </a:lnTo>
                  <a:lnTo>
                    <a:pt x="343" y="331"/>
                  </a:lnTo>
                  <a:lnTo>
                    <a:pt x="487" y="331"/>
                  </a:lnTo>
                  <a:lnTo>
                    <a:pt x="487" y="259"/>
                  </a:lnTo>
                  <a:lnTo>
                    <a:pt x="449" y="259"/>
                  </a:lnTo>
                  <a:lnTo>
                    <a:pt x="449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grpSp>
          <p:nvGrpSpPr>
            <p:cNvPr id="21511" name="Group 65"/>
            <p:cNvGrpSpPr>
              <a:grpSpLocks/>
            </p:cNvGrpSpPr>
            <p:nvPr/>
          </p:nvGrpSpPr>
          <p:grpSpPr bwMode="auto">
            <a:xfrm>
              <a:off x="3647" y="3037"/>
              <a:ext cx="406" cy="430"/>
              <a:chOff x="3647" y="3037"/>
              <a:chExt cx="406" cy="430"/>
            </a:xfrm>
          </p:grpSpPr>
          <p:sp>
            <p:nvSpPr>
              <p:cNvPr id="21515" name="Oval 66"/>
              <p:cNvSpPr>
                <a:spLocks noChangeArrowheads="1"/>
              </p:cNvSpPr>
              <p:nvPr/>
            </p:nvSpPr>
            <p:spPr bwMode="auto">
              <a:xfrm>
                <a:off x="3647" y="3145"/>
                <a:ext cx="212" cy="214"/>
              </a:xfrm>
              <a:prstGeom prst="ellipse">
                <a:avLst/>
              </a:prstGeom>
              <a:noFill/>
              <a:ln w="76200">
                <a:solidFill>
                  <a:srgbClr val="FF9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6" name="Oval 67"/>
              <p:cNvSpPr>
                <a:spLocks noChangeArrowheads="1"/>
              </p:cNvSpPr>
              <p:nvPr/>
            </p:nvSpPr>
            <p:spPr bwMode="auto">
              <a:xfrm>
                <a:off x="3830" y="3252"/>
                <a:ext cx="216" cy="215"/>
              </a:xfrm>
              <a:prstGeom prst="ellipse">
                <a:avLst/>
              </a:prstGeom>
              <a:noFill/>
              <a:ln w="76200">
                <a:solidFill>
                  <a:srgbClr val="FF9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7" name="Oval 68"/>
              <p:cNvSpPr>
                <a:spLocks noChangeArrowheads="1"/>
              </p:cNvSpPr>
              <p:nvPr/>
            </p:nvSpPr>
            <p:spPr bwMode="auto">
              <a:xfrm>
                <a:off x="3837" y="3037"/>
                <a:ext cx="216" cy="215"/>
              </a:xfrm>
              <a:prstGeom prst="ellipse">
                <a:avLst/>
              </a:prstGeom>
              <a:noFill/>
              <a:ln w="76200">
                <a:solidFill>
                  <a:srgbClr val="FF9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512" name="Group 69"/>
            <p:cNvGrpSpPr>
              <a:grpSpLocks/>
            </p:cNvGrpSpPr>
            <p:nvPr/>
          </p:nvGrpSpPr>
          <p:grpSpPr bwMode="auto">
            <a:xfrm>
              <a:off x="3965" y="3229"/>
              <a:ext cx="838" cy="53"/>
              <a:chOff x="3965" y="3229"/>
              <a:chExt cx="838" cy="53"/>
            </a:xfrm>
          </p:grpSpPr>
          <p:sp>
            <p:nvSpPr>
              <p:cNvPr id="21513" name="AutoShape 70"/>
              <p:cNvSpPr>
                <a:spLocks noChangeArrowheads="1"/>
              </p:cNvSpPr>
              <p:nvPr/>
            </p:nvSpPr>
            <p:spPr bwMode="auto">
              <a:xfrm>
                <a:off x="3965" y="3229"/>
                <a:ext cx="838" cy="53"/>
              </a:xfrm>
              <a:prstGeom prst="roundRect">
                <a:avLst>
                  <a:gd name="adj" fmla="val 38681"/>
                </a:avLst>
              </a:prstGeom>
              <a:solidFill>
                <a:srgbClr val="FF9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4" name="Line 71"/>
              <p:cNvSpPr>
                <a:spLocks noChangeShapeType="1"/>
              </p:cNvSpPr>
              <p:nvPr/>
            </p:nvSpPr>
            <p:spPr bwMode="auto">
              <a:xfrm>
                <a:off x="4044" y="3241"/>
                <a:ext cx="721" cy="1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</p:grpSp>
      </p:grp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0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0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0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0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0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0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0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0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0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0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43" grpId="0" build="p" autoUpdateAnimBg="0"/>
    </p:bldLst>
  </p:timing>
</p:sld>
</file>

<file path=ppt/theme/theme1.xml><?xml version="1.0" encoding="utf-8"?>
<a:theme xmlns:a="http://schemas.openxmlformats.org/drawingml/2006/main" name="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13088</TotalTime>
  <Words>2161</Words>
  <Application>Microsoft Office PowerPoint</Application>
  <PresentationFormat>On-screen Show (4:3)</PresentationFormat>
  <Paragraphs>756</Paragraphs>
  <Slides>73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73</vt:i4>
      </vt:variant>
    </vt:vector>
  </HeadingPairs>
  <TitlesOfParts>
    <vt:vector size="82" baseType="lpstr">
      <vt:lpstr>Tahoma</vt:lpstr>
      <vt:lpstr>Arial</vt:lpstr>
      <vt:lpstr>Calibri</vt:lpstr>
      <vt:lpstr>Wingdings</vt:lpstr>
      <vt:lpstr>Times New Roman</vt:lpstr>
      <vt:lpstr>Symbol</vt:lpstr>
      <vt:lpstr>Composite</vt:lpstr>
      <vt:lpstr>Microsoft Clip Gallery</vt:lpstr>
      <vt:lpstr>Microsoft Excel Worksheet</vt:lpstr>
      <vt:lpstr>Slide 1</vt:lpstr>
      <vt:lpstr>Slide 2</vt:lpstr>
      <vt:lpstr>Slide 3</vt:lpstr>
      <vt:lpstr>Slide 4</vt:lpstr>
      <vt:lpstr>Management Challenges</vt:lpstr>
      <vt:lpstr> File Organization</vt:lpstr>
      <vt:lpstr> File Organization</vt:lpstr>
      <vt:lpstr> File Organization</vt:lpstr>
      <vt:lpstr>Key Field</vt:lpstr>
      <vt:lpstr>Problems With Traditional File Environment</vt:lpstr>
      <vt:lpstr>Sequential Vs. Direct File Organization</vt:lpstr>
      <vt:lpstr>Filing Methods</vt:lpstr>
      <vt:lpstr>Direct File Access Method</vt:lpstr>
      <vt:lpstr>Database Management System (DBMS)</vt:lpstr>
      <vt:lpstr>Components of DBMSs</vt:lpstr>
      <vt:lpstr>Structured Query Language (SQL)</vt:lpstr>
      <vt:lpstr>Elements Of SQL</vt:lpstr>
      <vt:lpstr>Two Views Of Data</vt:lpstr>
      <vt:lpstr>Storage Hierarchy</vt:lpstr>
      <vt:lpstr>Relational Data Model</vt:lpstr>
      <vt:lpstr>Types Of Relations</vt:lpstr>
      <vt:lpstr>Hierarchical Data Model</vt:lpstr>
      <vt:lpstr>Network Data Model</vt:lpstr>
      <vt:lpstr>Other Systems</vt:lpstr>
      <vt:lpstr>Creating a Database </vt:lpstr>
      <vt:lpstr>Creating a Database —    Conceptual Design</vt:lpstr>
      <vt:lpstr>Creating a Database —    Physical Design</vt:lpstr>
      <vt:lpstr>Elements Of Database Environment</vt:lpstr>
      <vt:lpstr>Entity- Relationship Diagram</vt:lpstr>
      <vt:lpstr>Normalization</vt:lpstr>
      <vt:lpstr>Distributed Databases</vt:lpstr>
      <vt:lpstr>Database Administration</vt:lpstr>
      <vt:lpstr>Database Trends - 1</vt:lpstr>
      <vt:lpstr>Database Trends - 2</vt:lpstr>
      <vt:lpstr>Components of Data Warehouse</vt:lpstr>
      <vt:lpstr>Database Trends -3</vt:lpstr>
      <vt:lpstr>Database Trends - 4</vt:lpstr>
      <vt:lpstr>Slide 38</vt:lpstr>
      <vt:lpstr>--OPTIONAL– Confident. / Integrity / Availability</vt:lpstr>
      <vt:lpstr>Slide 40</vt:lpstr>
      <vt:lpstr>Two-Phase Update (2PC)</vt:lpstr>
      <vt:lpstr>Detecting Inconsistencies</vt:lpstr>
      <vt:lpstr>Slide 43</vt:lpstr>
      <vt:lpstr>6.5. Inference (Inference Problems)</vt:lpstr>
      <vt:lpstr>Indirect Information Flow Channels</vt:lpstr>
      <vt:lpstr>Inference Controls - Outline</vt:lpstr>
      <vt:lpstr>Database Inference Problem &amp; Types</vt:lpstr>
      <vt:lpstr>Statistical Database Inference</vt:lpstr>
      <vt:lpstr>Types of Statistics</vt:lpstr>
      <vt:lpstr>Statistical Compromise</vt:lpstr>
      <vt:lpstr>Methods of Attacks and Protection</vt:lpstr>
      <vt:lpstr>Prevention</vt:lpstr>
      <vt:lpstr>Tracker Attack 1 (simple)</vt:lpstr>
      <vt:lpstr>Slide 54</vt:lpstr>
      <vt:lpstr>Query overlap attack</vt:lpstr>
      <vt:lpstr>Insertion/Deletion Attack</vt:lpstr>
      <vt:lpstr>Statistical Inference Theory</vt:lpstr>
      <vt:lpstr>Inferences in General-Purpose       Databases</vt:lpstr>
      <vt:lpstr>Inference via Queries Based on  Sensitive Data</vt:lpstr>
      <vt:lpstr>b) Inference via DB Constraints</vt:lpstr>
      <vt:lpstr>Infering via Integrity Constraints</vt:lpstr>
      <vt:lpstr>Infering via DB Dependencies</vt:lpstr>
      <vt:lpstr>Functional Dependencies</vt:lpstr>
      <vt:lpstr>Infering via Key Integrity</vt:lpstr>
      <vt:lpstr>Example – Infering via Key Integrity</vt:lpstr>
      <vt:lpstr>Example (ctd) - Updates</vt:lpstr>
      <vt:lpstr>Example (ctd) - Updates</vt:lpstr>
      <vt:lpstr>Conclusions on Inference</vt:lpstr>
      <vt:lpstr>6.6. Multilevel Databases</vt:lpstr>
      <vt:lpstr>6.7. Proposals for Multilevel Security - Separation Mechanisms</vt:lpstr>
      <vt:lpstr>Implementations of Separation - 1</vt:lpstr>
      <vt:lpstr>Implementations of Separation - 2</vt:lpstr>
      <vt:lpstr>Slide 73</vt:lpstr>
    </vt:vector>
  </TitlesOfParts>
  <Company>Minotaur Research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Deborah Frincke</dc:creator>
  <cp:lastModifiedBy>mrl</cp:lastModifiedBy>
  <cp:revision>3745</cp:revision>
  <dcterms:created xsi:type="dcterms:W3CDTF">2003-01-02T20:11:59Z</dcterms:created>
  <dcterms:modified xsi:type="dcterms:W3CDTF">2019-02-04T02:40:18Z</dcterms:modified>
</cp:coreProperties>
</file>