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3"/>
  </p:notesMasterIdLst>
  <p:sldIdLst>
    <p:sldId id="298" r:id="rId2"/>
    <p:sldId id="29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3" r:id="rId39"/>
    <p:sldId id="295" r:id="rId40"/>
    <p:sldId id="296" r:id="rId41"/>
    <p:sldId id="297" r:id="rId42"/>
  </p:sldIdLst>
  <p:sldSz cx="9144000" cy="6858000" type="screen4x3"/>
  <p:notesSz cx="6858000" cy="9144000"/>
  <p:defaultTextStyle>
    <a:defPPr>
      <a:defRPr lang="en-GB"/>
    </a:defPPr>
    <a:lvl1pPr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mn-cs"/>
      </a:defRPr>
    </a:lvl1pPr>
    <a:lvl2pPr marL="742950" indent="-28575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mn-cs"/>
      </a:defRPr>
    </a:lvl2pPr>
    <a:lvl3pPr marL="11430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mn-cs"/>
      </a:defRPr>
    </a:lvl3pPr>
    <a:lvl4pPr marL="16002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mn-cs"/>
      </a:defRPr>
    </a:lvl4pPr>
    <a:lvl5pPr marL="20574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mn-cs"/>
      </a:defRPr>
    </a:lvl5pPr>
    <a:lvl6pPr marL="2286000" algn="l" defTabSz="914400" rtl="0" eaLnBrk="1" latinLnBrk="0" hangingPunct="1">
      <a:defRPr kern="1200">
        <a:solidFill>
          <a:schemeClr val="bg1"/>
        </a:solidFill>
        <a:latin typeface="Arial" pitchFamily="34" charset="0"/>
        <a:ea typeface="+mn-ea"/>
        <a:cs typeface="+mn-cs"/>
      </a:defRPr>
    </a:lvl6pPr>
    <a:lvl7pPr marL="2743200" algn="l" defTabSz="914400" rtl="0" eaLnBrk="1" latinLnBrk="0" hangingPunct="1">
      <a:defRPr kern="1200">
        <a:solidFill>
          <a:schemeClr val="bg1"/>
        </a:solidFill>
        <a:latin typeface="Arial" pitchFamily="34" charset="0"/>
        <a:ea typeface="+mn-ea"/>
        <a:cs typeface="+mn-cs"/>
      </a:defRPr>
    </a:lvl7pPr>
    <a:lvl8pPr marL="3200400" algn="l" defTabSz="914400" rtl="0" eaLnBrk="1" latinLnBrk="0" hangingPunct="1">
      <a:defRPr kern="1200">
        <a:solidFill>
          <a:schemeClr val="bg1"/>
        </a:solidFill>
        <a:latin typeface="Arial" pitchFamily="34" charset="0"/>
        <a:ea typeface="+mn-ea"/>
        <a:cs typeface="+mn-cs"/>
      </a:defRPr>
    </a:lvl8pPr>
    <a:lvl9pPr marL="3657600" algn="l" defTabSz="914400" rtl="0" eaLnBrk="1" latinLnBrk="0" hangingPunct="1">
      <a:defRPr kern="1200">
        <a:solidFill>
          <a:schemeClr val="bg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2050" name="Rectangle 2"/>
          <p:cNvSpPr>
            <a:spLocks noGrp="1" noChangeArrowheads="1"/>
          </p:cNvSpPr>
          <p:nvPr>
            <p:ph type="hdr"/>
          </p:nvPr>
        </p:nvSpPr>
        <p:spPr bwMode="auto">
          <a:xfrm>
            <a:off x="0" y="0"/>
            <a:ext cx="2970213" cy="4556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ea typeface="DejaVu Sans" charset="0"/>
                <a:cs typeface="DejaVu Sans" charset="0"/>
              </a:defRPr>
            </a:lvl1pPr>
          </a:lstStyle>
          <a:p>
            <a:endParaRPr lang="en-US"/>
          </a:p>
        </p:txBody>
      </p:sp>
      <p:sp>
        <p:nvSpPr>
          <p:cNvPr id="2051" name="Rectangle 3"/>
          <p:cNvSpPr>
            <a:spLocks noGrp="1" noChangeArrowheads="1"/>
          </p:cNvSpPr>
          <p:nvPr>
            <p:ph type="dt"/>
          </p:nvPr>
        </p:nvSpPr>
        <p:spPr bwMode="auto">
          <a:xfrm>
            <a:off x="3884613" y="0"/>
            <a:ext cx="2970212" cy="4556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ea typeface="DejaVu Sans" charset="0"/>
                <a:cs typeface="DejaVu Sans" charset="0"/>
              </a:defRPr>
            </a:lvl1pPr>
          </a:lstStyle>
          <a:p>
            <a:endParaRPr lang="en-US"/>
          </a:p>
        </p:txBody>
      </p:sp>
      <p:sp>
        <p:nvSpPr>
          <p:cNvPr id="2052" name="Rectangle 4"/>
          <p:cNvSpPr>
            <a:spLocks noGrp="1" noRot="1" noChangeAspect="1" noChangeArrowheads="1"/>
          </p:cNvSpPr>
          <p:nvPr>
            <p:ph type="sldImg"/>
          </p:nvPr>
        </p:nvSpPr>
        <p:spPr bwMode="auto">
          <a:xfrm>
            <a:off x="1143000" y="685800"/>
            <a:ext cx="4570413" cy="342741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sp>
      <p:sp>
        <p:nvSpPr>
          <p:cNvPr id="2053" name="Rectangle 5"/>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0" y="8685213"/>
            <a:ext cx="2970213" cy="4556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ea typeface="DejaVu Sans" charset="0"/>
                <a:cs typeface="DejaVu Sans" charset="0"/>
              </a:defRPr>
            </a:lvl1pPr>
          </a:lstStyle>
          <a:p>
            <a:endParaRPr lang="en-US"/>
          </a:p>
        </p:txBody>
      </p:sp>
      <p:sp>
        <p:nvSpPr>
          <p:cNvPr id="2055" name="Rectangle 7"/>
          <p:cNvSpPr>
            <a:spLocks noGrp="1" noChangeArrowheads="1"/>
          </p:cNvSpPr>
          <p:nvPr>
            <p:ph type="sldNum"/>
          </p:nvPr>
        </p:nvSpPr>
        <p:spPr bwMode="auto">
          <a:xfrm>
            <a:off x="3884613" y="8685213"/>
            <a:ext cx="2970212" cy="4556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ea typeface="DejaVu Sans" charset="0"/>
                <a:cs typeface="DejaVu Sans" charset="0"/>
              </a:defRPr>
            </a:lvl1pPr>
          </a:lstStyle>
          <a:p>
            <a:fld id="{63020C3B-1D1F-4C65-874F-B797440C97BB}" type="slidenum">
              <a:rPr lang="en-US"/>
              <a:pPr/>
              <a:t>‹#›</a:t>
            </a:fld>
            <a:endParaRPr lang="en-US"/>
          </a:p>
        </p:txBody>
      </p:sp>
    </p:spTree>
    <p:extLst>
      <p:ext uri="{BB962C8B-B14F-4D97-AF65-F5344CB8AC3E}">
        <p14:creationId xmlns:p14="http://schemas.microsoft.com/office/powerpoint/2010/main" xmlns="" val="127162424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A06FC91-46AB-4337-A1B9-AB4F21888D91}" type="slidenum">
              <a:rPr lang="en-US"/>
              <a:pPr/>
              <a:t>2</a:t>
            </a:fld>
            <a:endParaRPr lang="en-US"/>
          </a:p>
        </p:txBody>
      </p:sp>
      <p:sp>
        <p:nvSpPr>
          <p:cNvPr id="4608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46082"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05C3433-0141-4A83-950E-1076A76F0CEE}" type="slidenum">
              <a:rPr lang="en-US"/>
              <a:pPr/>
              <a:t>11</a:t>
            </a:fld>
            <a:endParaRPr lang="en-US"/>
          </a:p>
        </p:txBody>
      </p:sp>
      <p:sp>
        <p:nvSpPr>
          <p:cNvPr id="5529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5298"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13BA5A9-22DE-4EFB-9078-20EF32052FA2}" type="slidenum">
              <a:rPr lang="en-US"/>
              <a:pPr/>
              <a:t>12</a:t>
            </a:fld>
            <a:endParaRPr lang="en-US"/>
          </a:p>
        </p:txBody>
      </p:sp>
      <p:sp>
        <p:nvSpPr>
          <p:cNvPr id="5632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56322"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US">
                <a:latin typeface="Arial" pitchFamily="34" charset="0"/>
                <a:ea typeface="DejaVu Sans" charset="0"/>
                <a:cs typeface="DejaVu Sans" charset="0"/>
              </a:rPr>
              <a:t>Detail 5 ingredients of the symmetric cipher model:</a:t>
            </a:r>
          </a:p>
          <a:p>
            <a:pPr eaLnBrk="1" hangingPunct="1">
              <a:spcBef>
                <a:spcPts val="450"/>
              </a:spcBef>
            </a:pPr>
            <a:endParaRPr lang="en-US">
              <a:latin typeface="Arial" pitchFamily="34" charset="0"/>
              <a:ea typeface="DejaVu Sans" charset="0"/>
              <a:cs typeface="DejaVu Sans" charset="0"/>
            </a:endParaRPr>
          </a:p>
          <a:p>
            <a:pPr eaLnBrk="1" hangingPunct="1">
              <a:spcBef>
                <a:spcPts val="450"/>
              </a:spcBef>
              <a:buFont typeface="Arial" pitchFamily="34" charset="0"/>
              <a:buChar char="-"/>
            </a:pPr>
            <a:r>
              <a:rPr lang="en-US">
                <a:latin typeface="Arial" pitchFamily="34" charset="0"/>
                <a:ea typeface="DejaVu Sans" charset="0"/>
                <a:cs typeface="DejaVu Sans" charset="0"/>
              </a:rPr>
              <a:t>plaintext</a:t>
            </a:r>
          </a:p>
          <a:p>
            <a:pPr eaLnBrk="1" hangingPunct="1">
              <a:spcBef>
                <a:spcPts val="450"/>
              </a:spcBef>
              <a:buFont typeface="Arial" pitchFamily="34" charset="0"/>
              <a:buChar char="-"/>
            </a:pPr>
            <a:r>
              <a:rPr lang="en-US">
                <a:latin typeface="Arial" pitchFamily="34" charset="0"/>
                <a:ea typeface="DejaVu Sans" charset="0"/>
                <a:cs typeface="DejaVu Sans" charset="0"/>
              </a:rPr>
              <a:t>encryption algorithm – performs substitutions/transformations on plaintext</a:t>
            </a:r>
          </a:p>
          <a:p>
            <a:pPr eaLnBrk="1" hangingPunct="1">
              <a:spcBef>
                <a:spcPts val="450"/>
              </a:spcBef>
              <a:buFont typeface="Arial" pitchFamily="34" charset="0"/>
              <a:buChar char="-"/>
            </a:pPr>
            <a:r>
              <a:rPr lang="en-US">
                <a:latin typeface="Arial" pitchFamily="34" charset="0"/>
                <a:ea typeface="DejaVu Sans" charset="0"/>
                <a:cs typeface="DejaVu Sans" charset="0"/>
              </a:rPr>
              <a:t>secret key – control exact substitutions/transformations used in encryption algorithm</a:t>
            </a:r>
          </a:p>
          <a:p>
            <a:pPr eaLnBrk="1" hangingPunct="1">
              <a:spcBef>
                <a:spcPts val="450"/>
              </a:spcBef>
              <a:buFont typeface="Arial" pitchFamily="34" charset="0"/>
              <a:buChar char="-"/>
            </a:pPr>
            <a:r>
              <a:rPr lang="en-US">
                <a:latin typeface="Arial" pitchFamily="34" charset="0"/>
                <a:ea typeface="DejaVu Sans" charset="0"/>
                <a:cs typeface="DejaVu Sans" charset="0"/>
              </a:rPr>
              <a:t>ciphertext</a:t>
            </a:r>
          </a:p>
          <a:p>
            <a:pPr eaLnBrk="1" hangingPunct="1">
              <a:spcBef>
                <a:spcPts val="450"/>
              </a:spcBef>
              <a:buFont typeface="Arial" pitchFamily="34" charset="0"/>
              <a:buChar char="-"/>
            </a:pPr>
            <a:r>
              <a:rPr lang="en-US">
                <a:latin typeface="Arial" pitchFamily="34" charset="0"/>
                <a:ea typeface="DejaVu Sans" charset="0"/>
                <a:cs typeface="DejaVu Sans" charset="0"/>
              </a:rPr>
              <a:t>decryption algorithm – inverse of encryption algorithm</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19E0BCB-C539-4B26-865F-C598DFF1F5AC}" type="slidenum">
              <a:rPr lang="en-US"/>
              <a:pPr/>
              <a:t>13</a:t>
            </a:fld>
            <a:endParaRPr lang="en-US"/>
          </a:p>
        </p:txBody>
      </p:sp>
      <p:sp>
        <p:nvSpPr>
          <p:cNvPr id="5734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57346"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US">
                <a:latin typeface="Arial" pitchFamily="34" charset="0"/>
                <a:ea typeface="DejaVu Sans" charset="0"/>
                <a:cs typeface="DejaVu Sans" charset="0"/>
              </a:rPr>
              <a:t>Generally assume that the algorithm is known.</a:t>
            </a:r>
          </a:p>
          <a:p>
            <a:pPr eaLnBrk="1" hangingPunct="1">
              <a:spcBef>
                <a:spcPts val="450"/>
              </a:spcBef>
            </a:pPr>
            <a:r>
              <a:rPr lang="en-US">
                <a:latin typeface="Arial" pitchFamily="34" charset="0"/>
                <a:ea typeface="DejaVu Sans" charset="0"/>
                <a:cs typeface="DejaVu Sans" charset="0"/>
              </a:rPr>
              <a:t>This allows easy distribution of s/w and h/w implementations.</a:t>
            </a:r>
          </a:p>
          <a:p>
            <a:pPr eaLnBrk="1" hangingPunct="1">
              <a:spcBef>
                <a:spcPts val="450"/>
              </a:spcBef>
            </a:pPr>
            <a:r>
              <a:rPr lang="en-US">
                <a:latin typeface="Arial" pitchFamily="34" charset="0"/>
                <a:ea typeface="DejaVu Sans" charset="0"/>
                <a:cs typeface="DejaVu Sans" charset="0"/>
              </a:rPr>
              <a:t>Hence assume just keeping key secret is sufficient to secure encrypted messages.</a:t>
            </a:r>
          </a:p>
          <a:p>
            <a:pPr eaLnBrk="1" hangingPunct="1">
              <a:spcBef>
                <a:spcPts val="450"/>
              </a:spcBef>
            </a:pPr>
            <a:r>
              <a:rPr lang="en-US">
                <a:latin typeface="Arial" pitchFamily="34" charset="0"/>
                <a:ea typeface="DejaVu Sans" charset="0"/>
                <a:cs typeface="DejaVu Sans" charset="0"/>
              </a:rPr>
              <a:t>Have plaintext X, ciphertext Y, key K, encryption alg Ek, decryption alg Dk.</a:t>
            </a:r>
          </a:p>
          <a:p>
            <a:pPr eaLnBrk="1" hangingPunct="1">
              <a:spcBef>
                <a:spcPts val="450"/>
              </a:spcBef>
            </a:pPr>
            <a:endParaRPr lang="en-US">
              <a:latin typeface="Arial" pitchFamily="34" charset="0"/>
              <a:ea typeface="DejaVu Sans" charset="0"/>
              <a:cs typeface="DejaVu San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1E532F25-20C3-400F-B01D-874583A1F5B8}" type="slidenum">
              <a:rPr lang="en-US"/>
              <a:pPr/>
              <a:t>14</a:t>
            </a:fld>
            <a:endParaRPr lang="en-US"/>
          </a:p>
        </p:txBody>
      </p:sp>
      <p:sp>
        <p:nvSpPr>
          <p:cNvPr id="5836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58370"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In this section and the next, we examine a sampling of what might be called classical encryption</a:t>
            </a:r>
          </a:p>
          <a:p>
            <a:pPr eaLnBrk="1" hangingPunct="1">
              <a:spcBef>
                <a:spcPts val="450"/>
              </a:spcBef>
            </a:pPr>
            <a:r>
              <a:rPr lang="en-AU">
                <a:latin typeface="Arial" pitchFamily="34" charset="0"/>
                <a:ea typeface="DejaVu Sans" charset="0"/>
                <a:cs typeface="DejaVu Sans" charset="0"/>
              </a:rPr>
              <a:t>techniques. A study of these techniques enables us to illustrate the basic approaches to</a:t>
            </a:r>
          </a:p>
          <a:p>
            <a:pPr eaLnBrk="1" hangingPunct="1">
              <a:spcBef>
                <a:spcPts val="450"/>
              </a:spcBef>
            </a:pPr>
            <a:r>
              <a:rPr lang="en-AU">
                <a:latin typeface="Arial" pitchFamily="34" charset="0"/>
                <a:ea typeface="DejaVu Sans" charset="0"/>
                <a:cs typeface="DejaVu Sans" charset="0"/>
              </a:rPr>
              <a:t>symmetric encryption used today and the types of cryptanalytic attacks that must be anticipated.</a:t>
            </a:r>
          </a:p>
          <a:p>
            <a:pPr eaLnBrk="1" hangingPunct="1">
              <a:spcBef>
                <a:spcPts val="450"/>
              </a:spcBef>
            </a:pPr>
            <a:r>
              <a:rPr lang="en-AU">
                <a:latin typeface="Arial" pitchFamily="34" charset="0"/>
                <a:ea typeface="DejaVu Sans" charset="0"/>
                <a:cs typeface="DejaVu Sans" charset="0"/>
              </a:rPr>
              <a:t>The two basic building blocks of all encryption techniques: substitution and transposition.</a:t>
            </a:r>
          </a:p>
          <a:p>
            <a:pPr eaLnBrk="1" hangingPunct="1">
              <a:spcBef>
                <a:spcPts val="450"/>
              </a:spcBef>
            </a:pPr>
            <a:r>
              <a:rPr lang="en-AU">
                <a:latin typeface="Arial" pitchFamily="34" charset="0"/>
                <a:ea typeface="DejaVu Sans" charset="0"/>
                <a:cs typeface="DejaVu Sans" charset="0"/>
              </a:rPr>
              <a:t>We examine these in the next two sections. Finally, we discuss a system that combine both</a:t>
            </a:r>
          </a:p>
          <a:p>
            <a:pPr eaLnBrk="1" hangingPunct="1">
              <a:spcBef>
                <a:spcPts val="450"/>
              </a:spcBef>
            </a:pPr>
            <a:r>
              <a:rPr lang="en-AU">
                <a:latin typeface="Arial" pitchFamily="34" charset="0"/>
                <a:ea typeface="DejaVu Sans" charset="0"/>
                <a:cs typeface="DejaVu Sans" charset="0"/>
              </a:rPr>
              <a:t>substitution and transposition.</a:t>
            </a:r>
          </a:p>
          <a:p>
            <a:pPr eaLnBrk="1" hangingPunct="1">
              <a:spcBef>
                <a:spcPts val="450"/>
              </a:spcBef>
            </a:pPr>
            <a:endParaRPr lang="en-AU">
              <a:latin typeface="Arial" pitchFamily="34" charset="0"/>
              <a:ea typeface="DejaVu Sans" charset="0"/>
              <a:cs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C9374BA8-B41B-4F3B-B0F2-E1F69950EE71}" type="slidenum">
              <a:rPr lang="en-US"/>
              <a:pPr/>
              <a:t>15</a:t>
            </a:fld>
            <a:endParaRPr lang="en-US"/>
          </a:p>
        </p:txBody>
      </p:sp>
      <p:sp>
        <p:nvSpPr>
          <p:cNvPr id="5939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59394"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Substitution ciphers form the first of the fundamental building blocks. The core idea is to replace one basic unit (letter/byte) with another. Whilst the early Greeks described several substitution ciphers, the first attested use in military affairs of one was by Julius Caesar, described by him in </a:t>
            </a:r>
            <a:r>
              <a:rPr lang="en-AU" i="1">
                <a:latin typeface="Arial" pitchFamily="34" charset="0"/>
                <a:ea typeface="DejaVu Sans" charset="0"/>
                <a:cs typeface="DejaVu Sans" charset="0"/>
              </a:rPr>
              <a:t>Gallic Wars</a:t>
            </a:r>
            <a:r>
              <a:rPr lang="en-AU">
                <a:latin typeface="Arial" pitchFamily="34" charset="0"/>
                <a:ea typeface="DejaVu Sans" charset="0"/>
                <a:cs typeface="DejaVu Sans" charset="0"/>
              </a:rPr>
              <a:t> (cf. Kahn pp83-84). Still call any cipher using a simple letter shift a </a:t>
            </a:r>
            <a:r>
              <a:rPr lang="en-AU" b="1">
                <a:latin typeface="Arial" pitchFamily="34" charset="0"/>
                <a:ea typeface="DejaVu Sans" charset="0"/>
                <a:cs typeface="DejaVu Sans" charset="0"/>
              </a:rPr>
              <a:t>caesar cipher</a:t>
            </a:r>
            <a:r>
              <a:rPr lang="en-AU">
                <a:latin typeface="Arial" pitchFamily="34" charset="0"/>
                <a:ea typeface="DejaVu Sans" charset="0"/>
                <a:cs typeface="DejaVu Sans" charset="0"/>
              </a:rPr>
              <a:t>, not just those with shift 3. </a:t>
            </a:r>
          </a:p>
          <a:p>
            <a:pPr eaLnBrk="1" hangingPunct="1">
              <a:spcBef>
                <a:spcPts val="450"/>
              </a:spcBef>
            </a:pPr>
            <a:endParaRPr lang="en-US">
              <a:latin typeface="Arial" pitchFamily="34" charset="0"/>
              <a:ea typeface="DejaVu Sans" charset="0"/>
              <a:cs typeface="DejaVu Sans" charset="0"/>
            </a:endParaRPr>
          </a:p>
          <a:p>
            <a:pPr eaLnBrk="1" hangingPunct="1">
              <a:spcBef>
                <a:spcPts val="450"/>
              </a:spcBef>
            </a:pPr>
            <a:r>
              <a:rPr lang="en-US">
                <a:latin typeface="Arial" pitchFamily="34" charset="0"/>
                <a:ea typeface="DejaVu Sans" charset="0"/>
                <a:cs typeface="DejaVu Sans" charset="0"/>
              </a:rPr>
              <a:t>Note: </a:t>
            </a:r>
            <a:r>
              <a:rPr lang="en-AU">
                <a:latin typeface="Arial" pitchFamily="34" charset="0"/>
                <a:ea typeface="DejaVu Sans" charset="0"/>
                <a:cs typeface="DejaVu Sans" charset="0"/>
              </a:rPr>
              <a:t>when letters are involved, the following conventions are used in this course: Plaintext is always in lowercase; ciphertext is in uppercase; key values are in italicized lowercase.</a:t>
            </a:r>
          </a:p>
          <a:p>
            <a:pPr eaLnBrk="1" hangingPunct="1">
              <a:spcBef>
                <a:spcPts val="450"/>
              </a:spcBef>
            </a:pPr>
            <a:endParaRPr lang="en-AU">
              <a:latin typeface="Arial" pitchFamily="34" charset="0"/>
              <a:ea typeface="DejaVu Sans" charset="0"/>
              <a:cs typeface="DejaVu Sans"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BCCF919-8666-4C3D-B34F-C1E67760D337}" type="slidenum">
              <a:rPr lang="en-US"/>
              <a:pPr/>
              <a:t>16</a:t>
            </a:fld>
            <a:endParaRPr lang="en-US"/>
          </a:p>
        </p:txBody>
      </p:sp>
      <p:sp>
        <p:nvSpPr>
          <p:cNvPr id="6041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0418"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This mathematical description uses </a:t>
            </a:r>
            <a:r>
              <a:rPr lang="en-AU" b="1">
                <a:latin typeface="Arial" pitchFamily="34" charset="0"/>
                <a:ea typeface="DejaVu Sans" charset="0"/>
                <a:cs typeface="DejaVu Sans" charset="0"/>
              </a:rPr>
              <a:t>modulo arithmetic</a:t>
            </a:r>
            <a:r>
              <a:rPr lang="en-AU">
                <a:latin typeface="Arial" pitchFamily="34" charset="0"/>
                <a:ea typeface="DejaVu Sans" charset="0"/>
                <a:cs typeface="DejaVu Sans" charset="0"/>
              </a:rPr>
              <a:t> (ie clock arithmetic). Here, when you reach Z you go back to A and start again. Mod 26 implies that when you reach 26, you use 0 instead (ie the letter after Z, or 25 + 1 goes to A or 0). </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r>
              <a:rPr lang="en-AU">
                <a:latin typeface="Arial" pitchFamily="34" charset="0"/>
                <a:ea typeface="DejaVu Sans" charset="0"/>
                <a:cs typeface="DejaVu Sans" charset="0"/>
              </a:rPr>
              <a:t>Example: howdy (7,14,22,3,24) encrypted using key </a:t>
            </a:r>
            <a:r>
              <a:rPr lang="en-AU" i="1">
                <a:latin typeface="Arial" pitchFamily="34" charset="0"/>
                <a:ea typeface="DejaVu Sans" charset="0"/>
                <a:cs typeface="DejaVu Sans" charset="0"/>
              </a:rPr>
              <a:t>f</a:t>
            </a:r>
            <a:r>
              <a:rPr lang="en-AU">
                <a:latin typeface="Arial" pitchFamily="34" charset="0"/>
                <a:ea typeface="DejaVu Sans" charset="0"/>
                <a:cs typeface="DejaVu Sans" charset="0"/>
              </a:rPr>
              <a:t> (5) is MTBID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C56D2FB-EE15-4DC3-B6AF-CCCEF6F54D35}" type="slidenum">
              <a:rPr lang="en-US"/>
              <a:pPr/>
              <a:t>17</a:t>
            </a:fld>
            <a:endParaRPr lang="en-US"/>
          </a:p>
        </p:txBody>
      </p:sp>
      <p:sp>
        <p:nvSpPr>
          <p:cNvPr id="6144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1442"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With a caesar cipher, there are only 26 possible keys, of which only 25 are of any use, since mapping A to A etc doesn't really obscure the message! cf. basic rule of cryptanalysis "check to ensure the cipher operator hasn't goofed and sent a plaintext message by mistake"! </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r>
              <a:rPr lang="en-AU">
                <a:latin typeface="Arial" pitchFamily="34" charset="0"/>
                <a:ea typeface="DejaVu Sans" charset="0"/>
                <a:cs typeface="DejaVu Sans" charset="0"/>
              </a:rPr>
              <a:t>Can try each of the keys (shifts) in turn, until can recognise the original message. </a:t>
            </a:r>
            <a:r>
              <a:rPr lang="en-US">
                <a:latin typeface="Arial" pitchFamily="34" charset="0"/>
                <a:ea typeface="DejaVu Sans" charset="0"/>
                <a:cs typeface="DejaVu Sans" charset="0"/>
              </a:rPr>
              <a:t>See Stallings Fig 2.3 for example of search.</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r>
              <a:rPr lang="en-AU">
                <a:latin typeface="Arial" pitchFamily="34" charset="0"/>
                <a:ea typeface="DejaVu Sans" charset="0"/>
                <a:cs typeface="DejaVu Sans" charset="0"/>
              </a:rPr>
              <a:t>Note: as mentioned before, do need to be able to </a:t>
            </a:r>
            <a:r>
              <a:rPr lang="en-AU" b="1">
                <a:latin typeface="Arial" pitchFamily="34" charset="0"/>
                <a:ea typeface="DejaVu Sans" charset="0"/>
                <a:cs typeface="DejaVu Sans" charset="0"/>
              </a:rPr>
              <a:t>recognise</a:t>
            </a:r>
            <a:r>
              <a:rPr lang="en-AU">
                <a:latin typeface="Arial" pitchFamily="34" charset="0"/>
                <a:ea typeface="DejaVu Sans" charset="0"/>
                <a:cs typeface="DejaVu Sans" charset="0"/>
              </a:rPr>
              <a:t> when have an original message (ie is it English or whatever). Usually easy for humans, hard for computers. Though if using say compressed data could be much harder.</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r>
              <a:rPr lang="en-AU">
                <a:latin typeface="Arial" pitchFamily="34" charset="0"/>
                <a:ea typeface="DejaVu Sans" charset="0"/>
                <a:cs typeface="DejaVu Sans" charset="0"/>
              </a:rPr>
              <a:t>Example "GCUA VQ DTGCM" when broken gives "easy to break", with a shift of 2 (key C).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8DFA20D-F5B0-4435-99A8-4D2523383034}" type="slidenum">
              <a:rPr lang="en-US"/>
              <a:pPr/>
              <a:t>18</a:t>
            </a:fld>
            <a:endParaRPr lang="en-US"/>
          </a:p>
        </p:txBody>
      </p:sp>
      <p:sp>
        <p:nvSpPr>
          <p:cNvPr id="6246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62466"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9E84F09-6A17-48A1-97E3-7D445B5AF5CD}" type="slidenum">
              <a:rPr lang="en-US"/>
              <a:pPr/>
              <a:t>19</a:t>
            </a:fld>
            <a:endParaRPr lang="en-US"/>
          </a:p>
        </p:txBody>
      </p:sp>
      <p:sp>
        <p:nvSpPr>
          <p:cNvPr id="6348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63490"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039A91E-8F65-4D65-8A2E-B0C4A3AAC4CE}" type="slidenum">
              <a:rPr lang="en-US"/>
              <a:pPr/>
              <a:t>20</a:t>
            </a:fld>
            <a:endParaRPr lang="en-US"/>
          </a:p>
        </p:txBody>
      </p:sp>
      <p:sp>
        <p:nvSpPr>
          <p:cNvPr id="6451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4514"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This graph is based on counts done at ADFA in the late 1980's, and used to develop the tables published in Seberry &amp; Pieprzyk [SEBE89].</a:t>
            </a:r>
          </a:p>
          <a:p>
            <a:pPr eaLnBrk="1" hangingPunct="1">
              <a:spcBef>
                <a:spcPts val="450"/>
              </a:spcBef>
            </a:pPr>
            <a:endParaRPr lang="en-US">
              <a:latin typeface="Arial" pitchFamily="34" charset="0"/>
              <a:ea typeface="DejaVu Sans" charset="0"/>
              <a:cs typeface="DejaVu Sans" charset="0"/>
            </a:endParaRPr>
          </a:p>
          <a:p>
            <a:pPr eaLnBrk="1" hangingPunct="1">
              <a:spcBef>
                <a:spcPts val="450"/>
              </a:spcBef>
            </a:pPr>
            <a:r>
              <a:rPr lang="en-US">
                <a:latin typeface="Arial" pitchFamily="34" charset="0"/>
                <a:ea typeface="DejaVu Sans" charset="0"/>
                <a:cs typeface="DejaVu Sans" charset="0"/>
              </a:rPr>
              <a:t>Note that all human languages have varying letter frequencies, though the number of letters and their frequencies varies.</a:t>
            </a:r>
          </a:p>
          <a:p>
            <a:pPr eaLnBrk="1" hangingPunct="1">
              <a:spcBef>
                <a:spcPts val="450"/>
              </a:spcBef>
            </a:pPr>
            <a:r>
              <a:rPr lang="en-AU">
                <a:latin typeface="Arial" pitchFamily="34" charset="0"/>
                <a:ea typeface="DejaVu Sans" charset="0"/>
                <a:cs typeface="DejaVu Sans" charset="0"/>
              </a:rPr>
              <a:t>Seberry &amp; Pieprzyk [SEBE89] Appendix A has graphs for 20 languages (most European &amp; Japanese &amp; Malay).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507A3FA-3E7B-409E-8F73-F57A8847C339}" type="slidenum">
              <a:rPr lang="en-US"/>
              <a:pPr/>
              <a:t>3</a:t>
            </a:fld>
            <a:endParaRPr lang="en-US"/>
          </a:p>
        </p:txBody>
      </p:sp>
      <p:sp>
        <p:nvSpPr>
          <p:cNvPr id="4710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47106"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A04BF57-3DFB-4BCE-B6C4-B18949AA19A9}" type="slidenum">
              <a:rPr lang="en-US"/>
              <a:pPr/>
              <a:t>21</a:t>
            </a:fld>
            <a:endParaRPr lang="en-US"/>
          </a:p>
        </p:txBody>
      </p:sp>
      <p:sp>
        <p:nvSpPr>
          <p:cNvPr id="6553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65538"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2F435DE-3EE1-4CAA-B490-2DC2DD073BA5}" type="slidenum">
              <a:rPr lang="en-US"/>
              <a:pPr/>
              <a:t>22</a:t>
            </a:fld>
            <a:endParaRPr lang="en-US"/>
          </a:p>
        </p:txBody>
      </p:sp>
      <p:sp>
        <p:nvSpPr>
          <p:cNvPr id="6656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6562"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US">
                <a:latin typeface="Arial" pitchFamily="34" charset="0"/>
                <a:ea typeface="DejaVu Sans" charset="0"/>
                <a:cs typeface="DejaVu Sans" charset="0"/>
              </a:rPr>
              <a:t>The One-Time Pad is an evolution of the Vernham cipher, which was invented by Gilbert Vernham in 1918, and used a long tape of random letters to encrypt the message. An Army Signal Corp officer, Joseph Mauborgne, proposed an improvement using a random key that was truly as long as the message, with no repetitions, which thus totally obscures the original message.</a:t>
            </a:r>
          </a:p>
          <a:p>
            <a:pPr eaLnBrk="1" hangingPunct="1">
              <a:spcBef>
                <a:spcPts val="450"/>
              </a:spcBef>
            </a:pPr>
            <a:endParaRPr lang="en-US">
              <a:latin typeface="Arial" pitchFamily="34" charset="0"/>
              <a:ea typeface="DejaVu Sans" charset="0"/>
              <a:cs typeface="DejaVu Sans" charset="0"/>
            </a:endParaRPr>
          </a:p>
          <a:p>
            <a:pPr eaLnBrk="1" hangingPunct="1">
              <a:spcBef>
                <a:spcPts val="450"/>
              </a:spcBef>
            </a:pPr>
            <a:r>
              <a:rPr lang="en-US">
                <a:latin typeface="Arial" pitchFamily="34" charset="0"/>
                <a:ea typeface="DejaVu Sans" charset="0"/>
                <a:cs typeface="DejaVu Sans" charset="0"/>
              </a:rPr>
              <a:t>Since any plaintext can be mapped to any ciphertext given some key, there is simply no way to determine which plaintext corresponds to a specific instance of ciphertext.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80472FD0-3465-4BF2-9053-57A9B55E8EE3}" type="slidenum">
              <a:rPr lang="en-US"/>
              <a:pPr/>
              <a:t>23</a:t>
            </a:fld>
            <a:endParaRPr lang="en-US"/>
          </a:p>
        </p:txBody>
      </p:sp>
      <p:sp>
        <p:nvSpPr>
          <p:cNvPr id="6758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7586"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Transposition Ciphers form the second basic building block of ciphers. The core idea is to rearrange the order of basic units (letters/bytes/bits) without altering their actual values.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AB489D92-556C-49B7-8376-84DAA8CA3E39}" type="slidenum">
              <a:rPr lang="en-US"/>
              <a:pPr/>
              <a:t>24</a:t>
            </a:fld>
            <a:endParaRPr lang="en-US"/>
          </a:p>
        </p:txBody>
      </p:sp>
      <p:sp>
        <p:nvSpPr>
          <p:cNvPr id="6860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68610"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US">
                <a:latin typeface="Arial" pitchFamily="34" charset="0"/>
                <a:ea typeface="DejaVu Sans" charset="0"/>
                <a:cs typeface="DejaVu Sans" charset="0"/>
              </a:rPr>
              <a:t>Example message is: </a:t>
            </a:r>
            <a:r>
              <a:rPr lang="en-AU">
                <a:latin typeface="Arial" pitchFamily="34" charset="0"/>
                <a:ea typeface="DejaVu Sans" charset="0"/>
                <a:cs typeface="DejaVu Sans" charset="0"/>
              </a:rPr>
              <a:t>"meet me after the toga party" with a rail fence of depth 2.</a:t>
            </a:r>
          </a:p>
          <a:p>
            <a:pPr eaLnBrk="1" hangingPunct="1">
              <a:spcBef>
                <a:spcPts val="450"/>
              </a:spcBef>
            </a:pPr>
            <a:endParaRPr lang="en-AU">
              <a:latin typeface="Arial" pitchFamily="34" charset="0"/>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FFECA43-240F-454D-854C-4057E5B2C67F}" type="slidenum">
              <a:rPr lang="en-US"/>
              <a:pPr/>
              <a:t>25</a:t>
            </a:fld>
            <a:endParaRPr lang="en-US"/>
          </a:p>
        </p:txBody>
      </p:sp>
      <p:sp>
        <p:nvSpPr>
          <p:cNvPr id="69633"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69634"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B75508D-DD60-44B9-8851-61ACBCB6DDF0}" type="slidenum">
              <a:rPr lang="en-US"/>
              <a:pPr/>
              <a:t>26</a:t>
            </a:fld>
            <a:endParaRPr lang="en-US"/>
          </a:p>
        </p:txBody>
      </p:sp>
      <p:sp>
        <p:nvSpPr>
          <p:cNvPr id="7065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70658"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E6630798-26F2-494D-AFE7-39956606C4DF}" type="slidenum">
              <a:rPr lang="en-US"/>
              <a:pPr/>
              <a:t>27</a:t>
            </a:fld>
            <a:endParaRPr lang="en-US"/>
          </a:p>
        </p:txBody>
      </p:sp>
      <p:sp>
        <p:nvSpPr>
          <p:cNvPr id="7168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1682"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Block ciphers work a on block / word at a time, which is some number of bits. All of these bits have to be available before the block can be processed. Stream ciphers work on a bit or byte of the message at a time, hence process it as a “stream”.</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3336E9BF-9078-4E5E-8F17-189D70D0648A}" type="slidenum">
              <a:rPr lang="en-US"/>
              <a:pPr/>
              <a:t>28</a:t>
            </a:fld>
            <a:endParaRPr lang="en-US"/>
          </a:p>
        </p:txBody>
      </p:sp>
      <p:sp>
        <p:nvSpPr>
          <p:cNvPr id="7270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2706"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An arbitrary reversible substitution cipher for a large block size is not practical, however, from an implementation and performance point of view. In general, for an </a:t>
            </a:r>
            <a:r>
              <a:rPr lang="en-AU" i="1">
                <a:latin typeface="Arial" pitchFamily="34" charset="0"/>
                <a:ea typeface="DejaVu Sans" charset="0"/>
                <a:cs typeface="DejaVu Sans" charset="0"/>
              </a:rPr>
              <a:t>n</a:t>
            </a:r>
            <a:r>
              <a:rPr lang="en-AU">
                <a:latin typeface="Arial" pitchFamily="34" charset="0"/>
                <a:ea typeface="DejaVu Sans" charset="0"/>
                <a:cs typeface="DejaVu Sans" charset="0"/>
              </a:rPr>
              <a:t>-bit general substitution block cipher, the size of the key is </a:t>
            </a:r>
            <a:r>
              <a:rPr lang="en-AU" i="1">
                <a:latin typeface="Arial" pitchFamily="34" charset="0"/>
                <a:ea typeface="DejaVu Sans" charset="0"/>
                <a:cs typeface="DejaVu Sans" charset="0"/>
              </a:rPr>
              <a:t>n x</a:t>
            </a:r>
            <a:r>
              <a:rPr lang="en-AU">
                <a:latin typeface="Arial" pitchFamily="34" charset="0"/>
                <a:ea typeface="DejaVu Sans" charset="0"/>
                <a:cs typeface="DejaVu Sans" charset="0"/>
              </a:rPr>
              <a:t> 2</a:t>
            </a:r>
            <a:r>
              <a:rPr lang="en-AU" i="1" baseline="30000">
                <a:latin typeface="Arial" pitchFamily="34" charset="0"/>
                <a:ea typeface="DejaVu Sans" charset="0"/>
                <a:cs typeface="DejaVu Sans" charset="0"/>
              </a:rPr>
              <a:t>n</a:t>
            </a:r>
            <a:r>
              <a:rPr lang="en-AU">
                <a:latin typeface="Arial" pitchFamily="34" charset="0"/>
                <a:ea typeface="DejaVu Sans" charset="0"/>
                <a:cs typeface="DejaVu Sans" charset="0"/>
              </a:rPr>
              <a:t>. For a 64-bit block, which is a desirable length to thwart statistical attacks, the key size is 64 x 2</a:t>
            </a:r>
            <a:r>
              <a:rPr lang="en-AU" baseline="30000">
                <a:latin typeface="Arial" pitchFamily="34" charset="0"/>
                <a:ea typeface="DejaVu Sans" charset="0"/>
                <a:cs typeface="DejaVu Sans" charset="0"/>
              </a:rPr>
              <a:t>64</a:t>
            </a:r>
            <a:r>
              <a:rPr lang="en-AU">
                <a:latin typeface="Arial" pitchFamily="34" charset="0"/>
                <a:ea typeface="DejaVu Sans" charset="0"/>
                <a:cs typeface="DejaVu Sans" charset="0"/>
              </a:rPr>
              <a:t> = 2</a:t>
            </a:r>
            <a:r>
              <a:rPr lang="en-AU" baseline="30000">
                <a:latin typeface="Arial" pitchFamily="34" charset="0"/>
                <a:ea typeface="DejaVu Sans" charset="0"/>
                <a:cs typeface="DejaVu Sans" charset="0"/>
              </a:rPr>
              <a:t>70</a:t>
            </a:r>
            <a:r>
              <a:rPr lang="en-AU">
                <a:latin typeface="Arial" pitchFamily="34" charset="0"/>
                <a:ea typeface="DejaVu Sans" charset="0"/>
                <a:cs typeface="DejaVu Sans" charset="0"/>
              </a:rPr>
              <a:t> = 10</a:t>
            </a:r>
            <a:r>
              <a:rPr lang="en-AU" baseline="30000">
                <a:latin typeface="Arial" pitchFamily="34" charset="0"/>
                <a:ea typeface="DejaVu Sans" charset="0"/>
                <a:cs typeface="DejaVu Sans" charset="0"/>
              </a:rPr>
              <a:t>21</a:t>
            </a:r>
            <a:r>
              <a:rPr lang="en-AU">
                <a:latin typeface="Arial" pitchFamily="34" charset="0"/>
                <a:ea typeface="DejaVu Sans" charset="0"/>
                <a:cs typeface="DejaVu Sans" charset="0"/>
              </a:rPr>
              <a:t> bits.</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endParaRPr lang="en-AU">
              <a:latin typeface="Arial" pitchFamily="34" charset="0"/>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9131D60B-BDA4-441C-A1D1-E278CDBEA2F0}" type="slidenum">
              <a:rPr lang="en-US"/>
              <a:pPr/>
              <a:t>29</a:t>
            </a:fld>
            <a:endParaRPr lang="en-US"/>
          </a:p>
        </p:txBody>
      </p:sp>
      <p:sp>
        <p:nvSpPr>
          <p:cNvPr id="7372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3730"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Claude Shannon’s 1949 paper has the key ideas that led to the development of modern block ciphers. Critically, it was the technique of layering groups of S-boxes separated by a larger P-box to form the S-P network, a complex form of a product cipher. He also introduced the ideas of </a:t>
            </a:r>
            <a:r>
              <a:rPr lang="en-AU" i="1">
                <a:latin typeface="Arial" pitchFamily="34" charset="0"/>
                <a:ea typeface="DejaVu Sans" charset="0"/>
                <a:cs typeface="DejaVu Sans" charset="0"/>
              </a:rPr>
              <a:t>confusion</a:t>
            </a:r>
            <a:r>
              <a:rPr lang="en-AU">
                <a:latin typeface="Arial" pitchFamily="34" charset="0"/>
                <a:ea typeface="DejaVu Sans" charset="0"/>
                <a:cs typeface="DejaVu Sans" charset="0"/>
              </a:rPr>
              <a:t> and </a:t>
            </a:r>
            <a:r>
              <a:rPr lang="en-AU" i="1">
                <a:latin typeface="Arial" pitchFamily="34" charset="0"/>
                <a:ea typeface="DejaVu Sans" charset="0"/>
                <a:cs typeface="DejaVu Sans" charset="0"/>
              </a:rPr>
              <a:t>diffusion</a:t>
            </a:r>
            <a:r>
              <a:rPr lang="en-AU">
                <a:latin typeface="Arial" pitchFamily="34" charset="0"/>
                <a:ea typeface="DejaVu Sans" charset="0"/>
                <a:cs typeface="DejaVu Sans" charset="0"/>
              </a:rPr>
              <a:t>, notionally provided by S-boxes and P-boxes (in conjunction with S-boxes).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E8950B9-3126-4AFC-877B-814748C6E85A}" type="slidenum">
              <a:rPr lang="en-US"/>
              <a:pPr/>
              <a:t>30</a:t>
            </a:fld>
            <a:endParaRPr lang="en-US"/>
          </a:p>
        </p:txBody>
      </p:sp>
      <p:sp>
        <p:nvSpPr>
          <p:cNvPr id="7475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4754"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Every block cipher involves a transformation of a block of plaintext into a block of ciphertext, where the transformation depends on the key. The mechanism of diffusion seeks to make the statistical relationship between the plaintext and ciphertext as complex as possible in order to thwart attempts to deduce the key. confusion</a:t>
            </a:r>
            <a:r>
              <a:rPr lang="en-AU" b="1">
                <a:latin typeface="Arial" pitchFamily="34" charset="0"/>
                <a:ea typeface="DejaVu Sans" charset="0"/>
                <a:cs typeface="DejaVu Sans" charset="0"/>
              </a:rPr>
              <a:t> </a:t>
            </a:r>
            <a:r>
              <a:rPr lang="en-AU">
                <a:latin typeface="Arial" pitchFamily="34" charset="0"/>
                <a:ea typeface="DejaVu Sans" charset="0"/>
                <a:cs typeface="DejaVu Sans" charset="0"/>
              </a:rPr>
              <a:t>seeks to make the relationship between the statistics of the ciphertext and the value of the encryption key as complex as possible, again to thwart attempts to discover the key.</a:t>
            </a:r>
          </a:p>
          <a:p>
            <a:pPr eaLnBrk="1" hangingPunct="1">
              <a:spcBef>
                <a:spcPts val="450"/>
              </a:spcBef>
            </a:pPr>
            <a:endParaRPr lang="en-US">
              <a:latin typeface="Arial" pitchFamily="34" charset="0"/>
              <a:ea typeface="DejaVu Sans" charset="0"/>
              <a:cs typeface="DejaVu Sans" charset="0"/>
            </a:endParaRPr>
          </a:p>
          <a:p>
            <a:pPr eaLnBrk="1" hangingPunct="1">
              <a:spcBef>
                <a:spcPts val="450"/>
              </a:spcBef>
            </a:pPr>
            <a:r>
              <a:rPr lang="en-AU">
                <a:latin typeface="Arial" pitchFamily="34" charset="0"/>
                <a:ea typeface="DejaVu Sans" charset="0"/>
                <a:cs typeface="DejaVu Sans" charset="0"/>
              </a:rPr>
              <a:t>So successful are diffusion and confusion in capturing the essence of the desired attributes of a block cipher that they have become the cornerstone of modern block cipher design.</a:t>
            </a: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endParaRPr lang="en-AU">
              <a:latin typeface="Arial" pitchFamily="34" charset="0"/>
              <a:ea typeface="DejaVu Sans" charset="0"/>
              <a:cs typeface="DejaVu Sans" charset="0"/>
            </a:endParaRPr>
          </a:p>
          <a:p>
            <a:pPr eaLnBrk="1" hangingPunct="1">
              <a:spcBef>
                <a:spcPts val="450"/>
              </a:spcBef>
            </a:pPr>
            <a:endParaRPr lang="en-AU">
              <a:latin typeface="Arial" pitchFamily="34" charset="0"/>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7E57120-5C0F-4063-AF79-9A6CC92D6C9A}" type="slidenum">
              <a:rPr lang="en-US"/>
              <a:pPr/>
              <a:t>4</a:t>
            </a:fld>
            <a:endParaRPr lang="en-US"/>
          </a:p>
        </p:txBody>
      </p:sp>
      <p:sp>
        <p:nvSpPr>
          <p:cNvPr id="4812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48130"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AA4BACF-4373-4F98-988A-7BFF7ADE9AAC}" type="slidenum">
              <a:rPr lang="en-US"/>
              <a:pPr/>
              <a:t>31</a:t>
            </a:fld>
            <a:endParaRPr lang="en-US"/>
          </a:p>
        </p:txBody>
      </p:sp>
      <p:sp>
        <p:nvSpPr>
          <p:cNvPr id="7577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5778"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Horst Feistel, working at IBM Thomas J Watson Research Labs devised a suitable invertible cipher structure in early 70's.</a:t>
            </a:r>
          </a:p>
          <a:p>
            <a:pPr eaLnBrk="1" hangingPunct="1">
              <a:spcBef>
                <a:spcPts val="450"/>
              </a:spcBef>
            </a:pPr>
            <a:r>
              <a:rPr lang="en-AU">
                <a:latin typeface="Arial" pitchFamily="34" charset="0"/>
                <a:ea typeface="DejaVu Sans" charset="0"/>
                <a:cs typeface="DejaVu Sans" charset="0"/>
              </a:rPr>
              <a:t>One of Feistel's main contributions was the invention of a suitable structure which adapted Shannon's S-P network in an easily inverted structure. Essentially the same h/w or s/w is used for both encryption and decryption, with just a slight change in how the keys are used. One layer of S-boxes and the following P-box are used to form the round function.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7617FC0-CF2C-43C5-A81A-7FE094006596}" type="slidenum">
              <a:rPr lang="en-US"/>
              <a:pPr/>
              <a:t>32</a:t>
            </a:fld>
            <a:endParaRPr lang="en-US"/>
          </a:p>
        </p:txBody>
      </p:sp>
      <p:sp>
        <p:nvSpPr>
          <p:cNvPr id="7680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76802"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3773C8D3-4F47-4B4A-806E-47D9127992E7}" type="slidenum">
              <a:rPr lang="en-US"/>
              <a:pPr/>
              <a:t>33</a:t>
            </a:fld>
            <a:endParaRPr lang="en-US"/>
          </a:p>
        </p:txBody>
      </p:sp>
      <p:sp>
        <p:nvSpPr>
          <p:cNvPr id="77825"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0CACEEDB-764A-4350-9716-2D208D5D3D0F}" type="slidenum">
              <a:rPr lang="en-US" sz="1200"/>
              <a:pPr algn="r"/>
              <a:t>33</a:t>
            </a:fld>
            <a:endParaRPr lang="en-US" sz="1200"/>
          </a:p>
        </p:txBody>
      </p:sp>
      <p:sp>
        <p:nvSpPr>
          <p:cNvPr id="77826"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77827"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77828"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77829"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7830"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4ABF1A3-4A0B-4616-8BD7-696F565154EA}" type="slidenum">
              <a:rPr lang="en-US"/>
              <a:pPr/>
              <a:t>34</a:t>
            </a:fld>
            <a:endParaRPr lang="en-US"/>
          </a:p>
        </p:txBody>
      </p:sp>
      <p:sp>
        <p:nvSpPr>
          <p:cNvPr id="7884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78850"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11EFAF1E-D709-487F-8F40-043D18F2972D}" type="slidenum">
              <a:rPr lang="en-US"/>
              <a:pPr/>
              <a:t>35</a:t>
            </a:fld>
            <a:endParaRPr lang="en-US"/>
          </a:p>
        </p:txBody>
      </p:sp>
      <p:sp>
        <p:nvSpPr>
          <p:cNvPr id="79873"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CDDE9BCC-39FC-4DF3-9129-DFCEC2D5F51E}" type="slidenum">
              <a:rPr lang="en-US" sz="1200"/>
              <a:pPr algn="r"/>
              <a:t>35</a:t>
            </a:fld>
            <a:endParaRPr lang="en-US" sz="1200"/>
          </a:p>
        </p:txBody>
      </p:sp>
      <p:sp>
        <p:nvSpPr>
          <p:cNvPr id="79874"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79875"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79876"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79877"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79878"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F4308EB5-2C21-4008-8873-2F71D539BCA2}" type="slidenum">
              <a:rPr lang="en-US"/>
              <a:pPr/>
              <a:t>36</a:t>
            </a:fld>
            <a:endParaRPr lang="en-US"/>
          </a:p>
        </p:txBody>
      </p:sp>
      <p:sp>
        <p:nvSpPr>
          <p:cNvPr id="80897"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56C0A1C7-AE34-4148-A456-949F55EC3580}" type="slidenum">
              <a:rPr lang="en-US" sz="1200"/>
              <a:pPr algn="r"/>
              <a:t>36</a:t>
            </a:fld>
            <a:endParaRPr lang="en-US" sz="1200"/>
          </a:p>
        </p:txBody>
      </p:sp>
      <p:sp>
        <p:nvSpPr>
          <p:cNvPr id="80898"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0899"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0900"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0901"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0902"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8A5507BF-1134-4A86-8979-9EC43A323081}" type="slidenum">
              <a:rPr lang="en-US"/>
              <a:pPr/>
              <a:t>37</a:t>
            </a:fld>
            <a:endParaRPr lang="en-US"/>
          </a:p>
        </p:txBody>
      </p:sp>
      <p:sp>
        <p:nvSpPr>
          <p:cNvPr id="81921"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4FC672FE-9BAA-4FC1-A4D7-0EF14D3783AD}" type="slidenum">
              <a:rPr lang="en-US" sz="1200"/>
              <a:pPr algn="r"/>
              <a:t>37</a:t>
            </a:fld>
            <a:endParaRPr lang="en-US" sz="1200"/>
          </a:p>
        </p:txBody>
      </p:sp>
      <p:sp>
        <p:nvSpPr>
          <p:cNvPr id="81922"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1923"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1924"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1925"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1926"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5C8F9A83-ED82-4C34-B806-6D0269FC46C0}" type="slidenum">
              <a:rPr lang="en-US"/>
              <a:pPr/>
              <a:t>38</a:t>
            </a:fld>
            <a:endParaRPr lang="en-US"/>
          </a:p>
        </p:txBody>
      </p:sp>
      <p:sp>
        <p:nvSpPr>
          <p:cNvPr id="83969"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18160914-E1C1-40A6-A84E-E60556343EBF}" type="slidenum">
              <a:rPr lang="en-US" sz="1200"/>
              <a:pPr algn="r"/>
              <a:t>38</a:t>
            </a:fld>
            <a:endParaRPr lang="en-US" sz="1200"/>
          </a:p>
        </p:txBody>
      </p:sp>
      <p:sp>
        <p:nvSpPr>
          <p:cNvPr id="83970"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3971"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3972"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3973"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3974"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6A1617FB-EA54-44FF-9C4D-78BAF85E0C88}" type="slidenum">
              <a:rPr lang="en-US"/>
              <a:pPr/>
              <a:t>39</a:t>
            </a:fld>
            <a:endParaRPr lang="en-US"/>
          </a:p>
        </p:txBody>
      </p:sp>
      <p:sp>
        <p:nvSpPr>
          <p:cNvPr id="86017"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78C7DDE0-D93E-469B-912A-D24A2B4D2F54}" type="slidenum">
              <a:rPr lang="en-US" sz="1200"/>
              <a:pPr algn="r"/>
              <a:t>39</a:t>
            </a:fld>
            <a:endParaRPr lang="en-US" sz="1200"/>
          </a:p>
        </p:txBody>
      </p:sp>
      <p:sp>
        <p:nvSpPr>
          <p:cNvPr id="86018"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6019"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6020"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6021"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6022"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13090BB4-8B3B-44A0-82BA-E024A55F6A11}" type="slidenum">
              <a:rPr lang="en-US"/>
              <a:pPr/>
              <a:t>40</a:t>
            </a:fld>
            <a:endParaRPr lang="en-US"/>
          </a:p>
        </p:txBody>
      </p:sp>
      <p:sp>
        <p:nvSpPr>
          <p:cNvPr id="87041"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F8002D07-8F64-47C5-A3AF-9B92733D2C64}" type="slidenum">
              <a:rPr lang="en-US" sz="1200"/>
              <a:pPr algn="r"/>
              <a:t>40</a:t>
            </a:fld>
            <a:endParaRPr lang="en-US" sz="1200"/>
          </a:p>
        </p:txBody>
      </p:sp>
      <p:sp>
        <p:nvSpPr>
          <p:cNvPr id="87042"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7043"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7044"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7045"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7046"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EF774606-210F-4651-820D-49222318374E}" type="slidenum">
              <a:rPr lang="en-US"/>
              <a:pPr/>
              <a:t>5</a:t>
            </a:fld>
            <a:endParaRPr lang="en-US"/>
          </a:p>
        </p:txBody>
      </p:sp>
      <p:sp>
        <p:nvSpPr>
          <p:cNvPr id="4915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9154"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Briefly review some terminology used throughout the course. </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7"/>
          <p:cNvSpPr>
            <a:spLocks noGrp="1" noChangeArrowheads="1"/>
          </p:cNvSpPr>
          <p:nvPr>
            <p:ph type="sldNum"/>
          </p:nvPr>
        </p:nvSpPr>
        <p:spPr>
          <a:ln/>
        </p:spPr>
        <p:txBody>
          <a:bodyPr/>
          <a:lstStyle/>
          <a:p>
            <a:fld id="{834988E8-A9A8-462A-9535-7975D2349D9E}" type="slidenum">
              <a:rPr lang="en-US"/>
              <a:pPr/>
              <a:t>41</a:t>
            </a:fld>
            <a:endParaRPr lang="en-US"/>
          </a:p>
        </p:txBody>
      </p:sp>
      <p:sp>
        <p:nvSpPr>
          <p:cNvPr id="88065"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fld id="{01CDA842-6D32-4DC6-A500-84355235DA42}" type="slidenum">
              <a:rPr lang="en-US" sz="1200"/>
              <a:pPr algn="r"/>
              <a:t>41</a:t>
            </a:fld>
            <a:endParaRPr lang="en-US" sz="1200"/>
          </a:p>
        </p:txBody>
      </p:sp>
      <p:sp>
        <p:nvSpPr>
          <p:cNvPr id="88066" name="Text Box 2"/>
          <p:cNvSpPr txBox="1">
            <a:spLocks noChangeArrowheads="1"/>
          </p:cNvSpPr>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8067" name="Text Box 3"/>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endParaRPr lang="en-US" sz="1200"/>
          </a:p>
        </p:txBody>
      </p:sp>
      <p:sp>
        <p:nvSpPr>
          <p:cNvPr id="88068" name="Text Box 4"/>
          <p:cNvSpPr txBox="1">
            <a:spLocks noChangeArrowheads="1"/>
          </p:cNvSpPr>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algn="r"/>
            <a:endParaRPr lang="en-US" sz="1200"/>
          </a:p>
        </p:txBody>
      </p:sp>
      <p:sp>
        <p:nvSpPr>
          <p:cNvPr id="88069" name="Text Box 5"/>
          <p:cNvSpPr txBox="1">
            <a:spLocks noChangeArrowheads="1"/>
          </p:cNvSpPr>
          <p:nvPr/>
        </p:nvSpPr>
        <p:spPr bwMode="auto">
          <a:xfrm>
            <a:off x="1150938" y="692150"/>
            <a:ext cx="4556125" cy="34163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88070" name="Rectangle 6"/>
          <p:cNvSpPr txBox="1">
            <a:spLocks noGrp="1" noChangeArrowheads="1"/>
          </p:cNvSpPr>
          <p:nvPr>
            <p:ph type="body"/>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14A3200F-E207-47B1-BDA3-C5E9593CDA8B}" type="slidenum">
              <a:rPr lang="en-US"/>
              <a:pPr/>
              <a:t>6</a:t>
            </a:fld>
            <a:endParaRPr lang="en-US"/>
          </a:p>
        </p:txBody>
      </p:sp>
      <p:sp>
        <p:nvSpPr>
          <p:cNvPr id="5017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0178"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CBF236DB-D9C4-49A3-A97E-6E305D4EC1C7}" type="slidenum">
              <a:rPr lang="en-US"/>
              <a:pPr/>
              <a:t>7</a:t>
            </a:fld>
            <a:endParaRPr lang="en-US"/>
          </a:p>
        </p:txBody>
      </p:sp>
      <p:sp>
        <p:nvSpPr>
          <p:cNvPr id="5120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1202"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14704B2-31DB-4CBE-A626-D9D91105B5CD}" type="slidenum">
              <a:rPr lang="en-US"/>
              <a:pPr/>
              <a:t>8</a:t>
            </a:fld>
            <a:endParaRPr lang="en-US"/>
          </a:p>
        </p:txBody>
      </p:sp>
      <p:sp>
        <p:nvSpPr>
          <p:cNvPr id="5222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2226"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2F35C60-5C21-4C9E-A12B-5C288DB29F4D}" type="slidenum">
              <a:rPr lang="en-US"/>
              <a:pPr/>
              <a:t>9</a:t>
            </a:fld>
            <a:endParaRPr lang="en-US"/>
          </a:p>
        </p:txBody>
      </p:sp>
      <p:sp>
        <p:nvSpPr>
          <p:cNvPr id="5324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53250" name="Text Box 2"/>
          <p:cNvSpPr txBox="1">
            <a:spLocks noGrp="1" noChangeArrowheads="1"/>
          </p:cNvSpPr>
          <p:nvPr>
            <p:ph type="body"/>
          </p:nvPr>
        </p:nvSpPr>
        <p:spPr bwMode="auto">
          <a:xfrm>
            <a:off x="685800" y="4343400"/>
            <a:ext cx="5486400" cy="41148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8" charset="0"/>
              </a:defRPr>
            </a:lvl9pPr>
          </a:lstStyle>
          <a:p>
            <a:pPr eaLnBrk="1" hangingPunct="1">
              <a:spcBef>
                <a:spcPts val="450"/>
              </a:spcBef>
            </a:pPr>
            <a:r>
              <a:rPr lang="en-AU">
                <a:latin typeface="Arial" pitchFamily="34" charset="0"/>
                <a:ea typeface="DejaVu Sans" charset="0"/>
                <a:cs typeface="DejaVu Sans" charset="0"/>
              </a:rPr>
              <a:t>Unconditional security would be nice, but the only known such cipher is the </a:t>
            </a:r>
            <a:r>
              <a:rPr lang="en-AU" b="1">
                <a:latin typeface="Arial" pitchFamily="34" charset="0"/>
                <a:ea typeface="DejaVu Sans" charset="0"/>
                <a:cs typeface="DejaVu Sans" charset="0"/>
              </a:rPr>
              <a:t>one-time pad</a:t>
            </a:r>
            <a:r>
              <a:rPr lang="en-AU">
                <a:latin typeface="Arial" pitchFamily="34" charset="0"/>
                <a:ea typeface="DejaVu Sans" charset="0"/>
                <a:cs typeface="DejaVu Sans" charset="0"/>
              </a:rPr>
              <a:t> (later). For all reasonable encryption algorithms, have to assume computational security where it either takes too long, or is too expensive, to bother breaking the cipher.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EAD6E25-0B49-4FDA-B8A2-FDCF81DD8117}" type="slidenum">
              <a:rPr lang="en-US"/>
              <a:pPr/>
              <a:t>10</a:t>
            </a:fld>
            <a:endParaRPr lang="en-US"/>
          </a:p>
        </p:txBody>
      </p:sp>
      <p:sp>
        <p:nvSpPr>
          <p:cNvPr id="54273"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54274" name="Rectangle 2"/>
          <p:cNvSpPr txBox="1">
            <a:spLocks noGrp="1" noChangeArrowheads="1"/>
          </p:cNvSpPr>
          <p:nvPr>
            <p:ph type="body" idx="1"/>
          </p:nvPr>
        </p:nvSpPr>
        <p:spPr bwMode="auto">
          <a:xfrm>
            <a:off x="685800" y="4343400"/>
            <a:ext cx="5486400" cy="4208463"/>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256650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387278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5813" cy="5934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4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58264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2476519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202042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793393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3756272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1227868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3093011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394661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Tree>
    <p:extLst>
      <p:ext uri="{BB962C8B-B14F-4D97-AF65-F5344CB8AC3E}">
        <p14:creationId xmlns:p14="http://schemas.microsoft.com/office/powerpoint/2010/main" xmlns="" val="2133006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90500"/>
            <a:ext cx="8228013" cy="13112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ea typeface="+mn-ea"/>
                <a:cs typeface="+mn-cs"/>
              </a:defRPr>
            </a:lvl1pPr>
          </a:lstStyle>
          <a:p>
            <a:endParaRPr lang="en-US"/>
          </a:p>
        </p:txBody>
      </p:sp>
      <p:sp>
        <p:nvSpPr>
          <p:cNvPr id="1028" name="Rectangle 4"/>
          <p:cNvSpPr>
            <a:spLocks noGrp="1" noChangeArrowheads="1"/>
          </p:cNvSpPr>
          <p:nvPr>
            <p:ph type="ftr"/>
          </p:nvPr>
        </p:nvSpPr>
        <p:spPr bwMode="auto">
          <a:xfrm>
            <a:off x="5181600" y="6400800"/>
            <a:ext cx="3960813" cy="4556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ea typeface="+mn-ea"/>
                <a:cs typeface="+mn-cs"/>
              </a:defRPr>
            </a:lvl1p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mj-lt"/>
          <a:ea typeface="+mj-ea"/>
          <a:cs typeface="+mj-cs"/>
        </a:defRPr>
      </a:lvl1pPr>
      <a:lvl2pPr marL="742950" indent="-28575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2pPr>
      <a:lvl3pPr marL="11430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3pPr>
      <a:lvl4pPr marL="16002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4pPr>
      <a:lvl5pPr marL="20574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5pPr>
      <a:lvl6pPr marL="25146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6pPr>
      <a:lvl7pPr marL="29718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7pPr>
      <a:lvl8pPr marL="34290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8pPr>
      <a:lvl9pPr marL="3886200" indent="-228600" algn="ctr" defTabSz="457200" rtl="0" fontAlgn="base">
        <a:spcBef>
          <a:spcPts val="1200"/>
        </a:spcBef>
        <a:spcAft>
          <a:spcPts val="300"/>
        </a:spcAft>
        <a:buClr>
          <a:srgbClr val="000000"/>
        </a:buClr>
        <a:buSzPct val="100000"/>
        <a:buFont typeface="Times New Roman" pitchFamily="18" charset="0"/>
        <a:defRPr sz="4000">
          <a:solidFill>
            <a:srgbClr val="FF0000"/>
          </a:solidFill>
          <a:latin typeface="Comic Sans MS" pitchFamily="66" charset="0"/>
          <a:ea typeface="DejaVu Sans" charset="0"/>
          <a:cs typeface="DejaVu Sans" charset="0"/>
        </a:defRPr>
      </a:lvl9pPr>
    </p:titleStyle>
    <p:bodyStyle>
      <a:lvl1pPr marL="342900" indent="-342900" algn="l" defTabSz="457200" rtl="0" fontAlgn="base">
        <a:spcBef>
          <a:spcPts val="1200"/>
        </a:spcBef>
        <a:spcAft>
          <a:spcPts val="300"/>
        </a:spcAft>
        <a:buClr>
          <a:srgbClr val="000000"/>
        </a:buClr>
        <a:buSzPct val="100000"/>
        <a:buFont typeface="Times New Roman" pitchFamily="18" charset="0"/>
        <a:defRPr sz="2800">
          <a:solidFill>
            <a:srgbClr val="000000"/>
          </a:solidFill>
          <a:latin typeface="+mn-lt"/>
          <a:ea typeface="+mn-ea"/>
          <a:cs typeface="+mn-cs"/>
        </a:defRPr>
      </a:lvl1pPr>
      <a:lvl2pPr marL="742950" indent="-285750" algn="l" defTabSz="457200" rtl="0" fontAlgn="base">
        <a:spcBef>
          <a:spcPts val="1200"/>
        </a:spcBef>
        <a:spcAft>
          <a:spcPts val="300"/>
        </a:spcAft>
        <a:buClr>
          <a:srgbClr val="000000"/>
        </a:buClr>
        <a:buSzPct val="100000"/>
        <a:buFont typeface="Times New Roman" pitchFamily="18" charset="0"/>
        <a:defRPr sz="2400">
          <a:solidFill>
            <a:srgbClr val="000000"/>
          </a:solidFill>
          <a:latin typeface="+mn-lt"/>
          <a:ea typeface="+mn-ea"/>
          <a:cs typeface="+mn-cs"/>
        </a:defRPr>
      </a:lvl2pPr>
      <a:lvl3pPr marL="1143000" indent="-228600" algn="l" defTabSz="457200" rtl="0" fontAlgn="base">
        <a:spcBef>
          <a:spcPts val="1200"/>
        </a:spcBef>
        <a:spcAft>
          <a:spcPts val="300"/>
        </a:spcAft>
        <a:buClr>
          <a:srgbClr val="000000"/>
        </a:buClr>
        <a:buSzPct val="100000"/>
        <a:buFont typeface="Times New Roman" pitchFamily="18" charset="0"/>
        <a:defRPr sz="2000">
          <a:solidFill>
            <a:srgbClr val="000000"/>
          </a:solidFill>
          <a:latin typeface="+mn-lt"/>
          <a:ea typeface="+mn-ea"/>
          <a:cs typeface="+mn-cs"/>
        </a:defRPr>
      </a:lvl3pPr>
      <a:lvl4pPr marL="1600200" indent="-228600" algn="l" defTabSz="457200" rtl="0" fontAlgn="base">
        <a:spcBef>
          <a:spcPts val="1200"/>
        </a:spcBef>
        <a:spcAft>
          <a:spcPts val="300"/>
        </a:spcAft>
        <a:buClr>
          <a:srgbClr val="000000"/>
        </a:buClr>
        <a:buSzPct val="100000"/>
        <a:buFont typeface="Times New Roman" pitchFamily="18" charset="0"/>
        <a:defRPr>
          <a:solidFill>
            <a:srgbClr val="000000"/>
          </a:solidFill>
          <a:latin typeface="+mn-lt"/>
          <a:ea typeface="+mn-ea"/>
          <a:cs typeface="+mn-cs"/>
        </a:defRPr>
      </a:lvl4pPr>
      <a:lvl5pPr marL="2057400" indent="-228600" algn="l" defTabSz="457200" rtl="0" fontAlgn="base">
        <a:spcBef>
          <a:spcPts val="1200"/>
        </a:spcBef>
        <a:spcAft>
          <a:spcPts val="300"/>
        </a:spcAft>
        <a:buClr>
          <a:srgbClr val="000000"/>
        </a:buClr>
        <a:buSzPct val="100000"/>
        <a:buFont typeface="Times New Roman" pitchFamily="18" charset="0"/>
        <a:defRPr sz="1600">
          <a:solidFill>
            <a:srgbClr val="000000"/>
          </a:solidFill>
          <a:latin typeface="+mn-lt"/>
          <a:ea typeface="+mn-ea"/>
          <a:cs typeface="+mn-cs"/>
        </a:defRPr>
      </a:lvl5pPr>
      <a:lvl6pPr marL="2514600" indent="-228600" algn="l" defTabSz="457200" rtl="0" fontAlgn="base">
        <a:spcBef>
          <a:spcPts val="1200"/>
        </a:spcBef>
        <a:spcAft>
          <a:spcPts val="300"/>
        </a:spcAft>
        <a:buClr>
          <a:srgbClr val="000000"/>
        </a:buClr>
        <a:buSzPct val="100000"/>
        <a:buFont typeface="Times New Roman" pitchFamily="18" charset="0"/>
        <a:defRPr sz="1600">
          <a:solidFill>
            <a:srgbClr val="000000"/>
          </a:solidFill>
          <a:latin typeface="+mn-lt"/>
          <a:ea typeface="+mn-ea"/>
          <a:cs typeface="+mn-cs"/>
        </a:defRPr>
      </a:lvl6pPr>
      <a:lvl7pPr marL="2971800" indent="-228600" algn="l" defTabSz="457200" rtl="0" fontAlgn="base">
        <a:spcBef>
          <a:spcPts val="1200"/>
        </a:spcBef>
        <a:spcAft>
          <a:spcPts val="300"/>
        </a:spcAft>
        <a:buClr>
          <a:srgbClr val="000000"/>
        </a:buClr>
        <a:buSzPct val="100000"/>
        <a:buFont typeface="Times New Roman" pitchFamily="18" charset="0"/>
        <a:defRPr sz="1600">
          <a:solidFill>
            <a:srgbClr val="000000"/>
          </a:solidFill>
          <a:latin typeface="+mn-lt"/>
          <a:ea typeface="+mn-ea"/>
          <a:cs typeface="+mn-cs"/>
        </a:defRPr>
      </a:lvl7pPr>
      <a:lvl8pPr marL="3429000" indent="-228600" algn="l" defTabSz="457200" rtl="0" fontAlgn="base">
        <a:spcBef>
          <a:spcPts val="1200"/>
        </a:spcBef>
        <a:spcAft>
          <a:spcPts val="300"/>
        </a:spcAft>
        <a:buClr>
          <a:srgbClr val="000000"/>
        </a:buClr>
        <a:buSzPct val="100000"/>
        <a:buFont typeface="Times New Roman" pitchFamily="18" charset="0"/>
        <a:defRPr sz="1600">
          <a:solidFill>
            <a:srgbClr val="000000"/>
          </a:solidFill>
          <a:latin typeface="+mn-lt"/>
          <a:ea typeface="+mn-ea"/>
          <a:cs typeface="+mn-cs"/>
        </a:defRPr>
      </a:lvl8pPr>
      <a:lvl9pPr marL="3886200" indent="-228600" algn="l" defTabSz="457200" rtl="0" fontAlgn="base">
        <a:spcBef>
          <a:spcPts val="1200"/>
        </a:spcBef>
        <a:spcAft>
          <a:spcPts val="300"/>
        </a:spcAft>
        <a:buClr>
          <a:srgbClr val="000000"/>
        </a:buClr>
        <a:buSzPct val="100000"/>
        <a:buFont typeface="Times New Roman" pitchFamily="18" charset="0"/>
        <a:defRPr sz="16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819400"/>
            <a:ext cx="8228013" cy="1311275"/>
          </a:xfrm>
        </p:spPr>
        <p:txBody>
          <a:bodyPr/>
          <a:lstStyle/>
          <a:p>
            <a:r>
              <a:rPr lang="en-US" dirty="0" smtClean="0"/>
              <a:t>Cryptography</a:t>
            </a:r>
            <a:endParaRPr lang="en-US" dirty="0"/>
          </a:p>
        </p:txBody>
      </p:sp>
      <p:sp>
        <p:nvSpPr>
          <p:cNvPr id="3" name="Subtitle 2"/>
          <p:cNvSpPr>
            <a:spLocks noGrp="1"/>
          </p:cNvSpPr>
          <p:nvPr/>
        </p:nvSpPr>
        <p:spPr bwMode="auto">
          <a:xfrm>
            <a:off x="4800600" y="4953000"/>
            <a:ext cx="4191000"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accent1"/>
              </a:buClr>
              <a:buSzPct val="65000"/>
              <a:buFont typeface="Wingdings" pitchFamily="2" charset="2"/>
              <a:buNone/>
              <a:defRPr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eaLnBrk="1" hangingPunct="1">
              <a:spcBef>
                <a:spcPct val="0"/>
              </a:spcBef>
            </a:pPr>
            <a:r>
              <a:rPr lang="en-US" sz="2000" b="1" dirty="0" smtClean="0">
                <a:solidFill>
                  <a:schemeClr val="accent1">
                    <a:lumMod val="75000"/>
                  </a:schemeClr>
                </a:solidFill>
              </a:rPr>
              <a:t>Mrs. M. </a:t>
            </a:r>
            <a:r>
              <a:rPr lang="en-US" sz="2000" b="1" dirty="0" err="1" smtClean="0">
                <a:solidFill>
                  <a:schemeClr val="accent1">
                    <a:lumMod val="75000"/>
                  </a:schemeClr>
                </a:solidFill>
              </a:rPr>
              <a:t>Lalli</a:t>
            </a:r>
            <a:endParaRPr lang="en-US" sz="2000" b="1" dirty="0" smtClean="0">
              <a:solidFill>
                <a:schemeClr val="accent1">
                  <a:lumMod val="75000"/>
                </a:schemeClr>
              </a:solidFill>
            </a:endParaRPr>
          </a:p>
          <a:p>
            <a:pPr eaLnBrk="1" hangingPunct="1">
              <a:spcBef>
                <a:spcPct val="0"/>
              </a:spcBef>
            </a:pPr>
            <a:r>
              <a:rPr lang="en-US" sz="2000" b="1" dirty="0" smtClean="0">
                <a:solidFill>
                  <a:schemeClr val="accent1">
                    <a:lumMod val="75000"/>
                  </a:schemeClr>
                </a:solidFill>
              </a:rPr>
              <a:t>Assistant Professor</a:t>
            </a:r>
          </a:p>
          <a:p>
            <a:pPr eaLnBrk="1" hangingPunct="1">
              <a:spcBef>
                <a:spcPct val="0"/>
              </a:spcBef>
            </a:pPr>
            <a:r>
              <a:rPr lang="en-US" sz="2000" b="1" dirty="0" smtClean="0">
                <a:solidFill>
                  <a:schemeClr val="accent1">
                    <a:lumMod val="75000"/>
                  </a:schemeClr>
                </a:solidFill>
              </a:rPr>
              <a:t>Department of Computer Science</a:t>
            </a:r>
          </a:p>
          <a:p>
            <a:pPr eaLnBrk="1" hangingPunct="1">
              <a:spcBef>
                <a:spcPct val="0"/>
              </a:spcBef>
            </a:pPr>
            <a:r>
              <a:rPr lang="en-US" sz="2000" b="1" dirty="0" err="1" smtClean="0">
                <a:solidFill>
                  <a:schemeClr val="accent1">
                    <a:lumMod val="75000"/>
                  </a:schemeClr>
                </a:solidFill>
              </a:rPr>
              <a:t>Bharathidasan</a:t>
            </a:r>
            <a:r>
              <a:rPr lang="en-US" sz="2000" b="1" dirty="0" smtClean="0">
                <a:solidFill>
                  <a:schemeClr val="accent1">
                    <a:lumMod val="75000"/>
                  </a:schemeClr>
                </a:solidFill>
              </a:rPr>
              <a:t> University</a:t>
            </a:r>
          </a:p>
          <a:p>
            <a:pPr eaLnBrk="1" hangingPunct="1">
              <a:spcBef>
                <a:spcPct val="0"/>
              </a:spcBef>
            </a:pPr>
            <a:r>
              <a:rPr lang="en-US" sz="2000" b="1" dirty="0" err="1" smtClean="0">
                <a:solidFill>
                  <a:schemeClr val="accent1">
                    <a:lumMod val="75000"/>
                  </a:schemeClr>
                </a:solidFill>
              </a:rPr>
              <a:t>Trichy</a:t>
            </a:r>
            <a:endParaRPr lang="en-US" sz="2000" b="1" dirty="0" smtClean="0">
              <a:solidFill>
                <a:schemeClr val="accent1">
                  <a:lumMod val="75000"/>
                </a:schemeClr>
              </a:solidFill>
            </a:endParaRPr>
          </a:p>
          <a:p>
            <a:pPr eaLnBrk="1" hangingPunct="1">
              <a:spcBef>
                <a:spcPct val="0"/>
              </a:spcBef>
            </a:pPr>
            <a:endParaRPr lang="en-US" sz="4000" dirty="0" smtClean="0">
              <a:solidFill>
                <a:schemeClr val="accent1">
                  <a:lumMod val="75000"/>
                </a:schemeClr>
              </a:solidFill>
            </a:endParaRPr>
          </a:p>
          <a:p>
            <a:pPr eaLnBrk="1" hangingPunct="1">
              <a:spcBef>
                <a:spcPct val="0"/>
              </a:spcBef>
            </a:pPr>
            <a:endParaRPr lang="en-US" sz="4000" dirty="0" smtClean="0">
              <a:solidFill>
                <a:schemeClr val="accent1">
                  <a:lumMod val="75000"/>
                </a:schemeClr>
              </a:solidFill>
            </a:endParaRPr>
          </a:p>
        </p:txBody>
      </p:sp>
    </p:spTree>
    <p:extLst>
      <p:ext uri="{BB962C8B-B14F-4D97-AF65-F5344CB8AC3E}">
        <p14:creationId xmlns:p14="http://schemas.microsoft.com/office/powerpoint/2010/main" xmlns="" val="896461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Brute Force Search</a:t>
            </a:r>
          </a:p>
        </p:txBody>
      </p:sp>
      <p:sp>
        <p:nvSpPr>
          <p:cNvPr id="11266" name="Rectangle 2"/>
          <p:cNvSpPr>
            <a:spLocks noGrp="1" noChangeArrowheads="1"/>
          </p:cNvSpPr>
          <p:nvPr>
            <p:ph type="body" idx="1"/>
          </p:nvPr>
        </p:nvSpPr>
        <p:spPr>
          <a:xfrm>
            <a:off x="457200" y="1295400"/>
            <a:ext cx="8229600" cy="19732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Always possible to simply try every key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Most basic attack, proportional to key size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Assume either know / recognise plaintext</a:t>
            </a:r>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 y="3324225"/>
            <a:ext cx="8839200" cy="3465513"/>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Outline</a:t>
            </a:r>
          </a:p>
        </p:txBody>
      </p:sp>
      <p:sp>
        <p:nvSpPr>
          <p:cNvPr id="12290"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Overview of Cryptography</a:t>
            </a:r>
          </a:p>
          <a:p>
            <a:pPr marL="341313" indent="-341313">
              <a:buClr>
                <a:srgbClr val="FF0000"/>
              </a:buClr>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rgbClr val="FF0000"/>
                </a:solidFill>
              </a:rPr>
              <a:t>Classical Symmetric Cipher</a:t>
            </a:r>
          </a:p>
          <a:p>
            <a:pPr marL="741363" lvl="1" indent="-284163">
              <a:buClr>
                <a:srgbClr val="FF0000"/>
              </a:buClr>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rgbClr val="FF0000"/>
                </a:solidFill>
              </a:rPr>
              <a:t>Substitution Cipher</a:t>
            </a:r>
          </a:p>
          <a:p>
            <a:pPr marL="741363" lvl="1" indent="-284163">
              <a:buClr>
                <a:srgbClr val="FF0000"/>
              </a:buClr>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rgbClr val="FF0000"/>
                </a:solidFill>
              </a:rPr>
              <a:t>Transposition Cipher</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Modern Symmetric Ciphers (DES)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Symmetric Cipher Model</a:t>
            </a: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04800" y="1474788"/>
            <a:ext cx="8458200" cy="4651375"/>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Requirements</a:t>
            </a:r>
          </a:p>
        </p:txBody>
      </p:sp>
      <p:sp>
        <p:nvSpPr>
          <p:cNvPr id="14338" name="Rectangle 2"/>
          <p:cNvSpPr>
            <a:spLocks noGrp="1" noChangeArrowheads="1"/>
          </p:cNvSpPr>
          <p:nvPr>
            <p:ph type="body" idx="1"/>
          </p:nvPr>
        </p:nvSpPr>
        <p:spPr>
          <a:xfrm>
            <a:off x="304800" y="1371600"/>
            <a:ext cx="8534400" cy="51816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Two requirements for secure use of symmetric encryption:</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a strong encryption algorithm</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a secret key known only to sender / receiver</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i="1"/>
              <a:t>	Y </a:t>
            </a:r>
            <a:r>
              <a:rPr lang="en-US"/>
              <a:t>= E</a:t>
            </a:r>
            <a:r>
              <a:rPr lang="en-US" sz="2000" i="1" baseline="-25000"/>
              <a:t>K</a:t>
            </a:r>
            <a:r>
              <a:rPr lang="en-US"/>
              <a:t>(</a:t>
            </a:r>
            <a:r>
              <a:rPr lang="en-US" i="1"/>
              <a:t>X</a:t>
            </a:r>
            <a:r>
              <a:rPr lang="en-US"/>
              <a:t>)</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i="1"/>
              <a:t>	X </a:t>
            </a:r>
            <a:r>
              <a:rPr lang="en-US"/>
              <a:t>= D</a:t>
            </a:r>
            <a:r>
              <a:rPr lang="en-US" sz="2000" i="1" baseline="-25000"/>
              <a:t>K</a:t>
            </a:r>
            <a:r>
              <a:rPr lang="en-US"/>
              <a:t>(</a:t>
            </a:r>
            <a:r>
              <a:rPr lang="en-US" i="1"/>
              <a:t>Y</a:t>
            </a:r>
            <a:r>
              <a:rPr lang="en-US"/>
              <a: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Assume encryption algorithm is known</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Implies a secure channel to distribute key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Classical Substitution Ciphers</a:t>
            </a:r>
          </a:p>
        </p:txBody>
      </p:sp>
      <p:sp>
        <p:nvSpPr>
          <p:cNvPr id="15362"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Letters of plaintext are replaced by other letters or by numbers or symbols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Plaintext is </a:t>
            </a:r>
            <a:r>
              <a:rPr lang="en-AU"/>
              <a:t>viewed as a sequence of bits, then substitution replaces plaintext bit patterns with ciphertext bit patterns</a:t>
            </a:r>
          </a:p>
          <a:p>
            <a:pPr marL="341313" indent="-34131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a:p>
          <a:p>
            <a:pPr marL="341313" indent="-34131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Caesar Cipher</a:t>
            </a:r>
          </a:p>
        </p:txBody>
      </p:sp>
      <p:sp>
        <p:nvSpPr>
          <p:cNvPr id="16386"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Earliest known substitution cipher</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Replaces each letter by 3rd letter on</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Example:</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latin typeface="Courier New" pitchFamily="49" charset="0"/>
              </a:rPr>
              <a:t>meet me after the toga party</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latin typeface="Courier New" pitchFamily="49" charset="0"/>
              </a:rPr>
              <a:t>PHHW PH DIWHU WKH WRJD SDUWB</a:t>
            </a:r>
          </a:p>
          <a:p>
            <a:pPr marL="341313" indent="-341313">
              <a:buFont typeface="Courier New" pitchFamily="49"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a:latin typeface="Courier New" pitchFamily="49"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Caesar Cipher</a:t>
            </a:r>
          </a:p>
        </p:txBody>
      </p:sp>
      <p:sp>
        <p:nvSpPr>
          <p:cNvPr id="17410" name="Rectangle 2"/>
          <p:cNvSpPr>
            <a:spLocks noGrp="1" noChangeArrowheads="1"/>
          </p:cNvSpPr>
          <p:nvPr>
            <p:ph type="body" idx="1"/>
          </p:nvPr>
        </p:nvSpPr>
        <p:spPr>
          <a:xfrm>
            <a:off x="152400" y="1447800"/>
            <a:ext cx="8763000" cy="5226050"/>
          </a:xfrm>
          <a:ln/>
        </p:spPr>
        <p:txBody>
          <a:bodyPr/>
          <a:lstStyle/>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Define transformation as:</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a b c d e f g h i j k l m n o p q r s t u v w x y z</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D E F G H I J K L M N O P Q R S T U V W X Y Z A B C</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Mathematically give each letter a number</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a b c d e f g h i j k  l  m</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0 1 2 3 4 5 6 7 8 9 10 11 12</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n  o  p  q  r  s  t  u  v  w  x  y  Z</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13 14 15 16 17 18 19 20 21 22 23 24 25</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Then have Caesar cipher as:</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i="1"/>
              <a:t>C </a:t>
            </a:r>
            <a:r>
              <a:rPr lang="en-AU"/>
              <a:t>= E(</a:t>
            </a:r>
            <a:r>
              <a:rPr lang="en-AU" i="1"/>
              <a:t>p</a:t>
            </a:r>
            <a:r>
              <a:rPr lang="en-AU"/>
              <a:t>) = (</a:t>
            </a:r>
            <a:r>
              <a:rPr lang="en-AU" i="1"/>
              <a:t>p </a:t>
            </a:r>
            <a:r>
              <a:rPr lang="en-AU"/>
              <a:t>+ </a:t>
            </a:r>
            <a:r>
              <a:rPr lang="en-AU" i="1"/>
              <a:t>k</a:t>
            </a:r>
            <a:r>
              <a:rPr lang="en-AU"/>
              <a:t>) mod (26)</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i="1"/>
              <a:t>p </a:t>
            </a:r>
            <a:r>
              <a:rPr lang="en-AU"/>
              <a:t>= D(C) = (C – </a:t>
            </a:r>
            <a:r>
              <a:rPr lang="en-AU" i="1"/>
              <a:t>k</a:t>
            </a:r>
            <a:r>
              <a:rPr lang="en-AU"/>
              <a:t>) mod (26)</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Cryptanalysis of Caesar Cipher </a:t>
            </a:r>
          </a:p>
        </p:txBody>
      </p:sp>
      <p:sp>
        <p:nvSpPr>
          <p:cNvPr id="18434"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Only have 25 possible ciphers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A maps to B,..Z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Given ciphertext, just try all shifts of letters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Do need to recognize when have plaintext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E.g., break ciphertext "GCUA VQ DTGCM"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Monoalphabetic Cipher</a:t>
            </a:r>
          </a:p>
        </p:txBody>
      </p:sp>
      <p:sp>
        <p:nvSpPr>
          <p:cNvPr id="19458" name="Rectangle 2"/>
          <p:cNvSpPr>
            <a:spLocks noGrp="1" noChangeArrowheads="1"/>
          </p:cNvSpPr>
          <p:nvPr>
            <p:ph type="body" idx="1"/>
          </p:nvPr>
        </p:nvSpPr>
        <p:spPr>
          <a:xfrm>
            <a:off x="304800" y="1447800"/>
            <a:ext cx="8229600" cy="5397500"/>
          </a:xfrm>
          <a:ln/>
        </p:spPr>
        <p:txBody>
          <a:bodyPr/>
          <a:lstStyle/>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Rather than just shifting the alphabet </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Could shuffle (jumble) the letters arbitrarily </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Each plaintext letter maps to a different random ciphertext letter </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Key is 26 letters long </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a:latin typeface="Courier New" pitchFamily="49" charset="0"/>
            </a:endParaRP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Plain:  abcdefghijklmnopqrstuvwxyz </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Cipher: DKVQFIBJWPESCXHTMYAUOLRGZN</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Plaintext:  ifwewishtoreplaceletters</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Ciphertext: WIRFRWAJUHYFTSDVFSFUUFYA</a:t>
            </a:r>
            <a:r>
              <a:rPr lang="en-AU" sz="200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190500"/>
            <a:ext cx="8229600" cy="131286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Monoalphabetic Cipher Security</a:t>
            </a:r>
          </a:p>
        </p:txBody>
      </p:sp>
      <p:sp>
        <p:nvSpPr>
          <p:cNvPr id="20482"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Now have a total of 26! = 4 x 10</a:t>
            </a:r>
            <a:r>
              <a:rPr lang="en-AU" baseline="30000"/>
              <a:t>26</a:t>
            </a:r>
            <a:r>
              <a:rPr lang="en-AU"/>
              <a:t> keys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Is that secure?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Problem is language characteristics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Human languages are </a:t>
            </a:r>
            <a:r>
              <a:rPr lang="en-AU" b="1"/>
              <a:t>redundant</a:t>
            </a:r>
            <a:r>
              <a:rPr lang="en-AU"/>
              <a:t>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Letters are not equally commonly used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048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2048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20482">
                                            <p:txEl>
                                              <p:pRg st="2" end="2"/>
                                            </p:txEl>
                                          </p:spTgt>
                                        </p:tgtEl>
                                        <p:attrNameLst>
                                          <p:attrName>style.visibility</p:attrName>
                                        </p:attrNameLst>
                                      </p:cBhvr>
                                      <p:to>
                                        <p:strVal val="visible"/>
                                      </p:to>
                                    </p:set>
                                  </p:childTnLst>
                                </p:cTn>
                              </p:par>
                              <p:par>
                                <p:cTn id="15" presetID="1" presetClass="entr" fill="hold" nodeType="withEffect">
                                  <p:stCondLst>
                                    <p:cond delay="0"/>
                                  </p:stCondLst>
                                  <p:childTnLst>
                                    <p:set>
                                      <p:cBhvr additive="repl">
                                        <p:cTn id="16" dur="1" fill="hold">
                                          <p:stCondLst>
                                            <p:cond delay="0"/>
                                          </p:stCondLst>
                                        </p:cTn>
                                        <p:tgtEl>
                                          <p:spTgt spid="20482">
                                            <p:txEl>
                                              <p:pRg st="3" end="3"/>
                                            </p:txEl>
                                          </p:spTgt>
                                        </p:tgtEl>
                                        <p:attrNameLst>
                                          <p:attrName>style.visibility</p:attrName>
                                        </p:attrNameLst>
                                      </p:cBhvr>
                                      <p:to>
                                        <p:strVal val="visible"/>
                                      </p:to>
                                    </p:set>
                                  </p:childTnLst>
                                </p:cTn>
                              </p:par>
                              <p:par>
                                <p:cTn id="17" presetID="1" presetClass="entr" fill="hold" nodeType="withEffect">
                                  <p:stCondLst>
                                    <p:cond delay="0"/>
                                  </p:stCondLst>
                                  <p:childTnLst>
                                    <p:set>
                                      <p:cBhvr additive="repl">
                                        <p:cTn id="18" dur="1" fill="hold">
                                          <p:stCondLst>
                                            <p:cond delay="0"/>
                                          </p:stCondLst>
                                        </p:cTn>
                                        <p:tgtEl>
                                          <p:spTgt spid="2048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7200" y="274638"/>
            <a:ext cx="8229600" cy="94456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Announcement</a:t>
            </a:r>
          </a:p>
        </p:txBody>
      </p:sp>
      <p:sp>
        <p:nvSpPr>
          <p:cNvPr id="3074" name="Rectangle 2"/>
          <p:cNvSpPr>
            <a:spLocks noGrp="1" noChangeArrowheads="1"/>
          </p:cNvSpPr>
          <p:nvPr>
            <p:ph type="body" idx="1"/>
          </p:nvPr>
        </p:nvSpPr>
        <p:spPr>
          <a:xfrm>
            <a:off x="152400" y="1371600"/>
            <a:ext cx="8763000" cy="51816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Grading adjusted</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10% participation and two exams 20% each</a:t>
            </a:r>
          </a:p>
          <a:p>
            <a:pPr marL="741363" lvl="1" indent="-28416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Newsgroup up</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Assignment upload webpage up</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Homework 1 will be released over the weekend</a:t>
            </a:r>
          </a:p>
          <a:p>
            <a:pPr marL="341313" indent="-34131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p>
        </p:txBody>
      </p:sp>
    </p:spTree>
    <p:extLst>
      <p:ext uri="{BB962C8B-B14F-4D97-AF65-F5344CB8AC3E}">
        <p14:creationId xmlns:p14="http://schemas.microsoft.com/office/powerpoint/2010/main" xmlns="" val="28222341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English Letter Frequencies</a:t>
            </a:r>
          </a:p>
        </p:txBody>
      </p:sp>
      <p:pic>
        <p:nvPicPr>
          <p:cNvPr id="2150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7200" y="1600200"/>
            <a:ext cx="8229600" cy="4525963"/>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Example Cryptanalysis</a:t>
            </a:r>
          </a:p>
        </p:txBody>
      </p:sp>
      <p:sp>
        <p:nvSpPr>
          <p:cNvPr id="22530" name="Rectangle 2"/>
          <p:cNvSpPr>
            <a:spLocks noGrp="1" noChangeArrowheads="1"/>
          </p:cNvSpPr>
          <p:nvPr>
            <p:ph type="body" idx="1"/>
          </p:nvPr>
        </p:nvSpPr>
        <p:spPr>
          <a:xfrm>
            <a:off x="304800" y="1371600"/>
            <a:ext cx="8610600" cy="5362575"/>
          </a:xfrm>
          <a:ln/>
        </p:spPr>
        <p:txBody>
          <a:bodyPr/>
          <a:lstStyle/>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Given ciphertext:</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UZQSOVUOHXMOPVGPOZPEVSGZWSZOPFPESXUDBMETSXAIZ</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VUEPHZHMDZSHZOWSFPAPPDTSVPQUZWYMXUZUHSX</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EPYEPOPDZSZUFPOMBZWPFUPZHMDJUDTMOHMQ</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Count relative letter frequencies (see text)</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Guess P &amp; Z are e and t</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Guess ZW is th and hence ZWP is the</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Proceeding with trial and error finally get:</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it was disclosed yesterday that several informal but</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direct contacts have been made with political</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1600">
                <a:latin typeface="Courier New" pitchFamily="49" charset="0"/>
              </a:rPr>
              <a:t>representatives of the viet cong in moscow</a:t>
            </a:r>
          </a:p>
          <a:p>
            <a:pPr marL="341313" indent="-341313">
              <a:lnSpc>
                <a:spcPct val="90000"/>
              </a:lnSpc>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sz="1600">
              <a:latin typeface="Courier New" pitchFamily="49"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7200" y="228600"/>
            <a:ext cx="8229600" cy="9906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One-Time Pad</a:t>
            </a:r>
          </a:p>
        </p:txBody>
      </p:sp>
      <p:sp>
        <p:nvSpPr>
          <p:cNvPr id="23554" name="Rectangle 2"/>
          <p:cNvSpPr>
            <a:spLocks noGrp="1" noChangeArrowheads="1"/>
          </p:cNvSpPr>
          <p:nvPr>
            <p:ph type="body" idx="1"/>
          </p:nvPr>
        </p:nvSpPr>
        <p:spPr>
          <a:xfrm>
            <a:off x="304800" y="1295400"/>
            <a:ext cx="8534400" cy="56769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If a truly random key as long as the message is used, the cipher will be secure - One-Time pad</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E.g., a random sequence of 0’s and 1’s XORed to plaintext, no repetition of keys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Unbreakable since ciphertext bears no statistical relationship to the plaintext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For </a:t>
            </a:r>
            <a:r>
              <a:rPr lang="en-US" b="1"/>
              <a:t>any </a:t>
            </a:r>
            <a:r>
              <a:rPr lang="en-US"/>
              <a:t>plaintext</a:t>
            </a:r>
            <a:r>
              <a:rPr lang="en-US" b="1"/>
              <a:t>,</a:t>
            </a:r>
            <a:r>
              <a:rPr lang="en-US"/>
              <a:t> it needs a random key of the same length</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Hard to generate large amount of keys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Have problem of safe distribution of key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3554">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23554">
                                            <p:txEl>
                                              <p:pRg st="3" end="3"/>
                                            </p:txEl>
                                          </p:spTgt>
                                        </p:tgtEl>
                                        <p:attrNameLst>
                                          <p:attrName>style.visibility</p:attrName>
                                        </p:attrNameLst>
                                      </p:cBhvr>
                                      <p:to>
                                        <p:strVal val="visible"/>
                                      </p:to>
                                    </p:set>
                                  </p:childTnLst>
                                </p:cTn>
                              </p:par>
                              <p:par>
                                <p:cTn id="11" presetID="1" presetClass="entr" fill="hold" nodeType="withEffect">
                                  <p:stCondLst>
                                    <p:cond delay="0"/>
                                  </p:stCondLst>
                                  <p:childTnLst>
                                    <p:set>
                                      <p:cBhvr additive="repl">
                                        <p:cTn id="12"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fill="hold" nodeType="clickEffect">
                                  <p:stCondLst>
                                    <p:cond delay="0"/>
                                  </p:stCondLst>
                                  <p:childTnLst>
                                    <p:set>
                                      <p:cBhvr additive="repl">
                                        <p:cTn id="16"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Transposition Ciphers</a:t>
            </a:r>
          </a:p>
        </p:txBody>
      </p:sp>
      <p:sp>
        <p:nvSpPr>
          <p:cNvPr id="24578"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Now consider classical </a:t>
            </a:r>
            <a:r>
              <a:rPr lang="en-AU" b="1"/>
              <a:t>transposition</a:t>
            </a:r>
            <a:r>
              <a:rPr lang="en-AU"/>
              <a:t> or </a:t>
            </a:r>
            <a:r>
              <a:rPr lang="en-AU" b="1"/>
              <a:t>permutation</a:t>
            </a:r>
            <a:r>
              <a:rPr lang="en-AU"/>
              <a:t> ciphers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These hide the message by rearranging the letter order, without altering the actual letters used</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Can recognise these since have the same frequency distribution as the original text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Rail Fence cipher</a:t>
            </a:r>
          </a:p>
        </p:txBody>
      </p:sp>
      <p:sp>
        <p:nvSpPr>
          <p:cNvPr id="25602"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Write message letters out diagonally over a number of rows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Then read off cipher row by row</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E.g., write message out as:</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m e m a t r h t g p r y</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 e t e f e t e o a a 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Giving ciphertext</a:t>
            </a:r>
          </a:p>
          <a:p>
            <a:pPr marL="341313" indent="-341313">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000">
                <a:latin typeface="Courier New" pitchFamily="49" charset="0"/>
              </a:rPr>
              <a:t>MEMATRHTGPRYETEFETEOAAT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Product Ciphers</a:t>
            </a:r>
          </a:p>
        </p:txBody>
      </p:sp>
      <p:sp>
        <p:nvSpPr>
          <p:cNvPr id="26626" name="Rectangle 2"/>
          <p:cNvSpPr>
            <a:spLocks noGrp="1" noChangeArrowheads="1"/>
          </p:cNvSpPr>
          <p:nvPr>
            <p:ph type="body" idx="1"/>
          </p:nvPr>
        </p:nvSpPr>
        <p:spPr>
          <a:xfrm>
            <a:off x="228600" y="1371600"/>
            <a:ext cx="8534400" cy="6224588"/>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Ciphers using substitutions or transpositions are not secure because of language characteristics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Hence consider using several ciphers in succession to make harder, but: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Two substitutions make a more complex substitution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Two transpositions make more complex transposition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But a substitution followed by a transposition makes a new much harder cipher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This is bridge from classical to modern ciphers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6626">
                                            <p:txEl>
                                              <p:pRg st="2" end="2"/>
                                            </p:txEl>
                                          </p:spTgt>
                                        </p:tgtEl>
                                        <p:attrNameLst>
                                          <p:attrName>style.visibility</p:attrName>
                                        </p:attrNameLst>
                                      </p:cBhvr>
                                      <p:to>
                                        <p:strVal val="visible"/>
                                      </p:to>
                                    </p:set>
                                  </p:childTnLst>
                                </p:cTn>
                              </p:par>
                              <p:par>
                                <p:cTn id="7" presetID="1" presetClass="entr" fill="hold" nodeType="withEffect">
                                  <p:stCondLst>
                                    <p:cond delay="0"/>
                                  </p:stCondLst>
                                  <p:childTnLst>
                                    <p:set>
                                      <p:cBhvr additive="repl">
                                        <p:cTn id="8" dur="1" fill="hold">
                                          <p:stCondLst>
                                            <p:cond delay="0"/>
                                          </p:stCondLst>
                                        </p:cTn>
                                        <p:tgtEl>
                                          <p:spTgt spid="26626">
                                            <p:txEl>
                                              <p:pRg st="3" end="3"/>
                                            </p:txEl>
                                          </p:spTgt>
                                        </p:tgtEl>
                                        <p:attrNameLst>
                                          <p:attrName>style.visibility</p:attrName>
                                        </p:attrNameLst>
                                      </p:cBhvr>
                                      <p:to>
                                        <p:strVal val="visible"/>
                                      </p:to>
                                    </p:set>
                                  </p:childTnLst>
                                </p:cTn>
                              </p:par>
                              <p:par>
                                <p:cTn id="9" presetID="1" presetClass="entr" fill="hold" nodeType="withEffect">
                                  <p:stCondLst>
                                    <p:cond delay="0"/>
                                  </p:stCondLst>
                                  <p:childTnLst>
                                    <p:set>
                                      <p:cBhvr additive="repl">
                                        <p:cTn id="10" dur="1" fill="hold">
                                          <p:stCondLst>
                                            <p:cond delay="0"/>
                                          </p:stCondLst>
                                        </p:cTn>
                                        <p:tgtEl>
                                          <p:spTgt spid="26626">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2662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Outline</a:t>
            </a:r>
          </a:p>
        </p:txBody>
      </p:sp>
      <p:sp>
        <p:nvSpPr>
          <p:cNvPr id="27650" name="Rectangle 2"/>
          <p:cNvSpPr>
            <a:spLocks noGrp="1" noChangeArrowheads="1"/>
          </p:cNvSpPr>
          <p:nvPr>
            <p:ph type="body" idx="1"/>
          </p:nvPr>
        </p:nvSpPr>
        <p:spPr>
          <a:xfrm>
            <a:off x="4572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Overview of Cryptography</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Classical Symmetric Cipher</a:t>
            </a:r>
          </a:p>
          <a:p>
            <a:pPr marL="341313" indent="-341313">
              <a:buClr>
                <a:srgbClr val="FF0000"/>
              </a:buClr>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rgbClr val="FF0000"/>
                </a:solidFill>
              </a:rPr>
              <a:t>Modern Symmetric Ciphers (DES)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Block vs Stream Ciphers</a:t>
            </a:r>
          </a:p>
        </p:txBody>
      </p:sp>
      <p:sp>
        <p:nvSpPr>
          <p:cNvPr id="28674" name="Rectangle 2"/>
          <p:cNvSpPr>
            <a:spLocks noGrp="1" noChangeArrowheads="1"/>
          </p:cNvSpPr>
          <p:nvPr>
            <p:ph type="body" idx="1"/>
          </p:nvPr>
        </p:nvSpPr>
        <p:spPr>
          <a:xfrm>
            <a:off x="228600" y="1447800"/>
            <a:ext cx="8610600" cy="50292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Block ciphers process messages in into blocks, each of which is then en/decrypted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Like a substitution on very big characters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64-bits or more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Stream ciphers </a:t>
            </a:r>
            <a:r>
              <a:rPr lang="en-AU"/>
              <a:t>process messages a bit or byte at a time when en/decrypting</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Many current ciphers are block ciphers, </a:t>
            </a:r>
            <a:r>
              <a:rPr lang="en-AU"/>
              <a:t>one of the most widely used types of cryptographic algorithms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867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7200" y="152400"/>
            <a:ext cx="8229600" cy="9906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Block Cipher Principles</a:t>
            </a:r>
          </a:p>
        </p:txBody>
      </p:sp>
      <p:sp>
        <p:nvSpPr>
          <p:cNvPr id="29698" name="Rectangle 2"/>
          <p:cNvSpPr>
            <a:spLocks noGrp="1" noChangeArrowheads="1"/>
          </p:cNvSpPr>
          <p:nvPr>
            <p:ph type="body" idx="1"/>
          </p:nvPr>
        </p:nvSpPr>
        <p:spPr>
          <a:xfrm>
            <a:off x="228600" y="1066800"/>
            <a:ext cx="8610600" cy="56388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Most symmetric block ciphers are based on a </a:t>
            </a:r>
            <a:r>
              <a:rPr lang="en-US" b="1"/>
              <a:t>Feistel Cipher Structure</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Block ciphers look like an extremely large substitution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Would need table of 2</a:t>
            </a:r>
            <a:r>
              <a:rPr lang="en-AU" baseline="30000"/>
              <a:t>64</a:t>
            </a:r>
            <a:r>
              <a:rPr lang="en-AU"/>
              <a:t> entries for a 64-bit block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Instead create from smaller building blocks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Using idea of a product cipher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9698">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29698">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296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3600"/>
              <a:t>Substitution-Permutation Ciphers</a:t>
            </a:r>
          </a:p>
        </p:txBody>
      </p:sp>
      <p:sp>
        <p:nvSpPr>
          <p:cNvPr id="30722" name="Rectangle 2"/>
          <p:cNvSpPr>
            <a:spLocks noGrp="1" noChangeArrowheads="1"/>
          </p:cNvSpPr>
          <p:nvPr>
            <p:ph type="body" idx="1"/>
          </p:nvPr>
        </p:nvSpPr>
        <p:spPr>
          <a:xfrm>
            <a:off x="152400" y="1447800"/>
            <a:ext cx="8763000" cy="52578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Substitution-permutation (S-P) networks </a:t>
            </a:r>
            <a:r>
              <a:rPr lang="en-AU" sz="2400"/>
              <a:t>[Shannon, 1949]</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modern substitution-transposition product cipher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These form the basis of modern block ciphers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S-P networks are based on the two primitive cryptographic operations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i="1"/>
              <a:t>substitution</a:t>
            </a:r>
            <a:r>
              <a:rPr lang="en-AU"/>
              <a:t> (S-box)</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i="1"/>
              <a:t>permutation </a:t>
            </a:r>
            <a:r>
              <a:rPr lang="en-AU"/>
              <a:t>(P-box)</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provide </a:t>
            </a:r>
            <a:r>
              <a:rPr lang="en-AU" i="1"/>
              <a:t>confusion</a:t>
            </a:r>
            <a:r>
              <a:rPr lang="en-AU"/>
              <a:t> and </a:t>
            </a:r>
            <a:r>
              <a:rPr lang="en-AU" i="1"/>
              <a:t>diffusion</a:t>
            </a:r>
            <a:r>
              <a:rPr lang="en-AU"/>
              <a:t> of message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Review</a:t>
            </a:r>
          </a:p>
        </p:txBody>
      </p:sp>
      <p:sp>
        <p:nvSpPr>
          <p:cNvPr id="4098" name="Rectangle 2"/>
          <p:cNvSpPr>
            <a:spLocks noGrp="1" noChangeArrowheads="1"/>
          </p:cNvSpPr>
          <p:nvPr>
            <p:ph type="body" idx="1"/>
          </p:nvPr>
        </p:nvSpPr>
        <p:spPr>
          <a:xfrm>
            <a:off x="304800" y="1600200"/>
            <a:ext cx="8229600" cy="4525963"/>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What is security: history and definition </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Security policy, mechanisms and services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Security models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Confusion and Diffusion</a:t>
            </a:r>
          </a:p>
        </p:txBody>
      </p:sp>
      <p:sp>
        <p:nvSpPr>
          <p:cNvPr id="31746" name="Rectangle 2"/>
          <p:cNvSpPr>
            <a:spLocks noGrp="1" noChangeArrowheads="1"/>
          </p:cNvSpPr>
          <p:nvPr>
            <p:ph type="body" idx="1"/>
          </p:nvPr>
        </p:nvSpPr>
        <p:spPr>
          <a:xfrm>
            <a:off x="152400" y="1295400"/>
            <a:ext cx="8839200" cy="53340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Cipher needs to completely obscure statistical properties of original message</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A one-time pad does this</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More practically Shannon suggested </a:t>
            </a:r>
            <a:r>
              <a:rPr lang="en-AU"/>
              <a:t>S-P networks </a:t>
            </a:r>
            <a:r>
              <a:rPr lang="en-US"/>
              <a:t>to obtain:</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b="1"/>
              <a:t>Diffusion</a:t>
            </a:r>
            <a:r>
              <a:rPr lang="en-AU"/>
              <a:t> – dissipates statistical structure of plaintext over bulk of ciphertext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b="1"/>
              <a:t>Confusion</a:t>
            </a:r>
            <a:r>
              <a:rPr lang="en-AU"/>
              <a:t> – makes relationship between ciphertext and key as complex as possible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457200" y="274638"/>
            <a:ext cx="8229600" cy="94456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Feistel Cipher Structure</a:t>
            </a:r>
          </a:p>
        </p:txBody>
      </p:sp>
      <p:sp>
        <p:nvSpPr>
          <p:cNvPr id="32770" name="Rectangle 2"/>
          <p:cNvSpPr>
            <a:spLocks noGrp="1" noChangeArrowheads="1"/>
          </p:cNvSpPr>
          <p:nvPr>
            <p:ph type="body" idx="1"/>
          </p:nvPr>
        </p:nvSpPr>
        <p:spPr>
          <a:xfrm>
            <a:off x="228600" y="1371600"/>
            <a:ext cx="8686800" cy="53340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b="1"/>
              <a:t>Feistel cipher </a:t>
            </a:r>
            <a:r>
              <a:rPr lang="en-AU"/>
              <a:t>implements Shannon’s S-P network concept</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based on invertible product cipher</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Process through multiple rounds which</a:t>
            </a:r>
            <a:r>
              <a:rPr lang="en-AU"/>
              <a:t>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partitions input block into two halves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perform a substitution on left data half</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based on round function of right half &amp; subkey</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then have permutation swapping halves</a:t>
            </a:r>
          </a:p>
          <a:p>
            <a:pPr marL="341313" indent="-34131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AU"/>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304800" y="762000"/>
            <a:ext cx="2743200" cy="2667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Feistel Cipher Structure</a:t>
            </a:r>
          </a:p>
        </p:txBody>
      </p:sp>
      <p:pic>
        <p:nvPicPr>
          <p:cNvPr id="33794"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370263" y="0"/>
            <a:ext cx="5334000" cy="68580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228600" y="76200"/>
            <a:ext cx="8610600" cy="9906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DES (Data Encryption Standard)</a:t>
            </a:r>
          </a:p>
        </p:txBody>
      </p:sp>
      <p:sp>
        <p:nvSpPr>
          <p:cNvPr id="34818" name="Rectangle 2"/>
          <p:cNvSpPr>
            <a:spLocks noGrp="1" noChangeArrowheads="1"/>
          </p:cNvSpPr>
          <p:nvPr>
            <p:ph type="body" idx="1"/>
          </p:nvPr>
        </p:nvSpPr>
        <p:spPr>
          <a:xfrm>
            <a:off x="533400" y="1143000"/>
            <a:ext cx="8045450" cy="5562600"/>
          </a:xfrm>
          <a:ln/>
        </p:spPr>
        <p:txBody>
          <a:bodyPr lIns="92160" tIns="46080" rIns="92160" bIns="46080"/>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Published in 1977, standardized in 1979.</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Key: 64 bit quantity=8-bit parity+56-bit key</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Every 8</a:t>
            </a:r>
            <a:r>
              <a:rPr lang="en-US" baseline="30000"/>
              <a:t>th</a:t>
            </a:r>
            <a:r>
              <a:rPr lang="en-US"/>
              <a:t> bit is a parity bit.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64 bit input, 64 bit output.</a:t>
            </a:r>
          </a:p>
        </p:txBody>
      </p:sp>
      <p:sp>
        <p:nvSpPr>
          <p:cNvPr id="34819" name="Rectangle 3"/>
          <p:cNvSpPr>
            <a:spLocks noChangeArrowheads="1"/>
          </p:cNvSpPr>
          <p:nvPr/>
        </p:nvSpPr>
        <p:spPr bwMode="auto">
          <a:xfrm>
            <a:off x="2901950" y="4208463"/>
            <a:ext cx="2273300" cy="1130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4820" name="Rectangle 4"/>
          <p:cNvSpPr>
            <a:spLocks noChangeArrowheads="1"/>
          </p:cNvSpPr>
          <p:nvPr/>
        </p:nvSpPr>
        <p:spPr bwMode="auto">
          <a:xfrm>
            <a:off x="3335338" y="4414838"/>
            <a:ext cx="1541462" cy="8239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DES</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Encryption</a:t>
            </a:r>
          </a:p>
        </p:txBody>
      </p:sp>
      <p:sp>
        <p:nvSpPr>
          <p:cNvPr id="34821" name="Line 5"/>
          <p:cNvSpPr>
            <a:spLocks noChangeShapeType="1"/>
          </p:cNvSpPr>
          <p:nvPr/>
        </p:nvSpPr>
        <p:spPr bwMode="auto">
          <a:xfrm>
            <a:off x="1447800" y="4583113"/>
            <a:ext cx="1447800" cy="1587"/>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4822" name="Line 6"/>
          <p:cNvSpPr>
            <a:spLocks noChangeShapeType="1"/>
          </p:cNvSpPr>
          <p:nvPr/>
        </p:nvSpPr>
        <p:spPr bwMode="auto">
          <a:xfrm>
            <a:off x="5181600" y="4583113"/>
            <a:ext cx="1447800" cy="1587"/>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4823" name="Rectangle 7"/>
          <p:cNvSpPr>
            <a:spLocks noChangeArrowheads="1"/>
          </p:cNvSpPr>
          <p:nvPr/>
        </p:nvSpPr>
        <p:spPr bwMode="auto">
          <a:xfrm>
            <a:off x="1370013" y="3973513"/>
            <a:ext cx="1236662" cy="4587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64 bit M</a:t>
            </a:r>
          </a:p>
        </p:txBody>
      </p:sp>
      <p:sp>
        <p:nvSpPr>
          <p:cNvPr id="34824" name="Rectangle 8"/>
          <p:cNvSpPr>
            <a:spLocks noChangeArrowheads="1"/>
          </p:cNvSpPr>
          <p:nvPr/>
        </p:nvSpPr>
        <p:spPr bwMode="auto">
          <a:xfrm>
            <a:off x="5408613" y="3973513"/>
            <a:ext cx="1168400" cy="4587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64 bit C</a:t>
            </a:r>
          </a:p>
        </p:txBody>
      </p:sp>
      <p:sp>
        <p:nvSpPr>
          <p:cNvPr id="34825" name="Line 9"/>
          <p:cNvSpPr>
            <a:spLocks noChangeShapeType="1"/>
          </p:cNvSpPr>
          <p:nvPr/>
        </p:nvSpPr>
        <p:spPr bwMode="auto">
          <a:xfrm flipV="1">
            <a:off x="3886200" y="5419725"/>
            <a:ext cx="1588" cy="536575"/>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graphicFrame>
        <p:nvGraphicFramePr>
          <p:cNvPr id="34826" name="Object 10"/>
          <p:cNvGraphicFramePr>
            <a:graphicFrameLocks noChangeAspect="1"/>
          </p:cNvGraphicFramePr>
          <p:nvPr/>
        </p:nvGraphicFramePr>
        <p:xfrm>
          <a:off x="3605213" y="5884863"/>
          <a:ext cx="509587" cy="973137"/>
        </p:xfrm>
        <a:graphic>
          <a:graphicData uri="http://schemas.openxmlformats.org/presentationml/2006/ole">
            <p:oleObj spid="_x0000_s34836" r:id="rId4" imgW="1924636" imgH="2702457" progId="">
              <p:embed/>
            </p:oleObj>
          </a:graphicData>
        </a:graphic>
      </p:graphicFrame>
      <p:sp>
        <p:nvSpPr>
          <p:cNvPr id="34827" name="Rectangle 11"/>
          <p:cNvSpPr>
            <a:spLocks noChangeArrowheads="1"/>
          </p:cNvSpPr>
          <p:nvPr/>
        </p:nvSpPr>
        <p:spPr bwMode="auto">
          <a:xfrm>
            <a:off x="4402138" y="6167438"/>
            <a:ext cx="1008062" cy="4587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56 bits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1066800" y="0"/>
            <a:ext cx="7772400" cy="9906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DES Top View</a:t>
            </a:r>
          </a:p>
        </p:txBody>
      </p:sp>
      <p:sp>
        <p:nvSpPr>
          <p:cNvPr id="35842" name="Rectangle 2"/>
          <p:cNvSpPr>
            <a:spLocks noChangeArrowheads="1"/>
          </p:cNvSpPr>
          <p:nvPr/>
        </p:nvSpPr>
        <p:spPr bwMode="auto">
          <a:xfrm>
            <a:off x="1752600" y="1676400"/>
            <a:ext cx="1981200" cy="4572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Permutation</a:t>
            </a:r>
          </a:p>
        </p:txBody>
      </p:sp>
      <p:sp>
        <p:nvSpPr>
          <p:cNvPr id="35843" name="Rectangle 3"/>
          <p:cNvSpPr>
            <a:spLocks noChangeArrowheads="1"/>
          </p:cNvSpPr>
          <p:nvPr/>
        </p:nvSpPr>
        <p:spPr bwMode="auto">
          <a:xfrm>
            <a:off x="1752600" y="5486400"/>
            <a:ext cx="1981200" cy="4572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Permutation</a:t>
            </a:r>
          </a:p>
        </p:txBody>
      </p:sp>
      <p:sp>
        <p:nvSpPr>
          <p:cNvPr id="35844" name="Rectangle 4"/>
          <p:cNvSpPr>
            <a:spLocks noChangeArrowheads="1"/>
          </p:cNvSpPr>
          <p:nvPr/>
        </p:nvSpPr>
        <p:spPr bwMode="auto">
          <a:xfrm>
            <a:off x="1752600" y="4724400"/>
            <a:ext cx="1981200" cy="4572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Swap</a:t>
            </a:r>
          </a:p>
        </p:txBody>
      </p:sp>
      <p:sp>
        <p:nvSpPr>
          <p:cNvPr id="35845" name="Rectangle 5"/>
          <p:cNvSpPr>
            <a:spLocks noChangeArrowheads="1"/>
          </p:cNvSpPr>
          <p:nvPr/>
        </p:nvSpPr>
        <p:spPr bwMode="auto">
          <a:xfrm>
            <a:off x="1828800" y="2438400"/>
            <a:ext cx="1905000" cy="3810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Round 1</a:t>
            </a:r>
          </a:p>
        </p:txBody>
      </p:sp>
      <p:sp>
        <p:nvSpPr>
          <p:cNvPr id="35846" name="Rectangle 6"/>
          <p:cNvSpPr>
            <a:spLocks noChangeArrowheads="1"/>
          </p:cNvSpPr>
          <p:nvPr/>
        </p:nvSpPr>
        <p:spPr bwMode="auto">
          <a:xfrm>
            <a:off x="1828800" y="3048000"/>
            <a:ext cx="1905000" cy="3810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Round 2</a:t>
            </a:r>
          </a:p>
        </p:txBody>
      </p:sp>
      <p:sp>
        <p:nvSpPr>
          <p:cNvPr id="35847" name="Rectangle 7"/>
          <p:cNvSpPr>
            <a:spLocks noChangeArrowheads="1"/>
          </p:cNvSpPr>
          <p:nvPr/>
        </p:nvSpPr>
        <p:spPr bwMode="auto">
          <a:xfrm>
            <a:off x="1828800" y="3962400"/>
            <a:ext cx="1905000" cy="3810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Round 16</a:t>
            </a:r>
          </a:p>
        </p:txBody>
      </p:sp>
      <p:sp>
        <p:nvSpPr>
          <p:cNvPr id="35848" name="Rectangle 8"/>
          <p:cNvSpPr>
            <a:spLocks noChangeArrowheads="1"/>
          </p:cNvSpPr>
          <p:nvPr/>
        </p:nvSpPr>
        <p:spPr bwMode="auto">
          <a:xfrm>
            <a:off x="6172200" y="1371600"/>
            <a:ext cx="1981200" cy="4572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Generate keys</a:t>
            </a:r>
          </a:p>
        </p:txBody>
      </p:sp>
      <p:sp>
        <p:nvSpPr>
          <p:cNvPr id="35849" name="Line 9"/>
          <p:cNvSpPr>
            <a:spLocks noChangeShapeType="1"/>
          </p:cNvSpPr>
          <p:nvPr/>
        </p:nvSpPr>
        <p:spPr bwMode="auto">
          <a:xfrm>
            <a:off x="2667000" y="2133600"/>
            <a:ext cx="1588" cy="3048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50" name="Line 10"/>
          <p:cNvSpPr>
            <a:spLocks noChangeShapeType="1"/>
          </p:cNvSpPr>
          <p:nvPr/>
        </p:nvSpPr>
        <p:spPr bwMode="auto">
          <a:xfrm>
            <a:off x="2667000" y="2819400"/>
            <a:ext cx="1588" cy="2286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51" name="Line 11"/>
          <p:cNvSpPr>
            <a:spLocks noChangeShapeType="1"/>
          </p:cNvSpPr>
          <p:nvPr/>
        </p:nvSpPr>
        <p:spPr bwMode="auto">
          <a:xfrm>
            <a:off x="2667000" y="3429000"/>
            <a:ext cx="1588" cy="2286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52" name="Line 12"/>
          <p:cNvSpPr>
            <a:spLocks noChangeShapeType="1"/>
          </p:cNvSpPr>
          <p:nvPr/>
        </p:nvSpPr>
        <p:spPr bwMode="auto">
          <a:xfrm>
            <a:off x="2667000" y="4343400"/>
            <a:ext cx="1588" cy="3810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53" name="Line 13"/>
          <p:cNvSpPr>
            <a:spLocks noChangeShapeType="1"/>
          </p:cNvSpPr>
          <p:nvPr/>
        </p:nvSpPr>
        <p:spPr bwMode="auto">
          <a:xfrm>
            <a:off x="2667000" y="5181600"/>
            <a:ext cx="1588" cy="3048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cxnSp>
        <p:nvCxnSpPr>
          <p:cNvPr id="35854" name="AutoShape 14"/>
          <p:cNvCxnSpPr>
            <a:cxnSpLocks noChangeShapeType="1"/>
            <a:stCxn id="35848" idx="2"/>
            <a:endCxn id="35847" idx="3"/>
          </p:cNvCxnSpPr>
          <p:nvPr/>
        </p:nvCxnSpPr>
        <p:spPr bwMode="auto">
          <a:xfrm flipH="1">
            <a:off x="1411288" y="1828800"/>
            <a:ext cx="2324100" cy="3429000"/>
          </a:xfrm>
          <a:prstGeom prst="bentConnector3">
            <a:avLst>
              <a:gd name="adj1" fmla="val 50000"/>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cxnSp>
      <p:cxnSp>
        <p:nvCxnSpPr>
          <p:cNvPr id="35855" name="AutoShape 15"/>
          <p:cNvCxnSpPr>
            <a:cxnSpLocks noChangeShapeType="1"/>
            <a:stCxn id="35848" idx="2"/>
            <a:endCxn id="35845" idx="3"/>
          </p:cNvCxnSpPr>
          <p:nvPr/>
        </p:nvCxnSpPr>
        <p:spPr bwMode="auto">
          <a:xfrm flipH="1">
            <a:off x="2935288" y="1828800"/>
            <a:ext cx="801687" cy="3429000"/>
          </a:xfrm>
          <a:prstGeom prst="bentConnector3">
            <a:avLst>
              <a:gd name="adj1" fmla="val 50000"/>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cxnSp>
      <p:cxnSp>
        <p:nvCxnSpPr>
          <p:cNvPr id="35856" name="AutoShape 16"/>
          <p:cNvCxnSpPr>
            <a:cxnSpLocks noChangeShapeType="1"/>
            <a:stCxn id="35848" idx="2"/>
            <a:endCxn id="35846" idx="3"/>
          </p:cNvCxnSpPr>
          <p:nvPr/>
        </p:nvCxnSpPr>
        <p:spPr bwMode="auto">
          <a:xfrm flipH="1">
            <a:off x="2325688" y="1828800"/>
            <a:ext cx="1409700" cy="3429000"/>
          </a:xfrm>
          <a:prstGeom prst="bentConnector3">
            <a:avLst>
              <a:gd name="adj1" fmla="val 50000"/>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cxnSp>
      <p:sp>
        <p:nvSpPr>
          <p:cNvPr id="35857" name="Text Box 17"/>
          <p:cNvSpPr txBox="1">
            <a:spLocks noChangeArrowheads="1"/>
          </p:cNvSpPr>
          <p:nvPr/>
        </p:nvSpPr>
        <p:spPr bwMode="auto">
          <a:xfrm>
            <a:off x="3881438" y="1752600"/>
            <a:ext cx="2481262"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Initial Permutation</a:t>
            </a:r>
          </a:p>
        </p:txBody>
      </p:sp>
      <p:sp>
        <p:nvSpPr>
          <p:cNvPr id="35858" name="Text Box 18"/>
          <p:cNvSpPr txBox="1">
            <a:spLocks noChangeArrowheads="1"/>
          </p:cNvSpPr>
          <p:nvPr/>
        </p:nvSpPr>
        <p:spPr bwMode="auto">
          <a:xfrm>
            <a:off x="3963988" y="2209800"/>
            <a:ext cx="13589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48-bit K1</a:t>
            </a:r>
          </a:p>
        </p:txBody>
      </p:sp>
      <p:sp>
        <p:nvSpPr>
          <p:cNvPr id="35859" name="Text Box 19"/>
          <p:cNvSpPr txBox="1">
            <a:spLocks noChangeArrowheads="1"/>
          </p:cNvSpPr>
          <p:nvPr/>
        </p:nvSpPr>
        <p:spPr bwMode="auto">
          <a:xfrm>
            <a:off x="4038600" y="2743200"/>
            <a:ext cx="13589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48-bit K2</a:t>
            </a:r>
          </a:p>
        </p:txBody>
      </p:sp>
      <p:sp>
        <p:nvSpPr>
          <p:cNvPr id="35860" name="Text Box 20"/>
          <p:cNvSpPr txBox="1">
            <a:spLocks noChangeArrowheads="1"/>
          </p:cNvSpPr>
          <p:nvPr/>
        </p:nvSpPr>
        <p:spPr bwMode="auto">
          <a:xfrm>
            <a:off x="4038600" y="3657600"/>
            <a:ext cx="15113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48-bit K16</a:t>
            </a:r>
          </a:p>
        </p:txBody>
      </p:sp>
      <p:sp>
        <p:nvSpPr>
          <p:cNvPr id="35861" name="Text Box 21"/>
          <p:cNvSpPr txBox="1">
            <a:spLocks noChangeArrowheads="1"/>
          </p:cNvSpPr>
          <p:nvPr/>
        </p:nvSpPr>
        <p:spPr bwMode="auto">
          <a:xfrm>
            <a:off x="4022725" y="4689475"/>
            <a:ext cx="2519363"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Swap 32-bit halves</a:t>
            </a:r>
          </a:p>
        </p:txBody>
      </p:sp>
      <p:sp>
        <p:nvSpPr>
          <p:cNvPr id="35862" name="Text Box 22"/>
          <p:cNvSpPr txBox="1">
            <a:spLocks noChangeArrowheads="1"/>
          </p:cNvSpPr>
          <p:nvPr/>
        </p:nvSpPr>
        <p:spPr bwMode="auto">
          <a:xfrm>
            <a:off x="3944938" y="5451475"/>
            <a:ext cx="2378075"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Final Permutation</a:t>
            </a:r>
          </a:p>
        </p:txBody>
      </p:sp>
      <p:sp>
        <p:nvSpPr>
          <p:cNvPr id="35863" name="Rectangle 23"/>
          <p:cNvSpPr>
            <a:spLocks noChangeArrowheads="1"/>
          </p:cNvSpPr>
          <p:nvPr/>
        </p:nvSpPr>
        <p:spPr bwMode="auto">
          <a:xfrm>
            <a:off x="1752600" y="6096000"/>
            <a:ext cx="1981200" cy="533400"/>
          </a:xfrm>
          <a:prstGeom prst="rect">
            <a:avLst/>
          </a:prstGeom>
          <a:solidFill>
            <a:srgbClr val="333399"/>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64-bit Output</a:t>
            </a:r>
          </a:p>
        </p:txBody>
      </p:sp>
      <p:sp>
        <p:nvSpPr>
          <p:cNvPr id="35864" name="Text Box 24"/>
          <p:cNvSpPr txBox="1">
            <a:spLocks noChangeArrowheads="1"/>
          </p:cNvSpPr>
          <p:nvPr/>
        </p:nvSpPr>
        <p:spPr bwMode="auto">
          <a:xfrm>
            <a:off x="2057400" y="1066800"/>
            <a:ext cx="1358900" cy="460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48-bit K1</a:t>
            </a:r>
          </a:p>
        </p:txBody>
      </p:sp>
      <p:sp>
        <p:nvSpPr>
          <p:cNvPr id="35865" name="Rectangle 25"/>
          <p:cNvSpPr>
            <a:spLocks noChangeArrowheads="1"/>
          </p:cNvSpPr>
          <p:nvPr/>
        </p:nvSpPr>
        <p:spPr bwMode="auto">
          <a:xfrm>
            <a:off x="1752600" y="990600"/>
            <a:ext cx="1981200" cy="533400"/>
          </a:xfrm>
          <a:prstGeom prst="rect">
            <a:avLst/>
          </a:prstGeom>
          <a:solidFill>
            <a:srgbClr val="669900"/>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64-bit Input</a:t>
            </a:r>
          </a:p>
        </p:txBody>
      </p:sp>
      <p:sp>
        <p:nvSpPr>
          <p:cNvPr id="35866" name="Line 26"/>
          <p:cNvSpPr>
            <a:spLocks noChangeShapeType="1"/>
          </p:cNvSpPr>
          <p:nvPr/>
        </p:nvSpPr>
        <p:spPr bwMode="auto">
          <a:xfrm>
            <a:off x="2667000" y="1524000"/>
            <a:ext cx="1588" cy="1524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67" name="Line 27"/>
          <p:cNvSpPr>
            <a:spLocks noChangeShapeType="1"/>
          </p:cNvSpPr>
          <p:nvPr/>
        </p:nvSpPr>
        <p:spPr bwMode="auto">
          <a:xfrm>
            <a:off x="2667000" y="5943600"/>
            <a:ext cx="1588" cy="1524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5868" name="Rectangle 28"/>
          <p:cNvSpPr>
            <a:spLocks noChangeArrowheads="1"/>
          </p:cNvSpPr>
          <p:nvPr/>
        </p:nvSpPr>
        <p:spPr bwMode="auto">
          <a:xfrm>
            <a:off x="6248400" y="838200"/>
            <a:ext cx="1905000" cy="381000"/>
          </a:xfrm>
          <a:prstGeom prst="rect">
            <a:avLst/>
          </a:prstGeom>
          <a:solidFill>
            <a:srgbClr val="003300"/>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56-bit Key</a:t>
            </a:r>
          </a:p>
        </p:txBody>
      </p:sp>
      <p:sp>
        <p:nvSpPr>
          <p:cNvPr id="35869" name="Text Box 29"/>
          <p:cNvSpPr txBox="1">
            <a:spLocks noChangeArrowheads="1"/>
          </p:cNvSpPr>
          <p:nvPr/>
        </p:nvSpPr>
        <p:spPr bwMode="auto">
          <a:xfrm>
            <a:off x="2286000" y="3406775"/>
            <a:ext cx="893763" cy="5810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3200">
                <a:latin typeface="Times New Roman" pitchFamily="18" charset="0"/>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457200" y="274638"/>
            <a:ext cx="82296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Bit Permutation (1-to-1)</a:t>
            </a:r>
          </a:p>
        </p:txBody>
      </p:sp>
      <p:sp>
        <p:nvSpPr>
          <p:cNvPr id="36866" name="Rectangle 2"/>
          <p:cNvSpPr>
            <a:spLocks noChangeArrowheads="1"/>
          </p:cNvSpPr>
          <p:nvPr/>
        </p:nvSpPr>
        <p:spPr bwMode="auto">
          <a:xfrm>
            <a:off x="3359150" y="21399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67" name="Rectangle 3"/>
          <p:cNvSpPr>
            <a:spLocks noChangeArrowheads="1"/>
          </p:cNvSpPr>
          <p:nvPr/>
        </p:nvSpPr>
        <p:spPr bwMode="auto">
          <a:xfrm>
            <a:off x="3892550" y="21399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68" name="Rectangle 4"/>
          <p:cNvSpPr>
            <a:spLocks noChangeArrowheads="1"/>
          </p:cNvSpPr>
          <p:nvPr/>
        </p:nvSpPr>
        <p:spPr bwMode="auto">
          <a:xfrm>
            <a:off x="4425950" y="21399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69" name="Rectangle 5"/>
          <p:cNvSpPr>
            <a:spLocks noChangeArrowheads="1"/>
          </p:cNvSpPr>
          <p:nvPr/>
        </p:nvSpPr>
        <p:spPr bwMode="auto">
          <a:xfrm>
            <a:off x="4959350" y="21399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0" name="Rectangle 6"/>
          <p:cNvSpPr>
            <a:spLocks noChangeArrowheads="1"/>
          </p:cNvSpPr>
          <p:nvPr/>
        </p:nvSpPr>
        <p:spPr bwMode="auto">
          <a:xfrm>
            <a:off x="5492750" y="2139950"/>
            <a:ext cx="25019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1" name="Rectangle 7"/>
          <p:cNvSpPr>
            <a:spLocks noChangeArrowheads="1"/>
          </p:cNvSpPr>
          <p:nvPr/>
        </p:nvSpPr>
        <p:spPr bwMode="auto">
          <a:xfrm>
            <a:off x="8007350" y="21399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2" name="Rectangle 8"/>
          <p:cNvSpPr>
            <a:spLocks noChangeArrowheads="1"/>
          </p:cNvSpPr>
          <p:nvPr/>
        </p:nvSpPr>
        <p:spPr bwMode="auto">
          <a:xfrm>
            <a:off x="33591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3" name="Rectangle 9"/>
          <p:cNvSpPr>
            <a:spLocks noChangeArrowheads="1"/>
          </p:cNvSpPr>
          <p:nvPr/>
        </p:nvSpPr>
        <p:spPr bwMode="auto">
          <a:xfrm>
            <a:off x="38925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4" name="Rectangle 10"/>
          <p:cNvSpPr>
            <a:spLocks noChangeArrowheads="1"/>
          </p:cNvSpPr>
          <p:nvPr/>
        </p:nvSpPr>
        <p:spPr bwMode="auto">
          <a:xfrm>
            <a:off x="44259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5" name="Rectangle 11"/>
          <p:cNvSpPr>
            <a:spLocks noChangeArrowheads="1"/>
          </p:cNvSpPr>
          <p:nvPr/>
        </p:nvSpPr>
        <p:spPr bwMode="auto">
          <a:xfrm>
            <a:off x="49593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6" name="Rectangle 12"/>
          <p:cNvSpPr>
            <a:spLocks noChangeArrowheads="1"/>
          </p:cNvSpPr>
          <p:nvPr/>
        </p:nvSpPr>
        <p:spPr bwMode="auto">
          <a:xfrm>
            <a:off x="5492750" y="5035550"/>
            <a:ext cx="25019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7" name="Rectangle 13"/>
          <p:cNvSpPr>
            <a:spLocks noChangeArrowheads="1"/>
          </p:cNvSpPr>
          <p:nvPr/>
        </p:nvSpPr>
        <p:spPr bwMode="auto">
          <a:xfrm>
            <a:off x="80073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6878" name="Rectangle 14"/>
          <p:cNvSpPr>
            <a:spLocks noChangeArrowheads="1"/>
          </p:cNvSpPr>
          <p:nvPr/>
        </p:nvSpPr>
        <p:spPr bwMode="auto">
          <a:xfrm>
            <a:off x="5622925" y="2117725"/>
            <a:ext cx="8715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a:t>
            </a:r>
          </a:p>
        </p:txBody>
      </p:sp>
      <p:sp>
        <p:nvSpPr>
          <p:cNvPr id="36879" name="Rectangle 15"/>
          <p:cNvSpPr>
            <a:spLocks noChangeArrowheads="1"/>
          </p:cNvSpPr>
          <p:nvPr/>
        </p:nvSpPr>
        <p:spPr bwMode="auto">
          <a:xfrm>
            <a:off x="5697538" y="5089525"/>
            <a:ext cx="94615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a:t>
            </a:r>
          </a:p>
        </p:txBody>
      </p:sp>
      <p:sp>
        <p:nvSpPr>
          <p:cNvPr id="36880" name="Rectangle 16"/>
          <p:cNvSpPr>
            <a:spLocks noChangeArrowheads="1"/>
          </p:cNvSpPr>
          <p:nvPr/>
        </p:nvSpPr>
        <p:spPr bwMode="auto">
          <a:xfrm>
            <a:off x="3335338" y="1738313"/>
            <a:ext cx="5214937" cy="4587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1    2     3     4			  32</a:t>
            </a:r>
          </a:p>
        </p:txBody>
      </p:sp>
      <p:sp>
        <p:nvSpPr>
          <p:cNvPr id="36881" name="Rectangle 17"/>
          <p:cNvSpPr>
            <a:spLocks noChangeArrowheads="1"/>
          </p:cNvSpPr>
          <p:nvPr/>
        </p:nvSpPr>
        <p:spPr bwMode="auto">
          <a:xfrm>
            <a:off x="3336925" y="5699125"/>
            <a:ext cx="513715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22    6     13   32 			   3</a:t>
            </a:r>
          </a:p>
        </p:txBody>
      </p:sp>
      <p:sp>
        <p:nvSpPr>
          <p:cNvPr id="36882" name="Rectangle 18"/>
          <p:cNvSpPr>
            <a:spLocks noChangeArrowheads="1"/>
          </p:cNvSpPr>
          <p:nvPr/>
        </p:nvSpPr>
        <p:spPr bwMode="auto">
          <a:xfrm>
            <a:off x="1430338" y="2270125"/>
            <a:ext cx="91440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Input:</a:t>
            </a:r>
          </a:p>
        </p:txBody>
      </p:sp>
      <p:sp>
        <p:nvSpPr>
          <p:cNvPr id="36883" name="Rectangle 19"/>
          <p:cNvSpPr>
            <a:spLocks noChangeArrowheads="1"/>
          </p:cNvSpPr>
          <p:nvPr/>
        </p:nvSpPr>
        <p:spPr bwMode="auto">
          <a:xfrm>
            <a:off x="1506538" y="5089525"/>
            <a:ext cx="10318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Output</a:t>
            </a:r>
          </a:p>
        </p:txBody>
      </p:sp>
      <p:sp>
        <p:nvSpPr>
          <p:cNvPr id="36884" name="Rectangle 20"/>
          <p:cNvSpPr>
            <a:spLocks noChangeArrowheads="1"/>
          </p:cNvSpPr>
          <p:nvPr/>
        </p:nvSpPr>
        <p:spPr bwMode="auto">
          <a:xfrm>
            <a:off x="3336925" y="2117725"/>
            <a:ext cx="2619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a:t>
            </a:r>
          </a:p>
        </p:txBody>
      </p:sp>
      <p:sp>
        <p:nvSpPr>
          <p:cNvPr id="36885" name="Rectangle 21"/>
          <p:cNvSpPr>
            <a:spLocks noChangeArrowheads="1"/>
          </p:cNvSpPr>
          <p:nvPr/>
        </p:nvSpPr>
        <p:spPr bwMode="auto">
          <a:xfrm>
            <a:off x="3413125" y="2193925"/>
            <a:ext cx="49863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0    0     1     0				 1</a:t>
            </a:r>
          </a:p>
        </p:txBody>
      </p:sp>
      <p:sp>
        <p:nvSpPr>
          <p:cNvPr id="36886" name="Rectangle 22"/>
          <p:cNvSpPr>
            <a:spLocks noChangeArrowheads="1"/>
          </p:cNvSpPr>
          <p:nvPr/>
        </p:nvSpPr>
        <p:spPr bwMode="auto">
          <a:xfrm>
            <a:off x="3413125" y="5165725"/>
            <a:ext cx="50625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1     0     1     1			  1</a:t>
            </a:r>
          </a:p>
        </p:txBody>
      </p:sp>
      <p:sp>
        <p:nvSpPr>
          <p:cNvPr id="36887" name="Line 23"/>
          <p:cNvSpPr>
            <a:spLocks noChangeShapeType="1"/>
          </p:cNvSpPr>
          <p:nvPr/>
        </p:nvSpPr>
        <p:spPr bwMode="auto">
          <a:xfrm>
            <a:off x="4648200" y="2743200"/>
            <a:ext cx="3581400"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88" name="Line 24"/>
          <p:cNvSpPr>
            <a:spLocks noChangeShapeType="1"/>
          </p:cNvSpPr>
          <p:nvPr/>
        </p:nvSpPr>
        <p:spPr bwMode="auto">
          <a:xfrm flipH="1">
            <a:off x="5180013" y="2743200"/>
            <a:ext cx="3051175"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89" name="Line 25"/>
          <p:cNvSpPr>
            <a:spLocks noChangeShapeType="1"/>
          </p:cNvSpPr>
          <p:nvPr/>
        </p:nvSpPr>
        <p:spPr bwMode="auto">
          <a:xfrm flipH="1">
            <a:off x="4189413" y="2743200"/>
            <a:ext cx="1603375"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90" name="Line 26"/>
          <p:cNvSpPr>
            <a:spLocks noChangeShapeType="1"/>
          </p:cNvSpPr>
          <p:nvPr/>
        </p:nvSpPr>
        <p:spPr bwMode="auto">
          <a:xfrm flipH="1">
            <a:off x="3579813" y="2743200"/>
            <a:ext cx="3813175"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91" name="Line 27"/>
          <p:cNvSpPr>
            <a:spLocks noChangeShapeType="1"/>
          </p:cNvSpPr>
          <p:nvPr/>
        </p:nvSpPr>
        <p:spPr bwMode="auto">
          <a:xfrm flipH="1">
            <a:off x="4722813" y="2743200"/>
            <a:ext cx="1450975"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92" name="Line 28"/>
          <p:cNvSpPr>
            <a:spLocks noChangeShapeType="1"/>
          </p:cNvSpPr>
          <p:nvPr/>
        </p:nvSpPr>
        <p:spPr bwMode="auto">
          <a:xfrm>
            <a:off x="3657600" y="2743200"/>
            <a:ext cx="3505200"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93" name="Line 29"/>
          <p:cNvSpPr>
            <a:spLocks noChangeShapeType="1"/>
          </p:cNvSpPr>
          <p:nvPr/>
        </p:nvSpPr>
        <p:spPr bwMode="auto">
          <a:xfrm>
            <a:off x="4191000" y="2743200"/>
            <a:ext cx="1676400" cy="22860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6894" name="Rectangle 30"/>
          <p:cNvSpPr>
            <a:spLocks noChangeArrowheads="1"/>
          </p:cNvSpPr>
          <p:nvPr/>
        </p:nvSpPr>
        <p:spPr bwMode="auto">
          <a:xfrm>
            <a:off x="8135938" y="3032125"/>
            <a:ext cx="73660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1 bit</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1066800" y="152400"/>
            <a:ext cx="77724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Per-Round Key Generation</a:t>
            </a:r>
          </a:p>
        </p:txBody>
      </p:sp>
      <p:sp>
        <p:nvSpPr>
          <p:cNvPr id="37890" name="Rectangle 2"/>
          <p:cNvSpPr>
            <a:spLocks noChangeArrowheads="1"/>
          </p:cNvSpPr>
          <p:nvPr/>
        </p:nvSpPr>
        <p:spPr bwMode="auto">
          <a:xfrm>
            <a:off x="1774825" y="220980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891" name="Rectangle 3"/>
          <p:cNvSpPr>
            <a:spLocks noChangeArrowheads="1"/>
          </p:cNvSpPr>
          <p:nvPr/>
        </p:nvSpPr>
        <p:spPr bwMode="auto">
          <a:xfrm>
            <a:off x="4746625" y="220980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892" name="AutoShape 4"/>
          <p:cNvSpPr>
            <a:spLocks noChangeArrowheads="1"/>
          </p:cNvSpPr>
          <p:nvPr/>
        </p:nvSpPr>
        <p:spPr bwMode="auto">
          <a:xfrm rot="10800000" flipH="1" flipV="1">
            <a:off x="3373438" y="3811588"/>
            <a:ext cx="2654300" cy="1054100"/>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893" name="Rectangle 5"/>
          <p:cNvSpPr>
            <a:spLocks noChangeArrowheads="1"/>
          </p:cNvSpPr>
          <p:nvPr/>
        </p:nvSpPr>
        <p:spPr bwMode="auto">
          <a:xfrm>
            <a:off x="5051425" y="2971800"/>
            <a:ext cx="24257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894" name="Line 6"/>
          <p:cNvSpPr>
            <a:spLocks noChangeShapeType="1"/>
          </p:cNvSpPr>
          <p:nvPr/>
        </p:nvSpPr>
        <p:spPr bwMode="auto">
          <a:xfrm>
            <a:off x="6188075" y="2584450"/>
            <a:ext cx="1588" cy="3810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895" name="Rectangle 7"/>
          <p:cNvSpPr>
            <a:spLocks noChangeArrowheads="1"/>
          </p:cNvSpPr>
          <p:nvPr/>
        </p:nvSpPr>
        <p:spPr bwMode="auto">
          <a:xfrm>
            <a:off x="2740025" y="2187575"/>
            <a:ext cx="1008063"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28 bits</a:t>
            </a:r>
          </a:p>
        </p:txBody>
      </p:sp>
      <p:sp>
        <p:nvSpPr>
          <p:cNvPr id="37896" name="Rectangle 8"/>
          <p:cNvSpPr>
            <a:spLocks noChangeArrowheads="1"/>
          </p:cNvSpPr>
          <p:nvPr/>
        </p:nvSpPr>
        <p:spPr bwMode="auto">
          <a:xfrm>
            <a:off x="5788025" y="2187575"/>
            <a:ext cx="1008063"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28 bits</a:t>
            </a:r>
          </a:p>
        </p:txBody>
      </p:sp>
      <p:sp>
        <p:nvSpPr>
          <p:cNvPr id="37897" name="Rectangle 9"/>
          <p:cNvSpPr>
            <a:spLocks noChangeArrowheads="1"/>
          </p:cNvSpPr>
          <p:nvPr/>
        </p:nvSpPr>
        <p:spPr bwMode="auto">
          <a:xfrm>
            <a:off x="379413" y="4854575"/>
            <a:ext cx="1008062" cy="8747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0066"/>
                </a:solidFill>
                <a:latin typeface="Times New Roman" pitchFamily="18" charset="0"/>
                <a:ea typeface="DejaVu Sans" charset="0"/>
                <a:cs typeface="DejaVu Sans" charset="0"/>
              </a:rPr>
              <a:t>48</a:t>
            </a:r>
            <a:r>
              <a:rPr lang="en-US" sz="2400">
                <a:solidFill>
                  <a:srgbClr val="000000"/>
                </a:solidFill>
                <a:latin typeface="Times New Roman" pitchFamily="18" charset="0"/>
                <a:ea typeface="DejaVu Sans" charset="0"/>
                <a:cs typeface="DejaVu Sans" charset="0"/>
              </a:rPr>
              <a:t> bits</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K</a:t>
            </a:r>
            <a:r>
              <a:rPr lang="en-US" sz="2400" baseline="-25000">
                <a:solidFill>
                  <a:srgbClr val="000000"/>
                </a:solidFill>
                <a:latin typeface="Times New Roman" pitchFamily="18" charset="0"/>
                <a:ea typeface="DejaVu Sans" charset="0"/>
                <a:cs typeface="DejaVu Sans" charset="0"/>
              </a:rPr>
              <a:t>i</a:t>
            </a:r>
          </a:p>
        </p:txBody>
      </p:sp>
      <p:sp>
        <p:nvSpPr>
          <p:cNvPr id="37898" name="Rectangle 10"/>
          <p:cNvSpPr>
            <a:spLocks noChangeArrowheads="1"/>
          </p:cNvSpPr>
          <p:nvPr/>
        </p:nvSpPr>
        <p:spPr bwMode="auto">
          <a:xfrm>
            <a:off x="454025" y="3240088"/>
            <a:ext cx="1138238" cy="10668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a:solidFill>
                  <a:srgbClr val="000000"/>
                </a:solidFill>
                <a:latin typeface="Times New Roman" pitchFamily="18" charset="0"/>
                <a:ea typeface="DejaVu Sans" charset="0"/>
                <a:cs typeface="DejaVu Sans" charset="0"/>
              </a:rPr>
              <a:t>One</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a:solidFill>
                  <a:srgbClr val="000000"/>
                </a:solidFill>
                <a:latin typeface="Times New Roman" pitchFamily="18" charset="0"/>
                <a:ea typeface="DejaVu Sans" charset="0"/>
                <a:cs typeface="DejaVu Sans" charset="0"/>
              </a:rPr>
              <a:t>round</a:t>
            </a:r>
          </a:p>
        </p:txBody>
      </p:sp>
      <p:sp>
        <p:nvSpPr>
          <p:cNvPr id="37899" name="Rectangle 11"/>
          <p:cNvSpPr>
            <a:spLocks noChangeArrowheads="1"/>
          </p:cNvSpPr>
          <p:nvPr/>
        </p:nvSpPr>
        <p:spPr bwMode="auto">
          <a:xfrm>
            <a:off x="2003425" y="2971800"/>
            <a:ext cx="24257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900" name="Line 12"/>
          <p:cNvSpPr>
            <a:spLocks noChangeShapeType="1"/>
          </p:cNvSpPr>
          <p:nvPr/>
        </p:nvSpPr>
        <p:spPr bwMode="auto">
          <a:xfrm>
            <a:off x="3140075" y="2584450"/>
            <a:ext cx="1588" cy="3810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01" name="Rectangle 13"/>
          <p:cNvSpPr>
            <a:spLocks noChangeArrowheads="1"/>
          </p:cNvSpPr>
          <p:nvPr/>
        </p:nvSpPr>
        <p:spPr bwMode="auto">
          <a:xfrm>
            <a:off x="2052638" y="2895600"/>
            <a:ext cx="24415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Circular Left Shift</a:t>
            </a:r>
          </a:p>
        </p:txBody>
      </p:sp>
      <p:sp>
        <p:nvSpPr>
          <p:cNvPr id="37902" name="Rectangle 14"/>
          <p:cNvSpPr>
            <a:spLocks noChangeArrowheads="1"/>
          </p:cNvSpPr>
          <p:nvPr/>
        </p:nvSpPr>
        <p:spPr bwMode="auto">
          <a:xfrm>
            <a:off x="5100638" y="2895600"/>
            <a:ext cx="24415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Circular Left Shift</a:t>
            </a:r>
          </a:p>
        </p:txBody>
      </p:sp>
      <p:sp>
        <p:nvSpPr>
          <p:cNvPr id="37903" name="Line 15"/>
          <p:cNvSpPr>
            <a:spLocks noChangeShapeType="1"/>
          </p:cNvSpPr>
          <p:nvPr/>
        </p:nvSpPr>
        <p:spPr bwMode="auto">
          <a:xfrm>
            <a:off x="3216275" y="3346450"/>
            <a:ext cx="898525" cy="46355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04" name="Line 16"/>
          <p:cNvSpPr>
            <a:spLocks noChangeShapeType="1"/>
          </p:cNvSpPr>
          <p:nvPr/>
        </p:nvSpPr>
        <p:spPr bwMode="auto">
          <a:xfrm flipH="1">
            <a:off x="5256213" y="3346450"/>
            <a:ext cx="933450" cy="46355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05" name="Rectangle 17"/>
          <p:cNvSpPr>
            <a:spLocks noChangeArrowheads="1"/>
          </p:cNvSpPr>
          <p:nvPr/>
        </p:nvSpPr>
        <p:spPr bwMode="auto">
          <a:xfrm>
            <a:off x="1774825" y="586740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906" name="Rectangle 18"/>
          <p:cNvSpPr>
            <a:spLocks noChangeArrowheads="1"/>
          </p:cNvSpPr>
          <p:nvPr/>
        </p:nvSpPr>
        <p:spPr bwMode="auto">
          <a:xfrm>
            <a:off x="4746625" y="586740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907" name="Rectangle 19"/>
          <p:cNvSpPr>
            <a:spLocks noChangeArrowheads="1"/>
          </p:cNvSpPr>
          <p:nvPr/>
        </p:nvSpPr>
        <p:spPr bwMode="auto">
          <a:xfrm>
            <a:off x="2740025" y="5845175"/>
            <a:ext cx="1008063"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28 bits</a:t>
            </a:r>
          </a:p>
        </p:txBody>
      </p:sp>
      <p:sp>
        <p:nvSpPr>
          <p:cNvPr id="37908" name="Rectangle 20"/>
          <p:cNvSpPr>
            <a:spLocks noChangeArrowheads="1"/>
          </p:cNvSpPr>
          <p:nvPr/>
        </p:nvSpPr>
        <p:spPr bwMode="auto">
          <a:xfrm>
            <a:off x="5788025" y="5845175"/>
            <a:ext cx="1008063"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28 bits</a:t>
            </a:r>
          </a:p>
        </p:txBody>
      </p:sp>
      <p:sp>
        <p:nvSpPr>
          <p:cNvPr id="37909" name="Line 21"/>
          <p:cNvSpPr>
            <a:spLocks noChangeShapeType="1"/>
          </p:cNvSpPr>
          <p:nvPr/>
        </p:nvSpPr>
        <p:spPr bwMode="auto">
          <a:xfrm>
            <a:off x="3140075" y="3346450"/>
            <a:ext cx="1588" cy="25146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10" name="Line 22"/>
          <p:cNvSpPr>
            <a:spLocks noChangeShapeType="1"/>
          </p:cNvSpPr>
          <p:nvPr/>
        </p:nvSpPr>
        <p:spPr bwMode="auto">
          <a:xfrm>
            <a:off x="6264275" y="3346450"/>
            <a:ext cx="1588" cy="25146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11" name="Rectangle 23"/>
          <p:cNvSpPr>
            <a:spLocks noChangeArrowheads="1"/>
          </p:cNvSpPr>
          <p:nvPr/>
        </p:nvSpPr>
        <p:spPr bwMode="auto">
          <a:xfrm>
            <a:off x="3808413" y="3886200"/>
            <a:ext cx="1752600" cy="8239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Permutation</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with Discard</a:t>
            </a:r>
          </a:p>
        </p:txBody>
      </p:sp>
      <p:sp>
        <p:nvSpPr>
          <p:cNvPr id="37912" name="Line 24"/>
          <p:cNvSpPr>
            <a:spLocks noChangeShapeType="1"/>
          </p:cNvSpPr>
          <p:nvPr/>
        </p:nvSpPr>
        <p:spPr bwMode="auto">
          <a:xfrm>
            <a:off x="4740275" y="4870450"/>
            <a:ext cx="1588" cy="457200"/>
          </a:xfrm>
          <a:prstGeom prst="line">
            <a:avLst/>
          </a:prstGeom>
          <a:noFill/>
          <a:ln w="1260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13" name="Line 25"/>
          <p:cNvSpPr>
            <a:spLocks noChangeShapeType="1"/>
          </p:cNvSpPr>
          <p:nvPr/>
        </p:nvSpPr>
        <p:spPr bwMode="auto">
          <a:xfrm flipH="1">
            <a:off x="1157288" y="5327650"/>
            <a:ext cx="3584575" cy="1588"/>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7914" name="Rectangle 26"/>
          <p:cNvSpPr>
            <a:spLocks noChangeArrowheads="1"/>
          </p:cNvSpPr>
          <p:nvPr/>
        </p:nvSpPr>
        <p:spPr bwMode="auto">
          <a:xfrm>
            <a:off x="1622425" y="2057400"/>
            <a:ext cx="6235700" cy="3498850"/>
          </a:xfrm>
          <a:prstGeom prst="rect">
            <a:avLst/>
          </a:prstGeom>
          <a:noFill/>
          <a:ln w="12600">
            <a:solidFill>
              <a:srgbClr val="000000"/>
            </a:solidFill>
            <a:prstDash val="sysDot"/>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7915" name="Rectangle 27"/>
          <p:cNvSpPr>
            <a:spLocks noChangeArrowheads="1"/>
          </p:cNvSpPr>
          <p:nvPr/>
        </p:nvSpPr>
        <p:spPr bwMode="auto">
          <a:xfrm>
            <a:off x="1752600" y="1371600"/>
            <a:ext cx="5943600" cy="4572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nchor="ctr"/>
          <a:lstStyle/>
          <a:p>
            <a:pPr algn="ct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Initial Permutation of DES key</a:t>
            </a:r>
          </a:p>
        </p:txBody>
      </p:sp>
      <p:sp>
        <p:nvSpPr>
          <p:cNvPr id="37916" name="Text Box 28"/>
          <p:cNvSpPr txBox="1">
            <a:spLocks noChangeArrowheads="1"/>
          </p:cNvSpPr>
          <p:nvPr/>
        </p:nvSpPr>
        <p:spPr bwMode="auto">
          <a:xfrm>
            <a:off x="2151063" y="2133600"/>
            <a:ext cx="655637" cy="509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C </a:t>
            </a:r>
            <a:r>
              <a:rPr lang="en-US" sz="2400" baseline="-25000">
                <a:latin typeface="Times New Roman" pitchFamily="18" charset="0"/>
              </a:rPr>
              <a:t>i-1</a:t>
            </a:r>
          </a:p>
        </p:txBody>
      </p:sp>
      <p:sp>
        <p:nvSpPr>
          <p:cNvPr id="37917" name="Text Box 29"/>
          <p:cNvSpPr txBox="1">
            <a:spLocks noChangeArrowheads="1"/>
          </p:cNvSpPr>
          <p:nvPr/>
        </p:nvSpPr>
        <p:spPr bwMode="auto">
          <a:xfrm>
            <a:off x="5046663" y="2133600"/>
            <a:ext cx="673100" cy="509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D </a:t>
            </a:r>
            <a:r>
              <a:rPr lang="en-US" sz="2400" baseline="-25000">
                <a:latin typeface="Times New Roman" pitchFamily="18" charset="0"/>
              </a:rPr>
              <a:t>i-1</a:t>
            </a:r>
          </a:p>
        </p:txBody>
      </p:sp>
      <p:sp>
        <p:nvSpPr>
          <p:cNvPr id="37918" name="Text Box 30"/>
          <p:cNvSpPr txBox="1">
            <a:spLocks noChangeArrowheads="1"/>
          </p:cNvSpPr>
          <p:nvPr/>
        </p:nvSpPr>
        <p:spPr bwMode="auto">
          <a:xfrm>
            <a:off x="2047875" y="5756275"/>
            <a:ext cx="508000" cy="509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C </a:t>
            </a:r>
            <a:r>
              <a:rPr lang="en-US" sz="2400" baseline="-25000">
                <a:latin typeface="Times New Roman" pitchFamily="18" charset="0"/>
              </a:rPr>
              <a:t>i</a:t>
            </a:r>
          </a:p>
        </p:txBody>
      </p:sp>
      <p:sp>
        <p:nvSpPr>
          <p:cNvPr id="37919" name="Text Box 31"/>
          <p:cNvSpPr txBox="1">
            <a:spLocks noChangeArrowheads="1"/>
          </p:cNvSpPr>
          <p:nvPr/>
        </p:nvSpPr>
        <p:spPr bwMode="auto">
          <a:xfrm>
            <a:off x="5095875" y="5756275"/>
            <a:ext cx="525463" cy="5095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D </a:t>
            </a:r>
            <a:r>
              <a:rPr lang="en-US" sz="2400" baseline="-25000">
                <a:latin typeface="Times New Roman" pitchFamily="18" charset="0"/>
              </a:rPr>
              <a:t>i</a:t>
            </a:r>
          </a:p>
        </p:txBody>
      </p:sp>
      <p:sp>
        <p:nvSpPr>
          <p:cNvPr id="37920" name="Text Box 32"/>
          <p:cNvSpPr txBox="1">
            <a:spLocks noChangeArrowheads="1"/>
          </p:cNvSpPr>
          <p:nvPr/>
        </p:nvSpPr>
        <p:spPr bwMode="auto">
          <a:xfrm>
            <a:off x="6996113" y="3851275"/>
            <a:ext cx="2144712" cy="11906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Round 1,2,9,16:</a:t>
            </a:r>
          </a:p>
          <a:p>
            <a:pPr eaLnBrk="0" hangingPunct="0"/>
            <a:r>
              <a:rPr lang="en-US" sz="2400">
                <a:latin typeface="Times New Roman" pitchFamily="18" charset="0"/>
              </a:rPr>
              <a:t>    single shift</a:t>
            </a:r>
          </a:p>
          <a:p>
            <a:pPr eaLnBrk="0" hangingPunct="0"/>
            <a:r>
              <a:rPr lang="en-US" sz="2400">
                <a:latin typeface="Times New Roman" pitchFamily="18" charset="0"/>
              </a:rPr>
              <a:t>Others: two bits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572000" y="1905000"/>
            <a:ext cx="3124200" cy="2971800"/>
          </a:xfrm>
          <a:prstGeom prst="rect">
            <a:avLst/>
          </a:prstGeom>
          <a:solidFill>
            <a:srgbClr val="BBE0E3"/>
          </a:solidFill>
          <a:ln w="126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14" name="Rectangle 2"/>
          <p:cNvSpPr>
            <a:spLocks noGrp="1" noChangeArrowheads="1"/>
          </p:cNvSpPr>
          <p:nvPr>
            <p:ph type="title"/>
          </p:nvPr>
        </p:nvSpPr>
        <p:spPr>
          <a:xfrm>
            <a:off x="1143000" y="76200"/>
            <a:ext cx="77724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A DES Round</a:t>
            </a:r>
          </a:p>
        </p:txBody>
      </p:sp>
      <p:sp>
        <p:nvSpPr>
          <p:cNvPr id="38915" name="Rectangle 3"/>
          <p:cNvSpPr>
            <a:spLocks noChangeArrowheads="1"/>
          </p:cNvSpPr>
          <p:nvPr/>
        </p:nvSpPr>
        <p:spPr bwMode="auto">
          <a:xfrm>
            <a:off x="1682750" y="130175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16" name="Rectangle 4"/>
          <p:cNvSpPr>
            <a:spLocks noChangeArrowheads="1"/>
          </p:cNvSpPr>
          <p:nvPr/>
        </p:nvSpPr>
        <p:spPr bwMode="auto">
          <a:xfrm>
            <a:off x="4654550" y="130175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17" name="Rectangle 5"/>
          <p:cNvSpPr>
            <a:spLocks noChangeArrowheads="1"/>
          </p:cNvSpPr>
          <p:nvPr/>
        </p:nvSpPr>
        <p:spPr bwMode="auto">
          <a:xfrm>
            <a:off x="1682750" y="610235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18" name="Rectangle 6"/>
          <p:cNvSpPr>
            <a:spLocks noChangeArrowheads="1"/>
          </p:cNvSpPr>
          <p:nvPr/>
        </p:nvSpPr>
        <p:spPr bwMode="auto">
          <a:xfrm>
            <a:off x="4654550" y="610235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19" name="AutoShape 7"/>
          <p:cNvSpPr>
            <a:spLocks noChangeArrowheads="1"/>
          </p:cNvSpPr>
          <p:nvPr/>
        </p:nvSpPr>
        <p:spPr bwMode="auto">
          <a:xfrm flipV="1">
            <a:off x="4883150" y="2063750"/>
            <a:ext cx="2654300" cy="368300"/>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20" name="AutoShape 8"/>
          <p:cNvSpPr>
            <a:spLocks noChangeArrowheads="1"/>
          </p:cNvSpPr>
          <p:nvPr/>
        </p:nvSpPr>
        <p:spPr bwMode="auto">
          <a:xfrm rot="10800000" flipH="1" flipV="1">
            <a:off x="4881563" y="3587750"/>
            <a:ext cx="2654300" cy="368300"/>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21" name="Oval 9"/>
          <p:cNvSpPr>
            <a:spLocks noChangeArrowheads="1"/>
          </p:cNvSpPr>
          <p:nvPr/>
        </p:nvSpPr>
        <p:spPr bwMode="auto">
          <a:xfrm>
            <a:off x="5873750" y="2749550"/>
            <a:ext cx="596900" cy="520700"/>
          </a:xfrm>
          <a:prstGeom prst="ellipse">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22" name="Line 10"/>
          <p:cNvSpPr>
            <a:spLocks noChangeShapeType="1"/>
          </p:cNvSpPr>
          <p:nvPr/>
        </p:nvSpPr>
        <p:spPr bwMode="auto">
          <a:xfrm>
            <a:off x="5867400" y="3048000"/>
            <a:ext cx="609600" cy="1588"/>
          </a:xfrm>
          <a:prstGeom prst="line">
            <a:avLst/>
          </a:prstGeom>
          <a:noFill/>
          <a:ln w="5076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23" name="Line 11"/>
          <p:cNvSpPr>
            <a:spLocks noChangeShapeType="1"/>
          </p:cNvSpPr>
          <p:nvPr/>
        </p:nvSpPr>
        <p:spPr bwMode="auto">
          <a:xfrm>
            <a:off x="6172200" y="2743200"/>
            <a:ext cx="1588" cy="533400"/>
          </a:xfrm>
          <a:prstGeom prst="line">
            <a:avLst/>
          </a:prstGeom>
          <a:noFill/>
          <a:ln w="25560">
            <a:solidFill>
              <a:srgbClr val="000000"/>
            </a:solidFill>
            <a:miter lim="800000"/>
            <a:headEnd/>
            <a:tailEnd/>
          </a:ln>
          <a:effectLst>
            <a:outerShdw dist="107933" dir="2700000" algn="ctr" rotWithShape="0">
              <a:srgbClr val="808080">
                <a:alpha val="50027"/>
              </a:srgbClr>
            </a:outerShdw>
          </a:effectLst>
          <a:extLst>
            <a:ext uri="{909E8E84-426E-40DD-AFC4-6F175D3DCCD1}">
              <a14:hiddenFill xmlns:a14="http://schemas.microsoft.com/office/drawing/2010/main" xmlns="">
                <a:noFill/>
              </a14:hiddenFill>
            </a:ext>
          </a:extLst>
        </p:spPr>
        <p:txBody>
          <a:bodyPr/>
          <a:lstStyle/>
          <a:p>
            <a:endParaRPr lang="en-US"/>
          </a:p>
        </p:txBody>
      </p:sp>
      <p:sp>
        <p:nvSpPr>
          <p:cNvPr id="38924" name="Oval 12"/>
          <p:cNvSpPr>
            <a:spLocks noChangeArrowheads="1"/>
          </p:cNvSpPr>
          <p:nvPr/>
        </p:nvSpPr>
        <p:spPr bwMode="auto">
          <a:xfrm>
            <a:off x="5873750" y="5187950"/>
            <a:ext cx="596900" cy="520700"/>
          </a:xfrm>
          <a:prstGeom prst="ellipse">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25" name="Line 13"/>
          <p:cNvSpPr>
            <a:spLocks noChangeShapeType="1"/>
          </p:cNvSpPr>
          <p:nvPr/>
        </p:nvSpPr>
        <p:spPr bwMode="auto">
          <a:xfrm>
            <a:off x="5867400" y="5486400"/>
            <a:ext cx="609600" cy="1588"/>
          </a:xfrm>
          <a:prstGeom prst="line">
            <a:avLst/>
          </a:prstGeom>
          <a:noFill/>
          <a:ln w="5076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26" name="Line 14"/>
          <p:cNvSpPr>
            <a:spLocks noChangeShapeType="1"/>
          </p:cNvSpPr>
          <p:nvPr/>
        </p:nvSpPr>
        <p:spPr bwMode="auto">
          <a:xfrm>
            <a:off x="6172200" y="5181600"/>
            <a:ext cx="1588" cy="533400"/>
          </a:xfrm>
          <a:prstGeom prst="line">
            <a:avLst/>
          </a:prstGeom>
          <a:noFill/>
          <a:ln w="25560">
            <a:solidFill>
              <a:srgbClr val="000000"/>
            </a:solidFill>
            <a:miter lim="800000"/>
            <a:headEnd/>
            <a:tailEnd/>
          </a:ln>
          <a:effectLst>
            <a:outerShdw dist="107933" dir="2700000" algn="ctr" rotWithShape="0">
              <a:srgbClr val="808080">
                <a:alpha val="50027"/>
              </a:srgbClr>
            </a:outerShdw>
          </a:effectLst>
          <a:extLst>
            <a:ext uri="{909E8E84-426E-40DD-AFC4-6F175D3DCCD1}">
              <a14:hiddenFill xmlns:a14="http://schemas.microsoft.com/office/drawing/2010/main" xmlns="">
                <a:noFill/>
              </a14:hiddenFill>
            </a:ext>
          </a:extLst>
        </p:spPr>
        <p:txBody>
          <a:bodyPr/>
          <a:lstStyle/>
          <a:p>
            <a:endParaRPr lang="en-US"/>
          </a:p>
        </p:txBody>
      </p:sp>
      <p:sp>
        <p:nvSpPr>
          <p:cNvPr id="38927" name="Rectangle 15"/>
          <p:cNvSpPr>
            <a:spLocks noChangeArrowheads="1"/>
          </p:cNvSpPr>
          <p:nvPr/>
        </p:nvSpPr>
        <p:spPr bwMode="auto">
          <a:xfrm>
            <a:off x="4654550" y="4425950"/>
            <a:ext cx="2959100" cy="3683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38928" name="Line 16"/>
          <p:cNvSpPr>
            <a:spLocks noChangeShapeType="1"/>
          </p:cNvSpPr>
          <p:nvPr/>
        </p:nvSpPr>
        <p:spPr bwMode="auto">
          <a:xfrm>
            <a:off x="6172200" y="1676400"/>
            <a:ext cx="1588" cy="381000"/>
          </a:xfrm>
          <a:prstGeom prst="line">
            <a:avLst/>
          </a:prstGeom>
          <a:noFill/>
          <a:ln w="12600">
            <a:solidFill>
              <a:srgbClr val="336699"/>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29" name="Line 17"/>
          <p:cNvSpPr>
            <a:spLocks noChangeShapeType="1"/>
          </p:cNvSpPr>
          <p:nvPr/>
        </p:nvSpPr>
        <p:spPr bwMode="auto">
          <a:xfrm>
            <a:off x="6172200" y="2438400"/>
            <a:ext cx="1588" cy="304800"/>
          </a:xfrm>
          <a:prstGeom prst="line">
            <a:avLst/>
          </a:prstGeom>
          <a:noFill/>
          <a:ln w="12600">
            <a:solidFill>
              <a:srgbClr val="336699"/>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0" name="Line 18"/>
          <p:cNvSpPr>
            <a:spLocks noChangeShapeType="1"/>
          </p:cNvSpPr>
          <p:nvPr/>
        </p:nvSpPr>
        <p:spPr bwMode="auto">
          <a:xfrm>
            <a:off x="6172200" y="3276600"/>
            <a:ext cx="1588" cy="304800"/>
          </a:xfrm>
          <a:prstGeom prst="line">
            <a:avLst/>
          </a:prstGeom>
          <a:noFill/>
          <a:ln w="12600">
            <a:solidFill>
              <a:srgbClr val="336699"/>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1" name="Line 19"/>
          <p:cNvSpPr>
            <a:spLocks noChangeShapeType="1"/>
          </p:cNvSpPr>
          <p:nvPr/>
        </p:nvSpPr>
        <p:spPr bwMode="auto">
          <a:xfrm>
            <a:off x="6172200" y="3962400"/>
            <a:ext cx="1588" cy="457200"/>
          </a:xfrm>
          <a:prstGeom prst="line">
            <a:avLst/>
          </a:prstGeom>
          <a:noFill/>
          <a:ln w="12600">
            <a:solidFill>
              <a:srgbClr val="336699"/>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2" name="Line 20"/>
          <p:cNvSpPr>
            <a:spLocks noChangeShapeType="1"/>
          </p:cNvSpPr>
          <p:nvPr/>
        </p:nvSpPr>
        <p:spPr bwMode="auto">
          <a:xfrm>
            <a:off x="6172200" y="4800600"/>
            <a:ext cx="1588" cy="381000"/>
          </a:xfrm>
          <a:prstGeom prst="line">
            <a:avLst/>
          </a:prstGeom>
          <a:noFill/>
          <a:ln w="12600">
            <a:solidFill>
              <a:srgbClr val="336699"/>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3" name="Line 21"/>
          <p:cNvSpPr>
            <a:spLocks noChangeShapeType="1"/>
          </p:cNvSpPr>
          <p:nvPr/>
        </p:nvSpPr>
        <p:spPr bwMode="auto">
          <a:xfrm>
            <a:off x="6172200" y="5715000"/>
            <a:ext cx="1588" cy="3810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4" name="Line 22"/>
          <p:cNvSpPr>
            <a:spLocks noChangeShapeType="1"/>
          </p:cNvSpPr>
          <p:nvPr/>
        </p:nvSpPr>
        <p:spPr bwMode="auto">
          <a:xfrm flipH="1">
            <a:off x="6475413" y="3048000"/>
            <a:ext cx="1984375" cy="1588"/>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5" name="Line 23"/>
          <p:cNvSpPr>
            <a:spLocks noChangeShapeType="1"/>
          </p:cNvSpPr>
          <p:nvPr/>
        </p:nvSpPr>
        <p:spPr bwMode="auto">
          <a:xfrm flipH="1">
            <a:off x="2817813" y="1828800"/>
            <a:ext cx="3355975" cy="1588"/>
          </a:xfrm>
          <a:prstGeom prst="line">
            <a:avLst/>
          </a:prstGeom>
          <a:noFill/>
          <a:ln w="1260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6" name="Line 24"/>
          <p:cNvSpPr>
            <a:spLocks noChangeShapeType="1"/>
          </p:cNvSpPr>
          <p:nvPr/>
        </p:nvSpPr>
        <p:spPr bwMode="auto">
          <a:xfrm>
            <a:off x="2819400" y="1828800"/>
            <a:ext cx="1588" cy="4191000"/>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7" name="Line 25"/>
          <p:cNvSpPr>
            <a:spLocks noChangeShapeType="1"/>
          </p:cNvSpPr>
          <p:nvPr/>
        </p:nvSpPr>
        <p:spPr bwMode="auto">
          <a:xfrm>
            <a:off x="3200400" y="1676400"/>
            <a:ext cx="1588" cy="3733800"/>
          </a:xfrm>
          <a:prstGeom prst="line">
            <a:avLst/>
          </a:prstGeom>
          <a:noFill/>
          <a:ln w="1260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8" name="Line 26"/>
          <p:cNvSpPr>
            <a:spLocks noChangeShapeType="1"/>
          </p:cNvSpPr>
          <p:nvPr/>
        </p:nvSpPr>
        <p:spPr bwMode="auto">
          <a:xfrm>
            <a:off x="3200400" y="5410200"/>
            <a:ext cx="2590800" cy="1588"/>
          </a:xfrm>
          <a:prstGeom prst="line">
            <a:avLst/>
          </a:prstGeom>
          <a:noFill/>
          <a:ln w="12600">
            <a:solidFill>
              <a:srgbClr val="000000"/>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38939" name="Rectangle 27"/>
          <p:cNvSpPr>
            <a:spLocks noChangeArrowheads="1"/>
          </p:cNvSpPr>
          <p:nvPr/>
        </p:nvSpPr>
        <p:spPr bwMode="auto">
          <a:xfrm>
            <a:off x="6535738" y="2574925"/>
            <a:ext cx="1008062"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48 bits</a:t>
            </a:r>
          </a:p>
        </p:txBody>
      </p:sp>
      <p:sp>
        <p:nvSpPr>
          <p:cNvPr id="38940" name="Rectangle 28"/>
          <p:cNvSpPr>
            <a:spLocks noChangeArrowheads="1"/>
          </p:cNvSpPr>
          <p:nvPr/>
        </p:nvSpPr>
        <p:spPr bwMode="auto">
          <a:xfrm>
            <a:off x="6535738" y="5241925"/>
            <a:ext cx="1008062"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32 bits</a:t>
            </a:r>
          </a:p>
        </p:txBody>
      </p:sp>
      <p:sp>
        <p:nvSpPr>
          <p:cNvPr id="38941" name="Rectangle 29"/>
          <p:cNvSpPr>
            <a:spLocks noChangeArrowheads="1"/>
          </p:cNvSpPr>
          <p:nvPr/>
        </p:nvSpPr>
        <p:spPr bwMode="auto">
          <a:xfrm>
            <a:off x="2651125" y="1279525"/>
            <a:ext cx="1660525" cy="508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32 bits L</a:t>
            </a:r>
            <a:r>
              <a:rPr lang="en-US" sz="2400" baseline="-25000">
                <a:solidFill>
                  <a:srgbClr val="000000"/>
                </a:solidFill>
                <a:latin typeface="Times New Roman" pitchFamily="18" charset="0"/>
                <a:ea typeface="DejaVu Sans" charset="0"/>
                <a:cs typeface="DejaVu Sans" charset="0"/>
              </a:rPr>
              <a:t>n</a:t>
            </a:r>
          </a:p>
        </p:txBody>
      </p:sp>
      <p:sp>
        <p:nvSpPr>
          <p:cNvPr id="38942" name="Rectangle 30"/>
          <p:cNvSpPr>
            <a:spLocks noChangeArrowheads="1"/>
          </p:cNvSpPr>
          <p:nvPr/>
        </p:nvSpPr>
        <p:spPr bwMode="auto">
          <a:xfrm>
            <a:off x="5699125" y="1279525"/>
            <a:ext cx="1676400" cy="508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32 bits R</a:t>
            </a:r>
            <a:r>
              <a:rPr lang="en-US" sz="2400" baseline="-25000">
                <a:solidFill>
                  <a:srgbClr val="000000"/>
                </a:solidFill>
                <a:latin typeface="Times New Roman" pitchFamily="18" charset="0"/>
                <a:ea typeface="DejaVu Sans" charset="0"/>
                <a:cs typeface="DejaVu Sans" charset="0"/>
              </a:rPr>
              <a:t>n</a:t>
            </a:r>
          </a:p>
        </p:txBody>
      </p:sp>
      <p:sp>
        <p:nvSpPr>
          <p:cNvPr id="38943" name="Rectangle 31"/>
          <p:cNvSpPr>
            <a:spLocks noChangeArrowheads="1"/>
          </p:cNvSpPr>
          <p:nvPr/>
        </p:nvSpPr>
        <p:spPr bwMode="auto">
          <a:xfrm>
            <a:off x="2498725" y="6080125"/>
            <a:ext cx="1797050" cy="508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32 bits L</a:t>
            </a:r>
            <a:r>
              <a:rPr lang="en-US" sz="2400" baseline="-25000">
                <a:solidFill>
                  <a:srgbClr val="000000"/>
                </a:solidFill>
                <a:latin typeface="Times New Roman" pitchFamily="18" charset="0"/>
                <a:ea typeface="DejaVu Sans" charset="0"/>
                <a:cs typeface="DejaVu Sans" charset="0"/>
              </a:rPr>
              <a:t>n+1</a:t>
            </a:r>
          </a:p>
        </p:txBody>
      </p:sp>
      <p:sp>
        <p:nvSpPr>
          <p:cNvPr id="38944" name="Rectangle 32"/>
          <p:cNvSpPr>
            <a:spLocks noChangeArrowheads="1"/>
          </p:cNvSpPr>
          <p:nvPr/>
        </p:nvSpPr>
        <p:spPr bwMode="auto">
          <a:xfrm>
            <a:off x="5851525" y="6080125"/>
            <a:ext cx="1843088" cy="508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32 bits R</a:t>
            </a:r>
            <a:r>
              <a:rPr lang="en-US" sz="2400" baseline="-25000">
                <a:solidFill>
                  <a:srgbClr val="000000"/>
                </a:solidFill>
                <a:latin typeface="Times New Roman" pitchFamily="18" charset="0"/>
                <a:ea typeface="DejaVu Sans" charset="0"/>
                <a:cs typeface="DejaVu Sans" charset="0"/>
              </a:rPr>
              <a:t>n+1</a:t>
            </a:r>
            <a:r>
              <a:rPr lang="en-US" sz="2400">
                <a:solidFill>
                  <a:srgbClr val="000000"/>
                </a:solidFill>
                <a:latin typeface="Times New Roman" pitchFamily="18" charset="0"/>
                <a:ea typeface="DejaVu Sans" charset="0"/>
                <a:cs typeface="DejaVu Sans" charset="0"/>
              </a:rPr>
              <a:t> </a:t>
            </a:r>
          </a:p>
        </p:txBody>
      </p:sp>
      <p:sp>
        <p:nvSpPr>
          <p:cNvPr id="38945" name="Rectangle 33"/>
          <p:cNvSpPr>
            <a:spLocks noChangeArrowheads="1"/>
          </p:cNvSpPr>
          <p:nvPr/>
        </p:nvSpPr>
        <p:spPr bwMode="auto">
          <a:xfrm>
            <a:off x="6002338" y="2041525"/>
            <a:ext cx="3714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E</a:t>
            </a:r>
          </a:p>
        </p:txBody>
      </p:sp>
      <p:sp>
        <p:nvSpPr>
          <p:cNvPr id="38946" name="Rectangle 34"/>
          <p:cNvSpPr>
            <a:spLocks noChangeArrowheads="1"/>
          </p:cNvSpPr>
          <p:nvPr/>
        </p:nvSpPr>
        <p:spPr bwMode="auto">
          <a:xfrm>
            <a:off x="5621338" y="3565525"/>
            <a:ext cx="1217612"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S-Boxes</a:t>
            </a:r>
          </a:p>
        </p:txBody>
      </p:sp>
      <p:sp>
        <p:nvSpPr>
          <p:cNvPr id="38947" name="Rectangle 35"/>
          <p:cNvSpPr>
            <a:spLocks noChangeArrowheads="1"/>
          </p:cNvSpPr>
          <p:nvPr/>
        </p:nvSpPr>
        <p:spPr bwMode="auto">
          <a:xfrm>
            <a:off x="6002338" y="4403725"/>
            <a:ext cx="354012"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P</a:t>
            </a:r>
          </a:p>
        </p:txBody>
      </p:sp>
      <p:sp>
        <p:nvSpPr>
          <p:cNvPr id="38948" name="Rectangle 36"/>
          <p:cNvSpPr>
            <a:spLocks noChangeArrowheads="1"/>
          </p:cNvSpPr>
          <p:nvPr/>
        </p:nvSpPr>
        <p:spPr bwMode="auto">
          <a:xfrm>
            <a:off x="7983538" y="3184525"/>
            <a:ext cx="1008062" cy="8747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0066"/>
                </a:solidFill>
                <a:latin typeface="Times New Roman" pitchFamily="18" charset="0"/>
                <a:ea typeface="DejaVu Sans" charset="0"/>
                <a:cs typeface="DejaVu Sans" charset="0"/>
              </a:rPr>
              <a:t>48</a:t>
            </a:r>
            <a:r>
              <a:rPr lang="en-US" sz="2400">
                <a:solidFill>
                  <a:srgbClr val="000000"/>
                </a:solidFill>
                <a:latin typeface="Times New Roman" pitchFamily="18" charset="0"/>
                <a:ea typeface="DejaVu Sans" charset="0"/>
                <a:cs typeface="DejaVu Sans" charset="0"/>
              </a:rPr>
              <a:t> bits</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K</a:t>
            </a:r>
            <a:r>
              <a:rPr lang="en-US" sz="2400" baseline="-25000">
                <a:solidFill>
                  <a:srgbClr val="000000"/>
                </a:solidFill>
                <a:latin typeface="Times New Roman" pitchFamily="18" charset="0"/>
                <a:ea typeface="DejaVu Sans" charset="0"/>
                <a:cs typeface="DejaVu Sans" charset="0"/>
              </a:rPr>
              <a:t>i</a:t>
            </a:r>
          </a:p>
        </p:txBody>
      </p:sp>
      <p:sp>
        <p:nvSpPr>
          <p:cNvPr id="38949" name="Rectangle 37"/>
          <p:cNvSpPr>
            <a:spLocks noChangeArrowheads="1"/>
          </p:cNvSpPr>
          <p:nvPr/>
        </p:nvSpPr>
        <p:spPr bwMode="auto">
          <a:xfrm>
            <a:off x="533400" y="2438400"/>
            <a:ext cx="2047875" cy="25304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a:solidFill>
                  <a:srgbClr val="000000"/>
                </a:solidFill>
                <a:latin typeface="Times New Roman" pitchFamily="18" charset="0"/>
                <a:ea typeface="DejaVu Sans" charset="0"/>
                <a:cs typeface="DejaVu Sans" charset="0"/>
              </a:rPr>
              <a:t>One Round</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a:solidFill>
                  <a:srgbClr val="000000"/>
                </a:solidFill>
                <a:latin typeface="Times New Roman" pitchFamily="18" charset="0"/>
                <a:ea typeface="DejaVu Sans" charset="0"/>
                <a:cs typeface="DejaVu Sans" charset="0"/>
              </a:rPr>
              <a:t>Encryption</a:t>
            </a: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a:solidFill>
                <a:srgbClr val="000000"/>
              </a:solidFill>
              <a:latin typeface="Times New Roman" pitchFamily="18" charset="0"/>
              <a:ea typeface="DejaVu Sans" charset="0"/>
              <a:cs typeface="DejaVu Sans" charset="0"/>
            </a:endParaRPr>
          </a:p>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a:solidFill>
                <a:srgbClr val="000000"/>
              </a:solidFill>
              <a:latin typeface="Times New Roman" pitchFamily="18" charset="0"/>
              <a:ea typeface="DejaVu Sans" charset="0"/>
              <a:cs typeface="DejaVu Sans" charset="0"/>
            </a:endParaRPr>
          </a:p>
        </p:txBody>
      </p:sp>
      <p:sp>
        <p:nvSpPr>
          <p:cNvPr id="38950" name="Text Box 38"/>
          <p:cNvSpPr txBox="1">
            <a:spLocks noChangeArrowheads="1"/>
          </p:cNvSpPr>
          <p:nvPr/>
        </p:nvSpPr>
        <p:spPr bwMode="auto">
          <a:xfrm>
            <a:off x="3276600" y="2743200"/>
            <a:ext cx="1265238" cy="8255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pitchFamily="34" charset="0"/>
                <a:ea typeface="DejaVu Sans" charset="0"/>
                <a:cs typeface="DejaVu Sans" charset="0"/>
              </a:defRPr>
            </a:lvl9pPr>
          </a:lstStyle>
          <a:p>
            <a:pPr eaLnBrk="0" hangingPunct="0"/>
            <a:r>
              <a:rPr lang="en-US" sz="2400">
                <a:latin typeface="Times New Roman" pitchFamily="18" charset="0"/>
              </a:rPr>
              <a:t>Mangler</a:t>
            </a:r>
          </a:p>
          <a:p>
            <a:pPr eaLnBrk="0" hangingPunct="0"/>
            <a:r>
              <a:rPr lang="en-US" sz="2400">
                <a:latin typeface="Times New Roman" pitchFamily="18" charset="0"/>
              </a:rPr>
              <a:t>Function</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143000" y="609600"/>
            <a:ext cx="7772400" cy="1143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160" tIns="46080" rIns="92160" bIns="46080" anchor="ct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rgbClr val="000000"/>
                </a:solidFill>
                <a:latin typeface="Times New Roman" pitchFamily="18" charset="0"/>
                <a:ea typeface="DejaVu Sans" charset="0"/>
                <a:cs typeface="DejaVu Sans" charset="0"/>
              </a:rPr>
              <a:t>Bits Expansion (1-to-m)</a:t>
            </a:r>
          </a:p>
        </p:txBody>
      </p:sp>
      <p:sp>
        <p:nvSpPr>
          <p:cNvPr id="40962" name="Rectangle 2"/>
          <p:cNvSpPr>
            <a:spLocks noChangeArrowheads="1"/>
          </p:cNvSpPr>
          <p:nvPr/>
        </p:nvSpPr>
        <p:spPr bwMode="auto">
          <a:xfrm>
            <a:off x="28257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3" name="Rectangle 3"/>
          <p:cNvSpPr>
            <a:spLocks noChangeArrowheads="1"/>
          </p:cNvSpPr>
          <p:nvPr/>
        </p:nvSpPr>
        <p:spPr bwMode="auto">
          <a:xfrm>
            <a:off x="33591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4" name="Rectangle 4"/>
          <p:cNvSpPr>
            <a:spLocks noChangeArrowheads="1"/>
          </p:cNvSpPr>
          <p:nvPr/>
        </p:nvSpPr>
        <p:spPr bwMode="auto">
          <a:xfrm>
            <a:off x="38925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5" name="Rectangle 5"/>
          <p:cNvSpPr>
            <a:spLocks noChangeArrowheads="1"/>
          </p:cNvSpPr>
          <p:nvPr/>
        </p:nvSpPr>
        <p:spPr bwMode="auto">
          <a:xfrm>
            <a:off x="44259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6" name="Rectangle 6"/>
          <p:cNvSpPr>
            <a:spLocks noChangeArrowheads="1"/>
          </p:cNvSpPr>
          <p:nvPr/>
        </p:nvSpPr>
        <p:spPr bwMode="auto">
          <a:xfrm>
            <a:off x="4959350" y="2216150"/>
            <a:ext cx="25019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7" name="Rectangle 7"/>
          <p:cNvSpPr>
            <a:spLocks noChangeArrowheads="1"/>
          </p:cNvSpPr>
          <p:nvPr/>
        </p:nvSpPr>
        <p:spPr bwMode="auto">
          <a:xfrm>
            <a:off x="74739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8" name="Rectangle 8"/>
          <p:cNvSpPr>
            <a:spLocks noChangeArrowheads="1"/>
          </p:cNvSpPr>
          <p:nvPr/>
        </p:nvSpPr>
        <p:spPr bwMode="auto">
          <a:xfrm>
            <a:off x="33591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69" name="Rectangle 9"/>
          <p:cNvSpPr>
            <a:spLocks noChangeArrowheads="1"/>
          </p:cNvSpPr>
          <p:nvPr/>
        </p:nvSpPr>
        <p:spPr bwMode="auto">
          <a:xfrm>
            <a:off x="38925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70" name="Rectangle 10"/>
          <p:cNvSpPr>
            <a:spLocks noChangeArrowheads="1"/>
          </p:cNvSpPr>
          <p:nvPr/>
        </p:nvSpPr>
        <p:spPr bwMode="auto">
          <a:xfrm>
            <a:off x="44259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71" name="Rectangle 11"/>
          <p:cNvSpPr>
            <a:spLocks noChangeArrowheads="1"/>
          </p:cNvSpPr>
          <p:nvPr/>
        </p:nvSpPr>
        <p:spPr bwMode="auto">
          <a:xfrm>
            <a:off x="49593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72" name="Rectangle 12"/>
          <p:cNvSpPr>
            <a:spLocks noChangeArrowheads="1"/>
          </p:cNvSpPr>
          <p:nvPr/>
        </p:nvSpPr>
        <p:spPr bwMode="auto">
          <a:xfrm>
            <a:off x="5492750" y="5035550"/>
            <a:ext cx="25019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73" name="Rectangle 13"/>
          <p:cNvSpPr>
            <a:spLocks noChangeArrowheads="1"/>
          </p:cNvSpPr>
          <p:nvPr/>
        </p:nvSpPr>
        <p:spPr bwMode="auto">
          <a:xfrm>
            <a:off x="80073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74" name="Rectangle 14"/>
          <p:cNvSpPr>
            <a:spLocks noChangeArrowheads="1"/>
          </p:cNvSpPr>
          <p:nvPr/>
        </p:nvSpPr>
        <p:spPr bwMode="auto">
          <a:xfrm>
            <a:off x="5087938" y="2193925"/>
            <a:ext cx="871537"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a:t>
            </a:r>
          </a:p>
        </p:txBody>
      </p:sp>
      <p:sp>
        <p:nvSpPr>
          <p:cNvPr id="40975" name="Rectangle 15"/>
          <p:cNvSpPr>
            <a:spLocks noChangeArrowheads="1"/>
          </p:cNvSpPr>
          <p:nvPr/>
        </p:nvSpPr>
        <p:spPr bwMode="auto">
          <a:xfrm>
            <a:off x="5697538" y="5089525"/>
            <a:ext cx="94615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a:t>
            </a:r>
          </a:p>
        </p:txBody>
      </p:sp>
      <p:sp>
        <p:nvSpPr>
          <p:cNvPr id="40976" name="Rectangle 16"/>
          <p:cNvSpPr>
            <a:spLocks noChangeArrowheads="1"/>
          </p:cNvSpPr>
          <p:nvPr/>
        </p:nvSpPr>
        <p:spPr bwMode="auto">
          <a:xfrm>
            <a:off x="2801938" y="1814513"/>
            <a:ext cx="5214937" cy="4587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1    2     3     4     5			  32</a:t>
            </a:r>
          </a:p>
        </p:txBody>
      </p:sp>
      <p:sp>
        <p:nvSpPr>
          <p:cNvPr id="40977" name="Rectangle 17"/>
          <p:cNvSpPr>
            <a:spLocks noChangeArrowheads="1"/>
          </p:cNvSpPr>
          <p:nvPr/>
        </p:nvSpPr>
        <p:spPr bwMode="auto">
          <a:xfrm>
            <a:off x="438150" y="2193925"/>
            <a:ext cx="91440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Input:</a:t>
            </a:r>
          </a:p>
        </p:txBody>
      </p:sp>
      <p:sp>
        <p:nvSpPr>
          <p:cNvPr id="40978" name="Rectangle 18"/>
          <p:cNvSpPr>
            <a:spLocks noChangeArrowheads="1"/>
          </p:cNvSpPr>
          <p:nvPr/>
        </p:nvSpPr>
        <p:spPr bwMode="auto">
          <a:xfrm>
            <a:off x="361950" y="4403725"/>
            <a:ext cx="10318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Output</a:t>
            </a:r>
          </a:p>
        </p:txBody>
      </p:sp>
      <p:sp>
        <p:nvSpPr>
          <p:cNvPr id="40979" name="Rectangle 19"/>
          <p:cNvSpPr>
            <a:spLocks noChangeArrowheads="1"/>
          </p:cNvSpPr>
          <p:nvPr/>
        </p:nvSpPr>
        <p:spPr bwMode="auto">
          <a:xfrm>
            <a:off x="2801938" y="2193925"/>
            <a:ext cx="261937"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a:t>
            </a:r>
          </a:p>
        </p:txBody>
      </p:sp>
      <p:sp>
        <p:nvSpPr>
          <p:cNvPr id="40980" name="Rectangle 20"/>
          <p:cNvSpPr>
            <a:spLocks noChangeArrowheads="1"/>
          </p:cNvSpPr>
          <p:nvPr/>
        </p:nvSpPr>
        <p:spPr bwMode="auto">
          <a:xfrm>
            <a:off x="2878138" y="2270125"/>
            <a:ext cx="4986337"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0    0     1     0     1			 1</a:t>
            </a:r>
          </a:p>
        </p:txBody>
      </p:sp>
      <p:sp>
        <p:nvSpPr>
          <p:cNvPr id="40981" name="Rectangle 21"/>
          <p:cNvSpPr>
            <a:spLocks noChangeArrowheads="1"/>
          </p:cNvSpPr>
          <p:nvPr/>
        </p:nvSpPr>
        <p:spPr bwMode="auto">
          <a:xfrm>
            <a:off x="12255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82" name="Rectangle 22"/>
          <p:cNvSpPr>
            <a:spLocks noChangeArrowheads="1"/>
          </p:cNvSpPr>
          <p:nvPr/>
        </p:nvSpPr>
        <p:spPr bwMode="auto">
          <a:xfrm>
            <a:off x="17589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83" name="Rectangle 23"/>
          <p:cNvSpPr>
            <a:spLocks noChangeArrowheads="1"/>
          </p:cNvSpPr>
          <p:nvPr/>
        </p:nvSpPr>
        <p:spPr bwMode="auto">
          <a:xfrm>
            <a:off x="22923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84" name="Rectangle 24"/>
          <p:cNvSpPr>
            <a:spLocks noChangeArrowheads="1"/>
          </p:cNvSpPr>
          <p:nvPr/>
        </p:nvSpPr>
        <p:spPr bwMode="auto">
          <a:xfrm>
            <a:off x="2825750" y="50355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85" name="Rectangle 25"/>
          <p:cNvSpPr>
            <a:spLocks noChangeArrowheads="1"/>
          </p:cNvSpPr>
          <p:nvPr/>
        </p:nvSpPr>
        <p:spPr bwMode="auto">
          <a:xfrm>
            <a:off x="1203325" y="5775325"/>
            <a:ext cx="73485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 1     2     3     4     5     6     7     8    			      48</a:t>
            </a:r>
          </a:p>
        </p:txBody>
      </p:sp>
      <p:sp>
        <p:nvSpPr>
          <p:cNvPr id="40986" name="Line 26"/>
          <p:cNvSpPr>
            <a:spLocks noChangeShapeType="1"/>
          </p:cNvSpPr>
          <p:nvPr/>
        </p:nvSpPr>
        <p:spPr bwMode="auto">
          <a:xfrm flipH="1">
            <a:off x="1979613" y="2819400"/>
            <a:ext cx="1069975" cy="2209800"/>
          </a:xfrm>
          <a:prstGeom prst="line">
            <a:avLst/>
          </a:prstGeom>
          <a:noFill/>
          <a:ln w="12600">
            <a:solidFill>
              <a:srgbClr val="FF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87" name="Line 27"/>
          <p:cNvSpPr>
            <a:spLocks noChangeShapeType="1"/>
          </p:cNvSpPr>
          <p:nvPr/>
        </p:nvSpPr>
        <p:spPr bwMode="auto">
          <a:xfrm>
            <a:off x="3124200" y="2819400"/>
            <a:ext cx="5105400" cy="2209800"/>
          </a:xfrm>
          <a:prstGeom prst="line">
            <a:avLst/>
          </a:prstGeom>
          <a:noFill/>
          <a:ln w="12600">
            <a:solidFill>
              <a:srgbClr val="FF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88" name="Line 28"/>
          <p:cNvSpPr>
            <a:spLocks noChangeShapeType="1"/>
          </p:cNvSpPr>
          <p:nvPr/>
        </p:nvSpPr>
        <p:spPr bwMode="auto">
          <a:xfrm>
            <a:off x="7696200" y="2819400"/>
            <a:ext cx="1588" cy="2209800"/>
          </a:xfrm>
          <a:prstGeom prst="line">
            <a:avLst/>
          </a:prstGeom>
          <a:noFill/>
          <a:ln w="12600">
            <a:solidFill>
              <a:srgbClr val="FF99FF"/>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89" name="Line 29"/>
          <p:cNvSpPr>
            <a:spLocks noChangeShapeType="1"/>
          </p:cNvSpPr>
          <p:nvPr/>
        </p:nvSpPr>
        <p:spPr bwMode="auto">
          <a:xfrm flipH="1">
            <a:off x="1446213" y="2819400"/>
            <a:ext cx="6175375" cy="2209800"/>
          </a:xfrm>
          <a:prstGeom prst="line">
            <a:avLst/>
          </a:prstGeom>
          <a:noFill/>
          <a:ln w="12600">
            <a:solidFill>
              <a:srgbClr val="FF99FF"/>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0" name="Line 30"/>
          <p:cNvSpPr>
            <a:spLocks noChangeShapeType="1"/>
          </p:cNvSpPr>
          <p:nvPr/>
        </p:nvSpPr>
        <p:spPr bwMode="auto">
          <a:xfrm flipH="1">
            <a:off x="2589213" y="2819400"/>
            <a:ext cx="1069975" cy="22098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1" name="Line 31"/>
          <p:cNvSpPr>
            <a:spLocks noChangeShapeType="1"/>
          </p:cNvSpPr>
          <p:nvPr/>
        </p:nvSpPr>
        <p:spPr bwMode="auto">
          <a:xfrm flipH="1">
            <a:off x="3122613" y="2819400"/>
            <a:ext cx="993775" cy="22098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2" name="Line 32"/>
          <p:cNvSpPr>
            <a:spLocks noChangeShapeType="1"/>
          </p:cNvSpPr>
          <p:nvPr/>
        </p:nvSpPr>
        <p:spPr bwMode="auto">
          <a:xfrm flipH="1">
            <a:off x="3656013" y="2819400"/>
            <a:ext cx="993775" cy="2209800"/>
          </a:xfrm>
          <a:prstGeom prst="line">
            <a:avLst/>
          </a:prstGeom>
          <a:noFill/>
          <a:ln w="12600">
            <a:solidFill>
              <a:srgbClr val="FF99FF"/>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3" name="Line 33"/>
          <p:cNvSpPr>
            <a:spLocks noChangeShapeType="1"/>
          </p:cNvSpPr>
          <p:nvPr/>
        </p:nvSpPr>
        <p:spPr bwMode="auto">
          <a:xfrm>
            <a:off x="4724400" y="2819400"/>
            <a:ext cx="1588" cy="2209800"/>
          </a:xfrm>
          <a:prstGeom prst="line">
            <a:avLst/>
          </a:prstGeom>
          <a:noFill/>
          <a:ln w="12600">
            <a:solidFill>
              <a:srgbClr val="FF99FF"/>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4" name="Rectangle 34"/>
          <p:cNvSpPr>
            <a:spLocks noChangeArrowheads="1"/>
          </p:cNvSpPr>
          <p:nvPr/>
        </p:nvSpPr>
        <p:spPr bwMode="auto">
          <a:xfrm>
            <a:off x="4959350" y="2216150"/>
            <a:ext cx="520700" cy="5969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0995" name="Line 35"/>
          <p:cNvSpPr>
            <a:spLocks noChangeShapeType="1"/>
          </p:cNvSpPr>
          <p:nvPr/>
        </p:nvSpPr>
        <p:spPr bwMode="auto">
          <a:xfrm flipH="1">
            <a:off x="4113213" y="2819400"/>
            <a:ext cx="1069975" cy="2209800"/>
          </a:xfrm>
          <a:prstGeom prst="line">
            <a:avLst/>
          </a:prstGeom>
          <a:noFill/>
          <a:ln w="12600">
            <a:solidFill>
              <a:srgbClr val="FF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6" name="Line 36"/>
          <p:cNvSpPr>
            <a:spLocks noChangeShapeType="1"/>
          </p:cNvSpPr>
          <p:nvPr/>
        </p:nvSpPr>
        <p:spPr bwMode="auto">
          <a:xfrm flipH="1">
            <a:off x="5180013" y="2819400"/>
            <a:ext cx="155575" cy="2133600"/>
          </a:xfrm>
          <a:prstGeom prst="line">
            <a:avLst/>
          </a:prstGeom>
          <a:noFill/>
          <a:ln w="12600">
            <a:solidFill>
              <a:srgbClr val="FF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7" name="Rectangle 37"/>
          <p:cNvSpPr>
            <a:spLocks noChangeArrowheads="1"/>
          </p:cNvSpPr>
          <p:nvPr/>
        </p:nvSpPr>
        <p:spPr bwMode="auto">
          <a:xfrm>
            <a:off x="1279525" y="5165725"/>
            <a:ext cx="7118350"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99FF"/>
                </a:solidFill>
                <a:latin typeface="Times New Roman" pitchFamily="18" charset="0"/>
                <a:ea typeface="DejaVu Sans" charset="0"/>
                <a:cs typeface="DejaVu Sans" charset="0"/>
              </a:rPr>
              <a:t>1</a:t>
            </a:r>
            <a:r>
              <a:rPr lang="en-US" sz="2400">
                <a:solidFill>
                  <a:srgbClr val="000000"/>
                </a:solidFill>
                <a:latin typeface="Times New Roman" pitchFamily="18" charset="0"/>
                <a:ea typeface="DejaVu Sans" charset="0"/>
                <a:cs typeface="DejaVu Sans" charset="0"/>
              </a:rPr>
              <a:t>     </a:t>
            </a:r>
            <a:r>
              <a:rPr lang="en-US" sz="2400">
                <a:solidFill>
                  <a:srgbClr val="FFFF99"/>
                </a:solidFill>
                <a:latin typeface="Times New Roman" pitchFamily="18" charset="0"/>
                <a:ea typeface="DejaVu Sans" charset="0"/>
                <a:cs typeface="DejaVu Sans" charset="0"/>
              </a:rPr>
              <a:t>0</a:t>
            </a:r>
            <a:r>
              <a:rPr lang="en-US" sz="2400">
                <a:solidFill>
                  <a:srgbClr val="000000"/>
                </a:solidFill>
                <a:latin typeface="Times New Roman" pitchFamily="18" charset="0"/>
                <a:ea typeface="DejaVu Sans" charset="0"/>
                <a:cs typeface="DejaVu Sans" charset="0"/>
              </a:rPr>
              <a:t>     0     1     </a:t>
            </a:r>
            <a:r>
              <a:rPr lang="en-US" sz="2400">
                <a:solidFill>
                  <a:srgbClr val="FF99FF"/>
                </a:solidFill>
                <a:latin typeface="Times New Roman" pitchFamily="18" charset="0"/>
                <a:ea typeface="DejaVu Sans" charset="0"/>
                <a:cs typeface="DejaVu Sans" charset="0"/>
              </a:rPr>
              <a:t>0 </a:t>
            </a:r>
            <a:r>
              <a:rPr lang="en-US" sz="2400">
                <a:solidFill>
                  <a:srgbClr val="000000"/>
                </a:solidFill>
                <a:latin typeface="Times New Roman" pitchFamily="18" charset="0"/>
                <a:ea typeface="DejaVu Sans" charset="0"/>
                <a:cs typeface="DejaVu Sans" charset="0"/>
              </a:rPr>
              <a:t>    </a:t>
            </a:r>
            <a:r>
              <a:rPr lang="en-US" sz="2400">
                <a:solidFill>
                  <a:srgbClr val="FFFF99"/>
                </a:solidFill>
                <a:latin typeface="Times New Roman" pitchFamily="18" charset="0"/>
                <a:ea typeface="DejaVu Sans" charset="0"/>
                <a:cs typeface="DejaVu Sans" charset="0"/>
              </a:rPr>
              <a:t>1 </a:t>
            </a:r>
            <a:r>
              <a:rPr lang="en-US" sz="2400">
                <a:solidFill>
                  <a:srgbClr val="000000"/>
                </a:solidFill>
                <a:latin typeface="Times New Roman" pitchFamily="18" charset="0"/>
                <a:ea typeface="DejaVu Sans" charset="0"/>
                <a:cs typeface="DejaVu Sans" charset="0"/>
              </a:rPr>
              <a:t>    </a:t>
            </a:r>
            <a:r>
              <a:rPr lang="en-US" sz="2400">
                <a:solidFill>
                  <a:srgbClr val="FF99FF"/>
                </a:solidFill>
                <a:latin typeface="Times New Roman" pitchFamily="18" charset="0"/>
                <a:ea typeface="DejaVu Sans" charset="0"/>
                <a:cs typeface="DejaVu Sans" charset="0"/>
              </a:rPr>
              <a:t>0 </a:t>
            </a:r>
            <a:r>
              <a:rPr lang="en-US" sz="2400">
                <a:solidFill>
                  <a:srgbClr val="000000"/>
                </a:solidFill>
                <a:latin typeface="Times New Roman" pitchFamily="18" charset="0"/>
                <a:ea typeface="DejaVu Sans" charset="0"/>
                <a:cs typeface="DejaVu Sans" charset="0"/>
              </a:rPr>
              <a:t>    </a:t>
            </a:r>
            <a:r>
              <a:rPr lang="en-US" sz="2400">
                <a:solidFill>
                  <a:srgbClr val="FFFF99"/>
                </a:solidFill>
                <a:latin typeface="Times New Roman" pitchFamily="18" charset="0"/>
                <a:ea typeface="DejaVu Sans" charset="0"/>
                <a:cs typeface="DejaVu Sans" charset="0"/>
              </a:rPr>
              <a:t>1</a:t>
            </a:r>
            <a:r>
              <a:rPr lang="en-US" sz="2400">
                <a:solidFill>
                  <a:srgbClr val="000000"/>
                </a:solidFill>
                <a:latin typeface="Times New Roman" pitchFamily="18" charset="0"/>
                <a:ea typeface="DejaVu Sans" charset="0"/>
                <a:cs typeface="DejaVu Sans" charset="0"/>
              </a:rPr>
              <a:t>		          </a:t>
            </a:r>
            <a:r>
              <a:rPr lang="en-US" sz="2400">
                <a:solidFill>
                  <a:srgbClr val="FF99FF"/>
                </a:solidFill>
                <a:latin typeface="Times New Roman" pitchFamily="18" charset="0"/>
                <a:ea typeface="DejaVu Sans" charset="0"/>
                <a:cs typeface="DejaVu Sans" charset="0"/>
              </a:rPr>
              <a:t>1</a:t>
            </a:r>
            <a:r>
              <a:rPr lang="en-US" sz="2400">
                <a:solidFill>
                  <a:srgbClr val="000000"/>
                </a:solidFill>
                <a:latin typeface="Times New Roman" pitchFamily="18" charset="0"/>
                <a:ea typeface="DejaVu Sans" charset="0"/>
                <a:cs typeface="DejaVu Sans" charset="0"/>
              </a:rPr>
              <a:t>     </a:t>
            </a:r>
            <a:r>
              <a:rPr lang="en-US" sz="2400">
                <a:solidFill>
                  <a:srgbClr val="FFFF99"/>
                </a:solidFill>
                <a:latin typeface="Times New Roman" pitchFamily="18" charset="0"/>
                <a:ea typeface="DejaVu Sans" charset="0"/>
                <a:cs typeface="DejaVu Sans" charset="0"/>
              </a:rPr>
              <a:t>0</a:t>
            </a:r>
          </a:p>
        </p:txBody>
      </p:sp>
      <p:sp>
        <p:nvSpPr>
          <p:cNvPr id="40998" name="Line 38"/>
          <p:cNvSpPr>
            <a:spLocks noChangeShapeType="1"/>
          </p:cNvSpPr>
          <p:nvPr/>
        </p:nvSpPr>
        <p:spPr bwMode="auto">
          <a:xfrm>
            <a:off x="5638800" y="2819400"/>
            <a:ext cx="76200" cy="22098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0999" name="Line 39"/>
          <p:cNvSpPr>
            <a:spLocks noChangeShapeType="1"/>
          </p:cNvSpPr>
          <p:nvPr/>
        </p:nvSpPr>
        <p:spPr bwMode="auto">
          <a:xfrm flipH="1">
            <a:off x="7161213" y="2819400"/>
            <a:ext cx="79375" cy="2209800"/>
          </a:xfrm>
          <a:prstGeom prst="line">
            <a:avLst/>
          </a:prstGeom>
          <a:noFill/>
          <a:ln w="1260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Grp="1" noChangeArrowheads="1"/>
          </p:cNvSpPr>
          <p:nvPr>
            <p:ph type="title"/>
          </p:nvPr>
        </p:nvSpPr>
        <p:spPr>
          <a:xfrm>
            <a:off x="1066800" y="381000"/>
            <a:ext cx="77724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S-Box Examples</a:t>
            </a:r>
          </a:p>
        </p:txBody>
      </p:sp>
      <p:sp>
        <p:nvSpPr>
          <p:cNvPr id="43010" name="Rectangle 2"/>
          <p:cNvSpPr>
            <a:spLocks noChangeArrowheads="1"/>
          </p:cNvSpPr>
          <p:nvPr/>
        </p:nvSpPr>
        <p:spPr bwMode="auto">
          <a:xfrm>
            <a:off x="844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1" name="Rectangle 3"/>
          <p:cNvSpPr>
            <a:spLocks noChangeArrowheads="1"/>
          </p:cNvSpPr>
          <p:nvPr/>
        </p:nvSpPr>
        <p:spPr bwMode="auto">
          <a:xfrm>
            <a:off x="844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2" name="Rectangle 4"/>
          <p:cNvSpPr>
            <a:spLocks noChangeArrowheads="1"/>
          </p:cNvSpPr>
          <p:nvPr/>
        </p:nvSpPr>
        <p:spPr bwMode="auto">
          <a:xfrm>
            <a:off x="844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3" name="Rectangle 5"/>
          <p:cNvSpPr>
            <a:spLocks noChangeArrowheads="1"/>
          </p:cNvSpPr>
          <p:nvPr/>
        </p:nvSpPr>
        <p:spPr bwMode="auto">
          <a:xfrm>
            <a:off x="844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4" name="Rectangle 6"/>
          <p:cNvSpPr>
            <a:spLocks noChangeArrowheads="1"/>
          </p:cNvSpPr>
          <p:nvPr/>
        </p:nvSpPr>
        <p:spPr bwMode="auto">
          <a:xfrm>
            <a:off x="1606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5" name="Rectangle 7"/>
          <p:cNvSpPr>
            <a:spLocks noChangeArrowheads="1"/>
          </p:cNvSpPr>
          <p:nvPr/>
        </p:nvSpPr>
        <p:spPr bwMode="auto">
          <a:xfrm>
            <a:off x="1606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6" name="Rectangle 8"/>
          <p:cNvSpPr>
            <a:spLocks noChangeArrowheads="1"/>
          </p:cNvSpPr>
          <p:nvPr/>
        </p:nvSpPr>
        <p:spPr bwMode="auto">
          <a:xfrm>
            <a:off x="1606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7" name="Rectangle 9"/>
          <p:cNvSpPr>
            <a:spLocks noChangeArrowheads="1"/>
          </p:cNvSpPr>
          <p:nvPr/>
        </p:nvSpPr>
        <p:spPr bwMode="auto">
          <a:xfrm>
            <a:off x="1606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8" name="Rectangle 10"/>
          <p:cNvSpPr>
            <a:spLocks noChangeArrowheads="1"/>
          </p:cNvSpPr>
          <p:nvPr/>
        </p:nvSpPr>
        <p:spPr bwMode="auto">
          <a:xfrm>
            <a:off x="2368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19" name="Rectangle 11"/>
          <p:cNvSpPr>
            <a:spLocks noChangeArrowheads="1"/>
          </p:cNvSpPr>
          <p:nvPr/>
        </p:nvSpPr>
        <p:spPr bwMode="auto">
          <a:xfrm>
            <a:off x="2368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0" name="Rectangle 12"/>
          <p:cNvSpPr>
            <a:spLocks noChangeArrowheads="1"/>
          </p:cNvSpPr>
          <p:nvPr/>
        </p:nvSpPr>
        <p:spPr bwMode="auto">
          <a:xfrm>
            <a:off x="2368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1" name="Rectangle 13"/>
          <p:cNvSpPr>
            <a:spLocks noChangeArrowheads="1"/>
          </p:cNvSpPr>
          <p:nvPr/>
        </p:nvSpPr>
        <p:spPr bwMode="auto">
          <a:xfrm>
            <a:off x="2368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2" name="Rectangle 14"/>
          <p:cNvSpPr>
            <a:spLocks noChangeArrowheads="1"/>
          </p:cNvSpPr>
          <p:nvPr/>
        </p:nvSpPr>
        <p:spPr bwMode="auto">
          <a:xfrm>
            <a:off x="3130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3" name="Rectangle 15"/>
          <p:cNvSpPr>
            <a:spLocks noChangeArrowheads="1"/>
          </p:cNvSpPr>
          <p:nvPr/>
        </p:nvSpPr>
        <p:spPr bwMode="auto">
          <a:xfrm>
            <a:off x="3130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4" name="Rectangle 16"/>
          <p:cNvSpPr>
            <a:spLocks noChangeArrowheads="1"/>
          </p:cNvSpPr>
          <p:nvPr/>
        </p:nvSpPr>
        <p:spPr bwMode="auto">
          <a:xfrm>
            <a:off x="3130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5" name="Rectangle 17"/>
          <p:cNvSpPr>
            <a:spLocks noChangeArrowheads="1"/>
          </p:cNvSpPr>
          <p:nvPr/>
        </p:nvSpPr>
        <p:spPr bwMode="auto">
          <a:xfrm>
            <a:off x="3130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6" name="Rectangle 18"/>
          <p:cNvSpPr>
            <a:spLocks noChangeArrowheads="1"/>
          </p:cNvSpPr>
          <p:nvPr/>
        </p:nvSpPr>
        <p:spPr bwMode="auto">
          <a:xfrm>
            <a:off x="3892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7" name="Rectangle 19"/>
          <p:cNvSpPr>
            <a:spLocks noChangeArrowheads="1"/>
          </p:cNvSpPr>
          <p:nvPr/>
        </p:nvSpPr>
        <p:spPr bwMode="auto">
          <a:xfrm>
            <a:off x="3892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8" name="Rectangle 20"/>
          <p:cNvSpPr>
            <a:spLocks noChangeArrowheads="1"/>
          </p:cNvSpPr>
          <p:nvPr/>
        </p:nvSpPr>
        <p:spPr bwMode="auto">
          <a:xfrm>
            <a:off x="3892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29" name="Rectangle 21"/>
          <p:cNvSpPr>
            <a:spLocks noChangeArrowheads="1"/>
          </p:cNvSpPr>
          <p:nvPr/>
        </p:nvSpPr>
        <p:spPr bwMode="auto">
          <a:xfrm>
            <a:off x="3892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0" name="Rectangle 22"/>
          <p:cNvSpPr>
            <a:spLocks noChangeArrowheads="1"/>
          </p:cNvSpPr>
          <p:nvPr/>
        </p:nvSpPr>
        <p:spPr bwMode="auto">
          <a:xfrm>
            <a:off x="4654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1" name="Rectangle 23"/>
          <p:cNvSpPr>
            <a:spLocks noChangeArrowheads="1"/>
          </p:cNvSpPr>
          <p:nvPr/>
        </p:nvSpPr>
        <p:spPr bwMode="auto">
          <a:xfrm>
            <a:off x="4654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2" name="Rectangle 24"/>
          <p:cNvSpPr>
            <a:spLocks noChangeArrowheads="1"/>
          </p:cNvSpPr>
          <p:nvPr/>
        </p:nvSpPr>
        <p:spPr bwMode="auto">
          <a:xfrm>
            <a:off x="4654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3" name="Rectangle 25"/>
          <p:cNvSpPr>
            <a:spLocks noChangeArrowheads="1"/>
          </p:cNvSpPr>
          <p:nvPr/>
        </p:nvSpPr>
        <p:spPr bwMode="auto">
          <a:xfrm>
            <a:off x="4654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4" name="Rectangle 26"/>
          <p:cNvSpPr>
            <a:spLocks noChangeArrowheads="1"/>
          </p:cNvSpPr>
          <p:nvPr/>
        </p:nvSpPr>
        <p:spPr bwMode="auto">
          <a:xfrm>
            <a:off x="5416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5" name="Rectangle 27"/>
          <p:cNvSpPr>
            <a:spLocks noChangeArrowheads="1"/>
          </p:cNvSpPr>
          <p:nvPr/>
        </p:nvSpPr>
        <p:spPr bwMode="auto">
          <a:xfrm>
            <a:off x="5416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6" name="Rectangle 28"/>
          <p:cNvSpPr>
            <a:spLocks noChangeArrowheads="1"/>
          </p:cNvSpPr>
          <p:nvPr/>
        </p:nvSpPr>
        <p:spPr bwMode="auto">
          <a:xfrm>
            <a:off x="5416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7" name="Rectangle 29"/>
          <p:cNvSpPr>
            <a:spLocks noChangeArrowheads="1"/>
          </p:cNvSpPr>
          <p:nvPr/>
        </p:nvSpPr>
        <p:spPr bwMode="auto">
          <a:xfrm>
            <a:off x="5416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8" name="Rectangle 30"/>
          <p:cNvSpPr>
            <a:spLocks noChangeArrowheads="1"/>
          </p:cNvSpPr>
          <p:nvPr/>
        </p:nvSpPr>
        <p:spPr bwMode="auto">
          <a:xfrm>
            <a:off x="6178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39" name="Rectangle 31"/>
          <p:cNvSpPr>
            <a:spLocks noChangeArrowheads="1"/>
          </p:cNvSpPr>
          <p:nvPr/>
        </p:nvSpPr>
        <p:spPr bwMode="auto">
          <a:xfrm>
            <a:off x="6178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0" name="Rectangle 32"/>
          <p:cNvSpPr>
            <a:spLocks noChangeArrowheads="1"/>
          </p:cNvSpPr>
          <p:nvPr/>
        </p:nvSpPr>
        <p:spPr bwMode="auto">
          <a:xfrm>
            <a:off x="6178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1" name="Rectangle 33"/>
          <p:cNvSpPr>
            <a:spLocks noChangeArrowheads="1"/>
          </p:cNvSpPr>
          <p:nvPr/>
        </p:nvSpPr>
        <p:spPr bwMode="auto">
          <a:xfrm>
            <a:off x="6178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2" name="Rectangle 34"/>
          <p:cNvSpPr>
            <a:spLocks noChangeArrowheads="1"/>
          </p:cNvSpPr>
          <p:nvPr/>
        </p:nvSpPr>
        <p:spPr bwMode="auto">
          <a:xfrm>
            <a:off x="6940550" y="26733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3" name="Rectangle 35"/>
          <p:cNvSpPr>
            <a:spLocks noChangeArrowheads="1"/>
          </p:cNvSpPr>
          <p:nvPr/>
        </p:nvSpPr>
        <p:spPr bwMode="auto">
          <a:xfrm>
            <a:off x="6940550" y="33591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4" name="Rectangle 36"/>
          <p:cNvSpPr>
            <a:spLocks noChangeArrowheads="1"/>
          </p:cNvSpPr>
          <p:nvPr/>
        </p:nvSpPr>
        <p:spPr bwMode="auto">
          <a:xfrm>
            <a:off x="6940550" y="40449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5" name="Rectangle 37"/>
          <p:cNvSpPr>
            <a:spLocks noChangeArrowheads="1"/>
          </p:cNvSpPr>
          <p:nvPr/>
        </p:nvSpPr>
        <p:spPr bwMode="auto">
          <a:xfrm>
            <a:off x="6940550" y="4730750"/>
            <a:ext cx="749300" cy="6731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3046" name="Line 38"/>
          <p:cNvSpPr>
            <a:spLocks noChangeShapeType="1"/>
          </p:cNvSpPr>
          <p:nvPr/>
        </p:nvSpPr>
        <p:spPr bwMode="auto">
          <a:xfrm>
            <a:off x="7696200" y="2667000"/>
            <a:ext cx="1143000" cy="1588"/>
          </a:xfrm>
          <a:prstGeom prst="line">
            <a:avLst/>
          </a:prstGeom>
          <a:noFill/>
          <a:ln w="12600">
            <a:solidFill>
              <a:srgbClr val="000000"/>
            </a:solidFill>
            <a:prstDash val="dash"/>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3047" name="Line 39"/>
          <p:cNvSpPr>
            <a:spLocks noChangeShapeType="1"/>
          </p:cNvSpPr>
          <p:nvPr/>
        </p:nvSpPr>
        <p:spPr bwMode="auto">
          <a:xfrm>
            <a:off x="7696200" y="3352800"/>
            <a:ext cx="1143000" cy="1588"/>
          </a:xfrm>
          <a:prstGeom prst="line">
            <a:avLst/>
          </a:prstGeom>
          <a:noFill/>
          <a:ln w="12600">
            <a:solidFill>
              <a:srgbClr val="000000"/>
            </a:solidFill>
            <a:prstDash val="dash"/>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3048" name="Line 40"/>
          <p:cNvSpPr>
            <a:spLocks noChangeShapeType="1"/>
          </p:cNvSpPr>
          <p:nvPr/>
        </p:nvSpPr>
        <p:spPr bwMode="auto">
          <a:xfrm>
            <a:off x="7696200" y="4038600"/>
            <a:ext cx="1143000" cy="1588"/>
          </a:xfrm>
          <a:prstGeom prst="line">
            <a:avLst/>
          </a:prstGeom>
          <a:noFill/>
          <a:ln w="12600">
            <a:solidFill>
              <a:srgbClr val="000000"/>
            </a:solidFill>
            <a:prstDash val="dash"/>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3049" name="Line 41"/>
          <p:cNvSpPr>
            <a:spLocks noChangeShapeType="1"/>
          </p:cNvSpPr>
          <p:nvPr/>
        </p:nvSpPr>
        <p:spPr bwMode="auto">
          <a:xfrm>
            <a:off x="7696200" y="4724400"/>
            <a:ext cx="1143000" cy="1588"/>
          </a:xfrm>
          <a:prstGeom prst="line">
            <a:avLst/>
          </a:prstGeom>
          <a:noFill/>
          <a:ln w="12600">
            <a:solidFill>
              <a:srgbClr val="000000"/>
            </a:solidFill>
            <a:prstDash val="dash"/>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3050" name="Line 42"/>
          <p:cNvSpPr>
            <a:spLocks noChangeShapeType="1"/>
          </p:cNvSpPr>
          <p:nvPr/>
        </p:nvSpPr>
        <p:spPr bwMode="auto">
          <a:xfrm>
            <a:off x="7697788" y="5410200"/>
            <a:ext cx="1143000" cy="1588"/>
          </a:xfrm>
          <a:prstGeom prst="line">
            <a:avLst/>
          </a:prstGeom>
          <a:noFill/>
          <a:ln w="12600">
            <a:solidFill>
              <a:srgbClr val="000000"/>
            </a:solidFill>
            <a:prstDash val="dash"/>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3051" name="Rectangle 43"/>
          <p:cNvSpPr>
            <a:spLocks noChangeArrowheads="1"/>
          </p:cNvSpPr>
          <p:nvPr/>
        </p:nvSpPr>
        <p:spPr bwMode="auto">
          <a:xfrm>
            <a:off x="974725" y="2117725"/>
            <a:ext cx="79581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0        1         2       </a:t>
            </a:r>
            <a:r>
              <a:rPr lang="en-US" sz="2400">
                <a:solidFill>
                  <a:srgbClr val="FF0000"/>
                </a:solidFill>
                <a:latin typeface="Times New Roman" pitchFamily="18" charset="0"/>
                <a:ea typeface="DejaVu Sans" charset="0"/>
                <a:cs typeface="DejaVu Sans" charset="0"/>
              </a:rPr>
              <a:t>3</a:t>
            </a:r>
            <a:r>
              <a:rPr lang="en-US" sz="2400">
                <a:solidFill>
                  <a:srgbClr val="000000"/>
                </a:solidFill>
                <a:latin typeface="Times New Roman" pitchFamily="18" charset="0"/>
                <a:ea typeface="DejaVu Sans" charset="0"/>
                <a:cs typeface="DejaVu Sans" charset="0"/>
              </a:rPr>
              <a:t>         4        5       6        7        8        9…. 15</a:t>
            </a:r>
          </a:p>
        </p:txBody>
      </p:sp>
      <p:sp>
        <p:nvSpPr>
          <p:cNvPr id="43052" name="Rectangle 44"/>
          <p:cNvSpPr>
            <a:spLocks noChangeArrowheads="1"/>
          </p:cNvSpPr>
          <p:nvPr/>
        </p:nvSpPr>
        <p:spPr bwMode="auto">
          <a:xfrm>
            <a:off x="288925" y="2803525"/>
            <a:ext cx="71199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0      14       4        13      1         2       15     11       8        3</a:t>
            </a:r>
          </a:p>
        </p:txBody>
      </p:sp>
      <p:sp>
        <p:nvSpPr>
          <p:cNvPr id="43053" name="Rectangle 45"/>
          <p:cNvSpPr>
            <a:spLocks noChangeArrowheads="1"/>
          </p:cNvSpPr>
          <p:nvPr/>
        </p:nvSpPr>
        <p:spPr bwMode="auto">
          <a:xfrm>
            <a:off x="288925" y="3489325"/>
            <a:ext cx="72723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1       0        15       7       4        14       2      13       1        10</a:t>
            </a:r>
          </a:p>
        </p:txBody>
      </p:sp>
      <p:sp>
        <p:nvSpPr>
          <p:cNvPr id="43054" name="Rectangle 46"/>
          <p:cNvSpPr>
            <a:spLocks noChangeArrowheads="1"/>
          </p:cNvSpPr>
          <p:nvPr/>
        </p:nvSpPr>
        <p:spPr bwMode="auto">
          <a:xfrm>
            <a:off x="288925" y="4175125"/>
            <a:ext cx="72723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9966"/>
                </a:solidFill>
                <a:latin typeface="Times New Roman" pitchFamily="18" charset="0"/>
                <a:ea typeface="DejaVu Sans" charset="0"/>
                <a:cs typeface="DejaVu Sans" charset="0"/>
              </a:rPr>
              <a:t>2 </a:t>
            </a:r>
            <a:r>
              <a:rPr lang="en-US" sz="2400">
                <a:solidFill>
                  <a:srgbClr val="000000"/>
                </a:solidFill>
                <a:latin typeface="Times New Roman" pitchFamily="18" charset="0"/>
                <a:ea typeface="DejaVu Sans" charset="0"/>
                <a:cs typeface="DejaVu Sans" charset="0"/>
              </a:rPr>
              <a:t>      4        1        14      8        13       6       2        11      15</a:t>
            </a:r>
          </a:p>
        </p:txBody>
      </p:sp>
      <p:sp>
        <p:nvSpPr>
          <p:cNvPr id="43055" name="Rectangle 47"/>
          <p:cNvSpPr>
            <a:spLocks noChangeArrowheads="1"/>
          </p:cNvSpPr>
          <p:nvPr/>
        </p:nvSpPr>
        <p:spPr bwMode="auto">
          <a:xfrm>
            <a:off x="288925" y="4860925"/>
            <a:ext cx="7119938"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3      15      12        8       2        4         9       1        7        5</a:t>
            </a:r>
          </a:p>
        </p:txBody>
      </p:sp>
      <p:sp>
        <p:nvSpPr>
          <p:cNvPr id="43056" name="Rectangle 48"/>
          <p:cNvSpPr>
            <a:spLocks noChangeArrowheads="1"/>
          </p:cNvSpPr>
          <p:nvPr/>
        </p:nvSpPr>
        <p:spPr bwMode="auto">
          <a:xfrm>
            <a:off x="1274763" y="1431925"/>
            <a:ext cx="6162675" cy="4587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000000"/>
                </a:solidFill>
                <a:latin typeface="Times New Roman" pitchFamily="18" charset="0"/>
                <a:ea typeface="DejaVu Sans" charset="0"/>
                <a:cs typeface="DejaVu Sans" charset="0"/>
              </a:rPr>
              <a:t>Each row and column contain different numbers.</a:t>
            </a:r>
          </a:p>
        </p:txBody>
      </p:sp>
      <p:sp>
        <p:nvSpPr>
          <p:cNvPr id="43057" name="Rectangle 49"/>
          <p:cNvSpPr>
            <a:spLocks noChangeArrowheads="1"/>
          </p:cNvSpPr>
          <p:nvPr/>
        </p:nvSpPr>
        <p:spPr bwMode="auto">
          <a:xfrm>
            <a:off x="815975" y="5729288"/>
            <a:ext cx="5283200" cy="5191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a:solidFill>
                  <a:srgbClr val="000000"/>
                </a:solidFill>
                <a:latin typeface="Times New Roman" pitchFamily="18" charset="0"/>
                <a:ea typeface="DejaVu Sans" charset="0"/>
                <a:cs typeface="DejaVu Sans" charset="0"/>
              </a:rPr>
              <a:t>Example: input: </a:t>
            </a:r>
            <a:r>
              <a:rPr lang="en-US" sz="2800">
                <a:solidFill>
                  <a:srgbClr val="FF9966"/>
                </a:solidFill>
                <a:latin typeface="Times New Roman" pitchFamily="18" charset="0"/>
                <a:ea typeface="DejaVu Sans" charset="0"/>
                <a:cs typeface="DejaVu Sans" charset="0"/>
              </a:rPr>
              <a:t>1</a:t>
            </a:r>
            <a:r>
              <a:rPr lang="en-US" sz="2800">
                <a:solidFill>
                  <a:srgbClr val="FF0000"/>
                </a:solidFill>
                <a:latin typeface="Times New Roman" pitchFamily="18" charset="0"/>
                <a:ea typeface="DejaVu Sans" charset="0"/>
                <a:cs typeface="DejaVu Sans" charset="0"/>
              </a:rPr>
              <a:t>0011</a:t>
            </a:r>
            <a:r>
              <a:rPr lang="en-US" sz="2800">
                <a:solidFill>
                  <a:srgbClr val="FF9966"/>
                </a:solidFill>
                <a:latin typeface="Times New Roman" pitchFamily="18" charset="0"/>
                <a:ea typeface="DejaVu Sans" charset="0"/>
                <a:cs typeface="DejaVu Sans" charset="0"/>
              </a:rPr>
              <a:t>0</a:t>
            </a:r>
            <a:r>
              <a:rPr lang="en-US" sz="2800">
                <a:solidFill>
                  <a:srgbClr val="000000"/>
                </a:solidFill>
                <a:latin typeface="Times New Roman" pitchFamily="18" charset="0"/>
                <a:ea typeface="DejaVu Sans" charset="0"/>
                <a:cs typeface="DejaVu Sans" charset="0"/>
              </a:rPr>
              <a:t> output: ???</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Outline</a:t>
            </a:r>
          </a:p>
        </p:txBody>
      </p:sp>
      <p:sp>
        <p:nvSpPr>
          <p:cNvPr id="5122" name="Rectangle 2"/>
          <p:cNvSpPr>
            <a:spLocks noGrp="1" noChangeArrowheads="1"/>
          </p:cNvSpPr>
          <p:nvPr>
            <p:ph type="body" idx="1"/>
          </p:nvPr>
        </p:nvSpPr>
        <p:spPr>
          <a:xfrm>
            <a:off x="457200" y="1600200"/>
            <a:ext cx="8229600" cy="4525963"/>
          </a:xfrm>
          <a:ln/>
        </p:spPr>
        <p:txBody>
          <a:bodyPr/>
          <a:lstStyle/>
          <a:p>
            <a:pPr marL="341313" indent="-341313">
              <a:buClr>
                <a:srgbClr val="FF0000"/>
              </a:buClr>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rgbClr val="FF0000"/>
                </a:solidFill>
              </a:rPr>
              <a:t>Overview of Cryptography</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Classical Symmetric Cipher</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Modern Symmetric Ciphers (DES)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457200" y="274638"/>
            <a:ext cx="82296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DES Standard</a:t>
            </a:r>
          </a:p>
        </p:txBody>
      </p:sp>
      <p:sp>
        <p:nvSpPr>
          <p:cNvPr id="44034" name="Rectangle 2"/>
          <p:cNvSpPr>
            <a:spLocks noGrp="1" noChangeArrowheads="1"/>
          </p:cNvSpPr>
          <p:nvPr>
            <p:ph type="body" idx="1"/>
          </p:nvPr>
        </p:nvSpPr>
        <p:spPr>
          <a:xfrm>
            <a:off x="457200" y="1600200"/>
            <a:ext cx="4033838" cy="4525963"/>
          </a:xfrm>
          <a:ln/>
        </p:spPr>
        <p:txBody>
          <a:bodyPr lIns="92160" tIns="46080" rIns="92160" bIns="46080"/>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Cipher Iterative Action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t>Input:	64 bits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t>Key:	</a:t>
            </a:r>
            <a:r>
              <a:rPr lang="en-US" sz="2000">
                <a:solidFill>
                  <a:srgbClr val="FF0066"/>
                </a:solidFill>
              </a:rPr>
              <a:t>48</a:t>
            </a:r>
            <a:r>
              <a:rPr lang="en-US" sz="2000"/>
              <a:t> bits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t>Output:	64 bits</a:t>
            </a:r>
          </a:p>
        </p:txBody>
      </p:sp>
      <p:sp>
        <p:nvSpPr>
          <p:cNvPr id="44035" name="Rectangle 3"/>
          <p:cNvSpPr>
            <a:spLocks noGrp="1" noChangeArrowheads="1"/>
          </p:cNvSpPr>
          <p:nvPr>
            <p:ph type="body" idx="2"/>
          </p:nvPr>
        </p:nvSpPr>
        <p:spPr>
          <a:xfrm>
            <a:off x="4652963" y="1600200"/>
            <a:ext cx="4033837" cy="4525963"/>
          </a:xfrm>
          <a:ln/>
        </p:spPr>
        <p:txBody>
          <a:bodyPr lIns="92160" tIns="46080" rIns="92160" bIns="46080"/>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t>Key Generation Box   :</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t>Input:	56 bits</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t>Output:	</a:t>
            </a:r>
            <a:r>
              <a:rPr lang="en-US" sz="2000">
                <a:solidFill>
                  <a:srgbClr val="FF0066"/>
                </a:solidFill>
              </a:rPr>
              <a:t>48</a:t>
            </a:r>
            <a:r>
              <a:rPr lang="en-US" sz="2000"/>
              <a:t> bits</a:t>
            </a:r>
          </a:p>
        </p:txBody>
      </p:sp>
      <p:sp>
        <p:nvSpPr>
          <p:cNvPr id="44036" name="Rectangle 4"/>
          <p:cNvSpPr>
            <a:spLocks noChangeArrowheads="1"/>
          </p:cNvSpPr>
          <p:nvPr/>
        </p:nvSpPr>
        <p:spPr bwMode="auto">
          <a:xfrm>
            <a:off x="1073150" y="1987550"/>
            <a:ext cx="7531100" cy="2425700"/>
          </a:xfrm>
          <a:prstGeom prst="rect">
            <a:avLst/>
          </a:prstGeom>
          <a:noFill/>
          <a:ln w="12600">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n-US"/>
          </a:p>
        </p:txBody>
      </p:sp>
      <p:sp>
        <p:nvSpPr>
          <p:cNvPr id="44037" name="Rectangle 5"/>
          <p:cNvSpPr>
            <a:spLocks noChangeArrowheads="1"/>
          </p:cNvSpPr>
          <p:nvPr/>
        </p:nvSpPr>
        <p:spPr bwMode="auto">
          <a:xfrm>
            <a:off x="2259013" y="4618038"/>
            <a:ext cx="4875212" cy="57943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2160" tIns="46080" rIns="92160" bIns="46080">
            <a:spAutoFit/>
          </a:bodyPr>
          <a:lstStyle/>
          <a:p>
            <a: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a:solidFill>
                  <a:srgbClr val="000000"/>
                </a:solidFill>
                <a:latin typeface="Times New Roman" pitchFamily="18" charset="0"/>
                <a:ea typeface="DejaVu Sans" charset="0"/>
                <a:cs typeface="DejaVu Sans" charset="0"/>
              </a:rPr>
              <a:t>One round (Total 16 rounds)</a:t>
            </a:r>
          </a:p>
        </p:txBody>
      </p:sp>
      <p:sp>
        <p:nvSpPr>
          <p:cNvPr id="44038" name="Line 6"/>
          <p:cNvSpPr>
            <a:spLocks noChangeShapeType="1"/>
          </p:cNvSpPr>
          <p:nvPr/>
        </p:nvSpPr>
        <p:spPr bwMode="auto">
          <a:xfrm>
            <a:off x="4953000" y="1981200"/>
            <a:ext cx="1588" cy="2438400"/>
          </a:xfrm>
          <a:prstGeom prst="line">
            <a:avLst/>
          </a:prstGeom>
          <a:noFill/>
          <a:ln w="12600">
            <a:solidFill>
              <a:srgbClr val="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
        <p:nvSpPr>
          <p:cNvPr id="44039" name="Line 7"/>
          <p:cNvSpPr>
            <a:spLocks noChangeShapeType="1"/>
          </p:cNvSpPr>
          <p:nvPr/>
        </p:nvSpPr>
        <p:spPr bwMode="auto">
          <a:xfrm flipH="1">
            <a:off x="4037013" y="3581400"/>
            <a:ext cx="1450975" cy="1588"/>
          </a:xfrm>
          <a:prstGeom prst="line">
            <a:avLst/>
          </a:prstGeom>
          <a:noFill/>
          <a:ln w="76320">
            <a:solidFill>
              <a:srgbClr val="000000"/>
            </a:solidFill>
            <a:miter lim="800000"/>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Grp="1" noChangeArrowheads="1"/>
          </p:cNvSpPr>
          <p:nvPr>
            <p:ph type="title"/>
          </p:nvPr>
        </p:nvSpPr>
        <p:spPr>
          <a:xfrm>
            <a:off x="1143000" y="228600"/>
            <a:ext cx="7772400" cy="1143000"/>
          </a:xfrm>
          <a:ln/>
        </p:spPr>
        <p:txBody>
          <a:bodyPr lIns="92160" tIns="46080" rIns="92160" bIns="4608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DES Box Summary</a:t>
            </a:r>
          </a:p>
        </p:txBody>
      </p:sp>
      <p:sp>
        <p:nvSpPr>
          <p:cNvPr id="45058" name="Rectangle 2"/>
          <p:cNvSpPr>
            <a:spLocks noGrp="1" noChangeArrowheads="1"/>
          </p:cNvSpPr>
          <p:nvPr>
            <p:ph type="body" idx="1"/>
          </p:nvPr>
        </p:nvSpPr>
        <p:spPr>
          <a:xfrm>
            <a:off x="304800" y="1371600"/>
            <a:ext cx="8610600" cy="5181600"/>
          </a:xfrm>
          <a:ln/>
        </p:spPr>
        <p:txBody>
          <a:bodyPr lIns="92160" tIns="46080" rIns="92160" bIns="46080"/>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Simple, easy to implement:</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Hardware/gigabits/second, software/megabits/second</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56-bit key DES may be acceptable for non-critical applications but triple DES (DES3) should be secure for most applications today</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Supports several operation modes (ECB CBC, OFB, CFB) for different applications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381000" y="152400"/>
            <a:ext cx="8229600" cy="9144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a:t>Basic Terminology</a:t>
            </a:r>
          </a:p>
        </p:txBody>
      </p:sp>
      <p:sp>
        <p:nvSpPr>
          <p:cNvPr id="6146" name="Rectangle 2"/>
          <p:cNvSpPr>
            <a:spLocks noGrp="1" noChangeArrowheads="1"/>
          </p:cNvSpPr>
          <p:nvPr>
            <p:ph type="body" idx="1"/>
          </p:nvPr>
        </p:nvSpPr>
        <p:spPr>
          <a:xfrm>
            <a:off x="0" y="1219200"/>
            <a:ext cx="9144000" cy="5999163"/>
          </a:xfrm>
          <a:ln/>
        </p:spPr>
        <p:txBody>
          <a:bodyPr/>
          <a:lstStyle/>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plaintext</a:t>
            </a:r>
            <a:r>
              <a:rPr lang="en-AU" sz="2400"/>
              <a:t> - the original message </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ciphertext</a:t>
            </a:r>
            <a:r>
              <a:rPr lang="en-AU" sz="2400"/>
              <a:t> - the coded message </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cipher</a:t>
            </a:r>
            <a:r>
              <a:rPr lang="en-AU" sz="2400"/>
              <a:t> - algorithm for transforming plaintext to ciphertext </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key</a:t>
            </a:r>
            <a:r>
              <a:rPr lang="en-AU" sz="2400"/>
              <a:t> - info used in cipher known only to sender/receiver </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encipher (encrypt)</a:t>
            </a:r>
            <a:r>
              <a:rPr lang="en-AU" sz="2400"/>
              <a:t> - converting plaintext to ciphertext </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decipher (decrypt)</a:t>
            </a:r>
            <a:r>
              <a:rPr lang="en-AU" sz="2400"/>
              <a:t> - recovering ciphertext from plaintext</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cryptography</a:t>
            </a:r>
            <a:r>
              <a:rPr lang="en-AU" sz="2400"/>
              <a:t> - study of encryption principles/methods</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cryptanalysis (codebreaking)</a:t>
            </a:r>
            <a:r>
              <a:rPr lang="en-AU" sz="2400"/>
              <a:t> - the study of principles/ methods of deciphering ciphertext </a:t>
            </a:r>
            <a:r>
              <a:rPr lang="en-AU" sz="2400" i="1"/>
              <a:t>without</a:t>
            </a:r>
            <a:r>
              <a:rPr lang="en-AU" sz="2400"/>
              <a:t> knowing key</a:t>
            </a:r>
          </a:p>
          <a:p>
            <a:pPr marL="341313" indent="-341313">
              <a:lnSpc>
                <a:spcPct val="8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sz="2400" b="1"/>
              <a:t>cryptology</a:t>
            </a:r>
            <a:r>
              <a:rPr lang="en-AU" sz="2400"/>
              <a:t> - the field of both cryptography and cryptanalysis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Classification of Cryptography</a:t>
            </a:r>
          </a:p>
        </p:txBody>
      </p:sp>
      <p:sp>
        <p:nvSpPr>
          <p:cNvPr id="7170" name="Rectangle 2"/>
          <p:cNvSpPr>
            <a:spLocks noGrp="1" noChangeArrowheads="1"/>
          </p:cNvSpPr>
          <p:nvPr>
            <p:ph type="body" idx="1"/>
          </p:nvPr>
        </p:nvSpPr>
        <p:spPr>
          <a:xfrm>
            <a:off x="381000" y="1371600"/>
            <a:ext cx="8458200" cy="51054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Number of keys used</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Hash functions: no key</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Secret key cryptography: one key</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Public key cryptography: two keys - public, private</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Type of encryption operations used</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substitution / transposition / product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Way in which plaintext is processed</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block / stream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7200" y="228600"/>
            <a:ext cx="8382000" cy="12192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Secret Key vs. Secret Algorithm</a:t>
            </a:r>
          </a:p>
        </p:txBody>
      </p:sp>
      <p:sp>
        <p:nvSpPr>
          <p:cNvPr id="8194" name="Rectangle 2"/>
          <p:cNvSpPr>
            <a:spLocks noGrp="1" noChangeArrowheads="1"/>
          </p:cNvSpPr>
          <p:nvPr>
            <p:ph type="body" idx="1"/>
          </p:nvPr>
        </p:nvSpPr>
        <p:spPr>
          <a:xfrm>
            <a:off x="457200" y="1752600"/>
            <a:ext cx="8305800" cy="4648200"/>
          </a:xfrm>
          <a:ln/>
        </p:spPr>
        <p:txBody>
          <a:bodyPr/>
          <a:lstStyle/>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Secret algorithm: additional hurdle</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Hard to keep secret if used widely:</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Reverse engineering, social engineering</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Commercial: published</a:t>
            </a:r>
          </a:p>
          <a:p>
            <a:pPr marL="741363" lvl="1" indent="-28416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Wide review, trust</a:t>
            </a:r>
          </a:p>
          <a:p>
            <a:pPr marL="341313" indent="-341313">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Military: avoid giving enemy good ideas</a:t>
            </a:r>
          </a:p>
          <a:p>
            <a:pPr marL="741363" lvl="1" indent="-284163">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8194">
                                            <p:txEl>
                                              <p:pRg st="1" end="1"/>
                                            </p:txEl>
                                          </p:spTgt>
                                        </p:tgtEl>
                                        <p:attrNameLst>
                                          <p:attrName>style.visibility</p:attrName>
                                        </p:attrNameLst>
                                      </p:cBhvr>
                                      <p:to>
                                        <p:strVal val="visible"/>
                                      </p:to>
                                    </p:set>
                                  </p:childTnLst>
                                </p:cTn>
                              </p:par>
                              <p:par>
                                <p:cTn id="7" presetID="1" presetClass="entr" fill="hold" nodeType="withEffect">
                                  <p:stCondLst>
                                    <p:cond delay="0"/>
                                  </p:stCondLst>
                                  <p:childTnLst>
                                    <p:set>
                                      <p:cBhvr additive="repl">
                                        <p:cTn id="8" dur="1" fill="hold">
                                          <p:stCondLst>
                                            <p:cond delay="0"/>
                                          </p:stCondLst>
                                        </p:cTn>
                                        <p:tgtEl>
                                          <p:spTgt spid="8194">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fill="hold" nodeType="clickEffect">
                                  <p:stCondLst>
                                    <p:cond delay="0"/>
                                  </p:stCondLst>
                                  <p:childTnLst>
                                    <p:set>
                                      <p:cBhvr additive="repl">
                                        <p:cTn id="12" dur="1" fill="hold">
                                          <p:stCondLst>
                                            <p:cond delay="0"/>
                                          </p:stCondLst>
                                        </p:cTn>
                                        <p:tgtEl>
                                          <p:spTgt spid="8194">
                                            <p:txEl>
                                              <p:pRg st="3" end="3"/>
                                            </p:txEl>
                                          </p:spTgt>
                                        </p:tgtEl>
                                        <p:attrNameLst>
                                          <p:attrName>style.visibility</p:attrName>
                                        </p:attrNameLst>
                                      </p:cBhvr>
                                      <p:to>
                                        <p:strVal val="visible"/>
                                      </p:to>
                                    </p:set>
                                  </p:childTnLst>
                                </p:cTn>
                              </p:par>
                              <p:par>
                                <p:cTn id="13" presetID="1" presetClass="entr" fill="hold" nodeType="withEffect">
                                  <p:stCondLst>
                                    <p:cond delay="0"/>
                                  </p:stCondLst>
                                  <p:childTnLst>
                                    <p:set>
                                      <p:cBhvr additive="repl">
                                        <p:cTn id="14" dur="1" fill="hold">
                                          <p:stCondLst>
                                            <p:cond delay="0"/>
                                          </p:stCondLst>
                                        </p:cTn>
                                        <p:tgtEl>
                                          <p:spTgt spid="8194">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0"/>
                                          </p:stCondLst>
                                        </p:cTn>
                                        <p:tgtEl>
                                          <p:spTgt spid="819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990600" y="152400"/>
            <a:ext cx="7650163"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Cryptanalysis Scheme</a:t>
            </a:r>
          </a:p>
        </p:txBody>
      </p:sp>
      <p:sp>
        <p:nvSpPr>
          <p:cNvPr id="9218" name="Rectangle 2"/>
          <p:cNvSpPr>
            <a:spLocks noGrp="1" noChangeArrowheads="1"/>
          </p:cNvSpPr>
          <p:nvPr>
            <p:ph type="body" idx="1"/>
          </p:nvPr>
        </p:nvSpPr>
        <p:spPr>
          <a:xfrm>
            <a:off x="76200" y="1295400"/>
            <a:ext cx="8991600" cy="5672138"/>
          </a:xfrm>
          <a:ln/>
        </p:spPr>
        <p:txBody>
          <a:bodyPr/>
          <a:lstStyle/>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Ciphertext only:</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Exhaustive search until “recognizable plaintext”</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Need enough ciphertext</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Known plaintext:</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Secret may be revealed (by spy, time), thus &lt;ciphertext, plaintext&gt; pair is obtained</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Great for monoalphabetic ciphers</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Chosen plaintext:</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Choose text, get encrypted</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Useful if limited set of messages</a:t>
            </a:r>
          </a:p>
          <a:p>
            <a:pPr marL="341313" indent="-341313">
              <a:lnSpc>
                <a:spcPct val="90000"/>
              </a:lnSpc>
              <a:buFont typeface="Comic Sans MS" pitchFamily="66"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0" y="204788"/>
            <a:ext cx="9144000" cy="11906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AU" sz="3600"/>
              <a:t>Unconditional vs. Computational Security</a:t>
            </a:r>
          </a:p>
        </p:txBody>
      </p:sp>
      <p:sp>
        <p:nvSpPr>
          <p:cNvPr id="10242" name="Rectangle 2"/>
          <p:cNvSpPr>
            <a:spLocks noGrp="1" noChangeArrowheads="1"/>
          </p:cNvSpPr>
          <p:nvPr>
            <p:ph type="body" idx="1"/>
          </p:nvPr>
        </p:nvSpPr>
        <p:spPr>
          <a:xfrm>
            <a:off x="152400" y="1524000"/>
            <a:ext cx="8839200" cy="5105400"/>
          </a:xfrm>
          <a:ln/>
        </p:spPr>
        <p:txBody>
          <a:bodyPr/>
          <a:lstStyle/>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b="1"/>
              <a:t>Unconditional security</a:t>
            </a:r>
            <a:r>
              <a:rPr lang="en-AU"/>
              <a:t> </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No matter how much computer power is available, the cipher cannot be broken </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 ciphertext provides insufficient information to uniquely determine the corresponding plaintext </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Only one-time pad scheme qualifies</a:t>
            </a:r>
          </a:p>
          <a:p>
            <a:pPr marL="341313" indent="-34131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b="1"/>
              <a:t>Computational security</a:t>
            </a:r>
            <a:r>
              <a:rPr lang="en-AU"/>
              <a:t> </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 cost of breaking the cipher exceeds the value of the encrypted info</a:t>
            </a:r>
          </a:p>
          <a:p>
            <a:pPr marL="741363" lvl="1" indent="-284163">
              <a:lnSpc>
                <a:spcPct val="90000"/>
              </a:lnSpc>
              <a:buFont typeface="Comic Sans MS" pitchFamily="6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AU"/>
              <a:t>The time required to break the cipher exceeds the useful lifetime of the info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omic Sans MS"/>
        <a:ea typeface="DejaVu Sans"/>
        <a:cs typeface="DejaVu Sans"/>
      </a:majorFont>
      <a:minorFont>
        <a:latin typeface="Comic Sans MS"/>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2393</TotalTime>
  <Words>2919</Words>
  <Application>Microsoft Office PowerPoint</Application>
  <PresentationFormat>On-screen Show (4:3)</PresentationFormat>
  <Paragraphs>412</Paragraphs>
  <Slides>41</Slides>
  <Notes>40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41</vt:i4>
      </vt:variant>
    </vt:vector>
  </HeadingPairs>
  <TitlesOfParts>
    <vt:vector size="42" baseType="lpstr">
      <vt:lpstr>Office Theme</vt:lpstr>
      <vt:lpstr>Cryptography</vt:lpstr>
      <vt:lpstr>Announcement</vt:lpstr>
      <vt:lpstr>Review</vt:lpstr>
      <vt:lpstr>Outline</vt:lpstr>
      <vt:lpstr>Basic Terminology</vt:lpstr>
      <vt:lpstr>Classification of Cryptography</vt:lpstr>
      <vt:lpstr>Secret Key vs. Secret Algorithm</vt:lpstr>
      <vt:lpstr>Cryptanalysis Scheme</vt:lpstr>
      <vt:lpstr>Unconditional vs. Computational Security</vt:lpstr>
      <vt:lpstr>Brute Force Search</vt:lpstr>
      <vt:lpstr>Outline</vt:lpstr>
      <vt:lpstr>Symmetric Cipher Model</vt:lpstr>
      <vt:lpstr>Requirements</vt:lpstr>
      <vt:lpstr>Classical Substitution Ciphers</vt:lpstr>
      <vt:lpstr>Caesar Cipher</vt:lpstr>
      <vt:lpstr>Caesar Cipher</vt:lpstr>
      <vt:lpstr>Cryptanalysis of Caesar Cipher </vt:lpstr>
      <vt:lpstr>Monoalphabetic Cipher</vt:lpstr>
      <vt:lpstr>Monoalphabetic Cipher Security</vt:lpstr>
      <vt:lpstr>English Letter Frequencies</vt:lpstr>
      <vt:lpstr>Example Cryptanalysis</vt:lpstr>
      <vt:lpstr>One-Time Pad</vt:lpstr>
      <vt:lpstr>Transposition Ciphers</vt:lpstr>
      <vt:lpstr>Rail Fence cipher</vt:lpstr>
      <vt:lpstr>Product Ciphers</vt:lpstr>
      <vt:lpstr>Outline</vt:lpstr>
      <vt:lpstr>Block vs Stream Ciphers</vt:lpstr>
      <vt:lpstr>Block Cipher Principles</vt:lpstr>
      <vt:lpstr>Substitution-Permutation Ciphers</vt:lpstr>
      <vt:lpstr>Confusion and Diffusion</vt:lpstr>
      <vt:lpstr>Feistel Cipher Structure</vt:lpstr>
      <vt:lpstr>Feistel Cipher Structure</vt:lpstr>
      <vt:lpstr>DES (Data Encryption Standard)</vt:lpstr>
      <vt:lpstr>DES Top View</vt:lpstr>
      <vt:lpstr>Bit Permutation (1-to-1)</vt:lpstr>
      <vt:lpstr>Per-Round Key Generation</vt:lpstr>
      <vt:lpstr>A DES Round</vt:lpstr>
      <vt:lpstr>Slide 38</vt:lpstr>
      <vt:lpstr>S-Box Examples</vt:lpstr>
      <vt:lpstr>DES Standard</vt:lpstr>
      <vt:lpstr>DES Box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feiyan</dc:creator>
  <cp:lastModifiedBy>mrl</cp:lastModifiedBy>
  <cp:revision>222</cp:revision>
  <cp:lastPrinted>1601-01-01T00:00:00Z</cp:lastPrinted>
  <dcterms:created xsi:type="dcterms:W3CDTF">2004-01-04T20:36:14Z</dcterms:created>
  <dcterms:modified xsi:type="dcterms:W3CDTF">2019-02-04T02:39:28Z</dcterms:modified>
</cp:coreProperties>
</file>