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4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2812" autoAdjust="0"/>
    <p:restoredTop sz="94660"/>
  </p:normalViewPr>
  <p:slideViewPr>
    <p:cSldViewPr>
      <p:cViewPr varScale="1">
        <p:scale>
          <a:sx n="69" d="100"/>
          <a:sy n="69" d="100"/>
        </p:scale>
        <p:origin x="-10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184D912-81FD-401A-8D3E-2F3C6844B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B4B77-04DB-4757-A1FC-23F4573ED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043F3-8DBB-49D1-A1A4-F34200027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C4D92-14B1-449A-A0B7-148100D56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24B62-44D8-46A4-AA47-FB9DE8854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1071B-3EAC-487B-9989-B286AC5E2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7B98B-E1A4-4DE6-898E-4D82CA4AE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724A2-3AE6-44F0-A277-ACB4E4201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487C8-764A-4DBE-8590-B4554861AB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BD577-0924-4270-AA98-F184DB862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1268D-B6A0-4B37-B98A-20CE0226C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6EDAA-9486-4A49-B129-4329962AA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2029-7809-421A-BA33-0E31B5859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68285-2CD6-41B4-893F-D5A6D07A4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04EC751-7259-495F-B862-D80C29874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DF90C8-D7AF-4CA3-8139-56F659C6515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Substitution Ciphers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0561E7-4632-4F7E-8E93-7009D30BCC8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ADFGVX Cipher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Rules:</a:t>
            </a:r>
          </a:p>
          <a:p>
            <a:pPr lvl="1" eaLnBrk="1" hangingPunct="1"/>
            <a:r>
              <a:rPr lang="en-US" sz="2400" smtClean="0"/>
              <a:t>Remove spaces and punctuation marks from message</a:t>
            </a:r>
          </a:p>
          <a:p>
            <a:pPr lvl="1" eaLnBrk="1" hangingPunct="1"/>
            <a:r>
              <a:rPr lang="en-US" sz="2400" smtClean="0"/>
              <a:t>For each letter or number substitute the letter pair from the column and row heading</a:t>
            </a:r>
          </a:p>
          <a:p>
            <a:pPr lvl="1" eaLnBrk="1" hangingPunct="1"/>
            <a:r>
              <a:rPr lang="en-US" sz="2400" smtClean="0"/>
              <a:t>Next, use a transposition operation on the pair of letters using a key word (which the receiver knows)</a:t>
            </a:r>
          </a:p>
          <a:p>
            <a:pPr lvl="1" eaLnBrk="1" hangingPunct="1"/>
            <a:r>
              <a:rPr lang="en-US" sz="2400" smtClean="0"/>
              <a:t>Rearrange the columns of the new arrangement in alphabetical order</a:t>
            </a:r>
          </a:p>
          <a:p>
            <a:pPr lvl="1" eaLnBrk="1" hangingPunct="1"/>
            <a:r>
              <a:rPr lang="en-US" sz="2400" smtClean="0"/>
              <a:t>Finally, arrange the letters from consecutive columns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80A29B-5C03-42C4-A946-FC11516E259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ADFGVX Cipher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E.g., Message = SEE  ME  IN  MALL</a:t>
            </a:r>
          </a:p>
          <a:p>
            <a:pPr lvl="1" eaLnBrk="1" hangingPunct="1"/>
            <a:r>
              <a:rPr lang="en-US" smtClean="0"/>
              <a:t>SEEMEINMALL</a:t>
            </a:r>
          </a:p>
          <a:p>
            <a:pPr lvl="1" eaLnBrk="1" hangingPunct="1"/>
            <a:r>
              <a:rPr lang="en-US" smtClean="0"/>
              <a:t>VDXDXDGXXDVGAXGXDVDADA</a:t>
            </a:r>
          </a:p>
          <a:p>
            <a:pPr lvl="1" eaLnBrk="1" hangingPunct="1"/>
            <a:r>
              <a:rPr lang="en-US" smtClean="0"/>
              <a:t>Use keyword of INFOSEC</a:t>
            </a:r>
          </a:p>
          <a:p>
            <a:pPr lvl="1" eaLnBrk="1" hangingPunct="1"/>
            <a:r>
              <a:rPr lang="en-US" smtClean="0"/>
              <a:t>Arrange the stage 1 ciphertext characters in a fresh grid with keyword as the column heading</a:t>
            </a:r>
          </a:p>
          <a:p>
            <a:pPr lvl="1" eaLnBrk="1" hangingPunct="1"/>
            <a:r>
              <a:rPr lang="en-US" smtClean="0"/>
              <a:t>Ciphertext is written in column order from left to right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09A719-D54E-48B6-9697-0AF522FC88A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ADFGVX Cipher</a:t>
            </a:r>
          </a:p>
        </p:txBody>
      </p:sp>
      <p:graphicFrame>
        <p:nvGraphicFramePr>
          <p:cNvPr id="16389" name="Group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1176338"/>
                <a:gridCol w="1174750"/>
                <a:gridCol w="1176337"/>
                <a:gridCol w="1174750"/>
                <a:gridCol w="1176338"/>
                <a:gridCol w="1174750"/>
                <a:gridCol w="1176337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9455ED-4A98-4609-A239-A175154F119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ADFGVX Cipher</a:t>
            </a:r>
          </a:p>
        </p:txBody>
      </p:sp>
      <p:graphicFrame>
        <p:nvGraphicFramePr>
          <p:cNvPr id="21509" name="Group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1176338"/>
                <a:gridCol w="1174750"/>
                <a:gridCol w="1176337"/>
                <a:gridCol w="1174750"/>
                <a:gridCol w="1176338"/>
                <a:gridCol w="1174750"/>
                <a:gridCol w="1176337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FD6CA2-E285-4F98-9497-75E53985579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ADFGVX Cipher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Ciphertext is:</a:t>
            </a:r>
          </a:p>
          <a:p>
            <a:pPr eaLnBrk="1" hangingPunct="1">
              <a:buFontTx/>
              <a:buNone/>
            </a:pPr>
            <a:r>
              <a:rPr lang="en-US" smtClean="0"/>
              <a:t>	GXVDAAXDDVXGDXXDVVXGD</a:t>
            </a:r>
          </a:p>
          <a:p>
            <a:pPr eaLnBrk="1" hangingPunct="1"/>
            <a:r>
              <a:rPr lang="en-US" smtClean="0"/>
              <a:t>Recipient reverses the process using the same keyword and gets the plaintext</a:t>
            </a:r>
          </a:p>
          <a:p>
            <a:pPr eaLnBrk="1" hangingPunct="1"/>
            <a:r>
              <a:rPr lang="en-US" smtClean="0"/>
              <a:t>Reason for this cipher using the name ADFGVX is that in Morse code these characters all have dissimilar patterns of dots and dashes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B6F6E-49CB-4B64-8262-D1603DA083F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monoalphabetic cipher the problem was that each character was substituted by a single character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Cryptanalysts are helped by the fact that they have to see what character would correspond in plaintext for a given ciphertext character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Polyalphabetic cipher’s goal is to make this process difficult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F812C3-15F3-4A87-AE72-387DD8AA9D9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 polyalphabetic cipher, each plaintext character may be replaced by more than one character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Since there are only 26 alphabets this process will require using a different representation than the alphabets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Alphabets ‘A’ through ‘Z’ are replaced by 00, 01, 02, …, 25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We need two digits in this representation since we need to know how to reverse the process at the decryption side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F9F7CD-C0CA-4198-AF45-A618E86089C4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The most common method used is </a:t>
            </a:r>
            <a:r>
              <a:rPr lang="en-US" sz="2800" smtClean="0">
                <a:solidFill>
                  <a:schemeClr val="accent2"/>
                </a:solidFill>
              </a:rPr>
              <a:t>Vigen</a:t>
            </a:r>
            <a:r>
              <a:rPr lang="en-US" sz="2800" smtClean="0">
                <a:solidFill>
                  <a:schemeClr val="accent2"/>
                </a:solidFill>
                <a:cs typeface="Arial" charset="0"/>
              </a:rPr>
              <a:t>è</a:t>
            </a:r>
            <a:r>
              <a:rPr lang="en-US" sz="2800" smtClean="0">
                <a:solidFill>
                  <a:schemeClr val="accent2"/>
                </a:solidFill>
              </a:rPr>
              <a:t>re cipher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Vigen</a:t>
            </a:r>
            <a:r>
              <a:rPr lang="en-US" sz="2800" smtClean="0">
                <a:cs typeface="Arial" charset="0"/>
              </a:rPr>
              <a:t>è</a:t>
            </a:r>
            <a:r>
              <a:rPr lang="en-US" sz="2800" smtClean="0"/>
              <a:t>re cipher starts with a 26 x 26 matrix of alphabets in sequence.  First row starts with ‘A’, second row starts with ‘B’, etc.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Like the ADFGVX cipher, this cipher also requires a keyword that the sender and receiver know ahead of time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Each character of the message is combined with the characters of the keyword to find the ciphertext character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E5B2F9-C20A-46EA-9DA1-6581D9EF21E4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0000"/>
                </a:solidFill>
              </a:rPr>
              <a:t> Vigen</a:t>
            </a:r>
            <a:r>
              <a:rPr lang="en-US" sz="4000" smtClean="0">
                <a:solidFill>
                  <a:srgbClr val="FF0000"/>
                </a:solidFill>
                <a:cs typeface="Arial" charset="0"/>
              </a:rPr>
              <a:t>è</a:t>
            </a:r>
            <a:r>
              <a:rPr lang="en-US" sz="4000" smtClean="0">
                <a:solidFill>
                  <a:srgbClr val="FF0000"/>
                </a:solidFill>
              </a:rPr>
              <a:t>re</a:t>
            </a:r>
            <a:r>
              <a:rPr lang="en-US" sz="4000" smtClean="0"/>
              <a:t> </a:t>
            </a:r>
            <a:r>
              <a:rPr lang="en-US" sz="4000" smtClean="0">
                <a:solidFill>
                  <a:srgbClr val="FF0000"/>
                </a:solidFill>
              </a:rPr>
              <a:t>Cipher Table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    A B C D E F G H I J K L M N O P Q R S T U V W X Y 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A   A B C D E F G H I J K L M N O P Q R S T U V W X Y 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B   B A B C D E F G H I J K L M N O P Q R S T U V W X 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C   C D E F G H I J K L M N O P Q R S T U V W X Y Z A B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D   D E F G H I J K L M N O P Q R S T U V W X Y Z A B 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E   E F G H I J K L M N O P Q R S T U V W X Y Z A B C 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F   F G H I J K L M N O P Q R S T U V W X Y Z A B C D 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G  G H I J K L M N O P Q R S T U V W X Y Z A B C D E 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H  H I J K L M N O P Q R S T U V W X Y Z A B C D E F 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I    I J K L M N O P Q R S T U V W X Y Z A B C D E F G 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J  J K L M N O P Q R S T U V W X Y Z A B C D E F G H 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K  K L M N O P Q R S T U V W X Y Z A B C D E F G H I 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L  L M N O P Q R S T U V W X Y Z A B C D E F G H I J 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M M N O P Q R S T U V W X Y Z A B C D E F G H I J K L</a:t>
            </a:r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>
            <a:off x="914400" y="1143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19462" name="Line 5"/>
          <p:cNvSpPr>
            <a:spLocks noChangeShapeType="1"/>
          </p:cNvSpPr>
          <p:nvPr/>
        </p:nvSpPr>
        <p:spPr bwMode="auto">
          <a:xfrm>
            <a:off x="609600" y="1600200"/>
            <a:ext cx="678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DAF1C-980F-4819-B1BE-5D5F71AC6E8C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0000"/>
                </a:solidFill>
              </a:rPr>
              <a:t>Vigen</a:t>
            </a:r>
            <a:r>
              <a:rPr lang="en-US" sz="4000" smtClean="0">
                <a:solidFill>
                  <a:srgbClr val="FF0000"/>
                </a:solidFill>
                <a:cs typeface="Arial" charset="0"/>
              </a:rPr>
              <a:t>è</a:t>
            </a:r>
            <a:r>
              <a:rPr lang="en-US" sz="4000" smtClean="0">
                <a:solidFill>
                  <a:srgbClr val="FF0000"/>
                </a:solidFill>
              </a:rPr>
              <a:t>re</a:t>
            </a:r>
            <a:r>
              <a:rPr lang="en-US" sz="4000" smtClean="0"/>
              <a:t> </a:t>
            </a:r>
            <a:r>
              <a:rPr lang="en-US" sz="4000" smtClean="0">
                <a:solidFill>
                  <a:srgbClr val="FF0000"/>
                </a:solidFill>
              </a:rPr>
              <a:t>Cipher Table (cont’d)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     A B C D E F G H I J K L M N O P Q R S T U V W X Y Z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N   N O P Q R S T U V W X Y Z A B C D E F G H I J K L 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O   O P Q R S T U V W X Y Z A B C D E F G H I J K L M 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P   P Q R S T U V W X Y Z A B C D E F G H I J K L M N 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Q  Q R S T U V W X Y Z A B C D E F G H I J K L M N O P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R  R S T U V W X Y Z A B C D E F G H I J K L M N O P Q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S  S T U V W X Y Z A B C D E F G H I J K L M N O P Q 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T  T U V W X Y Z A B C D E F G H I J K L M N O P Q R 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U  U V W X Y Z A B C D E F G H I J K L M N O P Q R S 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V  V W X Y Z A B C D E F G H I J K L M N O P Q R S T 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W  W X Y Z A B C D E F G H I J K L M N O P Q R S T U V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X  X Y Z A B C D E F G H I J K L M N O P Q R S T U V W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Y  Y Z A B C D E F G H I J K L M N O P Q R S T U V W X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Z  Z A B C D E F G H I J K L M N O P Q R S T U V W X Y</a:t>
            </a:r>
          </a:p>
        </p:txBody>
      </p:sp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609600" y="16764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838200" y="12192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27F48B-2D67-4D27-9788-221567E64F5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Substitution Ciphers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Monoalphabetic cipher</a:t>
            </a:r>
          </a:p>
          <a:p>
            <a:pPr lvl="1" eaLnBrk="1" hangingPunct="1"/>
            <a:r>
              <a:rPr lang="en-US" smtClean="0"/>
              <a:t>Caesar cipher</a:t>
            </a:r>
          </a:p>
          <a:p>
            <a:pPr eaLnBrk="1" hangingPunct="1"/>
            <a:r>
              <a:rPr lang="en-US" smtClean="0"/>
              <a:t>Polyalphabetic cipher</a:t>
            </a:r>
          </a:p>
          <a:p>
            <a:pPr lvl="1" eaLnBrk="1" hangingPunct="1"/>
            <a:r>
              <a:rPr lang="en-US" smtClean="0"/>
              <a:t>Vigen</a:t>
            </a:r>
            <a:r>
              <a:rPr lang="en-US" smtClean="0">
                <a:cs typeface="Arial" charset="0"/>
              </a:rPr>
              <a:t>è</a:t>
            </a:r>
            <a:r>
              <a:rPr lang="en-US" smtClean="0"/>
              <a:t>re cipher</a:t>
            </a:r>
          </a:p>
          <a:p>
            <a:pPr eaLnBrk="1" hangingPunct="1"/>
            <a:r>
              <a:rPr lang="en-US" smtClean="0"/>
              <a:t>Multiple letter cipher</a:t>
            </a:r>
          </a:p>
          <a:p>
            <a:pPr lvl="1" eaLnBrk="1" hangingPunct="1"/>
            <a:r>
              <a:rPr lang="en-US" smtClean="0"/>
              <a:t>Playfair cipher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A244EA-CA74-40ED-9697-B02C9710813B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E.g., Message = SEE  ME  IN  MALL</a:t>
            </a:r>
          </a:p>
          <a:p>
            <a:pPr eaLnBrk="1" hangingPunct="1"/>
            <a:r>
              <a:rPr lang="en-US" smtClean="0"/>
              <a:t>Take keyword as  INFOSEC</a:t>
            </a:r>
          </a:p>
          <a:p>
            <a:pPr eaLnBrk="1" hangingPunct="1"/>
            <a:r>
              <a:rPr lang="en-US" smtClean="0"/>
              <a:t>Vigen</a:t>
            </a:r>
            <a:r>
              <a:rPr lang="en-US" smtClean="0">
                <a:cs typeface="Arial" charset="0"/>
              </a:rPr>
              <a:t>è</a:t>
            </a:r>
            <a:r>
              <a:rPr lang="en-US" smtClean="0"/>
              <a:t>re cipher works as follows:</a:t>
            </a:r>
          </a:p>
          <a:p>
            <a:pPr eaLnBrk="1" hangingPunct="1">
              <a:buFontTx/>
              <a:buNone/>
            </a:pPr>
            <a:r>
              <a:rPr lang="en-US" smtClean="0"/>
              <a:t>	S E E M E  I  N M A L L</a:t>
            </a:r>
          </a:p>
          <a:p>
            <a:pPr eaLnBrk="1" hangingPunct="1">
              <a:buFontTx/>
              <a:buNone/>
            </a:pPr>
            <a:r>
              <a:rPr lang="en-US" smtClean="0"/>
              <a:t>   I   N F O S E C  I  N F O</a:t>
            </a:r>
          </a:p>
          <a:p>
            <a:pPr eaLnBrk="1" hangingPunct="1">
              <a:buFontTx/>
              <a:buNone/>
            </a:pPr>
            <a:r>
              <a:rPr lang="en-US" smtClean="0"/>
              <a:t>-------------------------------------</a:t>
            </a:r>
          </a:p>
          <a:p>
            <a:pPr eaLnBrk="1" hangingPunct="1">
              <a:buFontTx/>
              <a:buNone/>
            </a:pPr>
            <a:r>
              <a:rPr lang="en-US" smtClean="0"/>
              <a:t>  A  R J  A W M P U N Q Z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BD68C2-7CD1-412D-96C4-7B595A19984D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To decrypt, the receiver places the keyword characters below each ciphertext character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Using the table, choose the row corresponding to the keyword character and look for the ciphertext character in that row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Plaintext character is then at the top of that column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BDDC26-0472-46DF-BAE9-90348C042BC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Decryption of ciphertext:</a:t>
            </a:r>
          </a:p>
          <a:p>
            <a:pPr eaLnBrk="1" hangingPunct="1">
              <a:buFontTx/>
              <a:buNone/>
            </a:pPr>
            <a:r>
              <a:rPr lang="en-US" smtClean="0"/>
              <a:t>		 A  R J  A W M P U N Q Z</a:t>
            </a:r>
          </a:p>
          <a:p>
            <a:pPr eaLnBrk="1" hangingPunct="1">
              <a:buFontTx/>
              <a:buNone/>
            </a:pPr>
            <a:r>
              <a:rPr lang="en-US" smtClean="0"/>
              <a:t>         I   N F O  S  E C  I  N F O</a:t>
            </a:r>
          </a:p>
          <a:p>
            <a:pPr eaLnBrk="1" hangingPunct="1">
              <a:buFontTx/>
              <a:buNone/>
            </a:pPr>
            <a:r>
              <a:rPr lang="en-US" smtClean="0"/>
              <a:t>       -------------------------------------</a:t>
            </a:r>
          </a:p>
          <a:p>
            <a:pPr eaLnBrk="1" hangingPunct="1">
              <a:buFontTx/>
              <a:buNone/>
            </a:pPr>
            <a:r>
              <a:rPr lang="en-US" smtClean="0"/>
              <a:t>	  	 S  E  E M E I N  M A L L</a:t>
            </a:r>
          </a:p>
          <a:p>
            <a:pPr eaLnBrk="1" hangingPunct="1"/>
            <a:r>
              <a:rPr lang="en-US" smtClean="0"/>
              <a:t>Best feature is that same plaintext character is substituted by different ciphertext characters (i.e., polyalphabetic)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EFC2B3-A161-4D0D-94C3-7AA9C6C4465B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Vigen</a:t>
            </a:r>
            <a:r>
              <a:rPr lang="en-US" smtClean="0">
                <a:solidFill>
                  <a:srgbClr val="FF0000"/>
                </a:solidFill>
                <a:cs typeface="Arial" charset="0"/>
              </a:rPr>
              <a:t>è</a:t>
            </a:r>
            <a:r>
              <a:rPr lang="en-US" smtClean="0">
                <a:solidFill>
                  <a:srgbClr val="FF0000"/>
                </a:solidFill>
              </a:rPr>
              <a:t>re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Cipher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Easiest way to handle Vigen</a:t>
            </a:r>
            <a:r>
              <a:rPr lang="en-US" smtClean="0">
                <a:cs typeface="Arial" charset="0"/>
              </a:rPr>
              <a:t>è</a:t>
            </a:r>
            <a:r>
              <a:rPr lang="en-US" smtClean="0"/>
              <a:t>re cipher is to use arithmetic modulo 26</a:t>
            </a:r>
          </a:p>
          <a:p>
            <a:pPr eaLnBrk="1" hangingPunct="1"/>
            <a:r>
              <a:rPr lang="en-US" smtClean="0"/>
              <a:t>This approach dispenses with the need for the table</a:t>
            </a:r>
          </a:p>
          <a:p>
            <a:pPr eaLnBrk="1" hangingPunct="1"/>
            <a:r>
              <a:rPr lang="en-US" smtClean="0"/>
              <a:t>Keyword is converted to numbers and corresponding numbers in message and keyword are added modulo 26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F0E129-8A2E-486F-BB20-2F0B43638797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Beale Cipher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Also known as </a:t>
            </a:r>
            <a:r>
              <a:rPr lang="en-US" smtClean="0">
                <a:solidFill>
                  <a:schemeClr val="accent2"/>
                </a:solidFill>
              </a:rPr>
              <a:t>book cipher</a:t>
            </a:r>
          </a:p>
          <a:p>
            <a:pPr eaLnBrk="1" hangingPunct="1"/>
            <a:r>
              <a:rPr lang="en-US" smtClean="0"/>
              <a:t>Keyword is taken as the first few words of a book that is agreed upon by sender and receiver</a:t>
            </a:r>
          </a:p>
          <a:p>
            <a:pPr eaLnBrk="1" hangingPunct="1"/>
            <a:r>
              <a:rPr lang="en-US" smtClean="0"/>
              <a:t>Everything else works like the Vigen</a:t>
            </a:r>
            <a:r>
              <a:rPr lang="en-US" smtClean="0">
                <a:cs typeface="Arial" charset="0"/>
              </a:rPr>
              <a:t>è</a:t>
            </a:r>
            <a:r>
              <a:rPr lang="en-US" smtClean="0"/>
              <a:t>re cipher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F7D9BF-E6A8-4E0B-BE39-7D5F434D28A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Hill Cipher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involves the mathematical concept of matrices which we did not discuss</a:t>
            </a:r>
          </a:p>
          <a:p>
            <a:pPr eaLnBrk="1" hangingPunct="1"/>
            <a:r>
              <a:rPr lang="en-US" smtClean="0"/>
              <a:t>If you are interested then you can see pages 37-40 of Stallings, 2</a:t>
            </a:r>
            <a:r>
              <a:rPr lang="en-US" baseline="30000" smtClean="0"/>
              <a:t>nd</a:t>
            </a:r>
            <a:r>
              <a:rPr lang="en-US" smtClean="0"/>
              <a:t> edition book on Cryptography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661147-3D6B-47A6-BC39-4DE28E8A2F34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Polyalphabetic cipher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Vigen</a:t>
            </a:r>
            <a:r>
              <a:rPr lang="en-US" sz="2800" smtClean="0">
                <a:cs typeface="Arial" charset="0"/>
              </a:rPr>
              <a:t>è</a:t>
            </a:r>
            <a:r>
              <a:rPr lang="en-US" sz="2800" smtClean="0"/>
              <a:t>re cipher uses the fact that the keyword character helps to get different ciphertext characters from the table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Instead of the Vigen</a:t>
            </a:r>
            <a:r>
              <a:rPr lang="en-US" sz="2800" smtClean="0">
                <a:cs typeface="Arial" charset="0"/>
              </a:rPr>
              <a:t>è</a:t>
            </a:r>
            <a:r>
              <a:rPr lang="en-US" sz="2800" smtClean="0"/>
              <a:t>re table, one could develop a new table in which each character is represented as an integer and the ciphertext could use multiple digits for substitution depending on the frequency analysis of the letter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E.g., Q gets only one substitution value where as E gets 12 different substitution values, and so 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8E7219-0954-47E5-9077-E8D5735271AE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Transposition Cipher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Also known as a </a:t>
            </a:r>
            <a:r>
              <a:rPr lang="en-US" smtClean="0">
                <a:solidFill>
                  <a:schemeClr val="accent2"/>
                </a:solidFill>
              </a:rPr>
              <a:t>permutation cipher</a:t>
            </a:r>
          </a:p>
          <a:p>
            <a:pPr eaLnBrk="1" hangingPunct="1"/>
            <a:r>
              <a:rPr lang="en-US" smtClean="0"/>
              <a:t>Permutation is an arrangement of the original order of letters or numbers</a:t>
            </a:r>
          </a:p>
          <a:p>
            <a:pPr eaLnBrk="1" hangingPunct="1"/>
            <a:r>
              <a:rPr lang="en-US" smtClean="0"/>
              <a:t>E.g., a =  1 2 3</a:t>
            </a:r>
          </a:p>
          <a:p>
            <a:pPr eaLnBrk="1" hangingPunct="1">
              <a:buFontTx/>
              <a:buNone/>
            </a:pPr>
            <a:r>
              <a:rPr lang="en-US" smtClean="0"/>
              <a:t>			   3 1 2</a:t>
            </a:r>
          </a:p>
          <a:p>
            <a:pPr eaLnBrk="1" hangingPunct="1"/>
            <a:r>
              <a:rPr lang="en-US" smtClean="0"/>
              <a:t>“a” is a permutation of 1, 2, 3 such that </a:t>
            </a:r>
          </a:p>
          <a:p>
            <a:pPr eaLnBrk="1" hangingPunct="1">
              <a:buFontTx/>
              <a:buNone/>
            </a:pPr>
            <a:r>
              <a:rPr lang="en-US" smtClean="0"/>
              <a:t>	1      3          2       1           3      2</a:t>
            </a:r>
          </a:p>
        </p:txBody>
      </p:sp>
      <p:sp>
        <p:nvSpPr>
          <p:cNvPr id="28677" name="AutoShape 4"/>
          <p:cNvSpPr>
            <a:spLocks/>
          </p:cNvSpPr>
          <p:nvPr/>
        </p:nvSpPr>
        <p:spPr bwMode="auto">
          <a:xfrm>
            <a:off x="2590800" y="3276600"/>
            <a:ext cx="76200" cy="1143000"/>
          </a:xfrm>
          <a:prstGeom prst="leftBracket">
            <a:avLst>
              <a:gd name="adj" fmla="val 1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5"/>
          <p:cNvSpPr>
            <a:spLocks/>
          </p:cNvSpPr>
          <p:nvPr/>
        </p:nvSpPr>
        <p:spPr bwMode="auto">
          <a:xfrm>
            <a:off x="3657600" y="3276600"/>
            <a:ext cx="76200" cy="1143000"/>
          </a:xfrm>
          <a:prstGeom prst="rightBracket">
            <a:avLst>
              <a:gd name="adj" fmla="val 1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>
            <a:off x="1295400" y="5334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3581400" y="5334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28681" name="Line 8"/>
          <p:cNvSpPr>
            <a:spLocks noChangeShapeType="1"/>
          </p:cNvSpPr>
          <p:nvPr/>
        </p:nvSpPr>
        <p:spPr bwMode="auto">
          <a:xfrm>
            <a:off x="6019800" y="53340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2B6D4F-4E93-4726-A0FA-CE1EFEDD23E6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Transposition Cipher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</a:t>
            </a:r>
            <a:r>
              <a:rPr lang="en-US" baseline="30000" smtClean="0"/>
              <a:t>2</a:t>
            </a:r>
            <a:r>
              <a:rPr lang="en-US" smtClean="0"/>
              <a:t> =  1 2 3		a</a:t>
            </a:r>
            <a:r>
              <a:rPr lang="en-US" baseline="30000" smtClean="0"/>
              <a:t>3</a:t>
            </a:r>
            <a:r>
              <a:rPr lang="en-US" smtClean="0"/>
              <a:t> =   1 2 3</a:t>
            </a:r>
          </a:p>
          <a:p>
            <a:pPr eaLnBrk="1" hangingPunct="1">
              <a:buFontTx/>
              <a:buNone/>
            </a:pPr>
            <a:r>
              <a:rPr lang="en-US" smtClean="0"/>
              <a:t>		   2 3 1 			 1 2 3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a</a:t>
            </a:r>
            <a:r>
              <a:rPr lang="en-US" baseline="30000" smtClean="0"/>
              <a:t>3</a:t>
            </a:r>
            <a:r>
              <a:rPr lang="en-US" smtClean="0"/>
              <a:t> is really identity as it does not change the order of the elements</a:t>
            </a:r>
          </a:p>
          <a:p>
            <a:pPr eaLnBrk="1" hangingPunct="1"/>
            <a:r>
              <a:rPr lang="en-US" smtClean="0"/>
              <a:t>“a” is said to have order 3, written |a| = 3</a:t>
            </a:r>
          </a:p>
          <a:p>
            <a:pPr eaLnBrk="1" hangingPunct="1"/>
            <a:r>
              <a:rPr lang="en-US" smtClean="0"/>
              <a:t>“a” is an odd permutation as its order is an odd number</a:t>
            </a:r>
          </a:p>
        </p:txBody>
      </p:sp>
      <p:sp>
        <p:nvSpPr>
          <p:cNvPr id="29701" name="AutoShape 4"/>
          <p:cNvSpPr>
            <a:spLocks/>
          </p:cNvSpPr>
          <p:nvPr/>
        </p:nvSpPr>
        <p:spPr bwMode="auto">
          <a:xfrm>
            <a:off x="1676400" y="1752600"/>
            <a:ext cx="76200" cy="990600"/>
          </a:xfrm>
          <a:prstGeom prst="lef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5"/>
          <p:cNvSpPr>
            <a:spLocks/>
          </p:cNvSpPr>
          <p:nvPr/>
        </p:nvSpPr>
        <p:spPr bwMode="auto">
          <a:xfrm>
            <a:off x="5105400" y="1676400"/>
            <a:ext cx="76200" cy="990600"/>
          </a:xfrm>
          <a:prstGeom prst="lef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AutoShape 6"/>
          <p:cNvSpPr>
            <a:spLocks/>
          </p:cNvSpPr>
          <p:nvPr/>
        </p:nvSpPr>
        <p:spPr bwMode="auto">
          <a:xfrm>
            <a:off x="2819400" y="1752600"/>
            <a:ext cx="76200" cy="990600"/>
          </a:xfrm>
          <a:prstGeom prst="righ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7"/>
          <p:cNvSpPr>
            <a:spLocks/>
          </p:cNvSpPr>
          <p:nvPr/>
        </p:nvSpPr>
        <p:spPr bwMode="auto">
          <a:xfrm>
            <a:off x="6248400" y="1676400"/>
            <a:ext cx="76200" cy="990600"/>
          </a:xfrm>
          <a:prstGeom prst="rightBracket">
            <a:avLst>
              <a:gd name="adj" fmla="val 1083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3FED0C-514C-4E35-BAC1-BD845D0C68A4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Transposition Cipher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Transposition cipher position of character changes but not its value</a:t>
            </a:r>
          </a:p>
          <a:p>
            <a:pPr eaLnBrk="1" hangingPunct="1"/>
            <a:r>
              <a:rPr lang="en-US" smtClean="0"/>
              <a:t>This is different from substitution cipher</a:t>
            </a:r>
          </a:p>
          <a:p>
            <a:pPr eaLnBrk="1" hangingPunct="1"/>
            <a:r>
              <a:rPr lang="en-US" smtClean="0"/>
              <a:t>Assign values 0, 1, 2, …, 25 to the alphabets</a:t>
            </a:r>
          </a:p>
          <a:p>
            <a:pPr eaLnBrk="1" hangingPunct="1"/>
            <a:r>
              <a:rPr lang="en-US" smtClean="0"/>
              <a:t>Choose an integer  n  as the size of a block</a:t>
            </a:r>
          </a:p>
          <a:p>
            <a:pPr eaLnBrk="1" hangingPunct="1"/>
            <a:r>
              <a:rPr lang="en-US" smtClean="0"/>
              <a:t>Split the message into blocks of size 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EBFE02-22B8-417F-9E9F-DA0D4B8F2AE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Monoalphabetic cipher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Plaintext characters are substituted by a different alphabet stream of characters shifted to the right or left by  n  positions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E.g., ABCDEFGHIJKLMNOPQRSTUVWXYZ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DEFGHIJKLMNOPQRSTUVWXYZABC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Caesar cipher corresponds to n = 3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Julius Caesar used the Caesar cipher method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83ACDB-61F5-4313-BCF2-3FBAC0FFBE7E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Transposition Cipher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 = (p(1), p(2), …, p(n)) be a permutation of (1, 2, …, n)</a:t>
            </a:r>
          </a:p>
          <a:p>
            <a:pPr eaLnBrk="1" hangingPunct="1"/>
            <a:r>
              <a:rPr lang="en-US" smtClean="0"/>
              <a:t>Message is encrypted using the values of p(1), p(2), …, p(n)</a:t>
            </a:r>
          </a:p>
          <a:p>
            <a:pPr eaLnBrk="1" hangingPunct="1"/>
            <a:r>
              <a:rPr lang="en-US" smtClean="0"/>
              <a:t>E.g. Let  n  =  4</a:t>
            </a:r>
          </a:p>
          <a:p>
            <a:pPr eaLnBrk="1" hangingPunct="1"/>
            <a:r>
              <a:rPr lang="en-US" smtClean="0"/>
              <a:t>Let p =  1 2 3 4</a:t>
            </a:r>
          </a:p>
          <a:p>
            <a:pPr eaLnBrk="1" hangingPunct="1">
              <a:buFontTx/>
              <a:buNone/>
            </a:pPr>
            <a:r>
              <a:rPr lang="en-US" smtClean="0"/>
              <a:t>			2 4 1 3</a:t>
            </a:r>
          </a:p>
        </p:txBody>
      </p:sp>
      <p:sp>
        <p:nvSpPr>
          <p:cNvPr id="31749" name="AutoShape 4"/>
          <p:cNvSpPr>
            <a:spLocks/>
          </p:cNvSpPr>
          <p:nvPr/>
        </p:nvSpPr>
        <p:spPr bwMode="auto">
          <a:xfrm>
            <a:off x="2286000" y="4419600"/>
            <a:ext cx="76200" cy="1066800"/>
          </a:xfrm>
          <a:prstGeom prst="leftBracket">
            <a:avLst>
              <a:gd name="adj" fmla="val 1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5"/>
          <p:cNvSpPr>
            <a:spLocks/>
          </p:cNvSpPr>
          <p:nvPr/>
        </p:nvSpPr>
        <p:spPr bwMode="auto">
          <a:xfrm>
            <a:off x="3657600" y="4419600"/>
            <a:ext cx="76200" cy="1066800"/>
          </a:xfrm>
          <a:prstGeom prst="rightBracket">
            <a:avLst>
              <a:gd name="adj" fmla="val 1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93112D-868E-4006-8030-5487B857D365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Transposition Cipher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= proceed meeting as agreed</a:t>
            </a:r>
          </a:p>
          <a:p>
            <a:pPr eaLnBrk="1" hangingPunct="1"/>
            <a:r>
              <a:rPr lang="en-US" smtClean="0"/>
              <a:t>Since n = 4, we split the message as follows: proc  eedm  eeti  ngas  agre  ed</a:t>
            </a:r>
          </a:p>
          <a:p>
            <a:pPr eaLnBrk="1" hangingPunct="1"/>
            <a:r>
              <a:rPr lang="en-US" smtClean="0"/>
              <a:t>We pad the last block with two spaces</a:t>
            </a:r>
          </a:p>
          <a:p>
            <a:pPr eaLnBrk="1" hangingPunct="1"/>
            <a:r>
              <a:rPr lang="en-US" smtClean="0"/>
              <a:t>Encrypt using the permutation order</a:t>
            </a:r>
          </a:p>
          <a:p>
            <a:pPr eaLnBrk="1" hangingPunct="1"/>
            <a:r>
              <a:rPr lang="en-US" smtClean="0"/>
              <a:t>Last block becomes d _ e _ where _ denotes a blank space</a:t>
            </a:r>
          </a:p>
          <a:p>
            <a:pPr eaLnBrk="1" hangingPunct="1"/>
            <a:r>
              <a:rPr lang="en-US" smtClean="0"/>
              <a:t>Delete the blank spaces in encrypted text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53EB2D-91C2-4D73-BF7B-7C72B3775110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Transposition Cipher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Ciphertext using the permutation is:</a:t>
            </a:r>
          </a:p>
          <a:p>
            <a:pPr eaLnBrk="1" hangingPunct="1">
              <a:buFontTx/>
              <a:buNone/>
            </a:pPr>
            <a:r>
              <a:rPr lang="en-US" smtClean="0"/>
              <a:t>		rcpoemedeietgsnagearde</a:t>
            </a:r>
          </a:p>
          <a:p>
            <a:pPr eaLnBrk="1" hangingPunct="1"/>
            <a:r>
              <a:rPr lang="en-US" smtClean="0"/>
              <a:t>To decrypt, the receiver simply takes the inverse of the permutation</a:t>
            </a:r>
          </a:p>
          <a:p>
            <a:pPr eaLnBrk="1" hangingPunct="1"/>
            <a:r>
              <a:rPr lang="en-US" smtClean="0"/>
              <a:t>In the last block of ciphertext we have  de</a:t>
            </a:r>
          </a:p>
          <a:p>
            <a:pPr eaLnBrk="1" hangingPunct="1"/>
            <a:r>
              <a:rPr lang="en-US" smtClean="0"/>
              <a:t>The two missing characters corresponding to 3</a:t>
            </a:r>
            <a:r>
              <a:rPr lang="en-US" baseline="30000" smtClean="0"/>
              <a:t>-1</a:t>
            </a:r>
            <a:r>
              <a:rPr lang="en-US" smtClean="0"/>
              <a:t> and 4</a:t>
            </a:r>
            <a:r>
              <a:rPr lang="en-US" baseline="30000" smtClean="0"/>
              <a:t>-1</a:t>
            </a:r>
            <a:r>
              <a:rPr lang="en-US" smtClean="0"/>
              <a:t> are thus blanks in plaintext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EE6474-B603-4814-BA4F-C69FBF2A7CCE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Multiple Letter Cipher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chemeClr val="accent2"/>
                </a:solidFill>
              </a:rPr>
              <a:t>Playfair</a:t>
            </a:r>
            <a:r>
              <a:rPr lang="en-US" sz="2800" smtClean="0"/>
              <a:t> cipher is a multiple letter cipher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Each plaintext letter is replaced by a digram in this cipher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Number of digrams is 26 x 26 = 676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User chooses a keyword and puts it in the cells of a 5 x 5 matrix.  I and J stay in one cell.  Duplicate letters appear only once.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Alphabets that are not in the keyword are arranged in the remaining cells from left to right in successive rows in ascending order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EC9EAD-553E-486C-BEB8-5F4691423B34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Playfair Cipher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Keyword “Infosec”</a:t>
            </a:r>
          </a:p>
          <a:p>
            <a:pPr eaLnBrk="1" hangingPunct="1"/>
            <a:endParaRPr lang="en-US" smtClean="0"/>
          </a:p>
        </p:txBody>
      </p:sp>
      <p:graphicFrame>
        <p:nvGraphicFramePr>
          <p:cNvPr id="46122" name="Group 42"/>
          <p:cNvGraphicFramePr>
            <a:graphicFrameLocks noGrp="1"/>
          </p:cNvGraphicFramePr>
          <p:nvPr/>
        </p:nvGraphicFramePr>
        <p:xfrm>
          <a:off x="1371600" y="2362200"/>
          <a:ext cx="5943600" cy="3759200"/>
        </p:xfrm>
        <a:graphic>
          <a:graphicData uri="http://schemas.openxmlformats.org/drawingml/2006/table">
            <a:tbl>
              <a:tblPr/>
              <a:tblGrid>
                <a:gridCol w="1189038"/>
                <a:gridCol w="1189037"/>
                <a:gridCol w="1187450"/>
                <a:gridCol w="1189038"/>
                <a:gridCol w="1189037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/ 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603916-8692-446B-B502-BAE810549314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Playfair Cipher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Rules: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Group plaintext letters two at a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Separate repeating letters with an 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Take a pair of letters from plaintext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Plaintext letters in the same row are replaced by letters to the right (cyclic manner)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Plaintext letters in the same column are replaced by letters below (cyclic manner)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Plaintext letters in different row and column are replaced by the letter in the row corresponding to the column of the other letter and vice versa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0706C8-83A4-4723-B131-9B46C56A5907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Playfair Cipher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E.g., Plaintext: “CRYPTO IS TOO EASY”</a:t>
            </a:r>
          </a:p>
          <a:p>
            <a:pPr eaLnBrk="1" hangingPunct="1"/>
            <a:r>
              <a:rPr lang="en-US" smtClean="0"/>
              <a:t>Keyword is “INFOSEC”</a:t>
            </a:r>
          </a:p>
          <a:p>
            <a:pPr eaLnBrk="1" hangingPunct="1"/>
            <a:r>
              <a:rPr lang="en-US" smtClean="0"/>
              <a:t>Grouped text: CR YP TO IS TO XO EA SY</a:t>
            </a:r>
          </a:p>
          <a:p>
            <a:pPr eaLnBrk="1" hangingPunct="1"/>
            <a:r>
              <a:rPr lang="en-US" smtClean="0"/>
              <a:t>Ciphertext:      AQ VT YB NI YB YF CB OZ</a:t>
            </a:r>
          </a:p>
          <a:p>
            <a:pPr eaLnBrk="1" hangingPunct="1"/>
            <a:r>
              <a:rPr lang="en-US" smtClean="0"/>
              <a:t>To decrypt, the receiver reconstructs the  5 x 5 matrix using the keyword and then uses the same rules as for encryption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0D2BED-0641-425F-B215-54EE75D6AFB5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Vernam Cipher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U.S. Army Major Joseph Mauborgne and AT&amp;T’s Gilbert Vernam developed a cipher in 1917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Uses a one time arrangement of a key string that is as long as the plaintext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Plaintexts are assumed to be short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Also known as </a:t>
            </a:r>
            <a:r>
              <a:rPr lang="en-US" smtClean="0">
                <a:solidFill>
                  <a:schemeClr val="accent2"/>
                </a:solidFill>
              </a:rPr>
              <a:t>One-Time Pad</a:t>
            </a:r>
            <a:r>
              <a:rPr lang="en-US" smtClean="0"/>
              <a:t> cipher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Key is used only once but characters in key may not be distinct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076732-F218-492A-9E44-F280863846D7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Vernam Cipher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E.g., Plaintext: HELLO</a:t>
            </a:r>
          </a:p>
          <a:p>
            <a:pPr eaLnBrk="1" hangingPunct="1">
              <a:buFontTx/>
              <a:buNone/>
            </a:pPr>
            <a:r>
              <a:rPr lang="en-US" smtClean="0"/>
              <a:t>			   Key: KTBXZ</a:t>
            </a:r>
          </a:p>
          <a:p>
            <a:pPr eaLnBrk="1" hangingPunct="1">
              <a:buFontTx/>
              <a:buNone/>
            </a:pPr>
            <a:r>
              <a:rPr lang="en-US" smtClean="0"/>
              <a:t>				--------------</a:t>
            </a:r>
          </a:p>
          <a:p>
            <a:pPr eaLnBrk="1" hangingPunct="1">
              <a:buFontTx/>
              <a:buNone/>
            </a:pPr>
            <a:r>
              <a:rPr lang="en-US" smtClean="0"/>
              <a:t>		Ciphertext : RXMIN </a:t>
            </a:r>
            <a:r>
              <a:rPr lang="en-US" sz="2400" smtClean="0"/>
              <a:t>(using addition mod 26)</a:t>
            </a:r>
          </a:p>
          <a:p>
            <a:pPr eaLnBrk="1" hangingPunct="1">
              <a:buFontTx/>
              <a:buNone/>
            </a:pPr>
            <a:r>
              <a:rPr lang="en-US" smtClean="0"/>
              <a:t>			   Key: KTBXZ</a:t>
            </a:r>
          </a:p>
          <a:p>
            <a:pPr eaLnBrk="1" hangingPunct="1">
              <a:buFontTx/>
              <a:buNone/>
            </a:pPr>
            <a:r>
              <a:rPr lang="en-US" smtClean="0"/>
              <a:t>				--------------</a:t>
            </a:r>
          </a:p>
          <a:p>
            <a:pPr eaLnBrk="1" hangingPunct="1">
              <a:buFontTx/>
              <a:buNone/>
            </a:pPr>
            <a:r>
              <a:rPr lang="en-US" smtClean="0"/>
              <a:t>		   Plaintext: HELLO </a:t>
            </a:r>
            <a:r>
              <a:rPr lang="en-US" sz="2200" smtClean="0"/>
              <a:t>(using subtraction mod 26)</a:t>
            </a:r>
            <a:endParaRPr lang="en-US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261B8E-8085-405B-9755-4CC94BE93A4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Monoalphabetic cipher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substitution cipher by shifting alphabets gives 26! &gt; 4 </a:t>
            </a:r>
            <a:r>
              <a:rPr lang="en-US" sz="2400" smtClean="0"/>
              <a:t>x</a:t>
            </a:r>
            <a:r>
              <a:rPr lang="en-US" smtClean="0"/>
              <a:t> 10</a:t>
            </a:r>
            <a:r>
              <a:rPr lang="en-US" baseline="30000" smtClean="0"/>
              <a:t>26</a:t>
            </a:r>
            <a:r>
              <a:rPr lang="en-US" smtClean="0"/>
              <a:t> possibilities</a:t>
            </a:r>
          </a:p>
          <a:p>
            <a:pPr eaLnBrk="1" hangingPunct="1"/>
            <a:r>
              <a:rPr lang="en-US" smtClean="0"/>
              <a:t>This might appear to be too many choices to try for an exhaustive attack</a:t>
            </a:r>
          </a:p>
          <a:p>
            <a:pPr eaLnBrk="1" hangingPunct="1"/>
            <a:r>
              <a:rPr lang="en-US" smtClean="0"/>
              <a:t>This is a weak cipher because it would be easy to guess the pattern</a:t>
            </a:r>
          </a:p>
          <a:p>
            <a:pPr eaLnBrk="1" hangingPunct="1"/>
            <a:r>
              <a:rPr lang="en-US" smtClean="0"/>
              <a:t>Mono-alphabetic ciphers are vulnerable to cryptanalysis attack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9A1B92-A111-493B-848A-EA62C0F41E8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Monoalphabetic cipher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shift pattern above could be replaced by random assignment of characters for each alphabet</a:t>
            </a:r>
          </a:p>
          <a:p>
            <a:pPr eaLnBrk="1" hangingPunct="1"/>
            <a:r>
              <a:rPr lang="en-US" smtClean="0"/>
              <a:t>E.g., </a:t>
            </a:r>
            <a:r>
              <a:rPr lang="en-US" sz="2400" smtClean="0">
                <a:cs typeface="Times New Roman" pitchFamily="18" charset="0"/>
              </a:rPr>
              <a:t>ABCDEFGHIJKLMNOPQRSTUVWXYZ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pitchFamily="18" charset="0"/>
              </a:rPr>
              <a:t>               PMJSQOLEYTVUAXIKCGBWDRNHZF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This would also give 26! possibilities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FB5A28-E949-41C0-80B2-D28F0669AED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Pigpen Cipher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Pigpen cipher is a variation on letter substitution</a:t>
            </a:r>
          </a:p>
          <a:p>
            <a:pPr eaLnBrk="1" hangingPunct="1"/>
            <a:r>
              <a:rPr lang="en-US" smtClean="0"/>
              <a:t>Alphabets are arranged as follows:</a:t>
            </a:r>
          </a:p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</a:t>
            </a:r>
          </a:p>
        </p:txBody>
      </p:sp>
      <p:grpSp>
        <p:nvGrpSpPr>
          <p:cNvPr id="7173" name="Group 6"/>
          <p:cNvGrpSpPr>
            <a:grpSpLocks/>
          </p:cNvGrpSpPr>
          <p:nvPr/>
        </p:nvGrpSpPr>
        <p:grpSpPr bwMode="auto">
          <a:xfrm>
            <a:off x="609600" y="3352800"/>
            <a:ext cx="2743200" cy="2286000"/>
            <a:chOff x="2640" y="720"/>
            <a:chExt cx="2256" cy="1824"/>
          </a:xfrm>
        </p:grpSpPr>
        <p:sp>
          <p:nvSpPr>
            <p:cNvPr id="7200" name="Line 7"/>
            <p:cNvSpPr>
              <a:spLocks noChangeShapeType="1"/>
            </p:cNvSpPr>
            <p:nvPr/>
          </p:nvSpPr>
          <p:spPr bwMode="auto">
            <a:xfrm flipH="1">
              <a:off x="3360" y="720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201" name="Line 8"/>
            <p:cNvSpPr>
              <a:spLocks noChangeShapeType="1"/>
            </p:cNvSpPr>
            <p:nvPr/>
          </p:nvSpPr>
          <p:spPr bwMode="auto">
            <a:xfrm flipH="1">
              <a:off x="4128" y="720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202" name="Line 9"/>
            <p:cNvSpPr>
              <a:spLocks noChangeShapeType="1"/>
            </p:cNvSpPr>
            <p:nvPr/>
          </p:nvSpPr>
          <p:spPr bwMode="auto">
            <a:xfrm>
              <a:off x="2640" y="1296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203" name="Line 10"/>
            <p:cNvSpPr>
              <a:spLocks noChangeShapeType="1"/>
            </p:cNvSpPr>
            <p:nvPr/>
          </p:nvSpPr>
          <p:spPr bwMode="auto">
            <a:xfrm>
              <a:off x="2640" y="1968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204" name="Text Box 11"/>
            <p:cNvSpPr txBox="1">
              <a:spLocks noChangeArrowheads="1"/>
            </p:cNvSpPr>
            <p:nvPr/>
          </p:nvSpPr>
          <p:spPr bwMode="auto">
            <a:xfrm>
              <a:off x="2832" y="864"/>
              <a:ext cx="335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A</a:t>
              </a:r>
            </a:p>
          </p:txBody>
        </p:sp>
        <p:sp>
          <p:nvSpPr>
            <p:cNvPr id="7205" name="Text Box 12"/>
            <p:cNvSpPr txBox="1">
              <a:spLocks noChangeArrowheads="1"/>
            </p:cNvSpPr>
            <p:nvPr/>
          </p:nvSpPr>
          <p:spPr bwMode="auto">
            <a:xfrm>
              <a:off x="3553" y="864"/>
              <a:ext cx="336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B</a:t>
              </a:r>
            </a:p>
          </p:txBody>
        </p:sp>
        <p:sp>
          <p:nvSpPr>
            <p:cNvPr id="7206" name="Text Box 13"/>
            <p:cNvSpPr txBox="1">
              <a:spLocks noChangeArrowheads="1"/>
            </p:cNvSpPr>
            <p:nvPr/>
          </p:nvSpPr>
          <p:spPr bwMode="auto">
            <a:xfrm>
              <a:off x="4369" y="864"/>
              <a:ext cx="335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C</a:t>
              </a:r>
            </a:p>
          </p:txBody>
        </p:sp>
        <p:sp>
          <p:nvSpPr>
            <p:cNvPr id="7207" name="Text Box 14"/>
            <p:cNvSpPr txBox="1">
              <a:spLocks noChangeArrowheads="1"/>
            </p:cNvSpPr>
            <p:nvPr/>
          </p:nvSpPr>
          <p:spPr bwMode="auto">
            <a:xfrm>
              <a:off x="2832" y="1488"/>
              <a:ext cx="335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D</a:t>
              </a:r>
            </a:p>
          </p:txBody>
        </p:sp>
        <p:sp>
          <p:nvSpPr>
            <p:cNvPr id="7208" name="Text Box 15"/>
            <p:cNvSpPr txBox="1">
              <a:spLocks noChangeArrowheads="1"/>
            </p:cNvSpPr>
            <p:nvPr/>
          </p:nvSpPr>
          <p:spPr bwMode="auto">
            <a:xfrm>
              <a:off x="3553" y="1488"/>
              <a:ext cx="336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E</a:t>
              </a:r>
            </a:p>
          </p:txBody>
        </p:sp>
        <p:sp>
          <p:nvSpPr>
            <p:cNvPr id="7209" name="Text Box 16"/>
            <p:cNvSpPr txBox="1">
              <a:spLocks noChangeArrowheads="1"/>
            </p:cNvSpPr>
            <p:nvPr/>
          </p:nvSpPr>
          <p:spPr bwMode="auto">
            <a:xfrm>
              <a:off x="4369" y="1488"/>
              <a:ext cx="335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F</a:t>
              </a:r>
            </a:p>
          </p:txBody>
        </p:sp>
        <p:sp>
          <p:nvSpPr>
            <p:cNvPr id="7210" name="Text Box 17"/>
            <p:cNvSpPr txBox="1">
              <a:spLocks noChangeArrowheads="1"/>
            </p:cNvSpPr>
            <p:nvPr/>
          </p:nvSpPr>
          <p:spPr bwMode="auto">
            <a:xfrm>
              <a:off x="2832" y="2161"/>
              <a:ext cx="335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G</a:t>
              </a:r>
            </a:p>
          </p:txBody>
        </p:sp>
        <p:sp>
          <p:nvSpPr>
            <p:cNvPr id="7211" name="Text Box 18"/>
            <p:cNvSpPr txBox="1">
              <a:spLocks noChangeArrowheads="1"/>
            </p:cNvSpPr>
            <p:nvPr/>
          </p:nvSpPr>
          <p:spPr bwMode="auto">
            <a:xfrm>
              <a:off x="3600" y="2161"/>
              <a:ext cx="336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H</a:t>
              </a:r>
            </a:p>
          </p:txBody>
        </p:sp>
        <p:sp>
          <p:nvSpPr>
            <p:cNvPr id="7212" name="Text Box 19"/>
            <p:cNvSpPr txBox="1">
              <a:spLocks noChangeArrowheads="1"/>
            </p:cNvSpPr>
            <p:nvPr/>
          </p:nvSpPr>
          <p:spPr bwMode="auto">
            <a:xfrm>
              <a:off x="4369" y="2161"/>
              <a:ext cx="335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I</a:t>
              </a:r>
            </a:p>
          </p:txBody>
        </p:sp>
      </p:grpSp>
      <p:grpSp>
        <p:nvGrpSpPr>
          <p:cNvPr id="7174" name="Group 20"/>
          <p:cNvGrpSpPr>
            <a:grpSpLocks/>
          </p:cNvGrpSpPr>
          <p:nvPr/>
        </p:nvGrpSpPr>
        <p:grpSpPr bwMode="auto">
          <a:xfrm>
            <a:off x="4876800" y="3276600"/>
            <a:ext cx="3581400" cy="2895600"/>
            <a:chOff x="2640" y="720"/>
            <a:chExt cx="2256" cy="1824"/>
          </a:xfrm>
        </p:grpSpPr>
        <p:grpSp>
          <p:nvGrpSpPr>
            <p:cNvPr id="7175" name="Group 21"/>
            <p:cNvGrpSpPr>
              <a:grpSpLocks/>
            </p:cNvGrpSpPr>
            <p:nvPr/>
          </p:nvGrpSpPr>
          <p:grpSpPr bwMode="auto">
            <a:xfrm>
              <a:off x="2640" y="720"/>
              <a:ext cx="2256" cy="1824"/>
              <a:chOff x="2640" y="720"/>
              <a:chExt cx="2256" cy="1824"/>
            </a:xfrm>
          </p:grpSpPr>
          <p:sp>
            <p:nvSpPr>
              <p:cNvPr id="7187" name="Line 22"/>
              <p:cNvSpPr>
                <a:spLocks noChangeShapeType="1"/>
              </p:cNvSpPr>
              <p:nvPr/>
            </p:nvSpPr>
            <p:spPr bwMode="auto">
              <a:xfrm flipH="1">
                <a:off x="3360" y="720"/>
                <a:ext cx="0" cy="18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8" name="Line 23"/>
              <p:cNvSpPr>
                <a:spLocks noChangeShapeType="1"/>
              </p:cNvSpPr>
              <p:nvPr/>
            </p:nvSpPr>
            <p:spPr bwMode="auto">
              <a:xfrm flipH="1">
                <a:off x="4128" y="720"/>
                <a:ext cx="0" cy="18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89" name="Line 24"/>
              <p:cNvSpPr>
                <a:spLocks noChangeShapeType="1"/>
              </p:cNvSpPr>
              <p:nvPr/>
            </p:nvSpPr>
            <p:spPr bwMode="auto">
              <a:xfrm>
                <a:off x="2640" y="1296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90" name="Line 25"/>
              <p:cNvSpPr>
                <a:spLocks noChangeShapeType="1"/>
              </p:cNvSpPr>
              <p:nvPr/>
            </p:nvSpPr>
            <p:spPr bwMode="auto">
              <a:xfrm>
                <a:off x="2640" y="1968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7191" name="Text Box 26"/>
              <p:cNvSpPr txBox="1">
                <a:spLocks noChangeArrowheads="1"/>
              </p:cNvSpPr>
              <p:nvPr/>
            </p:nvSpPr>
            <p:spPr bwMode="auto">
              <a:xfrm>
                <a:off x="2832" y="864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J</a:t>
                </a:r>
              </a:p>
            </p:txBody>
          </p:sp>
          <p:sp>
            <p:nvSpPr>
              <p:cNvPr id="7192" name="Text Box 27"/>
              <p:cNvSpPr txBox="1">
                <a:spLocks noChangeArrowheads="1"/>
              </p:cNvSpPr>
              <p:nvPr/>
            </p:nvSpPr>
            <p:spPr bwMode="auto">
              <a:xfrm>
                <a:off x="3552" y="864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K</a:t>
                </a:r>
              </a:p>
            </p:txBody>
          </p:sp>
          <p:sp>
            <p:nvSpPr>
              <p:cNvPr id="7193" name="Text Box 28"/>
              <p:cNvSpPr txBox="1">
                <a:spLocks noChangeArrowheads="1"/>
              </p:cNvSpPr>
              <p:nvPr/>
            </p:nvSpPr>
            <p:spPr bwMode="auto">
              <a:xfrm>
                <a:off x="4368" y="864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L</a:t>
                </a:r>
              </a:p>
            </p:txBody>
          </p:sp>
          <p:sp>
            <p:nvSpPr>
              <p:cNvPr id="7194" name="Text Box 29"/>
              <p:cNvSpPr txBox="1">
                <a:spLocks noChangeArrowheads="1"/>
              </p:cNvSpPr>
              <p:nvPr/>
            </p:nvSpPr>
            <p:spPr bwMode="auto">
              <a:xfrm>
                <a:off x="2832" y="1488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M</a:t>
                </a:r>
              </a:p>
            </p:txBody>
          </p:sp>
          <p:sp>
            <p:nvSpPr>
              <p:cNvPr id="7195" name="Text Box 30"/>
              <p:cNvSpPr txBox="1">
                <a:spLocks noChangeArrowheads="1"/>
              </p:cNvSpPr>
              <p:nvPr/>
            </p:nvSpPr>
            <p:spPr bwMode="auto">
              <a:xfrm>
                <a:off x="3552" y="1488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N</a:t>
                </a:r>
              </a:p>
            </p:txBody>
          </p:sp>
          <p:sp>
            <p:nvSpPr>
              <p:cNvPr id="7196" name="Text Box 31"/>
              <p:cNvSpPr txBox="1">
                <a:spLocks noChangeArrowheads="1"/>
              </p:cNvSpPr>
              <p:nvPr/>
            </p:nvSpPr>
            <p:spPr bwMode="auto">
              <a:xfrm>
                <a:off x="4368" y="1488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O</a:t>
                </a:r>
              </a:p>
            </p:txBody>
          </p:sp>
          <p:sp>
            <p:nvSpPr>
              <p:cNvPr id="7197" name="Text Box 32"/>
              <p:cNvSpPr txBox="1">
                <a:spLocks noChangeArrowheads="1"/>
              </p:cNvSpPr>
              <p:nvPr/>
            </p:nvSpPr>
            <p:spPr bwMode="auto">
              <a:xfrm>
                <a:off x="2832" y="2160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P</a:t>
                </a:r>
              </a:p>
            </p:txBody>
          </p:sp>
          <p:sp>
            <p:nvSpPr>
              <p:cNvPr id="7198" name="Text Box 33"/>
              <p:cNvSpPr txBox="1">
                <a:spLocks noChangeArrowheads="1"/>
              </p:cNvSpPr>
              <p:nvPr/>
            </p:nvSpPr>
            <p:spPr bwMode="auto">
              <a:xfrm>
                <a:off x="3600" y="2160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Q</a:t>
                </a:r>
              </a:p>
            </p:txBody>
          </p:sp>
          <p:sp>
            <p:nvSpPr>
              <p:cNvPr id="7199" name="Text Box 34"/>
              <p:cNvSpPr txBox="1">
                <a:spLocks noChangeArrowheads="1"/>
              </p:cNvSpPr>
              <p:nvPr/>
            </p:nvSpPr>
            <p:spPr bwMode="auto">
              <a:xfrm>
                <a:off x="4368" y="2160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R</a:t>
                </a:r>
              </a:p>
            </p:txBody>
          </p:sp>
        </p:grpSp>
        <p:grpSp>
          <p:nvGrpSpPr>
            <p:cNvPr id="7176" name="Group 35"/>
            <p:cNvGrpSpPr>
              <a:grpSpLocks/>
            </p:cNvGrpSpPr>
            <p:nvPr/>
          </p:nvGrpSpPr>
          <p:grpSpPr bwMode="auto">
            <a:xfrm>
              <a:off x="3168" y="1152"/>
              <a:ext cx="1104" cy="48"/>
              <a:chOff x="3168" y="1152"/>
              <a:chExt cx="1104" cy="48"/>
            </a:xfrm>
          </p:grpSpPr>
          <p:sp>
            <p:nvSpPr>
              <p:cNvPr id="7184" name="Oval 3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5" name="Oval 37"/>
              <p:cNvSpPr>
                <a:spLocks noChangeArrowheads="1"/>
              </p:cNvSpPr>
              <p:nvPr/>
            </p:nvSpPr>
            <p:spPr bwMode="auto">
              <a:xfrm>
                <a:off x="3648" y="11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6" name="Oval 38"/>
              <p:cNvSpPr>
                <a:spLocks noChangeArrowheads="1"/>
              </p:cNvSpPr>
              <p:nvPr/>
            </p:nvSpPr>
            <p:spPr bwMode="auto">
              <a:xfrm>
                <a:off x="4224" y="11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Oval 39"/>
            <p:cNvSpPr>
              <a:spLocks noChangeArrowheads="1"/>
            </p:cNvSpPr>
            <p:nvPr/>
          </p:nvSpPr>
          <p:spPr bwMode="auto">
            <a:xfrm>
              <a:off x="3168" y="163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Oval 40"/>
            <p:cNvSpPr>
              <a:spLocks noChangeArrowheads="1"/>
            </p:cNvSpPr>
            <p:nvPr/>
          </p:nvSpPr>
          <p:spPr bwMode="auto">
            <a:xfrm>
              <a:off x="3648" y="182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Oval 41"/>
            <p:cNvSpPr>
              <a:spLocks noChangeArrowheads="1"/>
            </p:cNvSpPr>
            <p:nvPr/>
          </p:nvSpPr>
          <p:spPr bwMode="auto">
            <a:xfrm>
              <a:off x="4224" y="163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80" name="Group 42"/>
            <p:cNvGrpSpPr>
              <a:grpSpLocks/>
            </p:cNvGrpSpPr>
            <p:nvPr/>
          </p:nvGrpSpPr>
          <p:grpSpPr bwMode="auto">
            <a:xfrm>
              <a:off x="3168" y="2064"/>
              <a:ext cx="1104" cy="48"/>
              <a:chOff x="3168" y="1152"/>
              <a:chExt cx="1104" cy="48"/>
            </a:xfrm>
          </p:grpSpPr>
          <p:sp>
            <p:nvSpPr>
              <p:cNvPr id="7181" name="Oval 43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2" name="Oval 44"/>
              <p:cNvSpPr>
                <a:spLocks noChangeArrowheads="1"/>
              </p:cNvSpPr>
              <p:nvPr/>
            </p:nvSpPr>
            <p:spPr bwMode="auto">
              <a:xfrm>
                <a:off x="3648" y="11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3" name="Oval 45"/>
              <p:cNvSpPr>
                <a:spLocks noChangeArrowheads="1"/>
              </p:cNvSpPr>
              <p:nvPr/>
            </p:nvSpPr>
            <p:spPr bwMode="auto">
              <a:xfrm>
                <a:off x="4224" y="11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20A4A1-6C19-4A2A-B400-9EAE152454D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Pigpen Cipher diagram (cont’d)</a:t>
            </a:r>
          </a:p>
        </p:txBody>
      </p:sp>
      <p:grpSp>
        <p:nvGrpSpPr>
          <p:cNvPr id="8196" name="Group 5"/>
          <p:cNvGrpSpPr>
            <a:grpSpLocks/>
          </p:cNvGrpSpPr>
          <p:nvPr/>
        </p:nvGrpSpPr>
        <p:grpSpPr bwMode="auto">
          <a:xfrm>
            <a:off x="685800" y="1752600"/>
            <a:ext cx="2438400" cy="1997075"/>
            <a:chOff x="2784" y="864"/>
            <a:chExt cx="1536" cy="1258"/>
          </a:xfrm>
        </p:grpSpPr>
        <p:sp>
          <p:nvSpPr>
            <p:cNvPr id="8238" name="Line 6"/>
            <p:cNvSpPr>
              <a:spLocks noChangeShapeType="1"/>
            </p:cNvSpPr>
            <p:nvPr/>
          </p:nvSpPr>
          <p:spPr bwMode="auto">
            <a:xfrm>
              <a:off x="2976" y="864"/>
              <a:ext cx="120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39" name="Line 7"/>
            <p:cNvSpPr>
              <a:spLocks noChangeShapeType="1"/>
            </p:cNvSpPr>
            <p:nvPr/>
          </p:nvSpPr>
          <p:spPr bwMode="auto">
            <a:xfrm flipH="1">
              <a:off x="2976" y="864"/>
              <a:ext cx="1248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40" name="Text Box 8"/>
            <p:cNvSpPr txBox="1">
              <a:spLocks noChangeArrowheads="1"/>
            </p:cNvSpPr>
            <p:nvPr/>
          </p:nvSpPr>
          <p:spPr bwMode="auto">
            <a:xfrm>
              <a:off x="2784" y="13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T</a:t>
              </a:r>
            </a:p>
          </p:txBody>
        </p:sp>
        <p:sp>
          <p:nvSpPr>
            <p:cNvPr id="8241" name="Text Box 9"/>
            <p:cNvSpPr txBox="1">
              <a:spLocks noChangeArrowheads="1"/>
            </p:cNvSpPr>
            <p:nvPr/>
          </p:nvSpPr>
          <p:spPr bwMode="auto">
            <a:xfrm>
              <a:off x="3504" y="86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S</a:t>
              </a:r>
            </a:p>
          </p:txBody>
        </p:sp>
        <p:sp>
          <p:nvSpPr>
            <p:cNvPr id="8242" name="Text Box 10"/>
            <p:cNvSpPr txBox="1">
              <a:spLocks noChangeArrowheads="1"/>
            </p:cNvSpPr>
            <p:nvPr/>
          </p:nvSpPr>
          <p:spPr bwMode="auto">
            <a:xfrm>
              <a:off x="4032" y="13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U</a:t>
              </a:r>
            </a:p>
          </p:txBody>
        </p:sp>
        <p:sp>
          <p:nvSpPr>
            <p:cNvPr id="8243" name="Text Box 11"/>
            <p:cNvSpPr txBox="1">
              <a:spLocks noChangeArrowheads="1"/>
            </p:cNvSpPr>
            <p:nvPr/>
          </p:nvSpPr>
          <p:spPr bwMode="auto">
            <a:xfrm>
              <a:off x="3456" y="1872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V</a:t>
              </a:r>
            </a:p>
          </p:txBody>
        </p:sp>
      </p:grpSp>
      <p:grpSp>
        <p:nvGrpSpPr>
          <p:cNvPr id="8197" name="Group 12"/>
          <p:cNvGrpSpPr>
            <a:grpSpLocks/>
          </p:cNvGrpSpPr>
          <p:nvPr/>
        </p:nvGrpSpPr>
        <p:grpSpPr bwMode="auto">
          <a:xfrm>
            <a:off x="5105400" y="1752600"/>
            <a:ext cx="2438400" cy="1997075"/>
            <a:chOff x="672" y="2352"/>
            <a:chExt cx="1536" cy="1258"/>
          </a:xfrm>
        </p:grpSpPr>
        <p:grpSp>
          <p:nvGrpSpPr>
            <p:cNvPr id="8227" name="Group 13"/>
            <p:cNvGrpSpPr>
              <a:grpSpLocks/>
            </p:cNvGrpSpPr>
            <p:nvPr/>
          </p:nvGrpSpPr>
          <p:grpSpPr bwMode="auto">
            <a:xfrm>
              <a:off x="672" y="2352"/>
              <a:ext cx="1536" cy="1258"/>
              <a:chOff x="2784" y="864"/>
              <a:chExt cx="1536" cy="1258"/>
            </a:xfrm>
          </p:grpSpPr>
          <p:sp>
            <p:nvSpPr>
              <p:cNvPr id="8232" name="Line 14"/>
              <p:cNvSpPr>
                <a:spLocks noChangeShapeType="1"/>
              </p:cNvSpPr>
              <p:nvPr/>
            </p:nvSpPr>
            <p:spPr bwMode="auto">
              <a:xfrm>
                <a:off x="2976" y="864"/>
                <a:ext cx="1200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33" name="Line 15"/>
              <p:cNvSpPr>
                <a:spLocks noChangeShapeType="1"/>
              </p:cNvSpPr>
              <p:nvPr/>
            </p:nvSpPr>
            <p:spPr bwMode="auto">
              <a:xfrm flipH="1">
                <a:off x="2976" y="864"/>
                <a:ext cx="1248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34" name="Text Box 16"/>
              <p:cNvSpPr txBox="1">
                <a:spLocks noChangeArrowheads="1"/>
              </p:cNvSpPr>
              <p:nvPr/>
            </p:nvSpPr>
            <p:spPr bwMode="auto">
              <a:xfrm>
                <a:off x="2784" y="13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X</a:t>
                </a:r>
              </a:p>
            </p:txBody>
          </p:sp>
          <p:sp>
            <p:nvSpPr>
              <p:cNvPr id="8235" name="Text Box 17"/>
              <p:cNvSpPr txBox="1">
                <a:spLocks noChangeArrowheads="1"/>
              </p:cNvSpPr>
              <p:nvPr/>
            </p:nvSpPr>
            <p:spPr bwMode="auto">
              <a:xfrm>
                <a:off x="3504" y="86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W</a:t>
                </a:r>
              </a:p>
            </p:txBody>
          </p:sp>
          <p:sp>
            <p:nvSpPr>
              <p:cNvPr id="8236" name="Text Box 18"/>
              <p:cNvSpPr txBox="1">
                <a:spLocks noChangeArrowheads="1"/>
              </p:cNvSpPr>
              <p:nvPr/>
            </p:nvSpPr>
            <p:spPr bwMode="auto">
              <a:xfrm>
                <a:off x="4032" y="13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Y</a:t>
                </a:r>
              </a:p>
            </p:txBody>
          </p:sp>
          <p:sp>
            <p:nvSpPr>
              <p:cNvPr id="8237" name="Text Box 19"/>
              <p:cNvSpPr txBox="1">
                <a:spLocks noChangeArrowheads="1"/>
              </p:cNvSpPr>
              <p:nvPr/>
            </p:nvSpPr>
            <p:spPr bwMode="auto">
              <a:xfrm>
                <a:off x="3456" y="1872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/>
                  <a:t>Z</a:t>
                </a:r>
              </a:p>
            </p:txBody>
          </p:sp>
        </p:grpSp>
        <p:sp>
          <p:nvSpPr>
            <p:cNvPr id="8228" name="Oval 20"/>
            <p:cNvSpPr>
              <a:spLocks noChangeArrowheads="1"/>
            </p:cNvSpPr>
            <p:nvPr/>
          </p:nvSpPr>
          <p:spPr bwMode="auto">
            <a:xfrm>
              <a:off x="1296" y="29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9" name="Oval 21"/>
            <p:cNvSpPr>
              <a:spLocks noChangeArrowheads="1"/>
            </p:cNvSpPr>
            <p:nvPr/>
          </p:nvSpPr>
          <p:spPr bwMode="auto">
            <a:xfrm>
              <a:off x="1488" y="278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0" name="Oval 22"/>
            <p:cNvSpPr>
              <a:spLocks noChangeArrowheads="1"/>
            </p:cNvSpPr>
            <p:nvPr/>
          </p:nvSpPr>
          <p:spPr bwMode="auto">
            <a:xfrm>
              <a:off x="1680" y="297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1" name="Oval 23"/>
            <p:cNvSpPr>
              <a:spLocks noChangeArrowheads="1"/>
            </p:cNvSpPr>
            <p:nvPr/>
          </p:nvSpPr>
          <p:spPr bwMode="auto">
            <a:xfrm>
              <a:off x="1488" y="316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198" name="Group 41"/>
          <p:cNvGrpSpPr>
            <a:grpSpLocks/>
          </p:cNvGrpSpPr>
          <p:nvPr/>
        </p:nvGrpSpPr>
        <p:grpSpPr bwMode="auto">
          <a:xfrm>
            <a:off x="2438400" y="4800600"/>
            <a:ext cx="1524000" cy="533400"/>
            <a:chOff x="1776" y="2976"/>
            <a:chExt cx="960" cy="336"/>
          </a:xfrm>
        </p:grpSpPr>
        <p:grpSp>
          <p:nvGrpSpPr>
            <p:cNvPr id="8221" name="Group 31"/>
            <p:cNvGrpSpPr>
              <a:grpSpLocks/>
            </p:cNvGrpSpPr>
            <p:nvPr/>
          </p:nvGrpSpPr>
          <p:grpSpPr bwMode="auto">
            <a:xfrm>
              <a:off x="2496" y="2976"/>
              <a:ext cx="240" cy="336"/>
              <a:chOff x="672" y="960"/>
              <a:chExt cx="240" cy="336"/>
            </a:xfrm>
          </p:grpSpPr>
          <p:sp>
            <p:nvSpPr>
              <p:cNvPr id="8225" name="Line 32"/>
              <p:cNvSpPr>
                <a:spLocks noChangeShapeType="1"/>
              </p:cNvSpPr>
              <p:nvPr/>
            </p:nvSpPr>
            <p:spPr bwMode="auto">
              <a:xfrm>
                <a:off x="672" y="96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26" name="Line 33"/>
              <p:cNvSpPr>
                <a:spLocks noChangeShapeType="1"/>
              </p:cNvSpPr>
              <p:nvPr/>
            </p:nvSpPr>
            <p:spPr bwMode="auto">
              <a:xfrm>
                <a:off x="672" y="1296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8222" name="Text Box 38"/>
            <p:cNvSpPr txBox="1">
              <a:spLocks noChangeArrowheads="1"/>
            </p:cNvSpPr>
            <p:nvPr/>
          </p:nvSpPr>
          <p:spPr bwMode="auto">
            <a:xfrm>
              <a:off x="1776" y="302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C</a:t>
              </a:r>
            </a:p>
          </p:txBody>
        </p:sp>
        <p:sp>
          <p:nvSpPr>
            <p:cNvPr id="8223" name="Line 39"/>
            <p:cNvSpPr>
              <a:spLocks noChangeShapeType="1"/>
            </p:cNvSpPr>
            <p:nvPr/>
          </p:nvSpPr>
          <p:spPr bwMode="auto">
            <a:xfrm>
              <a:off x="216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24" name="Line 40"/>
            <p:cNvSpPr>
              <a:spLocks noChangeShapeType="1"/>
            </p:cNvSpPr>
            <p:nvPr/>
          </p:nvSpPr>
          <p:spPr bwMode="auto">
            <a:xfrm>
              <a:off x="216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8199" name="Group 52"/>
          <p:cNvGrpSpPr>
            <a:grpSpLocks/>
          </p:cNvGrpSpPr>
          <p:nvPr/>
        </p:nvGrpSpPr>
        <p:grpSpPr bwMode="auto">
          <a:xfrm>
            <a:off x="4495800" y="4876800"/>
            <a:ext cx="1676400" cy="533400"/>
            <a:chOff x="3504" y="3024"/>
            <a:chExt cx="1056" cy="336"/>
          </a:xfrm>
        </p:grpSpPr>
        <p:sp>
          <p:nvSpPr>
            <p:cNvPr id="8215" name="Text Box 27"/>
            <p:cNvSpPr txBox="1">
              <a:spLocks noChangeArrowheads="1"/>
            </p:cNvSpPr>
            <p:nvPr/>
          </p:nvSpPr>
          <p:spPr bwMode="auto">
            <a:xfrm>
              <a:off x="3504" y="302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G</a:t>
              </a:r>
            </a:p>
          </p:txBody>
        </p:sp>
        <p:sp>
          <p:nvSpPr>
            <p:cNvPr id="8216" name="Line 28"/>
            <p:cNvSpPr>
              <a:spLocks noChangeShapeType="1"/>
            </p:cNvSpPr>
            <p:nvPr/>
          </p:nvSpPr>
          <p:spPr bwMode="auto">
            <a:xfrm>
              <a:off x="3888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17" name="Line 29"/>
            <p:cNvSpPr>
              <a:spLocks noChangeShapeType="1"/>
            </p:cNvSpPr>
            <p:nvPr/>
          </p:nvSpPr>
          <p:spPr bwMode="auto">
            <a:xfrm>
              <a:off x="3888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grpSp>
          <p:nvGrpSpPr>
            <p:cNvPr id="8218" name="Group 42"/>
            <p:cNvGrpSpPr>
              <a:grpSpLocks/>
            </p:cNvGrpSpPr>
            <p:nvPr/>
          </p:nvGrpSpPr>
          <p:grpSpPr bwMode="auto">
            <a:xfrm>
              <a:off x="4224" y="3024"/>
              <a:ext cx="336" cy="336"/>
              <a:chOff x="768" y="1536"/>
              <a:chExt cx="336" cy="336"/>
            </a:xfrm>
          </p:grpSpPr>
          <p:sp>
            <p:nvSpPr>
              <p:cNvPr id="8219" name="Line 43"/>
              <p:cNvSpPr>
                <a:spLocks noChangeShapeType="1"/>
              </p:cNvSpPr>
              <p:nvPr/>
            </p:nvSpPr>
            <p:spPr bwMode="auto">
              <a:xfrm>
                <a:off x="768" y="15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20" name="Line 4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</p:grpSp>
      <p:grpSp>
        <p:nvGrpSpPr>
          <p:cNvPr id="8200" name="Group 45"/>
          <p:cNvGrpSpPr>
            <a:grpSpLocks/>
          </p:cNvGrpSpPr>
          <p:nvPr/>
        </p:nvGrpSpPr>
        <p:grpSpPr bwMode="auto">
          <a:xfrm>
            <a:off x="457200" y="4800600"/>
            <a:ext cx="1371600" cy="533400"/>
            <a:chOff x="288" y="2928"/>
            <a:chExt cx="864" cy="336"/>
          </a:xfrm>
        </p:grpSpPr>
        <p:grpSp>
          <p:nvGrpSpPr>
            <p:cNvPr id="8209" name="Group 46"/>
            <p:cNvGrpSpPr>
              <a:grpSpLocks/>
            </p:cNvGrpSpPr>
            <p:nvPr/>
          </p:nvGrpSpPr>
          <p:grpSpPr bwMode="auto">
            <a:xfrm>
              <a:off x="864" y="2928"/>
              <a:ext cx="288" cy="336"/>
              <a:chOff x="672" y="384"/>
              <a:chExt cx="288" cy="336"/>
            </a:xfrm>
          </p:grpSpPr>
          <p:sp>
            <p:nvSpPr>
              <p:cNvPr id="8213" name="Line 47"/>
              <p:cNvSpPr>
                <a:spLocks noChangeShapeType="1"/>
              </p:cNvSpPr>
              <p:nvPr/>
            </p:nvSpPr>
            <p:spPr bwMode="auto">
              <a:xfrm>
                <a:off x="960" y="38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14" name="Line 48"/>
              <p:cNvSpPr>
                <a:spLocks noChangeShapeType="1"/>
              </p:cNvSpPr>
              <p:nvPr/>
            </p:nvSpPr>
            <p:spPr bwMode="auto">
              <a:xfrm flipH="1">
                <a:off x="672" y="72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  <p:sp>
          <p:nvSpPr>
            <p:cNvPr id="8210" name="Text Box 49"/>
            <p:cNvSpPr txBox="1">
              <a:spLocks noChangeArrowheads="1"/>
            </p:cNvSpPr>
            <p:nvPr/>
          </p:nvSpPr>
          <p:spPr bwMode="auto">
            <a:xfrm>
              <a:off x="288" y="2976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A</a:t>
              </a:r>
            </a:p>
          </p:txBody>
        </p:sp>
        <p:sp>
          <p:nvSpPr>
            <p:cNvPr id="8211" name="Line 50"/>
            <p:cNvSpPr>
              <a:spLocks noChangeShapeType="1"/>
            </p:cNvSpPr>
            <p:nvPr/>
          </p:nvSpPr>
          <p:spPr bwMode="auto">
            <a:xfrm>
              <a:off x="672" y="307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12" name="Line 51"/>
            <p:cNvSpPr>
              <a:spLocks noChangeShapeType="1"/>
            </p:cNvSpPr>
            <p:nvPr/>
          </p:nvSpPr>
          <p:spPr bwMode="auto">
            <a:xfrm>
              <a:off x="672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8201" name="Group 64"/>
          <p:cNvGrpSpPr>
            <a:grpSpLocks/>
          </p:cNvGrpSpPr>
          <p:nvPr/>
        </p:nvGrpSpPr>
        <p:grpSpPr bwMode="auto">
          <a:xfrm>
            <a:off x="6781800" y="4800600"/>
            <a:ext cx="1600200" cy="533400"/>
            <a:chOff x="1824" y="3600"/>
            <a:chExt cx="1008" cy="336"/>
          </a:xfrm>
        </p:grpSpPr>
        <p:grpSp>
          <p:nvGrpSpPr>
            <p:cNvPr id="8202" name="Group 53"/>
            <p:cNvGrpSpPr>
              <a:grpSpLocks/>
            </p:cNvGrpSpPr>
            <p:nvPr/>
          </p:nvGrpSpPr>
          <p:grpSpPr bwMode="auto">
            <a:xfrm>
              <a:off x="2448" y="3600"/>
              <a:ext cx="384" cy="336"/>
              <a:chOff x="1680" y="480"/>
              <a:chExt cx="384" cy="336"/>
            </a:xfrm>
          </p:grpSpPr>
          <p:sp>
            <p:nvSpPr>
              <p:cNvPr id="8206" name="Line 54"/>
              <p:cNvSpPr>
                <a:spLocks noChangeShapeType="1"/>
              </p:cNvSpPr>
              <p:nvPr/>
            </p:nvSpPr>
            <p:spPr bwMode="auto">
              <a:xfrm>
                <a:off x="1680" y="528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07" name="Line 55"/>
              <p:cNvSpPr>
                <a:spLocks noChangeShapeType="1"/>
              </p:cNvSpPr>
              <p:nvPr/>
            </p:nvSpPr>
            <p:spPr bwMode="auto">
              <a:xfrm flipV="1">
                <a:off x="1872" y="528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8208" name="Oval 56"/>
              <p:cNvSpPr>
                <a:spLocks noChangeArrowheads="1"/>
              </p:cNvSpPr>
              <p:nvPr/>
            </p:nvSpPr>
            <p:spPr bwMode="auto">
              <a:xfrm>
                <a:off x="1872" y="48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3" name="Text Box 61"/>
            <p:cNvSpPr txBox="1">
              <a:spLocks noChangeArrowheads="1"/>
            </p:cNvSpPr>
            <p:nvPr/>
          </p:nvSpPr>
          <p:spPr bwMode="auto">
            <a:xfrm>
              <a:off x="1824" y="3648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/>
                <a:t>W</a:t>
              </a:r>
            </a:p>
          </p:txBody>
        </p:sp>
        <p:sp>
          <p:nvSpPr>
            <p:cNvPr id="8204" name="Line 62"/>
            <p:cNvSpPr>
              <a:spLocks noChangeShapeType="1"/>
            </p:cNvSpPr>
            <p:nvPr/>
          </p:nvSpPr>
          <p:spPr bwMode="auto">
            <a:xfrm>
              <a:off x="2208" y="374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05" name="Line 63"/>
            <p:cNvSpPr>
              <a:spLocks noChangeShapeType="1"/>
            </p:cNvSpPr>
            <p:nvPr/>
          </p:nvSpPr>
          <p:spPr bwMode="auto">
            <a:xfrm>
              <a:off x="2208" y="384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548184-11D5-4C4F-9111-4E2E1B560FF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Pigpen Cipher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Alphabets will be represented by the corresponding diagram</a:t>
            </a:r>
          </a:p>
          <a:p>
            <a:pPr eaLnBrk="1" hangingPunct="1"/>
            <a:r>
              <a:rPr lang="en-US" smtClean="0"/>
              <a:t>E.g., WAG would be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This is a weak cipher</a:t>
            </a:r>
          </a:p>
        </p:txBody>
      </p:sp>
      <p:grpSp>
        <p:nvGrpSpPr>
          <p:cNvPr id="9221" name="Group 26"/>
          <p:cNvGrpSpPr>
            <a:grpSpLocks/>
          </p:cNvGrpSpPr>
          <p:nvPr/>
        </p:nvGrpSpPr>
        <p:grpSpPr bwMode="auto">
          <a:xfrm>
            <a:off x="4876800" y="2743200"/>
            <a:ext cx="2057400" cy="533400"/>
            <a:chOff x="3072" y="1728"/>
            <a:chExt cx="1296" cy="336"/>
          </a:xfrm>
        </p:grpSpPr>
        <p:grpSp>
          <p:nvGrpSpPr>
            <p:cNvPr id="9222" name="Group 5"/>
            <p:cNvGrpSpPr>
              <a:grpSpLocks/>
            </p:cNvGrpSpPr>
            <p:nvPr/>
          </p:nvGrpSpPr>
          <p:grpSpPr bwMode="auto">
            <a:xfrm>
              <a:off x="3072" y="1728"/>
              <a:ext cx="384" cy="336"/>
              <a:chOff x="1680" y="480"/>
              <a:chExt cx="384" cy="336"/>
            </a:xfrm>
          </p:grpSpPr>
          <p:sp>
            <p:nvSpPr>
              <p:cNvPr id="9229" name="Line 6"/>
              <p:cNvSpPr>
                <a:spLocks noChangeShapeType="1"/>
              </p:cNvSpPr>
              <p:nvPr/>
            </p:nvSpPr>
            <p:spPr bwMode="auto">
              <a:xfrm>
                <a:off x="1680" y="528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230" name="Line 7"/>
              <p:cNvSpPr>
                <a:spLocks noChangeShapeType="1"/>
              </p:cNvSpPr>
              <p:nvPr/>
            </p:nvSpPr>
            <p:spPr bwMode="auto">
              <a:xfrm flipV="1">
                <a:off x="1872" y="528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231" name="Oval 8"/>
              <p:cNvSpPr>
                <a:spLocks noChangeArrowheads="1"/>
              </p:cNvSpPr>
              <p:nvPr/>
            </p:nvSpPr>
            <p:spPr bwMode="auto">
              <a:xfrm>
                <a:off x="1872" y="48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3" name="Group 13"/>
            <p:cNvGrpSpPr>
              <a:grpSpLocks/>
            </p:cNvGrpSpPr>
            <p:nvPr/>
          </p:nvGrpSpPr>
          <p:grpSpPr bwMode="auto">
            <a:xfrm>
              <a:off x="3552" y="1728"/>
              <a:ext cx="288" cy="336"/>
              <a:chOff x="672" y="384"/>
              <a:chExt cx="288" cy="336"/>
            </a:xfrm>
          </p:grpSpPr>
          <p:sp>
            <p:nvSpPr>
              <p:cNvPr id="9227" name="Line 14"/>
              <p:cNvSpPr>
                <a:spLocks noChangeShapeType="1"/>
              </p:cNvSpPr>
              <p:nvPr/>
            </p:nvSpPr>
            <p:spPr bwMode="auto">
              <a:xfrm>
                <a:off x="960" y="38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228" name="Line 15"/>
              <p:cNvSpPr>
                <a:spLocks noChangeShapeType="1"/>
              </p:cNvSpPr>
              <p:nvPr/>
            </p:nvSpPr>
            <p:spPr bwMode="auto">
              <a:xfrm flipH="1">
                <a:off x="672" y="72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  <p:grpSp>
          <p:nvGrpSpPr>
            <p:cNvPr id="9224" name="Group 23"/>
            <p:cNvGrpSpPr>
              <a:grpSpLocks/>
            </p:cNvGrpSpPr>
            <p:nvPr/>
          </p:nvGrpSpPr>
          <p:grpSpPr bwMode="auto">
            <a:xfrm>
              <a:off x="4032" y="1728"/>
              <a:ext cx="336" cy="336"/>
              <a:chOff x="768" y="1536"/>
              <a:chExt cx="336" cy="336"/>
            </a:xfrm>
          </p:grpSpPr>
          <p:sp>
            <p:nvSpPr>
              <p:cNvPr id="9225" name="Line 24"/>
              <p:cNvSpPr>
                <a:spLocks noChangeShapeType="1"/>
              </p:cNvSpPr>
              <p:nvPr/>
            </p:nvSpPr>
            <p:spPr bwMode="auto">
              <a:xfrm>
                <a:off x="768" y="153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  <p:sp>
            <p:nvSpPr>
              <p:cNvPr id="9226" name="Line 2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IN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2C9FD6-C8A9-480B-8B05-C55469AB0CF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ADFGVX Cipher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This is a variation on substitution cipher and is a strong cipher</a:t>
            </a:r>
          </a:p>
        </p:txBody>
      </p:sp>
      <p:graphicFrame>
        <p:nvGraphicFramePr>
          <p:cNvPr id="12358" name="Group 70"/>
          <p:cNvGraphicFramePr>
            <a:graphicFrameLocks noGrp="1"/>
          </p:cNvGraphicFramePr>
          <p:nvPr>
            <p:ph sz="half" idx="2"/>
          </p:nvPr>
        </p:nvGraphicFramePr>
        <p:xfrm>
          <a:off x="4495800" y="1524000"/>
          <a:ext cx="4038600" cy="4525963"/>
        </p:xfrm>
        <a:graphic>
          <a:graphicData uri="http://schemas.openxmlformats.org/drawingml/2006/table">
            <a:tbl>
              <a:tblPr/>
              <a:tblGrid>
                <a:gridCol w="577850"/>
                <a:gridCol w="576263"/>
                <a:gridCol w="576262"/>
                <a:gridCol w="577850"/>
                <a:gridCol w="576263"/>
                <a:gridCol w="576262"/>
                <a:gridCol w="57785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2231</Words>
  <Application>Microsoft PowerPoint</Application>
  <PresentationFormat>On-screen Show (4:3)</PresentationFormat>
  <Paragraphs>412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Times New Roman</vt:lpstr>
      <vt:lpstr>Default Design</vt:lpstr>
      <vt:lpstr>Substitution Ciphers</vt:lpstr>
      <vt:lpstr>Substitution Ciphers</vt:lpstr>
      <vt:lpstr>Monoalphabetic cipher</vt:lpstr>
      <vt:lpstr>Monoalphabetic cipher</vt:lpstr>
      <vt:lpstr>Monoalphabetic cipher</vt:lpstr>
      <vt:lpstr>Pigpen Cipher</vt:lpstr>
      <vt:lpstr>Pigpen Cipher diagram (cont’d)</vt:lpstr>
      <vt:lpstr>Pigpen Cipher</vt:lpstr>
      <vt:lpstr>ADFGVX Cipher</vt:lpstr>
      <vt:lpstr>ADFGVX Cipher</vt:lpstr>
      <vt:lpstr>ADFGVX Cipher</vt:lpstr>
      <vt:lpstr>ADFGVX Cipher</vt:lpstr>
      <vt:lpstr>ADFGVX Cipher</vt:lpstr>
      <vt:lpstr>ADFGVX Cipher</vt:lpstr>
      <vt:lpstr>Polyalphabetic Cipher</vt:lpstr>
      <vt:lpstr>Polyalphabetic Cipher</vt:lpstr>
      <vt:lpstr>Polyalphabetic Cipher</vt:lpstr>
      <vt:lpstr> Vigenère Cipher Table</vt:lpstr>
      <vt:lpstr>Vigenère Cipher Table (cont’d)</vt:lpstr>
      <vt:lpstr>Polyalphabetic Cipher</vt:lpstr>
      <vt:lpstr>Polyalphabetic Cipher</vt:lpstr>
      <vt:lpstr>Polyalphabetic Cipher</vt:lpstr>
      <vt:lpstr>Vigenère Cipher</vt:lpstr>
      <vt:lpstr>Beale Cipher</vt:lpstr>
      <vt:lpstr>Hill Cipher</vt:lpstr>
      <vt:lpstr>Polyalphabetic cipher</vt:lpstr>
      <vt:lpstr>Transposition Cipher</vt:lpstr>
      <vt:lpstr>Transposition Cipher</vt:lpstr>
      <vt:lpstr>Transposition Cipher</vt:lpstr>
      <vt:lpstr>Transposition Cipher</vt:lpstr>
      <vt:lpstr>Transposition Cipher</vt:lpstr>
      <vt:lpstr>Transposition Cipher</vt:lpstr>
      <vt:lpstr>Multiple Letter Cipher</vt:lpstr>
      <vt:lpstr>Playfair Cipher</vt:lpstr>
      <vt:lpstr>Playfair Cipher</vt:lpstr>
      <vt:lpstr>Playfair Cipher</vt:lpstr>
      <vt:lpstr>Vernam Cipher</vt:lpstr>
      <vt:lpstr>Vernam Cipher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Substitution Ciphers</dc:title>
  <dc:creator>Lakshmi Srinivasan</dc:creator>
  <cp:lastModifiedBy>mrl</cp:lastModifiedBy>
  <cp:revision>29</cp:revision>
  <dcterms:created xsi:type="dcterms:W3CDTF">2004-09-20T21:10:15Z</dcterms:created>
  <dcterms:modified xsi:type="dcterms:W3CDTF">2019-02-04T02:43:18Z</dcterms:modified>
</cp:coreProperties>
</file>