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7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32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06B8-94E5-47F8-9B85-C4726B07D930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6F7F4-F46B-4C4B-8D13-FF4FA1AC5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06B8-94E5-47F8-9B85-C4726B07D930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6F7F4-F46B-4C4B-8D13-FF4FA1AC5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06B8-94E5-47F8-9B85-C4726B07D930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6F7F4-F46B-4C4B-8D13-FF4FA1AC5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11/19/01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Prentice Hall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8112F-3ACF-46B3-A10A-615C731C24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06B8-94E5-47F8-9B85-C4726B07D930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6F7F4-F46B-4C4B-8D13-FF4FA1AC5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06B8-94E5-47F8-9B85-C4726B07D930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6F7F4-F46B-4C4B-8D13-FF4FA1AC5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06B8-94E5-47F8-9B85-C4726B07D930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6F7F4-F46B-4C4B-8D13-FF4FA1AC5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06B8-94E5-47F8-9B85-C4726B07D930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6F7F4-F46B-4C4B-8D13-FF4FA1AC5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06B8-94E5-47F8-9B85-C4726B07D930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6F7F4-F46B-4C4B-8D13-FF4FA1AC5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06B8-94E5-47F8-9B85-C4726B07D930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6F7F4-F46B-4C4B-8D13-FF4FA1AC5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06B8-94E5-47F8-9B85-C4726B07D930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6F7F4-F46B-4C4B-8D13-FF4FA1AC5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06B8-94E5-47F8-9B85-C4726B07D930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6F7F4-F46B-4C4B-8D13-FF4FA1AC5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706B8-94E5-47F8-9B85-C4726B07D930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6F7F4-F46B-4C4B-8D13-FF4FA1AC5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"/>
          <p:cNvSpPr txBox="1">
            <a:spLocks noChangeArrowheads="1"/>
          </p:cNvSpPr>
          <p:nvPr/>
        </p:nvSpPr>
        <p:spPr bwMode="auto">
          <a:xfrm>
            <a:off x="1143000" y="1295400"/>
            <a:ext cx="7086600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Dr. K.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Geetha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Lecturer, 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Department of Computer Science,</a:t>
            </a:r>
          </a:p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Khajamalai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Campus,</a:t>
            </a:r>
          </a:p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Bharathidhasan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University,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Trichy-24</a:t>
            </a: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F621BC8-7740-460D-B2BB-F29B33B1EADB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219200"/>
          </a:xfrm>
        </p:spPr>
        <p:txBody>
          <a:bodyPr/>
          <a:lstStyle/>
          <a:p>
            <a:pPr eaLnBrk="1" hangingPunct="1"/>
            <a:r>
              <a:rPr lang="en-US" smtClean="0"/>
              <a:t>Basic Data Mining Tasks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01738"/>
            <a:ext cx="7772400" cy="4454525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b="1" i="1" smtClean="0">
                <a:solidFill>
                  <a:schemeClr val="tx2"/>
                </a:solidFill>
              </a:rPr>
              <a:t>Classification </a:t>
            </a:r>
            <a:r>
              <a:rPr lang="en-US" sz="2800" smtClean="0">
                <a:ea typeface="MS Mincho" pitchFamily="49" charset="-128"/>
              </a:rPr>
              <a:t>maps data into predefined groups or classes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cs typeface="Courier New" pitchFamily="49" charset="0"/>
              </a:rPr>
              <a:t>Supervised learning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cs typeface="Courier New" pitchFamily="49" charset="0"/>
              </a:rPr>
              <a:t>Pattern recognition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cs typeface="Courier New" pitchFamily="49" charset="0"/>
              </a:rPr>
              <a:t>Prediction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i="1" smtClean="0">
                <a:solidFill>
                  <a:schemeClr val="tx2"/>
                </a:solidFill>
                <a:cs typeface="Courier New" pitchFamily="49" charset="0"/>
              </a:rPr>
              <a:t>Regression</a:t>
            </a:r>
            <a:r>
              <a:rPr lang="en-US" sz="2800" smtClean="0">
                <a:cs typeface="Courier New" pitchFamily="49" charset="0"/>
              </a:rPr>
              <a:t> is used to map a data item to a real valued prediction variable.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i="1" smtClean="0">
                <a:solidFill>
                  <a:schemeClr val="tx2"/>
                </a:solidFill>
              </a:rPr>
              <a:t>Clustering </a:t>
            </a:r>
            <a:r>
              <a:rPr lang="en-US" sz="2800" smtClean="0"/>
              <a:t>groups similar data together into clusters.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Unsupervised learning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Segmentation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Partitioning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4F697A8-BCFA-4A60-A79E-2FF3E8521AB8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Basic Data Mining Tasks (cont’d)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b="1" i="1" smtClean="0">
                <a:solidFill>
                  <a:schemeClr val="tx2"/>
                </a:solidFill>
              </a:rPr>
              <a:t>Summarization </a:t>
            </a:r>
            <a:r>
              <a:rPr lang="en-US" sz="2800" smtClean="0"/>
              <a:t>maps data into subsets with associated simple descriptions.</a:t>
            </a:r>
          </a:p>
          <a:p>
            <a:pPr lvl="1" eaLnBrk="1" hangingPunct="1"/>
            <a:r>
              <a:rPr lang="en-US" sz="2400" smtClean="0"/>
              <a:t>Characterization</a:t>
            </a:r>
          </a:p>
          <a:p>
            <a:pPr lvl="1" eaLnBrk="1" hangingPunct="1"/>
            <a:r>
              <a:rPr lang="en-US" sz="2400" smtClean="0"/>
              <a:t>Generalization</a:t>
            </a:r>
          </a:p>
          <a:p>
            <a:pPr eaLnBrk="1" hangingPunct="1"/>
            <a:r>
              <a:rPr lang="en-US" sz="2800" b="1" i="1" smtClean="0">
                <a:solidFill>
                  <a:schemeClr val="tx2"/>
                </a:solidFill>
              </a:rPr>
              <a:t>Link Analysis</a:t>
            </a:r>
            <a:r>
              <a:rPr lang="en-US" sz="2800" smtClean="0"/>
              <a:t> uncovers relationships among data.</a:t>
            </a:r>
          </a:p>
          <a:p>
            <a:pPr lvl="1" eaLnBrk="1" hangingPunct="1"/>
            <a:r>
              <a:rPr lang="en-US" sz="2400" smtClean="0"/>
              <a:t>Affinity Analysis</a:t>
            </a:r>
          </a:p>
          <a:p>
            <a:pPr lvl="1" eaLnBrk="1" hangingPunct="1"/>
            <a:r>
              <a:rPr lang="en-US" sz="2400" smtClean="0"/>
              <a:t>Association Rules</a:t>
            </a:r>
          </a:p>
          <a:p>
            <a:pPr lvl="1" eaLnBrk="1" hangingPunct="1"/>
            <a:r>
              <a:rPr lang="en-US" sz="2400" smtClean="0"/>
              <a:t>Sequential Analysis determines sequential patterns.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442EC88-627E-4A4B-8EA2-D451FCC59D75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Ex:  Time Series Analysis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447800"/>
            <a:ext cx="7772400" cy="178752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Example: Stock Market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Predict future values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Determine similar patterns over time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Classify behavior</a:t>
            </a:r>
          </a:p>
        </p:txBody>
      </p:sp>
      <p:graphicFrame>
        <p:nvGraphicFramePr>
          <p:cNvPr id="1026" name="Object 6"/>
          <p:cNvGraphicFramePr>
            <a:graphicFrameLocks noGrp="1" noChangeAspect="1"/>
          </p:cNvGraphicFramePr>
          <p:nvPr>
            <p:ph type="clipArt" sz="half" idx="2"/>
          </p:nvPr>
        </p:nvGraphicFramePr>
        <p:xfrm>
          <a:off x="538163" y="3416300"/>
          <a:ext cx="7986712" cy="2632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Artwork" r:id="rId3" imgW="6885000" imgH="3678480" progId="">
                  <p:embed/>
                </p:oleObj>
              </mc:Choice>
              <mc:Fallback>
                <p:oleObj name="Artwork" r:id="rId3" imgW="6885000" imgH="3678480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63" y="3416300"/>
                        <a:ext cx="7986712" cy="2632075"/>
                      </a:xfrm>
                      <a:prstGeom prst="rect">
                        <a:avLst/>
                      </a:prstGeom>
                      <a:noFill/>
                      <a:ln w="3175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CA4382D-AAB8-4C2D-B860-2D545B3B2E44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Data Mining vs. KDD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i="1" smtClean="0">
                <a:solidFill>
                  <a:schemeClr val="tx2"/>
                </a:solidFill>
              </a:rPr>
              <a:t>Knowledge Discovery in Databases (KDD):</a:t>
            </a:r>
            <a:r>
              <a:rPr lang="en-US" smtClean="0"/>
              <a:t> process of finding useful information and patterns in data.</a:t>
            </a:r>
          </a:p>
          <a:p>
            <a:pPr eaLnBrk="1" hangingPunct="1"/>
            <a:r>
              <a:rPr lang="en-US" b="1" i="1" smtClean="0">
                <a:solidFill>
                  <a:schemeClr val="tx2"/>
                </a:solidFill>
              </a:rPr>
              <a:t>Data Mining:</a:t>
            </a:r>
            <a:r>
              <a:rPr lang="en-US" smtClean="0"/>
              <a:t>  Use of algorithms to extract the information and patterns derived by the KDD process.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915400" cy="7620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sz="4000" b="1" smtClean="0"/>
              <a:t>Knowledge Discovery Process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4419600" cy="1066800"/>
          </a:xfrm>
          <a:noFill/>
        </p:spPr>
        <p:txBody>
          <a:bodyPr lIns="92075" tIns="46038" rIns="92075" bIns="46038">
            <a:normAutofit lnSpcReduction="10000"/>
          </a:bodyPr>
          <a:lstStyle/>
          <a:p>
            <a:pPr lvl="1" eaLnBrk="1" hangingPunct="1">
              <a:lnSpc>
                <a:spcPct val="90000"/>
              </a:lnSpc>
            </a:pPr>
            <a:r>
              <a:rPr lang="en-US" sz="2400" b="1" smtClean="0"/>
              <a:t>Data mining: the core of knowledge discovery process.</a:t>
            </a:r>
          </a:p>
          <a:p>
            <a:pPr lvl="1" eaLnBrk="1" hangingPunct="1">
              <a:lnSpc>
                <a:spcPct val="90000"/>
              </a:lnSpc>
            </a:pPr>
            <a:endParaRPr lang="en-US" sz="2000" b="1" smtClean="0"/>
          </a:p>
          <a:p>
            <a:pPr lvl="1" eaLnBrk="1" hangingPunct="1">
              <a:lnSpc>
                <a:spcPct val="90000"/>
              </a:lnSpc>
            </a:pPr>
            <a:endParaRPr lang="en-US" sz="2000" b="1" smtClean="0"/>
          </a:p>
          <a:p>
            <a:pPr lvl="1" eaLnBrk="1" hangingPunct="1">
              <a:lnSpc>
                <a:spcPct val="90000"/>
              </a:lnSpc>
            </a:pPr>
            <a:endParaRPr lang="en-US" sz="2000" b="1" smtClean="0"/>
          </a:p>
          <a:p>
            <a:pPr lvl="1" eaLnBrk="1" hangingPunct="1">
              <a:lnSpc>
                <a:spcPct val="90000"/>
              </a:lnSpc>
            </a:pPr>
            <a:endParaRPr lang="en-US" sz="2000" b="1" smtClean="0"/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 flipV="1">
            <a:off x="1219200" y="5105400"/>
            <a:ext cx="9906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 flipV="1">
            <a:off x="6781800" y="1600200"/>
            <a:ext cx="9906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 flipV="1">
            <a:off x="5105400" y="2667000"/>
            <a:ext cx="9906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 flipV="1">
            <a:off x="3276600" y="3733800"/>
            <a:ext cx="9906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Oval 8"/>
          <p:cNvSpPr>
            <a:spLocks noChangeArrowheads="1"/>
          </p:cNvSpPr>
          <p:nvPr/>
        </p:nvSpPr>
        <p:spPr bwMode="auto">
          <a:xfrm>
            <a:off x="228600" y="5562600"/>
            <a:ext cx="685800" cy="152400"/>
          </a:xfrm>
          <a:prstGeom prst="ellipse">
            <a:avLst/>
          </a:prstGeom>
          <a:solidFill>
            <a:srgbClr val="00CC66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228600" y="5638800"/>
            <a:ext cx="685800" cy="406400"/>
          </a:xfrm>
          <a:prstGeom prst="rect">
            <a:avLst/>
          </a:prstGeom>
          <a:solidFill>
            <a:srgbClr val="00CC6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Oval 10"/>
          <p:cNvSpPr>
            <a:spLocks noChangeArrowheads="1"/>
          </p:cNvSpPr>
          <p:nvPr/>
        </p:nvSpPr>
        <p:spPr bwMode="auto">
          <a:xfrm>
            <a:off x="228600" y="5943600"/>
            <a:ext cx="685800" cy="152400"/>
          </a:xfrm>
          <a:prstGeom prst="ellipse">
            <a:avLst/>
          </a:prstGeom>
          <a:solidFill>
            <a:srgbClr val="00CC66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Oval 11"/>
          <p:cNvSpPr>
            <a:spLocks noChangeArrowheads="1"/>
          </p:cNvSpPr>
          <p:nvPr/>
        </p:nvSpPr>
        <p:spPr bwMode="auto">
          <a:xfrm>
            <a:off x="609600" y="5943600"/>
            <a:ext cx="685800" cy="152400"/>
          </a:xfrm>
          <a:prstGeom prst="ellipse">
            <a:avLst/>
          </a:prstGeom>
          <a:solidFill>
            <a:srgbClr val="00CC66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609600" y="6019800"/>
            <a:ext cx="685800" cy="406400"/>
          </a:xfrm>
          <a:prstGeom prst="rect">
            <a:avLst/>
          </a:prstGeom>
          <a:solidFill>
            <a:srgbClr val="00CC6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Oval 13"/>
          <p:cNvSpPr>
            <a:spLocks noChangeArrowheads="1"/>
          </p:cNvSpPr>
          <p:nvPr/>
        </p:nvSpPr>
        <p:spPr bwMode="auto">
          <a:xfrm>
            <a:off x="609600" y="6324600"/>
            <a:ext cx="685800" cy="152400"/>
          </a:xfrm>
          <a:prstGeom prst="ellipse">
            <a:avLst/>
          </a:prstGeom>
          <a:solidFill>
            <a:srgbClr val="00CC66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Oval 14"/>
          <p:cNvSpPr>
            <a:spLocks noChangeArrowheads="1"/>
          </p:cNvSpPr>
          <p:nvPr/>
        </p:nvSpPr>
        <p:spPr bwMode="auto">
          <a:xfrm>
            <a:off x="1295400" y="5715000"/>
            <a:ext cx="685800" cy="152400"/>
          </a:xfrm>
          <a:prstGeom prst="ellipse">
            <a:avLst/>
          </a:prstGeom>
          <a:solidFill>
            <a:srgbClr val="00CC66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1295400" y="5791200"/>
            <a:ext cx="685800" cy="406400"/>
          </a:xfrm>
          <a:prstGeom prst="rect">
            <a:avLst/>
          </a:prstGeom>
          <a:solidFill>
            <a:srgbClr val="00CC6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Oval 16"/>
          <p:cNvSpPr>
            <a:spLocks noChangeArrowheads="1"/>
          </p:cNvSpPr>
          <p:nvPr/>
        </p:nvSpPr>
        <p:spPr bwMode="auto">
          <a:xfrm>
            <a:off x="1295400" y="6096000"/>
            <a:ext cx="685800" cy="152400"/>
          </a:xfrm>
          <a:prstGeom prst="ellipse">
            <a:avLst/>
          </a:prstGeom>
          <a:solidFill>
            <a:srgbClr val="00CC66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304800" y="4876800"/>
            <a:ext cx="17430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latin typeface="Times New Roman" pitchFamily="18" charset="0"/>
              </a:rPr>
              <a:t>Data Cleaning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1600200" y="5410200"/>
            <a:ext cx="19954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latin typeface="Times New Roman" pitchFamily="18" charset="0"/>
              </a:rPr>
              <a:t>Data Integration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1371600" y="6248400"/>
            <a:ext cx="14478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chemeClr val="accent2"/>
                </a:solidFill>
                <a:latin typeface="Times New Roman" pitchFamily="18" charset="0"/>
              </a:rPr>
              <a:t>Databases</a:t>
            </a:r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1066800" y="4114800"/>
            <a:ext cx="1997075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chemeClr val="accent2"/>
                </a:solidFill>
                <a:latin typeface="Times New Roman" pitchFamily="18" charset="0"/>
              </a:rPr>
              <a:t>Preprocessed Data</a:t>
            </a:r>
            <a:endParaRPr lang="en-US" sz="2000" b="1">
              <a:latin typeface="Times New Roman" pitchFamily="18" charset="0"/>
            </a:endParaRPr>
          </a:p>
        </p:txBody>
      </p:sp>
      <p:sp>
        <p:nvSpPr>
          <p:cNvPr id="16405" name="Rectangle 21"/>
          <p:cNvSpPr>
            <a:spLocks noChangeArrowheads="1"/>
          </p:cNvSpPr>
          <p:nvPr/>
        </p:nvSpPr>
        <p:spPr bwMode="auto">
          <a:xfrm>
            <a:off x="2362200" y="4572000"/>
            <a:ext cx="685800" cy="685800"/>
          </a:xfrm>
          <a:prstGeom prst="rect">
            <a:avLst/>
          </a:prstGeom>
          <a:solidFill>
            <a:srgbClr val="00CC66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CC66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16406" name="Rectangle 22"/>
          <p:cNvSpPr>
            <a:spLocks noChangeArrowheads="1"/>
          </p:cNvSpPr>
          <p:nvPr/>
        </p:nvSpPr>
        <p:spPr bwMode="auto">
          <a:xfrm>
            <a:off x="4419600" y="3429000"/>
            <a:ext cx="457200" cy="457200"/>
          </a:xfrm>
          <a:prstGeom prst="rect">
            <a:avLst/>
          </a:prstGeom>
          <a:solidFill>
            <a:srgbClr val="00CC66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CC66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16407" name="Rectangle 23"/>
          <p:cNvSpPr>
            <a:spLocks noChangeArrowheads="1"/>
          </p:cNvSpPr>
          <p:nvPr/>
        </p:nvSpPr>
        <p:spPr bwMode="auto">
          <a:xfrm>
            <a:off x="6477000" y="1981200"/>
            <a:ext cx="76200" cy="6096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8" name="Rectangle 24"/>
          <p:cNvSpPr>
            <a:spLocks noChangeArrowheads="1"/>
          </p:cNvSpPr>
          <p:nvPr/>
        </p:nvSpPr>
        <p:spPr bwMode="auto">
          <a:xfrm>
            <a:off x="6553200" y="2209800"/>
            <a:ext cx="76200" cy="3810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9" name="Rectangle 25"/>
          <p:cNvSpPr>
            <a:spLocks noChangeArrowheads="1"/>
          </p:cNvSpPr>
          <p:nvPr/>
        </p:nvSpPr>
        <p:spPr bwMode="auto">
          <a:xfrm>
            <a:off x="6400800" y="2133600"/>
            <a:ext cx="762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0" name="Rectangle 26"/>
          <p:cNvSpPr>
            <a:spLocks noChangeArrowheads="1"/>
          </p:cNvSpPr>
          <p:nvPr/>
        </p:nvSpPr>
        <p:spPr bwMode="auto">
          <a:xfrm>
            <a:off x="6629400" y="2362200"/>
            <a:ext cx="76200" cy="2286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1" name="Rectangle 27"/>
          <p:cNvSpPr>
            <a:spLocks noChangeArrowheads="1"/>
          </p:cNvSpPr>
          <p:nvPr/>
        </p:nvSpPr>
        <p:spPr bwMode="auto">
          <a:xfrm>
            <a:off x="6172200" y="2590800"/>
            <a:ext cx="685800" cy="76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2" name="Rectangle 28"/>
          <p:cNvSpPr>
            <a:spLocks noChangeArrowheads="1"/>
          </p:cNvSpPr>
          <p:nvPr/>
        </p:nvSpPr>
        <p:spPr bwMode="auto">
          <a:xfrm>
            <a:off x="6248400" y="2362200"/>
            <a:ext cx="152400" cy="228600"/>
          </a:xfrm>
          <a:prstGeom prst="rect">
            <a:avLst/>
          </a:prstGeom>
          <a:solidFill>
            <a:srgbClr val="FF99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3" name="WordArt 29"/>
          <p:cNvSpPr>
            <a:spLocks noChangeArrowheads="1" noChangeShapeType="1" noTextEdit="1"/>
          </p:cNvSpPr>
          <p:nvPr/>
        </p:nvSpPr>
        <p:spPr bwMode="auto">
          <a:xfrm>
            <a:off x="7086600" y="990600"/>
            <a:ext cx="1743075" cy="61277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Knowledge</a:t>
            </a:r>
          </a:p>
        </p:txBody>
      </p:sp>
      <p:sp>
        <p:nvSpPr>
          <p:cNvPr id="16414" name="Text Box 30"/>
          <p:cNvSpPr txBox="1">
            <a:spLocks noChangeArrowheads="1"/>
          </p:cNvSpPr>
          <p:nvPr/>
        </p:nvSpPr>
        <p:spPr bwMode="auto">
          <a:xfrm>
            <a:off x="2057400" y="3124200"/>
            <a:ext cx="2516188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chemeClr val="accent2"/>
                </a:solidFill>
                <a:latin typeface="Times New Roman" pitchFamily="18" charset="0"/>
              </a:rPr>
              <a:t>Task-relevant Data</a:t>
            </a:r>
          </a:p>
          <a:p>
            <a:pPr eaLnBrk="0" hangingPunct="0"/>
            <a:r>
              <a:rPr lang="en-US" sz="2000" b="1">
                <a:solidFill>
                  <a:schemeClr val="accent2"/>
                </a:solidFill>
                <a:latin typeface="Times New Roman" pitchFamily="18" charset="0"/>
              </a:rPr>
              <a:t>Data transformations</a:t>
            </a:r>
            <a:endParaRPr lang="en-US" sz="2000" b="1">
              <a:solidFill>
                <a:srgbClr val="00CC66"/>
              </a:solidFill>
              <a:latin typeface="Times New Roman" pitchFamily="18" charset="0"/>
            </a:endParaRPr>
          </a:p>
        </p:txBody>
      </p:sp>
      <p:sp>
        <p:nvSpPr>
          <p:cNvPr id="16415" name="Text Box 31"/>
          <p:cNvSpPr txBox="1">
            <a:spLocks noChangeArrowheads="1"/>
          </p:cNvSpPr>
          <p:nvPr/>
        </p:nvSpPr>
        <p:spPr bwMode="auto">
          <a:xfrm>
            <a:off x="3641725" y="4052888"/>
            <a:ext cx="11557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latin typeface="Times New Roman" pitchFamily="18" charset="0"/>
              </a:rPr>
              <a:t>Selection</a:t>
            </a:r>
          </a:p>
        </p:txBody>
      </p:sp>
      <p:sp>
        <p:nvSpPr>
          <p:cNvPr id="16416" name="Text Box 32"/>
          <p:cNvSpPr txBox="1">
            <a:spLocks noChangeArrowheads="1"/>
          </p:cNvSpPr>
          <p:nvPr/>
        </p:nvSpPr>
        <p:spPr bwMode="auto">
          <a:xfrm>
            <a:off x="4267200" y="2590800"/>
            <a:ext cx="1558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chemeClr val="hlink"/>
                </a:solidFill>
                <a:latin typeface="Times New Roman" pitchFamily="18" charset="0"/>
              </a:rPr>
              <a:t>Data Mining</a:t>
            </a:r>
          </a:p>
        </p:txBody>
      </p:sp>
      <p:sp>
        <p:nvSpPr>
          <p:cNvPr id="16417" name="Text Box 33"/>
          <p:cNvSpPr txBox="1">
            <a:spLocks noChangeArrowheads="1"/>
          </p:cNvSpPr>
          <p:nvPr/>
        </p:nvSpPr>
        <p:spPr bwMode="auto">
          <a:xfrm>
            <a:off x="4572000" y="1600200"/>
            <a:ext cx="30099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latin typeface="Times New Roman" pitchFamily="18" charset="0"/>
              </a:rPr>
              <a:t>Knowledge Interpretation</a:t>
            </a:r>
          </a:p>
        </p:txBody>
      </p:sp>
      <p:sp>
        <p:nvSpPr>
          <p:cNvPr id="16418" name="Line 34"/>
          <p:cNvSpPr>
            <a:spLocks noChangeShapeType="1"/>
          </p:cNvSpPr>
          <p:nvPr/>
        </p:nvSpPr>
        <p:spPr bwMode="auto">
          <a:xfrm>
            <a:off x="5638800" y="3124200"/>
            <a:ext cx="0" cy="2133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9" name="Line 35"/>
          <p:cNvSpPr>
            <a:spLocks noChangeShapeType="1"/>
          </p:cNvSpPr>
          <p:nvPr/>
        </p:nvSpPr>
        <p:spPr bwMode="auto">
          <a:xfrm>
            <a:off x="7315200" y="2057400"/>
            <a:ext cx="0" cy="3200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20" name="Line 36"/>
          <p:cNvSpPr>
            <a:spLocks noChangeShapeType="1"/>
          </p:cNvSpPr>
          <p:nvPr/>
        </p:nvSpPr>
        <p:spPr bwMode="auto">
          <a:xfrm flipH="1">
            <a:off x="3962400" y="5257800"/>
            <a:ext cx="3352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21" name="Line 37"/>
          <p:cNvSpPr>
            <a:spLocks noChangeShapeType="1"/>
          </p:cNvSpPr>
          <p:nvPr/>
        </p:nvSpPr>
        <p:spPr bwMode="auto">
          <a:xfrm flipV="1">
            <a:off x="3962400" y="4343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22" name="Line 38"/>
          <p:cNvSpPr>
            <a:spLocks noChangeShapeType="1"/>
          </p:cNvSpPr>
          <p:nvPr/>
        </p:nvSpPr>
        <p:spPr bwMode="auto">
          <a:xfrm>
            <a:off x="7315200" y="525780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23" name="Line 39"/>
          <p:cNvSpPr>
            <a:spLocks noChangeShapeType="1"/>
          </p:cNvSpPr>
          <p:nvPr/>
        </p:nvSpPr>
        <p:spPr bwMode="auto">
          <a:xfrm flipH="1">
            <a:off x="2286000" y="6096000"/>
            <a:ext cx="50292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24" name="Line 40"/>
          <p:cNvSpPr>
            <a:spLocks noChangeShapeType="1"/>
          </p:cNvSpPr>
          <p:nvPr/>
        </p:nvSpPr>
        <p:spPr bwMode="auto">
          <a:xfrm flipH="1" flipV="1">
            <a:off x="1905000" y="5410200"/>
            <a:ext cx="381000" cy="6858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2D8F155-9C89-43F5-B8E0-F7F097115ADC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741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066800"/>
          </a:xfrm>
        </p:spPr>
        <p:txBody>
          <a:bodyPr/>
          <a:lstStyle/>
          <a:p>
            <a:pPr eaLnBrk="1" hangingPunct="1"/>
            <a:r>
              <a:rPr lang="en-US" smtClean="0"/>
              <a:t>KDD Process Ex:  Web Log</a:t>
            </a:r>
          </a:p>
        </p:txBody>
      </p:sp>
      <p:sp>
        <p:nvSpPr>
          <p:cNvPr id="27341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44958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b="1" i="1" smtClean="0">
                <a:solidFill>
                  <a:schemeClr val="tx2"/>
                </a:solidFill>
              </a:rPr>
              <a:t>Selection:</a:t>
            </a:r>
            <a:r>
              <a:rPr lang="en-US" sz="240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Select log data (dates and locations) to use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i="1" smtClean="0">
                <a:solidFill>
                  <a:schemeClr val="tx2"/>
                </a:solidFill>
              </a:rPr>
              <a:t>Preprocessing:</a:t>
            </a:r>
            <a:r>
              <a:rPr lang="en-US" sz="240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 Remove identifying URLs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 Remove error logs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i="1" smtClean="0">
                <a:solidFill>
                  <a:schemeClr val="tx2"/>
                </a:solidFill>
              </a:rPr>
              <a:t>Transformation:</a:t>
            </a:r>
            <a:r>
              <a:rPr lang="en-US" sz="240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Sessionize (sort and group)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i="1" smtClean="0">
                <a:solidFill>
                  <a:schemeClr val="tx2"/>
                </a:solidFill>
              </a:rPr>
              <a:t>Data Mining:</a:t>
            </a:r>
            <a:r>
              <a:rPr lang="en-US" sz="2400" smtClean="0"/>
              <a:t>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Identify and count patterns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Construct data structure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i="1" smtClean="0">
                <a:solidFill>
                  <a:schemeClr val="tx2"/>
                </a:solidFill>
              </a:rPr>
              <a:t>Interpretation/Evaluation: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Identify and display frequently accessed sequences.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i="1" smtClean="0">
                <a:solidFill>
                  <a:schemeClr val="tx2"/>
                </a:solidFill>
              </a:rPr>
              <a:t>Potential User Applications: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Cache prediction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Personalization</a:t>
            </a:r>
          </a:p>
          <a:p>
            <a:pPr lvl="3" eaLnBrk="1" hangingPunct="1">
              <a:lnSpc>
                <a:spcPct val="90000"/>
              </a:lnSpc>
            </a:pPr>
            <a:endParaRPr lang="en-US" sz="1600" smtClean="0"/>
          </a:p>
        </p:txBody>
      </p:sp>
      <p:sp>
        <p:nvSpPr>
          <p:cNvPr id="17414" name="Text Box 1029"/>
          <p:cNvSpPr txBox="1">
            <a:spLocks noChangeArrowheads="1"/>
          </p:cNvSpPr>
          <p:nvPr/>
        </p:nvSpPr>
        <p:spPr bwMode="auto">
          <a:xfrm>
            <a:off x="7391400" y="3124200"/>
            <a:ext cx="1524000" cy="2746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1200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7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7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73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73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73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73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73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73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734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734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734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734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1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A3D84D9-F6F5-40F1-BBA8-F378C42BACDA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Data Mining Development</a:t>
            </a:r>
          </a:p>
        </p:txBody>
      </p:sp>
      <p:sp>
        <p:nvSpPr>
          <p:cNvPr id="18437" name="Text Box 10"/>
          <p:cNvSpPr txBox="1">
            <a:spLocks noChangeArrowheads="1"/>
          </p:cNvSpPr>
          <p:nvPr/>
        </p:nvSpPr>
        <p:spPr bwMode="auto">
          <a:xfrm>
            <a:off x="7315200" y="1524000"/>
            <a:ext cx="2225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32780" name="Text Box 12"/>
          <p:cNvSpPr txBox="1">
            <a:spLocks noChangeArrowheads="1"/>
          </p:cNvSpPr>
          <p:nvPr/>
        </p:nvSpPr>
        <p:spPr bwMode="auto">
          <a:xfrm>
            <a:off x="4876800" y="914400"/>
            <a:ext cx="3216275" cy="216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Tx/>
              <a:buChar char="•"/>
            </a:pPr>
            <a:r>
              <a:rPr lang="en-US" sz="2000"/>
              <a:t>Similarity Measures</a:t>
            </a:r>
          </a:p>
          <a:p>
            <a:pPr>
              <a:buFontTx/>
              <a:buChar char="•"/>
            </a:pPr>
            <a:r>
              <a:rPr lang="en-US" sz="2000"/>
              <a:t>Hierarchical Clustering</a:t>
            </a:r>
          </a:p>
          <a:p>
            <a:pPr>
              <a:buFontTx/>
              <a:buChar char="•"/>
            </a:pPr>
            <a:r>
              <a:rPr lang="en-US" sz="2000"/>
              <a:t>IR Systems</a:t>
            </a:r>
          </a:p>
          <a:p>
            <a:pPr>
              <a:buFontTx/>
              <a:buChar char="•"/>
            </a:pPr>
            <a:r>
              <a:rPr lang="en-US" sz="2000"/>
              <a:t>Imprecise Queries</a:t>
            </a:r>
          </a:p>
          <a:p>
            <a:pPr>
              <a:buFontTx/>
              <a:buChar char="•"/>
            </a:pPr>
            <a:r>
              <a:rPr lang="en-US" sz="2000"/>
              <a:t>Textual Data</a:t>
            </a:r>
          </a:p>
          <a:p>
            <a:pPr>
              <a:buFontTx/>
              <a:buChar char="•"/>
            </a:pPr>
            <a:r>
              <a:rPr lang="en-US" sz="2000"/>
              <a:t>Web Search Engines</a:t>
            </a:r>
          </a:p>
          <a:p>
            <a:endParaRPr lang="en-US" sz="2000"/>
          </a:p>
        </p:txBody>
      </p:sp>
      <p:sp>
        <p:nvSpPr>
          <p:cNvPr id="32781" name="Text Box 13"/>
          <p:cNvSpPr txBox="1">
            <a:spLocks noChangeArrowheads="1"/>
          </p:cNvSpPr>
          <p:nvPr/>
        </p:nvSpPr>
        <p:spPr bwMode="auto">
          <a:xfrm>
            <a:off x="5715000" y="2971800"/>
            <a:ext cx="3216275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000"/>
              <a:t>Bayes Theorem</a:t>
            </a:r>
          </a:p>
          <a:p>
            <a:pPr>
              <a:buFontTx/>
              <a:buChar char="•"/>
            </a:pPr>
            <a:r>
              <a:rPr lang="en-US" sz="2000"/>
              <a:t>Regression Analysis</a:t>
            </a:r>
          </a:p>
          <a:p>
            <a:pPr>
              <a:buFontTx/>
              <a:buChar char="•"/>
            </a:pPr>
            <a:r>
              <a:rPr lang="en-US" sz="2000"/>
              <a:t>EM Algorithm</a:t>
            </a:r>
          </a:p>
          <a:p>
            <a:pPr>
              <a:buFontTx/>
              <a:buChar char="•"/>
            </a:pPr>
            <a:r>
              <a:rPr lang="en-US" sz="2000"/>
              <a:t>K-Means Clustering</a:t>
            </a:r>
          </a:p>
          <a:p>
            <a:pPr>
              <a:buFontTx/>
              <a:buChar char="•"/>
            </a:pPr>
            <a:r>
              <a:rPr lang="en-US" sz="2000"/>
              <a:t>Time Series Analysis</a:t>
            </a:r>
          </a:p>
        </p:txBody>
      </p:sp>
      <p:sp>
        <p:nvSpPr>
          <p:cNvPr id="32782" name="Text Box 14"/>
          <p:cNvSpPr txBox="1">
            <a:spLocks noChangeArrowheads="1"/>
          </p:cNvSpPr>
          <p:nvPr/>
        </p:nvSpPr>
        <p:spPr bwMode="auto">
          <a:xfrm>
            <a:off x="5486400" y="4953000"/>
            <a:ext cx="32162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000"/>
              <a:t>Neural Networks</a:t>
            </a:r>
          </a:p>
          <a:p>
            <a:pPr>
              <a:buFontTx/>
              <a:buChar char="•"/>
            </a:pPr>
            <a:r>
              <a:rPr lang="en-US" sz="2000"/>
              <a:t>Decision Tree Algorithms</a:t>
            </a:r>
          </a:p>
        </p:txBody>
      </p:sp>
      <p:sp>
        <p:nvSpPr>
          <p:cNvPr id="32783" name="Text Box 15"/>
          <p:cNvSpPr txBox="1">
            <a:spLocks noChangeArrowheads="1"/>
          </p:cNvSpPr>
          <p:nvPr/>
        </p:nvSpPr>
        <p:spPr bwMode="auto">
          <a:xfrm>
            <a:off x="304800" y="4648200"/>
            <a:ext cx="37338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Tx/>
              <a:buChar char="•"/>
            </a:pPr>
            <a:r>
              <a:rPr lang="en-US" sz="2000"/>
              <a:t>Algorithm Design Techniques</a:t>
            </a:r>
          </a:p>
          <a:p>
            <a:pPr>
              <a:lnSpc>
                <a:spcPct val="70000"/>
              </a:lnSpc>
              <a:buFontTx/>
              <a:buChar char="•"/>
            </a:pPr>
            <a:r>
              <a:rPr lang="en-US" sz="2000"/>
              <a:t>Algorithm Analysis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sz="2000"/>
              <a:t>Data Structures</a:t>
            </a:r>
          </a:p>
        </p:txBody>
      </p:sp>
      <p:sp>
        <p:nvSpPr>
          <p:cNvPr id="32784" name="Text Box 16"/>
          <p:cNvSpPr txBox="1">
            <a:spLocks noChangeArrowheads="1"/>
          </p:cNvSpPr>
          <p:nvPr/>
        </p:nvSpPr>
        <p:spPr bwMode="auto">
          <a:xfrm>
            <a:off x="304800" y="1524000"/>
            <a:ext cx="3521075" cy="155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Tx/>
              <a:buChar char="•"/>
            </a:pPr>
            <a:r>
              <a:rPr lang="en-US" sz="2000"/>
              <a:t>Relational Data Model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2000"/>
              <a:t>SQL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2000"/>
              <a:t>Association Rule Algorithms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2000"/>
              <a:t>Data Warehousing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2000"/>
              <a:t>Scalability Techniques</a:t>
            </a:r>
          </a:p>
          <a:p>
            <a:pPr>
              <a:lnSpc>
                <a:spcPct val="80000"/>
              </a:lnSpc>
            </a:pPr>
            <a:endParaRPr lang="en-US" sz="2000"/>
          </a:p>
        </p:txBody>
      </p:sp>
      <p:sp>
        <p:nvSpPr>
          <p:cNvPr id="18443" name="Text Box 24"/>
          <p:cNvSpPr txBox="1">
            <a:spLocks noChangeArrowheads="1"/>
          </p:cNvSpPr>
          <p:nvPr/>
        </p:nvSpPr>
        <p:spPr bwMode="auto">
          <a:xfrm>
            <a:off x="898525" y="5980113"/>
            <a:ext cx="2609850" cy="366712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u="sng">
                <a:solidFill>
                  <a:srgbClr val="0000CC"/>
                </a:solidFill>
              </a:rPr>
              <a:t>HIGH PERFORMANCE</a:t>
            </a:r>
          </a:p>
        </p:txBody>
      </p:sp>
      <p:sp>
        <p:nvSpPr>
          <p:cNvPr id="18444" name="Line 26"/>
          <p:cNvSpPr>
            <a:spLocks noChangeShapeType="1"/>
          </p:cNvSpPr>
          <p:nvPr/>
        </p:nvSpPr>
        <p:spPr bwMode="auto">
          <a:xfrm>
            <a:off x="5029200" y="2286000"/>
            <a:ext cx="0" cy="76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445" name="Line 27"/>
          <p:cNvSpPr>
            <a:spLocks noChangeShapeType="1"/>
          </p:cNvSpPr>
          <p:nvPr/>
        </p:nvSpPr>
        <p:spPr bwMode="auto">
          <a:xfrm>
            <a:off x="2590800" y="2438400"/>
            <a:ext cx="838200" cy="838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446" name="Line 28"/>
          <p:cNvSpPr>
            <a:spLocks noChangeShapeType="1"/>
          </p:cNvSpPr>
          <p:nvPr/>
        </p:nvSpPr>
        <p:spPr bwMode="auto">
          <a:xfrm flipH="1">
            <a:off x="4191000" y="2209800"/>
            <a:ext cx="914400" cy="1066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447" name="Line 29"/>
          <p:cNvSpPr>
            <a:spLocks noChangeShapeType="1"/>
          </p:cNvSpPr>
          <p:nvPr/>
        </p:nvSpPr>
        <p:spPr bwMode="auto">
          <a:xfrm flipH="1" flipV="1">
            <a:off x="4648200" y="3810000"/>
            <a:ext cx="1143000" cy="76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448" name="Line 30"/>
          <p:cNvSpPr>
            <a:spLocks noChangeShapeType="1"/>
          </p:cNvSpPr>
          <p:nvPr/>
        </p:nvSpPr>
        <p:spPr bwMode="auto">
          <a:xfrm flipH="1" flipV="1">
            <a:off x="4267200" y="4267200"/>
            <a:ext cx="1219200" cy="990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449" name="Line 31"/>
          <p:cNvSpPr>
            <a:spLocks noChangeShapeType="1"/>
          </p:cNvSpPr>
          <p:nvPr/>
        </p:nvSpPr>
        <p:spPr bwMode="auto">
          <a:xfrm flipV="1">
            <a:off x="1828800" y="4114800"/>
            <a:ext cx="1371600" cy="533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450" name="Text Box 32"/>
          <p:cNvSpPr txBox="1">
            <a:spLocks noChangeArrowheads="1"/>
          </p:cNvSpPr>
          <p:nvPr/>
        </p:nvSpPr>
        <p:spPr bwMode="auto">
          <a:xfrm>
            <a:off x="2743200" y="3505200"/>
            <a:ext cx="1878013" cy="396875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DATA MINING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80" grpId="0" autoUpdateAnimBg="0"/>
      <p:bldP spid="32781" grpId="0" autoUpdateAnimBg="0"/>
      <p:bldP spid="32782" grpId="0" autoUpdateAnimBg="0"/>
      <p:bldP spid="32783" grpId="0" autoUpdateAnimBg="0"/>
      <p:bldP spid="32784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51985EF-E31C-4541-885F-EAAAB49BD723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219200"/>
          </a:xfrm>
        </p:spPr>
        <p:txBody>
          <a:bodyPr/>
          <a:lstStyle/>
          <a:p>
            <a:pPr eaLnBrk="1" hangingPunct="1"/>
            <a:r>
              <a:rPr lang="en-US" smtClean="0"/>
              <a:t>KDD Issues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8150" y="1371600"/>
            <a:ext cx="8267700" cy="4800600"/>
          </a:xfrm>
        </p:spPr>
        <p:txBody>
          <a:bodyPr/>
          <a:lstStyle/>
          <a:p>
            <a:pPr eaLnBrk="1" hangingPunct="1"/>
            <a:r>
              <a:rPr lang="en-US" b="1" smtClean="0"/>
              <a:t>Human Interaction</a:t>
            </a:r>
            <a:endParaRPr lang="en-US" smtClean="0"/>
          </a:p>
          <a:p>
            <a:pPr eaLnBrk="1" hangingPunct="1"/>
            <a:r>
              <a:rPr lang="en-US" b="1" smtClean="0"/>
              <a:t>Overfitting</a:t>
            </a:r>
            <a:r>
              <a:rPr lang="en-US" smtClean="0"/>
              <a:t> </a:t>
            </a:r>
          </a:p>
          <a:p>
            <a:pPr eaLnBrk="1" hangingPunct="1"/>
            <a:r>
              <a:rPr lang="en-US" b="1" smtClean="0"/>
              <a:t>Outliers</a:t>
            </a:r>
            <a:r>
              <a:rPr lang="en-US" smtClean="0"/>
              <a:t> </a:t>
            </a:r>
          </a:p>
          <a:p>
            <a:pPr eaLnBrk="1" hangingPunct="1"/>
            <a:r>
              <a:rPr lang="en-US" b="1" smtClean="0"/>
              <a:t>Interpretation</a:t>
            </a:r>
          </a:p>
          <a:p>
            <a:pPr eaLnBrk="1" hangingPunct="1"/>
            <a:r>
              <a:rPr lang="en-US" b="1" smtClean="0"/>
              <a:t>Visualization </a:t>
            </a:r>
          </a:p>
          <a:p>
            <a:pPr eaLnBrk="1" hangingPunct="1"/>
            <a:r>
              <a:rPr lang="en-US" b="1" smtClean="0"/>
              <a:t>Large Datasets</a:t>
            </a:r>
          </a:p>
          <a:p>
            <a:pPr eaLnBrk="1" hangingPunct="1"/>
            <a:r>
              <a:rPr lang="en-US" b="1" smtClean="0"/>
              <a:t>High Dimensionality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641E3A8-B630-4CFA-8558-D64729E75722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KDD Issues (cont’d)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65275"/>
            <a:ext cx="7772400" cy="4454525"/>
          </a:xfrm>
        </p:spPr>
        <p:txBody>
          <a:bodyPr/>
          <a:lstStyle/>
          <a:p>
            <a:pPr eaLnBrk="1" hangingPunct="1"/>
            <a:r>
              <a:rPr lang="en-US" b="1" smtClean="0"/>
              <a:t>Multimedia Data</a:t>
            </a:r>
          </a:p>
          <a:p>
            <a:pPr eaLnBrk="1" hangingPunct="1"/>
            <a:r>
              <a:rPr lang="en-US" b="1" smtClean="0"/>
              <a:t>Missing Data</a:t>
            </a:r>
          </a:p>
          <a:p>
            <a:pPr eaLnBrk="1" hangingPunct="1"/>
            <a:r>
              <a:rPr lang="en-US" b="1" smtClean="0"/>
              <a:t>Irrelevant Data</a:t>
            </a:r>
          </a:p>
          <a:p>
            <a:pPr eaLnBrk="1" hangingPunct="1"/>
            <a:r>
              <a:rPr lang="en-US" b="1" smtClean="0"/>
              <a:t>Noisy Data</a:t>
            </a:r>
          </a:p>
          <a:p>
            <a:pPr eaLnBrk="1" hangingPunct="1"/>
            <a:r>
              <a:rPr lang="en-US" b="1" smtClean="0"/>
              <a:t>Changing Data</a:t>
            </a:r>
          </a:p>
          <a:p>
            <a:pPr eaLnBrk="1" hangingPunct="1"/>
            <a:r>
              <a:rPr lang="en-US" b="1" smtClean="0"/>
              <a:t>Integration</a:t>
            </a:r>
          </a:p>
          <a:p>
            <a:pPr eaLnBrk="1" hangingPunct="1"/>
            <a:r>
              <a:rPr lang="en-US" b="1" smtClean="0"/>
              <a:t>Application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8F23F3-0045-4160-B127-B472213BDF03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Social Implications of DM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Privacy  </a:t>
            </a:r>
          </a:p>
          <a:p>
            <a:pPr eaLnBrk="1" hangingPunct="1"/>
            <a:r>
              <a:rPr lang="en-US" smtClean="0"/>
              <a:t>Profiling</a:t>
            </a:r>
          </a:p>
          <a:p>
            <a:pPr eaLnBrk="1" hangingPunct="1"/>
            <a:r>
              <a:rPr lang="en-US" smtClean="0"/>
              <a:t>Unauthorized use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2200"/>
            <a:ext cx="8686800" cy="1143000"/>
          </a:xfrm>
        </p:spPr>
        <p:txBody>
          <a:bodyPr>
            <a:noAutofit/>
          </a:bodyPr>
          <a:lstStyle/>
          <a:p>
            <a:pPr algn="l"/>
            <a:r>
              <a:rPr lang="en-US" sz="3600" b="1" dirty="0" smtClean="0">
                <a:solidFill>
                  <a:srgbClr val="0070C0"/>
                </a:solidFill>
              </a:rPr>
              <a:t>DATA MINING AND DATA WAREHOUSING</a:t>
            </a:r>
            <a:endParaRPr lang="en-US" sz="3600" b="1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81200" y="1219200"/>
            <a:ext cx="502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2060"/>
                </a:solidFill>
              </a:rPr>
              <a:t>Title of the Paper</a:t>
            </a:r>
            <a:endParaRPr lang="en-US" sz="4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5B79A4-4348-432A-953B-DA6F58C8D005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Data Mining Metrics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Usefulness</a:t>
            </a:r>
          </a:p>
          <a:p>
            <a:pPr eaLnBrk="1" hangingPunct="1"/>
            <a:r>
              <a:rPr lang="en-US" smtClean="0"/>
              <a:t>Return on Investment (ROI)</a:t>
            </a:r>
          </a:p>
          <a:p>
            <a:pPr eaLnBrk="1" hangingPunct="1"/>
            <a:r>
              <a:rPr lang="en-US" smtClean="0"/>
              <a:t>Accuracy</a:t>
            </a:r>
          </a:p>
          <a:p>
            <a:pPr eaLnBrk="1" hangingPunct="1"/>
            <a:r>
              <a:rPr lang="en-US" smtClean="0"/>
              <a:t>Space/Time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A75262-836F-4AED-AE01-DB2F8544A9CC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7772400" cy="1219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Database Perspective on Data Mining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57400"/>
            <a:ext cx="7772400" cy="4454525"/>
          </a:xfrm>
        </p:spPr>
        <p:txBody>
          <a:bodyPr/>
          <a:lstStyle/>
          <a:p>
            <a:pPr eaLnBrk="1" hangingPunct="1"/>
            <a:r>
              <a:rPr lang="en-US" smtClean="0"/>
              <a:t>Scalability</a:t>
            </a:r>
          </a:p>
          <a:p>
            <a:pPr eaLnBrk="1" hangingPunct="1"/>
            <a:r>
              <a:rPr lang="en-US" smtClean="0"/>
              <a:t>Real World Data</a:t>
            </a:r>
          </a:p>
          <a:p>
            <a:pPr eaLnBrk="1" hangingPunct="1"/>
            <a:r>
              <a:rPr lang="en-US" smtClean="0"/>
              <a:t>Updates</a:t>
            </a:r>
          </a:p>
          <a:p>
            <a:pPr eaLnBrk="1" hangingPunct="1"/>
            <a:r>
              <a:rPr lang="en-US" smtClean="0"/>
              <a:t>Ease of Use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BBD3E2C-1CD0-4AA6-AF59-7397E2ACBFAD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Introduction Outline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772400" cy="3810000"/>
          </a:xfrm>
        </p:spPr>
        <p:txBody>
          <a:bodyPr/>
          <a:lstStyle/>
          <a:p>
            <a:pPr eaLnBrk="1" hangingPunct="1"/>
            <a:r>
              <a:rPr lang="en-US" smtClean="0"/>
              <a:t>Define data mining</a:t>
            </a:r>
          </a:p>
          <a:p>
            <a:pPr eaLnBrk="1" hangingPunct="1"/>
            <a:r>
              <a:rPr lang="en-US" smtClean="0"/>
              <a:t>Data mining vs. databases</a:t>
            </a:r>
          </a:p>
          <a:p>
            <a:pPr eaLnBrk="1" hangingPunct="1"/>
            <a:r>
              <a:rPr lang="en-US" smtClean="0"/>
              <a:t>Basic data mining tasks</a:t>
            </a:r>
          </a:p>
          <a:p>
            <a:pPr eaLnBrk="1" hangingPunct="1"/>
            <a:r>
              <a:rPr lang="en-US" smtClean="0"/>
              <a:t>Data mining development</a:t>
            </a:r>
          </a:p>
          <a:p>
            <a:pPr eaLnBrk="1" hangingPunct="1"/>
            <a:r>
              <a:rPr lang="en-US" smtClean="0"/>
              <a:t>Data mining issues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500063" y="1524000"/>
            <a:ext cx="7761287" cy="57943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200" b="1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Goal:</a:t>
            </a:r>
            <a:r>
              <a:rPr lang="en-US" sz="3200">
                <a:effectLst>
                  <a:outerShdw blurRad="38100" dist="38100" dir="2700000" algn="tl">
                    <a:srgbClr val="C0C0C0"/>
                  </a:outerShdw>
                </a:effectLst>
              </a:rPr>
              <a:t> Provide an overview of data mining.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 advAuto="100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82BFA77-AAEA-4BBB-9B75-1CF571F9032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Introduction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435225"/>
          </a:xfrm>
        </p:spPr>
        <p:txBody>
          <a:bodyPr/>
          <a:lstStyle/>
          <a:p>
            <a:pPr eaLnBrk="1" hangingPunct="1"/>
            <a:r>
              <a:rPr lang="en-US" smtClean="0"/>
              <a:t>Data is produced at a phenomenal rate</a:t>
            </a:r>
          </a:p>
          <a:p>
            <a:pPr eaLnBrk="1" hangingPunct="1"/>
            <a:r>
              <a:rPr lang="en-US" smtClean="0"/>
              <a:t>Our ability to store has grown</a:t>
            </a:r>
          </a:p>
          <a:p>
            <a:pPr eaLnBrk="1" hangingPunct="1"/>
            <a:r>
              <a:rPr lang="en-US" smtClean="0"/>
              <a:t>Users expect more sophisticated information</a:t>
            </a:r>
          </a:p>
          <a:p>
            <a:pPr eaLnBrk="1" hangingPunct="1"/>
            <a:r>
              <a:rPr lang="en-US" smtClean="0"/>
              <a:t>How?</a:t>
            </a:r>
          </a:p>
          <a:p>
            <a:pPr eaLnBrk="1" hangingPunct="1"/>
            <a:endParaRPr lang="en-US" smtClean="0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143000" y="4267200"/>
            <a:ext cx="6845300" cy="1528763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C0C0C0"/>
                  </a:outerShdw>
                </a:effectLst>
              </a:rPr>
              <a:t>UNCOVER HIDDEN INFORMATION</a:t>
            </a:r>
          </a:p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3200" b="1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DATA MINING</a:t>
            </a:r>
          </a:p>
          <a:p>
            <a:pPr algn="ctr">
              <a:defRPr/>
            </a:pPr>
            <a:endParaRPr lang="en-US" sz="24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8D05E9F-944F-4CB4-905F-2D4F8B406C75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Data Mining  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Objective: Fit data to a model</a:t>
            </a:r>
          </a:p>
          <a:p>
            <a:pPr eaLnBrk="1" hangingPunct="1"/>
            <a:r>
              <a:rPr lang="en-US" smtClean="0"/>
              <a:t>Potential Result: Higher-level meta information that may not be obvious when looking at raw data</a:t>
            </a:r>
          </a:p>
          <a:p>
            <a:pPr eaLnBrk="1" hangingPunct="1"/>
            <a:r>
              <a:rPr lang="en-US" smtClean="0"/>
              <a:t>Similar terms</a:t>
            </a:r>
          </a:p>
          <a:p>
            <a:pPr lvl="1" eaLnBrk="1" hangingPunct="1"/>
            <a:r>
              <a:rPr lang="en-US" smtClean="0"/>
              <a:t>Exploratory data analysis</a:t>
            </a:r>
          </a:p>
          <a:p>
            <a:pPr lvl="1" eaLnBrk="1" hangingPunct="1"/>
            <a:r>
              <a:rPr lang="en-US" smtClean="0"/>
              <a:t>Data driven discovery</a:t>
            </a:r>
          </a:p>
          <a:p>
            <a:pPr lvl="1" eaLnBrk="1" hangingPunct="1"/>
            <a:r>
              <a:rPr lang="en-US" smtClean="0"/>
              <a:t>Deductive learning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BFCF413-E000-4C77-8449-76797714E15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Data Mining Algorithm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Objective:  Fit Data to a Model</a:t>
            </a:r>
          </a:p>
          <a:p>
            <a:pPr lvl="1" eaLnBrk="1" hangingPunct="1"/>
            <a:r>
              <a:rPr lang="en-US" sz="2400" smtClean="0"/>
              <a:t>Descriptive</a:t>
            </a:r>
          </a:p>
          <a:p>
            <a:pPr lvl="1" eaLnBrk="1" hangingPunct="1"/>
            <a:r>
              <a:rPr lang="en-US" sz="2400" smtClean="0"/>
              <a:t>Predictive</a:t>
            </a:r>
          </a:p>
          <a:p>
            <a:pPr eaLnBrk="1" hangingPunct="1"/>
            <a:r>
              <a:rPr lang="en-US" sz="2800" smtClean="0"/>
              <a:t>Preferential Questions </a:t>
            </a:r>
          </a:p>
          <a:p>
            <a:pPr lvl="1" eaLnBrk="1" hangingPunct="1"/>
            <a:r>
              <a:rPr lang="en-US" sz="2400" smtClean="0"/>
              <a:t>Which technique to choose?</a:t>
            </a:r>
          </a:p>
          <a:p>
            <a:pPr lvl="2" eaLnBrk="1" hangingPunct="1"/>
            <a:r>
              <a:rPr lang="en-US" sz="2000" smtClean="0"/>
              <a:t>ARM/Classification/Clustering</a:t>
            </a:r>
          </a:p>
          <a:p>
            <a:pPr lvl="2" eaLnBrk="1" hangingPunct="1"/>
            <a:r>
              <a:rPr lang="en-US" sz="2000" smtClean="0"/>
              <a:t>Answer: Depends on what you want to do with data?</a:t>
            </a:r>
          </a:p>
          <a:p>
            <a:pPr lvl="1" eaLnBrk="1" hangingPunct="1"/>
            <a:r>
              <a:rPr lang="en-US" sz="2400" smtClean="0"/>
              <a:t>Search Strategy – Technique to search the data</a:t>
            </a:r>
          </a:p>
          <a:p>
            <a:pPr lvl="2" eaLnBrk="1" hangingPunct="1"/>
            <a:r>
              <a:rPr lang="en-US" sz="2000" smtClean="0"/>
              <a:t>Interface? Query Language?</a:t>
            </a:r>
          </a:p>
          <a:p>
            <a:pPr lvl="2" eaLnBrk="1" hangingPunct="1"/>
            <a:r>
              <a:rPr lang="en-US" sz="2000" smtClean="0"/>
              <a:t>Efficiency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923BAD8-BE87-4C7A-890C-D733B6F00A23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0244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Database Processing vs. Data Mining Processing</a:t>
            </a:r>
          </a:p>
        </p:txBody>
      </p:sp>
      <p:sp>
        <p:nvSpPr>
          <p:cNvPr id="10245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022475"/>
            <a:ext cx="4033838" cy="13938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Query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Well defined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SQL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4191000" y="1981200"/>
            <a:ext cx="4724400" cy="1447800"/>
          </a:xfrm>
        </p:spPr>
        <p:txBody>
          <a:bodyPr/>
          <a:lstStyle/>
          <a:p>
            <a:pPr eaLnBrk="1" hangingPunct="1"/>
            <a:r>
              <a:rPr lang="en-US" smtClean="0"/>
              <a:t>Query</a:t>
            </a:r>
          </a:p>
          <a:p>
            <a:pPr lvl="1" eaLnBrk="1" hangingPunct="1"/>
            <a:r>
              <a:rPr lang="en-US" smtClean="0"/>
              <a:t>Poorly defined</a:t>
            </a:r>
          </a:p>
          <a:p>
            <a:pPr lvl="1" eaLnBrk="1" hangingPunct="1"/>
            <a:r>
              <a:rPr lang="en-US" smtClean="0"/>
              <a:t>No precise query language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685800" y="3429000"/>
            <a:ext cx="3429000" cy="895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/>
            </a:pPr>
            <a:endParaRPr lang="en-US" sz="24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endParaRPr lang="en-US" sz="2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248" name="Text Box 10"/>
          <p:cNvSpPr txBox="1">
            <a:spLocks noChangeArrowheads="1"/>
          </p:cNvSpPr>
          <p:nvPr/>
        </p:nvSpPr>
        <p:spPr bwMode="auto">
          <a:xfrm>
            <a:off x="838200" y="5029200"/>
            <a:ext cx="24384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>
              <a:solidFill>
                <a:schemeClr val="folHlink"/>
              </a:solidFill>
            </a:endParaRP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685800" y="4572000"/>
            <a:ext cx="3581400" cy="13954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 Output</a:t>
            </a:r>
          </a:p>
          <a:p>
            <a:pPr lvl="1">
              <a:spcBef>
                <a:spcPct val="20000"/>
              </a:spcBef>
              <a:buClr>
                <a:schemeClr val="tx1"/>
              </a:buClr>
              <a:buFontTx/>
              <a:buChar char="–"/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 Precise</a:t>
            </a:r>
          </a:p>
          <a:p>
            <a:pPr lvl="1">
              <a:spcBef>
                <a:spcPct val="20000"/>
              </a:spcBef>
              <a:buClr>
                <a:schemeClr val="tx1"/>
              </a:buClr>
              <a:buFontTx/>
              <a:buChar char="–"/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 Subset of database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4191000" y="4610100"/>
            <a:ext cx="4800600" cy="19431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 Output</a:t>
            </a:r>
          </a:p>
          <a:p>
            <a:pPr lvl="1">
              <a:spcBef>
                <a:spcPct val="20000"/>
              </a:spcBef>
              <a:buClr>
                <a:schemeClr val="tx1"/>
              </a:buClr>
              <a:buFontTx/>
              <a:buChar char="–"/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 Fuzzy</a:t>
            </a:r>
          </a:p>
          <a:p>
            <a:pPr lvl="1">
              <a:spcBef>
                <a:spcPct val="20000"/>
              </a:spcBef>
              <a:buClr>
                <a:schemeClr val="tx1"/>
              </a:buClr>
              <a:buFontTx/>
              <a:buChar char="–"/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 Not a subset of database</a:t>
            </a:r>
          </a:p>
          <a:p>
            <a:pPr algn="ctr">
              <a:spcBef>
                <a:spcPct val="50000"/>
              </a:spcBef>
              <a:defRPr/>
            </a:pPr>
            <a:endParaRPr lang="en-US" sz="2400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3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53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 build="p" autoUpdateAnimBg="0"/>
      <p:bldP spid="15369" grpId="0" autoUpdateAnimBg="0"/>
      <p:bldP spid="15371" grpId="0" autoUpdateAnimBg="0"/>
      <p:bldP spid="15374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Prentice Hall</a:t>
            </a:r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0FDC2B0-D6B8-48C5-96A7-968ADC37A8CD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219200"/>
          </a:xfrm>
        </p:spPr>
        <p:txBody>
          <a:bodyPr/>
          <a:lstStyle/>
          <a:p>
            <a:pPr eaLnBrk="1" hangingPunct="1"/>
            <a:r>
              <a:rPr lang="en-US" smtClean="0"/>
              <a:t>Query Examples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01738"/>
            <a:ext cx="7772400" cy="4454525"/>
          </a:xfrm>
        </p:spPr>
        <p:txBody>
          <a:bodyPr/>
          <a:lstStyle/>
          <a:p>
            <a:pPr eaLnBrk="1" hangingPunct="1"/>
            <a:r>
              <a:rPr lang="en-US" smtClean="0"/>
              <a:t>Database</a:t>
            </a:r>
          </a:p>
          <a:p>
            <a:pPr lvl="1" eaLnBrk="1" hangingPunct="1">
              <a:buFontTx/>
              <a:buNone/>
            </a:pPr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Data Mining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-609600" y="2855913"/>
            <a:ext cx="8915400" cy="42068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lvl="4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–"/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 Find all customers who have purchased milk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-609600" y="5422900"/>
            <a:ext cx="8763000" cy="7493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lvl="4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–"/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 Find all items which are frequently purchased with milk. (association rules)</a:t>
            </a:r>
            <a:endParaRPr lang="en-US" sz="2000">
              <a:solidFill>
                <a:schemeClr val="folHlink"/>
              </a:solidFill>
            </a:endParaRP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1219200" y="1733550"/>
            <a:ext cx="7696200" cy="4762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–"/>
              <a:defRPr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Find all credit applicants with last name of Smith.</a:t>
            </a:r>
            <a:endParaRPr lang="en-US" sz="2400">
              <a:solidFill>
                <a:schemeClr val="folHlink"/>
              </a:solidFill>
            </a:endParaRP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762000" y="2146300"/>
            <a:ext cx="7239000" cy="7493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–"/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 Identify customers who have purchased more than $10,000 in the last month.</a:t>
            </a:r>
            <a:r>
              <a:rPr lang="en-US" sz="2000">
                <a:solidFill>
                  <a:schemeClr val="folHlink"/>
                </a:solidFill>
              </a:rPr>
              <a:t>   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762000" y="3962400"/>
            <a:ext cx="7010400" cy="8048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–"/>
              <a:defRPr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Find all credit applicants who are poor credit risks. (classification)</a:t>
            </a:r>
            <a:endParaRPr lang="en-US" sz="2400">
              <a:solidFill>
                <a:schemeClr val="folHlink"/>
              </a:solidFill>
            </a:endParaRP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-625475" y="4724400"/>
            <a:ext cx="8778875" cy="7493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lvl="4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–"/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 Identify customers with similar buying habits. (Clustering)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 autoUpdateAnimBg="0"/>
      <p:bldP spid="18438" grpId="0" autoUpdateAnimBg="0"/>
      <p:bldP spid="18439" grpId="0" autoUpdateAnimBg="0"/>
      <p:bldP spid="18440" grpId="0" autoUpdateAnimBg="0"/>
      <p:bldP spid="18441" grpId="0" autoUpdateAnimBg="0"/>
      <p:bldP spid="18442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Prentice Hall</a:t>
            </a:r>
          </a:p>
        </p:txBody>
      </p:sp>
      <p:sp>
        <p:nvSpPr>
          <p:cNvPr id="1229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CFC002-EFD9-46D0-A552-72BA27189C1C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01000" cy="1219200"/>
          </a:xfrm>
        </p:spPr>
        <p:txBody>
          <a:bodyPr/>
          <a:lstStyle/>
          <a:p>
            <a:pPr eaLnBrk="1" hangingPunct="1"/>
            <a:r>
              <a:rPr lang="en-US" smtClean="0"/>
              <a:t>Data Mining Models and Tasks</a:t>
            </a:r>
          </a:p>
        </p:txBody>
      </p:sp>
      <p:pic>
        <p:nvPicPr>
          <p:cNvPr id="12293" name="Picture 3" descr="mode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2425" y="1911350"/>
            <a:ext cx="8437563" cy="334645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656</Words>
  <Application>Microsoft Office PowerPoint</Application>
  <PresentationFormat>On-screen Show (4:3)</PresentationFormat>
  <Paragraphs>196</Paragraphs>
  <Slides>21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Office Theme</vt:lpstr>
      <vt:lpstr>Artwork</vt:lpstr>
      <vt:lpstr>PowerPoint Presentation</vt:lpstr>
      <vt:lpstr>DATA MINING AND DATA WAREHOUSING</vt:lpstr>
      <vt:lpstr>Introduction Outline</vt:lpstr>
      <vt:lpstr>Introduction</vt:lpstr>
      <vt:lpstr>Data Mining  </vt:lpstr>
      <vt:lpstr>Data Mining Algorithm</vt:lpstr>
      <vt:lpstr>Database Processing vs. Data Mining Processing</vt:lpstr>
      <vt:lpstr>Query Examples</vt:lpstr>
      <vt:lpstr>Data Mining Models and Tasks</vt:lpstr>
      <vt:lpstr>Basic Data Mining Tasks</vt:lpstr>
      <vt:lpstr>Basic Data Mining Tasks (cont’d)</vt:lpstr>
      <vt:lpstr>Ex:  Time Series Analysis</vt:lpstr>
      <vt:lpstr>Data Mining vs. KDD</vt:lpstr>
      <vt:lpstr>Knowledge Discovery Process</vt:lpstr>
      <vt:lpstr>KDD Process Ex:  Web Log</vt:lpstr>
      <vt:lpstr>Data Mining Development</vt:lpstr>
      <vt:lpstr>KDD Issues</vt:lpstr>
      <vt:lpstr>KDD Issues (cont’d)</vt:lpstr>
      <vt:lpstr>Social Implications of DM</vt:lpstr>
      <vt:lpstr>Data Mining Metrics</vt:lpstr>
      <vt:lpstr>Database Perspective on Data Mining</vt:lpstr>
    </vt:vector>
  </TitlesOfParts>
  <Company>bdu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mtech</dc:creator>
  <cp:lastModifiedBy>MUTHU</cp:lastModifiedBy>
  <cp:revision>1</cp:revision>
  <dcterms:created xsi:type="dcterms:W3CDTF">2019-01-29T08:04:07Z</dcterms:created>
  <dcterms:modified xsi:type="dcterms:W3CDTF">2019-01-29T08:44:19Z</dcterms:modified>
</cp:coreProperties>
</file>