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7" r:id="rId2"/>
    <p:sldId id="506" r:id="rId3"/>
    <p:sldId id="447" r:id="rId4"/>
    <p:sldId id="462" r:id="rId5"/>
    <p:sldId id="464" r:id="rId6"/>
    <p:sldId id="467" r:id="rId7"/>
    <p:sldId id="468" r:id="rId8"/>
    <p:sldId id="469" r:id="rId9"/>
    <p:sldId id="465" r:id="rId10"/>
    <p:sldId id="471" r:id="rId11"/>
    <p:sldId id="466" r:id="rId12"/>
    <p:sldId id="470" r:id="rId13"/>
    <p:sldId id="474" r:id="rId14"/>
    <p:sldId id="463" r:id="rId15"/>
    <p:sldId id="453" r:id="rId16"/>
    <p:sldId id="455" r:id="rId17"/>
    <p:sldId id="456" r:id="rId18"/>
    <p:sldId id="472" r:id="rId19"/>
    <p:sldId id="507" r:id="rId20"/>
    <p:sldId id="473" r:id="rId21"/>
    <p:sldId id="461" r:id="rId22"/>
    <p:sldId id="511" r:id="rId23"/>
    <p:sldId id="512" r:id="rId24"/>
    <p:sldId id="513" r:id="rId25"/>
    <p:sldId id="514" r:id="rId26"/>
    <p:sldId id="515" r:id="rId27"/>
    <p:sldId id="516" r:id="rId28"/>
    <p:sldId id="517" r:id="rId29"/>
    <p:sldId id="518" r:id="rId30"/>
    <p:sldId id="519" r:id="rId31"/>
    <p:sldId id="520" r:id="rId32"/>
    <p:sldId id="521" r:id="rId33"/>
    <p:sldId id="522" r:id="rId34"/>
    <p:sldId id="523" r:id="rId35"/>
    <p:sldId id="524" r:id="rId36"/>
    <p:sldId id="525" r:id="rId37"/>
    <p:sldId id="526" r:id="rId38"/>
    <p:sldId id="527" r:id="rId39"/>
    <p:sldId id="528" r:id="rId40"/>
    <p:sldId id="529" r:id="rId41"/>
    <p:sldId id="530" r:id="rId42"/>
    <p:sldId id="531" r:id="rId43"/>
    <p:sldId id="532" r:id="rId44"/>
    <p:sldId id="533" r:id="rId45"/>
    <p:sldId id="534" r:id="rId46"/>
    <p:sldId id="535" r:id="rId47"/>
    <p:sldId id="536" r:id="rId48"/>
    <p:sldId id="537" r:id="rId49"/>
    <p:sldId id="476" r:id="rId50"/>
    <p:sldId id="477" r:id="rId51"/>
    <p:sldId id="478" r:id="rId52"/>
    <p:sldId id="479" r:id="rId53"/>
    <p:sldId id="480" r:id="rId54"/>
    <p:sldId id="481" r:id="rId55"/>
    <p:sldId id="482" r:id="rId56"/>
    <p:sldId id="483" r:id="rId57"/>
    <p:sldId id="486" r:id="rId58"/>
    <p:sldId id="488" r:id="rId59"/>
    <p:sldId id="508" r:id="rId60"/>
    <p:sldId id="509" r:id="rId61"/>
    <p:sldId id="494"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0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EFE5D-F28E-425D-B710-35F65DC9691E}" type="datetimeFigureOut">
              <a:rPr lang="en-US" smtClean="0"/>
              <a:pPr/>
              <a:t>2/1/2019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D5D666-951B-48EB-87FD-60AA1AE28DF5}" type="slidenum">
              <a:rPr lang="en-US" smtClean="0"/>
              <a:pPr/>
              <a:t>‹#›</a:t>
            </a:fld>
            <a:endParaRPr lang="en-US"/>
          </a:p>
        </p:txBody>
      </p:sp>
    </p:spTree>
    <p:extLst>
      <p:ext uri="{BB962C8B-B14F-4D97-AF65-F5344CB8AC3E}">
        <p14:creationId xmlns:p14="http://schemas.microsoft.com/office/powerpoint/2010/main" val="3224658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15089" eaLnBrk="0" hangingPunct="0">
              <a:defRPr>
                <a:solidFill>
                  <a:schemeClr val="tx1"/>
                </a:solidFill>
                <a:latin typeface="Arial" charset="0"/>
              </a:defRPr>
            </a:lvl1pPr>
            <a:lvl2pPr marL="729577" indent="-280607" defTabSz="915089" eaLnBrk="0" hangingPunct="0">
              <a:defRPr>
                <a:solidFill>
                  <a:schemeClr val="tx1"/>
                </a:solidFill>
                <a:latin typeface="Arial" charset="0"/>
              </a:defRPr>
            </a:lvl2pPr>
            <a:lvl3pPr marL="1122426" indent="-224485" defTabSz="915089" eaLnBrk="0" hangingPunct="0">
              <a:defRPr>
                <a:solidFill>
                  <a:schemeClr val="tx1"/>
                </a:solidFill>
                <a:latin typeface="Arial" charset="0"/>
              </a:defRPr>
            </a:lvl3pPr>
            <a:lvl4pPr marL="1571396" indent="-224485" defTabSz="915089" eaLnBrk="0" hangingPunct="0">
              <a:defRPr>
                <a:solidFill>
                  <a:schemeClr val="tx1"/>
                </a:solidFill>
                <a:latin typeface="Arial" charset="0"/>
              </a:defRPr>
            </a:lvl4pPr>
            <a:lvl5pPr marL="2020367" indent="-224485" defTabSz="915089" eaLnBrk="0" hangingPunct="0">
              <a:defRPr>
                <a:solidFill>
                  <a:schemeClr val="tx1"/>
                </a:solidFill>
                <a:latin typeface="Arial" charset="0"/>
              </a:defRPr>
            </a:lvl5pPr>
            <a:lvl6pPr marL="2469337" indent="-224485" defTabSz="915089" eaLnBrk="0" fontAlgn="base" hangingPunct="0">
              <a:spcBef>
                <a:spcPct val="0"/>
              </a:spcBef>
              <a:spcAft>
                <a:spcPct val="0"/>
              </a:spcAft>
              <a:defRPr>
                <a:solidFill>
                  <a:schemeClr val="tx1"/>
                </a:solidFill>
                <a:latin typeface="Arial" charset="0"/>
              </a:defRPr>
            </a:lvl6pPr>
            <a:lvl7pPr marL="2918308" indent="-224485" defTabSz="915089" eaLnBrk="0" fontAlgn="base" hangingPunct="0">
              <a:spcBef>
                <a:spcPct val="0"/>
              </a:spcBef>
              <a:spcAft>
                <a:spcPct val="0"/>
              </a:spcAft>
              <a:defRPr>
                <a:solidFill>
                  <a:schemeClr val="tx1"/>
                </a:solidFill>
                <a:latin typeface="Arial" charset="0"/>
              </a:defRPr>
            </a:lvl7pPr>
            <a:lvl8pPr marL="3367278" indent="-224485" defTabSz="915089" eaLnBrk="0" fontAlgn="base" hangingPunct="0">
              <a:spcBef>
                <a:spcPct val="0"/>
              </a:spcBef>
              <a:spcAft>
                <a:spcPct val="0"/>
              </a:spcAft>
              <a:defRPr>
                <a:solidFill>
                  <a:schemeClr val="tx1"/>
                </a:solidFill>
                <a:latin typeface="Arial" charset="0"/>
              </a:defRPr>
            </a:lvl8pPr>
            <a:lvl9pPr marL="3816248" indent="-224485" defTabSz="915089" eaLnBrk="0" fontAlgn="base" hangingPunct="0">
              <a:spcBef>
                <a:spcPct val="0"/>
              </a:spcBef>
              <a:spcAft>
                <a:spcPct val="0"/>
              </a:spcAft>
              <a:defRPr>
                <a:solidFill>
                  <a:schemeClr val="tx1"/>
                </a:solidFill>
                <a:latin typeface="Arial" charset="0"/>
              </a:defRPr>
            </a:lvl9pPr>
          </a:lstStyle>
          <a:p>
            <a:pPr eaLnBrk="1" hangingPunct="1"/>
            <a:fld id="{BD688D79-8BF5-4604-BB1E-BADDE5DFCE90}" type="slidenum">
              <a:rPr lang="en-US"/>
              <a:pPr eaLnBrk="1" hangingPunct="1"/>
              <a:t>1</a:t>
            </a:fld>
            <a:endParaRPr lang="en-US"/>
          </a:p>
        </p:txBody>
      </p:sp>
      <p:sp>
        <p:nvSpPr>
          <p:cNvPr id="67587" name="Rectangle 2"/>
          <p:cNvSpPr>
            <a:spLocks noGrp="1" noRot="1" noChangeAspect="1" noChangeArrowheads="1" noTextEdit="1"/>
          </p:cNvSpPr>
          <p:nvPr>
            <p:ph type="sldImg"/>
          </p:nvPr>
        </p:nvSpPr>
        <p:spPr>
          <a:xfrm>
            <a:off x="1147763" y="688975"/>
            <a:ext cx="4565650" cy="3425825"/>
          </a:xfrm>
          <a:ln/>
        </p:spPr>
      </p:sp>
      <p:sp>
        <p:nvSpPr>
          <p:cNvPr id="67588" name="Rectangle 3"/>
          <p:cNvSpPr>
            <a:spLocks noGrp="1" noChangeArrowheads="1"/>
          </p:cNvSpPr>
          <p:nvPr>
            <p:ph type="body" idx="1"/>
          </p:nvPr>
        </p:nvSpPr>
        <p:spPr>
          <a:xfrm>
            <a:off x="915541" y="4343869"/>
            <a:ext cx="5026920" cy="4111050"/>
          </a:xfrm>
          <a:noFill/>
        </p:spPr>
        <p:txBody>
          <a:bodyPr lIns="89850" tIns="44922" rIns="89850" bIns="44922"/>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5D666-951B-48EB-87FD-60AA1AE28DF5}" type="slidenum">
              <a:rPr lang="en-US" smtClean="0"/>
              <a:pPr/>
              <a:t>7</a:t>
            </a:fld>
            <a:endParaRPr lang="en-US"/>
          </a:p>
        </p:txBody>
      </p:sp>
    </p:spTree>
    <p:extLst>
      <p:ext uri="{BB962C8B-B14F-4D97-AF65-F5344CB8AC3E}">
        <p14:creationId xmlns:p14="http://schemas.microsoft.com/office/powerpoint/2010/main" val="347941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909ED7-2C5A-4DF7-9D42-1567E1BAFDA8}" type="slidenum">
              <a:rPr lang="en-US" smtClean="0"/>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909ED7-2C5A-4DF7-9D42-1567E1BAFDA8}" type="slidenum">
              <a:rPr lang="en-US" smtClean="0"/>
              <a:pPr/>
              <a:t>40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7D1EC1-7383-4C78-A9BE-7346D942F500}" type="slidenum">
              <a:rPr lang="en-US" smtClean="0"/>
              <a:pPr/>
              <a:t>58</a:t>
            </a:fld>
            <a:endParaRPr lang="en-US"/>
          </a:p>
        </p:txBody>
      </p:sp>
    </p:spTree>
    <p:extLst>
      <p:ext uri="{BB962C8B-B14F-4D97-AF65-F5344CB8AC3E}">
        <p14:creationId xmlns:p14="http://schemas.microsoft.com/office/powerpoint/2010/main" val="113930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BCC44F-C5AC-45B6-8239-EF1D34AC5485}" type="datetimeFigureOut">
              <a:rPr lang="en-US" smtClean="0"/>
              <a:pPr/>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pPr/>
              <a:t>‹#›</a:t>
            </a:fld>
            <a:endParaRPr lang="en-US"/>
          </a:p>
        </p:txBody>
      </p:sp>
    </p:spTree>
    <p:extLst>
      <p:ext uri="{BB962C8B-B14F-4D97-AF65-F5344CB8AC3E}">
        <p14:creationId xmlns:p14="http://schemas.microsoft.com/office/powerpoint/2010/main" val="176518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BCC44F-C5AC-45B6-8239-EF1D34AC5485}" type="datetimeFigureOut">
              <a:rPr lang="en-US" smtClean="0"/>
              <a:pPr/>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pPr/>
              <a:t>‹#›</a:t>
            </a:fld>
            <a:endParaRPr lang="en-US"/>
          </a:p>
        </p:txBody>
      </p:sp>
    </p:spTree>
    <p:extLst>
      <p:ext uri="{BB962C8B-B14F-4D97-AF65-F5344CB8AC3E}">
        <p14:creationId xmlns:p14="http://schemas.microsoft.com/office/powerpoint/2010/main" val="621248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BCC44F-C5AC-45B6-8239-EF1D34AC5485}" type="datetimeFigureOut">
              <a:rPr lang="en-US" smtClean="0"/>
              <a:pPr/>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pPr/>
              <a:t>‹#›</a:t>
            </a:fld>
            <a:endParaRPr lang="en-US"/>
          </a:p>
        </p:txBody>
      </p:sp>
    </p:spTree>
    <p:extLst>
      <p:ext uri="{BB962C8B-B14F-4D97-AF65-F5344CB8AC3E}">
        <p14:creationId xmlns:p14="http://schemas.microsoft.com/office/powerpoint/2010/main" val="2269266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BCC44F-C5AC-45B6-8239-EF1D34AC5485}" type="datetimeFigureOut">
              <a:rPr lang="en-US" smtClean="0"/>
              <a:pPr/>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pPr/>
              <a:t>‹#›</a:t>
            </a:fld>
            <a:endParaRPr lang="en-US"/>
          </a:p>
        </p:txBody>
      </p:sp>
    </p:spTree>
    <p:extLst>
      <p:ext uri="{BB962C8B-B14F-4D97-AF65-F5344CB8AC3E}">
        <p14:creationId xmlns:p14="http://schemas.microsoft.com/office/powerpoint/2010/main" val="130819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BCC44F-C5AC-45B6-8239-EF1D34AC5485}" type="datetimeFigureOut">
              <a:rPr lang="en-US" smtClean="0"/>
              <a:pPr/>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FFFFD-3B3E-4576-A5F0-2FC5AA489A90}" type="slidenum">
              <a:rPr lang="en-US" smtClean="0"/>
              <a:pPr/>
              <a:t>‹#›</a:t>
            </a:fld>
            <a:endParaRPr lang="en-US"/>
          </a:p>
        </p:txBody>
      </p:sp>
    </p:spTree>
    <p:extLst>
      <p:ext uri="{BB962C8B-B14F-4D97-AF65-F5344CB8AC3E}">
        <p14:creationId xmlns:p14="http://schemas.microsoft.com/office/powerpoint/2010/main" val="150053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BCC44F-C5AC-45B6-8239-EF1D34AC5485}" type="datetimeFigureOut">
              <a:rPr lang="en-US" smtClean="0"/>
              <a:pPr/>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FFFFD-3B3E-4576-A5F0-2FC5AA489A90}" type="slidenum">
              <a:rPr lang="en-US" smtClean="0"/>
              <a:pPr/>
              <a:t>‹#›</a:t>
            </a:fld>
            <a:endParaRPr lang="en-US"/>
          </a:p>
        </p:txBody>
      </p:sp>
    </p:spTree>
    <p:extLst>
      <p:ext uri="{BB962C8B-B14F-4D97-AF65-F5344CB8AC3E}">
        <p14:creationId xmlns:p14="http://schemas.microsoft.com/office/powerpoint/2010/main" val="89215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BCC44F-C5AC-45B6-8239-EF1D34AC5485}" type="datetimeFigureOut">
              <a:rPr lang="en-US" smtClean="0"/>
              <a:pPr/>
              <a:t>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DFFFFD-3B3E-4576-A5F0-2FC5AA489A90}" type="slidenum">
              <a:rPr lang="en-US" smtClean="0"/>
              <a:pPr/>
              <a:t>‹#›</a:t>
            </a:fld>
            <a:endParaRPr lang="en-US"/>
          </a:p>
        </p:txBody>
      </p:sp>
    </p:spTree>
    <p:extLst>
      <p:ext uri="{BB962C8B-B14F-4D97-AF65-F5344CB8AC3E}">
        <p14:creationId xmlns:p14="http://schemas.microsoft.com/office/powerpoint/2010/main" val="1957861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BCC44F-C5AC-45B6-8239-EF1D34AC5485}" type="datetimeFigureOut">
              <a:rPr lang="en-US" smtClean="0"/>
              <a:pPr/>
              <a:t>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DFFFFD-3B3E-4576-A5F0-2FC5AA489A90}" type="slidenum">
              <a:rPr lang="en-US" smtClean="0"/>
              <a:pPr/>
              <a:t>‹#›</a:t>
            </a:fld>
            <a:endParaRPr lang="en-US"/>
          </a:p>
        </p:txBody>
      </p:sp>
    </p:spTree>
    <p:extLst>
      <p:ext uri="{BB962C8B-B14F-4D97-AF65-F5344CB8AC3E}">
        <p14:creationId xmlns:p14="http://schemas.microsoft.com/office/powerpoint/2010/main" val="1119173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BCC44F-C5AC-45B6-8239-EF1D34AC5485}" type="datetimeFigureOut">
              <a:rPr lang="en-US" smtClean="0"/>
              <a:pPr/>
              <a:t>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DFFFFD-3B3E-4576-A5F0-2FC5AA489A90}" type="slidenum">
              <a:rPr lang="en-US" smtClean="0"/>
              <a:pPr/>
              <a:t>‹#›</a:t>
            </a:fld>
            <a:endParaRPr lang="en-US"/>
          </a:p>
        </p:txBody>
      </p:sp>
    </p:spTree>
    <p:extLst>
      <p:ext uri="{BB962C8B-B14F-4D97-AF65-F5344CB8AC3E}">
        <p14:creationId xmlns:p14="http://schemas.microsoft.com/office/powerpoint/2010/main" val="2678835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BCC44F-C5AC-45B6-8239-EF1D34AC5485}" type="datetimeFigureOut">
              <a:rPr lang="en-US" smtClean="0"/>
              <a:pPr/>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FFFFD-3B3E-4576-A5F0-2FC5AA489A90}" type="slidenum">
              <a:rPr lang="en-US" smtClean="0"/>
              <a:pPr/>
              <a:t>‹#›</a:t>
            </a:fld>
            <a:endParaRPr lang="en-US"/>
          </a:p>
        </p:txBody>
      </p:sp>
    </p:spTree>
    <p:extLst>
      <p:ext uri="{BB962C8B-B14F-4D97-AF65-F5344CB8AC3E}">
        <p14:creationId xmlns:p14="http://schemas.microsoft.com/office/powerpoint/2010/main" val="52679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BCC44F-C5AC-45B6-8239-EF1D34AC5485}" type="datetimeFigureOut">
              <a:rPr lang="en-US" smtClean="0"/>
              <a:pPr/>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FFFFD-3B3E-4576-A5F0-2FC5AA489A90}" type="slidenum">
              <a:rPr lang="en-US" smtClean="0"/>
              <a:pPr/>
              <a:t>‹#›</a:t>
            </a:fld>
            <a:endParaRPr lang="en-US"/>
          </a:p>
        </p:txBody>
      </p:sp>
    </p:spTree>
    <p:extLst>
      <p:ext uri="{BB962C8B-B14F-4D97-AF65-F5344CB8AC3E}">
        <p14:creationId xmlns:p14="http://schemas.microsoft.com/office/powerpoint/2010/main" val="470170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CC44F-C5AC-45B6-8239-EF1D34AC5485}" type="datetimeFigureOut">
              <a:rPr lang="en-US" smtClean="0"/>
              <a:pPr/>
              <a:t>2/1/2019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FFFFD-3B3E-4576-A5F0-2FC5AA489A90}" type="slidenum">
              <a:rPr lang="en-US" smtClean="0"/>
              <a:pPr/>
              <a:t>‹#›</a:t>
            </a:fld>
            <a:endParaRPr lang="en-US"/>
          </a:p>
        </p:txBody>
      </p:sp>
    </p:spTree>
    <p:extLst>
      <p:ext uri="{BB962C8B-B14F-4D97-AF65-F5344CB8AC3E}">
        <p14:creationId xmlns:p14="http://schemas.microsoft.com/office/powerpoint/2010/main" val="30227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www.salesforce.com/platform/" TargetMode="External"/><Relationship Id="rId3" Type="http://schemas.openxmlformats.org/officeDocument/2006/relationships/hyperlink" Target="http://aws.amazon.com/s3/" TargetMode="External"/><Relationship Id="rId7" Type="http://schemas.openxmlformats.org/officeDocument/2006/relationships/hyperlink" Target="http://www.microsoft.com/windowsazure/" TargetMode="External"/><Relationship Id="rId2" Type="http://schemas.openxmlformats.org/officeDocument/2006/relationships/hyperlink" Target="http://aws.amazon.com/ec2/" TargetMode="External"/><Relationship Id="rId1" Type="http://schemas.openxmlformats.org/officeDocument/2006/relationships/slideLayout" Target="../slideLayouts/slideLayout2.xml"/><Relationship Id="rId6" Type="http://schemas.openxmlformats.org/officeDocument/2006/relationships/hyperlink" Target="http://code.google.com/appengine/" TargetMode="External"/><Relationship Id="rId11" Type="http://schemas.openxmlformats.org/officeDocument/2006/relationships/hyperlink" Target="http://docs.google.com/" TargetMode="External"/><Relationship Id="rId5" Type="http://schemas.openxmlformats.org/officeDocument/2006/relationships/hyperlink" Target="http://www.flexiscale.com/" TargetMode="External"/><Relationship Id="rId10" Type="http://schemas.openxmlformats.org/officeDocument/2006/relationships/hyperlink" Target="http://www.hotmail.com/" TargetMode="External"/><Relationship Id="rId4" Type="http://schemas.openxmlformats.org/officeDocument/2006/relationships/hyperlink" Target="http://www.rackspacecloud.com/cloud_hosting_products/servers" TargetMode="External"/><Relationship Id="rId9" Type="http://schemas.openxmlformats.org/officeDocument/2006/relationships/hyperlink" Target="http://www.gmail.com/"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4810" y="1981200"/>
            <a:ext cx="8763000" cy="1143000"/>
          </a:xfrm>
        </p:spPr>
        <p:txBody>
          <a:bodyPr>
            <a:normAutofit fontScale="90000"/>
          </a:bodyPr>
          <a:lstStyle/>
          <a:p>
            <a:pPr algn="ctr" fontAlgn="auto">
              <a:spcAft>
                <a:spcPts val="0"/>
              </a:spcAft>
              <a:defRPr/>
            </a:pPr>
            <a:r>
              <a:rPr lang="en-US" dirty="0" smtClean="0"/>
              <a:t>Overview of Big Data </a:t>
            </a:r>
            <a:br>
              <a:rPr lang="en-US" dirty="0" smtClean="0"/>
            </a:br>
            <a:endParaRPr lang="en-US" dirty="0"/>
          </a:p>
        </p:txBody>
      </p:sp>
      <p:sp>
        <p:nvSpPr>
          <p:cNvPr id="3" name="Rectangle 2"/>
          <p:cNvSpPr txBox="1">
            <a:spLocks noChangeArrowheads="1"/>
          </p:cNvSpPr>
          <p:nvPr/>
        </p:nvSpPr>
        <p:spPr>
          <a:xfrm>
            <a:off x="2590800" y="3581400"/>
            <a:ext cx="3581400" cy="13716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tx1"/>
                </a:solidFill>
                <a:effectLst/>
                <a:uLnTx/>
                <a:uFillTx/>
                <a:latin typeface="+mj-lt"/>
                <a:ea typeface="+mj-ea"/>
                <a:cs typeface="+mj-cs"/>
              </a:rPr>
              <a:t>Dr. P. </a:t>
            </a:r>
            <a:r>
              <a:rPr lang="en-US" dirty="0" smtClean="0">
                <a:latin typeface="+mj-lt"/>
                <a:ea typeface="+mj-ea"/>
                <a:cs typeface="+mj-cs"/>
              </a:rPr>
              <a:t>S</a:t>
            </a:r>
            <a:r>
              <a:rPr kumimoji="0" lang="en-US" b="0" i="0" u="none" strike="noStrike" kern="1200" cap="none" spc="0" normalizeH="0" baseline="0" noProof="0" dirty="0" err="1" smtClean="0">
                <a:ln>
                  <a:noFill/>
                </a:ln>
                <a:solidFill>
                  <a:schemeClr val="tx1"/>
                </a:solidFill>
                <a:effectLst/>
                <a:uLnTx/>
                <a:uFillTx/>
                <a:latin typeface="+mj-lt"/>
                <a:ea typeface="+mj-ea"/>
                <a:cs typeface="+mj-cs"/>
              </a:rPr>
              <a:t>umathy</a:t>
            </a:r>
            <a:endParaRPr kumimoji="0" lang="en-US"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noProof="0" dirty="0" smtClean="0">
                <a:solidFill>
                  <a:schemeClr val="tx1"/>
                </a:solidFill>
                <a:latin typeface="+mj-lt"/>
                <a:ea typeface="+mj-ea"/>
                <a:cs typeface="+mj-cs"/>
              </a:rPr>
              <a:t>Assistant Professor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dirty="0" smtClean="0">
                <a:ln>
                  <a:noFill/>
                </a:ln>
                <a:solidFill>
                  <a:schemeClr val="tx1"/>
                </a:solidFill>
                <a:effectLst/>
                <a:uLnTx/>
                <a:uFillTx/>
                <a:latin typeface="+mj-lt"/>
                <a:ea typeface="+mj-ea"/>
                <a:cs typeface="+mj-cs"/>
              </a:rPr>
              <a:t>Department</a:t>
            </a:r>
            <a:r>
              <a:rPr kumimoji="0" lang="en-US" b="0" i="0" u="none" strike="noStrike" kern="1200" cap="none" spc="0" normalizeH="0" dirty="0" smtClean="0">
                <a:ln>
                  <a:noFill/>
                </a:ln>
                <a:solidFill>
                  <a:schemeClr val="tx1"/>
                </a:solidFill>
                <a:effectLst/>
                <a:uLnTx/>
                <a:uFillTx/>
                <a:latin typeface="+mj-lt"/>
                <a:ea typeface="+mj-ea"/>
                <a:cs typeface="+mj-cs"/>
              </a:rPr>
              <a:t> Of Computer Science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baseline="0" noProof="0" dirty="0" smtClean="0">
                <a:solidFill>
                  <a:schemeClr val="tx1"/>
                </a:solidFill>
                <a:latin typeface="+mj-lt"/>
                <a:ea typeface="+mj-ea"/>
                <a:cs typeface="+mj-cs"/>
              </a:rPr>
              <a:t>Bharathidasan</a:t>
            </a:r>
            <a:r>
              <a:rPr lang="en-US" noProof="0" dirty="0" smtClean="0">
                <a:solidFill>
                  <a:schemeClr val="tx1"/>
                </a:solidFill>
                <a:latin typeface="+mj-lt"/>
                <a:ea typeface="+mj-ea"/>
                <a:cs typeface="+mj-cs"/>
              </a:rPr>
              <a:t> University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987656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69236" y="1"/>
            <a:ext cx="8229600" cy="6223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A Single View to the Customer</a:t>
            </a:r>
            <a:endParaRPr lang="en-US" sz="2800" b="1" dirty="0"/>
          </a:p>
        </p:txBody>
      </p:sp>
      <p:pic>
        <p:nvPicPr>
          <p:cNvPr id="8" name="Picture 7"/>
          <p:cNvPicPr>
            <a:picLocks noChangeAspect="1"/>
          </p:cNvPicPr>
          <p:nvPr/>
        </p:nvPicPr>
        <p:blipFill>
          <a:blip r:embed="rId2"/>
          <a:stretch>
            <a:fillRect/>
          </a:stretch>
        </p:blipFill>
        <p:spPr>
          <a:xfrm>
            <a:off x="3251200" y="1547802"/>
            <a:ext cx="2476500" cy="2476500"/>
          </a:xfrm>
          <a:prstGeom prst="rect">
            <a:avLst/>
          </a:prstGeom>
        </p:spPr>
      </p:pic>
      <p:sp>
        <p:nvSpPr>
          <p:cNvPr id="9" name="TextBox 8"/>
          <p:cNvSpPr txBox="1"/>
          <p:nvPr/>
        </p:nvSpPr>
        <p:spPr>
          <a:xfrm>
            <a:off x="3715223" y="3213734"/>
            <a:ext cx="1633781" cy="523220"/>
          </a:xfrm>
          <a:prstGeom prst="rect">
            <a:avLst/>
          </a:prstGeom>
          <a:noFill/>
        </p:spPr>
        <p:txBody>
          <a:bodyPr wrap="none" rtlCol="0">
            <a:spAutoFit/>
          </a:bodyPr>
          <a:lstStyle/>
          <a:p>
            <a:r>
              <a:rPr lang="en-US" sz="2800" b="1" dirty="0" smtClean="0">
                <a:solidFill>
                  <a:schemeClr val="bg1"/>
                </a:solidFill>
              </a:rPr>
              <a:t>Customer</a:t>
            </a:r>
            <a:endParaRPr lang="en-US" sz="2800" b="1" dirty="0">
              <a:solidFill>
                <a:schemeClr val="bg1"/>
              </a:solidFill>
            </a:endParaRPr>
          </a:p>
        </p:txBody>
      </p:sp>
      <p:pic>
        <p:nvPicPr>
          <p:cNvPr id="10" name="Picture 9"/>
          <p:cNvPicPr>
            <a:picLocks noChangeAspect="1"/>
          </p:cNvPicPr>
          <p:nvPr/>
        </p:nvPicPr>
        <p:blipFill>
          <a:blip r:embed="rId3" cstate="print"/>
          <a:stretch>
            <a:fillRect/>
          </a:stretch>
        </p:blipFill>
        <p:spPr>
          <a:xfrm>
            <a:off x="2518858" y="898484"/>
            <a:ext cx="730215" cy="275327"/>
          </a:xfrm>
          <a:prstGeom prst="rect">
            <a:avLst/>
          </a:prstGeom>
        </p:spPr>
      </p:pic>
      <p:pic>
        <p:nvPicPr>
          <p:cNvPr id="11" name="Picture 10"/>
          <p:cNvPicPr>
            <a:picLocks noChangeAspect="1"/>
          </p:cNvPicPr>
          <p:nvPr/>
        </p:nvPicPr>
        <p:blipFill>
          <a:blip r:embed="rId4" cstate="print"/>
          <a:stretch>
            <a:fillRect/>
          </a:stretch>
        </p:blipFill>
        <p:spPr>
          <a:xfrm>
            <a:off x="1306786" y="1461563"/>
            <a:ext cx="465656" cy="451878"/>
          </a:xfrm>
          <a:prstGeom prst="rect">
            <a:avLst/>
          </a:prstGeom>
        </p:spPr>
      </p:pic>
      <p:pic>
        <p:nvPicPr>
          <p:cNvPr id="12" name="Picture 11"/>
          <p:cNvPicPr>
            <a:picLocks noChangeAspect="1"/>
          </p:cNvPicPr>
          <p:nvPr/>
        </p:nvPicPr>
        <p:blipFill>
          <a:blip r:embed="rId5" cstate="print"/>
          <a:stretch>
            <a:fillRect/>
          </a:stretch>
        </p:blipFill>
        <p:spPr>
          <a:xfrm>
            <a:off x="1629972" y="1045124"/>
            <a:ext cx="790060" cy="342900"/>
          </a:xfrm>
          <a:prstGeom prst="rect">
            <a:avLst/>
          </a:prstGeom>
        </p:spPr>
      </p:pic>
      <p:sp>
        <p:nvSpPr>
          <p:cNvPr id="13" name="Oval 12"/>
          <p:cNvSpPr/>
          <p:nvPr/>
        </p:nvSpPr>
        <p:spPr>
          <a:xfrm>
            <a:off x="2293032" y="1476924"/>
            <a:ext cx="855133" cy="860802"/>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050" dirty="0" smtClean="0"/>
              <a:t>Social Media</a:t>
            </a:r>
            <a:endParaRPr lang="en-US" sz="1050" dirty="0"/>
          </a:p>
        </p:txBody>
      </p:sp>
      <p:cxnSp>
        <p:nvCxnSpPr>
          <p:cNvPr id="14" name="Straight Connector 13"/>
          <p:cNvCxnSpPr/>
          <p:nvPr/>
        </p:nvCxnSpPr>
        <p:spPr>
          <a:xfrm flipH="1" flipV="1">
            <a:off x="2997200" y="2286000"/>
            <a:ext cx="939801" cy="8001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2476500" y="3491103"/>
            <a:ext cx="86475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1628399" y="3022601"/>
            <a:ext cx="855133" cy="860802"/>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050" dirty="0" smtClean="0"/>
              <a:t>Gaming</a:t>
            </a:r>
            <a:endParaRPr lang="en-US" sz="1050" dirty="0"/>
          </a:p>
        </p:txBody>
      </p:sp>
      <p:cxnSp>
        <p:nvCxnSpPr>
          <p:cNvPr id="19" name="Straight Connector 18"/>
          <p:cNvCxnSpPr>
            <a:endCxn id="10" idx="2"/>
          </p:cNvCxnSpPr>
          <p:nvPr/>
        </p:nvCxnSpPr>
        <p:spPr>
          <a:xfrm flipV="1">
            <a:off x="2794000" y="1173811"/>
            <a:ext cx="89966" cy="303113"/>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3" idx="1"/>
          </p:cNvCxnSpPr>
          <p:nvPr/>
        </p:nvCxnSpPr>
        <p:spPr>
          <a:xfrm flipH="1" flipV="1">
            <a:off x="2146300" y="1326212"/>
            <a:ext cx="271963" cy="276774"/>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13" idx="2"/>
          </p:cNvCxnSpPr>
          <p:nvPr/>
        </p:nvCxnSpPr>
        <p:spPr>
          <a:xfrm>
            <a:off x="1772442" y="1702863"/>
            <a:ext cx="520590" cy="20446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32" idx="6"/>
          </p:cNvCxnSpPr>
          <p:nvPr/>
        </p:nvCxnSpPr>
        <p:spPr>
          <a:xfrm flipH="1">
            <a:off x="3146396" y="4024302"/>
            <a:ext cx="676306" cy="914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291263" y="4508501"/>
            <a:ext cx="855133" cy="860802"/>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800" dirty="0" smtClean="0"/>
              <a:t>Entertain</a:t>
            </a:r>
            <a:endParaRPr lang="en-US" sz="800" dirty="0"/>
          </a:p>
        </p:txBody>
      </p:sp>
      <p:sp>
        <p:nvSpPr>
          <p:cNvPr id="39" name="Oval 38"/>
          <p:cNvSpPr/>
          <p:nvPr/>
        </p:nvSpPr>
        <p:spPr>
          <a:xfrm>
            <a:off x="5934727" y="1423463"/>
            <a:ext cx="855133" cy="86080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000" dirty="0" smtClean="0"/>
              <a:t>Banking</a:t>
            </a:r>
          </a:p>
          <a:p>
            <a:pPr algn="ctr"/>
            <a:r>
              <a:rPr lang="en-US" sz="1000" dirty="0" smtClean="0"/>
              <a:t>Finance</a:t>
            </a:r>
            <a:endParaRPr lang="en-US" sz="1000" dirty="0"/>
          </a:p>
        </p:txBody>
      </p:sp>
      <p:cxnSp>
        <p:nvCxnSpPr>
          <p:cNvPr id="40" name="Straight Connector 39"/>
          <p:cNvCxnSpPr/>
          <p:nvPr/>
        </p:nvCxnSpPr>
        <p:spPr>
          <a:xfrm flipH="1">
            <a:off x="5152996" y="2183603"/>
            <a:ext cx="906962" cy="9278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6514694" y="3022601"/>
            <a:ext cx="855133" cy="860802"/>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050" dirty="0" smtClean="0"/>
          </a:p>
          <a:p>
            <a:pPr algn="ctr"/>
            <a:r>
              <a:rPr lang="en-US" sz="1050" dirty="0" smtClean="0"/>
              <a:t>Our</a:t>
            </a:r>
          </a:p>
          <a:p>
            <a:pPr algn="ctr"/>
            <a:r>
              <a:rPr lang="en-US" sz="1050" dirty="0" smtClean="0"/>
              <a:t>Known</a:t>
            </a:r>
          </a:p>
          <a:p>
            <a:pPr algn="ctr"/>
            <a:r>
              <a:rPr lang="en-US" sz="1050" dirty="0" smtClean="0"/>
              <a:t>History</a:t>
            </a:r>
          </a:p>
          <a:p>
            <a:pPr algn="ctr"/>
            <a:endParaRPr lang="en-US" sz="1050" dirty="0"/>
          </a:p>
        </p:txBody>
      </p:sp>
      <p:sp>
        <p:nvSpPr>
          <p:cNvPr id="42" name="Oval 41"/>
          <p:cNvSpPr/>
          <p:nvPr/>
        </p:nvSpPr>
        <p:spPr>
          <a:xfrm>
            <a:off x="5795027" y="4508501"/>
            <a:ext cx="855133" cy="860802"/>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900" dirty="0" smtClean="0"/>
              <a:t>Purchase</a:t>
            </a:r>
            <a:endParaRPr lang="en-US" sz="900" dirty="0"/>
          </a:p>
        </p:txBody>
      </p:sp>
      <p:cxnSp>
        <p:nvCxnSpPr>
          <p:cNvPr id="45" name="Straight Connector 44"/>
          <p:cNvCxnSpPr>
            <a:endCxn id="42" idx="2"/>
          </p:cNvCxnSpPr>
          <p:nvPr/>
        </p:nvCxnSpPr>
        <p:spPr>
          <a:xfrm>
            <a:off x="5152996" y="4024302"/>
            <a:ext cx="642031" cy="914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5642049" y="3502407"/>
            <a:ext cx="864756"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2" name="Picture 51"/>
          <p:cNvPicPr>
            <a:picLocks noChangeAspect="1"/>
          </p:cNvPicPr>
          <p:nvPr/>
        </p:nvPicPr>
        <p:blipFill>
          <a:blip r:embed="rId6" cstate="print"/>
          <a:stretch>
            <a:fillRect/>
          </a:stretch>
        </p:blipFill>
        <p:spPr>
          <a:xfrm>
            <a:off x="685800" y="2780152"/>
            <a:ext cx="826566" cy="267849"/>
          </a:xfrm>
          <a:prstGeom prst="rect">
            <a:avLst/>
          </a:prstGeom>
        </p:spPr>
      </p:pic>
      <p:pic>
        <p:nvPicPr>
          <p:cNvPr id="53" name="Picture 52"/>
          <p:cNvPicPr>
            <a:picLocks noChangeAspect="1"/>
          </p:cNvPicPr>
          <p:nvPr/>
        </p:nvPicPr>
        <p:blipFill>
          <a:blip r:embed="rId7" cstate="print"/>
          <a:stretch>
            <a:fillRect/>
          </a:stretch>
        </p:blipFill>
        <p:spPr>
          <a:xfrm>
            <a:off x="435865" y="3264085"/>
            <a:ext cx="869486" cy="523497"/>
          </a:xfrm>
          <a:prstGeom prst="rect">
            <a:avLst/>
          </a:prstGeom>
        </p:spPr>
      </p:pic>
      <p:cxnSp>
        <p:nvCxnSpPr>
          <p:cNvPr id="54" name="Straight Connector 53"/>
          <p:cNvCxnSpPr/>
          <p:nvPr/>
        </p:nvCxnSpPr>
        <p:spPr>
          <a:xfrm>
            <a:off x="1109382" y="3059623"/>
            <a:ext cx="520590" cy="20446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18" idx="2"/>
          </p:cNvCxnSpPr>
          <p:nvPr/>
        </p:nvCxnSpPr>
        <p:spPr>
          <a:xfrm flipV="1">
            <a:off x="1134782" y="3453002"/>
            <a:ext cx="493617" cy="49406"/>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8" cstate="print"/>
          <a:stretch>
            <a:fillRect/>
          </a:stretch>
        </p:blipFill>
        <p:spPr>
          <a:xfrm>
            <a:off x="1122223" y="4812398"/>
            <a:ext cx="653285" cy="303807"/>
          </a:xfrm>
          <a:prstGeom prst="rect">
            <a:avLst/>
          </a:prstGeom>
        </p:spPr>
      </p:pic>
      <p:pic>
        <p:nvPicPr>
          <p:cNvPr id="60" name="Picture 59"/>
          <p:cNvPicPr>
            <a:picLocks noChangeAspect="1"/>
          </p:cNvPicPr>
          <p:nvPr/>
        </p:nvPicPr>
        <p:blipFill>
          <a:blip r:embed="rId9" cstate="print"/>
          <a:stretch>
            <a:fillRect/>
          </a:stretch>
        </p:blipFill>
        <p:spPr>
          <a:xfrm>
            <a:off x="1165651" y="5259953"/>
            <a:ext cx="833731" cy="371097"/>
          </a:xfrm>
          <a:prstGeom prst="rect">
            <a:avLst/>
          </a:prstGeom>
        </p:spPr>
      </p:pic>
      <p:pic>
        <p:nvPicPr>
          <p:cNvPr id="61" name="Picture 60"/>
          <p:cNvPicPr>
            <a:picLocks noChangeAspect="1"/>
          </p:cNvPicPr>
          <p:nvPr/>
        </p:nvPicPr>
        <p:blipFill>
          <a:blip r:embed="rId10" cstate="print"/>
          <a:stretch>
            <a:fillRect/>
          </a:stretch>
        </p:blipFill>
        <p:spPr>
          <a:xfrm>
            <a:off x="2177182" y="5579577"/>
            <a:ext cx="540618" cy="419774"/>
          </a:xfrm>
          <a:prstGeom prst="rect">
            <a:avLst/>
          </a:prstGeom>
        </p:spPr>
      </p:pic>
      <p:cxnSp>
        <p:nvCxnSpPr>
          <p:cNvPr id="62" name="Straight Connector 61"/>
          <p:cNvCxnSpPr/>
          <p:nvPr/>
        </p:nvCxnSpPr>
        <p:spPr>
          <a:xfrm flipV="1">
            <a:off x="1760808" y="4923410"/>
            <a:ext cx="493617" cy="49406"/>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0" idx="3"/>
          </p:cNvCxnSpPr>
          <p:nvPr/>
        </p:nvCxnSpPr>
        <p:spPr>
          <a:xfrm flipV="1">
            <a:off x="1999382" y="5206361"/>
            <a:ext cx="370916" cy="23914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2465484" y="5382003"/>
            <a:ext cx="215246" cy="18208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68" name="Picture 67"/>
          <p:cNvPicPr>
            <a:picLocks noChangeAspect="1"/>
          </p:cNvPicPr>
          <p:nvPr/>
        </p:nvPicPr>
        <p:blipFill>
          <a:blip r:embed="rId11" cstate="print"/>
          <a:stretch>
            <a:fillRect/>
          </a:stretch>
        </p:blipFill>
        <p:spPr>
          <a:xfrm>
            <a:off x="7962900" y="3048000"/>
            <a:ext cx="292100" cy="292100"/>
          </a:xfrm>
          <a:prstGeom prst="rect">
            <a:avLst/>
          </a:prstGeom>
        </p:spPr>
      </p:pic>
      <p:pic>
        <p:nvPicPr>
          <p:cNvPr id="69" name="Picture 68"/>
          <p:cNvPicPr>
            <a:picLocks noChangeAspect="1"/>
          </p:cNvPicPr>
          <p:nvPr/>
        </p:nvPicPr>
        <p:blipFill>
          <a:blip r:embed="rId12" cstate="print"/>
          <a:stretch>
            <a:fillRect/>
          </a:stretch>
        </p:blipFill>
        <p:spPr>
          <a:xfrm>
            <a:off x="7023100" y="1204508"/>
            <a:ext cx="845289" cy="155455"/>
          </a:xfrm>
          <a:prstGeom prst="rect">
            <a:avLst/>
          </a:prstGeom>
        </p:spPr>
      </p:pic>
      <p:pic>
        <p:nvPicPr>
          <p:cNvPr id="70" name="Picture 69"/>
          <p:cNvPicPr>
            <a:picLocks noChangeAspect="1"/>
          </p:cNvPicPr>
          <p:nvPr/>
        </p:nvPicPr>
        <p:blipFill>
          <a:blip r:embed="rId13" cstate="print"/>
          <a:stretch>
            <a:fillRect/>
          </a:stretch>
        </p:blipFill>
        <p:spPr>
          <a:xfrm>
            <a:off x="7339222" y="1391100"/>
            <a:ext cx="618067" cy="618067"/>
          </a:xfrm>
          <a:prstGeom prst="rect">
            <a:avLst/>
          </a:prstGeom>
        </p:spPr>
      </p:pic>
      <p:pic>
        <p:nvPicPr>
          <p:cNvPr id="71" name="Picture 70"/>
          <p:cNvPicPr>
            <a:picLocks noChangeAspect="1"/>
          </p:cNvPicPr>
          <p:nvPr/>
        </p:nvPicPr>
        <p:blipFill>
          <a:blip r:embed="rId14" cstate="print"/>
          <a:stretch>
            <a:fillRect/>
          </a:stretch>
        </p:blipFill>
        <p:spPr>
          <a:xfrm>
            <a:off x="6445697" y="869473"/>
            <a:ext cx="483863" cy="304338"/>
          </a:xfrm>
          <a:prstGeom prst="rect">
            <a:avLst/>
          </a:prstGeom>
        </p:spPr>
      </p:pic>
      <p:cxnSp>
        <p:nvCxnSpPr>
          <p:cNvPr id="72" name="Straight Connector 71"/>
          <p:cNvCxnSpPr>
            <a:endCxn id="71" idx="2"/>
          </p:cNvCxnSpPr>
          <p:nvPr/>
        </p:nvCxnSpPr>
        <p:spPr>
          <a:xfrm flipV="1">
            <a:off x="6529565" y="1173811"/>
            <a:ext cx="158064" cy="28775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6760997" y="1402411"/>
            <a:ext cx="427203" cy="287752"/>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6815260" y="1700134"/>
            <a:ext cx="549362" cy="153730"/>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5" cstate="print"/>
          <a:stretch>
            <a:fillRect/>
          </a:stretch>
        </p:blipFill>
        <p:spPr>
          <a:xfrm>
            <a:off x="6789860" y="5481262"/>
            <a:ext cx="825500" cy="299576"/>
          </a:xfrm>
          <a:prstGeom prst="rect">
            <a:avLst/>
          </a:prstGeom>
        </p:spPr>
      </p:pic>
      <p:pic>
        <p:nvPicPr>
          <p:cNvPr id="80" name="Picture 79"/>
          <p:cNvPicPr>
            <a:picLocks noChangeAspect="1"/>
          </p:cNvPicPr>
          <p:nvPr/>
        </p:nvPicPr>
        <p:blipFill>
          <a:blip r:embed="rId16"/>
          <a:stretch>
            <a:fillRect/>
          </a:stretch>
        </p:blipFill>
        <p:spPr>
          <a:xfrm>
            <a:off x="7086600" y="4847380"/>
            <a:ext cx="850900" cy="456859"/>
          </a:xfrm>
          <a:prstGeom prst="rect">
            <a:avLst/>
          </a:prstGeom>
        </p:spPr>
      </p:pic>
      <p:pic>
        <p:nvPicPr>
          <p:cNvPr id="81" name="Picture 80"/>
          <p:cNvPicPr>
            <a:picLocks noChangeAspect="1"/>
          </p:cNvPicPr>
          <p:nvPr/>
        </p:nvPicPr>
        <p:blipFill>
          <a:blip r:embed="rId17" cstate="print"/>
          <a:stretch>
            <a:fillRect/>
          </a:stretch>
        </p:blipFill>
        <p:spPr>
          <a:xfrm>
            <a:off x="6061728" y="5748219"/>
            <a:ext cx="720072" cy="384663"/>
          </a:xfrm>
          <a:prstGeom prst="rect">
            <a:avLst/>
          </a:prstGeom>
        </p:spPr>
      </p:pic>
      <p:cxnSp>
        <p:nvCxnSpPr>
          <p:cNvPr id="82" name="Straight Connector 81"/>
          <p:cNvCxnSpPr/>
          <p:nvPr/>
        </p:nvCxnSpPr>
        <p:spPr>
          <a:xfrm flipV="1">
            <a:off x="7395227" y="3225800"/>
            <a:ext cx="549362" cy="153730"/>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pic>
        <p:nvPicPr>
          <p:cNvPr id="83" name="Picture 82"/>
          <p:cNvPicPr>
            <a:picLocks noChangeAspect="1"/>
          </p:cNvPicPr>
          <p:nvPr/>
        </p:nvPicPr>
        <p:blipFill>
          <a:blip r:embed="rId18" cstate="print"/>
          <a:stretch>
            <a:fillRect/>
          </a:stretch>
        </p:blipFill>
        <p:spPr>
          <a:xfrm>
            <a:off x="7868389" y="3571359"/>
            <a:ext cx="524913" cy="250343"/>
          </a:xfrm>
          <a:prstGeom prst="rect">
            <a:avLst/>
          </a:prstGeom>
        </p:spPr>
      </p:pic>
      <p:cxnSp>
        <p:nvCxnSpPr>
          <p:cNvPr id="84" name="Straight Connector 83"/>
          <p:cNvCxnSpPr>
            <a:endCxn id="83" idx="1"/>
          </p:cNvCxnSpPr>
          <p:nvPr/>
        </p:nvCxnSpPr>
        <p:spPr>
          <a:xfrm>
            <a:off x="7413538" y="3571360"/>
            <a:ext cx="454851" cy="12517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6654879" y="4900670"/>
            <a:ext cx="549362" cy="12789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565979" y="5281670"/>
            <a:ext cx="549362" cy="127891"/>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711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Velocity (Speed)</a:t>
            </a:r>
            <a:r>
              <a:rPr lang="en-US" dirty="0">
                <a:solidFill>
                  <a:srgbClr val="0000FF"/>
                </a:solidFill>
              </a:rPr>
              <a:t/>
            </a:r>
            <a:br>
              <a:rPr lang="en-US" dirty="0">
                <a:solidFill>
                  <a:srgbClr val="0000FF"/>
                </a:solidFill>
              </a:rPr>
            </a:br>
            <a:endParaRPr lang="en-US" dirty="0"/>
          </a:p>
        </p:txBody>
      </p:sp>
      <p:sp>
        <p:nvSpPr>
          <p:cNvPr id="3" name="Content Placeholder 2"/>
          <p:cNvSpPr>
            <a:spLocks noGrp="1"/>
          </p:cNvSpPr>
          <p:nvPr>
            <p:ph idx="1"/>
          </p:nvPr>
        </p:nvSpPr>
        <p:spPr>
          <a:xfrm>
            <a:off x="466244" y="1768251"/>
            <a:ext cx="8231609" cy="4297270"/>
          </a:xfrm>
        </p:spPr>
        <p:txBody>
          <a:bodyPr>
            <a:normAutofit lnSpcReduction="10000"/>
          </a:bodyPr>
          <a:lstStyle/>
          <a:p>
            <a:r>
              <a:rPr lang="en-US" dirty="0" smtClean="0"/>
              <a:t>Data is begin generated fast and need to be processed fast</a:t>
            </a:r>
          </a:p>
          <a:p>
            <a:r>
              <a:rPr lang="en-US" dirty="0" smtClean="0"/>
              <a:t>Online Data Analytics</a:t>
            </a:r>
          </a:p>
          <a:p>
            <a:r>
              <a:rPr lang="en-US" dirty="0" smtClean="0"/>
              <a:t>Late decisions </a:t>
            </a:r>
            <a:r>
              <a:rPr lang="en-US" dirty="0" smtClean="0">
                <a:sym typeface="Wingdings"/>
              </a:rPr>
              <a:t> missing opportunities</a:t>
            </a:r>
          </a:p>
          <a:p>
            <a:r>
              <a:rPr lang="en-US" b="1" dirty="0" smtClean="0">
                <a:solidFill>
                  <a:srgbClr val="800000"/>
                </a:solidFill>
                <a:sym typeface="Wingdings"/>
              </a:rPr>
              <a:t>Examples</a:t>
            </a:r>
            <a:endParaRPr lang="en-US" b="1" dirty="0">
              <a:solidFill>
                <a:srgbClr val="800000"/>
              </a:solidFill>
              <a:sym typeface="Wingdings"/>
            </a:endParaRPr>
          </a:p>
          <a:p>
            <a:pPr lvl="1"/>
            <a:r>
              <a:rPr lang="en-US" sz="1900" b="1" dirty="0" smtClean="0">
                <a:solidFill>
                  <a:srgbClr val="0000FF"/>
                </a:solidFill>
                <a:sym typeface="Wingdings"/>
              </a:rPr>
              <a:t>E-Promotions: </a:t>
            </a:r>
            <a:r>
              <a:rPr lang="en-US" sz="1900" dirty="0" smtClean="0">
                <a:sym typeface="Wingdings"/>
              </a:rPr>
              <a:t>Based on your current location, your purchase history, what you like  send promotions right now for store next to you</a:t>
            </a:r>
          </a:p>
          <a:p>
            <a:pPr lvl="1"/>
            <a:endParaRPr lang="en-US" sz="1900" dirty="0" smtClean="0">
              <a:sym typeface="Wingdings"/>
            </a:endParaRPr>
          </a:p>
          <a:p>
            <a:pPr lvl="1"/>
            <a:r>
              <a:rPr lang="en-US" sz="1900" b="1" dirty="0" smtClean="0">
                <a:solidFill>
                  <a:srgbClr val="0000FF"/>
                </a:solidFill>
                <a:sym typeface="Wingdings"/>
              </a:rPr>
              <a:t>Healthcare monitoring: </a:t>
            </a:r>
            <a:r>
              <a:rPr lang="en-US" sz="1900" dirty="0" smtClean="0">
                <a:sym typeface="Wingdings"/>
              </a:rPr>
              <a:t>sensors monitoring your activities and body   any abnormal measurements require immediate reaction</a:t>
            </a:r>
            <a:endParaRPr lang="en-US" sz="1900" dirty="0"/>
          </a:p>
        </p:txBody>
      </p:sp>
      <p:pic>
        <p:nvPicPr>
          <p:cNvPr id="4" name="Picture 3"/>
          <p:cNvPicPr>
            <a:picLocks noChangeAspect="1"/>
          </p:cNvPicPr>
          <p:nvPr/>
        </p:nvPicPr>
        <p:blipFill>
          <a:blip r:embed="rId2"/>
          <a:stretch>
            <a:fillRect/>
          </a:stretch>
        </p:blipFill>
        <p:spPr>
          <a:xfrm>
            <a:off x="7543800" y="2295602"/>
            <a:ext cx="1263656" cy="1385576"/>
          </a:xfrm>
          <a:prstGeom prst="rect">
            <a:avLst/>
          </a:prstGeom>
        </p:spPr>
      </p:pic>
      <p:sp>
        <p:nvSpPr>
          <p:cNvPr id="5" name="Slide Number Placeholder 4"/>
          <p:cNvSpPr>
            <a:spLocks noGrp="1"/>
          </p:cNvSpPr>
          <p:nvPr>
            <p:ph type="sldNum" sz="quarter" idx="12"/>
          </p:nvPr>
        </p:nvSpPr>
        <p:spPr/>
        <p:txBody>
          <a:bodyPr/>
          <a:lstStyle/>
          <a:p>
            <a:fld id="{EBFB1032-EA64-7144-B003-9BCC9D94B503}" type="slidenum">
              <a:rPr lang="en-US" smtClean="0"/>
              <a:pPr/>
              <a:t>11</a:t>
            </a:fld>
            <a:endParaRPr lang="en-US" dirty="0"/>
          </a:p>
        </p:txBody>
      </p:sp>
    </p:spTree>
    <p:extLst>
      <p:ext uri="{BB962C8B-B14F-4D97-AF65-F5344CB8AC3E}">
        <p14:creationId xmlns:p14="http://schemas.microsoft.com/office/powerpoint/2010/main" val="325773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heckerboard(across)">
                                      <p:cBhvr>
                                        <p:cTn id="10" dur="500"/>
                                        <p:tgtEl>
                                          <p:spTgt spid="3">
                                            <p:txEl>
                                              <p:pRg st="4" end="4"/>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heckerboard(across)">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Real-time/Fast Data</a:t>
            </a:r>
            <a:endParaRPr lang="en-US" dirty="0"/>
          </a:p>
        </p:txBody>
      </p:sp>
      <p:grpSp>
        <p:nvGrpSpPr>
          <p:cNvPr id="4" name="Group 3"/>
          <p:cNvGrpSpPr/>
          <p:nvPr/>
        </p:nvGrpSpPr>
        <p:grpSpPr>
          <a:xfrm>
            <a:off x="320661" y="1694798"/>
            <a:ext cx="2724724" cy="2202150"/>
            <a:chOff x="320661" y="1694798"/>
            <a:chExt cx="2724724" cy="2202150"/>
          </a:xfrm>
        </p:grpSpPr>
        <p:pic>
          <p:nvPicPr>
            <p:cNvPr id="9" name="Picture 8" descr="Screen shot 2013-01-13 at 5.24.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73" y="1694798"/>
              <a:ext cx="1092761" cy="1806907"/>
            </a:xfrm>
            <a:prstGeom prst="rect">
              <a:avLst/>
            </a:prstGeom>
          </p:spPr>
        </p:pic>
        <p:sp>
          <p:nvSpPr>
            <p:cNvPr id="18" name="TextBox 17"/>
            <p:cNvSpPr txBox="1"/>
            <p:nvPr/>
          </p:nvSpPr>
          <p:spPr>
            <a:xfrm>
              <a:off x="320661" y="3312172"/>
              <a:ext cx="2724724" cy="584776"/>
            </a:xfrm>
            <a:prstGeom prst="rect">
              <a:avLst/>
            </a:prstGeom>
            <a:noFill/>
          </p:spPr>
          <p:txBody>
            <a:bodyPr wrap="none" rtlCol="0">
              <a:spAutoFit/>
            </a:bodyPr>
            <a:lstStyle/>
            <a:p>
              <a:r>
                <a:rPr lang="en-US" sz="1600" b="1" dirty="0" smtClean="0">
                  <a:solidFill>
                    <a:srgbClr val="800000"/>
                  </a:solidFill>
                </a:rPr>
                <a:t>Social media and networks</a:t>
              </a:r>
            </a:p>
            <a:p>
              <a:r>
                <a:rPr lang="en-US" sz="1600" dirty="0" smtClean="0"/>
                <a:t>(all of us are generating data)</a:t>
              </a:r>
              <a:endParaRPr lang="en-US" sz="1600" dirty="0"/>
            </a:p>
          </p:txBody>
        </p:sp>
      </p:grpSp>
      <p:grpSp>
        <p:nvGrpSpPr>
          <p:cNvPr id="7" name="Group 6"/>
          <p:cNvGrpSpPr/>
          <p:nvPr/>
        </p:nvGrpSpPr>
        <p:grpSpPr>
          <a:xfrm>
            <a:off x="3047431" y="1677257"/>
            <a:ext cx="2791218" cy="2266489"/>
            <a:chOff x="3047431" y="1677257"/>
            <a:chExt cx="2791218" cy="2266489"/>
          </a:xfrm>
        </p:grpSpPr>
        <p:pic>
          <p:nvPicPr>
            <p:cNvPr id="5" name="Picture 4"/>
            <p:cNvPicPr>
              <a:picLocks noChangeAspect="1"/>
            </p:cNvPicPr>
            <p:nvPr/>
          </p:nvPicPr>
          <p:blipFill>
            <a:blip r:embed="rId3" cstate="print"/>
            <a:stretch>
              <a:fillRect/>
            </a:stretch>
          </p:blipFill>
          <p:spPr>
            <a:xfrm>
              <a:off x="4641644" y="1868931"/>
              <a:ext cx="994591" cy="671289"/>
            </a:xfrm>
            <a:prstGeom prst="rect">
              <a:avLst/>
            </a:prstGeom>
          </p:spPr>
        </p:pic>
        <p:pic>
          <p:nvPicPr>
            <p:cNvPr id="6" name="Picture 5"/>
            <p:cNvPicPr>
              <a:picLocks noChangeAspect="1"/>
            </p:cNvPicPr>
            <p:nvPr/>
          </p:nvPicPr>
          <p:blipFill>
            <a:blip r:embed="rId4" cstate="print"/>
            <a:stretch>
              <a:fillRect/>
            </a:stretch>
          </p:blipFill>
          <p:spPr>
            <a:xfrm>
              <a:off x="3841011" y="1868931"/>
              <a:ext cx="800633" cy="671289"/>
            </a:xfrm>
            <a:prstGeom prst="rect">
              <a:avLst/>
            </a:prstGeom>
          </p:spPr>
        </p:pic>
        <p:pic>
          <p:nvPicPr>
            <p:cNvPr id="10" name="Picture 9"/>
            <p:cNvPicPr>
              <a:picLocks noChangeAspect="1"/>
            </p:cNvPicPr>
            <p:nvPr/>
          </p:nvPicPr>
          <p:blipFill>
            <a:blip r:embed="rId5"/>
            <a:stretch>
              <a:fillRect/>
            </a:stretch>
          </p:blipFill>
          <p:spPr>
            <a:xfrm>
              <a:off x="4651715" y="2540220"/>
              <a:ext cx="984520" cy="747822"/>
            </a:xfrm>
            <a:prstGeom prst="rect">
              <a:avLst/>
            </a:prstGeom>
          </p:spPr>
        </p:pic>
        <p:pic>
          <p:nvPicPr>
            <p:cNvPr id="11" name="Picture 10"/>
            <p:cNvPicPr>
              <a:picLocks noChangeAspect="1"/>
            </p:cNvPicPr>
            <p:nvPr/>
          </p:nvPicPr>
          <p:blipFill>
            <a:blip r:embed="rId6" cstate="print"/>
            <a:stretch>
              <a:fillRect/>
            </a:stretch>
          </p:blipFill>
          <p:spPr>
            <a:xfrm>
              <a:off x="3047431" y="1677257"/>
              <a:ext cx="691475" cy="968065"/>
            </a:xfrm>
            <a:prstGeom prst="rect">
              <a:avLst/>
            </a:prstGeom>
          </p:spPr>
        </p:pic>
        <p:pic>
          <p:nvPicPr>
            <p:cNvPr id="12" name="Picture 11"/>
            <p:cNvPicPr>
              <a:picLocks noChangeAspect="1"/>
            </p:cNvPicPr>
            <p:nvPr/>
          </p:nvPicPr>
          <p:blipFill>
            <a:blip r:embed="rId7" cstate="print"/>
            <a:stretch>
              <a:fillRect/>
            </a:stretch>
          </p:blipFill>
          <p:spPr>
            <a:xfrm>
              <a:off x="3492577" y="2540220"/>
              <a:ext cx="1149067" cy="747822"/>
            </a:xfrm>
            <a:prstGeom prst="rect">
              <a:avLst/>
            </a:prstGeom>
          </p:spPr>
        </p:pic>
        <p:sp>
          <p:nvSpPr>
            <p:cNvPr id="19" name="TextBox 18"/>
            <p:cNvSpPr txBox="1"/>
            <p:nvPr/>
          </p:nvSpPr>
          <p:spPr>
            <a:xfrm>
              <a:off x="3289353" y="3358970"/>
              <a:ext cx="2549296" cy="584776"/>
            </a:xfrm>
            <a:prstGeom prst="rect">
              <a:avLst/>
            </a:prstGeom>
            <a:noFill/>
          </p:spPr>
          <p:txBody>
            <a:bodyPr wrap="none" rtlCol="0">
              <a:spAutoFit/>
            </a:bodyPr>
            <a:lstStyle/>
            <a:p>
              <a:r>
                <a:rPr lang="en-US" sz="1600" b="1" dirty="0" smtClean="0">
                  <a:solidFill>
                    <a:srgbClr val="800000"/>
                  </a:solidFill>
                </a:rPr>
                <a:t>Scientific instruments</a:t>
              </a:r>
            </a:p>
            <a:p>
              <a:r>
                <a:rPr lang="en-US" sz="1600" dirty="0" smtClean="0"/>
                <a:t>(collecting all sorts of data) </a:t>
              </a:r>
              <a:endParaRPr lang="en-US" sz="1600" dirty="0"/>
            </a:p>
          </p:txBody>
        </p:sp>
      </p:grpSp>
      <p:grpSp>
        <p:nvGrpSpPr>
          <p:cNvPr id="8" name="Group 7"/>
          <p:cNvGrpSpPr/>
          <p:nvPr/>
        </p:nvGrpSpPr>
        <p:grpSpPr>
          <a:xfrm>
            <a:off x="6115278" y="1765168"/>
            <a:ext cx="2957260" cy="1359828"/>
            <a:chOff x="6115278" y="1765168"/>
            <a:chExt cx="2957260" cy="1359828"/>
          </a:xfrm>
        </p:grpSpPr>
        <p:pic>
          <p:nvPicPr>
            <p:cNvPr id="16" name="Picture 15"/>
            <p:cNvPicPr>
              <a:picLocks noChangeAspect="1"/>
            </p:cNvPicPr>
            <p:nvPr/>
          </p:nvPicPr>
          <p:blipFill>
            <a:blip r:embed="rId8" cstate="print"/>
            <a:stretch>
              <a:fillRect/>
            </a:stretch>
          </p:blipFill>
          <p:spPr>
            <a:xfrm>
              <a:off x="7575339" y="1765168"/>
              <a:ext cx="797063" cy="797063"/>
            </a:xfrm>
            <a:prstGeom prst="rect">
              <a:avLst/>
            </a:prstGeom>
          </p:spPr>
        </p:pic>
        <p:pic>
          <p:nvPicPr>
            <p:cNvPr id="17" name="Picture 16"/>
            <p:cNvPicPr>
              <a:picLocks noChangeAspect="1"/>
            </p:cNvPicPr>
            <p:nvPr/>
          </p:nvPicPr>
          <p:blipFill>
            <a:blip r:embed="rId9"/>
            <a:stretch>
              <a:fillRect/>
            </a:stretch>
          </p:blipFill>
          <p:spPr>
            <a:xfrm>
              <a:off x="6697879" y="1766568"/>
              <a:ext cx="877460" cy="795663"/>
            </a:xfrm>
            <a:prstGeom prst="rect">
              <a:avLst/>
            </a:prstGeom>
          </p:spPr>
        </p:pic>
        <p:sp>
          <p:nvSpPr>
            <p:cNvPr id="20" name="TextBox 19"/>
            <p:cNvSpPr txBox="1"/>
            <p:nvPr/>
          </p:nvSpPr>
          <p:spPr>
            <a:xfrm>
              <a:off x="6115278" y="2540220"/>
              <a:ext cx="2957260" cy="584776"/>
            </a:xfrm>
            <a:prstGeom prst="rect">
              <a:avLst/>
            </a:prstGeom>
            <a:noFill/>
          </p:spPr>
          <p:txBody>
            <a:bodyPr wrap="none" rtlCol="0">
              <a:spAutoFit/>
            </a:bodyPr>
            <a:lstStyle/>
            <a:p>
              <a:r>
                <a:rPr lang="en-US" sz="1600" b="1" dirty="0" smtClean="0">
                  <a:solidFill>
                    <a:srgbClr val="800000"/>
                  </a:solidFill>
                </a:rPr>
                <a:t>Mobile devices </a:t>
              </a:r>
            </a:p>
            <a:p>
              <a:r>
                <a:rPr lang="en-US" sz="1600" dirty="0" smtClean="0"/>
                <a:t>(tracking all objects all the time)</a:t>
              </a:r>
              <a:endParaRPr lang="en-US" sz="1600" dirty="0"/>
            </a:p>
          </p:txBody>
        </p:sp>
      </p:grpSp>
      <p:grpSp>
        <p:nvGrpSpPr>
          <p:cNvPr id="15" name="Group 14"/>
          <p:cNvGrpSpPr/>
          <p:nvPr/>
        </p:nvGrpSpPr>
        <p:grpSpPr>
          <a:xfrm>
            <a:off x="5859696" y="3469326"/>
            <a:ext cx="3161506" cy="1228153"/>
            <a:chOff x="5859696" y="3469326"/>
            <a:chExt cx="3161506" cy="1228153"/>
          </a:xfrm>
        </p:grpSpPr>
        <p:pic>
          <p:nvPicPr>
            <p:cNvPr id="13" name="Picture 12"/>
            <p:cNvPicPr>
              <a:picLocks noChangeAspect="1"/>
            </p:cNvPicPr>
            <p:nvPr/>
          </p:nvPicPr>
          <p:blipFill>
            <a:blip r:embed="rId10" cstate="print"/>
            <a:stretch>
              <a:fillRect/>
            </a:stretch>
          </p:blipFill>
          <p:spPr>
            <a:xfrm>
              <a:off x="6369098" y="3501410"/>
              <a:ext cx="984502" cy="640989"/>
            </a:xfrm>
            <a:prstGeom prst="rect">
              <a:avLst/>
            </a:prstGeom>
          </p:spPr>
        </p:pic>
        <p:pic>
          <p:nvPicPr>
            <p:cNvPr id="14" name="Picture 13"/>
            <p:cNvPicPr>
              <a:picLocks noChangeAspect="1"/>
            </p:cNvPicPr>
            <p:nvPr/>
          </p:nvPicPr>
          <p:blipFill>
            <a:blip r:embed="rId11" cstate="print"/>
            <a:stretch>
              <a:fillRect/>
            </a:stretch>
          </p:blipFill>
          <p:spPr>
            <a:xfrm>
              <a:off x="7353600" y="3469326"/>
              <a:ext cx="1143056" cy="643377"/>
            </a:xfrm>
            <a:prstGeom prst="rect">
              <a:avLst/>
            </a:prstGeom>
          </p:spPr>
        </p:pic>
        <p:sp>
          <p:nvSpPr>
            <p:cNvPr id="21" name="TextBox 20"/>
            <p:cNvSpPr txBox="1"/>
            <p:nvPr/>
          </p:nvSpPr>
          <p:spPr>
            <a:xfrm>
              <a:off x="5859696" y="4112703"/>
              <a:ext cx="3161506" cy="584776"/>
            </a:xfrm>
            <a:prstGeom prst="rect">
              <a:avLst/>
            </a:prstGeom>
            <a:noFill/>
          </p:spPr>
          <p:txBody>
            <a:bodyPr wrap="square" rtlCol="0">
              <a:spAutoFit/>
            </a:bodyPr>
            <a:lstStyle/>
            <a:p>
              <a:r>
                <a:rPr lang="en-US" sz="1600" b="1" dirty="0" smtClean="0">
                  <a:solidFill>
                    <a:srgbClr val="800000"/>
                  </a:solidFill>
                </a:rPr>
                <a:t>Sensor technology and networks</a:t>
              </a:r>
            </a:p>
            <a:p>
              <a:r>
                <a:rPr lang="en-US" sz="1600" dirty="0" smtClean="0"/>
                <a:t>(measuring all kinds of data) </a:t>
              </a:r>
              <a:endParaRPr lang="en-US" sz="1600" dirty="0"/>
            </a:p>
          </p:txBody>
        </p:sp>
      </p:grpSp>
      <p:sp>
        <p:nvSpPr>
          <p:cNvPr id="22" name="Content Placeholder 2"/>
          <p:cNvSpPr>
            <a:spLocks noGrp="1"/>
          </p:cNvSpPr>
          <p:nvPr>
            <p:ph idx="1"/>
          </p:nvPr>
        </p:nvSpPr>
        <p:spPr>
          <a:xfrm>
            <a:off x="425331" y="4985478"/>
            <a:ext cx="8071325" cy="1329316"/>
          </a:xfrm>
        </p:spPr>
        <p:txBody>
          <a:bodyPr>
            <a:normAutofit fontScale="55000" lnSpcReduction="20000"/>
          </a:bodyPr>
          <a:lstStyle/>
          <a:p>
            <a:pPr>
              <a:lnSpc>
                <a:spcPct val="120000"/>
              </a:lnSpc>
            </a:pPr>
            <a:r>
              <a:rPr lang="en-US" dirty="0" smtClean="0"/>
              <a:t>The </a:t>
            </a:r>
            <a:r>
              <a:rPr lang="en-US" dirty="0"/>
              <a:t>progress and innovation </a:t>
            </a:r>
            <a:r>
              <a:rPr lang="en-US" dirty="0" smtClean="0"/>
              <a:t>is </a:t>
            </a:r>
            <a:r>
              <a:rPr lang="en-US" dirty="0"/>
              <a:t>no longer hindered by </a:t>
            </a:r>
            <a:r>
              <a:rPr lang="en-US" dirty="0" smtClean="0"/>
              <a:t>the </a:t>
            </a:r>
            <a:r>
              <a:rPr lang="en-US" dirty="0"/>
              <a:t>ability to collect </a:t>
            </a:r>
            <a:r>
              <a:rPr lang="en-US" dirty="0" smtClean="0"/>
              <a:t>data</a:t>
            </a:r>
          </a:p>
          <a:p>
            <a:pPr>
              <a:lnSpc>
                <a:spcPct val="120000"/>
              </a:lnSpc>
            </a:pPr>
            <a:r>
              <a:rPr lang="en-US" dirty="0" smtClean="0"/>
              <a:t>But, </a:t>
            </a:r>
            <a:r>
              <a:rPr lang="en-US" dirty="0"/>
              <a:t>by </a:t>
            </a:r>
            <a:r>
              <a:rPr lang="en-US" dirty="0" smtClean="0"/>
              <a:t>the </a:t>
            </a:r>
            <a:r>
              <a:rPr lang="en-US" dirty="0"/>
              <a:t>ability to manage, analyze</a:t>
            </a:r>
            <a:r>
              <a:rPr lang="en-US" dirty="0" smtClean="0"/>
              <a:t>, summarize</a:t>
            </a:r>
            <a:r>
              <a:rPr lang="en-US" dirty="0"/>
              <a:t>, visualize, and discover knowledge from the collected data in a timely manner and in a </a:t>
            </a:r>
            <a:r>
              <a:rPr lang="en-US" dirty="0" smtClean="0"/>
              <a:t>scalable fashion</a:t>
            </a:r>
            <a:endParaRPr lang="en-US" dirty="0"/>
          </a:p>
        </p:txBody>
      </p:sp>
      <p:sp>
        <p:nvSpPr>
          <p:cNvPr id="3" name="Slide Number Placeholder 2"/>
          <p:cNvSpPr>
            <a:spLocks noGrp="1"/>
          </p:cNvSpPr>
          <p:nvPr>
            <p:ph type="sldNum" sz="quarter" idx="12"/>
          </p:nvPr>
        </p:nvSpPr>
        <p:spPr/>
        <p:txBody>
          <a:bodyPr/>
          <a:lstStyle/>
          <a:p>
            <a:fld id="{EBFB1032-EA64-7144-B003-9BCC9D94B503}" type="slidenum">
              <a:rPr lang="en-US" smtClean="0"/>
              <a:pPr/>
              <a:t>12</a:t>
            </a:fld>
            <a:endParaRPr lang="en-US" dirty="0"/>
          </a:p>
        </p:txBody>
      </p:sp>
    </p:spTree>
    <p:extLst>
      <p:ext uri="{BB962C8B-B14F-4D97-AF65-F5344CB8AC3E}">
        <p14:creationId xmlns:p14="http://schemas.microsoft.com/office/powerpoint/2010/main" val="24826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dissolve">
                                      <p:cBhvr>
                                        <p:cTn id="27" dur="500"/>
                                        <p:tgtEl>
                                          <p:spTgt spid="22">
                                            <p:txEl>
                                              <p:pRg st="0" end="0"/>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2">
                                            <p:txEl>
                                              <p:pRg st="1" end="1"/>
                                            </p:txEl>
                                          </p:spTgt>
                                        </p:tgtEl>
                                        <p:attrNameLst>
                                          <p:attrName>style.visibility</p:attrName>
                                        </p:attrNameLst>
                                      </p:cBhvr>
                                      <p:to>
                                        <p:strVal val="visible"/>
                                      </p:to>
                                    </p:set>
                                    <p:animEffect transition="in" filter="dissolve">
                                      <p:cBhvr>
                                        <p:cTn id="30"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251200" y="1803399"/>
            <a:ext cx="2476500" cy="2476500"/>
          </a:xfrm>
          <a:prstGeom prst="rect">
            <a:avLst/>
          </a:prstGeom>
        </p:spPr>
      </p:pic>
      <p:sp>
        <p:nvSpPr>
          <p:cNvPr id="7" name="Title 1"/>
          <p:cNvSpPr txBox="1">
            <a:spLocks/>
          </p:cNvSpPr>
          <p:nvPr/>
        </p:nvSpPr>
        <p:spPr>
          <a:xfrm>
            <a:off x="469236" y="368300"/>
            <a:ext cx="8229600" cy="6223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Real-Time Analytics/Decision Requirement</a:t>
            </a:r>
            <a:endParaRPr lang="en-US" sz="2800" b="1" dirty="0"/>
          </a:p>
        </p:txBody>
      </p:sp>
      <p:sp>
        <p:nvSpPr>
          <p:cNvPr id="8" name="Cloud 7"/>
          <p:cNvSpPr/>
          <p:nvPr/>
        </p:nvSpPr>
        <p:spPr>
          <a:xfrm>
            <a:off x="1701800" y="1371599"/>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loud 9"/>
          <p:cNvSpPr/>
          <p:nvPr/>
        </p:nvSpPr>
        <p:spPr>
          <a:xfrm>
            <a:off x="5201108" y="1358899"/>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p:cNvSpPr/>
          <p:nvPr/>
        </p:nvSpPr>
        <p:spPr>
          <a:xfrm>
            <a:off x="5880100" y="3132781"/>
            <a:ext cx="2222500" cy="1790700"/>
          </a:xfrm>
          <a:prstGeom prst="cloud">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715223" y="3469331"/>
            <a:ext cx="1633781" cy="523220"/>
          </a:xfrm>
          <a:prstGeom prst="rect">
            <a:avLst/>
          </a:prstGeom>
          <a:noFill/>
        </p:spPr>
        <p:txBody>
          <a:bodyPr wrap="none" rtlCol="0">
            <a:spAutoFit/>
          </a:bodyPr>
          <a:lstStyle/>
          <a:p>
            <a:r>
              <a:rPr lang="en-US" sz="2800" b="1" dirty="0" smtClean="0">
                <a:solidFill>
                  <a:schemeClr val="bg1"/>
                </a:solidFill>
              </a:rPr>
              <a:t>Customer</a:t>
            </a:r>
            <a:endParaRPr lang="en-US" sz="2800" b="1" dirty="0">
              <a:solidFill>
                <a:schemeClr val="bg1"/>
              </a:solidFill>
            </a:endParaRPr>
          </a:p>
        </p:txBody>
      </p:sp>
      <p:sp>
        <p:nvSpPr>
          <p:cNvPr id="14" name="Cloud 13"/>
          <p:cNvSpPr/>
          <p:nvPr/>
        </p:nvSpPr>
        <p:spPr>
          <a:xfrm>
            <a:off x="4203700" y="2031999"/>
            <a:ext cx="635000" cy="459264"/>
          </a:xfrm>
          <a:prstGeom prst="cloud">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203700" y="2083831"/>
            <a:ext cx="629706" cy="369332"/>
          </a:xfrm>
          <a:prstGeom prst="rect">
            <a:avLst/>
          </a:prstGeom>
          <a:noFill/>
        </p:spPr>
        <p:txBody>
          <a:bodyPr wrap="none" rtlCol="0">
            <a:spAutoFit/>
          </a:bodyPr>
          <a:lstStyle/>
          <a:p>
            <a:pPr algn="ctr"/>
            <a:r>
              <a:rPr lang="en-US" sz="900" b="1" dirty="0" smtClean="0"/>
              <a:t>Influence</a:t>
            </a:r>
          </a:p>
          <a:p>
            <a:pPr algn="ctr"/>
            <a:r>
              <a:rPr lang="en-US" sz="900" b="1" dirty="0" smtClean="0"/>
              <a:t>Behavior</a:t>
            </a:r>
            <a:endParaRPr lang="en-US" sz="900" b="1" dirty="0"/>
          </a:p>
        </p:txBody>
      </p:sp>
      <p:sp>
        <p:nvSpPr>
          <p:cNvPr id="16" name="Cloud 15"/>
          <p:cNvSpPr/>
          <p:nvPr/>
        </p:nvSpPr>
        <p:spPr>
          <a:xfrm>
            <a:off x="3378200" y="4365603"/>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872268" y="1663699"/>
            <a:ext cx="1780656" cy="1077218"/>
          </a:xfrm>
          <a:prstGeom prst="rect">
            <a:avLst/>
          </a:prstGeom>
          <a:noFill/>
        </p:spPr>
        <p:txBody>
          <a:bodyPr wrap="none" rtlCol="0">
            <a:spAutoFit/>
          </a:bodyPr>
          <a:lstStyle/>
          <a:p>
            <a:pPr algn="ctr"/>
            <a:r>
              <a:rPr lang="en-US" sz="1600" b="1" dirty="0" smtClean="0"/>
              <a:t>Product </a:t>
            </a:r>
          </a:p>
          <a:p>
            <a:pPr algn="ctr"/>
            <a:r>
              <a:rPr lang="en-US" sz="1600" b="1" dirty="0" smtClean="0"/>
              <a:t>Recommendations </a:t>
            </a:r>
          </a:p>
          <a:p>
            <a:pPr algn="ctr"/>
            <a:r>
              <a:rPr lang="en-US" sz="1600" b="1" dirty="0"/>
              <a:t>t</a:t>
            </a:r>
            <a:r>
              <a:rPr lang="en-US" sz="1600" b="1" dirty="0" smtClean="0"/>
              <a:t>hat are </a:t>
            </a:r>
            <a:r>
              <a:rPr lang="en-US" sz="1600" b="1" i="1" u="sng" dirty="0" smtClean="0"/>
              <a:t>Relevant</a:t>
            </a:r>
            <a:r>
              <a:rPr lang="en-US" sz="1600" b="1" dirty="0" smtClean="0"/>
              <a:t> </a:t>
            </a:r>
          </a:p>
          <a:p>
            <a:pPr algn="ctr"/>
            <a:r>
              <a:rPr lang="en-US" sz="1600" b="1" dirty="0" smtClean="0"/>
              <a:t>&amp; </a:t>
            </a:r>
            <a:r>
              <a:rPr lang="en-US" sz="1600" b="1" i="1" u="sng" dirty="0" smtClean="0"/>
              <a:t>Compelling</a:t>
            </a:r>
            <a:r>
              <a:rPr lang="en-US" sz="1600" b="1" dirty="0" smtClean="0"/>
              <a:t> </a:t>
            </a:r>
          </a:p>
        </p:txBody>
      </p:sp>
      <p:sp>
        <p:nvSpPr>
          <p:cNvPr id="18" name="TextBox 17"/>
          <p:cNvSpPr txBox="1"/>
          <p:nvPr/>
        </p:nvSpPr>
        <p:spPr>
          <a:xfrm>
            <a:off x="6176824" y="3372364"/>
            <a:ext cx="1679166" cy="1323439"/>
          </a:xfrm>
          <a:prstGeom prst="rect">
            <a:avLst/>
          </a:prstGeom>
          <a:noFill/>
        </p:spPr>
        <p:txBody>
          <a:bodyPr wrap="none" rtlCol="0">
            <a:spAutoFit/>
          </a:bodyPr>
          <a:lstStyle/>
          <a:p>
            <a:pPr algn="ctr"/>
            <a:r>
              <a:rPr lang="en-US" sz="1600" b="1" dirty="0" smtClean="0"/>
              <a:t>Friend Invitations </a:t>
            </a:r>
          </a:p>
          <a:p>
            <a:pPr algn="ctr"/>
            <a:r>
              <a:rPr lang="en-US" sz="1600" b="1" dirty="0" smtClean="0"/>
              <a:t>to join a </a:t>
            </a:r>
          </a:p>
          <a:p>
            <a:pPr algn="ctr"/>
            <a:r>
              <a:rPr lang="en-US" sz="1600" b="1" dirty="0" smtClean="0"/>
              <a:t>Game or Activity</a:t>
            </a:r>
          </a:p>
          <a:p>
            <a:pPr algn="ctr"/>
            <a:r>
              <a:rPr lang="en-US" sz="1600" b="1" dirty="0"/>
              <a:t>t</a:t>
            </a:r>
            <a:r>
              <a:rPr lang="en-US" sz="1600" b="1" dirty="0" smtClean="0"/>
              <a:t>hat expands</a:t>
            </a:r>
          </a:p>
          <a:p>
            <a:pPr algn="ctr"/>
            <a:r>
              <a:rPr lang="en-US" sz="1600" b="1" dirty="0" smtClean="0"/>
              <a:t>business </a:t>
            </a:r>
          </a:p>
        </p:txBody>
      </p:sp>
      <p:sp>
        <p:nvSpPr>
          <p:cNvPr id="19" name="TextBox 18"/>
          <p:cNvSpPr txBox="1"/>
          <p:nvPr/>
        </p:nvSpPr>
        <p:spPr>
          <a:xfrm>
            <a:off x="3607913" y="4797571"/>
            <a:ext cx="1800493" cy="1077218"/>
          </a:xfrm>
          <a:prstGeom prst="rect">
            <a:avLst/>
          </a:prstGeom>
          <a:noFill/>
        </p:spPr>
        <p:txBody>
          <a:bodyPr wrap="none" rtlCol="0">
            <a:spAutoFit/>
          </a:bodyPr>
          <a:lstStyle/>
          <a:p>
            <a:pPr algn="ctr"/>
            <a:r>
              <a:rPr lang="en-US" sz="1600" b="1" dirty="0" smtClean="0"/>
              <a:t>Preventing Fraud  </a:t>
            </a:r>
          </a:p>
          <a:p>
            <a:pPr algn="ctr"/>
            <a:r>
              <a:rPr lang="en-US" sz="1600" b="1" dirty="0" smtClean="0"/>
              <a:t> as it is </a:t>
            </a:r>
            <a:r>
              <a:rPr lang="en-US" sz="1600" b="1" i="1" u="sng" dirty="0" smtClean="0"/>
              <a:t>Occurring </a:t>
            </a:r>
          </a:p>
          <a:p>
            <a:pPr algn="ctr"/>
            <a:r>
              <a:rPr lang="en-US" sz="1600" b="1" dirty="0" smtClean="0"/>
              <a:t>&amp; preventing more</a:t>
            </a:r>
          </a:p>
          <a:p>
            <a:pPr algn="ctr"/>
            <a:r>
              <a:rPr lang="en-US" sz="1600" b="1" dirty="0" smtClean="0"/>
              <a:t>proactively </a:t>
            </a:r>
          </a:p>
        </p:txBody>
      </p:sp>
      <p:sp>
        <p:nvSpPr>
          <p:cNvPr id="21" name="TextBox 20"/>
          <p:cNvSpPr txBox="1"/>
          <p:nvPr/>
        </p:nvSpPr>
        <p:spPr>
          <a:xfrm>
            <a:off x="5212308" y="1848364"/>
            <a:ext cx="2276785" cy="1077218"/>
          </a:xfrm>
          <a:prstGeom prst="rect">
            <a:avLst/>
          </a:prstGeom>
          <a:noFill/>
        </p:spPr>
        <p:txBody>
          <a:bodyPr wrap="none" rtlCol="0">
            <a:spAutoFit/>
          </a:bodyPr>
          <a:lstStyle/>
          <a:p>
            <a:pPr algn="ctr"/>
            <a:r>
              <a:rPr lang="en-US" sz="1600" b="1" dirty="0" smtClean="0"/>
              <a:t>Learning why Customers </a:t>
            </a:r>
          </a:p>
          <a:p>
            <a:pPr algn="ctr"/>
            <a:r>
              <a:rPr lang="en-US" sz="1600" b="1" dirty="0" smtClean="0"/>
              <a:t>Switch to competitors</a:t>
            </a:r>
          </a:p>
          <a:p>
            <a:pPr algn="ctr"/>
            <a:r>
              <a:rPr lang="en-US" sz="1600" b="1" dirty="0" smtClean="0"/>
              <a:t> and their offers; in</a:t>
            </a:r>
          </a:p>
          <a:p>
            <a:pPr algn="ctr"/>
            <a:r>
              <a:rPr lang="en-US" sz="1600" b="1" dirty="0" smtClean="0"/>
              <a:t> time to Counter </a:t>
            </a:r>
          </a:p>
        </p:txBody>
      </p:sp>
      <p:sp>
        <p:nvSpPr>
          <p:cNvPr id="23" name="Cloud 22"/>
          <p:cNvSpPr/>
          <p:nvPr/>
        </p:nvSpPr>
        <p:spPr>
          <a:xfrm>
            <a:off x="901700" y="3448049"/>
            <a:ext cx="2222500" cy="1790700"/>
          </a:xfrm>
          <a:prstGeom prst="cloud">
            <a:avLst/>
          </a:prstGeom>
          <a:solidFill>
            <a:schemeClr val="bg1">
              <a:lumMod val="85000"/>
            </a:schemeClr>
          </a:solidFill>
          <a:ln>
            <a:solidFill>
              <a:srgbClr val="A6A6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143548" y="3702217"/>
            <a:ext cx="1776247" cy="1323439"/>
          </a:xfrm>
          <a:prstGeom prst="rect">
            <a:avLst/>
          </a:prstGeom>
          <a:noFill/>
        </p:spPr>
        <p:txBody>
          <a:bodyPr wrap="none" rtlCol="0">
            <a:spAutoFit/>
          </a:bodyPr>
          <a:lstStyle/>
          <a:p>
            <a:pPr algn="ctr"/>
            <a:r>
              <a:rPr lang="en-US" sz="1600" b="1" dirty="0" smtClean="0"/>
              <a:t>Improving the</a:t>
            </a:r>
          </a:p>
          <a:p>
            <a:pPr algn="ctr"/>
            <a:r>
              <a:rPr lang="en-US" sz="1600" b="1" dirty="0" smtClean="0"/>
              <a:t>Marketing </a:t>
            </a:r>
          </a:p>
          <a:p>
            <a:pPr algn="ctr"/>
            <a:r>
              <a:rPr lang="en-US" sz="1600" b="1" dirty="0" smtClean="0"/>
              <a:t>Effectiveness of a </a:t>
            </a:r>
          </a:p>
          <a:p>
            <a:pPr algn="ctr"/>
            <a:r>
              <a:rPr lang="en-US" sz="1600" b="1" dirty="0" smtClean="0"/>
              <a:t>Promotion while it</a:t>
            </a:r>
          </a:p>
          <a:p>
            <a:pPr algn="ctr"/>
            <a:r>
              <a:rPr lang="en-US" sz="1600" b="1" dirty="0" smtClean="0"/>
              <a:t>is still in Play  </a:t>
            </a:r>
          </a:p>
        </p:txBody>
      </p:sp>
    </p:spTree>
    <p:extLst>
      <p:ext uri="{BB962C8B-B14F-4D97-AF65-F5344CB8AC3E}">
        <p14:creationId xmlns:p14="http://schemas.microsoft.com/office/powerpoint/2010/main" val="3782257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Make it 4V’s</a:t>
            </a:r>
            <a:endParaRPr lang="en-US" dirty="0"/>
          </a:p>
        </p:txBody>
      </p:sp>
      <p:sp>
        <p:nvSpPr>
          <p:cNvPr id="4" name="Slide Number Placeholder 3"/>
          <p:cNvSpPr>
            <a:spLocks noGrp="1"/>
          </p:cNvSpPr>
          <p:nvPr>
            <p:ph type="sldNum" sz="quarter" idx="12"/>
          </p:nvPr>
        </p:nvSpPr>
        <p:spPr/>
        <p:txBody>
          <a:bodyPr/>
          <a:lstStyle/>
          <a:p>
            <a:fld id="{EBFB1032-EA64-7144-B003-9BCC9D94B503}" type="slidenum">
              <a:rPr lang="en-US" smtClean="0"/>
              <a:pPr/>
              <a:t>14</a:t>
            </a:fld>
            <a:endParaRPr lang="en-US" dirty="0"/>
          </a:p>
        </p:txBody>
      </p:sp>
      <p:pic>
        <p:nvPicPr>
          <p:cNvPr id="5" name="Picture 4"/>
          <p:cNvPicPr>
            <a:picLocks noChangeAspect="1"/>
          </p:cNvPicPr>
          <p:nvPr/>
        </p:nvPicPr>
        <p:blipFill>
          <a:blip r:embed="rId2"/>
          <a:stretch>
            <a:fillRect/>
          </a:stretch>
        </p:blipFill>
        <p:spPr>
          <a:xfrm>
            <a:off x="1000633" y="1948548"/>
            <a:ext cx="7012956" cy="3584037"/>
          </a:xfrm>
          <a:prstGeom prst="rect">
            <a:avLst/>
          </a:prstGeom>
        </p:spPr>
      </p:pic>
    </p:spTree>
    <p:extLst>
      <p:ext uri="{BB962C8B-B14F-4D97-AF65-F5344CB8AC3E}">
        <p14:creationId xmlns:p14="http://schemas.microsoft.com/office/powerpoint/2010/main" val="34930379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Harnessing Big Data</a:t>
            </a:r>
            <a:endParaRPr lang="en-US" dirty="0"/>
          </a:p>
        </p:txBody>
      </p:sp>
      <p:pic>
        <p:nvPicPr>
          <p:cNvPr id="4" name="Picture 3"/>
          <p:cNvPicPr>
            <a:picLocks noChangeAspect="1"/>
          </p:cNvPicPr>
          <p:nvPr/>
        </p:nvPicPr>
        <p:blipFill>
          <a:blip r:embed="rId2"/>
          <a:stretch>
            <a:fillRect/>
          </a:stretch>
        </p:blipFill>
        <p:spPr>
          <a:xfrm>
            <a:off x="2021832" y="1711110"/>
            <a:ext cx="4636981" cy="2763951"/>
          </a:xfrm>
          <a:prstGeom prst="rect">
            <a:avLst/>
          </a:prstGeom>
          <a:ln>
            <a:solidFill>
              <a:schemeClr val="tx1"/>
            </a:solidFill>
          </a:ln>
        </p:spPr>
      </p:pic>
      <p:sp>
        <p:nvSpPr>
          <p:cNvPr id="5" name="Content Placeholder 2"/>
          <p:cNvSpPr>
            <a:spLocks noGrp="1"/>
          </p:cNvSpPr>
          <p:nvPr>
            <p:ph idx="1"/>
          </p:nvPr>
        </p:nvSpPr>
        <p:spPr>
          <a:xfrm>
            <a:off x="472808" y="4653113"/>
            <a:ext cx="8370002" cy="1637941"/>
          </a:xfrm>
        </p:spPr>
        <p:txBody>
          <a:bodyPr>
            <a:normAutofit/>
          </a:bodyPr>
          <a:lstStyle/>
          <a:p>
            <a:r>
              <a:rPr lang="en-US" sz="1800" b="1" dirty="0" smtClean="0">
                <a:solidFill>
                  <a:srgbClr val="0000FF"/>
                </a:solidFill>
              </a:rPr>
              <a:t>OLTP: </a:t>
            </a:r>
            <a:r>
              <a:rPr lang="en-US" sz="1800" dirty="0" smtClean="0"/>
              <a:t>Online Transaction Processing   (DBMSs)</a:t>
            </a:r>
          </a:p>
          <a:p>
            <a:r>
              <a:rPr lang="en-US" sz="1800" b="1" dirty="0" smtClean="0">
                <a:solidFill>
                  <a:srgbClr val="0000FF"/>
                </a:solidFill>
              </a:rPr>
              <a:t>OLAP: </a:t>
            </a:r>
            <a:r>
              <a:rPr lang="en-US" sz="1800" dirty="0" smtClean="0"/>
              <a:t>Online Analytical Processing   (Data Warehousing)</a:t>
            </a:r>
          </a:p>
          <a:p>
            <a:r>
              <a:rPr lang="en-US" sz="1800" b="1" dirty="0" smtClean="0">
                <a:solidFill>
                  <a:srgbClr val="0000FF"/>
                </a:solidFill>
              </a:rPr>
              <a:t>RTAP: </a:t>
            </a:r>
            <a:r>
              <a:rPr lang="en-US" sz="1800" dirty="0" smtClean="0"/>
              <a:t>Real-Time Analytics Processing  (Big Data Architecture &amp; technology)</a:t>
            </a:r>
            <a:endParaRPr lang="en-US" sz="1800" dirty="0"/>
          </a:p>
        </p:txBody>
      </p:sp>
      <p:sp>
        <p:nvSpPr>
          <p:cNvPr id="3" name="Slide Number Placeholder 2"/>
          <p:cNvSpPr>
            <a:spLocks noGrp="1"/>
          </p:cNvSpPr>
          <p:nvPr>
            <p:ph type="sldNum" sz="quarter" idx="12"/>
          </p:nvPr>
        </p:nvSpPr>
        <p:spPr/>
        <p:txBody>
          <a:bodyPr/>
          <a:lstStyle/>
          <a:p>
            <a:fld id="{EBFB1032-EA64-7144-B003-9BCC9D94B503}" type="slidenum">
              <a:rPr lang="en-US" smtClean="0"/>
              <a:pPr/>
              <a:t>15</a:t>
            </a:fld>
            <a:endParaRPr lang="en-US" dirty="0"/>
          </a:p>
        </p:txBody>
      </p:sp>
    </p:spTree>
    <p:extLst>
      <p:ext uri="{BB962C8B-B14F-4D97-AF65-F5344CB8AC3E}">
        <p14:creationId xmlns:p14="http://schemas.microsoft.com/office/powerpoint/2010/main" val="312370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Model Has Changed…</a:t>
            </a:r>
            <a:endParaRPr lang="en-US" dirty="0"/>
          </a:p>
        </p:txBody>
      </p:sp>
      <p:sp>
        <p:nvSpPr>
          <p:cNvPr id="3" name="Content Placeholder 2"/>
          <p:cNvSpPr>
            <a:spLocks noGrp="1"/>
          </p:cNvSpPr>
          <p:nvPr>
            <p:ph idx="1"/>
          </p:nvPr>
        </p:nvSpPr>
        <p:spPr>
          <a:xfrm>
            <a:off x="567765" y="1801236"/>
            <a:ext cx="8144480" cy="691503"/>
          </a:xfrm>
        </p:spPr>
        <p:txBody>
          <a:bodyPr>
            <a:normAutofit fontScale="77500" lnSpcReduction="20000"/>
          </a:bodyPr>
          <a:lstStyle/>
          <a:p>
            <a:r>
              <a:rPr lang="en-US" b="1" dirty="0">
                <a:solidFill>
                  <a:srgbClr val="800000"/>
                </a:solidFill>
              </a:rPr>
              <a:t>The Model of Generating/Consuming Data has </a:t>
            </a:r>
            <a:r>
              <a:rPr lang="en-US" b="1" dirty="0" smtClean="0">
                <a:solidFill>
                  <a:srgbClr val="800000"/>
                </a:solidFill>
              </a:rPr>
              <a:t>Changed</a:t>
            </a:r>
            <a:endParaRPr lang="en-US" b="1" dirty="0">
              <a:solidFill>
                <a:srgbClr val="800000"/>
              </a:solidFill>
            </a:endParaRPr>
          </a:p>
        </p:txBody>
      </p:sp>
      <p:pic>
        <p:nvPicPr>
          <p:cNvPr id="4" name="Picture 3" descr="Screen shot 2013-01-13 at 5.46.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52" y="3190160"/>
            <a:ext cx="996168" cy="928795"/>
          </a:xfrm>
          <a:prstGeom prst="rect">
            <a:avLst/>
          </a:prstGeom>
        </p:spPr>
      </p:pic>
      <p:pic>
        <p:nvPicPr>
          <p:cNvPr id="5" name="Picture 4"/>
          <p:cNvPicPr>
            <a:picLocks noChangeAspect="1"/>
          </p:cNvPicPr>
          <p:nvPr/>
        </p:nvPicPr>
        <p:blipFill>
          <a:blip r:embed="rId3"/>
          <a:stretch>
            <a:fillRect/>
          </a:stretch>
        </p:blipFill>
        <p:spPr>
          <a:xfrm>
            <a:off x="1828960" y="3190160"/>
            <a:ext cx="889834" cy="889149"/>
          </a:xfrm>
          <a:prstGeom prst="rect">
            <a:avLst/>
          </a:prstGeom>
        </p:spPr>
      </p:pic>
      <p:sp>
        <p:nvSpPr>
          <p:cNvPr id="6" name="TextBox 5"/>
          <p:cNvSpPr txBox="1"/>
          <p:nvPr/>
        </p:nvSpPr>
        <p:spPr>
          <a:xfrm>
            <a:off x="413461" y="2729902"/>
            <a:ext cx="7814960" cy="369332"/>
          </a:xfrm>
          <a:prstGeom prst="rect">
            <a:avLst/>
          </a:prstGeom>
          <a:noFill/>
        </p:spPr>
        <p:txBody>
          <a:bodyPr wrap="none" rtlCol="0">
            <a:spAutoFit/>
          </a:bodyPr>
          <a:lstStyle/>
          <a:p>
            <a:r>
              <a:rPr lang="en-US" b="1" dirty="0" smtClean="0">
                <a:solidFill>
                  <a:srgbClr val="0000FF"/>
                </a:solidFill>
              </a:rPr>
              <a:t>Old Model: </a:t>
            </a:r>
            <a:r>
              <a:rPr lang="en-US" dirty="0" smtClean="0"/>
              <a:t>Few companies are generating data, all others are consuming data </a:t>
            </a:r>
            <a:endParaRPr lang="en-US" dirty="0"/>
          </a:p>
        </p:txBody>
      </p:sp>
      <p:pic>
        <p:nvPicPr>
          <p:cNvPr id="10" name="Picture 9"/>
          <p:cNvPicPr>
            <a:picLocks noChangeAspect="1"/>
          </p:cNvPicPr>
          <p:nvPr/>
        </p:nvPicPr>
        <p:blipFill>
          <a:blip r:embed="rId4"/>
          <a:stretch>
            <a:fillRect/>
          </a:stretch>
        </p:blipFill>
        <p:spPr>
          <a:xfrm>
            <a:off x="4872831" y="3099234"/>
            <a:ext cx="1251853" cy="929560"/>
          </a:xfrm>
          <a:prstGeom prst="rect">
            <a:avLst/>
          </a:prstGeom>
        </p:spPr>
      </p:pic>
      <p:sp>
        <p:nvSpPr>
          <p:cNvPr id="11" name="Right Arrow 10"/>
          <p:cNvSpPr/>
          <p:nvPr/>
        </p:nvSpPr>
        <p:spPr>
          <a:xfrm>
            <a:off x="2884299" y="3383003"/>
            <a:ext cx="1768562" cy="4866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413460" y="4565868"/>
            <a:ext cx="7717177" cy="1381096"/>
            <a:chOff x="413460" y="4565868"/>
            <a:chExt cx="7717177" cy="1381096"/>
          </a:xfrm>
        </p:grpSpPr>
        <p:pic>
          <p:nvPicPr>
            <p:cNvPr id="8" name="Picture 7" descr="Screen shot 2013-01-13 at 5.50.25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65" y="5032760"/>
              <a:ext cx="1317519" cy="914204"/>
            </a:xfrm>
            <a:prstGeom prst="rect">
              <a:avLst/>
            </a:prstGeom>
          </p:spPr>
        </p:pic>
        <p:sp>
          <p:nvSpPr>
            <p:cNvPr id="9" name="Rectangle 8"/>
            <p:cNvSpPr/>
            <p:nvPr/>
          </p:nvSpPr>
          <p:spPr>
            <a:xfrm>
              <a:off x="413460" y="4565868"/>
              <a:ext cx="7717177" cy="369332"/>
            </a:xfrm>
            <a:prstGeom prst="rect">
              <a:avLst/>
            </a:prstGeom>
          </p:spPr>
          <p:txBody>
            <a:bodyPr wrap="square">
              <a:spAutoFit/>
            </a:bodyPr>
            <a:lstStyle/>
            <a:p>
              <a:r>
                <a:rPr lang="en-US" b="1" dirty="0" smtClean="0">
                  <a:solidFill>
                    <a:srgbClr val="0000FF"/>
                  </a:solidFill>
                </a:rPr>
                <a:t>New Model: </a:t>
              </a:r>
              <a:r>
                <a:rPr lang="en-US" dirty="0" smtClean="0"/>
                <a:t>all of us are generating data, and all of us are consuming data </a:t>
              </a:r>
              <a:endParaRPr lang="en-US" dirty="0"/>
            </a:p>
          </p:txBody>
        </p:sp>
        <p:sp>
          <p:nvSpPr>
            <p:cNvPr id="12" name="Right Arrow 11"/>
            <p:cNvSpPr/>
            <p:nvPr/>
          </p:nvSpPr>
          <p:spPr>
            <a:xfrm>
              <a:off x="2277048" y="5185359"/>
              <a:ext cx="1768562" cy="4866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4158754" y="4973409"/>
              <a:ext cx="1251853" cy="929560"/>
            </a:xfrm>
            <a:prstGeom prst="rect">
              <a:avLst/>
            </a:prstGeom>
          </p:spPr>
        </p:pic>
      </p:grpSp>
      <p:sp>
        <p:nvSpPr>
          <p:cNvPr id="7" name="Slide Number Placeholder 6"/>
          <p:cNvSpPr>
            <a:spLocks noGrp="1"/>
          </p:cNvSpPr>
          <p:nvPr>
            <p:ph type="sldNum" sz="quarter" idx="12"/>
          </p:nvPr>
        </p:nvSpPr>
        <p:spPr/>
        <p:txBody>
          <a:bodyPr/>
          <a:lstStyle/>
          <a:p>
            <a:fld id="{EBFB1032-EA64-7144-B003-9BCC9D94B503}" type="slidenum">
              <a:rPr lang="en-US" smtClean="0"/>
              <a:pPr/>
              <a:t>16</a:t>
            </a:fld>
            <a:endParaRPr lang="en-US" dirty="0"/>
          </a:p>
        </p:txBody>
      </p:sp>
    </p:spTree>
    <p:extLst>
      <p:ext uri="{BB962C8B-B14F-4D97-AF65-F5344CB8AC3E}">
        <p14:creationId xmlns:p14="http://schemas.microsoft.com/office/powerpoint/2010/main" val="198709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driving Big Data</a:t>
            </a:r>
            <a:endParaRPr lang="en-US" dirty="0"/>
          </a:p>
        </p:txBody>
      </p:sp>
      <p:pic>
        <p:nvPicPr>
          <p:cNvPr id="4" name="Picture 3"/>
          <p:cNvPicPr>
            <a:picLocks noChangeAspect="1"/>
          </p:cNvPicPr>
          <p:nvPr/>
        </p:nvPicPr>
        <p:blipFill>
          <a:blip r:embed="rId2"/>
          <a:stretch>
            <a:fillRect/>
          </a:stretch>
        </p:blipFill>
        <p:spPr>
          <a:xfrm>
            <a:off x="-40968" y="1945773"/>
            <a:ext cx="5170209" cy="3864239"/>
          </a:xfrm>
          <a:prstGeom prst="rect">
            <a:avLst/>
          </a:prstGeom>
        </p:spPr>
      </p:pic>
      <p:grpSp>
        <p:nvGrpSpPr>
          <p:cNvPr id="3" name="Group 2"/>
          <p:cNvGrpSpPr/>
          <p:nvPr/>
        </p:nvGrpSpPr>
        <p:grpSpPr>
          <a:xfrm>
            <a:off x="2206987" y="4191949"/>
            <a:ext cx="6692952" cy="1200329"/>
            <a:chOff x="2206987" y="4191949"/>
            <a:chExt cx="6692952" cy="1200329"/>
          </a:xfrm>
        </p:grpSpPr>
        <p:cxnSp>
          <p:nvCxnSpPr>
            <p:cNvPr id="6" name="Straight Arrow Connector 5"/>
            <p:cNvCxnSpPr/>
            <p:nvPr/>
          </p:nvCxnSpPr>
          <p:spPr>
            <a:xfrm flipH="1">
              <a:off x="2206987" y="4451385"/>
              <a:ext cx="31868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93851" y="4191949"/>
              <a:ext cx="3506088" cy="1200329"/>
            </a:xfrm>
            <a:prstGeom prst="rect">
              <a:avLst/>
            </a:prstGeom>
            <a:solidFill>
              <a:schemeClr val="accent4">
                <a:lumMod val="20000"/>
                <a:lumOff val="80000"/>
              </a:schemeClr>
            </a:solidFill>
            <a:ln>
              <a:solidFill>
                <a:schemeClr val="tx1"/>
              </a:solidFill>
            </a:ln>
          </p:spPr>
          <p:txBody>
            <a:bodyPr wrap="none" rtlCol="0">
              <a:spAutoFit/>
            </a:bodyPr>
            <a:lstStyle/>
            <a:p>
              <a:r>
                <a:rPr lang="en-US" dirty="0" smtClean="0"/>
                <a:t>- Ad-hoc querying and reporting</a:t>
              </a:r>
            </a:p>
            <a:p>
              <a:r>
                <a:rPr lang="en-US" dirty="0" smtClean="0"/>
                <a:t>- Data mining techniques</a:t>
              </a:r>
            </a:p>
            <a:p>
              <a:r>
                <a:rPr lang="en-US" dirty="0" smtClean="0"/>
                <a:t>- Structured data, typical sources</a:t>
              </a:r>
            </a:p>
            <a:p>
              <a:r>
                <a:rPr lang="en-US" dirty="0" smtClean="0"/>
                <a:t>- Small to mid-size datasets</a:t>
              </a:r>
              <a:endParaRPr lang="en-US" dirty="0"/>
            </a:p>
          </p:txBody>
        </p:sp>
      </p:grpSp>
      <p:grpSp>
        <p:nvGrpSpPr>
          <p:cNvPr id="5" name="Group 4"/>
          <p:cNvGrpSpPr/>
          <p:nvPr/>
        </p:nvGrpSpPr>
        <p:grpSpPr>
          <a:xfrm>
            <a:off x="2034655" y="1960356"/>
            <a:ext cx="6530418" cy="1477328"/>
            <a:chOff x="2034655" y="1960356"/>
            <a:chExt cx="6530418" cy="1477328"/>
          </a:xfrm>
        </p:grpSpPr>
        <p:sp>
          <p:nvSpPr>
            <p:cNvPr id="11" name="TextBox 10"/>
            <p:cNvSpPr txBox="1"/>
            <p:nvPr/>
          </p:nvSpPr>
          <p:spPr>
            <a:xfrm>
              <a:off x="4508441" y="1960356"/>
              <a:ext cx="4056632" cy="1477328"/>
            </a:xfrm>
            <a:prstGeom prst="rect">
              <a:avLst/>
            </a:prstGeom>
            <a:solidFill>
              <a:schemeClr val="accent4">
                <a:lumMod val="20000"/>
                <a:lumOff val="80000"/>
              </a:schemeClr>
            </a:solidFill>
            <a:ln>
              <a:solidFill>
                <a:schemeClr val="tx1"/>
              </a:solidFill>
            </a:ln>
          </p:spPr>
          <p:txBody>
            <a:bodyPr wrap="none" rtlCol="0">
              <a:spAutoFit/>
            </a:bodyPr>
            <a:lstStyle/>
            <a:p>
              <a:r>
                <a:rPr lang="en-US" dirty="0" smtClean="0"/>
                <a:t>- Optimizations and predictive analytics</a:t>
              </a:r>
            </a:p>
            <a:p>
              <a:r>
                <a:rPr lang="en-US" dirty="0" smtClean="0"/>
                <a:t>- Complex statistical analysis</a:t>
              </a:r>
            </a:p>
            <a:p>
              <a:r>
                <a:rPr lang="en-US" dirty="0" smtClean="0"/>
                <a:t>- All types of data, and many sources</a:t>
              </a:r>
            </a:p>
            <a:p>
              <a:r>
                <a:rPr lang="en-US" dirty="0" smtClean="0"/>
                <a:t>- Very large datasets</a:t>
              </a:r>
            </a:p>
            <a:p>
              <a:r>
                <a:rPr lang="en-US" dirty="0" smtClean="0"/>
                <a:t>- More of a real-time </a:t>
              </a:r>
              <a:endParaRPr lang="en-US" dirty="0"/>
            </a:p>
          </p:txBody>
        </p:sp>
        <p:cxnSp>
          <p:nvCxnSpPr>
            <p:cNvPr id="12" name="Straight Arrow Connector 11"/>
            <p:cNvCxnSpPr/>
            <p:nvPr/>
          </p:nvCxnSpPr>
          <p:spPr>
            <a:xfrm flipH="1">
              <a:off x="2034655" y="2553402"/>
              <a:ext cx="2473786" cy="4779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5" name="Slide Number Placeholder 14"/>
          <p:cNvSpPr>
            <a:spLocks noGrp="1"/>
          </p:cNvSpPr>
          <p:nvPr>
            <p:ph type="sldNum" sz="quarter" idx="12"/>
          </p:nvPr>
        </p:nvSpPr>
        <p:spPr/>
        <p:txBody>
          <a:bodyPr/>
          <a:lstStyle/>
          <a:p>
            <a:fld id="{EBFB1032-EA64-7144-B003-9BCC9D94B503}" type="slidenum">
              <a:rPr lang="en-US" smtClean="0"/>
              <a:pPr/>
              <a:t>17</a:t>
            </a:fld>
            <a:endParaRPr lang="en-US" dirty="0"/>
          </a:p>
        </p:txBody>
      </p:sp>
    </p:spTree>
    <p:extLst>
      <p:ext uri="{BB962C8B-B14F-4D97-AF65-F5344CB8AC3E}">
        <p14:creationId xmlns:p14="http://schemas.microsoft.com/office/powerpoint/2010/main" val="182876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029200" y="3115746"/>
            <a:ext cx="3276600" cy="216746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400" b="1" dirty="0" smtClean="0"/>
          </a:p>
          <a:p>
            <a:pPr algn="ctr"/>
            <a:endParaRPr lang="en-US" sz="2400" b="1" dirty="0"/>
          </a:p>
          <a:p>
            <a:pPr algn="ctr"/>
            <a:r>
              <a:rPr lang="en-US" sz="2400" b="1" dirty="0" smtClean="0"/>
              <a:t>Big Data: </a:t>
            </a:r>
          </a:p>
          <a:p>
            <a:pPr algn="ctr"/>
            <a:r>
              <a:rPr lang="en-US" sz="2400" b="1" dirty="0" smtClean="0"/>
              <a:t>Batch Processing &amp; </a:t>
            </a:r>
          </a:p>
          <a:p>
            <a:pPr algn="ctr"/>
            <a:r>
              <a:rPr lang="en-US" sz="2400" b="1" dirty="0" smtClean="0"/>
              <a:t>Distributed Data Store</a:t>
            </a:r>
          </a:p>
          <a:p>
            <a:pPr algn="ctr"/>
            <a:r>
              <a:rPr lang="en-US" dirty="0" err="1" smtClean="0"/>
              <a:t>Hadoop</a:t>
            </a:r>
            <a:r>
              <a:rPr lang="en-US" dirty="0" smtClean="0"/>
              <a:t>/Spark; </a:t>
            </a:r>
            <a:r>
              <a:rPr lang="en-US" dirty="0" err="1" smtClean="0"/>
              <a:t>HBase</a:t>
            </a:r>
            <a:r>
              <a:rPr lang="en-US" dirty="0" smtClean="0"/>
              <a:t>/Cassandra</a:t>
            </a:r>
          </a:p>
          <a:p>
            <a:pPr algn="ctr"/>
            <a:endParaRPr lang="en-US" dirty="0"/>
          </a:p>
        </p:txBody>
      </p:sp>
      <p:sp>
        <p:nvSpPr>
          <p:cNvPr id="7" name="Rectangle 6"/>
          <p:cNvSpPr/>
          <p:nvPr/>
        </p:nvSpPr>
        <p:spPr>
          <a:xfrm>
            <a:off x="253991" y="2658546"/>
            <a:ext cx="2751667" cy="2167467"/>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smtClean="0"/>
              <a:t>BI Reporting</a:t>
            </a:r>
          </a:p>
          <a:p>
            <a:pPr algn="ctr"/>
            <a:r>
              <a:rPr lang="en-US" sz="2000" b="1" dirty="0" smtClean="0"/>
              <a:t>OLAP &amp; </a:t>
            </a:r>
          </a:p>
          <a:p>
            <a:pPr algn="ctr"/>
            <a:r>
              <a:rPr lang="en-US" sz="2000" b="1" dirty="0" err="1" smtClean="0"/>
              <a:t>Dataware</a:t>
            </a:r>
            <a:r>
              <a:rPr lang="en-US" sz="2000" b="1" dirty="0" smtClean="0"/>
              <a:t> house</a:t>
            </a:r>
          </a:p>
          <a:p>
            <a:pPr algn="ctr"/>
            <a:endParaRPr lang="en-US" sz="1100" dirty="0"/>
          </a:p>
          <a:p>
            <a:pPr algn="ctr"/>
            <a:r>
              <a:rPr lang="en-US" sz="1600" dirty="0" smtClean="0"/>
              <a:t>Business Objects, SAS, </a:t>
            </a:r>
            <a:r>
              <a:rPr lang="en-US" sz="1600" dirty="0" err="1" smtClean="0"/>
              <a:t>Informatica</a:t>
            </a:r>
            <a:r>
              <a:rPr lang="en-US" sz="1600" dirty="0" smtClean="0"/>
              <a:t>, </a:t>
            </a:r>
            <a:r>
              <a:rPr lang="en-US" sz="1600" dirty="0" err="1" smtClean="0"/>
              <a:t>Cognos</a:t>
            </a:r>
            <a:r>
              <a:rPr lang="en-US" sz="1600" dirty="0" smtClean="0"/>
              <a:t> other SQL Reporting Tools</a:t>
            </a:r>
            <a:endParaRPr lang="en-US" sz="1100" dirty="0"/>
          </a:p>
        </p:txBody>
      </p:sp>
      <p:sp>
        <p:nvSpPr>
          <p:cNvPr id="8" name="Rectangle 7"/>
          <p:cNvSpPr/>
          <p:nvPr/>
        </p:nvSpPr>
        <p:spPr>
          <a:xfrm>
            <a:off x="3208865" y="1308113"/>
            <a:ext cx="2810935" cy="216746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400" b="1" dirty="0" smtClean="0"/>
          </a:p>
          <a:p>
            <a:pPr algn="ctr"/>
            <a:r>
              <a:rPr lang="en-US" sz="2400" b="1" dirty="0" smtClean="0"/>
              <a:t>Interactive Business Intelligence &amp;  </a:t>
            </a:r>
          </a:p>
          <a:p>
            <a:pPr algn="ctr"/>
            <a:r>
              <a:rPr lang="en-US" sz="2400" b="1" dirty="0" smtClean="0"/>
              <a:t>In-memory RDBMS</a:t>
            </a:r>
          </a:p>
          <a:p>
            <a:endParaRPr lang="en-US" sz="2400" dirty="0" smtClean="0"/>
          </a:p>
          <a:p>
            <a:r>
              <a:rPr lang="en-US" dirty="0" smtClean="0"/>
              <a:t> </a:t>
            </a:r>
            <a:r>
              <a:rPr lang="en-US" dirty="0" err="1" smtClean="0"/>
              <a:t>QliqView</a:t>
            </a:r>
            <a:r>
              <a:rPr lang="en-US" dirty="0" smtClean="0"/>
              <a:t>, Tableau, HANA</a:t>
            </a:r>
          </a:p>
          <a:p>
            <a:pPr algn="ctr"/>
            <a:endParaRPr lang="en-US" sz="2400" b="1" dirty="0" smtClean="0"/>
          </a:p>
          <a:p>
            <a:pPr algn="ctr"/>
            <a:endParaRPr lang="en-US" dirty="0"/>
          </a:p>
        </p:txBody>
      </p:sp>
      <p:sp>
        <p:nvSpPr>
          <p:cNvPr id="9" name="Rectangle 8"/>
          <p:cNvSpPr/>
          <p:nvPr/>
        </p:nvSpPr>
        <p:spPr>
          <a:xfrm>
            <a:off x="6316131" y="1600213"/>
            <a:ext cx="2751667" cy="216746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400" b="1" dirty="0" smtClean="0"/>
          </a:p>
          <a:p>
            <a:pPr algn="ctr"/>
            <a:r>
              <a:rPr lang="en-US" sz="2400" b="1" dirty="0" smtClean="0"/>
              <a:t>Big Data:</a:t>
            </a:r>
          </a:p>
          <a:p>
            <a:pPr algn="ctr"/>
            <a:r>
              <a:rPr lang="en-US" sz="2400" b="1" dirty="0" smtClean="0"/>
              <a:t>Real Time &amp;</a:t>
            </a:r>
          </a:p>
          <a:p>
            <a:pPr algn="ctr"/>
            <a:r>
              <a:rPr lang="en-US" sz="2400" b="1" dirty="0" smtClean="0"/>
              <a:t>Single View</a:t>
            </a:r>
            <a:endParaRPr lang="en-US" sz="2400" b="1" dirty="0"/>
          </a:p>
          <a:p>
            <a:pPr algn="ctr"/>
            <a:endParaRPr lang="en-US" sz="2000" dirty="0" smtClean="0"/>
          </a:p>
          <a:p>
            <a:pPr algn="ctr"/>
            <a:r>
              <a:rPr lang="en-US" dirty="0" smtClean="0"/>
              <a:t>Graph Databases</a:t>
            </a:r>
          </a:p>
          <a:p>
            <a:pPr algn="ctr"/>
            <a:endParaRPr lang="en-US" dirty="0"/>
          </a:p>
        </p:txBody>
      </p:sp>
      <p:sp>
        <p:nvSpPr>
          <p:cNvPr id="10" name="Title 1"/>
          <p:cNvSpPr>
            <a:spLocks noGrp="1"/>
          </p:cNvSpPr>
          <p:nvPr>
            <p:ph type="title"/>
          </p:nvPr>
        </p:nvSpPr>
        <p:spPr>
          <a:xfrm>
            <a:off x="1380054" y="609618"/>
            <a:ext cx="7374479" cy="592666"/>
          </a:xfrm>
        </p:spPr>
        <p:txBody>
          <a:bodyPr>
            <a:noAutofit/>
          </a:bodyPr>
          <a:lstStyle/>
          <a:p>
            <a:r>
              <a:rPr lang="en-US" sz="2800" b="1" dirty="0" smtClean="0"/>
              <a:t>The Evolution </a:t>
            </a:r>
            <a:r>
              <a:rPr lang="en-US" sz="2800" dirty="0" smtClean="0"/>
              <a:t>of Business Intelligence</a:t>
            </a:r>
            <a:endParaRPr lang="en-US" sz="2800" b="1" dirty="0"/>
          </a:p>
        </p:txBody>
      </p:sp>
      <p:sp>
        <p:nvSpPr>
          <p:cNvPr id="11" name="TextBox 10"/>
          <p:cNvSpPr txBox="1"/>
          <p:nvPr/>
        </p:nvSpPr>
        <p:spPr>
          <a:xfrm>
            <a:off x="1174542" y="5350915"/>
            <a:ext cx="1010763" cy="461665"/>
          </a:xfrm>
          <a:prstGeom prst="rect">
            <a:avLst/>
          </a:prstGeom>
          <a:noFill/>
        </p:spPr>
        <p:txBody>
          <a:bodyPr wrap="none" rtlCol="0">
            <a:spAutoFit/>
          </a:bodyPr>
          <a:lstStyle/>
          <a:p>
            <a:r>
              <a:rPr lang="en-US" sz="2400" b="1" dirty="0" smtClean="0"/>
              <a:t>1990’s</a:t>
            </a:r>
            <a:endParaRPr lang="en-US" sz="2400" b="1" dirty="0"/>
          </a:p>
        </p:txBody>
      </p:sp>
      <p:sp>
        <p:nvSpPr>
          <p:cNvPr id="12" name="TextBox 11"/>
          <p:cNvSpPr txBox="1"/>
          <p:nvPr/>
        </p:nvSpPr>
        <p:spPr>
          <a:xfrm>
            <a:off x="4104009" y="5350918"/>
            <a:ext cx="1010763" cy="461665"/>
          </a:xfrm>
          <a:prstGeom prst="rect">
            <a:avLst/>
          </a:prstGeom>
          <a:noFill/>
        </p:spPr>
        <p:txBody>
          <a:bodyPr wrap="none" rtlCol="0">
            <a:spAutoFit/>
          </a:bodyPr>
          <a:lstStyle/>
          <a:p>
            <a:r>
              <a:rPr lang="en-US" sz="2400" b="1" dirty="0" smtClean="0"/>
              <a:t>2000’s</a:t>
            </a:r>
            <a:endParaRPr lang="en-US" sz="2400" b="1" dirty="0"/>
          </a:p>
        </p:txBody>
      </p:sp>
      <p:sp>
        <p:nvSpPr>
          <p:cNvPr id="13" name="TextBox 12"/>
          <p:cNvSpPr txBox="1"/>
          <p:nvPr/>
        </p:nvSpPr>
        <p:spPr>
          <a:xfrm>
            <a:off x="7063815" y="5350918"/>
            <a:ext cx="1010763" cy="461665"/>
          </a:xfrm>
          <a:prstGeom prst="rect">
            <a:avLst/>
          </a:prstGeom>
          <a:noFill/>
        </p:spPr>
        <p:txBody>
          <a:bodyPr wrap="none" rtlCol="0">
            <a:spAutoFit/>
          </a:bodyPr>
          <a:lstStyle/>
          <a:p>
            <a:r>
              <a:rPr lang="en-US" sz="2400" b="1" dirty="0" smtClean="0"/>
              <a:t>2010’s</a:t>
            </a:r>
            <a:endParaRPr lang="en-US" sz="2400" b="1" dirty="0"/>
          </a:p>
        </p:txBody>
      </p:sp>
      <p:cxnSp>
        <p:nvCxnSpPr>
          <p:cNvPr id="3" name="Straight Arrow Connector 2"/>
          <p:cNvCxnSpPr>
            <a:stCxn id="7" idx="0"/>
          </p:cNvCxnSpPr>
          <p:nvPr/>
        </p:nvCxnSpPr>
        <p:spPr>
          <a:xfrm flipV="1">
            <a:off x="1629825" y="1752600"/>
            <a:ext cx="1579040" cy="905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751613" y="1916668"/>
            <a:ext cx="762987" cy="369332"/>
          </a:xfrm>
          <a:prstGeom prst="rect">
            <a:avLst/>
          </a:prstGeom>
          <a:noFill/>
        </p:spPr>
        <p:txBody>
          <a:bodyPr wrap="none" rtlCol="0">
            <a:spAutoFit/>
          </a:bodyPr>
          <a:lstStyle/>
          <a:p>
            <a:r>
              <a:rPr lang="en-US" dirty="0" smtClean="0"/>
              <a:t>Speed</a:t>
            </a:r>
            <a:endParaRPr lang="en-US" dirty="0"/>
          </a:p>
        </p:txBody>
      </p:sp>
      <p:cxnSp>
        <p:nvCxnSpPr>
          <p:cNvPr id="17" name="Straight Arrow Connector 16"/>
          <p:cNvCxnSpPr>
            <a:stCxn id="7" idx="3"/>
            <a:endCxn id="14" idx="1"/>
          </p:cNvCxnSpPr>
          <p:nvPr/>
        </p:nvCxnSpPr>
        <p:spPr>
          <a:xfrm>
            <a:off x="3005658" y="3742280"/>
            <a:ext cx="202354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29922" y="3927528"/>
            <a:ext cx="666731" cy="369332"/>
          </a:xfrm>
          <a:prstGeom prst="rect">
            <a:avLst/>
          </a:prstGeom>
          <a:noFill/>
        </p:spPr>
        <p:txBody>
          <a:bodyPr wrap="none" rtlCol="0">
            <a:spAutoFit/>
          </a:bodyPr>
          <a:lstStyle/>
          <a:p>
            <a:r>
              <a:rPr lang="en-US" dirty="0" smtClean="0"/>
              <a:t>Scale</a:t>
            </a:r>
            <a:endParaRPr lang="en-US" dirty="0"/>
          </a:p>
        </p:txBody>
      </p:sp>
      <p:cxnSp>
        <p:nvCxnSpPr>
          <p:cNvPr id="28" name="Straight Arrow Connector 27"/>
          <p:cNvCxnSpPr>
            <a:stCxn id="8" idx="3"/>
            <a:endCxn id="9" idx="1"/>
          </p:cNvCxnSpPr>
          <p:nvPr/>
        </p:nvCxnSpPr>
        <p:spPr>
          <a:xfrm>
            <a:off x="6019800" y="2391847"/>
            <a:ext cx="296331" cy="292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4" idx="3"/>
          </p:cNvCxnSpPr>
          <p:nvPr/>
        </p:nvCxnSpPr>
        <p:spPr>
          <a:xfrm flipV="1">
            <a:off x="8305800" y="3767680"/>
            <a:ext cx="381000" cy="431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962669" y="2124115"/>
            <a:ext cx="666731" cy="369332"/>
          </a:xfrm>
          <a:prstGeom prst="rect">
            <a:avLst/>
          </a:prstGeom>
          <a:noFill/>
        </p:spPr>
        <p:txBody>
          <a:bodyPr wrap="none" rtlCol="0">
            <a:spAutoFit/>
          </a:bodyPr>
          <a:lstStyle/>
          <a:p>
            <a:r>
              <a:rPr lang="en-US" dirty="0" smtClean="0"/>
              <a:t>Scale</a:t>
            </a:r>
            <a:endParaRPr lang="en-US" dirty="0"/>
          </a:p>
        </p:txBody>
      </p:sp>
      <p:sp>
        <p:nvSpPr>
          <p:cNvPr id="32" name="TextBox 31"/>
          <p:cNvSpPr txBox="1"/>
          <p:nvPr/>
        </p:nvSpPr>
        <p:spPr>
          <a:xfrm>
            <a:off x="8317511" y="3913214"/>
            <a:ext cx="762987" cy="369332"/>
          </a:xfrm>
          <a:prstGeom prst="rect">
            <a:avLst/>
          </a:prstGeom>
          <a:noFill/>
        </p:spPr>
        <p:txBody>
          <a:bodyPr wrap="none" rtlCol="0">
            <a:spAutoFit/>
          </a:bodyPr>
          <a:lstStyle/>
          <a:p>
            <a:r>
              <a:rPr lang="en-US" dirty="0" smtClean="0"/>
              <a:t>Speed</a:t>
            </a:r>
            <a:endParaRPr lang="en-US" dirty="0"/>
          </a:p>
        </p:txBody>
      </p:sp>
    </p:spTree>
    <p:extLst>
      <p:ext uri="{BB962C8B-B14F-4D97-AF65-F5344CB8AC3E}">
        <p14:creationId xmlns:p14="http://schemas.microsoft.com/office/powerpoint/2010/main" val="3168912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Data Analytics</a:t>
            </a:r>
            <a:endParaRPr lang="en-US" dirty="0"/>
          </a:p>
        </p:txBody>
      </p:sp>
      <p:sp>
        <p:nvSpPr>
          <p:cNvPr id="3" name="Content Placeholder 2"/>
          <p:cNvSpPr>
            <a:spLocks noGrp="1"/>
          </p:cNvSpPr>
          <p:nvPr>
            <p:ph idx="1"/>
          </p:nvPr>
        </p:nvSpPr>
        <p:spPr>
          <a:xfrm>
            <a:off x="312931" y="1870673"/>
            <a:ext cx="4398184" cy="4110022"/>
          </a:xfrm>
        </p:spPr>
        <p:txBody>
          <a:bodyPr>
            <a:noAutofit/>
          </a:bodyPr>
          <a:lstStyle/>
          <a:p>
            <a:r>
              <a:rPr lang="en-US" sz="2000" dirty="0"/>
              <a:t>Big data is more real-time in nature than traditional DW </a:t>
            </a:r>
            <a:r>
              <a:rPr lang="en-US" sz="2000" dirty="0" smtClean="0"/>
              <a:t>applications</a:t>
            </a:r>
            <a:endParaRPr lang="en-US" sz="2000" dirty="0"/>
          </a:p>
          <a:p>
            <a:r>
              <a:rPr lang="en-US" sz="2000" dirty="0"/>
              <a:t>Traditional DW architectures (e.g. </a:t>
            </a:r>
            <a:r>
              <a:rPr lang="en-US" sz="2000" dirty="0" err="1"/>
              <a:t>Exadata</a:t>
            </a:r>
            <a:r>
              <a:rPr lang="en-US" sz="2000" dirty="0"/>
              <a:t>, Teradata) are not well-suited for big data </a:t>
            </a:r>
            <a:r>
              <a:rPr lang="en-US" sz="2000" dirty="0" smtClean="0"/>
              <a:t>apps</a:t>
            </a:r>
            <a:endParaRPr lang="en-US" sz="2000" dirty="0"/>
          </a:p>
          <a:p>
            <a:r>
              <a:rPr lang="en-US" sz="2000" dirty="0"/>
              <a:t>Shared nothing, massively parallel processing, scale out architectures are well-suited for big data </a:t>
            </a:r>
            <a:r>
              <a:rPr lang="en-US" sz="2000" dirty="0" smtClean="0"/>
              <a:t>apps</a:t>
            </a:r>
            <a:endParaRPr lang="en-US" sz="2000" dirty="0"/>
          </a:p>
        </p:txBody>
      </p:sp>
      <p:pic>
        <p:nvPicPr>
          <p:cNvPr id="5" name="Picture 4" descr="Screen shot 2013-01-13 at 9.4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358" y="1802401"/>
            <a:ext cx="3851882" cy="2812838"/>
          </a:xfrm>
          <a:prstGeom prst="rect">
            <a:avLst/>
          </a:prstGeom>
          <a:ln>
            <a:solidFill>
              <a:schemeClr val="tx1"/>
            </a:solidFill>
          </a:ln>
        </p:spPr>
      </p:pic>
      <p:sp>
        <p:nvSpPr>
          <p:cNvPr id="6" name="Slide Number Placeholder 5"/>
          <p:cNvSpPr>
            <a:spLocks noGrp="1"/>
          </p:cNvSpPr>
          <p:nvPr>
            <p:ph type="sldNum" sz="quarter" idx="12"/>
          </p:nvPr>
        </p:nvSpPr>
        <p:spPr/>
        <p:txBody>
          <a:bodyPr/>
          <a:lstStyle/>
          <a:p>
            <a:fld id="{EBFB1032-EA64-7144-B003-9BCC9D94B503}" type="slidenum">
              <a:rPr lang="en-US" smtClean="0"/>
              <a:pPr/>
              <a:t>19</a:t>
            </a:fld>
            <a:endParaRPr lang="en-US" dirty="0"/>
          </a:p>
        </p:txBody>
      </p:sp>
    </p:spTree>
    <p:extLst>
      <p:ext uri="{BB962C8B-B14F-4D97-AF65-F5344CB8AC3E}">
        <p14:creationId xmlns:p14="http://schemas.microsoft.com/office/powerpoint/2010/main" val="2317361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p:txBody>
          <a:bodyPr/>
          <a:lstStyle/>
          <a:p>
            <a:r>
              <a:rPr lang="en-US" dirty="0" smtClean="0"/>
              <a:t>Topics Covered</a:t>
            </a:r>
          </a:p>
        </p:txBody>
      </p:sp>
      <p:sp>
        <p:nvSpPr>
          <p:cNvPr id="44035" name="Rectangle 1027"/>
          <p:cNvSpPr>
            <a:spLocks noGrp="1" noChangeArrowheads="1"/>
          </p:cNvSpPr>
          <p:nvPr>
            <p:ph idx="1"/>
          </p:nvPr>
        </p:nvSpPr>
        <p:spPr>
          <a:xfrm>
            <a:off x="381000" y="1371600"/>
            <a:ext cx="8229600" cy="4724400"/>
          </a:xfrm>
        </p:spPr>
        <p:txBody>
          <a:bodyPr rtlCol="0">
            <a:normAutofit fontScale="92500" lnSpcReduction="10000"/>
          </a:bodyPr>
          <a:lstStyle/>
          <a:p>
            <a:r>
              <a:rPr lang="en-US" dirty="0" smtClean="0"/>
              <a:t>What is Big data?</a:t>
            </a:r>
          </a:p>
          <a:p>
            <a:r>
              <a:rPr lang="en-US" dirty="0" smtClean="0"/>
              <a:t>History of Data Management</a:t>
            </a:r>
          </a:p>
          <a:p>
            <a:r>
              <a:rPr lang="en-US" dirty="0" smtClean="0"/>
              <a:t>Evolution of Big data </a:t>
            </a:r>
          </a:p>
          <a:p>
            <a:r>
              <a:rPr lang="en-US" dirty="0" smtClean="0"/>
              <a:t>Elements of Big data </a:t>
            </a:r>
          </a:p>
          <a:p>
            <a:r>
              <a:rPr lang="en-US" dirty="0" smtClean="0"/>
              <a:t>Carriers in Big Data</a:t>
            </a:r>
          </a:p>
          <a:p>
            <a:r>
              <a:rPr lang="en-US" dirty="0" smtClean="0"/>
              <a:t>Future of Big Data </a:t>
            </a:r>
          </a:p>
          <a:p>
            <a:r>
              <a:rPr lang="en-US" smtClean="0"/>
              <a:t>Use </a:t>
            </a:r>
            <a:r>
              <a:rPr lang="en-US" dirty="0" smtClean="0"/>
              <a:t>of Big Data in Social Networking</a:t>
            </a:r>
          </a:p>
          <a:p>
            <a:r>
              <a:rPr lang="en-US" dirty="0" smtClean="0"/>
              <a:t>Introducing Technologies for handling Big data</a:t>
            </a:r>
          </a:p>
          <a:p>
            <a:r>
              <a:rPr lang="en-US" dirty="0" err="1" smtClean="0"/>
              <a:t>Hadoop</a:t>
            </a:r>
            <a:r>
              <a:rPr lang="en-US" dirty="0" smtClean="0"/>
              <a:t> -Cloud Computing and Big Data</a:t>
            </a:r>
          </a:p>
          <a:p>
            <a:pPr lvl="1"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smtClean="0"/>
          </a:p>
        </p:txBody>
      </p:sp>
      <p:sp>
        <p:nvSpPr>
          <p:cNvPr id="6" name="Slide Number Placeholder 5"/>
          <p:cNvSpPr>
            <a:spLocks noGrp="1"/>
          </p:cNvSpPr>
          <p:nvPr>
            <p:ph type="sldNum" sz="quarter" idx="12"/>
          </p:nvPr>
        </p:nvSpPr>
        <p:spPr/>
        <p:txBody>
          <a:bodyPr/>
          <a:lstStyle/>
          <a:p>
            <a:pPr>
              <a:defRPr/>
            </a:pPr>
            <a:fld id="{697E7377-4BC1-4D17-9B13-87F74FF187A3}" type="slidenum">
              <a:rPr lang="en-US"/>
              <a:pPr>
                <a:defRPr/>
              </a:pPr>
              <a:t>2</a:t>
            </a:fld>
            <a:endParaRPr lang="en-US"/>
          </a:p>
        </p:txBody>
      </p:sp>
    </p:spTree>
    <p:extLst>
      <p:ext uri="{BB962C8B-B14F-4D97-AF65-F5344CB8AC3E}">
        <p14:creationId xmlns:p14="http://schemas.microsoft.com/office/powerpoint/2010/main" val="2922600661"/>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3570" r="-3570"/>
          <a:stretch>
            <a:fillRect/>
          </a:stretch>
        </p:blipFill>
        <p:spPr>
          <a:xfrm>
            <a:off x="-304800" y="-76200"/>
            <a:ext cx="9802813" cy="7162800"/>
          </a:xfrm>
        </p:spPr>
      </p:pic>
    </p:spTree>
    <p:extLst>
      <p:ext uri="{BB962C8B-B14F-4D97-AF65-F5344CB8AC3E}">
        <p14:creationId xmlns:p14="http://schemas.microsoft.com/office/powerpoint/2010/main" val="2891942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Technology</a:t>
            </a:r>
            <a:endParaRPr lang="en-US" dirty="0"/>
          </a:p>
        </p:txBody>
      </p:sp>
      <p:pic>
        <p:nvPicPr>
          <p:cNvPr id="5" name="Picture 4"/>
          <p:cNvPicPr>
            <a:picLocks noChangeAspect="1"/>
          </p:cNvPicPr>
          <p:nvPr/>
        </p:nvPicPr>
        <p:blipFill>
          <a:blip r:embed="rId2"/>
          <a:stretch>
            <a:fillRect/>
          </a:stretch>
        </p:blipFill>
        <p:spPr>
          <a:xfrm>
            <a:off x="320478" y="1584008"/>
            <a:ext cx="8542618" cy="4884889"/>
          </a:xfrm>
          <a:prstGeom prst="rect">
            <a:avLst/>
          </a:prstGeom>
        </p:spPr>
      </p:pic>
      <p:sp>
        <p:nvSpPr>
          <p:cNvPr id="3" name="Slide Number Placeholder 2"/>
          <p:cNvSpPr>
            <a:spLocks noGrp="1"/>
          </p:cNvSpPr>
          <p:nvPr>
            <p:ph type="sldNum" sz="quarter" idx="12"/>
          </p:nvPr>
        </p:nvSpPr>
        <p:spPr/>
        <p:txBody>
          <a:bodyPr/>
          <a:lstStyle/>
          <a:p>
            <a:fld id="{EBFB1032-EA64-7144-B003-9BCC9D94B503}" type="slidenum">
              <a:rPr lang="en-US" smtClean="0"/>
              <a:pPr/>
              <a:t>21</a:t>
            </a:fld>
            <a:endParaRPr lang="en-US" dirty="0"/>
          </a:p>
        </p:txBody>
      </p:sp>
    </p:spTree>
    <p:extLst>
      <p:ext uri="{BB962C8B-B14F-4D97-AF65-F5344CB8AC3E}">
        <p14:creationId xmlns:p14="http://schemas.microsoft.com/office/powerpoint/2010/main" val="30237925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Introducing Technologies for handling Big data</a:t>
            </a:r>
            <a:endParaRPr lang="en-US" dirty="0"/>
          </a:p>
        </p:txBody>
      </p:sp>
      <p:sp>
        <p:nvSpPr>
          <p:cNvPr id="3" name="Subtitle 2"/>
          <p:cNvSpPr>
            <a:spLocks noGrp="1"/>
          </p:cNvSpPr>
          <p:nvPr>
            <p:ph type="subTitle" idx="1"/>
          </p:nvPr>
        </p:nvSpPr>
        <p:spPr/>
        <p:txBody>
          <a:bodyPr/>
          <a:lstStyle/>
          <a:p>
            <a:pPr algn="just">
              <a:buFont typeface="Arial" pitchFamily="34" charset="0"/>
              <a:buChar char="•"/>
            </a:pPr>
            <a:r>
              <a:rPr lang="en-US" dirty="0" smtClean="0"/>
              <a:t>Distributed and parallel Computing</a:t>
            </a:r>
          </a:p>
          <a:p>
            <a:pPr algn="just">
              <a:buFont typeface="Arial" pitchFamily="34" charset="0"/>
              <a:buChar char="•"/>
            </a:pPr>
            <a:r>
              <a:rPr lang="en-US" dirty="0" smtClean="0"/>
              <a:t>Introducing </a:t>
            </a:r>
            <a:r>
              <a:rPr lang="en-US" dirty="0" err="1" smtClean="0"/>
              <a:t>Hadoop</a:t>
            </a:r>
            <a:endParaRPr lang="en-US" dirty="0" smtClean="0"/>
          </a:p>
          <a:p>
            <a:pPr algn="just">
              <a:buFont typeface="Arial" pitchFamily="34" charset="0"/>
              <a:buChar char="•"/>
            </a:pPr>
            <a:r>
              <a:rPr lang="en-US" dirty="0" smtClean="0"/>
              <a:t>Cloud Computing for Big data</a:t>
            </a:r>
          </a:p>
          <a:p>
            <a:pPr algn="just"/>
            <a:endParaRPr lang="en-US" dirty="0" smtClean="0"/>
          </a:p>
          <a:p>
            <a:pPr algn="just">
              <a:buFont typeface="Arial" pitchFamily="34" charset="0"/>
              <a:buChar cha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istributed and parallel computing images for big data"/>
          <p:cNvPicPr>
            <a:picLocks noChangeAspect="1" noChangeArrowheads="1"/>
          </p:cNvPicPr>
          <p:nvPr/>
        </p:nvPicPr>
        <p:blipFill>
          <a:blip r:embed="rId2"/>
          <a:srcRect/>
          <a:stretch>
            <a:fillRect/>
          </a:stretch>
        </p:blipFill>
        <p:spPr bwMode="auto">
          <a:xfrm>
            <a:off x="1371600" y="0"/>
            <a:ext cx="5816446" cy="3276600"/>
          </a:xfrm>
          <a:prstGeom prst="rect">
            <a:avLst/>
          </a:prstGeom>
          <a:noFill/>
        </p:spPr>
      </p:pic>
      <p:pic>
        <p:nvPicPr>
          <p:cNvPr id="1028" name="Picture 4" descr="Image result for distributed and parallel computing images for big data"/>
          <p:cNvPicPr>
            <a:picLocks noChangeAspect="1" noChangeArrowheads="1"/>
          </p:cNvPicPr>
          <p:nvPr/>
        </p:nvPicPr>
        <p:blipFill>
          <a:blip r:embed="rId3"/>
          <a:srcRect t="18163" b="10021"/>
          <a:stretch>
            <a:fillRect/>
          </a:stretch>
        </p:blipFill>
        <p:spPr bwMode="auto">
          <a:xfrm>
            <a:off x="1143000" y="3200400"/>
            <a:ext cx="6076950" cy="32766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0180829_120851.jpg"/>
          <p:cNvPicPr>
            <a:picLocks noChangeAspect="1"/>
          </p:cNvPicPr>
          <p:nvPr/>
        </p:nvPicPr>
        <p:blipFill>
          <a:blip r:embed="rId2" cstate="print"/>
          <a:srcRect l="2963" t="17778" r="15556" b="4444"/>
          <a:stretch>
            <a:fillRect/>
          </a:stretch>
        </p:blipFill>
        <p:spPr>
          <a:xfrm>
            <a:off x="2133600" y="533400"/>
            <a:ext cx="4191000" cy="5334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924800" cy="868362"/>
          </a:xfrm>
        </p:spPr>
        <p:txBody>
          <a:bodyPr/>
          <a:lstStyle/>
          <a:p>
            <a:r>
              <a:rPr lang="en-US" b="1" dirty="0" smtClean="0"/>
              <a:t>Differences</a:t>
            </a:r>
            <a:endParaRPr lang="en-US" b="1" dirty="0"/>
          </a:p>
        </p:txBody>
      </p:sp>
      <p:graphicFrame>
        <p:nvGraphicFramePr>
          <p:cNvPr id="4" name="Group 1080"/>
          <p:cNvGraphicFramePr>
            <a:graphicFrameLocks noGrp="1"/>
          </p:cNvGraphicFramePr>
          <p:nvPr/>
        </p:nvGraphicFramePr>
        <p:xfrm>
          <a:off x="228600" y="1752600"/>
          <a:ext cx="8788400" cy="4289552"/>
        </p:xfrm>
        <a:graphic>
          <a:graphicData uri="http://schemas.openxmlformats.org/drawingml/2006/table">
            <a:tbl>
              <a:tblPr/>
              <a:tblGrid>
                <a:gridCol w="1854200"/>
                <a:gridCol w="3340100"/>
                <a:gridCol w="3594100"/>
              </a:tblGrid>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sz="1600" b="0" i="0" u="none" strike="noStrike" cap="none" normalizeH="0" baseline="0" dirty="0" smtClean="0">
                        <a:ln>
                          <a:noFill/>
                        </a:ln>
                        <a:solidFill>
                          <a:schemeClr val="tx1"/>
                        </a:solidFill>
                        <a:effectLst/>
                        <a:latin typeface="Tahoma" pitchFamily="34" charset="0"/>
                        <a:ea typeface="ＭＳ Ｐゴシック" pitchFamily="50" charset="-128"/>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dirty="0" smtClean="0">
                          <a:ln>
                            <a:noFill/>
                          </a:ln>
                          <a:solidFill>
                            <a:schemeClr val="tx1"/>
                          </a:solidFill>
                          <a:effectLst/>
                          <a:latin typeface="Tahoma" pitchFamily="34" charset="0"/>
                          <a:ea typeface="ＭＳ Ｐゴシック" pitchFamily="50" charset="-128"/>
                        </a:rPr>
                        <a:t>Parallel Systems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Distributed Systems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Memory</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Tightly coupled shared</a:t>
                      </a: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 memory</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UMA, NUMA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Distributed</a:t>
                      </a: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 memory</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Message passing, RPC, and/or used of distributed shared memory</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Control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Global clock</a:t>
                      </a: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 control</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SIMD, MIMD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No global clock</a:t>
                      </a: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 control</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Synchronization algorithms needed</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Processor interconnection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Order of </a:t>
                      </a: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Tbps</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Bus, mesh, tree, mesh of tree, and hypercube (-related) network</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Order of </a:t>
                      </a: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Gbps</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Ethernet(bus), token ring and SCI (ring), myrinet(switching network)</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Main focus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smtClean="0">
                          <a:ln>
                            <a:noFill/>
                          </a:ln>
                          <a:solidFill>
                            <a:schemeClr val="tx1"/>
                          </a:solidFill>
                          <a:effectLst/>
                          <a:latin typeface="Tahoma" pitchFamily="34" charset="0"/>
                          <a:ea typeface="ＭＳ Ｐゴシック" pitchFamily="50" charset="-128"/>
                        </a:rPr>
                        <a:t>Performance</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0" i="0" u="none" strike="noStrike" cap="none" normalizeH="0" baseline="0" smtClean="0">
                          <a:ln>
                            <a:noFill/>
                          </a:ln>
                          <a:solidFill>
                            <a:schemeClr val="tx1"/>
                          </a:solidFill>
                          <a:effectLst/>
                          <a:latin typeface="Tahoma" pitchFamily="34" charset="0"/>
                          <a:ea typeface="ＭＳ Ｐゴシック" pitchFamily="50" charset="-128"/>
                        </a:rPr>
                        <a:t>Scientific computing</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0" i="0" u="none" strike="noStrike" cap="none" normalizeH="0" baseline="0" dirty="0" smtClean="0">
                          <a:ln>
                            <a:noFill/>
                          </a:ln>
                          <a:solidFill>
                            <a:schemeClr val="tx1"/>
                          </a:solidFill>
                          <a:effectLst/>
                          <a:latin typeface="Tahoma" pitchFamily="34" charset="0"/>
                          <a:ea typeface="ＭＳ Ｐゴシック" pitchFamily="50" charset="-128"/>
                        </a:rPr>
                        <a:t>Performance(</a:t>
                      </a:r>
                      <a:r>
                        <a:rPr kumimoji="1" lang="en-US" sz="1600" b="1" i="0" u="none" strike="noStrike" cap="none" normalizeH="0" baseline="0" dirty="0" smtClean="0">
                          <a:ln>
                            <a:noFill/>
                          </a:ln>
                          <a:solidFill>
                            <a:schemeClr val="tx1"/>
                          </a:solidFill>
                          <a:effectLst/>
                          <a:latin typeface="Tahoma" pitchFamily="34" charset="0"/>
                          <a:ea typeface="ＭＳ Ｐゴシック" pitchFamily="50" charset="-128"/>
                        </a:rPr>
                        <a:t>cost and scalability</a:t>
                      </a:r>
                      <a:r>
                        <a:rPr kumimoji="1" lang="en-US" sz="1600" b="0" i="0" u="none" strike="noStrike" cap="none" normalizeH="0" baseline="0" dirty="0" smtClean="0">
                          <a:ln>
                            <a:noFill/>
                          </a:ln>
                          <a:solidFill>
                            <a:schemeClr val="tx1"/>
                          </a:solidFill>
                          <a:effectLst/>
                          <a:latin typeface="Tahoma" pitchFamily="34" charset="0"/>
                          <a:ea typeface="ＭＳ Ｐゴシック" pitchFamily="50" charset="-128"/>
                        </a:rPr>
                        <a:t>)</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dirty="0" smtClean="0">
                          <a:ln>
                            <a:noFill/>
                          </a:ln>
                          <a:solidFill>
                            <a:schemeClr val="tx1"/>
                          </a:solidFill>
                          <a:effectLst/>
                          <a:latin typeface="Tahoma" pitchFamily="34" charset="0"/>
                          <a:ea typeface="ＭＳ Ｐゴシック" pitchFamily="50" charset="-128"/>
                        </a:rPr>
                        <a:t>Reliability/availability</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sz="1600" b="1" i="0" u="none" strike="noStrike" cap="none" normalizeH="0" baseline="0" dirty="0" smtClean="0">
                          <a:ln>
                            <a:noFill/>
                          </a:ln>
                          <a:solidFill>
                            <a:schemeClr val="tx1"/>
                          </a:solidFill>
                          <a:effectLst/>
                          <a:latin typeface="Tahoma" pitchFamily="34" charset="0"/>
                          <a:ea typeface="ＭＳ Ｐゴシック" pitchFamily="50" charset="-128"/>
                        </a:rPr>
                        <a:t>Information/resource sharing</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Techniques for parallel Computing</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Cluster or Grid computing</a:t>
            </a:r>
          </a:p>
          <a:p>
            <a:pPr lvl="1"/>
            <a:r>
              <a:rPr lang="en-US" sz="2400" dirty="0" smtClean="0"/>
              <a:t>Connection of multiple server in a network</a:t>
            </a:r>
          </a:p>
          <a:p>
            <a:pPr lvl="1"/>
            <a:r>
              <a:rPr lang="en-US" sz="2400" dirty="0" smtClean="0"/>
              <a:t>Cluster may either homogeneous or heterogeneous</a:t>
            </a:r>
          </a:p>
          <a:p>
            <a:pPr lvl="1"/>
            <a:r>
              <a:rPr lang="en-US" sz="2400" dirty="0" smtClean="0"/>
              <a:t>Servers shares the workload</a:t>
            </a:r>
          </a:p>
          <a:p>
            <a:pPr lvl="1"/>
            <a:r>
              <a:rPr lang="en-US" sz="2400" dirty="0" smtClean="0"/>
              <a:t>Cost effective storage option</a:t>
            </a:r>
          </a:p>
          <a:p>
            <a:r>
              <a:rPr lang="en-US" dirty="0" smtClean="0"/>
              <a:t>Massively Parallel Processing</a:t>
            </a:r>
          </a:p>
          <a:p>
            <a:pPr lvl="1"/>
            <a:r>
              <a:rPr lang="en-US" dirty="0" smtClean="0"/>
              <a:t>Single machine working in a grid</a:t>
            </a:r>
          </a:p>
          <a:p>
            <a:pPr lvl="1"/>
            <a:r>
              <a:rPr lang="en-US" dirty="0" smtClean="0"/>
              <a:t>MPP – capable of handling the activities of storage, memory and computing</a:t>
            </a:r>
          </a:p>
          <a:p>
            <a:pPr lvl="1"/>
            <a:r>
              <a:rPr lang="en-US" dirty="0" smtClean="0"/>
              <a:t>EMC, </a:t>
            </a:r>
            <a:r>
              <a:rPr lang="en-US" dirty="0" err="1" smtClean="0"/>
              <a:t>greenplum</a:t>
            </a:r>
            <a:r>
              <a:rPr lang="en-US" dirty="0" smtClean="0"/>
              <a:t> and </a:t>
            </a:r>
            <a:r>
              <a:rPr lang="en-US" dirty="0" err="1" smtClean="0"/>
              <a:t>ParAccel</a:t>
            </a:r>
            <a:endParaRPr lang="en-US" dirty="0" smtClean="0"/>
          </a:p>
          <a:p>
            <a:r>
              <a:rPr lang="en-US" dirty="0" smtClean="0"/>
              <a:t>High Performance Computing</a:t>
            </a:r>
          </a:p>
          <a:p>
            <a:pPr lvl="1"/>
            <a:r>
              <a:rPr lang="en-US" dirty="0" smtClean="0"/>
              <a:t>High performance and scalability by using IMC</a:t>
            </a:r>
          </a:p>
          <a:p>
            <a:pPr lvl="1"/>
            <a:r>
              <a:rPr lang="en-US" dirty="0" smtClean="0"/>
              <a:t>Suitable for processing floating point data at high speeds</a:t>
            </a:r>
          </a:p>
          <a:p>
            <a:pPr lvl="1"/>
            <a:r>
              <a:rPr lang="en-US" dirty="0" smtClean="0"/>
              <a:t>Used for research and business organizations</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Hadoop</a:t>
            </a:r>
            <a:endParaRPr lang="en-US" dirty="0"/>
          </a:p>
        </p:txBody>
      </p:sp>
      <p:sp>
        <p:nvSpPr>
          <p:cNvPr id="3" name="Content Placeholder 2"/>
          <p:cNvSpPr>
            <a:spLocks noGrp="1"/>
          </p:cNvSpPr>
          <p:nvPr>
            <p:ph idx="1"/>
          </p:nvPr>
        </p:nvSpPr>
        <p:spPr>
          <a:xfrm>
            <a:off x="0" y="1600200"/>
            <a:ext cx="8229600" cy="4525963"/>
          </a:xfrm>
        </p:spPr>
        <p:txBody>
          <a:bodyPr>
            <a:normAutofit fontScale="92500" lnSpcReduction="10000"/>
          </a:bodyPr>
          <a:lstStyle/>
          <a:p>
            <a:r>
              <a:rPr lang="en-US" dirty="0" smtClean="0"/>
              <a:t>How data models and computing models are different?</a:t>
            </a:r>
          </a:p>
          <a:p>
            <a:pPr lvl="1"/>
            <a:r>
              <a:rPr lang="en-US" dirty="0" err="1" smtClean="0"/>
              <a:t>Hadoop</a:t>
            </a:r>
            <a:r>
              <a:rPr lang="en-US" dirty="0" smtClean="0"/>
              <a:t> is a distributed system like distributed databases</a:t>
            </a:r>
          </a:p>
          <a:p>
            <a:pPr lvl="1">
              <a:buNone/>
            </a:pPr>
            <a:r>
              <a:rPr lang="en-US" sz="2400" dirty="0" smtClean="0"/>
              <a:t>Distributed databases:</a:t>
            </a:r>
          </a:p>
          <a:p>
            <a:pPr marL="971550" lvl="1" indent="-514350">
              <a:buFont typeface="+mj-lt"/>
              <a:buAutoNum type="arabicPeriod"/>
            </a:pPr>
            <a:r>
              <a:rPr lang="en-US" sz="2000" dirty="0" smtClean="0"/>
              <a:t>Deal with tables and relations</a:t>
            </a:r>
          </a:p>
          <a:p>
            <a:pPr marL="971550" lvl="1" indent="-514350">
              <a:buFont typeface="+mj-lt"/>
              <a:buAutoNum type="arabicPeriod"/>
            </a:pPr>
            <a:r>
              <a:rPr lang="en-US" sz="2000" dirty="0" smtClean="0"/>
              <a:t>Must have a schema for data</a:t>
            </a:r>
          </a:p>
          <a:p>
            <a:pPr marL="971550" lvl="1" indent="-514350">
              <a:buFont typeface="+mj-lt"/>
              <a:buAutoNum type="arabicPeriod"/>
            </a:pPr>
            <a:r>
              <a:rPr lang="en-US" sz="2000" dirty="0" smtClean="0"/>
              <a:t>Implements data fragmentation</a:t>
            </a:r>
          </a:p>
          <a:p>
            <a:pPr lvl="1">
              <a:buNone/>
            </a:pPr>
            <a:r>
              <a:rPr lang="en-US" sz="2400" dirty="0" err="1" smtClean="0"/>
              <a:t>Hadoop</a:t>
            </a:r>
            <a:r>
              <a:rPr lang="en-US" sz="2400" dirty="0" smtClean="0"/>
              <a:t>:</a:t>
            </a:r>
            <a:endParaRPr lang="en-US" sz="2400" dirty="0"/>
          </a:p>
          <a:p>
            <a:pPr marL="971550" lvl="1" indent="-514350">
              <a:buFont typeface="+mj-lt"/>
              <a:buAutoNum type="arabicPeriod"/>
            </a:pPr>
            <a:r>
              <a:rPr lang="en-US" sz="2000" dirty="0" smtClean="0"/>
              <a:t>Deals with flat files in any format</a:t>
            </a:r>
          </a:p>
          <a:p>
            <a:pPr marL="971550" lvl="1" indent="-514350">
              <a:buFont typeface="+mj-lt"/>
              <a:buAutoNum type="arabicPeriod"/>
            </a:pPr>
            <a:r>
              <a:rPr lang="en-US" sz="2000" dirty="0" smtClean="0"/>
              <a:t>Operates on no schema for data</a:t>
            </a:r>
          </a:p>
          <a:p>
            <a:pPr marL="971550" lvl="1" indent="-514350">
              <a:buFont typeface="+mj-lt"/>
              <a:buAutoNum type="arabicPeriod"/>
            </a:pPr>
            <a:r>
              <a:rPr lang="en-US" sz="2000" dirty="0" smtClean="0"/>
              <a:t>Divides files automatically into blocks</a:t>
            </a:r>
          </a:p>
          <a:p>
            <a:pPr marL="971550" lvl="1" indent="-514350">
              <a:buFont typeface="+mj-lt"/>
              <a:buAutoNum type="arabicPeriod"/>
            </a:pPr>
            <a:endParaRPr lang="en-US" sz="2400" dirty="0" smtClean="0"/>
          </a:p>
          <a:p>
            <a:pPr lvl="1">
              <a:buNone/>
            </a:pPr>
            <a:endParaRPr lang="en-US" dirty="0"/>
          </a:p>
        </p:txBody>
      </p:sp>
      <p:pic>
        <p:nvPicPr>
          <p:cNvPr id="5" name="Picture 2" descr="https://lh3.googleusercontent.com/DpxpA368v5HZ8o8DrpYs1-Eh32y7w5xbWEvI_y-c8YeeR8i932Td7QbU8jWPeeI_3OiNMRw4FAy0oQPF4wF2VBjhCgZ3p5-2kLdk_T9hEt3y72IQKNV-22gOAhs0B7uCpUNjAtuoo8FstyU9AnH8aETWk2kwpw7sq_xX3OEAXub_PBZp2mHrnYmfANPek81txnEZNJ5iK_CsFE8MpeQFYpaANb5siZ22-Mn8UI1iStGuE9JevfnBV1bt6E0GIItlfz3cCKUhIVxuKAEVUMiEJND3CN_OnE3hsJpvy1xWxPF3YHQ1q4xnFMWvezmr80YA92OaJAlBvLosgbjFYWnnoJe52BqEMFu9w4lEpqqUI0ZGOwf2jPsztrsmtN9VfWrDyQM-j9l9KJlyQs40LaMJwNAnnTDo7Ngbq27efhQrRcXtGrTOtG5tkRBQO3ZdkgsAliBbK8I6qO71cn-sr5nES978EvwWun0sbu9QACszLQZSGxhdeaAOMe1SVvWEL9S1o4g2dPZJ2H7c3KvqI4ecpHdKZoBW9Uo6wmEPpODntLb-flyWmuSRws-s00QH-9bPX_QBH68GeZoEURCpOFaCBE16zzQxsU8bN74eE4XN30ylkrFXJ6nDrt7kpvgCZE4=w559-h745-no"/>
          <p:cNvPicPr>
            <a:picLocks noChangeAspect="1" noChangeArrowheads="1"/>
          </p:cNvPicPr>
          <p:nvPr/>
        </p:nvPicPr>
        <p:blipFill>
          <a:blip r:embed="rId2"/>
          <a:srcRect t="36510" b="10872"/>
          <a:stretch>
            <a:fillRect/>
          </a:stretch>
        </p:blipFill>
        <p:spPr bwMode="auto">
          <a:xfrm>
            <a:off x="4267200" y="2819400"/>
            <a:ext cx="4346510" cy="288769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Computing Model</a:t>
            </a:r>
            <a:endParaRPr lang="en-US" dirty="0"/>
          </a:p>
        </p:txBody>
      </p:sp>
      <p:sp>
        <p:nvSpPr>
          <p:cNvPr id="3" name="Content Placeholder 2"/>
          <p:cNvSpPr>
            <a:spLocks noGrp="1"/>
          </p:cNvSpPr>
          <p:nvPr>
            <p:ph idx="1"/>
          </p:nvPr>
        </p:nvSpPr>
        <p:spPr>
          <a:xfrm>
            <a:off x="0" y="2332037"/>
            <a:ext cx="8229600" cy="4525963"/>
          </a:xfrm>
        </p:spPr>
        <p:txBody>
          <a:bodyPr/>
          <a:lstStyle/>
          <a:p>
            <a:r>
              <a:rPr lang="en-US" dirty="0" smtClean="0"/>
              <a:t>Distributed Database</a:t>
            </a:r>
          </a:p>
          <a:p>
            <a:pPr lvl="1"/>
            <a:r>
              <a:rPr lang="en-US" dirty="0" smtClean="0"/>
              <a:t>Generate notion of a transaction</a:t>
            </a:r>
          </a:p>
          <a:p>
            <a:pPr lvl="1"/>
            <a:r>
              <a:rPr lang="en-US" dirty="0" smtClean="0"/>
              <a:t>Implement ACID transaction properties</a:t>
            </a:r>
          </a:p>
          <a:p>
            <a:pPr lvl="1"/>
            <a:r>
              <a:rPr lang="en-US" dirty="0" smtClean="0"/>
              <a:t>Allow distributed transactions</a:t>
            </a:r>
          </a:p>
          <a:p>
            <a:r>
              <a:rPr lang="en-US" dirty="0" err="1" smtClean="0"/>
              <a:t>Hadoop</a:t>
            </a:r>
            <a:endParaRPr lang="en-US" dirty="0" smtClean="0"/>
          </a:p>
          <a:p>
            <a:pPr lvl="1"/>
            <a:r>
              <a:rPr lang="en-US" dirty="0" smtClean="0"/>
              <a:t>Generate notations of a job divided into tasks</a:t>
            </a:r>
          </a:p>
          <a:p>
            <a:pPr lvl="1"/>
            <a:r>
              <a:rPr lang="en-US" dirty="0" smtClean="0"/>
              <a:t>Implements </a:t>
            </a:r>
            <a:r>
              <a:rPr lang="en-US" dirty="0" err="1" smtClean="0"/>
              <a:t>MapReduce</a:t>
            </a:r>
            <a:r>
              <a:rPr lang="en-US" dirty="0" smtClean="0"/>
              <a:t> computing Model</a:t>
            </a:r>
          </a:p>
          <a:p>
            <a:pPr lvl="1"/>
            <a:r>
              <a:rPr lang="en-US" dirty="0" smtClean="0"/>
              <a:t>Considers every task as either map or reduce</a:t>
            </a:r>
          </a:p>
          <a:p>
            <a:pPr lvl="1"/>
            <a:endParaRPr lang="en-US" dirty="0"/>
          </a:p>
        </p:txBody>
      </p:sp>
      <p:pic>
        <p:nvPicPr>
          <p:cNvPr id="5" name="Picture 2" descr="https://lh3.googleusercontent.com/58OgLACtXRxRQkOV6R3COst4Ch2MMpSrQ9tYyK18jK7RkCUGFI8sJsd-Q_WQpVe8tg0E25NksWan0UqXaKBwEQQUaPRzWyLR2EAvs-4e2yBNATZOcVJcNxYWHgfegCrFMsigXzvlHx6ynzoDKJLGD0apNXPTC_dvr__pT8bQOSYyq2vDSwXecgfgaVoeLhklN2tUwT35KbsoUlbvPz90p-crBwJHLuH3gVxxk-tS7ut_7XVCqp86QMj-GdxSKRednmU-A_TlAijGI15Z_owQlHDW8e4QQnkFJu8g655WRk8nnYz3U0LKK67FUxC2BrO7f94z23c-mRh8ltr0HgUvDJ4eocD1aj3SDrHGASBDpVGXG-3UK1sVWXn3r_eGOeoASuqGcXe39I1BR6GqXyp-JfAnTOt-feh2ExwVE_SimhlFpIiy0a7bkTuzGiUSLKqpfmozBV643NHIh1MD-ivEtcoFLYbLTmiJds4jzyX0debATYH91YhEIMHyd3UVnpzKIqNppnEORrWroaHRs2dbBYt8OfOKil3Tj3GCyUvox4GzT2Shk0oG4bDl8bGHbajhGyhWPYJCkv3IFtka5IisWz_OlABpBBnUF0SCE2wzSakqOkjRtRaM030iq-khErU=w272-h203-no"/>
          <p:cNvPicPr>
            <a:picLocks noChangeAspect="1" noChangeArrowheads="1"/>
          </p:cNvPicPr>
          <p:nvPr/>
        </p:nvPicPr>
        <p:blipFill>
          <a:blip r:embed="rId2"/>
          <a:srcRect t="31429"/>
          <a:stretch>
            <a:fillRect/>
          </a:stretch>
        </p:blipFill>
        <p:spPr bwMode="auto">
          <a:xfrm>
            <a:off x="4724400" y="762000"/>
            <a:ext cx="4153773" cy="21336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a:t>
            </a:r>
            <a:r>
              <a:rPr lang="en-US" dirty="0" err="1" smtClean="0"/>
              <a:t>Hadoop</a:t>
            </a:r>
            <a:endParaRPr lang="en-US" dirty="0"/>
          </a:p>
        </p:txBody>
      </p:sp>
      <p:sp>
        <p:nvSpPr>
          <p:cNvPr id="3" name="Content Placeholder 2"/>
          <p:cNvSpPr>
            <a:spLocks noGrp="1"/>
          </p:cNvSpPr>
          <p:nvPr>
            <p:ph idx="1"/>
          </p:nvPr>
        </p:nvSpPr>
        <p:spPr>
          <a:xfrm>
            <a:off x="457200" y="1219200"/>
            <a:ext cx="8229600" cy="4906963"/>
          </a:xfrm>
        </p:spPr>
        <p:txBody>
          <a:bodyPr>
            <a:normAutofit fontScale="92500"/>
          </a:bodyPr>
          <a:lstStyle/>
          <a:p>
            <a:r>
              <a:rPr lang="en-US" sz="2400" dirty="0" smtClean="0"/>
              <a:t>Traditional technologies – not capable</a:t>
            </a:r>
          </a:p>
          <a:p>
            <a:r>
              <a:rPr lang="en-US" sz="2400" dirty="0" smtClean="0"/>
              <a:t>Need to combine no. of technologies and products in to a system</a:t>
            </a:r>
          </a:p>
          <a:p>
            <a:r>
              <a:rPr lang="en-US" sz="2400" dirty="0" smtClean="0"/>
              <a:t>One of the technologies designed to process big data</a:t>
            </a:r>
          </a:p>
          <a:p>
            <a:r>
              <a:rPr lang="en-US" sz="2400" dirty="0" err="1" smtClean="0"/>
              <a:t>Hadoop</a:t>
            </a:r>
            <a:r>
              <a:rPr lang="en-US" sz="2400" dirty="0" smtClean="0"/>
              <a:t> is a </a:t>
            </a:r>
          </a:p>
          <a:p>
            <a:pPr lvl="1"/>
            <a:r>
              <a:rPr lang="en-US" sz="2000" dirty="0" smtClean="0"/>
              <a:t>Open source platform</a:t>
            </a:r>
          </a:p>
          <a:p>
            <a:pPr lvl="1"/>
            <a:r>
              <a:rPr lang="en-US" sz="2000" dirty="0" smtClean="0"/>
              <a:t>Provides analytical technologies and computational power</a:t>
            </a:r>
          </a:p>
          <a:p>
            <a:pPr lvl="1"/>
            <a:r>
              <a:rPr lang="en-US" sz="2000" dirty="0" smtClean="0"/>
              <a:t>Handles both structured and unstructured</a:t>
            </a:r>
          </a:p>
          <a:p>
            <a:pPr lvl="1"/>
            <a:r>
              <a:rPr lang="en-US" sz="2000" dirty="0" smtClean="0"/>
              <a:t>Create and run distributed systems quickly</a:t>
            </a:r>
          </a:p>
          <a:p>
            <a:pPr lvl="1"/>
            <a:r>
              <a:rPr lang="en-US" sz="2000" dirty="0" err="1" smtClean="0"/>
              <a:t>Hadoop</a:t>
            </a:r>
            <a:r>
              <a:rPr lang="en-US" sz="2000" dirty="0" smtClean="0"/>
              <a:t> cluster</a:t>
            </a:r>
          </a:p>
          <a:p>
            <a:pPr lvl="1"/>
            <a:r>
              <a:rPr lang="en-US" sz="2000" dirty="0" err="1" smtClean="0"/>
              <a:t>Cotains</a:t>
            </a:r>
            <a:r>
              <a:rPr lang="en-US" sz="2000" dirty="0" smtClean="0"/>
              <a:t> single master node and </a:t>
            </a:r>
            <a:r>
              <a:rPr lang="en-US" sz="2000" dirty="0" err="1" smtClean="0"/>
              <a:t>mutiple</a:t>
            </a:r>
            <a:r>
              <a:rPr lang="en-US" sz="2000" dirty="0" smtClean="0"/>
              <a:t> worker nodes</a:t>
            </a:r>
          </a:p>
          <a:p>
            <a:pPr lvl="1"/>
            <a:r>
              <a:rPr lang="en-US" sz="2000" dirty="0" smtClean="0"/>
              <a:t>Master nodes – </a:t>
            </a:r>
            <a:r>
              <a:rPr lang="en-US" sz="2000" dirty="0" err="1" smtClean="0"/>
              <a:t>Namenode</a:t>
            </a:r>
            <a:r>
              <a:rPr lang="en-US" sz="2000" dirty="0"/>
              <a:t> </a:t>
            </a:r>
            <a:r>
              <a:rPr lang="en-US" sz="2000" dirty="0" smtClean="0"/>
              <a:t>and  </a:t>
            </a:r>
            <a:r>
              <a:rPr lang="en-US" sz="2000" dirty="0" err="1" smtClean="0"/>
              <a:t>Jobtracker</a:t>
            </a:r>
            <a:endParaRPr lang="en-US" sz="2000" dirty="0" smtClean="0"/>
          </a:p>
          <a:p>
            <a:pPr lvl="1"/>
            <a:r>
              <a:rPr lang="en-US" sz="2000" dirty="0" err="1" smtClean="0"/>
              <a:t>Workernode</a:t>
            </a:r>
            <a:r>
              <a:rPr lang="en-US" sz="2000" dirty="0" smtClean="0"/>
              <a:t> – </a:t>
            </a:r>
            <a:r>
              <a:rPr lang="en-US" sz="2000" dirty="0" err="1" smtClean="0"/>
              <a:t>Datanode</a:t>
            </a:r>
            <a:r>
              <a:rPr lang="en-US" sz="2000" dirty="0" smtClean="0"/>
              <a:t> and Task tracker</a:t>
            </a:r>
          </a:p>
          <a:p>
            <a:pPr lvl="1"/>
            <a:r>
              <a:rPr lang="en-US" sz="2000" dirty="0" smtClean="0"/>
              <a:t>Requires JRE</a:t>
            </a:r>
          </a:p>
          <a:p>
            <a:pPr lvl="1"/>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Big Data?</a:t>
            </a:r>
            <a:endParaRPr lang="en-US" dirty="0"/>
          </a:p>
        </p:txBody>
      </p:sp>
      <p:sp>
        <p:nvSpPr>
          <p:cNvPr id="3" name="Content Placeholder 2"/>
          <p:cNvSpPr>
            <a:spLocks noGrp="1"/>
          </p:cNvSpPr>
          <p:nvPr>
            <p:ph idx="1"/>
          </p:nvPr>
        </p:nvSpPr>
        <p:spPr>
          <a:xfrm>
            <a:off x="457200" y="1447800"/>
            <a:ext cx="8382000" cy="5029200"/>
          </a:xfrm>
        </p:spPr>
        <p:txBody>
          <a:bodyPr>
            <a:normAutofit fontScale="77500" lnSpcReduction="20000"/>
          </a:bodyPr>
          <a:lstStyle/>
          <a:p>
            <a:pPr marL="0" indent="0" algn="just">
              <a:buNone/>
            </a:pPr>
            <a:r>
              <a:rPr lang="en-US" b="1" dirty="0" smtClean="0"/>
              <a:t>No single definition; here is from Wikipedia:</a:t>
            </a:r>
          </a:p>
          <a:p>
            <a:pPr algn="just"/>
            <a:endParaRPr lang="en-US" b="1" dirty="0" smtClean="0"/>
          </a:p>
          <a:p>
            <a:pPr algn="just"/>
            <a:r>
              <a:rPr lang="en-US" b="1" dirty="0" smtClean="0"/>
              <a:t>Big data</a:t>
            </a:r>
            <a:r>
              <a:rPr lang="en-US" dirty="0" smtClean="0"/>
              <a:t> </a:t>
            </a:r>
            <a:r>
              <a:rPr lang="en-US" dirty="0"/>
              <a:t>is the term for a collection of data sets so large and complex that it becomes difficult to process using on-hand database management tools or traditional data processing applications. </a:t>
            </a:r>
            <a:endParaRPr lang="en-US" dirty="0" smtClean="0"/>
          </a:p>
          <a:p>
            <a:pPr algn="just"/>
            <a:r>
              <a:rPr lang="en-US" dirty="0" smtClean="0"/>
              <a:t>The </a:t>
            </a:r>
            <a:r>
              <a:rPr lang="en-US" dirty="0"/>
              <a:t>challenges include </a:t>
            </a:r>
            <a:r>
              <a:rPr lang="en-US" dirty="0">
                <a:solidFill>
                  <a:srgbClr val="FF0000"/>
                </a:solidFill>
              </a:rPr>
              <a:t>capture, curation, storage</a:t>
            </a:r>
            <a:r>
              <a:rPr lang="en-US" dirty="0" smtClean="0">
                <a:solidFill>
                  <a:srgbClr val="FF0000"/>
                </a:solidFill>
              </a:rPr>
              <a:t>, </a:t>
            </a:r>
            <a:r>
              <a:rPr lang="en-US" dirty="0">
                <a:solidFill>
                  <a:srgbClr val="FF0000"/>
                </a:solidFill>
              </a:rPr>
              <a:t>search, sharing, transfer, analysis</a:t>
            </a:r>
            <a:r>
              <a:rPr lang="en-US" dirty="0" smtClean="0">
                <a:solidFill>
                  <a:srgbClr val="FF0000"/>
                </a:solidFill>
              </a:rPr>
              <a:t>, </a:t>
            </a:r>
            <a:r>
              <a:rPr lang="en-US" dirty="0">
                <a:solidFill>
                  <a:srgbClr val="FF0000"/>
                </a:solidFill>
              </a:rPr>
              <a:t>and visualization</a:t>
            </a:r>
            <a:r>
              <a:rPr lang="en-US" dirty="0"/>
              <a:t>. </a:t>
            </a:r>
            <a:endParaRPr lang="en-US" dirty="0" smtClean="0"/>
          </a:p>
          <a:p>
            <a:pPr algn="just"/>
            <a:r>
              <a:rPr lang="en-US" dirty="0" smtClean="0"/>
              <a:t>The </a:t>
            </a:r>
            <a:r>
              <a:rPr lang="en-US" dirty="0"/>
              <a:t>trend to larger data sets is due to the additional information derivable from analysis of a single large set of related data, as compared to separate smaller sets with the same total amount of data, allowing correlations to be found to "</a:t>
            </a:r>
            <a:r>
              <a:rPr lang="en-US" dirty="0">
                <a:solidFill>
                  <a:srgbClr val="0000FF"/>
                </a:solidFill>
              </a:rPr>
              <a:t>spot business trends, determine quality of research, prevent diseases, link legal citations, combat crime, and determine real-time roadway traffic conditions</a:t>
            </a:r>
            <a:r>
              <a:rPr lang="en-US" dirty="0" smtClean="0"/>
              <a:t>.”</a:t>
            </a:r>
            <a:endParaRPr lang="en-US" dirty="0"/>
          </a:p>
        </p:txBody>
      </p:sp>
      <p:sp>
        <p:nvSpPr>
          <p:cNvPr id="4" name="Slide Number Placeholder 3"/>
          <p:cNvSpPr>
            <a:spLocks noGrp="1"/>
          </p:cNvSpPr>
          <p:nvPr>
            <p:ph type="sldNum" sz="quarter" idx="12"/>
          </p:nvPr>
        </p:nvSpPr>
        <p:spPr/>
        <p:txBody>
          <a:bodyPr/>
          <a:lstStyle/>
          <a:p>
            <a:fld id="{EBFB1032-EA64-7144-B003-9BCC9D94B503}" type="slidenum">
              <a:rPr lang="en-US" smtClean="0"/>
              <a:pPr/>
              <a:t>3</a:t>
            </a:fld>
            <a:endParaRPr lang="en-US" dirty="0"/>
          </a:p>
        </p:txBody>
      </p:sp>
    </p:spTree>
    <p:extLst>
      <p:ext uri="{BB962C8B-B14F-4D97-AF65-F5344CB8AC3E}">
        <p14:creationId xmlns:p14="http://schemas.microsoft.com/office/powerpoint/2010/main" val="2704669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umathi\Downloads\IMG_20180829_121028.jpg"/>
          <p:cNvPicPr>
            <a:picLocks noChangeAspect="1" noChangeArrowheads="1"/>
          </p:cNvPicPr>
          <p:nvPr/>
        </p:nvPicPr>
        <p:blipFill>
          <a:blip r:embed="rId2" cstate="print"/>
          <a:srcRect l="10000" t="10000" b="7778"/>
          <a:stretch>
            <a:fillRect/>
          </a:stretch>
        </p:blipFill>
        <p:spPr bwMode="auto">
          <a:xfrm>
            <a:off x="381000" y="609600"/>
            <a:ext cx="8229600" cy="56388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h3.googleusercontent.com/rudxt9KeFQQxvN4p759FvD-eQdoSKr2ABORl9T3fBQ7BgwCEgM7V06siratJTiYxr4rhpxe2lYRXxgFTjIR9wcKJQ-my7rMHG2QiX6rqEM7wMHeCC6fTHMYIdjZ-2oEJpkE3nX7Eo5JTtqtEaCiPUDU5GcKpcFV112bmm-DXCZmfvtrFaYeV1kpHH2d7LgcultOXQTAIb_oDN5FC-8zP5cVGyIyDP3Vb3N4Vh_6KeK6FtGc6CmztJhBe8WeR9Kv9KVZe9Cz3au8rdHcroUK6ue4x-VdgD7ldEDi20-C-csd0x1-no5q270GMXXGvOrVoypgowHRlGOp8S3QP_CoeLDuRH0d-T_HTz0_PDAaqwOCWH5-pj3lszfgug0CFgtig5YmF0sjpVb4MSW-x9EZuNeHsz1BCJJ5G6zqX4BHnVrAzfwvTwujuBvRds1sw6mDOOvLI61tCP-UJ1Qhr_TtrG7aJpVdu9l4BgxMwaUC85U42GhA90zr-eHZbDplx8H68TTMU-e8KlSLhRBVPWehJULC2K4sQ5vo5ifDv6W4Hvkmdo2A2AAWw2lvP9efnQQ2wcxTHHkfHmFtoCugFmH7Vo8plzzG5d7xJpbOFZWTn9L7kXbTLq1BINmHNh9hd9VM=w596-h794-no"/>
          <p:cNvPicPr>
            <a:picLocks noChangeAspect="1" noChangeArrowheads="1"/>
          </p:cNvPicPr>
          <p:nvPr/>
        </p:nvPicPr>
        <p:blipFill>
          <a:blip r:embed="rId3"/>
          <a:srcRect t="7431" r="27685" b="12972"/>
          <a:stretch>
            <a:fillRect/>
          </a:stretch>
        </p:blipFill>
        <p:spPr bwMode="auto">
          <a:xfrm rot="16200000">
            <a:off x="2349018" y="-520216"/>
            <a:ext cx="5172076" cy="7584111"/>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HDFS and </a:t>
            </a:r>
            <a:r>
              <a:rPr lang="en-US" dirty="0" err="1" smtClean="0"/>
              <a:t>Mapreduce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Two main components of Apache</a:t>
            </a:r>
          </a:p>
          <a:p>
            <a:pPr lvl="1"/>
            <a:r>
              <a:rPr lang="en-US" dirty="0" smtClean="0"/>
              <a:t>HDFS(distributed file system) – for storage</a:t>
            </a:r>
          </a:p>
          <a:p>
            <a:pPr lvl="1"/>
            <a:r>
              <a:rPr lang="en-US" dirty="0" err="1" smtClean="0"/>
              <a:t>MapReduce</a:t>
            </a:r>
            <a:r>
              <a:rPr lang="en-US" dirty="0" smtClean="0"/>
              <a:t>(Parallel Processing) – for processing</a:t>
            </a:r>
          </a:p>
          <a:p>
            <a:pPr lvl="1"/>
            <a:r>
              <a:rPr lang="en-US" dirty="0" smtClean="0"/>
              <a:t>HDFS:</a:t>
            </a:r>
          </a:p>
          <a:p>
            <a:pPr lvl="2"/>
            <a:r>
              <a:rPr lang="en-US" dirty="0" smtClean="0"/>
              <a:t>Fault tolerant storage</a:t>
            </a:r>
          </a:p>
          <a:p>
            <a:pPr lvl="2"/>
            <a:r>
              <a:rPr lang="en-US" dirty="0" smtClean="0"/>
              <a:t>Store TB to PB across different terminals</a:t>
            </a:r>
          </a:p>
          <a:p>
            <a:pPr lvl="2"/>
            <a:r>
              <a:rPr lang="en-US" dirty="0" smtClean="0"/>
              <a:t>Attains reliability by replicating the data over multiple hosts</a:t>
            </a:r>
          </a:p>
          <a:p>
            <a:pPr lvl="2"/>
            <a:r>
              <a:rPr lang="en-US" dirty="0" smtClean="0"/>
              <a:t>Default replication is 3</a:t>
            </a:r>
          </a:p>
          <a:p>
            <a:pPr lvl="2"/>
            <a:r>
              <a:rPr lang="en-US" dirty="0" smtClean="0"/>
              <a:t>Two on the same rack and one in the different rack</a:t>
            </a:r>
          </a:p>
          <a:p>
            <a:pPr lvl="2"/>
            <a:r>
              <a:rPr lang="en-US" dirty="0" smtClean="0"/>
              <a:t>Spilt 64 to 128 MB each block is replicated independently at multiple nodes</a:t>
            </a:r>
          </a:p>
          <a:p>
            <a:pPr lvl="2"/>
            <a:r>
              <a:rPr lang="en-US" dirty="0" smtClean="0"/>
              <a:t>Name node – monitors replica of block(3 times)</a:t>
            </a:r>
          </a:p>
          <a:p>
            <a:pPr lvl="2"/>
            <a:r>
              <a:rPr lang="en-US" dirty="0" smtClean="0"/>
              <a:t>Data Node is failed </a:t>
            </a:r>
            <a:r>
              <a:rPr lang="en-US" dirty="0" err="1" smtClean="0"/>
              <a:t>namenode</a:t>
            </a:r>
            <a:r>
              <a:rPr lang="en-US" dirty="0" smtClean="0"/>
              <a:t> creates other replica</a:t>
            </a:r>
          </a:p>
          <a:p>
            <a:pPr lvl="2"/>
            <a:endParaRPr lang="en-US" dirty="0" smtClean="0"/>
          </a:p>
          <a:p>
            <a:pPr lvl="2"/>
            <a:endParaRPr lang="en-US" dirty="0" smtClean="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MapReduce</a:t>
            </a:r>
            <a:endParaRPr lang="en-US" dirty="0"/>
          </a:p>
        </p:txBody>
      </p:sp>
      <p:sp>
        <p:nvSpPr>
          <p:cNvPr id="3" name="Content Placeholder 2"/>
          <p:cNvSpPr>
            <a:spLocks noGrp="1"/>
          </p:cNvSpPr>
          <p:nvPr>
            <p:ph idx="1"/>
          </p:nvPr>
        </p:nvSpPr>
        <p:spPr/>
        <p:txBody>
          <a:bodyPr/>
          <a:lstStyle/>
          <a:p>
            <a:r>
              <a:rPr lang="en-US" dirty="0" smtClean="0"/>
              <a:t>Framework that helps developers to write program</a:t>
            </a:r>
          </a:p>
          <a:p>
            <a:r>
              <a:rPr lang="en-US" dirty="0" smtClean="0"/>
              <a:t>Components</a:t>
            </a:r>
          </a:p>
          <a:p>
            <a:pPr lvl="1"/>
            <a:r>
              <a:rPr lang="en-US" sz="2400" dirty="0" err="1" smtClean="0"/>
              <a:t>JobTracker</a:t>
            </a:r>
            <a:r>
              <a:rPr lang="en-US" sz="2400" dirty="0" smtClean="0"/>
              <a:t> – Master node that manage all jobs and resources in cluster or combined</a:t>
            </a:r>
          </a:p>
          <a:p>
            <a:pPr lvl="1"/>
            <a:r>
              <a:rPr lang="en-US" sz="2400" dirty="0" err="1" smtClean="0"/>
              <a:t>TaskTracker</a:t>
            </a:r>
            <a:r>
              <a:rPr lang="en-US" sz="2400" dirty="0" smtClean="0"/>
              <a:t>- Agents to run map &amp; reduce</a:t>
            </a:r>
          </a:p>
          <a:p>
            <a:pPr lvl="1"/>
            <a:r>
              <a:rPr lang="en-US" sz="2400" dirty="0" smtClean="0"/>
              <a:t>JobHistoryServer – components that tracks completed task</a:t>
            </a:r>
            <a:endParaRPr lang="en-US"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umathi\Downloads\IMG_20180829_121054.jpg"/>
          <p:cNvPicPr>
            <a:picLocks noChangeAspect="1" noChangeArrowheads="1"/>
          </p:cNvPicPr>
          <p:nvPr/>
        </p:nvPicPr>
        <p:blipFill>
          <a:blip r:embed="rId2" cstate="print"/>
          <a:srcRect l="10833" t="24444" r="3333" b="16667"/>
          <a:stretch>
            <a:fillRect/>
          </a:stretch>
        </p:blipFill>
        <p:spPr bwMode="auto">
          <a:xfrm>
            <a:off x="533400" y="2514600"/>
            <a:ext cx="7848600" cy="4038600"/>
          </a:xfrm>
          <a:prstGeom prst="rect">
            <a:avLst/>
          </a:prstGeom>
          <a:noFill/>
        </p:spPr>
      </p:pic>
      <p:sp>
        <p:nvSpPr>
          <p:cNvPr id="5" name="TextBox 4"/>
          <p:cNvSpPr txBox="1"/>
          <p:nvPr/>
        </p:nvSpPr>
        <p:spPr>
          <a:xfrm>
            <a:off x="609600" y="0"/>
            <a:ext cx="6172200" cy="2554545"/>
          </a:xfrm>
          <a:prstGeom prst="rect">
            <a:avLst/>
          </a:prstGeom>
          <a:noFill/>
        </p:spPr>
        <p:txBody>
          <a:bodyPr wrap="square" rtlCol="0">
            <a:spAutoFit/>
          </a:bodyPr>
          <a:lstStyle/>
          <a:p>
            <a:r>
              <a:rPr lang="en-US" sz="2000" b="1" dirty="0" err="1" smtClean="0"/>
              <a:t>Hadoop</a:t>
            </a:r>
            <a:r>
              <a:rPr lang="en-US" sz="2000" b="1" dirty="0" smtClean="0"/>
              <a:t> </a:t>
            </a:r>
            <a:r>
              <a:rPr lang="en-US" sz="2000" b="1" dirty="0" err="1" smtClean="0"/>
              <a:t>MapReduce</a:t>
            </a:r>
            <a:r>
              <a:rPr lang="en-US" sz="2000" b="1" dirty="0" smtClean="0"/>
              <a:t> Architecture</a:t>
            </a:r>
          </a:p>
          <a:p>
            <a:pPr>
              <a:buFont typeface="Arial" pitchFamily="34" charset="0"/>
              <a:buChar char="•"/>
            </a:pPr>
            <a:r>
              <a:rPr lang="en-US" sz="2000" dirty="0" smtClean="0"/>
              <a:t>MR program in several </a:t>
            </a:r>
            <a:r>
              <a:rPr lang="en-US" sz="2000" dirty="0" err="1" smtClean="0"/>
              <a:t>languges</a:t>
            </a:r>
            <a:r>
              <a:rPr lang="en-US" sz="2000" dirty="0" smtClean="0"/>
              <a:t>: C, C++, Java, Ruby, Perl and Python</a:t>
            </a:r>
          </a:p>
          <a:p>
            <a:pPr>
              <a:buFont typeface="Arial" pitchFamily="34" charset="0"/>
              <a:buChar char="•"/>
            </a:pPr>
            <a:r>
              <a:rPr lang="en-US" sz="2000" dirty="0" smtClean="0"/>
              <a:t>Each node periodically report its status to master node if node </a:t>
            </a:r>
            <a:r>
              <a:rPr lang="en-US" sz="2000" dirty="0" err="1" smtClean="0"/>
              <a:t>doesnot</a:t>
            </a:r>
            <a:r>
              <a:rPr lang="en-US" sz="2000" dirty="0" smtClean="0"/>
              <a:t> respond</a:t>
            </a:r>
          </a:p>
          <a:p>
            <a:pPr>
              <a:buFont typeface="Arial" pitchFamily="34" charset="0"/>
              <a:buChar char="•"/>
            </a:pPr>
            <a:r>
              <a:rPr lang="en-US" sz="2000" dirty="0" smtClean="0"/>
              <a:t>Master node reassigns that piece of job to other available node</a:t>
            </a:r>
          </a:p>
          <a:p>
            <a:pPr>
              <a:buFont typeface="Arial" pitchFamily="34" charset="0"/>
              <a:buChar char="•"/>
            </a:pPr>
            <a:r>
              <a:rPr lang="en-US" sz="2000" dirty="0" smtClean="0"/>
              <a:t>MR also fault tolerant</a:t>
            </a:r>
            <a:endParaRPr lang="en-US"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features of </a:t>
            </a:r>
            <a:r>
              <a:rPr lang="en-US" dirty="0" err="1" smtClean="0"/>
              <a:t>Hadoop</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Perform well with several nodes without requiring shared memory</a:t>
            </a:r>
          </a:p>
          <a:p>
            <a:r>
              <a:rPr lang="en-US" sz="2400" dirty="0" smtClean="0"/>
              <a:t>Efficiency related issue in context of storage and access to data is solved automatically</a:t>
            </a:r>
          </a:p>
          <a:p>
            <a:r>
              <a:rPr lang="en-US" sz="2400" dirty="0" smtClean="0"/>
              <a:t>Follows client-server architecture based</a:t>
            </a:r>
          </a:p>
          <a:p>
            <a:r>
              <a:rPr lang="en-US" sz="2400" dirty="0" smtClean="0"/>
              <a:t>Master node also performs the tasks job controlling disk management and work allocation</a:t>
            </a:r>
          </a:p>
          <a:p>
            <a:r>
              <a:rPr lang="en-US" sz="2400" dirty="0" smtClean="0"/>
              <a:t>Data stored across various node can be tracked in </a:t>
            </a:r>
            <a:r>
              <a:rPr lang="en-US" sz="2400" dirty="0" err="1" smtClean="0"/>
              <a:t>Hadoop</a:t>
            </a:r>
            <a:r>
              <a:rPr lang="en-US" sz="2400" dirty="0" smtClean="0"/>
              <a:t> </a:t>
            </a:r>
            <a:r>
              <a:rPr lang="en-US" sz="2400" dirty="0" err="1" smtClean="0"/>
              <a:t>NameNode</a:t>
            </a:r>
            <a:endParaRPr lang="en-US" sz="2400" dirty="0" smtClean="0"/>
          </a:p>
          <a:p>
            <a:r>
              <a:rPr lang="en-US" sz="2400" dirty="0" smtClean="0"/>
              <a:t>It improves data processing by running computing tasks on all available processors</a:t>
            </a:r>
          </a:p>
          <a:p>
            <a:r>
              <a:rPr lang="en-US" sz="2400" dirty="0" smtClean="0"/>
              <a:t>Keeps multiple copies of data to improve </a:t>
            </a:r>
            <a:r>
              <a:rPr lang="en-US" sz="2400" dirty="0" err="1" smtClean="0"/>
              <a:t>resilence</a:t>
            </a:r>
            <a:endParaRPr lang="en-US"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umathi\Downloads\IMG_20180829_121108.jpg"/>
          <p:cNvPicPr>
            <a:picLocks noChangeAspect="1" noChangeArrowheads="1"/>
          </p:cNvPicPr>
          <p:nvPr/>
        </p:nvPicPr>
        <p:blipFill>
          <a:blip r:embed="rId2" cstate="print"/>
          <a:srcRect l="37500" t="21111" r="9167" b="8889"/>
          <a:stretch>
            <a:fillRect/>
          </a:stretch>
        </p:blipFill>
        <p:spPr bwMode="auto">
          <a:xfrm>
            <a:off x="4191000" y="228600"/>
            <a:ext cx="4876800" cy="4800600"/>
          </a:xfrm>
          <a:prstGeom prst="rect">
            <a:avLst/>
          </a:prstGeom>
          <a:noFill/>
        </p:spPr>
      </p:pic>
      <p:sp>
        <p:nvSpPr>
          <p:cNvPr id="5" name="TextBox 4"/>
          <p:cNvSpPr txBox="1"/>
          <p:nvPr/>
        </p:nvSpPr>
        <p:spPr>
          <a:xfrm>
            <a:off x="304800" y="457200"/>
            <a:ext cx="3429000" cy="400110"/>
          </a:xfrm>
          <a:prstGeom prst="rect">
            <a:avLst/>
          </a:prstGeom>
          <a:noFill/>
        </p:spPr>
        <p:txBody>
          <a:bodyPr wrap="square" rtlCol="0">
            <a:spAutoFit/>
          </a:bodyPr>
          <a:lstStyle/>
          <a:p>
            <a:r>
              <a:rPr lang="en-US" sz="2000" b="1" dirty="0" smtClean="0"/>
              <a:t>How does </a:t>
            </a:r>
            <a:r>
              <a:rPr lang="en-US" sz="2000" b="1" dirty="0" err="1" smtClean="0"/>
              <a:t>Hadoop</a:t>
            </a:r>
            <a:r>
              <a:rPr lang="en-US" sz="2000" b="1" dirty="0" smtClean="0"/>
              <a:t> Function?</a:t>
            </a:r>
            <a:endParaRPr lang="en-US" sz="2000" b="1" dirty="0"/>
          </a:p>
        </p:txBody>
      </p:sp>
      <p:sp>
        <p:nvSpPr>
          <p:cNvPr id="6" name="TextBox 5"/>
          <p:cNvSpPr txBox="1"/>
          <p:nvPr/>
        </p:nvSpPr>
        <p:spPr>
          <a:xfrm>
            <a:off x="381000" y="990600"/>
            <a:ext cx="2667000" cy="2031325"/>
          </a:xfrm>
          <a:prstGeom prst="rect">
            <a:avLst/>
          </a:prstGeom>
          <a:noFill/>
        </p:spPr>
        <p:txBody>
          <a:bodyPr wrap="square" rtlCol="0">
            <a:spAutoFit/>
          </a:bodyPr>
          <a:lstStyle/>
          <a:p>
            <a:pPr>
              <a:buFont typeface="Arial" pitchFamily="34" charset="0"/>
              <a:buChar char="•"/>
            </a:pPr>
            <a:r>
              <a:rPr lang="en-US" dirty="0" smtClean="0"/>
              <a:t>Utilize </a:t>
            </a:r>
            <a:r>
              <a:rPr lang="en-US" dirty="0" err="1" smtClean="0"/>
              <a:t>multple</a:t>
            </a:r>
            <a:r>
              <a:rPr lang="en-US" dirty="0" smtClean="0"/>
              <a:t> computing resources</a:t>
            </a:r>
          </a:p>
          <a:p>
            <a:pPr marL="342900" indent="-342900"/>
            <a:endParaRPr lang="en-US" dirty="0" smtClean="0"/>
          </a:p>
          <a:p>
            <a:pPr marL="342900" indent="-342900"/>
            <a:r>
              <a:rPr lang="en-US" dirty="0" smtClean="0"/>
              <a:t>Core Components</a:t>
            </a:r>
            <a:br>
              <a:rPr lang="en-US" dirty="0" smtClean="0"/>
            </a:br>
            <a:endParaRPr lang="en-US" dirty="0" smtClean="0"/>
          </a:p>
          <a:p>
            <a:pPr marL="342900" indent="-342900">
              <a:buFont typeface="+mj-lt"/>
              <a:buAutoNum type="arabicPeriod"/>
            </a:pPr>
            <a:r>
              <a:rPr lang="en-US" dirty="0" smtClean="0"/>
              <a:t>HDFS</a:t>
            </a:r>
          </a:p>
          <a:p>
            <a:pPr marL="342900" indent="-342900">
              <a:buFont typeface="+mj-lt"/>
              <a:buAutoNum type="arabicPeriod"/>
            </a:pPr>
            <a:r>
              <a:rPr lang="en-US" dirty="0" err="1" smtClean="0"/>
              <a:t>Hadoop</a:t>
            </a:r>
            <a:r>
              <a:rPr lang="en-US" dirty="0" smtClean="0"/>
              <a:t> MR</a:t>
            </a:r>
            <a:endParaRPr lang="en-US" dirty="0"/>
          </a:p>
        </p:txBody>
      </p:sp>
      <p:sp>
        <p:nvSpPr>
          <p:cNvPr id="7" name="TextBox 6"/>
          <p:cNvSpPr txBox="1"/>
          <p:nvPr/>
        </p:nvSpPr>
        <p:spPr>
          <a:xfrm>
            <a:off x="381000" y="3581400"/>
            <a:ext cx="2514600" cy="369332"/>
          </a:xfrm>
          <a:prstGeom prst="rect">
            <a:avLst/>
          </a:prstGeom>
          <a:noFill/>
        </p:spPr>
        <p:txBody>
          <a:bodyPr wrap="square" rtlCol="0">
            <a:spAutoFit/>
          </a:bodyPr>
          <a:lstStyle/>
          <a:p>
            <a:r>
              <a:rPr lang="en-US" dirty="0" smtClean="0"/>
              <a:t>                                                                                                                                                                                                                                                                                                                                                                                                                                                                                                                                                                                                                                                                                                                                                                                                                                                                                                                                                                                                                                                                                                                                                                                                                                                                                                                                                                                                                                                   </a:t>
            </a:r>
            <a:endParaRPr lang="en-US" dirty="0"/>
          </a:p>
        </p:txBody>
      </p:sp>
      <p:sp>
        <p:nvSpPr>
          <p:cNvPr id="8" name="TextBox 7"/>
          <p:cNvSpPr txBox="1"/>
          <p:nvPr/>
        </p:nvSpPr>
        <p:spPr>
          <a:xfrm>
            <a:off x="457200" y="3124200"/>
            <a:ext cx="2133600" cy="369332"/>
          </a:xfrm>
          <a:prstGeom prst="rect">
            <a:avLst/>
          </a:prstGeom>
          <a:noFill/>
        </p:spPr>
        <p:txBody>
          <a:bodyPr wrap="square" rtlCol="0">
            <a:spAutoFit/>
          </a:bodyPr>
          <a:lstStyle/>
          <a:p>
            <a:r>
              <a:rPr lang="en-US" dirty="0" err="1" smtClean="0"/>
              <a:t>Hadoop</a:t>
            </a:r>
            <a:r>
              <a:rPr lang="en-US" dirty="0" smtClean="0"/>
              <a:t> Facilities</a:t>
            </a:r>
            <a:endParaRPr lang="en-US" dirty="0"/>
          </a:p>
        </p:txBody>
      </p:sp>
      <p:sp>
        <p:nvSpPr>
          <p:cNvPr id="9" name="TextBox 8"/>
          <p:cNvSpPr txBox="1"/>
          <p:nvPr/>
        </p:nvSpPr>
        <p:spPr>
          <a:xfrm>
            <a:off x="457200" y="3657600"/>
            <a:ext cx="2133600" cy="369332"/>
          </a:xfrm>
          <a:prstGeom prst="rect">
            <a:avLst/>
          </a:prstGeom>
          <a:noFill/>
        </p:spPr>
        <p:txBody>
          <a:bodyPr wrap="square" rtlCol="0">
            <a:spAutoFit/>
          </a:bodyPr>
          <a:lstStyle/>
          <a:p>
            <a:r>
              <a:rPr lang="en-US" dirty="0" err="1" smtClean="0"/>
              <a:t>Hadoop</a:t>
            </a:r>
            <a:r>
              <a:rPr lang="en-US" dirty="0" smtClean="0"/>
              <a:t> Operations</a:t>
            </a:r>
            <a:endParaRPr lang="en-US" dirty="0"/>
          </a:p>
        </p:txBody>
      </p:sp>
      <p:sp>
        <p:nvSpPr>
          <p:cNvPr id="10" name="TextBox 9"/>
          <p:cNvSpPr txBox="1"/>
          <p:nvPr/>
        </p:nvSpPr>
        <p:spPr>
          <a:xfrm>
            <a:off x="457200" y="4191000"/>
            <a:ext cx="3352800" cy="369332"/>
          </a:xfrm>
          <a:prstGeom prst="rect">
            <a:avLst/>
          </a:prstGeom>
          <a:noFill/>
        </p:spPr>
        <p:txBody>
          <a:bodyPr wrap="square" rtlCol="0">
            <a:spAutoFit/>
          </a:bodyPr>
          <a:lstStyle/>
          <a:p>
            <a:r>
              <a:rPr lang="en-US" dirty="0" err="1" smtClean="0"/>
              <a:t>MapReduce</a:t>
            </a:r>
            <a:r>
              <a:rPr lang="en-US" dirty="0" smtClean="0"/>
              <a:t> Algorithm</a:t>
            </a:r>
            <a:endParaRPr lang="en-US" dirty="0"/>
          </a:p>
        </p:txBody>
      </p:sp>
      <p:sp>
        <p:nvSpPr>
          <p:cNvPr id="11" name="TextBox 10"/>
          <p:cNvSpPr txBox="1"/>
          <p:nvPr/>
        </p:nvSpPr>
        <p:spPr>
          <a:xfrm>
            <a:off x="457200" y="4953000"/>
            <a:ext cx="3352800" cy="369332"/>
          </a:xfrm>
          <a:prstGeom prst="rect">
            <a:avLst/>
          </a:prstGeom>
          <a:noFill/>
        </p:spPr>
        <p:txBody>
          <a:bodyPr wrap="square" rtlCol="0">
            <a:spAutoFit/>
          </a:bodyPr>
          <a:lstStyle/>
          <a:p>
            <a:r>
              <a:rPr lang="en-US" smtClean="0"/>
              <a:t>Job Indexing</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and Big Data</a:t>
            </a:r>
            <a:endParaRPr lang="en-US" dirty="0"/>
          </a:p>
        </p:txBody>
      </p:sp>
      <p:sp>
        <p:nvSpPr>
          <p:cNvPr id="3" name="Content Placeholder 2"/>
          <p:cNvSpPr>
            <a:spLocks noGrp="1"/>
          </p:cNvSpPr>
          <p:nvPr>
            <p:ph idx="1"/>
          </p:nvPr>
        </p:nvSpPr>
        <p:spPr/>
        <p:txBody>
          <a:bodyPr>
            <a:normAutofit/>
          </a:bodyPr>
          <a:lstStyle/>
          <a:p>
            <a:r>
              <a:rPr lang="en-US" sz="2400" dirty="0" smtClean="0"/>
              <a:t>Organization face the vital issue – storage and management</a:t>
            </a:r>
          </a:p>
          <a:p>
            <a:r>
              <a:rPr lang="en-US" sz="2400" dirty="0" smtClean="0"/>
              <a:t>Required – huge amount of investment – h/w setup and s/w package</a:t>
            </a:r>
          </a:p>
          <a:p>
            <a:r>
              <a:rPr lang="en-US" sz="2400" dirty="0" smtClean="0"/>
              <a:t>Setup may be over utilized or underutilized </a:t>
            </a:r>
          </a:p>
          <a:p>
            <a:r>
              <a:rPr lang="en-US" sz="2400" dirty="0" smtClean="0"/>
              <a:t>To overcome these challenges – by providing a set of computing resources</a:t>
            </a:r>
          </a:p>
          <a:p>
            <a:r>
              <a:rPr lang="en-US" sz="2400" dirty="0" smtClean="0"/>
              <a:t>Cloud Computing</a:t>
            </a:r>
          </a:p>
          <a:p>
            <a:pPr lvl="1"/>
            <a:r>
              <a:rPr lang="en-US" sz="2000" dirty="0" smtClean="0"/>
              <a:t>Computing resources can be shared through cloud</a:t>
            </a:r>
          </a:p>
          <a:p>
            <a:pPr lvl="1"/>
            <a:r>
              <a:rPr lang="en-US" sz="2000" dirty="0" smtClean="0"/>
              <a:t>Includes applications, storage, computational units, networks, development and deployment platform, business process etc.</a:t>
            </a:r>
          </a:p>
          <a:p>
            <a:pPr lvl="1"/>
            <a:r>
              <a:rPr lang="en-US" sz="2000" dirty="0" smtClean="0"/>
              <a:t>Cloud computing and big data use the distributed computing model</a:t>
            </a:r>
            <a:endParaRPr lang="en-US" sz="2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mathi\Downloads\IMG_20180829_121122.jpg"/>
          <p:cNvPicPr>
            <a:picLocks noChangeAspect="1" noChangeArrowheads="1"/>
          </p:cNvPicPr>
          <p:nvPr/>
        </p:nvPicPr>
        <p:blipFill>
          <a:blip r:embed="rId2" cstate="print"/>
          <a:srcRect t="35556" b="4227"/>
          <a:stretch>
            <a:fillRect/>
          </a:stretch>
        </p:blipFill>
        <p:spPr bwMode="auto">
          <a:xfrm>
            <a:off x="762000" y="1219200"/>
            <a:ext cx="7315200" cy="5428130"/>
          </a:xfrm>
          <a:prstGeom prst="rect">
            <a:avLst/>
          </a:prstGeom>
          <a:noFill/>
        </p:spPr>
      </p:pic>
      <p:sp>
        <p:nvSpPr>
          <p:cNvPr id="3" name="Title 1"/>
          <p:cNvSpPr>
            <a:spLocks noGrp="1"/>
          </p:cNvSpPr>
          <p:nvPr>
            <p:ph type="title"/>
          </p:nvPr>
        </p:nvSpPr>
        <p:spPr>
          <a:xfrm>
            <a:off x="457200" y="274638"/>
            <a:ext cx="7924800" cy="868362"/>
          </a:xfrm>
        </p:spPr>
        <p:txBody>
          <a:bodyPr>
            <a:normAutofit/>
          </a:bodyPr>
          <a:lstStyle/>
          <a:p>
            <a:r>
              <a:rPr lang="en-US" sz="4000" b="1" dirty="0" smtClean="0"/>
              <a:t>Cloud Computing Model</a:t>
            </a:r>
            <a:endParaRPr lang="en-US" sz="40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639762"/>
          </a:xfrm>
        </p:spPr>
        <p:txBody>
          <a:bodyPr>
            <a:normAutofit fontScale="90000"/>
          </a:bodyPr>
          <a:lstStyle/>
          <a:p>
            <a:r>
              <a:rPr lang="en-US" b="1" dirty="0" smtClean="0"/>
              <a:t>Features of cloud computing</a:t>
            </a:r>
            <a:endParaRPr lang="en-US" b="1" dirty="0"/>
          </a:p>
        </p:txBody>
      </p:sp>
      <p:sp>
        <p:nvSpPr>
          <p:cNvPr id="3" name="Content Placeholder 2"/>
          <p:cNvSpPr>
            <a:spLocks noGrp="1"/>
          </p:cNvSpPr>
          <p:nvPr>
            <p:ph idx="1"/>
          </p:nvPr>
        </p:nvSpPr>
        <p:spPr>
          <a:xfrm>
            <a:off x="457200" y="1143000"/>
            <a:ext cx="8229600" cy="4983163"/>
          </a:xfrm>
        </p:spPr>
        <p:txBody>
          <a:bodyPr>
            <a:normAutofit fontScale="70000" lnSpcReduction="20000"/>
          </a:bodyPr>
          <a:lstStyle/>
          <a:p>
            <a:r>
              <a:rPr lang="en-US" dirty="0" smtClean="0"/>
              <a:t>Scalability</a:t>
            </a:r>
          </a:p>
          <a:p>
            <a:pPr lvl="1"/>
            <a:r>
              <a:rPr lang="en-US" dirty="0" smtClean="0"/>
              <a:t>Needs to replace the existing h/w with new h/w setup to improve data mgt &amp; processing activities</a:t>
            </a:r>
          </a:p>
          <a:p>
            <a:r>
              <a:rPr lang="en-US" dirty="0" smtClean="0"/>
              <a:t>Elasticity</a:t>
            </a:r>
          </a:p>
          <a:p>
            <a:pPr lvl="1"/>
            <a:r>
              <a:rPr lang="en-US" dirty="0" smtClean="0"/>
              <a:t>Hiring certain resources when required and paying </a:t>
            </a:r>
          </a:p>
          <a:p>
            <a:r>
              <a:rPr lang="en-US" dirty="0" smtClean="0"/>
              <a:t>Resource Pooling</a:t>
            </a:r>
          </a:p>
          <a:p>
            <a:pPr lvl="1"/>
            <a:r>
              <a:rPr lang="en-US" dirty="0" smtClean="0"/>
              <a:t>Multiple </a:t>
            </a:r>
            <a:r>
              <a:rPr lang="en-US" dirty="0" err="1" smtClean="0"/>
              <a:t>orgn</a:t>
            </a:r>
            <a:r>
              <a:rPr lang="en-US" dirty="0" smtClean="0"/>
              <a:t> uses similar kind of resources  - RP</a:t>
            </a:r>
          </a:p>
          <a:p>
            <a:pPr lvl="1"/>
            <a:r>
              <a:rPr lang="en-US" dirty="0" smtClean="0"/>
              <a:t>No need to hire resources individually</a:t>
            </a:r>
          </a:p>
          <a:p>
            <a:r>
              <a:rPr lang="en-US" dirty="0" smtClean="0"/>
              <a:t>Self Service</a:t>
            </a:r>
          </a:p>
          <a:p>
            <a:pPr lvl="1"/>
            <a:r>
              <a:rPr lang="en-US" dirty="0" smtClean="0"/>
              <a:t>Process of selecting the needed services requires no intervention from human being</a:t>
            </a:r>
          </a:p>
          <a:p>
            <a:r>
              <a:rPr lang="en-US" dirty="0" smtClean="0"/>
              <a:t>Low Cost</a:t>
            </a:r>
          </a:p>
          <a:p>
            <a:pPr lvl="1"/>
            <a:r>
              <a:rPr lang="en-US" dirty="0" smtClean="0"/>
              <a:t>Reduce the cost of acquiring hardware significantly</a:t>
            </a:r>
          </a:p>
          <a:p>
            <a:r>
              <a:rPr lang="en-US" dirty="0" smtClean="0"/>
              <a:t>Fault Tolerance</a:t>
            </a:r>
          </a:p>
          <a:p>
            <a:pPr lvl="1"/>
            <a:r>
              <a:rPr lang="en-US" dirty="0" smtClean="0"/>
              <a:t>Offering uninterrupted services to customers in case of component failure</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3V’s</a:t>
            </a:r>
            <a:endParaRPr lang="en-US" dirty="0"/>
          </a:p>
        </p:txBody>
      </p:sp>
      <p:pic>
        <p:nvPicPr>
          <p:cNvPr id="4" name="Picture 3"/>
          <p:cNvPicPr>
            <a:picLocks noChangeAspect="1"/>
          </p:cNvPicPr>
          <p:nvPr/>
        </p:nvPicPr>
        <p:blipFill>
          <a:blip r:embed="rId2"/>
          <a:stretch>
            <a:fillRect/>
          </a:stretch>
        </p:blipFill>
        <p:spPr>
          <a:xfrm>
            <a:off x="3367512" y="1904503"/>
            <a:ext cx="5380341" cy="3804147"/>
          </a:xfrm>
          <a:prstGeom prst="rect">
            <a:avLst/>
          </a:prstGeom>
        </p:spPr>
      </p:pic>
      <p:pic>
        <p:nvPicPr>
          <p:cNvPr id="5" name="Picture 4" descr="Screen shot 2013-01-13 at 4.45.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07" y="1795882"/>
            <a:ext cx="1962503" cy="2370395"/>
          </a:xfrm>
          <a:prstGeom prst="rect">
            <a:avLst/>
          </a:prstGeom>
        </p:spPr>
      </p:pic>
      <p:sp>
        <p:nvSpPr>
          <p:cNvPr id="3" name="Slide Number Placeholder 2"/>
          <p:cNvSpPr>
            <a:spLocks noGrp="1"/>
          </p:cNvSpPr>
          <p:nvPr>
            <p:ph type="sldNum" sz="quarter" idx="12"/>
          </p:nvPr>
        </p:nvSpPr>
        <p:spPr/>
        <p:txBody>
          <a:bodyPr/>
          <a:lstStyle/>
          <a:p>
            <a:fld id="{EBFB1032-EA64-7144-B003-9BCC9D94B503}" type="slidenum">
              <a:rPr lang="en-US" smtClean="0"/>
              <a:pPr/>
              <a:t>4</a:t>
            </a:fld>
            <a:endParaRPr lang="en-US" dirty="0"/>
          </a:p>
        </p:txBody>
      </p:sp>
      <p:pic>
        <p:nvPicPr>
          <p:cNvPr id="6" name="Picture 5"/>
          <p:cNvPicPr>
            <a:picLocks noChangeAspect="1"/>
          </p:cNvPicPr>
          <p:nvPr/>
        </p:nvPicPr>
        <p:blipFill>
          <a:blip r:embed="rId4"/>
          <a:stretch>
            <a:fillRect/>
          </a:stretch>
        </p:blipFill>
        <p:spPr>
          <a:xfrm>
            <a:off x="900113" y="4379033"/>
            <a:ext cx="2559729" cy="1777866"/>
          </a:xfrm>
          <a:prstGeom prst="rect">
            <a:avLst/>
          </a:prstGeom>
        </p:spPr>
      </p:pic>
    </p:spTree>
    <p:extLst>
      <p:ext uri="{BB962C8B-B14F-4D97-AF65-F5344CB8AC3E}">
        <p14:creationId xmlns:p14="http://schemas.microsoft.com/office/powerpoint/2010/main" val="24086076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91400" cy="990600"/>
          </a:xfrm>
        </p:spPr>
        <p:txBody>
          <a:bodyPr/>
          <a:lstStyle/>
          <a:p>
            <a:r>
              <a:rPr lang="en-US" dirty="0" smtClean="0"/>
              <a:t>Cloud deployment models</a:t>
            </a:r>
            <a:endParaRPr lang="en-US" dirty="0"/>
          </a:p>
        </p:txBody>
      </p:sp>
      <p:sp>
        <p:nvSpPr>
          <p:cNvPr id="3" name="Content Placeholder 2"/>
          <p:cNvSpPr>
            <a:spLocks noGrp="1"/>
          </p:cNvSpPr>
          <p:nvPr>
            <p:ph idx="1"/>
          </p:nvPr>
        </p:nvSpPr>
        <p:spPr>
          <a:xfrm>
            <a:off x="457200" y="1066800"/>
            <a:ext cx="8229600" cy="5059363"/>
          </a:xfrm>
        </p:spPr>
        <p:txBody>
          <a:bodyPr/>
          <a:lstStyle/>
          <a:p>
            <a:pPr marL="514350" indent="-514350">
              <a:buFont typeface="+mj-lt"/>
              <a:buAutoNum type="arabicPeriod"/>
            </a:pPr>
            <a:r>
              <a:rPr lang="en-US" sz="2400" dirty="0" smtClean="0"/>
              <a:t>Public cloud</a:t>
            </a:r>
          </a:p>
          <a:p>
            <a:pPr marL="514350" indent="-514350">
              <a:buFont typeface="+mj-lt"/>
              <a:buAutoNum type="arabicPeriod"/>
            </a:pPr>
            <a:r>
              <a:rPr lang="en-US" sz="2400" dirty="0" smtClean="0"/>
              <a:t>Private cloud</a:t>
            </a:r>
          </a:p>
          <a:p>
            <a:pPr marL="514350" indent="-514350">
              <a:buFont typeface="+mj-lt"/>
              <a:buAutoNum type="arabicPeriod"/>
            </a:pPr>
            <a:r>
              <a:rPr lang="en-US" sz="2400" dirty="0" smtClean="0"/>
              <a:t>Community cloud</a:t>
            </a:r>
          </a:p>
          <a:p>
            <a:pPr marL="514350" indent="-514350">
              <a:buFont typeface="+mj-lt"/>
              <a:buAutoNum type="arabicPeriod"/>
            </a:pPr>
            <a:r>
              <a:rPr lang="en-US" sz="2400" dirty="0" smtClean="0"/>
              <a:t>Hybrid cloud</a:t>
            </a:r>
          </a:p>
          <a:p>
            <a:pPr marL="514350" indent="-514350">
              <a:buNone/>
            </a:pPr>
            <a:r>
              <a:rPr lang="en-US" sz="2800" b="1" dirty="0" smtClean="0">
                <a:solidFill>
                  <a:srgbClr val="FF0000"/>
                </a:solidFill>
              </a:rPr>
              <a:t>Public Cloud ( End User level cloud)</a:t>
            </a:r>
          </a:p>
          <a:p>
            <a:pPr marL="514350" indent="-514350">
              <a:spcBef>
                <a:spcPts val="0"/>
              </a:spcBef>
            </a:pPr>
            <a:r>
              <a:rPr lang="en-US" sz="1800" dirty="0" smtClean="0"/>
              <a:t>Cloud is owned and managed by a company</a:t>
            </a:r>
          </a:p>
          <a:p>
            <a:pPr marL="514350" indent="-514350">
              <a:spcBef>
                <a:spcPts val="0"/>
              </a:spcBef>
            </a:pPr>
            <a:r>
              <a:rPr lang="en-US" sz="1800" dirty="0" smtClean="0"/>
              <a:t>Example: </a:t>
            </a:r>
            <a:r>
              <a:rPr lang="en-US" sz="1800" dirty="0" err="1" smtClean="0"/>
              <a:t>Savvis</a:t>
            </a:r>
            <a:r>
              <a:rPr lang="en-US" sz="1800" dirty="0" smtClean="0"/>
              <a:t>, Verizon, Amazon Web Services and </a:t>
            </a:r>
            <a:r>
              <a:rPr lang="en-US" sz="1800" dirty="0" err="1" smtClean="0"/>
              <a:t>Rackspace</a:t>
            </a:r>
            <a:endParaRPr lang="en-US" sz="1800" dirty="0" smtClean="0"/>
          </a:p>
          <a:p>
            <a:pPr marL="514350" indent="-514350">
              <a:spcBef>
                <a:spcPts val="0"/>
              </a:spcBef>
            </a:pPr>
            <a:r>
              <a:rPr lang="en-US" sz="1800" dirty="0" smtClean="0"/>
              <a:t>Optimize this cloud for handling large volumes</a:t>
            </a:r>
            <a:endParaRPr lang="en-US" sz="2400" dirty="0" smtClean="0"/>
          </a:p>
          <a:p>
            <a:pPr marL="514350" indent="-514350">
              <a:buNone/>
            </a:pPr>
            <a:endParaRPr lang="en-US" dirty="0" smtClean="0"/>
          </a:p>
          <a:p>
            <a:pPr lvl="3">
              <a:buNone/>
            </a:pPr>
            <a:endParaRPr lang="en-US" dirty="0"/>
          </a:p>
        </p:txBody>
      </p:sp>
      <p:sp>
        <p:nvSpPr>
          <p:cNvPr id="5" name="Round Single Corner Rectangle 4"/>
          <p:cNvSpPr/>
          <p:nvPr/>
        </p:nvSpPr>
        <p:spPr>
          <a:xfrm>
            <a:off x="3581400" y="4572000"/>
            <a:ext cx="1524000" cy="22860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Cloud services (</a:t>
            </a:r>
            <a:r>
              <a:rPr lang="en-US" dirty="0" err="1" smtClean="0"/>
              <a:t>Iaas</a:t>
            </a:r>
            <a:r>
              <a:rPr lang="en-US" dirty="0" smtClean="0"/>
              <a:t>/</a:t>
            </a:r>
            <a:r>
              <a:rPr lang="en-US" dirty="0" err="1" smtClean="0"/>
              <a:t>Paas</a:t>
            </a:r>
            <a:r>
              <a:rPr lang="en-US" dirty="0" smtClean="0"/>
              <a:t>/</a:t>
            </a:r>
            <a:r>
              <a:rPr lang="en-US" dirty="0" err="1" smtClean="0"/>
              <a:t>Saas</a:t>
            </a:r>
            <a:r>
              <a:rPr lang="en-US" dirty="0" smtClean="0"/>
              <a:t>)</a:t>
            </a:r>
            <a:endParaRPr lang="en-US" dirty="0"/>
          </a:p>
        </p:txBody>
      </p:sp>
      <p:grpSp>
        <p:nvGrpSpPr>
          <p:cNvPr id="6" name="Group 29"/>
          <p:cNvGrpSpPr/>
          <p:nvPr/>
        </p:nvGrpSpPr>
        <p:grpSpPr>
          <a:xfrm>
            <a:off x="457200" y="4724400"/>
            <a:ext cx="8534400" cy="1828800"/>
            <a:chOff x="457200" y="4419600"/>
            <a:chExt cx="8534400" cy="1828800"/>
          </a:xfrm>
        </p:grpSpPr>
        <p:sp>
          <p:nvSpPr>
            <p:cNvPr id="4" name="Cloud Callout 3"/>
            <p:cNvSpPr/>
            <p:nvPr/>
          </p:nvSpPr>
          <p:spPr>
            <a:xfrm>
              <a:off x="457200" y="4419600"/>
              <a:ext cx="2209800" cy="1066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Public cloud</a:t>
              </a:r>
              <a:endParaRPr lang="en-US" dirty="0"/>
            </a:p>
          </p:txBody>
        </p:sp>
        <p:cxnSp>
          <p:nvCxnSpPr>
            <p:cNvPr id="7" name="Straight Arrow Connector 6"/>
            <p:cNvCxnSpPr/>
            <p:nvPr/>
          </p:nvCxnSpPr>
          <p:spPr>
            <a:xfrm>
              <a:off x="5029200" y="4572000"/>
              <a:ext cx="1295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029200" y="5181600"/>
              <a:ext cx="1371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95800" y="5943600"/>
              <a:ext cx="1981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Curved Up Ribbon 15"/>
            <p:cNvSpPr/>
            <p:nvPr/>
          </p:nvSpPr>
          <p:spPr>
            <a:xfrm>
              <a:off x="6248400" y="4419600"/>
              <a:ext cx="2590800" cy="533400"/>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Company X</a:t>
              </a:r>
              <a:endParaRPr lang="en-US" dirty="0"/>
            </a:p>
          </p:txBody>
        </p:sp>
        <p:sp>
          <p:nvSpPr>
            <p:cNvPr id="17" name="Curved Up Ribbon 16"/>
            <p:cNvSpPr/>
            <p:nvPr/>
          </p:nvSpPr>
          <p:spPr>
            <a:xfrm>
              <a:off x="6324600" y="5029200"/>
              <a:ext cx="2590800" cy="533400"/>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Company Y</a:t>
              </a:r>
              <a:endParaRPr lang="en-US" dirty="0"/>
            </a:p>
          </p:txBody>
        </p:sp>
        <p:sp>
          <p:nvSpPr>
            <p:cNvPr id="18" name="Curved Up Ribbon 17"/>
            <p:cNvSpPr/>
            <p:nvPr/>
          </p:nvSpPr>
          <p:spPr>
            <a:xfrm>
              <a:off x="6400800" y="5715000"/>
              <a:ext cx="2590800" cy="533400"/>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Company Z</a:t>
              </a:r>
              <a:endParaRPr lang="en-US" dirty="0"/>
            </a:p>
          </p:txBody>
        </p:sp>
        <p:cxnSp>
          <p:nvCxnSpPr>
            <p:cNvPr id="20" name="Straight Connector 19"/>
            <p:cNvCxnSpPr/>
            <p:nvPr/>
          </p:nvCxnSpPr>
          <p:spPr>
            <a:xfrm flipV="1">
              <a:off x="2514600" y="4572000"/>
              <a:ext cx="1066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4" idx="2"/>
            </p:cNvCxnSpPr>
            <p:nvPr/>
          </p:nvCxnSpPr>
          <p:spPr>
            <a:xfrm>
              <a:off x="2665159" y="4953000"/>
              <a:ext cx="840041"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90800" y="5410200"/>
              <a:ext cx="914400" cy="1524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2362200" y="4114800"/>
            <a:ext cx="5029200" cy="369332"/>
          </a:xfrm>
          <a:prstGeom prst="rect">
            <a:avLst/>
          </a:prstGeom>
          <a:noFill/>
        </p:spPr>
        <p:txBody>
          <a:bodyPr wrap="square" rtlCol="0">
            <a:spAutoFit/>
          </a:bodyPr>
          <a:lstStyle/>
          <a:p>
            <a:pPr algn="ctr"/>
            <a:r>
              <a:rPr lang="en-US" b="1" dirty="0" smtClean="0"/>
              <a:t>Level of Accessibility in Public Cloud</a:t>
            </a:r>
            <a:endParaRPr lang="en-US"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543800" cy="715962"/>
          </a:xfrm>
        </p:spPr>
        <p:txBody>
          <a:bodyPr>
            <a:normAutofit/>
          </a:bodyPr>
          <a:lstStyle/>
          <a:p>
            <a:r>
              <a:rPr lang="en-US" sz="3600" b="1" dirty="0" smtClean="0"/>
              <a:t>Private Cloud(Enterprise level cloud)</a:t>
            </a:r>
            <a:endParaRPr lang="en-US" sz="3600" b="1" dirty="0"/>
          </a:p>
        </p:txBody>
      </p:sp>
      <p:sp>
        <p:nvSpPr>
          <p:cNvPr id="3" name="Content Placeholder 2"/>
          <p:cNvSpPr>
            <a:spLocks noGrp="1"/>
          </p:cNvSpPr>
          <p:nvPr>
            <p:ph idx="1"/>
          </p:nvPr>
        </p:nvSpPr>
        <p:spPr>
          <a:xfrm>
            <a:off x="457200" y="990600"/>
            <a:ext cx="8229600" cy="5135563"/>
          </a:xfrm>
        </p:spPr>
        <p:txBody>
          <a:bodyPr>
            <a:normAutofit/>
          </a:bodyPr>
          <a:lstStyle/>
          <a:p>
            <a:r>
              <a:rPr lang="en-US" sz="2400" dirty="0" smtClean="0"/>
              <a:t>Designed for single organization</a:t>
            </a:r>
          </a:p>
          <a:p>
            <a:r>
              <a:rPr lang="en-US" sz="2400" dirty="0" smtClean="0"/>
              <a:t>Not for multiple organization</a:t>
            </a:r>
          </a:p>
          <a:p>
            <a:r>
              <a:rPr lang="en-US" sz="2400" dirty="0" smtClean="0"/>
              <a:t>Cloud is used by its employers, partners and customers</a:t>
            </a:r>
          </a:p>
          <a:p>
            <a:r>
              <a:rPr lang="en-US" sz="2400" dirty="0" smtClean="0"/>
              <a:t>Private cloud integrates all the processes, requirements and policies</a:t>
            </a:r>
          </a:p>
          <a:p>
            <a:r>
              <a:rPr lang="en-US" sz="2400" dirty="0" smtClean="0"/>
              <a:t>Objectives of private cloud is not for sale</a:t>
            </a:r>
            <a:endParaRPr lang="en-US" sz="2400" dirty="0"/>
          </a:p>
        </p:txBody>
      </p:sp>
      <p:sp>
        <p:nvSpPr>
          <p:cNvPr id="4" name="Cloud Callout 3"/>
          <p:cNvSpPr/>
          <p:nvPr/>
        </p:nvSpPr>
        <p:spPr>
          <a:xfrm>
            <a:off x="838200" y="4191000"/>
            <a:ext cx="1981200" cy="762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Private Cloud</a:t>
            </a:r>
            <a:endParaRPr lang="en-US" dirty="0"/>
          </a:p>
        </p:txBody>
      </p:sp>
      <p:sp>
        <p:nvSpPr>
          <p:cNvPr id="5" name="Round Single Corner Rectangle 4"/>
          <p:cNvSpPr/>
          <p:nvPr/>
        </p:nvSpPr>
        <p:spPr>
          <a:xfrm>
            <a:off x="3581400" y="3733800"/>
            <a:ext cx="1524000" cy="22860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Cloud services (</a:t>
            </a:r>
            <a:r>
              <a:rPr lang="en-US" dirty="0" err="1" smtClean="0"/>
              <a:t>Iaas</a:t>
            </a:r>
            <a:r>
              <a:rPr lang="en-US" dirty="0" smtClean="0"/>
              <a:t>/</a:t>
            </a:r>
            <a:r>
              <a:rPr lang="en-US" dirty="0" err="1" smtClean="0"/>
              <a:t>Paas</a:t>
            </a:r>
            <a:r>
              <a:rPr lang="en-US" dirty="0" smtClean="0"/>
              <a:t>/</a:t>
            </a:r>
            <a:r>
              <a:rPr lang="en-US" dirty="0" err="1" smtClean="0"/>
              <a:t>Saas</a:t>
            </a:r>
            <a:r>
              <a:rPr lang="en-US" dirty="0" smtClean="0"/>
              <a:t>)</a:t>
            </a:r>
            <a:endParaRPr lang="en-US" dirty="0"/>
          </a:p>
        </p:txBody>
      </p:sp>
      <p:cxnSp>
        <p:nvCxnSpPr>
          <p:cNvPr id="7" name="Straight Arrow Connector 6"/>
          <p:cNvCxnSpPr/>
          <p:nvPr/>
        </p:nvCxnSpPr>
        <p:spPr>
          <a:xfrm>
            <a:off x="2514600" y="43434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14600" y="4800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14600" y="45720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05400" y="41148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105400" y="46482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029200" y="52578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Smiley Face 13"/>
          <p:cNvSpPr/>
          <p:nvPr/>
        </p:nvSpPr>
        <p:spPr>
          <a:xfrm>
            <a:off x="6248400" y="3810000"/>
            <a:ext cx="4572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p:cNvSpPr/>
          <p:nvPr/>
        </p:nvSpPr>
        <p:spPr>
          <a:xfrm>
            <a:off x="6781800" y="3810000"/>
            <a:ext cx="4572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p:cNvSpPr/>
          <p:nvPr/>
        </p:nvSpPr>
        <p:spPr>
          <a:xfrm>
            <a:off x="6781800" y="4419600"/>
            <a:ext cx="4572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p:cNvSpPr/>
          <p:nvPr/>
        </p:nvSpPr>
        <p:spPr>
          <a:xfrm>
            <a:off x="6248400" y="4419600"/>
            <a:ext cx="4572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p:cNvSpPr/>
          <p:nvPr/>
        </p:nvSpPr>
        <p:spPr>
          <a:xfrm>
            <a:off x="6781800" y="5105400"/>
            <a:ext cx="4572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p:cNvSpPr/>
          <p:nvPr/>
        </p:nvSpPr>
        <p:spPr>
          <a:xfrm>
            <a:off x="6248400" y="5105400"/>
            <a:ext cx="457200" cy="3810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563562"/>
          </a:xfrm>
        </p:spPr>
        <p:txBody>
          <a:bodyPr>
            <a:normAutofit fontScale="90000"/>
          </a:bodyPr>
          <a:lstStyle/>
          <a:p>
            <a:r>
              <a:rPr lang="en-US" dirty="0" smtClean="0"/>
              <a:t>Community Cloud</a:t>
            </a:r>
            <a:endParaRPr lang="en-US" dirty="0"/>
          </a:p>
        </p:txBody>
      </p:sp>
      <p:sp>
        <p:nvSpPr>
          <p:cNvPr id="3" name="Content Placeholder 2"/>
          <p:cNvSpPr>
            <a:spLocks noGrp="1"/>
          </p:cNvSpPr>
          <p:nvPr>
            <p:ph idx="1"/>
          </p:nvPr>
        </p:nvSpPr>
        <p:spPr>
          <a:xfrm>
            <a:off x="457200" y="990600"/>
            <a:ext cx="8229600" cy="5135563"/>
          </a:xfrm>
        </p:spPr>
        <p:txBody>
          <a:bodyPr/>
          <a:lstStyle/>
          <a:p>
            <a:r>
              <a:rPr lang="en-US" dirty="0" smtClean="0"/>
              <a:t>Shared among various organization with common tie</a:t>
            </a:r>
          </a:p>
          <a:p>
            <a:r>
              <a:rPr lang="en-US" dirty="0" smtClean="0"/>
              <a:t>Managed by third party – made available on or off premises</a:t>
            </a:r>
          </a:p>
          <a:p>
            <a:r>
              <a:rPr lang="en-US" dirty="0" smtClean="0"/>
              <a:t>Example</a:t>
            </a:r>
          </a:p>
          <a:p>
            <a:pPr lvl="1"/>
            <a:r>
              <a:rPr lang="en-US" dirty="0" smtClean="0"/>
              <a:t>Community cloud may be provided for all govt. organizations</a:t>
            </a:r>
            <a:br>
              <a:rPr lang="en-US" dirty="0" smtClean="0"/>
            </a:br>
            <a:r>
              <a:rPr lang="en-US" dirty="0" smtClean="0"/>
              <a:t>data of all citizens of the state can be easily managed by govt. organization</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umathi\Downloads\IMG_20180829_121144 (1).jpg"/>
          <p:cNvPicPr>
            <a:picLocks noChangeAspect="1" noChangeArrowheads="1"/>
          </p:cNvPicPr>
          <p:nvPr/>
        </p:nvPicPr>
        <p:blipFill>
          <a:blip r:embed="rId2" cstate="print"/>
          <a:srcRect l="21667" t="25556" r="10000" b="10000"/>
          <a:stretch>
            <a:fillRect/>
          </a:stretch>
        </p:blipFill>
        <p:spPr bwMode="auto">
          <a:xfrm>
            <a:off x="1219200" y="1295400"/>
            <a:ext cx="6248400" cy="4419600"/>
          </a:xfrm>
          <a:prstGeom prst="rect">
            <a:avLst/>
          </a:prstGeom>
          <a:noFill/>
        </p:spPr>
      </p:pic>
      <p:sp>
        <p:nvSpPr>
          <p:cNvPr id="3" name="Title 1"/>
          <p:cNvSpPr>
            <a:spLocks noGrp="1"/>
          </p:cNvSpPr>
          <p:nvPr>
            <p:ph type="title"/>
          </p:nvPr>
        </p:nvSpPr>
        <p:spPr>
          <a:xfrm>
            <a:off x="1143000" y="381000"/>
            <a:ext cx="7086600" cy="563562"/>
          </a:xfrm>
        </p:spPr>
        <p:txBody>
          <a:bodyPr>
            <a:noAutofit/>
          </a:bodyPr>
          <a:lstStyle/>
          <a:p>
            <a:r>
              <a:rPr lang="en-US" sz="3200" b="1" dirty="0" smtClean="0"/>
              <a:t>Levels of Accessibility in Community Cloud</a:t>
            </a:r>
            <a:endParaRPr lang="en-US" sz="32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848600" cy="868362"/>
          </a:xfrm>
        </p:spPr>
        <p:txBody>
          <a:bodyPr/>
          <a:lstStyle/>
          <a:p>
            <a:r>
              <a:rPr lang="en-US" dirty="0" smtClean="0"/>
              <a:t>Hybrid Cloud</a:t>
            </a:r>
            <a:endParaRPr lang="en-US" dirty="0"/>
          </a:p>
        </p:txBody>
      </p:sp>
      <p:sp>
        <p:nvSpPr>
          <p:cNvPr id="3" name="Content Placeholder 2"/>
          <p:cNvSpPr>
            <a:spLocks noGrp="1"/>
          </p:cNvSpPr>
          <p:nvPr>
            <p:ph idx="1"/>
          </p:nvPr>
        </p:nvSpPr>
        <p:spPr>
          <a:xfrm>
            <a:off x="838200" y="1219200"/>
            <a:ext cx="7467600" cy="4221163"/>
          </a:xfrm>
        </p:spPr>
        <p:txBody>
          <a:bodyPr>
            <a:normAutofit/>
          </a:bodyPr>
          <a:lstStyle/>
          <a:p>
            <a:r>
              <a:rPr lang="en-US" sz="2800" dirty="0" smtClean="0"/>
              <a:t>Various internal and external service providers offer services to many organization</a:t>
            </a:r>
          </a:p>
          <a:p>
            <a:r>
              <a:rPr lang="en-US" sz="2800" dirty="0" smtClean="0"/>
              <a:t>Organization hosts application which require high level of security and are critical</a:t>
            </a:r>
          </a:p>
          <a:p>
            <a:r>
              <a:rPr lang="en-US" sz="2800" dirty="0" smtClean="0"/>
              <a:t>Hybrid </a:t>
            </a:r>
            <a:r>
              <a:rPr lang="en-US" sz="2800" dirty="0" err="1" smtClean="0"/>
              <a:t>orgn</a:t>
            </a:r>
            <a:r>
              <a:rPr lang="en-US" sz="2800" dirty="0" smtClean="0"/>
              <a:t> use both public and private </a:t>
            </a:r>
          </a:p>
          <a:p>
            <a:r>
              <a:rPr lang="en-US" sz="2800" dirty="0" smtClean="0"/>
              <a:t>Hybrid cloud – manage all internal private cloud for general use and migrates the entire part of application to the public cloud for peak periods</a:t>
            </a:r>
            <a:endParaRPr lang="en-US" sz="2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sumathi\Downloads\IMG_20180829_121155 (1).jpg"/>
          <p:cNvPicPr>
            <a:picLocks noChangeAspect="1" noChangeArrowheads="1"/>
          </p:cNvPicPr>
          <p:nvPr/>
        </p:nvPicPr>
        <p:blipFill>
          <a:blip r:embed="rId2" cstate="print"/>
          <a:srcRect l="27500" t="17778" r="9167" b="12223"/>
          <a:stretch>
            <a:fillRect/>
          </a:stretch>
        </p:blipFill>
        <p:spPr bwMode="auto">
          <a:xfrm>
            <a:off x="1600200" y="1219200"/>
            <a:ext cx="5791200" cy="4800600"/>
          </a:xfrm>
          <a:prstGeom prst="rect">
            <a:avLst/>
          </a:prstGeom>
          <a:noFill/>
        </p:spPr>
      </p:pic>
      <p:sp>
        <p:nvSpPr>
          <p:cNvPr id="3" name="Title 1"/>
          <p:cNvSpPr>
            <a:spLocks noGrp="1"/>
          </p:cNvSpPr>
          <p:nvPr>
            <p:ph type="title"/>
          </p:nvPr>
        </p:nvSpPr>
        <p:spPr>
          <a:xfrm>
            <a:off x="1371600" y="274638"/>
            <a:ext cx="7315200" cy="563562"/>
          </a:xfrm>
        </p:spPr>
        <p:txBody>
          <a:bodyPr>
            <a:normAutofit fontScale="90000"/>
          </a:bodyPr>
          <a:lstStyle/>
          <a:p>
            <a:r>
              <a:rPr lang="en-US" b="1" dirty="0" smtClean="0"/>
              <a:t>Implementation of Hybrid Cloud</a:t>
            </a:r>
            <a:endParaRPr lang="en-US"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792162"/>
          </a:xfrm>
        </p:spPr>
        <p:txBody>
          <a:bodyPr/>
          <a:lstStyle/>
          <a:p>
            <a:r>
              <a:rPr lang="en-US" dirty="0" smtClean="0"/>
              <a:t>Cloud Delivery models</a:t>
            </a:r>
            <a:endParaRPr lang="en-US" dirty="0"/>
          </a:p>
        </p:txBody>
      </p:sp>
      <p:sp>
        <p:nvSpPr>
          <p:cNvPr id="3" name="Content Placeholder 2"/>
          <p:cNvSpPr>
            <a:spLocks noGrp="1"/>
          </p:cNvSpPr>
          <p:nvPr>
            <p:ph idx="1"/>
          </p:nvPr>
        </p:nvSpPr>
        <p:spPr>
          <a:xfrm>
            <a:off x="457200" y="1143000"/>
            <a:ext cx="8229600" cy="4983163"/>
          </a:xfrm>
        </p:spPr>
        <p:txBody>
          <a:bodyPr>
            <a:normAutofit fontScale="92500" lnSpcReduction="20000"/>
          </a:bodyPr>
          <a:lstStyle/>
          <a:p>
            <a:pPr marL="514350" indent="-514350">
              <a:buFont typeface="+mj-lt"/>
              <a:buAutoNum type="arabicPeriod"/>
            </a:pPr>
            <a:r>
              <a:rPr lang="en-US" dirty="0" smtClean="0">
                <a:solidFill>
                  <a:srgbClr val="FF0000"/>
                </a:solidFill>
              </a:rPr>
              <a:t>Infrastructure as a service (</a:t>
            </a:r>
            <a:r>
              <a:rPr lang="en-US" dirty="0" err="1" smtClean="0">
                <a:solidFill>
                  <a:srgbClr val="FF0000"/>
                </a:solidFill>
              </a:rPr>
              <a:t>IaaS</a:t>
            </a:r>
            <a:r>
              <a:rPr lang="en-US" dirty="0" smtClean="0">
                <a:solidFill>
                  <a:srgbClr val="FF0000"/>
                </a:solidFill>
              </a:rPr>
              <a:t>)</a:t>
            </a:r>
          </a:p>
          <a:p>
            <a:pPr marL="914400" lvl="1" indent="-514350">
              <a:buFont typeface="+mj-lt"/>
              <a:buAutoNum type="arabicPeriod"/>
            </a:pPr>
            <a:r>
              <a:rPr lang="en-US" dirty="0" smtClean="0"/>
              <a:t>Elements includes: n/w, h/w and storage</a:t>
            </a:r>
          </a:p>
          <a:p>
            <a:pPr marL="914400" lvl="1" indent="-514350">
              <a:buFont typeface="+mj-lt"/>
              <a:buAutoNum type="arabicPeriod"/>
            </a:pPr>
            <a:r>
              <a:rPr lang="en-US" dirty="0" smtClean="0"/>
              <a:t>Example: VM, Lb and network attached storage</a:t>
            </a:r>
          </a:p>
          <a:p>
            <a:pPr marL="514350" indent="-514350">
              <a:buFont typeface="+mj-lt"/>
              <a:buAutoNum type="arabicPeriod"/>
            </a:pPr>
            <a:r>
              <a:rPr lang="en-US" dirty="0" smtClean="0">
                <a:solidFill>
                  <a:srgbClr val="FF0000"/>
                </a:solidFill>
              </a:rPr>
              <a:t>Platform as a service (</a:t>
            </a:r>
            <a:r>
              <a:rPr lang="en-US" dirty="0" err="1" smtClean="0">
                <a:solidFill>
                  <a:srgbClr val="FF0000"/>
                </a:solidFill>
              </a:rPr>
              <a:t>PaaS</a:t>
            </a:r>
            <a:r>
              <a:rPr lang="en-US" dirty="0" smtClean="0">
                <a:solidFill>
                  <a:srgbClr val="FF0000"/>
                </a:solidFill>
              </a:rPr>
              <a:t>)</a:t>
            </a:r>
          </a:p>
          <a:p>
            <a:pPr marL="914400" lvl="1" indent="-514350">
              <a:buFont typeface="+mj-lt"/>
              <a:buAutoNum type="arabicPeriod"/>
            </a:pPr>
            <a:r>
              <a:rPr lang="en-US" dirty="0" smtClean="0"/>
              <a:t>Provide platform for writing code</a:t>
            </a:r>
          </a:p>
          <a:p>
            <a:pPr marL="914400" lvl="1" indent="-514350">
              <a:buFont typeface="+mj-lt"/>
              <a:buAutoNum type="arabicPeriod"/>
            </a:pPr>
            <a:r>
              <a:rPr lang="en-US" dirty="0" smtClean="0"/>
              <a:t>Execute through </a:t>
            </a:r>
            <a:r>
              <a:rPr lang="en-US" dirty="0" err="1" smtClean="0"/>
              <a:t>PaaS</a:t>
            </a:r>
            <a:r>
              <a:rPr lang="en-US" dirty="0" smtClean="0"/>
              <a:t> </a:t>
            </a:r>
            <a:r>
              <a:rPr lang="en-US" dirty="0" err="1" smtClean="0"/>
              <a:t>e.g</a:t>
            </a:r>
            <a:r>
              <a:rPr lang="en-US" dirty="0" smtClean="0"/>
              <a:t>: GAE(Google App Engine)</a:t>
            </a:r>
          </a:p>
          <a:p>
            <a:pPr marL="514350" indent="-514350">
              <a:buFont typeface="+mj-lt"/>
              <a:buAutoNum type="arabicPeriod"/>
            </a:pPr>
            <a:r>
              <a:rPr lang="en-US" dirty="0" smtClean="0">
                <a:solidFill>
                  <a:srgbClr val="FF0000"/>
                </a:solidFill>
              </a:rPr>
              <a:t>Software as a service(</a:t>
            </a:r>
            <a:r>
              <a:rPr lang="en-US" dirty="0" err="1" smtClean="0">
                <a:solidFill>
                  <a:srgbClr val="FF0000"/>
                </a:solidFill>
              </a:rPr>
              <a:t>SaaS</a:t>
            </a:r>
            <a:r>
              <a:rPr lang="en-US" dirty="0" smtClean="0">
                <a:solidFill>
                  <a:srgbClr val="FF0000"/>
                </a:solidFill>
              </a:rPr>
              <a:t>)</a:t>
            </a:r>
          </a:p>
          <a:p>
            <a:pPr marL="914400" lvl="1" indent="-514350">
              <a:buFont typeface="+mj-lt"/>
              <a:buAutoNum type="arabicPeriod"/>
            </a:pPr>
            <a:r>
              <a:rPr lang="en-US" dirty="0" smtClean="0"/>
              <a:t>Provide software application that accessible from wherever the user is</a:t>
            </a:r>
          </a:p>
          <a:p>
            <a:pPr marL="914400" lvl="1" indent="-514350">
              <a:buFont typeface="+mj-lt"/>
              <a:buAutoNum type="arabicPeriod"/>
            </a:pPr>
            <a:r>
              <a:rPr lang="en-US" dirty="0" smtClean="0"/>
              <a:t>Customer not purchasing s/w &amp; installing in their own machine</a:t>
            </a:r>
          </a:p>
          <a:p>
            <a:pPr marL="914400" lvl="1" indent="-514350">
              <a:buFont typeface="+mj-lt"/>
              <a:buAutoNum type="arabicPeriod"/>
            </a:pPr>
            <a:r>
              <a:rPr lang="en-US" dirty="0" smtClean="0"/>
              <a:t>Apps are hired through annual contracts</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Service for Big data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 big data the </a:t>
            </a:r>
            <a:r>
              <a:rPr lang="en-US" dirty="0" err="1" smtClean="0"/>
              <a:t>IaaS</a:t>
            </a:r>
            <a:r>
              <a:rPr lang="en-US" dirty="0" smtClean="0"/>
              <a:t>, </a:t>
            </a:r>
            <a:r>
              <a:rPr lang="en-US" dirty="0" err="1" smtClean="0"/>
              <a:t>PaaS</a:t>
            </a:r>
            <a:r>
              <a:rPr lang="en-US" dirty="0" smtClean="0"/>
              <a:t> and </a:t>
            </a:r>
            <a:r>
              <a:rPr lang="en-US" dirty="0" err="1" smtClean="0"/>
              <a:t>SaaS</a:t>
            </a:r>
            <a:r>
              <a:rPr lang="en-US" dirty="0" smtClean="0"/>
              <a:t> used in the following Manner:</a:t>
            </a:r>
          </a:p>
          <a:p>
            <a:pPr lvl="1"/>
            <a:r>
              <a:rPr lang="en-US" dirty="0" err="1" smtClean="0"/>
              <a:t>IaaS</a:t>
            </a:r>
            <a:endParaRPr lang="en-US" dirty="0" smtClean="0"/>
          </a:p>
          <a:p>
            <a:pPr lvl="2"/>
            <a:r>
              <a:rPr lang="en-US" dirty="0" smtClean="0"/>
              <a:t>Huge storage and computational power is required</a:t>
            </a:r>
          </a:p>
          <a:p>
            <a:pPr lvl="2"/>
            <a:r>
              <a:rPr lang="en-US" dirty="0" smtClean="0"/>
              <a:t>Limitless storage and computing ability obtained by </a:t>
            </a:r>
            <a:r>
              <a:rPr lang="en-US" dirty="0" err="1" smtClean="0"/>
              <a:t>IaaS</a:t>
            </a:r>
            <a:endParaRPr lang="en-US" dirty="0" smtClean="0"/>
          </a:p>
          <a:p>
            <a:pPr lvl="1"/>
            <a:r>
              <a:rPr lang="en-US" dirty="0" err="1" smtClean="0"/>
              <a:t>PaaS</a:t>
            </a:r>
            <a:endParaRPr lang="en-US" dirty="0" smtClean="0"/>
          </a:p>
          <a:p>
            <a:pPr lvl="2"/>
            <a:r>
              <a:rPr lang="en-US" dirty="0" smtClean="0"/>
              <a:t>Adding various big data platforms: Includes </a:t>
            </a:r>
            <a:r>
              <a:rPr lang="en-US" dirty="0" err="1" smtClean="0"/>
              <a:t>MapReduce</a:t>
            </a:r>
            <a:r>
              <a:rPr lang="en-US" dirty="0" smtClean="0"/>
              <a:t> and </a:t>
            </a:r>
            <a:r>
              <a:rPr lang="en-US" dirty="0" err="1" smtClean="0"/>
              <a:t>Hadoop</a:t>
            </a:r>
            <a:endParaRPr lang="en-US" dirty="0" smtClean="0"/>
          </a:p>
          <a:p>
            <a:pPr lvl="2"/>
            <a:r>
              <a:rPr lang="en-US" dirty="0" smtClean="0"/>
              <a:t>No need to maintain</a:t>
            </a:r>
            <a:r>
              <a:rPr lang="en-US" sz="2400" dirty="0" smtClean="0"/>
              <a:t> hardware and software components</a:t>
            </a:r>
          </a:p>
          <a:p>
            <a:pPr lvl="1"/>
            <a:r>
              <a:rPr lang="en-US" dirty="0" err="1" smtClean="0"/>
              <a:t>SaaS</a:t>
            </a:r>
            <a:endParaRPr lang="en-US" dirty="0" smtClean="0"/>
          </a:p>
          <a:p>
            <a:pPr lvl="2"/>
            <a:r>
              <a:rPr lang="en-US" dirty="0" smtClean="0"/>
              <a:t>Analyzing the voice of customer in social media platform</a:t>
            </a:r>
          </a:p>
          <a:p>
            <a:pPr lvl="2"/>
            <a:r>
              <a:rPr lang="en-US" dirty="0" smtClean="0"/>
              <a:t>Data provided by </a:t>
            </a:r>
            <a:r>
              <a:rPr lang="en-US" dirty="0" err="1" smtClean="0"/>
              <a:t>SaaS</a:t>
            </a:r>
            <a:r>
              <a:rPr lang="en-US" dirty="0" smtClean="0"/>
              <a:t> vendors in social media and platform</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providers in big data market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Amazon</a:t>
            </a:r>
          </a:p>
          <a:p>
            <a:pPr lvl="1"/>
            <a:r>
              <a:rPr lang="en-US" dirty="0" smtClean="0"/>
              <a:t>EC2</a:t>
            </a:r>
          </a:p>
          <a:p>
            <a:pPr lvl="1"/>
            <a:r>
              <a:rPr lang="en-US" dirty="0" smtClean="0"/>
              <a:t>Elastic </a:t>
            </a:r>
            <a:r>
              <a:rPr lang="en-US" dirty="0" err="1" smtClean="0"/>
              <a:t>MapReduce</a:t>
            </a:r>
            <a:endParaRPr lang="en-US" dirty="0" smtClean="0"/>
          </a:p>
          <a:p>
            <a:pPr lvl="1"/>
            <a:r>
              <a:rPr lang="en-US" dirty="0" err="1" smtClean="0"/>
              <a:t>DynamoDB</a:t>
            </a:r>
            <a:endParaRPr lang="en-US" dirty="0" smtClean="0"/>
          </a:p>
          <a:p>
            <a:pPr lvl="1"/>
            <a:r>
              <a:rPr lang="en-US" dirty="0" smtClean="0"/>
              <a:t>Amazon S3</a:t>
            </a:r>
          </a:p>
          <a:p>
            <a:pPr lvl="1"/>
            <a:r>
              <a:rPr lang="en-US" dirty="0" smtClean="0"/>
              <a:t>HPC</a:t>
            </a:r>
          </a:p>
          <a:p>
            <a:pPr lvl="1"/>
            <a:r>
              <a:rPr lang="en-US" dirty="0" err="1" smtClean="0"/>
              <a:t>RedShift</a:t>
            </a:r>
            <a:endParaRPr lang="en-US" dirty="0" smtClean="0"/>
          </a:p>
          <a:p>
            <a:r>
              <a:rPr lang="en-US" dirty="0" smtClean="0"/>
              <a:t>Google</a:t>
            </a:r>
          </a:p>
          <a:p>
            <a:pPr lvl="1"/>
            <a:r>
              <a:rPr lang="en-US" dirty="0" smtClean="0"/>
              <a:t>Google Compute Engine</a:t>
            </a:r>
          </a:p>
          <a:p>
            <a:pPr lvl="1"/>
            <a:r>
              <a:rPr lang="en-US" dirty="0" smtClean="0"/>
              <a:t>Google </a:t>
            </a:r>
            <a:r>
              <a:rPr lang="en-US" dirty="0" err="1" smtClean="0"/>
              <a:t>BigQuery</a:t>
            </a:r>
            <a:endParaRPr lang="en-US" dirty="0" smtClean="0"/>
          </a:p>
          <a:p>
            <a:pPr lvl="1"/>
            <a:r>
              <a:rPr lang="en-US" dirty="0" smtClean="0"/>
              <a:t>Google over prediction</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a:t>
            </a:r>
            <a:endParaRPr lang="en-US" dirty="0"/>
          </a:p>
        </p:txBody>
      </p:sp>
      <p:sp>
        <p:nvSpPr>
          <p:cNvPr id="3" name="Content Placeholder 2"/>
          <p:cNvSpPr>
            <a:spLocks noGrp="1"/>
          </p:cNvSpPr>
          <p:nvPr>
            <p:ph idx="1"/>
          </p:nvPr>
        </p:nvSpPr>
        <p:spPr/>
        <p:txBody>
          <a:bodyPr/>
          <a:lstStyle/>
          <a:p>
            <a:r>
              <a:rPr lang="en-US" dirty="0" smtClean="0"/>
              <a:t>IT resources provided as a service</a:t>
            </a:r>
          </a:p>
          <a:p>
            <a:pPr lvl="1"/>
            <a:r>
              <a:rPr lang="en-US" dirty="0" smtClean="0"/>
              <a:t>Compute, storage, databases, queues</a:t>
            </a:r>
          </a:p>
          <a:p>
            <a:r>
              <a:rPr lang="en-US" dirty="0" smtClean="0"/>
              <a:t>Clouds leverage economies of scale of commodity hardware</a:t>
            </a:r>
          </a:p>
          <a:p>
            <a:pPr lvl="1"/>
            <a:r>
              <a:rPr lang="en-US" dirty="0" smtClean="0"/>
              <a:t>Cheap storage, high bandwidth networks &amp; </a:t>
            </a:r>
            <a:r>
              <a:rPr lang="en-US" dirty="0" err="1" smtClean="0"/>
              <a:t>multicore</a:t>
            </a:r>
            <a:r>
              <a:rPr lang="en-US" dirty="0" smtClean="0"/>
              <a:t> processors </a:t>
            </a:r>
          </a:p>
          <a:p>
            <a:pPr lvl="1"/>
            <a:r>
              <a:rPr lang="en-US" dirty="0" smtClean="0"/>
              <a:t>Geographically distributed data centers</a:t>
            </a:r>
          </a:p>
          <a:p>
            <a:r>
              <a:rPr lang="en-US" dirty="0" smtClean="0"/>
              <a:t>Offerings from Microsoft, Amazon, Google, …</a:t>
            </a:r>
          </a:p>
          <a:p>
            <a:pPr>
              <a:buNone/>
            </a:pPr>
            <a:endParaRPr lang="en-US" dirty="0"/>
          </a:p>
        </p:txBody>
      </p:sp>
    </p:spTree>
    <p:extLst>
      <p:ext uri="{BB962C8B-B14F-4D97-AF65-F5344CB8AC3E}">
        <p14:creationId xmlns:p14="http://schemas.microsoft.com/office/powerpoint/2010/main" val="3278172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Volume (Scale) </a:t>
            </a:r>
            <a:endParaRPr lang="en-US" dirty="0">
              <a:solidFill>
                <a:srgbClr val="0000FF"/>
              </a:solidFill>
            </a:endParaRPr>
          </a:p>
        </p:txBody>
      </p:sp>
      <p:sp>
        <p:nvSpPr>
          <p:cNvPr id="3" name="Content Placeholder 2"/>
          <p:cNvSpPr>
            <a:spLocks noGrp="1"/>
          </p:cNvSpPr>
          <p:nvPr>
            <p:ph idx="1"/>
          </p:nvPr>
        </p:nvSpPr>
        <p:spPr>
          <a:xfrm>
            <a:off x="627017" y="1956776"/>
            <a:ext cx="5030405" cy="1478238"/>
          </a:xfrm>
        </p:spPr>
        <p:txBody>
          <a:bodyPr>
            <a:normAutofit fontScale="70000" lnSpcReduction="20000"/>
          </a:bodyPr>
          <a:lstStyle/>
          <a:p>
            <a:r>
              <a:rPr lang="en-US" b="1" dirty="0" smtClean="0">
                <a:solidFill>
                  <a:srgbClr val="800000"/>
                </a:solidFill>
              </a:rPr>
              <a:t>Data Volume</a:t>
            </a:r>
          </a:p>
          <a:p>
            <a:pPr lvl="1"/>
            <a:r>
              <a:rPr lang="en-US" dirty="0" smtClean="0"/>
              <a:t>44x increase from 2009 2020</a:t>
            </a:r>
          </a:p>
          <a:p>
            <a:pPr lvl="1"/>
            <a:r>
              <a:rPr lang="en-US" dirty="0" smtClean="0"/>
              <a:t>From 0.8 </a:t>
            </a:r>
            <a:r>
              <a:rPr lang="en-US" dirty="0" err="1" smtClean="0"/>
              <a:t>zettabytes</a:t>
            </a:r>
            <a:r>
              <a:rPr lang="en-US" dirty="0" smtClean="0"/>
              <a:t> to 35zb</a:t>
            </a:r>
          </a:p>
          <a:p>
            <a:r>
              <a:rPr lang="en-US" dirty="0" smtClean="0"/>
              <a:t>Data volume is increasing exponentially </a:t>
            </a:r>
            <a:endParaRPr lang="en-US" dirty="0"/>
          </a:p>
        </p:txBody>
      </p:sp>
      <p:pic>
        <p:nvPicPr>
          <p:cNvPr id="5" name="Picture 4" descr="Screen shot 2013-01-13 at 4.01.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224" y="3235328"/>
            <a:ext cx="2559546" cy="1632883"/>
          </a:xfrm>
          <a:prstGeom prst="rect">
            <a:avLst/>
          </a:prstGeom>
        </p:spPr>
      </p:pic>
      <p:pic>
        <p:nvPicPr>
          <p:cNvPr id="6" name="Picture 5"/>
          <p:cNvPicPr>
            <a:picLocks noChangeAspect="1"/>
          </p:cNvPicPr>
          <p:nvPr/>
        </p:nvPicPr>
        <p:blipFill>
          <a:blip r:embed="rId3"/>
          <a:stretch>
            <a:fillRect/>
          </a:stretch>
        </p:blipFill>
        <p:spPr>
          <a:xfrm>
            <a:off x="5913224" y="1956776"/>
            <a:ext cx="2332251" cy="1233073"/>
          </a:xfrm>
          <a:prstGeom prst="rect">
            <a:avLst/>
          </a:prstGeom>
        </p:spPr>
      </p:pic>
      <p:pic>
        <p:nvPicPr>
          <p:cNvPr id="8" name="Picture 7" descr="Screen shot 2013-01-13 at 4.07.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054" y="3775267"/>
            <a:ext cx="5546690" cy="596656"/>
          </a:xfrm>
          <a:prstGeom prst="rect">
            <a:avLst/>
          </a:prstGeom>
        </p:spPr>
      </p:pic>
      <p:sp>
        <p:nvSpPr>
          <p:cNvPr id="4" name="Slide Number Placeholder 3"/>
          <p:cNvSpPr>
            <a:spLocks noGrp="1"/>
          </p:cNvSpPr>
          <p:nvPr>
            <p:ph type="sldNum" sz="quarter" idx="12"/>
          </p:nvPr>
        </p:nvSpPr>
        <p:spPr/>
        <p:txBody>
          <a:bodyPr/>
          <a:lstStyle/>
          <a:p>
            <a:fld id="{EBFB1032-EA64-7144-B003-9BCC9D94B503}" type="slidenum">
              <a:rPr lang="en-US" smtClean="0"/>
              <a:pPr/>
              <a:t>5</a:t>
            </a:fld>
            <a:endParaRPr lang="en-US" dirty="0"/>
          </a:p>
        </p:txBody>
      </p:sp>
      <p:grpSp>
        <p:nvGrpSpPr>
          <p:cNvPr id="16" name="Group 15"/>
          <p:cNvGrpSpPr/>
          <p:nvPr/>
        </p:nvGrpSpPr>
        <p:grpSpPr>
          <a:xfrm>
            <a:off x="500318" y="4371924"/>
            <a:ext cx="5674607" cy="1814950"/>
            <a:chOff x="500318" y="4371924"/>
            <a:chExt cx="5674607" cy="1814950"/>
          </a:xfrm>
        </p:grpSpPr>
        <p:pic>
          <p:nvPicPr>
            <p:cNvPr id="7" name="Picture 6"/>
            <p:cNvPicPr>
              <a:picLocks noChangeAspect="1"/>
            </p:cNvPicPr>
            <p:nvPr/>
          </p:nvPicPr>
          <p:blipFill>
            <a:blip r:embed="rId5" cstate="print"/>
            <a:stretch>
              <a:fillRect/>
            </a:stretch>
          </p:blipFill>
          <p:spPr>
            <a:xfrm>
              <a:off x="500318" y="4371924"/>
              <a:ext cx="2419934" cy="1814950"/>
            </a:xfrm>
            <a:prstGeom prst="rect">
              <a:avLst/>
            </a:prstGeom>
            <a:ln>
              <a:solidFill>
                <a:schemeClr val="tx1"/>
              </a:solidFill>
            </a:ln>
          </p:spPr>
        </p:pic>
        <p:cxnSp>
          <p:nvCxnSpPr>
            <p:cNvPr id="10" name="Straight Arrow Connector 9"/>
            <p:cNvCxnSpPr/>
            <p:nvPr/>
          </p:nvCxnSpPr>
          <p:spPr>
            <a:xfrm flipV="1">
              <a:off x="4637546" y="4531910"/>
              <a:ext cx="1443220" cy="1000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2386124" y="5388258"/>
              <a:ext cx="1991643" cy="1443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731074" y="5542207"/>
              <a:ext cx="2443851" cy="523220"/>
            </a:xfrm>
            <a:prstGeom prst="rect">
              <a:avLst/>
            </a:prstGeom>
            <a:noFill/>
          </p:spPr>
          <p:txBody>
            <a:bodyPr wrap="square" rtlCol="0">
              <a:spAutoFit/>
            </a:bodyPr>
            <a:lstStyle/>
            <a:p>
              <a:r>
                <a:rPr lang="en-US" sz="1400" i="1" dirty="0" smtClean="0">
                  <a:solidFill>
                    <a:srgbClr val="0000FF"/>
                  </a:solidFill>
                </a:rPr>
                <a:t>Exponential increase in collected/generated data</a:t>
              </a:r>
              <a:endParaRPr lang="en-US" sz="1400" i="1" dirty="0">
                <a:solidFill>
                  <a:srgbClr val="0000FF"/>
                </a:solidFill>
              </a:endParaRPr>
            </a:p>
          </p:txBody>
        </p:sp>
      </p:grpSp>
    </p:spTree>
    <p:extLst>
      <p:ext uri="{BB962C8B-B14F-4D97-AF65-F5344CB8AC3E}">
        <p14:creationId xmlns:p14="http://schemas.microsoft.com/office/powerpoint/2010/main" val="412516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
            <a:ext cx="761266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34669" y="6336268"/>
            <a:ext cx="3613731" cy="369332"/>
          </a:xfrm>
          <a:prstGeom prst="rect">
            <a:avLst/>
          </a:prstGeom>
          <a:noFill/>
        </p:spPr>
        <p:txBody>
          <a:bodyPr wrap="square" rtlCol="0">
            <a:spAutoFit/>
          </a:bodyPr>
          <a:lstStyle/>
          <a:p>
            <a:r>
              <a:rPr lang="en-US" dirty="0" err="1" smtClean="0"/>
              <a:t>wikipedia:Cloud</a:t>
            </a:r>
            <a:r>
              <a:rPr lang="en-US" dirty="0" smtClean="0"/>
              <a:t> Computing</a:t>
            </a:r>
            <a:endParaRPr lang="en-US" dirty="0"/>
          </a:p>
        </p:txBody>
      </p:sp>
    </p:spTree>
    <p:extLst>
      <p:ext uri="{BB962C8B-B14F-4D97-AF65-F5344CB8AC3E}">
        <p14:creationId xmlns:p14="http://schemas.microsoft.com/office/powerpoint/2010/main" val="29887784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a:t>
            </a:r>
            <a:endParaRPr lang="en-US" dirty="0"/>
          </a:p>
        </p:txBody>
      </p:sp>
      <p:sp>
        <p:nvSpPr>
          <p:cNvPr id="3" name="Content Placeholder 2"/>
          <p:cNvSpPr>
            <a:spLocks noGrp="1"/>
          </p:cNvSpPr>
          <p:nvPr>
            <p:ph idx="1"/>
          </p:nvPr>
        </p:nvSpPr>
        <p:spPr>
          <a:xfrm>
            <a:off x="457200" y="1600200"/>
            <a:ext cx="8229600" cy="4724400"/>
          </a:xfrm>
        </p:spPr>
        <p:txBody>
          <a:bodyPr>
            <a:normAutofit fontScale="92500" lnSpcReduction="20000"/>
          </a:bodyPr>
          <a:lstStyle/>
          <a:p>
            <a:r>
              <a:rPr lang="en-US" dirty="0" smtClean="0"/>
              <a:t>Cost &amp; management</a:t>
            </a:r>
          </a:p>
          <a:p>
            <a:pPr lvl="1"/>
            <a:r>
              <a:rPr lang="en-US" dirty="0" smtClean="0"/>
              <a:t>Economies of scale, “out-sourced” resource management</a:t>
            </a:r>
          </a:p>
          <a:p>
            <a:r>
              <a:rPr lang="en-US" dirty="0" smtClean="0"/>
              <a:t>Reduced Time to deployment</a:t>
            </a:r>
          </a:p>
          <a:p>
            <a:pPr lvl="1"/>
            <a:r>
              <a:rPr lang="en-US" dirty="0" smtClean="0"/>
              <a:t>Ease of assembly, works “out of the box”</a:t>
            </a:r>
          </a:p>
          <a:p>
            <a:r>
              <a:rPr lang="en-US" dirty="0" smtClean="0"/>
              <a:t>Scaling</a:t>
            </a:r>
          </a:p>
          <a:p>
            <a:pPr lvl="1"/>
            <a:r>
              <a:rPr lang="en-US" dirty="0" smtClean="0"/>
              <a:t>On demand provisioning, co-locate data and compute</a:t>
            </a:r>
          </a:p>
          <a:p>
            <a:r>
              <a:rPr lang="en-US" dirty="0" smtClean="0"/>
              <a:t>Reliability</a:t>
            </a:r>
          </a:p>
          <a:p>
            <a:pPr lvl="1"/>
            <a:r>
              <a:rPr lang="en-US" dirty="0" smtClean="0"/>
              <a:t>Massive, redundant, shared resources</a:t>
            </a:r>
          </a:p>
          <a:p>
            <a:r>
              <a:rPr lang="en-US" dirty="0" smtClean="0"/>
              <a:t>Sustainability</a:t>
            </a:r>
          </a:p>
          <a:p>
            <a:pPr lvl="1"/>
            <a:r>
              <a:rPr lang="en-US" dirty="0" smtClean="0"/>
              <a:t>Hardware not owned</a:t>
            </a:r>
          </a:p>
          <a:p>
            <a:endParaRPr lang="en-US" dirty="0" smtClean="0"/>
          </a:p>
          <a:p>
            <a:endParaRPr lang="en-US" dirty="0"/>
          </a:p>
        </p:txBody>
      </p:sp>
    </p:spTree>
    <p:extLst>
      <p:ext uri="{BB962C8B-B14F-4D97-AF65-F5344CB8AC3E}">
        <p14:creationId xmlns:p14="http://schemas.microsoft.com/office/powerpoint/2010/main" val="9015062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Types of Cloud Computing</a:t>
            </a:r>
            <a:endParaRPr lang="en-US" dirty="0"/>
          </a:p>
        </p:txBody>
      </p:sp>
      <p:sp>
        <p:nvSpPr>
          <p:cNvPr id="3" name="Content Placeholder 2"/>
          <p:cNvSpPr>
            <a:spLocks noGrp="1"/>
          </p:cNvSpPr>
          <p:nvPr>
            <p:ph idx="1"/>
          </p:nvPr>
        </p:nvSpPr>
        <p:spPr>
          <a:xfrm>
            <a:off x="76200" y="1066801"/>
            <a:ext cx="8458200" cy="3809999"/>
          </a:xfrm>
        </p:spPr>
        <p:txBody>
          <a:bodyPr>
            <a:noAutofit/>
          </a:bodyPr>
          <a:lstStyle/>
          <a:p>
            <a:r>
              <a:rPr lang="en-US" sz="2400" b="1" dirty="0" smtClean="0"/>
              <a:t>Public Cloud</a:t>
            </a:r>
            <a:r>
              <a:rPr lang="en-US" sz="2400" dirty="0" smtClean="0"/>
              <a:t>: Computing infrastructure is hosted at the vendor’s premises. </a:t>
            </a:r>
          </a:p>
          <a:p>
            <a:r>
              <a:rPr lang="en-US" sz="2400" b="1" dirty="0" smtClean="0"/>
              <a:t>Private Cloud</a:t>
            </a:r>
            <a:r>
              <a:rPr lang="en-US" sz="2400" dirty="0" smtClean="0"/>
              <a:t>: Computing architecture is dedicated to the customer and is not shared with other </a:t>
            </a:r>
            <a:r>
              <a:rPr lang="en-US" sz="2400" dirty="0" err="1" smtClean="0"/>
              <a:t>organisations</a:t>
            </a:r>
            <a:r>
              <a:rPr lang="en-US" sz="2400" dirty="0" smtClean="0"/>
              <a:t>. </a:t>
            </a:r>
          </a:p>
          <a:p>
            <a:r>
              <a:rPr lang="en-US" sz="2400" b="1" dirty="0" smtClean="0"/>
              <a:t>Hybrid Cloud</a:t>
            </a:r>
            <a:r>
              <a:rPr lang="en-US" sz="2400" dirty="0" smtClean="0"/>
              <a:t>: </a:t>
            </a:r>
            <a:r>
              <a:rPr lang="en-US" sz="2400" dirty="0" err="1" smtClean="0"/>
              <a:t>Organisations</a:t>
            </a:r>
            <a:r>
              <a:rPr lang="en-US" sz="2400" dirty="0" smtClean="0"/>
              <a:t> host some critical, secure applications in private clouds. The not so critical applications are hosted in the public cloud</a:t>
            </a:r>
          </a:p>
          <a:p>
            <a:pPr lvl="1"/>
            <a:r>
              <a:rPr lang="en-US" sz="2000" b="1" dirty="0" smtClean="0"/>
              <a:t>Cloud bursting</a:t>
            </a:r>
            <a:r>
              <a:rPr lang="en-US" sz="2000" dirty="0" smtClean="0"/>
              <a:t>: the </a:t>
            </a:r>
            <a:r>
              <a:rPr lang="en-US" sz="2000" dirty="0" err="1" smtClean="0"/>
              <a:t>organisation</a:t>
            </a:r>
            <a:r>
              <a:rPr lang="en-US" sz="2000" dirty="0" smtClean="0"/>
              <a:t> uses its own infrastructure for normal usage, but cloud is used for peak loads.</a:t>
            </a:r>
          </a:p>
          <a:p>
            <a:r>
              <a:rPr lang="en-US" sz="2400" b="1" dirty="0" smtClean="0"/>
              <a:t>Community Cloud</a:t>
            </a:r>
            <a:endParaRPr lang="en-US"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415719"/>
            <a:ext cx="4267200" cy="251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74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Classification of Cloud Computing based on Service Provided</a:t>
            </a:r>
            <a:endParaRPr lang="en-US" dirty="0"/>
          </a:p>
        </p:txBody>
      </p:sp>
      <p:sp>
        <p:nvSpPr>
          <p:cNvPr id="5" name="Content Placeholder 4"/>
          <p:cNvSpPr>
            <a:spLocks noGrp="1"/>
          </p:cNvSpPr>
          <p:nvPr>
            <p:ph idx="1"/>
          </p:nvPr>
        </p:nvSpPr>
        <p:spPr>
          <a:xfrm>
            <a:off x="228600" y="1600200"/>
            <a:ext cx="8458200" cy="5029200"/>
          </a:xfrm>
        </p:spPr>
        <p:txBody>
          <a:bodyPr>
            <a:normAutofit fontScale="70000" lnSpcReduction="20000"/>
          </a:bodyPr>
          <a:lstStyle/>
          <a:p>
            <a:r>
              <a:rPr lang="en-US" sz="3800" dirty="0" smtClean="0"/>
              <a:t>Infrastructure as a service (</a:t>
            </a:r>
            <a:r>
              <a:rPr lang="en-US" sz="3800" dirty="0" err="1" smtClean="0"/>
              <a:t>IaaS</a:t>
            </a:r>
            <a:r>
              <a:rPr lang="en-US" sz="3800" dirty="0" smtClean="0"/>
              <a:t>) </a:t>
            </a:r>
          </a:p>
          <a:p>
            <a:pPr lvl="1"/>
            <a:r>
              <a:rPr lang="en-US" dirty="0"/>
              <a:t>O</a:t>
            </a:r>
            <a:r>
              <a:rPr lang="en-US" dirty="0" smtClean="0"/>
              <a:t>ffering hardware related services using the principles of cloud computing. These could include storage services (database or disk storage) or virtual servers. </a:t>
            </a:r>
            <a:endParaRPr lang="en-US" dirty="0"/>
          </a:p>
          <a:p>
            <a:pPr lvl="1"/>
            <a:r>
              <a:rPr lang="en-US" dirty="0" smtClean="0">
                <a:hlinkClick r:id="rId2"/>
              </a:rPr>
              <a:t>Amazon EC2</a:t>
            </a:r>
            <a:r>
              <a:rPr lang="en-US" dirty="0" smtClean="0"/>
              <a:t>, </a:t>
            </a:r>
            <a:r>
              <a:rPr lang="en-US" dirty="0" smtClean="0">
                <a:hlinkClick r:id="rId3"/>
              </a:rPr>
              <a:t>Amazon S3</a:t>
            </a:r>
            <a:r>
              <a:rPr lang="en-US" dirty="0" smtClean="0"/>
              <a:t>, </a:t>
            </a:r>
            <a:r>
              <a:rPr lang="en-US" dirty="0" smtClean="0">
                <a:hlinkClick r:id="rId4"/>
              </a:rPr>
              <a:t>Rackspace Cloud Servers</a:t>
            </a:r>
            <a:r>
              <a:rPr lang="en-US" dirty="0" smtClean="0"/>
              <a:t> and </a:t>
            </a:r>
            <a:r>
              <a:rPr lang="en-US" dirty="0" err="1" smtClean="0">
                <a:hlinkClick r:id="rId5"/>
              </a:rPr>
              <a:t>Flexiscale</a:t>
            </a:r>
            <a:r>
              <a:rPr lang="en-US" dirty="0" smtClean="0"/>
              <a:t>.</a:t>
            </a:r>
            <a:endParaRPr lang="en-US" dirty="0"/>
          </a:p>
          <a:p>
            <a:r>
              <a:rPr lang="en-US" sz="3800" dirty="0" smtClean="0"/>
              <a:t>Platform as a Service (</a:t>
            </a:r>
            <a:r>
              <a:rPr lang="en-US" sz="3800" dirty="0" err="1" smtClean="0"/>
              <a:t>PaaS</a:t>
            </a:r>
            <a:r>
              <a:rPr lang="en-US" sz="3800" dirty="0" smtClean="0"/>
              <a:t>) </a:t>
            </a:r>
          </a:p>
          <a:p>
            <a:pPr lvl="1"/>
            <a:r>
              <a:rPr lang="en-US" sz="3200" dirty="0" smtClean="0"/>
              <a:t>Offering a development platform on the cloud. </a:t>
            </a:r>
          </a:p>
          <a:p>
            <a:pPr lvl="1"/>
            <a:r>
              <a:rPr lang="en-US" sz="3200" dirty="0" smtClean="0">
                <a:hlinkClick r:id="rId6"/>
              </a:rPr>
              <a:t>Google’s Application Engine</a:t>
            </a:r>
            <a:r>
              <a:rPr lang="en-US" sz="3200" dirty="0" smtClean="0"/>
              <a:t>, </a:t>
            </a:r>
            <a:r>
              <a:rPr lang="en-US" sz="3200" dirty="0" err="1" smtClean="0">
                <a:hlinkClick r:id="rId7"/>
              </a:rPr>
              <a:t>Microsofts</a:t>
            </a:r>
            <a:r>
              <a:rPr lang="en-US" sz="3200" dirty="0" smtClean="0">
                <a:hlinkClick r:id="rId7"/>
              </a:rPr>
              <a:t> Azure</a:t>
            </a:r>
            <a:r>
              <a:rPr lang="en-US" sz="3200" dirty="0" smtClean="0"/>
              <a:t>, </a:t>
            </a:r>
            <a:r>
              <a:rPr lang="en-US" sz="3200" dirty="0" err="1" smtClean="0"/>
              <a:t>Salesforce.com’s</a:t>
            </a:r>
            <a:r>
              <a:rPr lang="en-US" sz="3200" dirty="0" smtClean="0"/>
              <a:t> </a:t>
            </a:r>
            <a:r>
              <a:rPr lang="en-US" sz="3200" dirty="0" smtClean="0">
                <a:hlinkClick r:id="rId8"/>
              </a:rPr>
              <a:t>force.com</a:t>
            </a:r>
            <a:r>
              <a:rPr lang="en-US" sz="3200" dirty="0" smtClean="0"/>
              <a:t> .</a:t>
            </a:r>
            <a:endParaRPr lang="en-US" dirty="0"/>
          </a:p>
          <a:p>
            <a:r>
              <a:rPr lang="en-US" sz="3800" dirty="0" smtClean="0"/>
              <a:t>Software as a service (</a:t>
            </a:r>
            <a:r>
              <a:rPr lang="en-US" sz="3800" dirty="0" err="1" smtClean="0"/>
              <a:t>SaaS</a:t>
            </a:r>
            <a:r>
              <a:rPr lang="en-US" dirty="0" smtClean="0"/>
              <a:t>) </a:t>
            </a:r>
          </a:p>
          <a:p>
            <a:pPr lvl="1"/>
            <a:r>
              <a:rPr lang="en-US" sz="3200" dirty="0" smtClean="0"/>
              <a:t>Including a complete software offering on the cloud. Users can access a software application hosted by the cloud vendor on pay-per-use basis. This is a well-established sector. </a:t>
            </a:r>
          </a:p>
          <a:p>
            <a:pPr lvl="1"/>
            <a:r>
              <a:rPr lang="en-US" sz="3200" dirty="0" err="1" smtClean="0"/>
              <a:t>Salesforce.coms</a:t>
            </a:r>
            <a:r>
              <a:rPr lang="en-US" sz="3200" dirty="0" smtClean="0"/>
              <a:t>’ offering in the online Customer Relationship Management (CRM) space, </a:t>
            </a:r>
            <a:r>
              <a:rPr lang="en-US" sz="3200" dirty="0" err="1" smtClean="0"/>
              <a:t>Googles</a:t>
            </a:r>
            <a:r>
              <a:rPr lang="en-US" sz="3200" dirty="0" smtClean="0"/>
              <a:t> </a:t>
            </a:r>
            <a:r>
              <a:rPr lang="en-US" sz="3200" dirty="0" err="1" smtClean="0">
                <a:hlinkClick r:id="rId9"/>
              </a:rPr>
              <a:t>gmail</a:t>
            </a:r>
            <a:r>
              <a:rPr lang="en-US" sz="3200" dirty="0" smtClean="0"/>
              <a:t> and </a:t>
            </a:r>
            <a:r>
              <a:rPr lang="en-US" sz="3200" dirty="0" err="1" smtClean="0"/>
              <a:t>Microsofts</a:t>
            </a:r>
            <a:r>
              <a:rPr lang="en-US" sz="3200" dirty="0" smtClean="0"/>
              <a:t> </a:t>
            </a:r>
            <a:r>
              <a:rPr lang="en-US" sz="3200" dirty="0" err="1" smtClean="0">
                <a:hlinkClick r:id="rId10"/>
              </a:rPr>
              <a:t>hotmail</a:t>
            </a:r>
            <a:r>
              <a:rPr lang="en-US" sz="3200" dirty="0" smtClean="0"/>
              <a:t>, </a:t>
            </a:r>
            <a:r>
              <a:rPr lang="en-US" sz="3200" dirty="0" smtClean="0">
                <a:hlinkClick r:id="rId11"/>
              </a:rPr>
              <a:t>Google docs</a:t>
            </a:r>
            <a:r>
              <a:rPr lang="en-US" sz="3200" dirty="0" smtClean="0"/>
              <a:t>. </a:t>
            </a:r>
            <a:endParaRPr lang="en-US" sz="3200" dirty="0"/>
          </a:p>
        </p:txBody>
      </p:sp>
    </p:spTree>
    <p:extLst>
      <p:ext uri="{BB962C8B-B14F-4D97-AF65-F5344CB8AC3E}">
        <p14:creationId xmlns:p14="http://schemas.microsoft.com/office/powerpoint/2010/main" val="2494939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 (</a:t>
            </a:r>
            <a:r>
              <a:rPr lang="en-US" dirty="0" err="1" smtClean="0"/>
              <a:t>IaaS</a:t>
            </a:r>
            <a:r>
              <a:rPr lang="en-US" dirty="0" smtClean="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600200"/>
            <a:ext cx="6355619" cy="4953000"/>
          </a:xfrm>
        </p:spPr>
      </p:pic>
    </p:spTree>
    <p:extLst>
      <p:ext uri="{BB962C8B-B14F-4D97-AF65-F5344CB8AC3E}">
        <p14:creationId xmlns:p14="http://schemas.microsoft.com/office/powerpoint/2010/main" val="3686732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Refined Categorization</a:t>
            </a:r>
            <a:endParaRPr lang="en-US" dirty="0"/>
          </a:p>
        </p:txBody>
      </p:sp>
      <p:sp>
        <p:nvSpPr>
          <p:cNvPr id="3" name="Content Placeholder 2"/>
          <p:cNvSpPr>
            <a:spLocks noGrp="1"/>
          </p:cNvSpPr>
          <p:nvPr>
            <p:ph idx="1"/>
          </p:nvPr>
        </p:nvSpPr>
        <p:spPr>
          <a:xfrm>
            <a:off x="76200" y="1524000"/>
            <a:ext cx="8229600" cy="4648200"/>
          </a:xfrm>
        </p:spPr>
        <p:txBody>
          <a:bodyPr>
            <a:normAutofit fontScale="77500" lnSpcReduction="20000"/>
          </a:bodyPr>
          <a:lstStyle/>
          <a:p>
            <a:r>
              <a:rPr lang="en-US" dirty="0" smtClean="0"/>
              <a:t>Storage-as-a-service</a:t>
            </a:r>
          </a:p>
          <a:p>
            <a:r>
              <a:rPr lang="en-US" dirty="0" smtClean="0"/>
              <a:t>Database-as-a-service</a:t>
            </a:r>
          </a:p>
          <a:p>
            <a:r>
              <a:rPr lang="en-US" dirty="0" smtClean="0"/>
              <a:t>Information-as-a-service</a:t>
            </a:r>
          </a:p>
          <a:p>
            <a:r>
              <a:rPr lang="en-US" dirty="0" smtClean="0"/>
              <a:t>Process-as-a-service</a:t>
            </a:r>
          </a:p>
          <a:p>
            <a:r>
              <a:rPr lang="en-US" dirty="0" smtClean="0"/>
              <a:t>Application-as-a-service</a:t>
            </a:r>
          </a:p>
          <a:p>
            <a:r>
              <a:rPr lang="en-US" dirty="0" smtClean="0"/>
              <a:t>Platform-as-a-service</a:t>
            </a:r>
          </a:p>
          <a:p>
            <a:r>
              <a:rPr lang="en-US" dirty="0" smtClean="0"/>
              <a:t>Integration-as-a-service</a:t>
            </a:r>
          </a:p>
          <a:p>
            <a:r>
              <a:rPr lang="en-US" dirty="0" smtClean="0"/>
              <a:t>Security-as-a-service</a:t>
            </a:r>
          </a:p>
          <a:p>
            <a:r>
              <a:rPr lang="en-US" dirty="0" smtClean="0"/>
              <a:t>Management/</a:t>
            </a:r>
          </a:p>
          <a:p>
            <a:pPr marL="0" indent="0">
              <a:buNone/>
            </a:pPr>
            <a:r>
              <a:rPr lang="en-US" dirty="0"/>
              <a:t> </a:t>
            </a:r>
            <a:r>
              <a:rPr lang="en-US" dirty="0" smtClean="0"/>
              <a:t>    Governance-as-a-service</a:t>
            </a:r>
          </a:p>
          <a:p>
            <a:r>
              <a:rPr lang="en-US" dirty="0" smtClean="0"/>
              <a:t>Testing-as-a-service</a:t>
            </a:r>
          </a:p>
          <a:p>
            <a:r>
              <a:rPr lang="en-US" dirty="0" smtClean="0"/>
              <a:t>Infrastructure-as-a-service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829" y="1295400"/>
            <a:ext cx="5105400" cy="456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76800" y="6031468"/>
            <a:ext cx="3818161" cy="369332"/>
          </a:xfrm>
          <a:prstGeom prst="rect">
            <a:avLst/>
          </a:prstGeom>
          <a:noFill/>
        </p:spPr>
        <p:txBody>
          <a:bodyPr wrap="none" rtlCol="0">
            <a:spAutoFit/>
          </a:bodyPr>
          <a:lstStyle/>
          <a:p>
            <a:r>
              <a:rPr lang="en-US" dirty="0" smtClean="0"/>
              <a:t>InfoWorld Cloud Computing Deep Dive</a:t>
            </a:r>
            <a:endParaRPr lang="en-US" dirty="0"/>
          </a:p>
        </p:txBody>
      </p:sp>
    </p:spTree>
    <p:extLst>
      <p:ext uri="{BB962C8B-B14F-4D97-AF65-F5344CB8AC3E}">
        <p14:creationId xmlns:p14="http://schemas.microsoft.com/office/powerpoint/2010/main" val="3794019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Ingredients in Cloud Computing</a:t>
            </a:r>
            <a:endParaRPr lang="en-US" dirty="0"/>
          </a:p>
        </p:txBody>
      </p:sp>
      <p:sp>
        <p:nvSpPr>
          <p:cNvPr id="3" name="Content Placeholder 2"/>
          <p:cNvSpPr>
            <a:spLocks noGrp="1"/>
          </p:cNvSpPr>
          <p:nvPr>
            <p:ph idx="1"/>
          </p:nvPr>
        </p:nvSpPr>
        <p:spPr/>
        <p:txBody>
          <a:bodyPr/>
          <a:lstStyle/>
          <a:p>
            <a:r>
              <a:rPr lang="en-US" dirty="0" smtClean="0"/>
              <a:t>Service-Oriented Architecture  (SOA)</a:t>
            </a:r>
          </a:p>
          <a:p>
            <a:r>
              <a:rPr lang="en-US" dirty="0" smtClean="0"/>
              <a:t>Utility Computing (on demand)</a:t>
            </a:r>
          </a:p>
          <a:p>
            <a:r>
              <a:rPr lang="en-US" dirty="0" smtClean="0"/>
              <a:t>Virtualization (P2P Network)</a:t>
            </a:r>
          </a:p>
          <a:p>
            <a:r>
              <a:rPr lang="en-US" dirty="0" smtClean="0"/>
              <a:t>SAAS (Software As A Service)</a:t>
            </a:r>
          </a:p>
          <a:p>
            <a:r>
              <a:rPr lang="en-US" dirty="0" smtClean="0"/>
              <a:t>PAAS (Platform AS A Service)</a:t>
            </a:r>
          </a:p>
          <a:p>
            <a:r>
              <a:rPr lang="en-US" dirty="0" smtClean="0"/>
              <a:t>IAAS (Infrastructure AS A </a:t>
            </a:r>
            <a:r>
              <a:rPr lang="en-US" dirty="0" err="1" smtClean="0"/>
              <a:t>Servie</a:t>
            </a:r>
            <a:r>
              <a:rPr lang="en-US" dirty="0" smtClean="0"/>
              <a:t>)</a:t>
            </a:r>
          </a:p>
          <a:p>
            <a:r>
              <a:rPr lang="en-US" dirty="0" smtClean="0"/>
              <a:t>Web Services in Cloud</a:t>
            </a:r>
          </a:p>
        </p:txBody>
      </p:sp>
    </p:spTree>
    <p:extLst>
      <p:ext uri="{BB962C8B-B14F-4D97-AF65-F5344CB8AC3E}">
        <p14:creationId xmlns:p14="http://schemas.microsoft.com/office/powerpoint/2010/main" val="4238980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Everything as a Service</a:t>
            </a:r>
            <a:endParaRPr lang="en-US" dirty="0"/>
          </a:p>
        </p:txBody>
      </p:sp>
      <p:sp>
        <p:nvSpPr>
          <p:cNvPr id="3" name="Content Placeholder 2"/>
          <p:cNvSpPr>
            <a:spLocks noGrp="1"/>
          </p:cNvSpPr>
          <p:nvPr>
            <p:ph idx="1"/>
          </p:nvPr>
        </p:nvSpPr>
        <p:spPr>
          <a:xfrm>
            <a:off x="304800" y="1600200"/>
            <a:ext cx="8382000" cy="4572000"/>
          </a:xfrm>
        </p:spPr>
        <p:txBody>
          <a:bodyPr>
            <a:normAutofit fontScale="92500" lnSpcReduction="20000"/>
          </a:bodyPr>
          <a:lstStyle/>
          <a:p>
            <a:r>
              <a:rPr lang="en-US" dirty="0" smtClean="0"/>
              <a:t>Utility computing = Infrastructure as a Service (</a:t>
            </a:r>
            <a:r>
              <a:rPr lang="en-US" dirty="0" err="1" smtClean="0"/>
              <a:t>IaaS</a:t>
            </a:r>
            <a:r>
              <a:rPr lang="en-US" dirty="0" smtClean="0"/>
              <a:t>)</a:t>
            </a:r>
          </a:p>
          <a:p>
            <a:pPr lvl="1"/>
            <a:r>
              <a:rPr lang="en-US" dirty="0" smtClean="0"/>
              <a:t>Why buy machines when you can rent cycles?</a:t>
            </a:r>
          </a:p>
          <a:p>
            <a:pPr lvl="1"/>
            <a:r>
              <a:rPr lang="en-US" dirty="0" smtClean="0"/>
              <a:t>Examples: Amazon’s EC2, </a:t>
            </a:r>
            <a:r>
              <a:rPr lang="en-US" dirty="0" err="1" smtClean="0"/>
              <a:t>Rackspace</a:t>
            </a:r>
            <a:endParaRPr lang="en-US" dirty="0" smtClean="0"/>
          </a:p>
          <a:p>
            <a:r>
              <a:rPr lang="en-US" dirty="0" smtClean="0"/>
              <a:t>Platform as a Service (</a:t>
            </a:r>
            <a:r>
              <a:rPr lang="en-US" dirty="0" err="1" smtClean="0"/>
              <a:t>PaaS</a:t>
            </a:r>
            <a:r>
              <a:rPr lang="en-US" dirty="0" smtClean="0"/>
              <a:t>)</a:t>
            </a:r>
          </a:p>
          <a:p>
            <a:pPr lvl="1"/>
            <a:r>
              <a:rPr lang="en-US" dirty="0" smtClean="0"/>
              <a:t>Give me nice API and take care of the maintenance, upgrades, …</a:t>
            </a:r>
          </a:p>
          <a:p>
            <a:pPr lvl="1"/>
            <a:r>
              <a:rPr lang="en-US" dirty="0" smtClean="0"/>
              <a:t>Example: Google App Engine</a:t>
            </a:r>
          </a:p>
          <a:p>
            <a:r>
              <a:rPr lang="en-US" dirty="0" smtClean="0"/>
              <a:t>Software as a Service (</a:t>
            </a:r>
            <a:r>
              <a:rPr lang="en-US" dirty="0" err="1" smtClean="0"/>
              <a:t>SaaS</a:t>
            </a:r>
            <a:r>
              <a:rPr lang="en-US" dirty="0" smtClean="0"/>
              <a:t>)</a:t>
            </a:r>
          </a:p>
          <a:p>
            <a:pPr lvl="1"/>
            <a:r>
              <a:rPr lang="en-US" dirty="0" smtClean="0"/>
              <a:t>Just run it for me!</a:t>
            </a:r>
          </a:p>
          <a:p>
            <a:pPr lvl="1"/>
            <a:r>
              <a:rPr lang="en-US" dirty="0" smtClean="0"/>
              <a:t>Example: Gmail, </a:t>
            </a:r>
            <a:r>
              <a:rPr lang="en-US" dirty="0" err="1" smtClean="0"/>
              <a:t>Salesforce</a:t>
            </a:r>
            <a:endParaRPr lang="en-US" dirty="0" smtClean="0"/>
          </a:p>
          <a:p>
            <a:endParaRPr lang="en-US" dirty="0"/>
          </a:p>
        </p:txBody>
      </p:sp>
    </p:spTree>
    <p:extLst>
      <p:ext uri="{BB962C8B-B14F-4D97-AF65-F5344CB8AC3E}">
        <p14:creationId xmlns:p14="http://schemas.microsoft.com/office/powerpoint/2010/main" val="178515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ight Arrow 26"/>
          <p:cNvSpPr/>
          <p:nvPr/>
        </p:nvSpPr>
        <p:spPr bwMode="auto">
          <a:xfrm>
            <a:off x="381000" y="3276600"/>
            <a:ext cx="8610600" cy="1447800"/>
          </a:xfrm>
          <a:prstGeom prst="rightArrow">
            <a:avLst>
              <a:gd name="adj1" fmla="val 50000"/>
              <a:gd name="adj2" fmla="val 50000"/>
            </a:avLst>
          </a:prstGeom>
          <a:gradFill flip="none" rotWithShape="1">
            <a:gsLst>
              <a:gs pos="0">
                <a:srgbClr val="000000"/>
              </a:gs>
              <a:gs pos="39999">
                <a:srgbClr val="0A128C"/>
              </a:gs>
              <a:gs pos="70000">
                <a:srgbClr val="181CC7">
                  <a:alpha val="50196"/>
                </a:srgbClr>
              </a:gs>
              <a:gs pos="88000">
                <a:srgbClr val="7005D4">
                  <a:alpha val="40000"/>
                </a:srgbClr>
              </a:gs>
              <a:gs pos="100000">
                <a:srgbClr val="8C3D91">
                  <a:alpha val="30196"/>
                </a:srgbClr>
              </a:gs>
            </a:gsLst>
            <a:lin ang="0" scaled="1"/>
            <a:tileRect/>
          </a:gradFill>
          <a:ln w="9525" cap="flat" cmpd="sng" algn="ctr">
            <a:noFill/>
            <a:prstDash val="solid"/>
            <a:round/>
            <a:headEnd type="none" w="med" len="med"/>
            <a:tailEnd type="none" w="med" len="med"/>
          </a:ln>
          <a:effectLst/>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en-US" sz="2400">
              <a:ea typeface="ヒラギノ角ゴ Pro W3"/>
              <a:cs typeface="ヒラギノ角ゴ Pro W3"/>
            </a:endParaRPr>
          </a:p>
        </p:txBody>
      </p:sp>
      <p:sp>
        <p:nvSpPr>
          <p:cNvPr id="7173" name="Title 1"/>
          <p:cNvSpPr>
            <a:spLocks noGrp="1"/>
          </p:cNvSpPr>
          <p:nvPr>
            <p:ph type="title"/>
          </p:nvPr>
        </p:nvSpPr>
        <p:spPr/>
        <p:txBody>
          <a:bodyPr>
            <a:normAutofit fontScale="90000"/>
          </a:bodyPr>
          <a:lstStyle/>
          <a:p>
            <a:r>
              <a:rPr lang="en-US" dirty="0" smtClean="0"/>
              <a:t>The Obligatory Timeline Slide </a:t>
            </a:r>
            <a:br>
              <a:rPr lang="en-US" dirty="0" smtClean="0"/>
            </a:br>
            <a:r>
              <a:rPr lang="en-US" dirty="0" smtClean="0"/>
              <a:t>(</a:t>
            </a:r>
            <a:r>
              <a:rPr lang="en-US" dirty="0" smtClean="0">
                <a:solidFill>
                  <a:srgbClr val="898989">
                    <a:alpha val="100000"/>
                  </a:srgbClr>
                </a:solidFill>
              </a:rPr>
              <a:t>Mike Culver @ AWS)</a:t>
            </a:r>
            <a:r>
              <a:rPr lang="en-US" dirty="0" smtClean="0"/>
              <a:t/>
            </a:r>
            <a:br>
              <a:rPr lang="en-US" dirty="0" smtClean="0"/>
            </a:br>
            <a:endParaRPr lang="en-US" dirty="0" smtClean="0"/>
          </a:p>
        </p:txBody>
      </p:sp>
      <p:sp>
        <p:nvSpPr>
          <p:cNvPr id="8" name="Line Callout 2 (Border and Accent Bar) 7"/>
          <p:cNvSpPr/>
          <p:nvPr/>
        </p:nvSpPr>
        <p:spPr bwMode="auto">
          <a:xfrm>
            <a:off x="459024" y="2952693"/>
            <a:ext cx="990780" cy="686017"/>
          </a:xfrm>
          <a:prstGeom prst="accentBorderCallout2">
            <a:avLst>
              <a:gd name="adj1" fmla="val 18750"/>
              <a:gd name="adj2" fmla="val -8333"/>
              <a:gd name="adj3" fmla="val 18750"/>
              <a:gd name="adj4" fmla="val -16667"/>
              <a:gd name="adj5" fmla="val 223612"/>
              <a:gd name="adj6" fmla="val -65627"/>
            </a:avLst>
          </a:prstGeom>
          <a:solidFill>
            <a:srgbClr val="FFE2B7"/>
          </a:solidFill>
          <a:ln w="25400" cap="rnd" cmpd="sng" algn="ctr">
            <a:noFill/>
            <a:prstDash val="solid"/>
            <a:headEnd type="none" w="med" len="med"/>
            <a:tailEnd type="none" w="med" len="med"/>
          </a:ln>
          <a:scene3d>
            <a:camera prst="orthographicFront"/>
            <a:lightRig rig="threePt" dir="t"/>
          </a:scene3d>
          <a:sp3d prstMaterial="softEdge"/>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US" sz="1600" dirty="0">
                <a:solidFill>
                  <a:schemeClr val="tx1">
                    <a:alpha val="100000"/>
                  </a:schemeClr>
                </a:solidFill>
                <a:latin typeface="Calibri"/>
                <a:ea typeface="ヒラギノ角ゴ Pro W3"/>
              </a:rPr>
              <a:t>COBOL, </a:t>
            </a:r>
            <a:r>
              <a:rPr lang="en-US" sz="1600" dirty="0" err="1">
                <a:solidFill>
                  <a:schemeClr val="tx1">
                    <a:alpha val="100000"/>
                  </a:schemeClr>
                </a:solidFill>
                <a:latin typeface="Calibri"/>
                <a:ea typeface="ヒラギノ角ゴ Pro W3"/>
              </a:rPr>
              <a:t>Edsel</a:t>
            </a:r>
            <a:endParaRPr lang="en-US" sz="1600" dirty="0">
              <a:solidFill>
                <a:schemeClr val="tx1">
                  <a:alpha val="100000"/>
                </a:schemeClr>
              </a:solidFill>
              <a:latin typeface="Calibri"/>
              <a:ea typeface="ヒラギノ角ゴ Pro W3"/>
            </a:endParaRPr>
          </a:p>
        </p:txBody>
      </p:sp>
      <p:sp>
        <p:nvSpPr>
          <p:cNvPr id="12" name="TextBox 11"/>
          <p:cNvSpPr txBox="1">
            <a:spLocks noChangeArrowheads="1"/>
          </p:cNvSpPr>
          <p:nvPr/>
        </p:nvSpPr>
        <p:spPr bwMode="auto">
          <a:xfrm rot="-2492668">
            <a:off x="434975" y="4554538"/>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1959</a:t>
            </a:r>
          </a:p>
        </p:txBody>
      </p:sp>
      <p:sp>
        <p:nvSpPr>
          <p:cNvPr id="13" name="TextBox 12"/>
          <p:cNvSpPr txBox="1">
            <a:spLocks noChangeArrowheads="1"/>
          </p:cNvSpPr>
          <p:nvPr/>
        </p:nvSpPr>
        <p:spPr bwMode="auto">
          <a:xfrm rot="-2492668">
            <a:off x="1817688" y="4454525"/>
            <a:ext cx="609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1969</a:t>
            </a:r>
          </a:p>
        </p:txBody>
      </p:sp>
      <p:sp>
        <p:nvSpPr>
          <p:cNvPr id="15" name="TextBox 14"/>
          <p:cNvSpPr txBox="1">
            <a:spLocks noChangeArrowheads="1"/>
          </p:cNvSpPr>
          <p:nvPr/>
        </p:nvSpPr>
        <p:spPr bwMode="auto">
          <a:xfrm rot="-2492668">
            <a:off x="2997200" y="44815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1982</a:t>
            </a:r>
          </a:p>
        </p:txBody>
      </p:sp>
      <p:sp>
        <p:nvSpPr>
          <p:cNvPr id="16" name="TextBox 15"/>
          <p:cNvSpPr txBox="1">
            <a:spLocks noChangeArrowheads="1"/>
          </p:cNvSpPr>
          <p:nvPr/>
        </p:nvSpPr>
        <p:spPr bwMode="auto">
          <a:xfrm rot="-2492668">
            <a:off x="3784600" y="45069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1996</a:t>
            </a:r>
          </a:p>
        </p:txBody>
      </p:sp>
      <p:sp>
        <p:nvSpPr>
          <p:cNvPr id="17" name="Line Callout 2 (Border and Accent Bar) 16"/>
          <p:cNvSpPr/>
          <p:nvPr/>
        </p:nvSpPr>
        <p:spPr bwMode="auto">
          <a:xfrm>
            <a:off x="4192006" y="2876609"/>
            <a:ext cx="4038179" cy="380897"/>
          </a:xfrm>
          <a:prstGeom prst="accentBorderCallout2">
            <a:avLst>
              <a:gd name="adj1" fmla="val 18750"/>
              <a:gd name="adj2" fmla="val -8333"/>
              <a:gd name="adj3" fmla="val 18750"/>
              <a:gd name="adj4" fmla="val -16667"/>
              <a:gd name="adj5" fmla="val 730278"/>
              <a:gd name="adj6" fmla="val -110761"/>
            </a:avLst>
          </a:prstGeom>
          <a:solidFill>
            <a:srgbClr val="FFC671"/>
          </a:solidFill>
          <a:ln w="25400" cap="rnd" cmpd="sng" algn="ctr">
            <a:noFill/>
            <a:prstDash val="solid"/>
            <a:headEnd type="none" w="med" len="med"/>
            <a:tailEnd type="none" w="med" len="med"/>
          </a:ln>
          <a:scene3d>
            <a:camera prst="orthographicFront"/>
            <a:lightRig rig="threePt" dir="t"/>
          </a:scene3d>
          <a:sp3d prstMaterial="softEdge"/>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US" sz="1600" dirty="0">
                <a:solidFill>
                  <a:schemeClr val="tx1">
                    <a:alpha val="100000"/>
                  </a:schemeClr>
                </a:solidFill>
                <a:latin typeface="Calibri"/>
                <a:ea typeface="ヒラギノ角ゴ Pro W3"/>
              </a:rPr>
              <a:t>Amazon.com</a:t>
            </a:r>
          </a:p>
        </p:txBody>
      </p:sp>
      <p:sp>
        <p:nvSpPr>
          <p:cNvPr id="20" name="TextBox 19"/>
          <p:cNvSpPr txBox="1">
            <a:spLocks noChangeArrowheads="1"/>
          </p:cNvSpPr>
          <p:nvPr/>
        </p:nvSpPr>
        <p:spPr bwMode="auto">
          <a:xfrm rot="-2492668">
            <a:off x="5842000" y="45069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2004</a:t>
            </a:r>
          </a:p>
        </p:txBody>
      </p:sp>
      <p:sp>
        <p:nvSpPr>
          <p:cNvPr id="22" name="TextBox 21"/>
          <p:cNvSpPr txBox="1">
            <a:spLocks noChangeArrowheads="1"/>
          </p:cNvSpPr>
          <p:nvPr/>
        </p:nvSpPr>
        <p:spPr bwMode="auto">
          <a:xfrm rot="-2492668">
            <a:off x="6527800" y="45069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2006</a:t>
            </a:r>
          </a:p>
        </p:txBody>
      </p:sp>
      <p:sp>
        <p:nvSpPr>
          <p:cNvPr id="26" name="TextBox 25"/>
          <p:cNvSpPr txBox="1">
            <a:spLocks noChangeArrowheads="1"/>
          </p:cNvSpPr>
          <p:nvPr/>
        </p:nvSpPr>
        <p:spPr bwMode="auto">
          <a:xfrm>
            <a:off x="1219200" y="3857625"/>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solidFill>
                  <a:schemeClr val="bg1"/>
                </a:solidFill>
              </a:rPr>
              <a:t>Darkness</a:t>
            </a:r>
          </a:p>
        </p:txBody>
      </p:sp>
      <p:sp>
        <p:nvSpPr>
          <p:cNvPr id="28" name="TextBox 27"/>
          <p:cNvSpPr txBox="1">
            <a:spLocks noChangeArrowheads="1"/>
          </p:cNvSpPr>
          <p:nvPr/>
        </p:nvSpPr>
        <p:spPr bwMode="auto">
          <a:xfrm>
            <a:off x="4876800" y="373380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solidFill>
                  <a:schemeClr val="bg1"/>
                </a:solidFill>
              </a:rPr>
              <a:t>Web as a Platform</a:t>
            </a:r>
          </a:p>
        </p:txBody>
      </p:sp>
      <p:sp>
        <p:nvSpPr>
          <p:cNvPr id="29" name="TextBox 28"/>
          <p:cNvSpPr txBox="1">
            <a:spLocks noChangeArrowheads="1"/>
          </p:cNvSpPr>
          <p:nvPr/>
        </p:nvSpPr>
        <p:spPr bwMode="auto">
          <a:xfrm>
            <a:off x="6172200" y="373380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solidFill>
                  <a:schemeClr val="bg1"/>
                </a:solidFill>
              </a:rPr>
              <a:t>Web Services, Resources Eliminated</a:t>
            </a:r>
          </a:p>
        </p:txBody>
      </p:sp>
      <p:sp>
        <p:nvSpPr>
          <p:cNvPr id="30" name="TextBox 29"/>
          <p:cNvSpPr txBox="1">
            <a:spLocks noChangeArrowheads="1"/>
          </p:cNvSpPr>
          <p:nvPr/>
        </p:nvSpPr>
        <p:spPr bwMode="auto">
          <a:xfrm>
            <a:off x="3581400" y="373380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solidFill>
                  <a:schemeClr val="bg1"/>
                </a:solidFill>
              </a:rPr>
              <a:t>Web Awareness</a:t>
            </a:r>
          </a:p>
        </p:txBody>
      </p:sp>
      <p:sp>
        <p:nvSpPr>
          <p:cNvPr id="14" name="Line Callout 2 (Border and Accent Bar) 13"/>
          <p:cNvSpPr/>
          <p:nvPr/>
        </p:nvSpPr>
        <p:spPr bwMode="auto">
          <a:xfrm>
            <a:off x="2818324" y="3257481"/>
            <a:ext cx="5413150" cy="380886"/>
          </a:xfrm>
          <a:prstGeom prst="accentBorderCallout2">
            <a:avLst>
              <a:gd name="adj1" fmla="val 18750"/>
              <a:gd name="adj2" fmla="val -8333"/>
              <a:gd name="adj3" fmla="val 18750"/>
              <a:gd name="adj4" fmla="val -16667"/>
              <a:gd name="adj5" fmla="val 550278"/>
              <a:gd name="adj6" fmla="val -47567"/>
            </a:avLst>
          </a:prstGeom>
          <a:solidFill>
            <a:srgbClr val="FFE2B7"/>
          </a:solidFill>
          <a:ln w="25400" cap="rnd" cmpd="sng" algn="ctr">
            <a:noFill/>
            <a:prstDash val="solid"/>
            <a:headEnd type="none" w="med" len="med"/>
            <a:tailEnd type="none" w="med" len="med"/>
          </a:ln>
          <a:scene3d>
            <a:camera prst="orthographicFront"/>
            <a:lightRig rig="threePt" dir="t"/>
          </a:scene3d>
          <a:sp3d prstMaterial="softEdge"/>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US" sz="1600" dirty="0">
                <a:solidFill>
                  <a:schemeClr val="tx1">
                    <a:alpha val="100000"/>
                  </a:schemeClr>
                </a:solidFill>
                <a:latin typeface="Calibri"/>
                <a:ea typeface="ヒラギノ角ゴ Pro W3"/>
              </a:rPr>
              <a:t>Internet</a:t>
            </a:r>
          </a:p>
        </p:txBody>
      </p:sp>
      <p:sp>
        <p:nvSpPr>
          <p:cNvPr id="10" name="Line Callout 2 (Border and Accent Bar) 9"/>
          <p:cNvSpPr/>
          <p:nvPr/>
        </p:nvSpPr>
        <p:spPr bwMode="auto">
          <a:xfrm>
            <a:off x="1601484" y="3257478"/>
            <a:ext cx="1141856" cy="380841"/>
          </a:xfrm>
          <a:prstGeom prst="accentBorderCallout2">
            <a:avLst>
              <a:gd name="adj1" fmla="val 18750"/>
              <a:gd name="adj2" fmla="val -8333"/>
              <a:gd name="adj3" fmla="val 18750"/>
              <a:gd name="adj4" fmla="val -16667"/>
              <a:gd name="adj5" fmla="val 390278"/>
              <a:gd name="adj6" fmla="val -80194"/>
            </a:avLst>
          </a:prstGeom>
          <a:solidFill>
            <a:srgbClr val="FFE2B7"/>
          </a:solidFill>
          <a:ln w="25400" cap="rnd" cmpd="sng" algn="ctr">
            <a:noFill/>
            <a:prstDash val="solid"/>
            <a:headEnd type="none" w="med" len="med"/>
            <a:tailEnd type="none" w="med" len="med"/>
          </a:ln>
          <a:scene3d>
            <a:camera prst="orthographicFront"/>
            <a:lightRig rig="threePt" dir="t"/>
          </a:scene3d>
          <a:sp3d prstMaterial="softEdge"/>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r>
              <a:rPr lang="en-US" sz="1600" dirty="0">
                <a:solidFill>
                  <a:schemeClr val="tx1">
                    <a:alpha val="100000"/>
                  </a:schemeClr>
                </a:solidFill>
                <a:latin typeface="Calibri"/>
                <a:ea typeface="ヒラギノ角ゴ Pro W3"/>
              </a:rPr>
              <a:t>ARPANET</a:t>
            </a:r>
          </a:p>
        </p:txBody>
      </p:sp>
      <p:sp>
        <p:nvSpPr>
          <p:cNvPr id="33" name="Double Brace 32"/>
          <p:cNvSpPr>
            <a:spLocks noChangeArrowheads="1"/>
          </p:cNvSpPr>
          <p:nvPr/>
        </p:nvSpPr>
        <p:spPr bwMode="auto">
          <a:xfrm>
            <a:off x="4419600" y="4800600"/>
            <a:ext cx="1371600" cy="457200"/>
          </a:xfrm>
          <a:prstGeom prst="bracePair">
            <a:avLst>
              <a:gd name="adj" fmla="val 8333"/>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r>
              <a:rPr lang="en-US" sz="1200">
                <a:latin typeface="Calibri" pitchFamily="34" charset="0"/>
                <a:ea typeface="ヒラギノ角ゴ Pro W3"/>
                <a:cs typeface="ヒラギノ角ゴ Pro W3"/>
              </a:rPr>
              <a:t>Dot-Com Bubble</a:t>
            </a:r>
          </a:p>
        </p:txBody>
      </p:sp>
      <p:sp>
        <p:nvSpPr>
          <p:cNvPr id="34" name="Double Brace 33"/>
          <p:cNvSpPr>
            <a:spLocks noChangeArrowheads="1"/>
          </p:cNvSpPr>
          <p:nvPr/>
        </p:nvSpPr>
        <p:spPr bwMode="auto">
          <a:xfrm>
            <a:off x="6019800" y="4800600"/>
            <a:ext cx="914400" cy="457200"/>
          </a:xfrm>
          <a:prstGeom prst="bracePair">
            <a:avLst>
              <a:gd name="adj" fmla="val 8333"/>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r>
              <a:rPr lang="en-US" sz="1200">
                <a:latin typeface="Calibri" pitchFamily="34" charset="0"/>
                <a:ea typeface="ヒラギノ角ゴ Pro W3"/>
                <a:cs typeface="ヒラギノ角ゴ Pro W3"/>
              </a:rPr>
              <a:t>Web 2.0</a:t>
            </a:r>
          </a:p>
        </p:txBody>
      </p:sp>
      <p:sp>
        <p:nvSpPr>
          <p:cNvPr id="39" name="TextBox 38"/>
          <p:cNvSpPr txBox="1">
            <a:spLocks noChangeArrowheads="1"/>
          </p:cNvSpPr>
          <p:nvPr/>
        </p:nvSpPr>
        <p:spPr bwMode="auto">
          <a:xfrm>
            <a:off x="7086600" y="4827588"/>
            <a:ext cx="114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200">
                <a:latin typeface="Calibri" pitchFamily="34" charset="0"/>
              </a:rPr>
              <a:t>Web Scale</a:t>
            </a:r>
            <a:endParaRPr lang="en-US"/>
          </a:p>
          <a:p>
            <a:pPr algn="ctr"/>
            <a:r>
              <a:rPr lang="en-US" sz="1200">
                <a:latin typeface="Calibri" pitchFamily="34" charset="0"/>
              </a:rPr>
              <a:t>Computing</a:t>
            </a:r>
          </a:p>
        </p:txBody>
      </p:sp>
      <p:sp>
        <p:nvSpPr>
          <p:cNvPr id="38" name="Left Brace 37"/>
          <p:cNvSpPr>
            <a:spLocks/>
          </p:cNvSpPr>
          <p:nvPr/>
        </p:nvSpPr>
        <p:spPr bwMode="auto">
          <a:xfrm>
            <a:off x="7010400" y="4800600"/>
            <a:ext cx="152400" cy="457200"/>
          </a:xfrm>
          <a:prstGeom prst="leftBrace">
            <a:avLst>
              <a:gd name="adj1" fmla="val 8333"/>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ea typeface="ヒラギノ角ゴ Pro W3"/>
              <a:cs typeface="ヒラギノ角ゴ Pro W3"/>
            </a:endParaRPr>
          </a:p>
        </p:txBody>
      </p:sp>
      <p:sp>
        <p:nvSpPr>
          <p:cNvPr id="18" name="TextBox 17"/>
          <p:cNvSpPr txBox="1">
            <a:spLocks noChangeArrowheads="1"/>
          </p:cNvSpPr>
          <p:nvPr/>
        </p:nvSpPr>
        <p:spPr bwMode="auto">
          <a:xfrm rot="-2492668">
            <a:off x="5384800" y="45069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2001</a:t>
            </a:r>
          </a:p>
        </p:txBody>
      </p:sp>
      <p:sp>
        <p:nvSpPr>
          <p:cNvPr id="24" name="TextBox 23"/>
          <p:cNvSpPr txBox="1">
            <a:spLocks noChangeArrowheads="1"/>
          </p:cNvSpPr>
          <p:nvPr/>
        </p:nvSpPr>
        <p:spPr bwMode="auto">
          <a:xfrm rot="-2492668">
            <a:off x="4089400" y="450691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a:t>1997</a:t>
            </a:r>
          </a:p>
        </p:txBody>
      </p:sp>
    </p:spTree>
    <p:extLst>
      <p:ext uri="{BB962C8B-B14F-4D97-AF65-F5344CB8AC3E}">
        <p14:creationId xmlns:p14="http://schemas.microsoft.com/office/powerpoint/2010/main" val="7425509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nodeType="afterGroup">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par>
                          <p:cTn id="51" fill="hold" nodeType="afterGroup">
                            <p:stCondLst>
                              <p:cond delay="500"/>
                            </p:stCondLst>
                            <p:childTnLst>
                              <p:par>
                                <p:cTn id="52" presetID="22" presetClass="entr" presetSubtype="8"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par>
                          <p:cTn id="60" fill="hold" nodeType="afterGroup">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par>
                          <p:cTn id="64" fill="hold" nodeType="afterGroup">
                            <p:stCondLst>
                              <p:cond delay="1000"/>
                            </p:stCondLst>
                            <p:childTnLst>
                              <p:par>
                                <p:cTn id="65" presetID="10"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nodeType="afterGroup">
                            <p:stCondLst>
                              <p:cond delay="1500"/>
                            </p:stCondLst>
                            <p:childTnLst>
                              <p:par>
                                <p:cTn id="69" presetID="10" presetClass="entr" presetSubtype="0" fill="hold" grpId="1"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par>
                          <p:cTn id="72" fill="hold" nodeType="afterGroup">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2000"/>
                                        <p:tgtEl>
                                          <p:spTgt spid="29"/>
                                        </p:tgtEl>
                                      </p:cBhvr>
                                    </p:animEffect>
                                  </p:childTnLst>
                                </p:cTn>
                              </p:par>
                            </p:childTnLst>
                          </p:cTn>
                        </p:par>
                        <p:par>
                          <p:cTn id="81" fill="hold" nodeType="afterGroup">
                            <p:stCondLst>
                              <p:cond delay="2000"/>
                            </p:stCondLst>
                            <p:childTnLst>
                              <p:par>
                                <p:cTn id="82" presetID="10" presetClass="entr" presetSubtype="0" fill="hold" grpId="0" nodeType="after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20" grpId="0"/>
      <p:bldP spid="22" grpId="0"/>
      <p:bldP spid="26" grpId="0"/>
      <p:bldP spid="28" grpId="0"/>
      <p:bldP spid="28" grpId="1"/>
      <p:bldP spid="29" grpId="0"/>
      <p:bldP spid="30" grpId="0"/>
      <p:bldP spid="33" grpId="0" animBg="1"/>
      <p:bldP spid="34" grpId="0" animBg="1"/>
      <p:bldP spid="39" grpId="0"/>
      <p:bldP spid="38" grpId="0" animBg="1"/>
      <p:bldP spid="18"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3200"/>
            <a:ext cx="8229600" cy="1143000"/>
          </a:xfrm>
        </p:spPr>
        <p:txBody>
          <a:bodyPr/>
          <a:lstStyle/>
          <a:p>
            <a:r>
              <a:rPr lang="en-US" dirty="0" smtClean="0"/>
              <a:t>Topics Overview</a:t>
            </a:r>
            <a:endParaRPr lang="en-US" dirty="0"/>
          </a:p>
        </p:txBody>
      </p:sp>
    </p:spTree>
    <p:extLst>
      <p:ext uri="{BB962C8B-B14F-4D97-AF65-F5344CB8AC3E}">
        <p14:creationId xmlns:p14="http://schemas.microsoft.com/office/powerpoint/2010/main" val="4084957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4525963"/>
          </a:xfrm>
        </p:spPr>
        <p:txBody>
          <a:bodyPr/>
          <a:lstStyle/>
          <a:p>
            <a:pPr>
              <a:defRPr/>
            </a:pPr>
            <a:endParaRPr lang="en-US">
              <a:cs typeface="+mn-cs"/>
            </a:endParaRPr>
          </a:p>
        </p:txBody>
      </p:sp>
      <p:sp>
        <p:nvSpPr>
          <p:cNvPr id="12" name="Text Box 37"/>
          <p:cNvSpPr txBox="1">
            <a:spLocks noChangeArrowheads="1"/>
          </p:cNvSpPr>
          <p:nvPr/>
        </p:nvSpPr>
        <p:spPr bwMode="auto">
          <a:xfrm>
            <a:off x="773113" y="1358901"/>
            <a:ext cx="28257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spAutoFit/>
          </a:bodyPr>
          <a:lstStyle>
            <a:lvl1pPr>
              <a:defRPr sz="2000" b="1">
                <a:solidFill>
                  <a:schemeClr val="tx1"/>
                </a:solidFill>
                <a:latin typeface="Arial" charset="0"/>
                <a:ea typeface="ＭＳ Ｐゴシック" charset="0"/>
                <a:cs typeface="ＭＳ Ｐゴシック" charset="0"/>
              </a:defRPr>
            </a:lvl1pPr>
            <a:lvl2pPr marL="742950" indent="-285750">
              <a:defRPr sz="2000" b="1">
                <a:solidFill>
                  <a:schemeClr val="tx1"/>
                </a:solidFill>
                <a:latin typeface="Arial" charset="0"/>
                <a:ea typeface="ＭＳ Ｐゴシック" charset="0"/>
              </a:defRPr>
            </a:lvl2pPr>
            <a:lvl3pPr marL="1143000" indent="-228600">
              <a:defRPr sz="2000" b="1">
                <a:solidFill>
                  <a:schemeClr val="tx1"/>
                </a:solidFill>
                <a:latin typeface="Arial" charset="0"/>
                <a:ea typeface="ＭＳ Ｐゴシック" charset="0"/>
              </a:defRPr>
            </a:lvl3pPr>
            <a:lvl4pPr marL="1600200" indent="-228600">
              <a:defRPr sz="2000" b="1">
                <a:solidFill>
                  <a:schemeClr val="tx1"/>
                </a:solidFill>
                <a:latin typeface="Arial" charset="0"/>
                <a:ea typeface="ＭＳ Ｐゴシック" charset="0"/>
              </a:defRPr>
            </a:lvl4pPr>
            <a:lvl5pPr marL="2057400" indent="-22860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9pPr>
          </a:lstStyle>
          <a:p>
            <a:pPr algn="ctr" eaLnBrk="1" fontAlgn="auto" hangingPunct="1">
              <a:lnSpc>
                <a:spcPct val="90000"/>
              </a:lnSpc>
              <a:spcBef>
                <a:spcPct val="50000"/>
              </a:spcBef>
              <a:spcAft>
                <a:spcPts val="0"/>
              </a:spcAft>
              <a:defRPr/>
            </a:pPr>
            <a:r>
              <a:rPr lang="en-US" sz="1800" i="1" kern="0" smtClean="0">
                <a:solidFill>
                  <a:srgbClr val="00A4DE"/>
                </a:solidFill>
              </a:rPr>
              <a:t>12+ TBs</a:t>
            </a:r>
            <a:r>
              <a:rPr lang="en-US" sz="1300" kern="0" smtClean="0">
                <a:solidFill>
                  <a:srgbClr val="000000"/>
                </a:solidFill>
              </a:rPr>
              <a:t> </a:t>
            </a:r>
            <a:br>
              <a:rPr lang="en-US" sz="1300" kern="0" smtClean="0">
                <a:solidFill>
                  <a:srgbClr val="000000"/>
                </a:solidFill>
              </a:rPr>
            </a:br>
            <a:r>
              <a:rPr lang="en-US" sz="1400" kern="0" smtClean="0">
                <a:solidFill>
                  <a:srgbClr val="075314"/>
                </a:solidFill>
              </a:rPr>
              <a:t>of tweet data </a:t>
            </a:r>
            <a:br>
              <a:rPr lang="en-US" sz="1400" kern="0" smtClean="0">
                <a:solidFill>
                  <a:srgbClr val="075314"/>
                </a:solidFill>
              </a:rPr>
            </a:br>
            <a:r>
              <a:rPr lang="en-US" sz="1400" kern="0" smtClean="0">
                <a:solidFill>
                  <a:srgbClr val="075314"/>
                </a:solidFill>
              </a:rPr>
              <a:t>every day</a:t>
            </a:r>
          </a:p>
        </p:txBody>
      </p:sp>
      <p:sp>
        <p:nvSpPr>
          <p:cNvPr id="13" name="Text Box 38"/>
          <p:cNvSpPr txBox="1">
            <a:spLocks noChangeArrowheads="1"/>
          </p:cNvSpPr>
          <p:nvPr/>
        </p:nvSpPr>
        <p:spPr bwMode="auto">
          <a:xfrm>
            <a:off x="2138363" y="4549776"/>
            <a:ext cx="132556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spAutoFit/>
          </a:bodyPr>
          <a:lstStyle>
            <a:lvl1pPr>
              <a:defRPr sz="2000" b="1">
                <a:solidFill>
                  <a:schemeClr val="tx1"/>
                </a:solidFill>
                <a:latin typeface="Arial" charset="0"/>
                <a:ea typeface="ＭＳ Ｐゴシック" charset="0"/>
                <a:cs typeface="ＭＳ Ｐゴシック" charset="0"/>
              </a:defRPr>
            </a:lvl1pPr>
            <a:lvl2pPr marL="742950" indent="-285750">
              <a:defRPr sz="2000" b="1">
                <a:solidFill>
                  <a:schemeClr val="tx1"/>
                </a:solidFill>
                <a:latin typeface="Arial" charset="0"/>
                <a:ea typeface="ＭＳ Ｐゴシック" charset="0"/>
              </a:defRPr>
            </a:lvl2pPr>
            <a:lvl3pPr marL="1143000" indent="-228600">
              <a:defRPr sz="2000" b="1">
                <a:solidFill>
                  <a:schemeClr val="tx1"/>
                </a:solidFill>
                <a:latin typeface="Arial" charset="0"/>
                <a:ea typeface="ＭＳ Ｐゴシック" charset="0"/>
              </a:defRPr>
            </a:lvl3pPr>
            <a:lvl4pPr marL="1600200" indent="-228600">
              <a:defRPr sz="2000" b="1">
                <a:solidFill>
                  <a:schemeClr val="tx1"/>
                </a:solidFill>
                <a:latin typeface="Arial" charset="0"/>
                <a:ea typeface="ＭＳ Ｐゴシック" charset="0"/>
              </a:defRPr>
            </a:lvl4pPr>
            <a:lvl5pPr marL="2057400" indent="-228600">
              <a:defRPr sz="2000" b="1">
                <a:solidFill>
                  <a:schemeClr val="tx1"/>
                </a:solidFill>
                <a:latin typeface="Arial" charset="0"/>
                <a:ea typeface="ＭＳ Ｐゴシック" charset="0"/>
              </a:defRPr>
            </a:lvl5pPr>
            <a:lvl6pPr marL="25146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6pPr>
            <a:lvl7pPr marL="29718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7pPr>
            <a:lvl8pPr marL="34290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8pPr>
            <a:lvl9pPr marL="3886200" indent="-228600" eaLnBrk="0" fontAlgn="base" hangingPunct="0">
              <a:spcBef>
                <a:spcPct val="0"/>
              </a:spcBef>
              <a:spcAft>
                <a:spcPct val="0"/>
              </a:spcAft>
              <a:buClr>
                <a:schemeClr val="accent2"/>
              </a:buClr>
              <a:buFont typeface="Wingdings" charset="0"/>
              <a:buChar char="§"/>
              <a:defRPr sz="2000" b="1">
                <a:solidFill>
                  <a:schemeClr val="tx1"/>
                </a:solidFill>
                <a:latin typeface="Arial" charset="0"/>
                <a:ea typeface="ＭＳ Ｐゴシック" charset="0"/>
              </a:defRPr>
            </a:lvl9pPr>
          </a:lstStyle>
          <a:p>
            <a:pPr algn="ctr" eaLnBrk="1" fontAlgn="auto" hangingPunct="1">
              <a:lnSpc>
                <a:spcPct val="90000"/>
              </a:lnSpc>
              <a:spcBef>
                <a:spcPct val="50000"/>
              </a:spcBef>
              <a:spcAft>
                <a:spcPts val="0"/>
              </a:spcAft>
              <a:defRPr/>
            </a:pPr>
            <a:r>
              <a:rPr lang="en-US" sz="1800" i="1" kern="0" smtClean="0">
                <a:solidFill>
                  <a:srgbClr val="00A4DE"/>
                </a:solidFill>
              </a:rPr>
              <a:t>25+ TBs </a:t>
            </a:r>
            <a:r>
              <a:rPr lang="en-US" sz="1400" kern="0" smtClean="0">
                <a:solidFill>
                  <a:srgbClr val="075314"/>
                </a:solidFill>
              </a:rPr>
              <a:t>of</a:t>
            </a:r>
            <a:br>
              <a:rPr lang="en-US" sz="1400" kern="0" smtClean="0">
                <a:solidFill>
                  <a:srgbClr val="075314"/>
                </a:solidFill>
              </a:rPr>
            </a:br>
            <a:r>
              <a:rPr lang="en-US" sz="1400" kern="0" smtClean="0">
                <a:solidFill>
                  <a:srgbClr val="075314"/>
                </a:solidFill>
              </a:rPr>
              <a:t>log data every day</a:t>
            </a:r>
          </a:p>
        </p:txBody>
      </p:sp>
      <p:pic>
        <p:nvPicPr>
          <p:cNvPr id="174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888" y="2036764"/>
            <a:ext cx="278447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rot="16200000">
            <a:off x="-189706" y="3556795"/>
            <a:ext cx="14700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fontAlgn="auto" hangingPunct="1">
              <a:lnSpc>
                <a:spcPct val="90000"/>
              </a:lnSpc>
              <a:spcBef>
                <a:spcPct val="50000"/>
              </a:spcBef>
              <a:spcAft>
                <a:spcPts val="0"/>
              </a:spcAft>
              <a:defRPr/>
            </a:pPr>
            <a:r>
              <a:rPr lang="en-US" b="0" i="1" kern="0" dirty="0">
                <a:solidFill>
                  <a:srgbClr val="00A4DE"/>
                </a:solidFill>
                <a:cs typeface="+mn-cs"/>
              </a:rPr>
              <a:t>? TBs </a:t>
            </a:r>
            <a:r>
              <a:rPr lang="en-US" sz="1400" b="0" kern="0" dirty="0">
                <a:solidFill>
                  <a:srgbClr val="075314"/>
                </a:solidFill>
                <a:cs typeface="+mn-cs"/>
              </a:rPr>
              <a:t>of</a:t>
            </a:r>
            <a:br>
              <a:rPr lang="en-US" sz="1400" b="0" kern="0" dirty="0">
                <a:solidFill>
                  <a:srgbClr val="075314"/>
                </a:solidFill>
                <a:cs typeface="+mn-cs"/>
              </a:rPr>
            </a:br>
            <a:r>
              <a:rPr lang="en-US" sz="1400" b="0" kern="0" dirty="0">
                <a:solidFill>
                  <a:srgbClr val="075314"/>
                </a:solidFill>
                <a:cs typeface="+mn-cs"/>
              </a:rPr>
              <a:t>data every day</a:t>
            </a:r>
          </a:p>
        </p:txBody>
      </p:sp>
      <p:grpSp>
        <p:nvGrpSpPr>
          <p:cNvPr id="16" name="Group 15"/>
          <p:cNvGrpSpPr>
            <a:grpSpLocks/>
          </p:cNvGrpSpPr>
          <p:nvPr/>
        </p:nvGrpSpPr>
        <p:grpSpPr bwMode="auto">
          <a:xfrm>
            <a:off x="376238" y="4638676"/>
            <a:ext cx="1638300" cy="1509713"/>
            <a:chOff x="264585" y="4317999"/>
            <a:chExt cx="1842062" cy="2180183"/>
          </a:xfrm>
        </p:grpSpPr>
        <p:pic>
          <p:nvPicPr>
            <p:cNvPr id="174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926" y="6117182"/>
              <a:ext cx="89262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585" y="4317999"/>
              <a:ext cx="1842062" cy="178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rapezoid 18"/>
          <p:cNvSpPr/>
          <p:nvPr/>
        </p:nvSpPr>
        <p:spPr bwMode="auto">
          <a:xfrm rot="16200000">
            <a:off x="3103563" y="115888"/>
            <a:ext cx="5651500" cy="6334125"/>
          </a:xfrm>
          <a:prstGeom prst="trapezoid">
            <a:avLst>
              <a:gd name="adj" fmla="val 28745"/>
            </a:avLst>
          </a:prstGeom>
          <a:solidFill>
            <a:srgbClr val="7889FB">
              <a:alpha val="10000"/>
            </a:srgbClr>
          </a:solidFill>
          <a:ln w="9525" cap="flat" cmpd="sng" algn="ctr">
            <a:noFill/>
            <a:prstDash val="solid"/>
            <a:round/>
            <a:headEnd type="none" w="med" len="med"/>
            <a:tailEnd type="none" w="med" len="med"/>
          </a:ln>
          <a:effectLst/>
        </p:spPr>
        <p:txBody>
          <a:bodyPr lIns="92075" tIns="46038" rIns="92075" bIns="46038"/>
          <a:lstStyle/>
          <a:p>
            <a:pPr eaLnBrk="1" fontAlgn="auto" hangingPunct="1">
              <a:spcBef>
                <a:spcPct val="50000"/>
              </a:spcBef>
              <a:spcAft>
                <a:spcPts val="0"/>
              </a:spcAft>
              <a:defRPr/>
            </a:pPr>
            <a:endParaRPr lang="en-US" sz="1400" b="0" kern="0">
              <a:solidFill>
                <a:sysClr val="windowText" lastClr="000000"/>
              </a:solidFill>
              <a:latin typeface="Arial" pitchFamily="34" charset="0"/>
              <a:cs typeface="Arial" pitchFamily="34" charset="0"/>
            </a:endParaRPr>
          </a:p>
        </p:txBody>
      </p:sp>
      <p:grpSp>
        <p:nvGrpSpPr>
          <p:cNvPr id="20" name="Group 19"/>
          <p:cNvGrpSpPr>
            <a:grpSpLocks/>
          </p:cNvGrpSpPr>
          <p:nvPr/>
        </p:nvGrpSpPr>
        <p:grpSpPr bwMode="auto">
          <a:xfrm>
            <a:off x="3886200" y="627064"/>
            <a:ext cx="5337175" cy="5902325"/>
            <a:chOff x="3733800" y="742950"/>
            <a:chExt cx="5337175" cy="5902325"/>
          </a:xfrm>
        </p:grpSpPr>
        <p:grpSp>
          <p:nvGrpSpPr>
            <p:cNvPr id="17419" name="Group 11"/>
            <p:cNvGrpSpPr>
              <a:grpSpLocks/>
            </p:cNvGrpSpPr>
            <p:nvPr/>
          </p:nvGrpSpPr>
          <p:grpSpPr bwMode="auto">
            <a:xfrm>
              <a:off x="3744913" y="742950"/>
              <a:ext cx="5326062" cy="5704900"/>
              <a:chOff x="3744913" y="742950"/>
              <a:chExt cx="5326062" cy="5704900"/>
            </a:xfrm>
          </p:grpSpPr>
          <p:pic>
            <p:nvPicPr>
              <p:cNvPr id="17421" name="Picture 40" descr="mobile-inter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75222">
                <a:off x="7105650" y="858838"/>
                <a:ext cx="942975"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 descr="TrendsMont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913" y="1103313"/>
                <a:ext cx="4648200"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Rectangle 4"/>
              <p:cNvSpPr>
                <a:spLocks noChangeArrowheads="1"/>
              </p:cNvSpPr>
              <p:nvPr/>
            </p:nvSpPr>
            <p:spPr bwMode="auto">
              <a:xfrm>
                <a:off x="7805738" y="4570413"/>
                <a:ext cx="1265237"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228600" tIns="228600" rIns="228600" bIns="228600">
                <a:spAutoFit/>
              </a:bodyPr>
              <a:lstStyle/>
              <a:p>
                <a:pPr algn="r" eaLnBrk="1" hangingPunct="1"/>
                <a:r>
                  <a:rPr lang="en-US" i="1">
                    <a:solidFill>
                      <a:srgbClr val="00A4DE"/>
                    </a:solidFill>
                  </a:rPr>
                  <a:t>2+ billion</a:t>
                </a:r>
                <a:r>
                  <a:rPr lang="en-US" sz="1400">
                    <a:solidFill>
                      <a:srgbClr val="075314"/>
                    </a:solidFill>
                  </a:rPr>
                  <a:t> people on the Web by end 2011 </a:t>
                </a:r>
                <a:endParaRPr lang="en-US" b="0"/>
              </a:p>
            </p:txBody>
          </p:sp>
          <p:sp>
            <p:nvSpPr>
              <p:cNvPr id="17424" name="Rectangle 4"/>
              <p:cNvSpPr>
                <a:spLocks noChangeArrowheads="1"/>
              </p:cNvSpPr>
              <p:nvPr/>
            </p:nvSpPr>
            <p:spPr bwMode="auto">
              <a:xfrm>
                <a:off x="4297363" y="927631"/>
                <a:ext cx="19970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228600" tIns="228600" rIns="228600" bIns="228600">
                <a:spAutoFit/>
              </a:bodyPr>
              <a:lstStyle/>
              <a:p>
                <a:pPr algn="ctr" eaLnBrk="1" hangingPunct="1"/>
                <a:r>
                  <a:rPr lang="en-US" i="1">
                    <a:solidFill>
                      <a:srgbClr val="00A4DE"/>
                    </a:solidFill>
                  </a:rPr>
                  <a:t>30 billion</a:t>
                </a:r>
                <a:r>
                  <a:rPr lang="en-US" sz="1400">
                    <a:solidFill>
                      <a:srgbClr val="075314"/>
                    </a:solidFill>
                  </a:rPr>
                  <a:t> RFID tags today</a:t>
                </a:r>
                <a:br>
                  <a:rPr lang="en-US" sz="1400">
                    <a:solidFill>
                      <a:srgbClr val="075314"/>
                    </a:solidFill>
                  </a:rPr>
                </a:br>
                <a:r>
                  <a:rPr lang="en-US" sz="1400">
                    <a:solidFill>
                      <a:srgbClr val="075314"/>
                    </a:solidFill>
                  </a:rPr>
                  <a:t> (1.3B in 2005)</a:t>
                </a:r>
                <a:endParaRPr lang="en-US" b="0"/>
              </a:p>
            </p:txBody>
          </p:sp>
          <p:sp>
            <p:nvSpPr>
              <p:cNvPr id="17425" name="Rectangle 4"/>
              <p:cNvSpPr>
                <a:spLocks noChangeArrowheads="1"/>
              </p:cNvSpPr>
              <p:nvPr/>
            </p:nvSpPr>
            <p:spPr bwMode="auto">
              <a:xfrm>
                <a:off x="7747000" y="742950"/>
                <a:ext cx="1323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228600" tIns="228600" rIns="228600" bIns="228600">
                <a:spAutoFit/>
              </a:bodyPr>
              <a:lstStyle/>
              <a:p>
                <a:pPr algn="r" eaLnBrk="1" hangingPunct="1"/>
                <a:r>
                  <a:rPr lang="en-US" i="1">
                    <a:solidFill>
                      <a:srgbClr val="00A4DE"/>
                    </a:solidFill>
                  </a:rPr>
                  <a:t>4.6 billion</a:t>
                </a:r>
                <a:r>
                  <a:rPr lang="en-US" sz="1400">
                    <a:solidFill>
                      <a:srgbClr val="075314"/>
                    </a:solidFill>
                  </a:rPr>
                  <a:t> camera phones world wide</a:t>
                </a:r>
                <a:endParaRPr lang="en-US" b="0"/>
              </a:p>
            </p:txBody>
          </p:sp>
          <p:sp>
            <p:nvSpPr>
              <p:cNvPr id="17426" name="Rectangle 5"/>
              <p:cNvSpPr>
                <a:spLocks noChangeArrowheads="1"/>
              </p:cNvSpPr>
              <p:nvPr/>
            </p:nvSpPr>
            <p:spPr bwMode="auto">
              <a:xfrm>
                <a:off x="7696200" y="2609850"/>
                <a:ext cx="137477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228600" tIns="228600" rIns="228600" bIns="228600">
                <a:spAutoFit/>
              </a:bodyPr>
              <a:lstStyle/>
              <a:p>
                <a:pPr algn="r" eaLnBrk="1" hangingPunct="1"/>
                <a:r>
                  <a:rPr lang="en-US" i="1">
                    <a:solidFill>
                      <a:srgbClr val="00A4DE"/>
                    </a:solidFill>
                  </a:rPr>
                  <a:t>100s of millions of GPS enabled</a:t>
                </a:r>
                <a:r>
                  <a:rPr lang="en-US" sz="1400">
                    <a:solidFill>
                      <a:srgbClr val="075314"/>
                    </a:solidFill>
                  </a:rPr>
                  <a:t> devices sold annually</a:t>
                </a:r>
                <a:endParaRPr lang="en-US" b="0"/>
              </a:p>
            </p:txBody>
          </p:sp>
        </p:grpSp>
        <p:sp>
          <p:nvSpPr>
            <p:cNvPr id="17420" name="Rectangle 4"/>
            <p:cNvSpPr>
              <a:spLocks noChangeArrowheads="1"/>
            </p:cNvSpPr>
            <p:nvPr/>
          </p:nvSpPr>
          <p:spPr bwMode="auto">
            <a:xfrm>
              <a:off x="3733800" y="5487988"/>
              <a:ext cx="237490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228600" tIns="228600" rIns="228600" bIns="228600">
              <a:spAutoFit/>
            </a:bodyPr>
            <a:lstStyle/>
            <a:p>
              <a:pPr algn="ctr" eaLnBrk="1" hangingPunct="1"/>
              <a:r>
                <a:rPr lang="en-US" i="1">
                  <a:solidFill>
                    <a:srgbClr val="00A4DE"/>
                  </a:solidFill>
                </a:rPr>
                <a:t>76 million</a:t>
              </a:r>
              <a:r>
                <a:rPr lang="en-US" sz="1400">
                  <a:solidFill>
                    <a:srgbClr val="075314"/>
                  </a:solidFill>
                </a:rPr>
                <a:t> smart meters in 2009…</a:t>
              </a:r>
              <a:br>
                <a:rPr lang="en-US" sz="1400">
                  <a:solidFill>
                    <a:srgbClr val="075314"/>
                  </a:solidFill>
                </a:rPr>
              </a:br>
              <a:r>
                <a:rPr lang="en-US" sz="1400">
                  <a:solidFill>
                    <a:srgbClr val="075314"/>
                  </a:solidFill>
                </a:rPr>
                <a:t> 200M by 2014 </a:t>
              </a:r>
              <a:endParaRPr lang="en-US" b="0"/>
            </a:p>
          </p:txBody>
        </p:sp>
      </p:grpSp>
      <p:sp>
        <p:nvSpPr>
          <p:cNvPr id="29" name="Trapezoid 28"/>
          <p:cNvSpPr/>
          <p:nvPr/>
        </p:nvSpPr>
        <p:spPr bwMode="auto">
          <a:xfrm rot="16200000">
            <a:off x="3255963" y="268288"/>
            <a:ext cx="5651500" cy="6334125"/>
          </a:xfrm>
          <a:prstGeom prst="trapezoid">
            <a:avLst>
              <a:gd name="adj" fmla="val 28745"/>
            </a:avLst>
          </a:prstGeom>
          <a:solidFill>
            <a:schemeClr val="tx2">
              <a:alpha val="10000"/>
            </a:schemeClr>
          </a:solidFill>
          <a:ln w="9525" cap="flat" cmpd="sng" algn="ctr">
            <a:noFill/>
            <a:prstDash val="solid"/>
            <a:round/>
            <a:headEnd type="none" w="med" len="med"/>
            <a:tailEnd type="none" w="med" len="med"/>
          </a:ln>
          <a:effectLst/>
        </p:spPr>
        <p:txBody>
          <a:bodyPr lIns="92075" tIns="46038" rIns="92075" bIns="46038"/>
          <a:lstStyle/>
          <a:p>
            <a:pPr eaLnBrk="1" hangingPunct="1">
              <a:spcBef>
                <a:spcPct val="50000"/>
              </a:spcBef>
              <a:defRPr/>
            </a:pPr>
            <a:endParaRPr lang="en-US" sz="1400">
              <a:latin typeface="Arial" pitchFamily="34" charset="0"/>
              <a:cs typeface="Arial" pitchFamily="34" charset="0"/>
            </a:endParaRPr>
          </a:p>
        </p:txBody>
      </p:sp>
    </p:spTree>
    <p:extLst>
      <p:ext uri="{BB962C8B-B14F-4D97-AF65-F5344CB8AC3E}">
        <p14:creationId xmlns:p14="http://schemas.microsoft.com/office/powerpoint/2010/main" val="1762669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nodeType="afterGroup">
                            <p:stCondLst>
                              <p:cond delay="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30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par>
                                <p:cTn id="29" presetID="2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Analytics &amp; Data Mining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Exploratory Data Analysis </a:t>
            </a:r>
          </a:p>
          <a:p>
            <a:r>
              <a:rPr lang="en-US" dirty="0" smtClean="0"/>
              <a:t>Linear Classification (Perceptron &amp; Logistic Regression)  </a:t>
            </a:r>
          </a:p>
          <a:p>
            <a:r>
              <a:rPr lang="en-US" dirty="0" smtClean="0"/>
              <a:t>Linear Regression </a:t>
            </a:r>
          </a:p>
          <a:p>
            <a:r>
              <a:rPr lang="en-US" dirty="0" smtClean="0"/>
              <a:t>C4.5 Decision Tree </a:t>
            </a:r>
          </a:p>
          <a:p>
            <a:r>
              <a:rPr lang="en-US" dirty="0" err="1" smtClean="0"/>
              <a:t>Apriori</a:t>
            </a:r>
            <a:endParaRPr lang="en-US" dirty="0" smtClean="0"/>
          </a:p>
          <a:p>
            <a:r>
              <a:rPr lang="en-US" dirty="0" smtClean="0"/>
              <a:t>K-means Clustering </a:t>
            </a:r>
          </a:p>
          <a:p>
            <a:r>
              <a:rPr lang="en-US" dirty="0" smtClean="0"/>
              <a:t>EM Algorithm </a:t>
            </a:r>
          </a:p>
          <a:p>
            <a:r>
              <a:rPr lang="en-US" dirty="0" smtClean="0"/>
              <a:t>PageRank &amp; HITS </a:t>
            </a:r>
          </a:p>
          <a:p>
            <a:r>
              <a:rPr lang="en-US" dirty="0" smtClean="0"/>
              <a:t>Collaborative Filtering </a:t>
            </a:r>
          </a:p>
        </p:txBody>
      </p:sp>
    </p:spTree>
    <p:extLst>
      <p:ext uri="{BB962C8B-B14F-4D97-AF65-F5344CB8AC3E}">
        <p14:creationId xmlns:p14="http://schemas.microsoft.com/office/powerpoint/2010/main" val="436304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Hadoop</a:t>
            </a:r>
            <a:r>
              <a:rPr lang="en-US" dirty="0" smtClean="0"/>
              <a:t>/</a:t>
            </a:r>
            <a:r>
              <a:rPr lang="en-US" dirty="0" err="1" smtClean="0"/>
              <a:t>MapReduce</a:t>
            </a:r>
            <a:r>
              <a:rPr lang="en-US" dirty="0" smtClean="0"/>
              <a:t> Programming &amp; Data Processing</a:t>
            </a:r>
            <a:endParaRPr lang="en-US" dirty="0"/>
          </a:p>
        </p:txBody>
      </p:sp>
      <p:sp>
        <p:nvSpPr>
          <p:cNvPr id="3" name="Content Placeholder 2"/>
          <p:cNvSpPr>
            <a:spLocks noGrp="1"/>
          </p:cNvSpPr>
          <p:nvPr>
            <p:ph idx="1"/>
          </p:nvPr>
        </p:nvSpPr>
        <p:spPr>
          <a:xfrm>
            <a:off x="304800" y="1417637"/>
            <a:ext cx="8534400" cy="4525963"/>
          </a:xfrm>
        </p:spPr>
        <p:txBody>
          <a:bodyPr>
            <a:normAutofit fontScale="77500" lnSpcReduction="20000"/>
          </a:bodyPr>
          <a:lstStyle/>
          <a:p>
            <a:endParaRPr lang="en-US" dirty="0" smtClean="0"/>
          </a:p>
          <a:p>
            <a:r>
              <a:rPr lang="en-US" dirty="0" smtClean="0"/>
              <a:t>Architecture of </a:t>
            </a:r>
            <a:r>
              <a:rPr lang="en-US" dirty="0" err="1" smtClean="0"/>
              <a:t>Hadoop</a:t>
            </a:r>
            <a:r>
              <a:rPr lang="en-US" dirty="0" smtClean="0"/>
              <a:t>, HDFS, and Yarn</a:t>
            </a:r>
          </a:p>
          <a:p>
            <a:r>
              <a:rPr lang="en-US" dirty="0" smtClean="0"/>
              <a:t>Programming on </a:t>
            </a:r>
            <a:r>
              <a:rPr lang="en-US" dirty="0" err="1" smtClean="0"/>
              <a:t>Hadoop</a:t>
            </a:r>
            <a:r>
              <a:rPr lang="en-US" dirty="0" smtClean="0"/>
              <a:t> </a:t>
            </a:r>
          </a:p>
          <a:p>
            <a:endParaRPr lang="en-US" dirty="0" smtClean="0"/>
          </a:p>
          <a:p>
            <a:r>
              <a:rPr lang="en-US" dirty="0"/>
              <a:t>Basic Data Processing: Sort and Join</a:t>
            </a:r>
          </a:p>
          <a:p>
            <a:r>
              <a:rPr lang="en-US" dirty="0"/>
              <a:t>Information Retrieval using </a:t>
            </a:r>
            <a:r>
              <a:rPr lang="en-US" dirty="0" err="1"/>
              <a:t>Hadoop</a:t>
            </a:r>
            <a:endParaRPr lang="en-US" dirty="0"/>
          </a:p>
          <a:p>
            <a:r>
              <a:rPr lang="en-US" dirty="0"/>
              <a:t>Data Mining using </a:t>
            </a:r>
            <a:r>
              <a:rPr lang="en-US" dirty="0" err="1"/>
              <a:t>Hadoop</a:t>
            </a:r>
            <a:r>
              <a:rPr lang="en-US" dirty="0"/>
              <a:t>  (</a:t>
            </a:r>
            <a:r>
              <a:rPr lang="en-US" dirty="0" err="1"/>
              <a:t>Kmeans+Histograms</a:t>
            </a:r>
            <a:r>
              <a:rPr lang="en-US" dirty="0"/>
              <a:t>)</a:t>
            </a:r>
          </a:p>
          <a:p>
            <a:r>
              <a:rPr lang="en-US" dirty="0" smtClean="0"/>
              <a:t>Machine </a:t>
            </a:r>
            <a:r>
              <a:rPr lang="en-US" dirty="0"/>
              <a:t>Learning on </a:t>
            </a:r>
            <a:r>
              <a:rPr lang="en-US" dirty="0" err="1"/>
              <a:t>Hadoop</a:t>
            </a:r>
            <a:r>
              <a:rPr lang="en-US" dirty="0"/>
              <a:t> (EM</a:t>
            </a:r>
            <a:r>
              <a:rPr lang="en-US" dirty="0" smtClean="0"/>
              <a:t>)</a:t>
            </a:r>
          </a:p>
          <a:p>
            <a:endParaRPr lang="en-US" dirty="0"/>
          </a:p>
          <a:p>
            <a:r>
              <a:rPr lang="en-US" dirty="0" smtClean="0"/>
              <a:t>Hive/Pig</a:t>
            </a:r>
          </a:p>
          <a:p>
            <a:r>
              <a:rPr lang="en-US" dirty="0" err="1" smtClean="0"/>
              <a:t>HBase</a:t>
            </a:r>
            <a:r>
              <a:rPr lang="en-US" dirty="0" smtClean="0"/>
              <a:t> and Cassandra </a:t>
            </a:r>
            <a:endParaRPr lang="en-US" dirty="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4172058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hc26.jpg"/>
          <p:cNvPicPr>
            <a:picLocks noChangeAspect="1"/>
          </p:cNvPicPr>
          <p:nvPr/>
        </p:nvPicPr>
        <p:blipFill>
          <a:blip r:embed="rId3" cstate="print"/>
          <a:srcRect/>
          <a:stretch>
            <a:fillRect/>
          </a:stretch>
        </p:blipFill>
        <p:spPr bwMode="auto">
          <a:xfrm>
            <a:off x="0" y="501650"/>
            <a:ext cx="9144000" cy="5854700"/>
          </a:xfrm>
          <a:prstGeom prst="rect">
            <a:avLst/>
          </a:prstGeom>
          <a:noFill/>
          <a:ln w="9525">
            <a:noFill/>
            <a:miter lim="800000"/>
            <a:headEnd/>
            <a:tailEnd/>
          </a:ln>
        </p:spPr>
      </p:pic>
      <p:sp>
        <p:nvSpPr>
          <p:cNvPr id="5" name="TextBox 4"/>
          <p:cNvSpPr txBox="1">
            <a:spLocks noChangeArrowheads="1"/>
          </p:cNvSpPr>
          <p:nvPr/>
        </p:nvSpPr>
        <p:spPr bwMode="auto">
          <a:xfrm>
            <a:off x="0" y="6611938"/>
            <a:ext cx="2362200" cy="246062"/>
          </a:xfrm>
          <a:prstGeom prst="rect">
            <a:avLst/>
          </a:prstGeom>
          <a:noFill/>
          <a:ln w="9525">
            <a:noFill/>
            <a:miter lim="800000"/>
            <a:headEnd/>
            <a:tailEnd/>
          </a:ln>
        </p:spPr>
        <p:txBody>
          <a:bodyPr>
            <a:spAutoFit/>
          </a:bodyPr>
          <a:lstStyle/>
          <a:p>
            <a:r>
              <a:rPr lang="en-US" sz="1000" b="0" dirty="0" err="1" smtClean="0">
                <a:solidFill>
                  <a:schemeClr val="bg1"/>
                </a:solidFill>
              </a:rPr>
              <a:t>Maximilien</a:t>
            </a:r>
            <a:r>
              <a:rPr lang="en-US" sz="1000" b="0" dirty="0" smtClean="0">
                <a:solidFill>
                  <a:schemeClr val="bg1"/>
                </a:solidFill>
              </a:rPr>
              <a:t> Brice, © CERN</a:t>
            </a:r>
            <a:endParaRPr lang="en-US" sz="1000" b="0" dirty="0">
              <a:solidFill>
                <a:schemeClr val="bg1"/>
              </a:solidFill>
            </a:endParaRPr>
          </a:p>
        </p:txBody>
      </p:sp>
      <p:sp>
        <p:nvSpPr>
          <p:cNvPr id="2" name="Rectangle 1"/>
          <p:cNvSpPr/>
          <p:nvPr/>
        </p:nvSpPr>
        <p:spPr>
          <a:xfrm>
            <a:off x="1676400" y="6400800"/>
            <a:ext cx="6400800" cy="369332"/>
          </a:xfrm>
          <a:prstGeom prst="rect">
            <a:avLst/>
          </a:prstGeom>
        </p:spPr>
        <p:txBody>
          <a:bodyPr wrap="square">
            <a:spAutoFit/>
          </a:bodyPr>
          <a:lstStyle/>
          <a:p>
            <a:pPr>
              <a:defRPr/>
            </a:pPr>
            <a:r>
              <a:rPr lang="en-US" dirty="0"/>
              <a:t>CERN’s Large </a:t>
            </a:r>
            <a:r>
              <a:rPr lang="en-US" dirty="0" err="1"/>
              <a:t>Hydron</a:t>
            </a:r>
            <a:r>
              <a:rPr lang="en-US" dirty="0"/>
              <a:t> Collider (LHC) generates 15 PB a year </a:t>
            </a:r>
          </a:p>
        </p:txBody>
      </p:sp>
    </p:spTree>
    <p:extLst>
      <p:ext uri="{BB962C8B-B14F-4D97-AF65-F5344CB8AC3E}">
        <p14:creationId xmlns:p14="http://schemas.microsoft.com/office/powerpoint/2010/main" val="242335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tx1"/>
                </a:solidFill>
              </a:rPr>
              <a:t>The </a:t>
            </a:r>
            <a:r>
              <a:rPr lang="en-US" dirty="0" err="1">
                <a:solidFill>
                  <a:schemeClr val="tx1"/>
                </a:solidFill>
              </a:rPr>
              <a:t>Earthscope</a:t>
            </a:r>
            <a:endParaRPr lang="en-US" dirty="0"/>
          </a:p>
        </p:txBody>
      </p:sp>
      <p:sp>
        <p:nvSpPr>
          <p:cNvPr id="3" name="Content Placeholder 2"/>
          <p:cNvSpPr>
            <a:spLocks noGrp="1"/>
          </p:cNvSpPr>
          <p:nvPr>
            <p:ph idx="1"/>
          </p:nvPr>
        </p:nvSpPr>
        <p:spPr>
          <a:xfrm>
            <a:off x="76200" y="1447800"/>
            <a:ext cx="5410200" cy="4876800"/>
          </a:xfrm>
        </p:spPr>
        <p:txBody>
          <a:bodyPr rtlCol="0">
            <a:normAutofit fontScale="85000" lnSpcReduction="20000"/>
          </a:bodyPr>
          <a:lstStyle/>
          <a:p>
            <a:pPr marL="182880" indent="-182880" fontAlgn="auto">
              <a:spcAft>
                <a:spcPts val="0"/>
              </a:spcAft>
              <a:buFont typeface="Arial" pitchFamily="34" charset="0"/>
              <a:buChar char="•"/>
              <a:defRPr/>
            </a:pPr>
            <a:r>
              <a:rPr lang="en-US" dirty="0"/>
              <a:t>The </a:t>
            </a:r>
            <a:r>
              <a:rPr lang="en-US" dirty="0" err="1"/>
              <a:t>Earthscope</a:t>
            </a:r>
            <a:r>
              <a:rPr lang="en-US" dirty="0"/>
              <a:t> is the world's largest science project. Designed to track North America's geological evolution, this observatory records data over 3.8 million square miles, amassing 67 terabytes of data. It analyzes seismic slips in the San Andreas fault, sure, but also the plume of magma underneath Yellowstone and much, much more. (http://www.msnbc.msn.com/id/44363598/ns/technology_and_science-future_of_technology/#.TmetOdQ--</a:t>
            </a:r>
            <a:r>
              <a:rPr lang="en-US" dirty="0" smtClean="0"/>
              <a:t>uI)</a:t>
            </a:r>
            <a:endParaRPr lang="en-US" dirty="0"/>
          </a:p>
          <a:p>
            <a:pPr marL="182880" indent="-182880" fontAlgn="auto">
              <a:spcAft>
                <a:spcPts val="0"/>
              </a:spcAft>
              <a:buFont typeface="Arial" pitchFamily="34" charset="0"/>
              <a:buChar char="•"/>
              <a:defRPr/>
            </a:pPr>
            <a:endParaRPr lang="en-US" dirty="0"/>
          </a:p>
        </p:txBody>
      </p:sp>
      <p:sp>
        <p:nvSpPr>
          <p:cNvPr id="19460" name="Rectangle 1"/>
          <p:cNvSpPr>
            <a:spLocks noChangeArrowheads="1"/>
          </p:cNvSpPr>
          <p:nvPr/>
        </p:nvSpPr>
        <p:spPr bwMode="auto">
          <a:xfrm>
            <a:off x="0" y="-323850"/>
            <a:ext cx="4413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t>1. </a:t>
            </a:r>
          </a:p>
          <a:p>
            <a:pPr eaLnBrk="0" hangingPunct="0"/>
            <a:r>
              <a:rPr lang="en-US"/>
              <a:t>  </a:t>
            </a:r>
          </a:p>
        </p:txBody>
      </p:sp>
      <p:pic>
        <p:nvPicPr>
          <p:cNvPr id="19461" name="Picture 2" descr="http://msnbcmedia3.msn.com/j/MSNBC/Components/Photo/_new/110901-Pop1Photo-hmed-0235p.grid-4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29337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309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Variety (Complexity) </a:t>
            </a:r>
            <a:endParaRPr lang="en-US" dirty="0"/>
          </a:p>
        </p:txBody>
      </p:sp>
      <p:sp>
        <p:nvSpPr>
          <p:cNvPr id="3" name="Content Placeholder 2"/>
          <p:cNvSpPr>
            <a:spLocks noGrp="1"/>
          </p:cNvSpPr>
          <p:nvPr>
            <p:ph idx="1"/>
          </p:nvPr>
        </p:nvSpPr>
        <p:spPr>
          <a:xfrm>
            <a:off x="124265" y="1707926"/>
            <a:ext cx="5285935" cy="4007074"/>
          </a:xfrm>
        </p:spPr>
        <p:txBody>
          <a:bodyPr>
            <a:normAutofit fontScale="55000" lnSpcReduction="20000"/>
          </a:bodyPr>
          <a:lstStyle/>
          <a:p>
            <a:r>
              <a:rPr lang="en-US" dirty="0"/>
              <a:t>Relational Data (Tables/Transaction/Legacy Data)</a:t>
            </a:r>
          </a:p>
          <a:p>
            <a:r>
              <a:rPr lang="en-US" dirty="0"/>
              <a:t>Text Data (Web)</a:t>
            </a:r>
          </a:p>
          <a:p>
            <a:r>
              <a:rPr lang="en-US" dirty="0"/>
              <a:t>Semi-structured Data (XML) </a:t>
            </a:r>
          </a:p>
          <a:p>
            <a:r>
              <a:rPr lang="en-US" dirty="0"/>
              <a:t>Graph Data</a:t>
            </a:r>
          </a:p>
          <a:p>
            <a:pPr lvl="1"/>
            <a:r>
              <a:rPr lang="en-US" dirty="0"/>
              <a:t>Social Network, Semantic Web (RDF), … </a:t>
            </a:r>
          </a:p>
          <a:p>
            <a:pPr marL="457200" lvl="1" indent="0">
              <a:buNone/>
            </a:pPr>
            <a:endParaRPr lang="en-US" dirty="0"/>
          </a:p>
          <a:p>
            <a:r>
              <a:rPr lang="en-US" dirty="0"/>
              <a:t>Streaming Data </a:t>
            </a:r>
          </a:p>
          <a:p>
            <a:pPr lvl="1"/>
            <a:r>
              <a:rPr lang="en-US" dirty="0"/>
              <a:t>You can only scan the data once</a:t>
            </a:r>
          </a:p>
          <a:p>
            <a:endParaRPr lang="en-US" dirty="0" smtClean="0"/>
          </a:p>
          <a:p>
            <a:r>
              <a:rPr lang="en-US" dirty="0" smtClean="0"/>
              <a:t>A single application can be generating/collecting many types of data  </a:t>
            </a:r>
          </a:p>
          <a:p>
            <a:endParaRPr lang="en-US" dirty="0"/>
          </a:p>
          <a:p>
            <a:r>
              <a:rPr lang="en-US" dirty="0" smtClean="0"/>
              <a:t>Big Public Data (online, weather, finance, </a:t>
            </a:r>
            <a:r>
              <a:rPr lang="en-US" dirty="0" err="1" smtClean="0"/>
              <a:t>etc</a:t>
            </a:r>
            <a:r>
              <a:rPr lang="en-US" dirty="0" smtClean="0"/>
              <a:t>)  </a:t>
            </a:r>
          </a:p>
          <a:p>
            <a:endParaRPr lang="en-US" dirty="0"/>
          </a:p>
          <a:p>
            <a:pPr marL="0" indent="0">
              <a:buNone/>
            </a:pPr>
            <a:endParaRPr lang="en-US" dirty="0"/>
          </a:p>
        </p:txBody>
      </p:sp>
      <p:pic>
        <p:nvPicPr>
          <p:cNvPr id="4" name="Picture 3"/>
          <p:cNvPicPr>
            <a:picLocks noChangeAspect="1"/>
          </p:cNvPicPr>
          <p:nvPr/>
        </p:nvPicPr>
        <p:blipFill>
          <a:blip r:embed="rId2" cstate="print"/>
          <a:stretch>
            <a:fillRect/>
          </a:stretch>
        </p:blipFill>
        <p:spPr>
          <a:xfrm>
            <a:off x="7283045" y="1860326"/>
            <a:ext cx="1127257" cy="1123499"/>
          </a:xfrm>
          <a:prstGeom prst="rect">
            <a:avLst/>
          </a:prstGeom>
        </p:spPr>
      </p:pic>
      <p:pic>
        <p:nvPicPr>
          <p:cNvPr id="5" name="Picture 4"/>
          <p:cNvPicPr>
            <a:picLocks noChangeAspect="1"/>
          </p:cNvPicPr>
          <p:nvPr/>
        </p:nvPicPr>
        <p:blipFill>
          <a:blip r:embed="rId3" cstate="print"/>
          <a:stretch>
            <a:fillRect/>
          </a:stretch>
        </p:blipFill>
        <p:spPr>
          <a:xfrm>
            <a:off x="5514535" y="1860326"/>
            <a:ext cx="1559504" cy="1169628"/>
          </a:xfrm>
          <a:prstGeom prst="rect">
            <a:avLst/>
          </a:prstGeom>
        </p:spPr>
      </p:pic>
      <p:pic>
        <p:nvPicPr>
          <p:cNvPr id="6" name="Picture 5"/>
          <p:cNvPicPr>
            <a:picLocks noChangeAspect="1"/>
          </p:cNvPicPr>
          <p:nvPr/>
        </p:nvPicPr>
        <p:blipFill>
          <a:blip r:embed="rId4" cstate="print"/>
          <a:stretch>
            <a:fillRect/>
          </a:stretch>
        </p:blipFill>
        <p:spPr>
          <a:xfrm>
            <a:off x="7457747" y="3311452"/>
            <a:ext cx="1175797" cy="900200"/>
          </a:xfrm>
          <a:prstGeom prst="rect">
            <a:avLst/>
          </a:prstGeom>
        </p:spPr>
      </p:pic>
      <p:pic>
        <p:nvPicPr>
          <p:cNvPr id="7" name="Picture 6"/>
          <p:cNvPicPr>
            <a:picLocks noChangeAspect="1"/>
          </p:cNvPicPr>
          <p:nvPr/>
        </p:nvPicPr>
        <p:blipFill>
          <a:blip r:embed="rId5" cstate="print"/>
          <a:stretch>
            <a:fillRect/>
          </a:stretch>
        </p:blipFill>
        <p:spPr>
          <a:xfrm>
            <a:off x="6841815" y="4400178"/>
            <a:ext cx="1791729" cy="1057446"/>
          </a:xfrm>
          <a:prstGeom prst="rect">
            <a:avLst/>
          </a:prstGeom>
        </p:spPr>
      </p:pic>
      <p:pic>
        <p:nvPicPr>
          <p:cNvPr id="8" name="Picture 7"/>
          <p:cNvPicPr>
            <a:picLocks noChangeAspect="1"/>
          </p:cNvPicPr>
          <p:nvPr/>
        </p:nvPicPr>
        <p:blipFill>
          <a:blip r:embed="rId6" cstate="print"/>
          <a:stretch>
            <a:fillRect/>
          </a:stretch>
        </p:blipFill>
        <p:spPr>
          <a:xfrm>
            <a:off x="5693535" y="3195705"/>
            <a:ext cx="1589510" cy="1204473"/>
          </a:xfrm>
          <a:prstGeom prst="rect">
            <a:avLst/>
          </a:prstGeom>
        </p:spPr>
      </p:pic>
      <p:pic>
        <p:nvPicPr>
          <p:cNvPr id="9" name="Picture 8"/>
          <p:cNvPicPr>
            <a:picLocks noChangeAspect="1"/>
          </p:cNvPicPr>
          <p:nvPr/>
        </p:nvPicPr>
        <p:blipFill>
          <a:blip r:embed="rId7" cstate="print"/>
          <a:stretch>
            <a:fillRect/>
          </a:stretch>
        </p:blipFill>
        <p:spPr>
          <a:xfrm>
            <a:off x="5314291" y="4616977"/>
            <a:ext cx="1527524" cy="1234326"/>
          </a:xfrm>
          <a:prstGeom prst="rect">
            <a:avLst/>
          </a:prstGeom>
        </p:spPr>
      </p:pic>
      <p:sp>
        <p:nvSpPr>
          <p:cNvPr id="10" name="Slide Number Placeholder 9"/>
          <p:cNvSpPr>
            <a:spLocks noGrp="1"/>
          </p:cNvSpPr>
          <p:nvPr>
            <p:ph type="sldNum" sz="quarter" idx="12"/>
          </p:nvPr>
        </p:nvSpPr>
        <p:spPr/>
        <p:txBody>
          <a:bodyPr/>
          <a:lstStyle/>
          <a:p>
            <a:fld id="{EBFB1032-EA64-7144-B003-9BCC9D94B503}" type="slidenum">
              <a:rPr lang="en-US" smtClean="0"/>
              <a:pPr/>
              <a:t>9</a:t>
            </a:fld>
            <a:endParaRPr lang="en-US" dirty="0"/>
          </a:p>
        </p:txBody>
      </p:sp>
      <p:sp>
        <p:nvSpPr>
          <p:cNvPr id="11" name="Rectangle 10"/>
          <p:cNvSpPr/>
          <p:nvPr/>
        </p:nvSpPr>
        <p:spPr>
          <a:xfrm>
            <a:off x="533400" y="5943600"/>
            <a:ext cx="4416252" cy="731263"/>
          </a:xfrm>
          <a:prstGeom prst="rect">
            <a:avLst/>
          </a:prstGeom>
          <a:solidFill>
            <a:srgbClr val="FDFFC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FF"/>
                </a:solidFill>
              </a:rPr>
              <a:t>To extract knowledge</a:t>
            </a:r>
            <a:r>
              <a:rPr lang="en-US" dirty="0" smtClean="0">
                <a:solidFill>
                  <a:srgbClr val="0000FF"/>
                </a:solidFill>
                <a:sym typeface="Wingdings"/>
              </a:rPr>
              <a:t> all these types of data need to linked together</a:t>
            </a:r>
            <a:endParaRPr lang="en-US" dirty="0">
              <a:solidFill>
                <a:srgbClr val="0000FF"/>
              </a:solidFill>
            </a:endParaRPr>
          </a:p>
        </p:txBody>
      </p:sp>
    </p:spTree>
    <p:extLst>
      <p:ext uri="{BB962C8B-B14F-4D97-AF65-F5344CB8AC3E}">
        <p14:creationId xmlns:p14="http://schemas.microsoft.com/office/powerpoint/2010/main" val="17285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2631</Words>
  <Application>Microsoft Office PowerPoint</Application>
  <PresentationFormat>On-screen Show (4:3)</PresentationFormat>
  <Paragraphs>516</Paragraphs>
  <Slides>61</Slides>
  <Notes>5</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Overview of Big Data  </vt:lpstr>
      <vt:lpstr>Topics Covered</vt:lpstr>
      <vt:lpstr>What’s Big Data?</vt:lpstr>
      <vt:lpstr>Big Data: 3V’s</vt:lpstr>
      <vt:lpstr>Volume (Scale) </vt:lpstr>
      <vt:lpstr>PowerPoint Presentation</vt:lpstr>
      <vt:lpstr>PowerPoint Presentation</vt:lpstr>
      <vt:lpstr>The Earthscope</vt:lpstr>
      <vt:lpstr>Variety (Complexity) </vt:lpstr>
      <vt:lpstr>PowerPoint Presentation</vt:lpstr>
      <vt:lpstr>Velocity (Speed) </vt:lpstr>
      <vt:lpstr>Real-time/Fast Data</vt:lpstr>
      <vt:lpstr>PowerPoint Presentation</vt:lpstr>
      <vt:lpstr>Some Make it 4V’s</vt:lpstr>
      <vt:lpstr>Harnessing Big Data</vt:lpstr>
      <vt:lpstr>The Model Has Changed…</vt:lpstr>
      <vt:lpstr>What’s driving Big Data</vt:lpstr>
      <vt:lpstr>The Evolution of Business Intelligence</vt:lpstr>
      <vt:lpstr>Big Data Analytics</vt:lpstr>
      <vt:lpstr>PowerPoint Presentation</vt:lpstr>
      <vt:lpstr>Big Data Technology</vt:lpstr>
      <vt:lpstr>Introducing Technologies for handling Big data</vt:lpstr>
      <vt:lpstr>PowerPoint Presentation</vt:lpstr>
      <vt:lpstr>PowerPoint Presentation</vt:lpstr>
      <vt:lpstr>Differences</vt:lpstr>
      <vt:lpstr>Techniques for parallel Computing</vt:lpstr>
      <vt:lpstr>Hadoop</vt:lpstr>
      <vt:lpstr>Computing Model</vt:lpstr>
      <vt:lpstr>Introducing Hadoop</vt:lpstr>
      <vt:lpstr>PowerPoint Presentation</vt:lpstr>
      <vt:lpstr>PowerPoint Presentation</vt:lpstr>
      <vt:lpstr>HDFS and Mapreduce</vt:lpstr>
      <vt:lpstr>MapReduce</vt:lpstr>
      <vt:lpstr>PowerPoint Presentation</vt:lpstr>
      <vt:lpstr>Important features of Hadoop</vt:lpstr>
      <vt:lpstr>PowerPoint Presentation</vt:lpstr>
      <vt:lpstr>Cloud Computing and Big Data</vt:lpstr>
      <vt:lpstr>Cloud Computing Model</vt:lpstr>
      <vt:lpstr>Features of cloud computing</vt:lpstr>
      <vt:lpstr>Cloud deployment models</vt:lpstr>
      <vt:lpstr>Private Cloud(Enterprise level cloud)</vt:lpstr>
      <vt:lpstr>Community Cloud</vt:lpstr>
      <vt:lpstr>Levels of Accessibility in Community Cloud</vt:lpstr>
      <vt:lpstr>Hybrid Cloud</vt:lpstr>
      <vt:lpstr>Implementation of Hybrid Cloud</vt:lpstr>
      <vt:lpstr>Cloud Delivery models</vt:lpstr>
      <vt:lpstr>Cloud Service for Big data</vt:lpstr>
      <vt:lpstr>Cloud providers in big data market</vt:lpstr>
      <vt:lpstr>Cloud Computing </vt:lpstr>
      <vt:lpstr>PowerPoint Presentation</vt:lpstr>
      <vt:lpstr>Benefits</vt:lpstr>
      <vt:lpstr>Types of Cloud Computing</vt:lpstr>
      <vt:lpstr>Classification of Cloud Computing based on Service Provided</vt:lpstr>
      <vt:lpstr>Infrastructure as a Service (IaaS)</vt:lpstr>
      <vt:lpstr>More Refined Categorization</vt:lpstr>
      <vt:lpstr>Key Ingredients in Cloud Computing</vt:lpstr>
      <vt:lpstr>Everything as a Service</vt:lpstr>
      <vt:lpstr>The Obligatory Timeline Slide  (Mike Culver @ AWS) </vt:lpstr>
      <vt:lpstr>Topics Overview</vt:lpstr>
      <vt:lpstr>Data Analytics &amp; Data Mining</vt:lpstr>
      <vt:lpstr>Hadoop/MapReduce Programming &amp; Data Processing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dc:creator>
  <cp:lastModifiedBy>MUTHU</cp:lastModifiedBy>
  <cp:revision>57</cp:revision>
  <dcterms:created xsi:type="dcterms:W3CDTF">2012-01-12T20:50:20Z</dcterms:created>
  <dcterms:modified xsi:type="dcterms:W3CDTF">2019-02-01T08:29:01Z</dcterms:modified>
</cp:coreProperties>
</file>