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0" r:id="rId9"/>
    <p:sldId id="269" r:id="rId10"/>
    <p:sldId id="271" r:id="rId11"/>
    <p:sldId id="263" r:id="rId12"/>
    <p:sldId id="264" r:id="rId13"/>
    <p:sldId id="265" r:id="rId14"/>
    <p:sldId id="266" r:id="rId15"/>
    <p:sldId id="267" r:id="rId16"/>
    <p:sldId id="26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307" autoAdjust="0"/>
    <p:restoredTop sz="94671" autoAdjust="0"/>
  </p:normalViewPr>
  <p:slideViewPr>
    <p:cSldViewPr>
      <p:cViewPr>
        <p:scale>
          <a:sx n="70" d="100"/>
          <a:sy n="70" d="100"/>
        </p:scale>
        <p:origin x="-135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view3D>
      <c:rotX val="30"/>
      <c:perspective val="30"/>
    </c:view3D>
    <c:plotArea>
      <c:layout/>
      <c:pie3DChart>
        <c:varyColors val="1"/>
        <c:dLbls/>
      </c:pie3DChart>
      <c:spPr>
        <a:noFill/>
        <a:ln w="25400">
          <a:noFill/>
        </a:ln>
      </c:spPr>
    </c:plotArea>
    <c:legend>
      <c:legendPos val="r"/>
      <c:layout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title>
      <c:layout/>
      <c:txPr>
        <a:bodyPr/>
        <a:lstStyle/>
        <a:p>
          <a:pPr>
            <a:defRPr lang="en-US"/>
          </a:pPr>
          <a:endParaRPr lang="en-US"/>
        </a:p>
      </c:txPr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cat>
            <c:strRef>
              <c:f>Sheet1!$A$2:$A$7</c:f>
              <c:strCache>
                <c:ptCount val="6"/>
                <c:pt idx="0">
                  <c:v>Android os</c:v>
                </c:pt>
                <c:pt idx="1">
                  <c:v>Windows phone</c:v>
                </c:pt>
                <c:pt idx="2">
                  <c:v>iOS</c:v>
                </c:pt>
                <c:pt idx="3">
                  <c:v>Symbian Os</c:v>
                </c:pt>
                <c:pt idx="4">
                  <c:v>Blackberry os</c:v>
                </c:pt>
                <c:pt idx="5">
                  <c:v>Others 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22.7</c:v>
                </c:pt>
                <c:pt idx="1">
                  <c:v>14</c:v>
                </c:pt>
                <c:pt idx="2">
                  <c:v>27.9</c:v>
                </c:pt>
                <c:pt idx="3">
                  <c:v>3.4</c:v>
                </c:pt>
                <c:pt idx="4">
                  <c:v>27.4</c:v>
                </c:pt>
                <c:pt idx="5">
                  <c:v>4.5999999999999996</c:v>
                </c:pt>
              </c:numCache>
            </c:numRef>
          </c:val>
        </c:ser>
        <c:dLbls/>
      </c:pie3DChart>
    </c:plotArea>
    <c:legend>
      <c:legendPos val="r"/>
      <c:layout>
        <c:manualLayout>
          <c:xMode val="edge"/>
          <c:yMode val="edge"/>
          <c:x val="0.69658072913891944"/>
          <c:y val="0.29505280110490006"/>
          <c:w val="0.30230790682414721"/>
          <c:h val="0.52040994094488191"/>
        </c:manualLayout>
      </c:layout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view3D>
      <c:perspective val="30"/>
    </c:view3D>
    <c:plotArea>
      <c:layout/>
      <c:bar3DChart>
        <c:barDir val="col"/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Androrid 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Sheet1!$B$2:$B$5</c:f>
              <c:numCache>
                <c:formatCode>General</c:formatCode>
                <c:ptCount val="4"/>
                <c:pt idx="0">
                  <c:v>5000</c:v>
                </c:pt>
                <c:pt idx="1">
                  <c:v>30000</c:v>
                </c:pt>
                <c:pt idx="2">
                  <c:v>100000</c:v>
                </c:pt>
                <c:pt idx="3">
                  <c:v>250000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iOs</c:v>
                </c:pt>
              </c:strCache>
            </c:strRef>
          </c:tx>
          <c:cat>
            <c:numRef>
              <c:f>Sheet1!$A$2:$A$5</c:f>
              <c:numCache>
                <c:formatCode>General</c:formatCode>
                <c:ptCount val="4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</c:numCache>
            </c:numRef>
          </c:cat>
          <c:val>
            <c:numRef>
              <c:f>Sheet1!$C$2:$C$5</c:f>
              <c:numCache>
                <c:formatCode>General</c:formatCode>
                <c:ptCount val="4"/>
                <c:pt idx="0">
                  <c:v>50000</c:v>
                </c:pt>
                <c:pt idx="1">
                  <c:v>170000</c:v>
                </c:pt>
                <c:pt idx="2">
                  <c:v>285000</c:v>
                </c:pt>
                <c:pt idx="3">
                  <c:v>350000</c:v>
                </c:pt>
              </c:numCache>
            </c:numRef>
          </c:val>
        </c:ser>
        <c:dLbls/>
        <c:shape val="cylinder"/>
        <c:axId val="109504384"/>
        <c:axId val="109505920"/>
        <c:axId val="108320064"/>
      </c:bar3DChart>
      <c:catAx>
        <c:axId val="109504384"/>
        <c:scaling>
          <c:orientation val="minMax"/>
        </c:scaling>
        <c:axPos val="b"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9505920"/>
        <c:crosses val="autoZero"/>
        <c:auto val="1"/>
        <c:lblAlgn val="ctr"/>
        <c:lblOffset val="100"/>
      </c:catAx>
      <c:valAx>
        <c:axId val="10950592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9504384"/>
        <c:crosses val="autoZero"/>
        <c:crossBetween val="between"/>
      </c:valAx>
      <c:serAx>
        <c:axId val="108320064"/>
        <c:scaling>
          <c:orientation val="minMax"/>
        </c:scaling>
        <c:axPos val="b"/>
        <c:tickLblPos val="nextTo"/>
        <c:txPr>
          <a:bodyPr/>
          <a:lstStyle/>
          <a:p>
            <a:pPr>
              <a:defRPr lang="en-US"/>
            </a:pPr>
            <a:endParaRPr lang="en-US"/>
          </a:p>
        </c:txPr>
        <c:crossAx val="109505920"/>
        <c:crosses val="autoZero"/>
      </c:serAx>
    </c:plotArea>
    <c:legend>
      <c:legendPos val="r"/>
      <c:txPr>
        <a:bodyPr/>
        <a:lstStyle/>
        <a:p>
          <a:pPr>
            <a:defRPr lang="en-US"/>
          </a:pPr>
          <a:endParaRPr lang="en-US"/>
        </a:p>
      </c:txPr>
    </c:legend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1C18F3-A042-4466-948B-BB14F0CAA07A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7AA146-16AF-455C-ACD0-06EFEB37CBA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4994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AA146-16AF-455C-ACD0-06EFEB37CBA1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82649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7AA146-16AF-455C-ACD0-06EFEB37CBA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2772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99209576"/>
      </p:ext>
    </p:extLst>
  </p:cSld>
  <p:clrMapOvr>
    <a:masterClrMapping/>
  </p:clrMapOvr>
  <p:transition spd="med">
    <p:blinds dir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974699193"/>
      </p:ext>
    </p:extLst>
  </p:cSld>
  <p:clrMapOvr>
    <a:masterClrMapping/>
  </p:clrMapOvr>
  <p:transition spd="med">
    <p:blinds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62874034"/>
      </p:ext>
    </p:extLst>
  </p:cSld>
  <p:clrMapOvr>
    <a:masterClrMapping/>
  </p:clrMapOvr>
  <p:transition spd="med">
    <p:blinds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16937870"/>
      </p:ext>
    </p:extLst>
  </p:cSld>
  <p:clrMapOvr>
    <a:masterClrMapping/>
  </p:clrMapOvr>
  <p:transition spd="med">
    <p:blinds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89374456"/>
      </p:ext>
    </p:extLst>
  </p:cSld>
  <p:clrMapOvr>
    <a:masterClrMapping/>
  </p:clrMapOvr>
  <p:transition spd="med">
    <p:blinds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40420656"/>
      </p:ext>
    </p:extLst>
  </p:cSld>
  <p:clrMapOvr>
    <a:masterClrMapping/>
  </p:clrMapOvr>
  <p:transition spd="med">
    <p:blinds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29756200"/>
      </p:ext>
    </p:extLst>
  </p:cSld>
  <p:clrMapOvr>
    <a:masterClrMapping/>
  </p:clrMapOvr>
  <p:transition spd="med">
    <p:blinds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5239932"/>
      </p:ext>
    </p:extLst>
  </p:cSld>
  <p:clrMapOvr>
    <a:masterClrMapping/>
  </p:clrMapOvr>
  <p:transition spd="med">
    <p:blinds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79101850"/>
      </p:ext>
    </p:extLst>
  </p:cSld>
  <p:clrMapOvr>
    <a:masterClrMapping/>
  </p:clrMapOvr>
  <p:transition spd="med">
    <p:blinds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9911453"/>
      </p:ext>
    </p:extLst>
  </p:cSld>
  <p:clrMapOvr>
    <a:masterClrMapping/>
  </p:clrMapOvr>
  <p:transition spd="med">
    <p:blinds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6868276"/>
      </p:ext>
    </p:extLst>
  </p:cSld>
  <p:clrMapOvr>
    <a:masterClrMapping/>
  </p:clrMapOvr>
  <p:transition spd="med">
    <p:blinds dir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8F2C59-0886-4309-A727-B152D63C3A82}" type="datetimeFigureOut">
              <a:rPr lang="en-US" smtClean="0"/>
              <a:pPr/>
              <a:t>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2AC1E-FCB2-4693-B132-68E70925731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60666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blinds dir="vert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hyperlink" Target="http://teckhamsterblog.files.wordpress.com/2010/12/cupcake.jpg" TargetMode="External"/><Relationship Id="rId7" Type="http://schemas.openxmlformats.org/officeDocument/2006/relationships/hyperlink" Target="http://ticker.ttsh.netdna-cdn.com/wp-content/uploads/2009/10/android-ecliar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5" Type="http://schemas.openxmlformats.org/officeDocument/2006/relationships/hyperlink" Target="http://the-gadgeteer.com/wp-content/uploads/2009/10/Android-1.6-Donut.jpg" TargetMode="External"/><Relationship Id="rId4" Type="http://schemas.openxmlformats.org/officeDocument/2006/relationships/image" Target="../media/image9.jpe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jpeg"/><Relationship Id="rId3" Type="http://schemas.openxmlformats.org/officeDocument/2006/relationships/hyperlink" Target="http://www.signature9.com/wp-content/uploads/2010/06/android_froyo.jpg" TargetMode="External"/><Relationship Id="rId7" Type="http://schemas.openxmlformats.org/officeDocument/2006/relationships/hyperlink" Target="http://cdn4.digitaltrends.com/wp-content/uploads/2011/01/android-3-0-honeycomb-official-logo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3.png"/><Relationship Id="rId5" Type="http://schemas.openxmlformats.org/officeDocument/2006/relationships/hyperlink" Target="http://i.zdnet.com/blogs/gingerdroid.png" TargetMode="External"/><Relationship Id="rId4" Type="http://schemas.openxmlformats.org/officeDocument/2006/relationships/image" Target="../media/image1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eek.com/wp-content/uploads/2011/08/android_ice-cream-sandwich-580x423.jpg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 rot="20325753">
            <a:off x="4334666" y="1059187"/>
            <a:ext cx="5070619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Helvetica" pitchFamily="34" charset="0"/>
              </a:rPr>
              <a:t>ANDROID</a:t>
            </a:r>
          </a:p>
          <a:p>
            <a:pPr algn="ctr"/>
            <a:r>
              <a:rPr lang="en-US" sz="5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TECHNOLOGY</a:t>
            </a:r>
          </a:p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Helvetic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516519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n-US" dirty="0"/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152400" y="4876800"/>
            <a:ext cx="4191000" cy="17526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Mrs. M. </a:t>
            </a:r>
            <a:r>
              <a:rPr lang="en-US" sz="2000" b="1" dirty="0" err="1" smtClean="0">
                <a:solidFill>
                  <a:srgbClr val="FF0000"/>
                </a:solidFill>
              </a:rPr>
              <a:t>Lalli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 marL="0" indent="0">
              <a:spcBef>
                <a:spcPct val="0"/>
              </a:spcBef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Assistant Professor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000" b="1" dirty="0" smtClean="0">
                <a:solidFill>
                  <a:srgbClr val="FF0000"/>
                </a:solidFill>
              </a:rPr>
              <a:t>Department of Computer Science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000" b="1" dirty="0" err="1" smtClean="0">
                <a:solidFill>
                  <a:srgbClr val="FF0000"/>
                </a:solidFill>
              </a:rPr>
              <a:t>Bharathidasan</a:t>
            </a:r>
            <a:r>
              <a:rPr lang="en-US" sz="2000" b="1" dirty="0" smtClean="0">
                <a:solidFill>
                  <a:srgbClr val="FF0000"/>
                </a:solidFill>
              </a:rPr>
              <a:t> University</a:t>
            </a:r>
          </a:p>
          <a:p>
            <a:pPr marL="0" indent="0">
              <a:spcBef>
                <a:spcPct val="0"/>
              </a:spcBef>
              <a:buNone/>
            </a:pPr>
            <a:r>
              <a:rPr lang="en-US" sz="2000" b="1" dirty="0" err="1" smtClean="0">
                <a:solidFill>
                  <a:srgbClr val="FF0000"/>
                </a:solidFill>
              </a:rPr>
              <a:t>Trichy</a:t>
            </a:r>
            <a:endParaRPr lang="en-US" sz="2000" b="1" dirty="0" smtClean="0">
              <a:solidFill>
                <a:srgbClr val="FF0000"/>
              </a:solidFill>
            </a:endParaRPr>
          </a:p>
          <a:p>
            <a:pPr>
              <a:spcBef>
                <a:spcPct val="0"/>
              </a:spcBef>
            </a:pPr>
            <a:endParaRPr lang="en-US" sz="4000" dirty="0" smtClean="0">
              <a:solidFill>
                <a:srgbClr val="FFC000"/>
              </a:solidFill>
            </a:endParaRPr>
          </a:p>
          <a:p>
            <a:pPr>
              <a:spcBef>
                <a:spcPct val="0"/>
              </a:spcBef>
            </a:pPr>
            <a:endParaRPr lang="en-US" sz="4000" dirty="0" smtClean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91288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425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239961" y="2006776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9067" y="181094"/>
            <a:ext cx="762022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iOS vS Android Applications:-</a:t>
            </a:r>
            <a:endParaRPr lang="en-US" sz="4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xmlns="" val="2997984813"/>
              </p:ext>
            </p:extLst>
          </p:nvPr>
        </p:nvGraphicFramePr>
        <p:xfrm>
          <a:off x="169539" y="756256"/>
          <a:ext cx="8231870" cy="54921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xmlns="" val="23685375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62385" y="864513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93092" y="154675"/>
            <a:ext cx="7412221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Helvetica" pitchFamily="34" charset="0"/>
              </a:rPr>
              <a:t>VERSIONS OF ANDROID</a:t>
            </a:r>
            <a:endParaRPr lang="en-US" sz="48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9592" y="1917249"/>
            <a:ext cx="2903359" cy="95410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Beta</a:t>
            </a:r>
          </a:p>
          <a:p>
            <a:pPr algn="ctr"/>
            <a:endParaRPr lang="en-US" sz="2800" b="1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elvetica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99592" y="2479596"/>
            <a:ext cx="855514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200" dirty="0" smtClean="0"/>
              <a:t>First Version of Android.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200" dirty="0" smtClean="0"/>
              <a:t>The </a:t>
            </a:r>
            <a:r>
              <a:rPr lang="en-US" sz="2200" dirty="0"/>
              <a:t>focus of Android beta </a:t>
            </a:r>
            <a:r>
              <a:rPr lang="en-US" sz="2200" dirty="0" smtClean="0"/>
              <a:t>is testing incorporating  usability.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200" dirty="0"/>
              <a:t> </a:t>
            </a:r>
            <a:r>
              <a:rPr lang="en-US" sz="2200" dirty="0" smtClean="0"/>
              <a:t>Android </a:t>
            </a:r>
            <a:r>
              <a:rPr lang="en-US" sz="2200" dirty="0"/>
              <a:t>beta will generally have many more </a:t>
            </a:r>
            <a:r>
              <a:rPr lang="en-US" sz="2200" dirty="0" smtClean="0"/>
              <a:t>problems on speed and performance</a:t>
            </a:r>
            <a:r>
              <a:rPr lang="en-US" sz="2400" dirty="0" smtClean="0"/>
              <a:t>.</a:t>
            </a:r>
            <a:endParaRPr lang="en-US" sz="2400" dirty="0"/>
          </a:p>
        </p:txBody>
      </p:sp>
      <p:sp>
        <p:nvSpPr>
          <p:cNvPr id="9" name="Rectangle 8"/>
          <p:cNvSpPr/>
          <p:nvPr/>
        </p:nvSpPr>
        <p:spPr>
          <a:xfrm>
            <a:off x="581505" y="3867821"/>
            <a:ext cx="3747629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Astro 1.0 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elvetic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9592" y="4361527"/>
            <a:ext cx="592836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sz="2400" dirty="0" smtClean="0"/>
              <a:t>  </a:t>
            </a:r>
            <a:r>
              <a:rPr lang="en-US" sz="2200" dirty="0" smtClean="0"/>
              <a:t>First full version of android.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200" dirty="0"/>
              <a:t> </a:t>
            </a:r>
            <a:r>
              <a:rPr lang="en-US" sz="2200" dirty="0" smtClean="0"/>
              <a:t>Released on </a:t>
            </a:r>
            <a:r>
              <a:rPr lang="en-US" sz="2200" dirty="0">
                <a:solidFill>
                  <a:srgbClr val="7030A0"/>
                </a:solidFill>
              </a:rPr>
              <a:t>September 23, </a:t>
            </a:r>
            <a:r>
              <a:rPr lang="en-US" sz="2200" dirty="0" smtClean="0">
                <a:solidFill>
                  <a:srgbClr val="7030A0"/>
                </a:solidFill>
              </a:rPr>
              <a:t>2008.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200" dirty="0" smtClean="0"/>
              <a:t>  Wi-Fi and Bluetooth support.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200" dirty="0"/>
              <a:t> </a:t>
            </a:r>
            <a:r>
              <a:rPr lang="en-US" sz="2200" dirty="0" smtClean="0"/>
              <a:t>Quite slow in operating.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sz="2200" dirty="0"/>
              <a:t> </a:t>
            </a:r>
            <a:r>
              <a:rPr lang="en-US" sz="2200" dirty="0" smtClean="0"/>
              <a:t>copy and paste feature in the web browser is not present.</a:t>
            </a:r>
          </a:p>
          <a:p>
            <a:endParaRPr lang="en-US" sz="2400" dirty="0" smtClean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71477" y="925666"/>
            <a:ext cx="2146578" cy="185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28522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>
        <p14:ripple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3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5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1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10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10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10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10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8" grpId="0" build="p"/>
      <p:bldP spid="9" grpId="0"/>
      <p:bldP spid="1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169369"/>
            <a:ext cx="4367991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 Android Cupcake 1.5</a:t>
            </a:r>
          </a:p>
          <a:p>
            <a:pPr algn="ctr"/>
            <a:endParaRPr lang="en-US" sz="2800" b="1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elvetica" pitchFamily="34" charset="0"/>
            </a:endParaRPr>
          </a:p>
          <a:p>
            <a:pPr algn="ctr"/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Helvetica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986063" y="652559"/>
            <a:ext cx="563880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Released on </a:t>
            </a:r>
            <a:r>
              <a:rPr lang="en-US" sz="2000" dirty="0">
                <a:solidFill>
                  <a:srgbClr val="7030A0"/>
                </a:solidFill>
              </a:rPr>
              <a:t>April 30, </a:t>
            </a:r>
            <a:r>
              <a:rPr lang="en-US" sz="2000" dirty="0" smtClean="0">
                <a:solidFill>
                  <a:srgbClr val="7030A0"/>
                </a:solidFill>
              </a:rPr>
              <a:t>2009.</a:t>
            </a:r>
            <a:endParaRPr lang="en-US" sz="2000" dirty="0">
              <a:solidFill>
                <a:srgbClr val="7030A0"/>
              </a:solidFill>
            </a:endParaRP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 smtClean="0"/>
              <a:t>  </a:t>
            </a:r>
            <a:r>
              <a:rPr lang="en-US" sz="2000" dirty="0"/>
              <a:t>Added auto-rotation </a:t>
            </a:r>
            <a:r>
              <a:rPr lang="en-US" sz="2000" dirty="0" smtClean="0"/>
              <a:t>option.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/>
              <a:t> Copy and Paste feature added in the web </a:t>
            </a:r>
            <a:r>
              <a:rPr lang="en-US" sz="2000" dirty="0" smtClean="0"/>
              <a:t>browser.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Increased speed and performance but not upto        required level.</a:t>
            </a:r>
            <a:endParaRPr lang="en-US" sz="2000" dirty="0"/>
          </a:p>
          <a:p>
            <a:pPr marL="285750" indent="-285750">
              <a:buFont typeface="Wingdings" pitchFamily="2" charset="2"/>
              <a:buChar char="ü"/>
            </a:pPr>
            <a:endParaRPr lang="en-US" dirty="0"/>
          </a:p>
        </p:txBody>
      </p:sp>
      <p:pic>
        <p:nvPicPr>
          <p:cNvPr id="10" name="Picture 9" descr="http://teckhamsterblog.files.wordpress.com/2010/12/cupcake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82723" y="753738"/>
            <a:ext cx="1737667" cy="16443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11" descr="http://the-gadgeteer.com/wp-content/uploads/2009/10/Android-1.6-Donut.jpg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11108" y="2803178"/>
            <a:ext cx="1830645" cy="1796697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TextBox 13"/>
          <p:cNvSpPr txBox="1"/>
          <p:nvPr/>
        </p:nvSpPr>
        <p:spPr>
          <a:xfrm>
            <a:off x="900507" y="3065115"/>
            <a:ext cx="52623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000" dirty="0" smtClean="0"/>
              <a:t> Released on </a:t>
            </a:r>
            <a:r>
              <a:rPr lang="en-US" sz="2000" dirty="0">
                <a:solidFill>
                  <a:srgbClr val="7030A0"/>
                </a:solidFill>
              </a:rPr>
              <a:t>September 15, </a:t>
            </a:r>
            <a:r>
              <a:rPr lang="en-US" sz="2000" dirty="0" smtClean="0">
                <a:solidFill>
                  <a:srgbClr val="7030A0"/>
                </a:solidFill>
              </a:rPr>
              <a:t>2009.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/>
              <a:t> Voice search and Search box were </a:t>
            </a:r>
            <a:r>
              <a:rPr lang="en-US" sz="2000" dirty="0" smtClean="0"/>
              <a:t>added.</a:t>
            </a:r>
            <a:endParaRPr lang="en-US" sz="2000" dirty="0"/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 smtClean="0"/>
              <a:t> </a:t>
            </a:r>
            <a:r>
              <a:rPr lang="en-US" sz="2000" dirty="0"/>
              <a:t>Faster OS boot times and fast web browsing </a:t>
            </a:r>
            <a:r>
              <a:rPr lang="en-US" sz="2000" dirty="0" smtClean="0"/>
              <a:t>experience.</a:t>
            </a:r>
            <a:endParaRPr lang="en-US" sz="2000" dirty="0"/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 smtClean="0"/>
              <a:t> Typing is quite slower.</a:t>
            </a:r>
            <a:endParaRPr lang="en-US" sz="2000" dirty="0"/>
          </a:p>
        </p:txBody>
      </p:sp>
      <p:sp>
        <p:nvSpPr>
          <p:cNvPr id="15" name="Rectangle 14"/>
          <p:cNvSpPr/>
          <p:nvPr/>
        </p:nvSpPr>
        <p:spPr>
          <a:xfrm>
            <a:off x="457200" y="2494985"/>
            <a:ext cx="376096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Donut 1.6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16594" y="4623267"/>
            <a:ext cx="429957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Éclair 2.0/2.1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17" name="Picture 16" descr="http://ticker.ttsh.netdna-cdn.com/wp-content/uploads/2009/10/android-ecliar.jpg">
            <a:hlinkClick r:id="rId7"/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72363" y="5101412"/>
            <a:ext cx="1905000" cy="1659231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TextBox 18"/>
          <p:cNvSpPr txBox="1"/>
          <p:nvPr/>
        </p:nvSpPr>
        <p:spPr>
          <a:xfrm>
            <a:off x="986063" y="5146487"/>
            <a:ext cx="4957537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000" dirty="0" smtClean="0"/>
              <a:t> Released on </a:t>
            </a:r>
            <a:r>
              <a:rPr lang="en-US" sz="2000" dirty="0">
                <a:solidFill>
                  <a:srgbClr val="7030A0"/>
                </a:solidFill>
              </a:rPr>
              <a:t>October 26, </a:t>
            </a:r>
            <a:r>
              <a:rPr lang="en-US" sz="2000" dirty="0" smtClean="0">
                <a:solidFill>
                  <a:srgbClr val="7030A0"/>
                </a:solidFill>
              </a:rPr>
              <a:t>2009.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/>
              <a:t> Bluetooth 2.1 </a:t>
            </a:r>
            <a:r>
              <a:rPr lang="en-US" sz="2000" dirty="0" smtClean="0"/>
              <a:t>support.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/>
              <a:t> Improved typing speed on virtual keyboard, </a:t>
            </a:r>
            <a:r>
              <a:rPr lang="en-US" sz="2000" dirty="0" smtClean="0"/>
              <a:t> with </a:t>
            </a:r>
            <a:r>
              <a:rPr lang="en-US" sz="2000" dirty="0"/>
              <a:t>smarter </a:t>
            </a:r>
            <a:r>
              <a:rPr lang="en-US" sz="2000" dirty="0" smtClean="0"/>
              <a:t>dictionary.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no Adobe flash media support.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xmlns="" val="29864342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1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4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8" dur="10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  <p:bldP spid="14" grpId="0" build="p"/>
      <p:bldP spid="15" grpId="0"/>
      <p:bldP spid="16" grpId="0"/>
      <p:bldP spid="19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40566" y="192489"/>
            <a:ext cx="3720890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Froyo 2.2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53872" y="735382"/>
            <a:ext cx="586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n-US" dirty="0" smtClean="0"/>
              <a:t>  Released on </a:t>
            </a:r>
            <a:r>
              <a:rPr lang="en-US" dirty="0">
                <a:solidFill>
                  <a:srgbClr val="FFFF00"/>
                </a:solidFill>
              </a:rPr>
              <a:t> </a:t>
            </a:r>
            <a:r>
              <a:rPr lang="en-US" dirty="0">
                <a:solidFill>
                  <a:srgbClr val="7030A0"/>
                </a:solidFill>
              </a:rPr>
              <a:t>May 20, </a:t>
            </a:r>
            <a:r>
              <a:rPr lang="en-US" dirty="0" smtClean="0">
                <a:solidFill>
                  <a:srgbClr val="7030A0"/>
                </a:solidFill>
              </a:rPr>
              <a:t>2010.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US" dirty="0"/>
              <a:t>  Support for Adobe Flash </a:t>
            </a:r>
            <a:r>
              <a:rPr lang="en-US" dirty="0" smtClean="0"/>
              <a:t>10.1</a:t>
            </a:r>
          </a:p>
          <a:p>
            <a:pPr marL="342900" lvl="0" indent="-342900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  </a:t>
            </a:r>
            <a:r>
              <a:rPr lang="en-US" dirty="0"/>
              <a:t>Improved Application launcher with better browser</a:t>
            </a:r>
          </a:p>
          <a:p>
            <a:pPr marL="342900" indent="-342900">
              <a:buFont typeface="Wingdings" pitchFamily="2" charset="2"/>
              <a:buChar char="ü"/>
            </a:pPr>
            <a:r>
              <a:rPr lang="en-US" dirty="0" smtClean="0"/>
              <a:t>   No internet calling.</a:t>
            </a:r>
            <a:endParaRPr lang="en-US" dirty="0"/>
          </a:p>
        </p:txBody>
      </p:sp>
      <p:pic>
        <p:nvPicPr>
          <p:cNvPr id="9" name="Picture 8" descr="http://www.signature9.com/wp-content/uploads/2010/06/android_froyo.jpg">
            <a:hlinkClick r:id="rId3"/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68778" y="292321"/>
            <a:ext cx="1838325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Rectangle 9"/>
          <p:cNvSpPr/>
          <p:nvPr/>
        </p:nvSpPr>
        <p:spPr>
          <a:xfrm>
            <a:off x="246253" y="1935711"/>
            <a:ext cx="489909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Gingerbread 2.3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11" name="Picture 10" descr="http://i.zdnet.com/blogs/gingerdroid.png">
            <a:hlinkClick r:id="rId5"/>
          </p:cNvPr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902103" y="2197321"/>
            <a:ext cx="1905000" cy="1905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616594" y="2475888"/>
            <a:ext cx="5715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dirty="0" smtClean="0"/>
              <a:t> Released on </a:t>
            </a:r>
            <a:r>
              <a:rPr lang="en-US" dirty="0"/>
              <a:t> </a:t>
            </a:r>
            <a:r>
              <a:rPr lang="en-US" dirty="0">
                <a:solidFill>
                  <a:srgbClr val="7030A0"/>
                </a:solidFill>
              </a:rPr>
              <a:t>December 6, </a:t>
            </a:r>
            <a:r>
              <a:rPr lang="en-US" dirty="0" smtClean="0">
                <a:solidFill>
                  <a:srgbClr val="7030A0"/>
                </a:solidFill>
              </a:rPr>
              <a:t>2010.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dirty="0"/>
              <a:t> Updated User Interface with high efficiency and </a:t>
            </a:r>
            <a:r>
              <a:rPr lang="en-US" dirty="0" smtClean="0"/>
              <a:t>speed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Internet </a:t>
            </a:r>
            <a:r>
              <a:rPr lang="en-US" dirty="0" smtClean="0"/>
              <a:t>calling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One touch word selection and copy/paste.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New keyboard for faster word input.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More successful version of Android than previous versions.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not supports multi-core processors.</a:t>
            </a:r>
          </a:p>
          <a:p>
            <a:pPr lvl="0"/>
            <a:r>
              <a:rPr lang="en-US" dirty="0"/>
              <a:t> </a:t>
            </a:r>
            <a:r>
              <a:rPr lang="en-US" dirty="0" smtClean="0"/>
              <a:t>   </a:t>
            </a:r>
          </a:p>
          <a:p>
            <a:pPr lvl="0"/>
            <a:r>
              <a:rPr lang="en-US" dirty="0"/>
              <a:t> </a:t>
            </a:r>
            <a:endParaRPr lang="en-US" dirty="0" smtClean="0"/>
          </a:p>
          <a:p>
            <a:pPr lvl="0"/>
            <a:r>
              <a:rPr lang="en-US" dirty="0"/>
              <a:t> </a:t>
            </a:r>
          </a:p>
          <a:p>
            <a:pPr lvl="0"/>
            <a:r>
              <a:rPr lang="en-US" dirty="0" smtClean="0"/>
              <a:t> </a:t>
            </a:r>
          </a:p>
          <a:p>
            <a:pPr marL="285750" lvl="0" indent="-285750">
              <a:buFont typeface="Wingdings" pitchFamily="2" charset="2"/>
              <a:buChar char="ü"/>
            </a:pPr>
            <a:endParaRPr lang="en-US" dirty="0"/>
          </a:p>
          <a:p>
            <a:pPr marL="285750" indent="-285750"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77779" y="4642513"/>
            <a:ext cx="4780476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Honeycomb 3.0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4303" y="5165733"/>
            <a:ext cx="5257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dirty="0" smtClean="0"/>
              <a:t>  Released on </a:t>
            </a:r>
            <a:r>
              <a:rPr lang="en-US" dirty="0">
                <a:solidFill>
                  <a:srgbClr val="7030A0"/>
                </a:solidFill>
              </a:rPr>
              <a:t>February 22, </a:t>
            </a:r>
            <a:r>
              <a:rPr lang="en-US" dirty="0" smtClean="0">
                <a:solidFill>
                  <a:srgbClr val="7030A0"/>
                </a:solidFill>
              </a:rPr>
              <a:t>2011.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dirty="0"/>
              <a:t> Support for multi-core processors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dirty="0"/>
              <a:t>Ability to encrypt all user </a:t>
            </a:r>
            <a:r>
              <a:rPr lang="en-US" dirty="0" smtClean="0"/>
              <a:t>data.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dirty="0"/>
              <a:t> </a:t>
            </a:r>
            <a:r>
              <a:rPr lang="en-US" dirty="0" smtClean="0"/>
              <a:t>This version of android is only available for       tablets. </a:t>
            </a:r>
            <a:endParaRPr lang="en-US" dirty="0"/>
          </a:p>
        </p:txBody>
      </p:sp>
      <p:pic>
        <p:nvPicPr>
          <p:cNvPr id="14" name="Picture 13" descr="http://cdn4.digitaltrends.com/wp-content/uploads/2011/01/android-3-0-honeycomb-official-logo.jpg">
            <a:hlinkClick r:id="rId7"/>
          </p:cNvPr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476733" y="4698932"/>
            <a:ext cx="1905000" cy="14971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xmlns="" val="2718640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gallery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7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75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75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7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5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7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7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7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7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7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7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75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7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75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75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75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75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75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5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18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75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4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75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75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1" dur="7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750" fill="hold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75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75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750" fill="hold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75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5" dur="75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750" fill="hold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build="p"/>
      <p:bldP spid="10" grpId="0"/>
      <p:bldP spid="4" grpId="0" uiExpand="1" build="p"/>
      <p:bldP spid="12" grpId="0"/>
      <p:bldP spid="13" grpId="0" uiExpand="1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82289" y="621782"/>
            <a:ext cx="685636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IceCreamSandwich(ICS) </a:t>
            </a:r>
            <a:r>
              <a:rPr lang="en-US" sz="2800" b="1" dirty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4</a:t>
            </a: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.0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pic>
        <p:nvPicPr>
          <p:cNvPr id="9" name="Picture 8" descr="http://www.geek.com/wp-content/uploads/2011/08/android_ice-cream-sandwich-580x423.jpg">
            <a:hlinkClick r:id="rId3"/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956447" y="1145002"/>
            <a:ext cx="1905000" cy="13716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805479" y="1185422"/>
            <a:ext cx="5832697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000" dirty="0" smtClean="0"/>
              <a:t> Released on  </a:t>
            </a:r>
            <a:r>
              <a:rPr lang="en-US" sz="2000" dirty="0">
                <a:solidFill>
                  <a:srgbClr val="7030A0"/>
                </a:solidFill>
              </a:rPr>
              <a:t>November 14, </a:t>
            </a:r>
            <a:r>
              <a:rPr lang="en-US" sz="2000" dirty="0" smtClean="0">
                <a:solidFill>
                  <a:srgbClr val="7030A0"/>
                </a:solidFill>
              </a:rPr>
              <a:t>2011.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/>
              <a:t> Virtual button in the </a:t>
            </a:r>
            <a:r>
              <a:rPr lang="en-US" sz="2000" dirty="0" smtClean="0"/>
              <a:t>UI.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/>
              <a:t> A new typeface family for the UI, </a:t>
            </a:r>
            <a:r>
              <a:rPr lang="en-US" sz="2000" dirty="0" smtClean="0"/>
              <a:t>Roboto.</a:t>
            </a:r>
          </a:p>
          <a:p>
            <a:pPr marL="285750" lvl="0" indent="-285750">
              <a:buFont typeface="Wingdings" pitchFamily="2" charset="2"/>
              <a:buChar char="ü"/>
            </a:pPr>
            <a:r>
              <a:rPr lang="en-US" sz="2000" dirty="0"/>
              <a:t> Ability to shut down apps that are using data in the </a:t>
            </a:r>
            <a:r>
              <a:rPr lang="en-US" sz="2000" dirty="0" smtClean="0"/>
              <a:t>background.</a:t>
            </a:r>
            <a:endParaRPr lang="en-US" sz="2000" dirty="0"/>
          </a:p>
          <a:p>
            <a:pPr marL="285750" indent="-285750">
              <a:buFont typeface="Wingdings" pitchFamily="2" charset="2"/>
              <a:buChar char="ü"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82289" y="3183827"/>
            <a:ext cx="440216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marL="457200" indent="-457200" algn="ctr">
              <a:buFont typeface="Wingdings" pitchFamily="2" charset="2"/>
              <a:buChar char="Ø"/>
            </a:pP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Android JellyBean </a:t>
            </a:r>
            <a:r>
              <a:rPr lang="en-US" sz="28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4</a:t>
            </a:r>
            <a:r>
              <a:rPr lang="en-US" sz="28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Helvetica" pitchFamily="34" charset="0"/>
              </a:rPr>
              <a:t>.1</a:t>
            </a:r>
            <a:endParaRPr lang="en-US" sz="28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86678" y="3707047"/>
            <a:ext cx="587030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ü"/>
            </a:pPr>
            <a:r>
              <a:rPr lang="en-US" sz="2000" dirty="0" smtClean="0"/>
              <a:t> Released on </a:t>
            </a:r>
            <a:r>
              <a:rPr lang="en-US" sz="2000" dirty="0">
                <a:solidFill>
                  <a:srgbClr val="7030A0"/>
                </a:solidFill>
              </a:rPr>
              <a:t>June 27, </a:t>
            </a:r>
            <a:r>
              <a:rPr lang="en-US" sz="2000" dirty="0" smtClean="0">
                <a:solidFill>
                  <a:srgbClr val="7030A0"/>
                </a:solidFill>
              </a:rPr>
              <a:t>2012.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/>
              <a:t> </a:t>
            </a:r>
            <a:r>
              <a:rPr lang="en-US" sz="2000" dirty="0" smtClean="0"/>
              <a:t>Latest version of Android.</a:t>
            </a:r>
          </a:p>
          <a:p>
            <a:pPr marL="285750" indent="-285750">
              <a:buFont typeface="Wingdings" pitchFamily="2" charset="2"/>
              <a:buChar char="ü"/>
            </a:pPr>
            <a:r>
              <a:rPr lang="en-US" sz="2000" dirty="0"/>
              <a:t> Smoother user </a:t>
            </a:r>
            <a:r>
              <a:rPr lang="en-US" sz="2000" dirty="0" smtClean="0"/>
              <a:t>interface.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058201" y="2818306"/>
            <a:ext cx="1865264" cy="22589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3678977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3000">
        <p14:shred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5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4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75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750" accel="5000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5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" grpId="0" build="p"/>
      <p:bldP spid="10" grpId="0"/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907971" y="372070"/>
            <a:ext cx="437215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 smtClean="0">
                <a:ln w="11430"/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LIMITATIONS:-</a:t>
            </a:r>
            <a:endParaRPr lang="en-US" sz="5400" b="1" cap="none" spc="50" dirty="0">
              <a:ln w="11430"/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616594" y="1491720"/>
            <a:ext cx="6899497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800" dirty="0" smtClean="0">
                <a:latin typeface="Helvetica" pitchFamily="34" charset="0"/>
              </a:rPr>
              <a:t> </a:t>
            </a:r>
            <a:r>
              <a:rPr lang="en-IN" sz="2800" dirty="0" smtClean="0"/>
              <a:t>Making source code available to everyone inevitably invites the attention of  hackers.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800" dirty="0" smtClean="0">
                <a:latin typeface="Helvetica" pitchFamily="34" charset="0"/>
              </a:rPr>
              <a:t> </a:t>
            </a:r>
            <a:r>
              <a:rPr lang="en-IN" sz="2800" dirty="0" smtClean="0"/>
              <a:t>Android operating system uses more amount of battery as compared to normal mobile phones.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800" dirty="0" smtClean="0">
                <a:latin typeface="Helvetica" pitchFamily="34" charset="0"/>
              </a:rPr>
              <a:t> </a:t>
            </a:r>
            <a:r>
              <a:rPr lang="en-IN" sz="2800" dirty="0" smtClean="0"/>
              <a:t>As there are so many user sometimes it becomes difficult to connect all the users.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IN" sz="2800" dirty="0" smtClean="0"/>
              <a:t> As we call Android is world of applications we continuously need to connected with the internet which is not possible for all the users.</a:t>
            </a:r>
          </a:p>
        </p:txBody>
      </p:sp>
    </p:spTree>
    <p:extLst>
      <p:ext uri="{BB962C8B-B14F-4D97-AF65-F5344CB8AC3E}">
        <p14:creationId xmlns:p14="http://schemas.microsoft.com/office/powerpoint/2010/main" xmlns="" val="23260330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9" dur="10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4" dur="10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851895" y="187862"/>
            <a:ext cx="8852896" cy="156966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800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</a:rPr>
              <a:t>   CONCLUSION AND FUTURE SCOPE:-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44523" y="1757522"/>
            <a:ext cx="7239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Ø"/>
            </a:pPr>
            <a:r>
              <a:rPr lang="en-US" sz="2800" dirty="0"/>
              <a:t> Android </a:t>
            </a:r>
            <a:r>
              <a:rPr lang="en-US" sz="2800" dirty="0" smtClean="0"/>
              <a:t>is now stepping up in next level of mobile internet.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800" dirty="0" smtClean="0"/>
              <a:t> There are chances of Android Mobile sales becomes more then iPhone in next two years.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800" dirty="0" smtClean="0"/>
              <a:t> Google may launch another version of android that starts K </a:t>
            </a:r>
            <a:r>
              <a:rPr lang="en-US" sz="2800" dirty="0"/>
              <a:t>because Google is launching all the android versions in the alphabetical order</a:t>
            </a:r>
            <a:r>
              <a:rPr lang="en-US" sz="2800" dirty="0" smtClean="0"/>
              <a:t>.</a:t>
            </a:r>
          </a:p>
          <a:p>
            <a:pPr marL="457200" indent="-457200">
              <a:buFont typeface="Wingdings" pitchFamily="2" charset="2"/>
              <a:buChar char="Ø"/>
            </a:pPr>
            <a:r>
              <a:rPr lang="en-US" sz="2800" dirty="0" smtClean="0"/>
              <a:t> There are chances of Android may become the widely used operating system in world.</a:t>
            </a:r>
          </a:p>
        </p:txBody>
      </p:sp>
    </p:spTree>
    <p:extLst>
      <p:ext uri="{BB962C8B-B14F-4D97-AF65-F5344CB8AC3E}">
        <p14:creationId xmlns:p14="http://schemas.microsoft.com/office/powerpoint/2010/main" xmlns="" val="73443186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25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2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5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25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25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74779" y="1615058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524000" y="1978805"/>
            <a:ext cx="5943599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5812" y="436417"/>
            <a:ext cx="644311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5400" b="1" cap="all" dirty="0" smtClean="0">
                <a:ln w="0"/>
                <a:effectLst>
                  <a:reflection blurRad="12700" stA="50000" endPos="50000" dist="5000" dir="5400000" sy="-100000" rotWithShape="0"/>
                </a:effectLst>
                <a:latin typeface="Helvetica" pitchFamily="34" charset="0"/>
              </a:rPr>
              <a:t>GROUP MEMBERS</a:t>
            </a:r>
            <a:endParaRPr lang="en-US" sz="5400" b="1" cap="all" spc="0" dirty="0">
              <a:ln w="0"/>
              <a:effectLst>
                <a:reflection blurRad="12700" stA="50000" endPos="50000" dist="5000" dir="5400000" sy="-100000" rotWithShape="0"/>
              </a:effectLst>
              <a:latin typeface="Helvetica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-1" y="1757064"/>
            <a:ext cx="6384184" cy="59093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1143000" lvl="1" indent="-685800">
              <a:buFont typeface="Wingdings" pitchFamily="2" charset="2"/>
              <a:buChar char="Ø"/>
            </a:pPr>
            <a:r>
              <a:rPr 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CHIRAG SHAH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HARSH MALDE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HEMANG TAILOR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PALLAVI BHOITE</a:t>
            </a:r>
          </a:p>
          <a:p>
            <a:pPr marL="1143000" lvl="1" indent="-685800">
              <a:buFont typeface="Wingdings" pitchFamily="2" charset="2"/>
              <a:buChar char="Ø"/>
            </a:pPr>
            <a:r>
              <a:rPr lang="en-US" sz="5400" b="1" cap="none" spc="0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 </a:t>
            </a:r>
            <a:r>
              <a:rPr lang="en-US" sz="5400" b="1" cap="none" spc="0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VIRAL SHAH</a:t>
            </a:r>
          </a:p>
          <a:p>
            <a:pPr marL="1143000" lvl="1" indent="-685800">
              <a:buFont typeface="Wingdings" pitchFamily="2" charset="2"/>
              <a:buChar char="Ø"/>
            </a:pPr>
            <a:endParaRPr lang="en-US" sz="5400" b="1" cap="none" spc="0" dirty="0" smtClean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  <a:p>
            <a:pPr marL="685800" indent="-685800">
              <a:buFont typeface="Wingdings" pitchFamily="2" charset="2"/>
              <a:buChar char="Ø"/>
            </a:pPr>
            <a:endParaRPr lang="en-US" sz="5400" b="1" cap="none" spc="0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835132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100">
        <p14:switch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25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2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" dur="1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1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1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1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1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00349" y="224479"/>
            <a:ext cx="549381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/>
                <a:latin typeface="Helvetica" pitchFamily="34" charset="0"/>
              </a:rPr>
              <a:t>INTRODUCTION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01581" y="1295400"/>
            <a:ext cx="7315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Helvetica" pitchFamily="34" charset="0"/>
              </a:rPr>
              <a:t>               </a:t>
            </a:r>
            <a:r>
              <a:rPr lang="en-US" sz="3200" b="1" dirty="0" smtClean="0">
                <a:latin typeface="Helvetica" pitchFamily="34" charset="0"/>
              </a:rPr>
              <a:t>WHAT IS ANDROID?</a:t>
            </a:r>
          </a:p>
          <a:p>
            <a:endParaRPr lang="en-US" sz="2800" b="1" dirty="0" smtClean="0">
              <a:latin typeface="Helvetica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400" dirty="0" smtClean="0">
                <a:latin typeface="Helvetica" pitchFamily="34" charset="0"/>
              </a:rPr>
              <a:t> </a:t>
            </a:r>
            <a:r>
              <a:rPr lang="en-US" sz="2800" dirty="0" smtClean="0">
                <a:latin typeface="Helvetica" pitchFamily="34" charset="0"/>
              </a:rPr>
              <a:t>A</a:t>
            </a:r>
            <a:r>
              <a:rPr lang="en-US" sz="2400" dirty="0" smtClean="0">
                <a:latin typeface="Helvetica" pitchFamily="34" charset="0"/>
              </a:rPr>
              <a:t> </a:t>
            </a:r>
            <a:r>
              <a:rPr lang="en-US" sz="2800" dirty="0" smtClean="0">
                <a:latin typeface="Helvetica" pitchFamily="34" charset="0"/>
              </a:rPr>
              <a:t>Software platform and operating system for mobile.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dirty="0" smtClean="0">
                <a:latin typeface="Helvetica" pitchFamily="34" charset="0"/>
              </a:rPr>
              <a:t> Based on the Linux kernel.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dirty="0" smtClean="0">
                <a:latin typeface="Helvetica" pitchFamily="34" charset="0"/>
              </a:rPr>
              <a:t> Android was found way back in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2003.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dirty="0" smtClean="0">
                <a:latin typeface="Helvetica" pitchFamily="34" charset="0"/>
              </a:rPr>
              <a:t> It was developed in Palo Alto, California.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dirty="0" smtClean="0">
                <a:latin typeface="Helvetica" pitchFamily="34" charset="0"/>
              </a:rPr>
              <a:t> Android was developed by the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Andy Rubin</a:t>
            </a:r>
            <a:r>
              <a:rPr lang="en-US" sz="2800" dirty="0" smtClean="0">
                <a:latin typeface="Helvetica" pitchFamily="34" charset="0"/>
              </a:rPr>
              <a:t>,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Rich Miner</a:t>
            </a:r>
            <a:r>
              <a:rPr lang="en-US" sz="2800" dirty="0" smtClean="0">
                <a:latin typeface="Helvetica" pitchFamily="34" charset="0"/>
              </a:rPr>
              <a:t>,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Nick Sears</a:t>
            </a:r>
            <a:r>
              <a:rPr lang="en-US" sz="2800" dirty="0" smtClean="0">
                <a:latin typeface="Helvetica" pitchFamily="34" charset="0"/>
              </a:rPr>
              <a:t> and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Chris</a:t>
            </a:r>
            <a:r>
              <a:rPr lang="en-US" sz="2800" dirty="0" smtClean="0">
                <a:latin typeface="Helvetica" pitchFamily="34" charset="0"/>
              </a:rPr>
              <a:t>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White</a:t>
            </a:r>
            <a:r>
              <a:rPr lang="en-US" sz="2800" dirty="0" smtClean="0">
                <a:latin typeface="Helvetica" pitchFamily="34" charset="0"/>
              </a:rPr>
              <a:t>.</a:t>
            </a:r>
            <a:endParaRPr lang="en-US" sz="2800" dirty="0" smtClean="0">
              <a:solidFill>
                <a:srgbClr val="FFFF00"/>
              </a:solidFill>
              <a:latin typeface="Helvetica" pitchFamily="34" charset="0"/>
            </a:endParaRPr>
          </a:p>
          <a:p>
            <a:pPr marL="342900" indent="-342900">
              <a:buFont typeface="Wingdings" pitchFamily="2" charset="2"/>
              <a:buChar char="Ø"/>
            </a:pPr>
            <a:r>
              <a:rPr lang="en-US" sz="2800" b="1" dirty="0">
                <a:latin typeface="Helvetica" pitchFamily="34" charset="0"/>
              </a:rPr>
              <a:t> </a:t>
            </a:r>
            <a:r>
              <a:rPr lang="en-US" sz="2800" dirty="0">
                <a:latin typeface="Helvetica" pitchFamily="34" charset="0"/>
              </a:rPr>
              <a:t>Android was </a:t>
            </a:r>
            <a:r>
              <a:rPr lang="en-US" sz="2800" dirty="0" smtClean="0">
                <a:latin typeface="Helvetica" pitchFamily="34" charset="0"/>
              </a:rPr>
              <a:t>purchased by the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GOOGLE</a:t>
            </a:r>
            <a:r>
              <a:rPr lang="en-US" sz="2800" dirty="0" smtClean="0">
                <a:latin typeface="Helvetica" pitchFamily="34" charset="0"/>
              </a:rPr>
              <a:t> in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AUGUST,2005</a:t>
            </a:r>
            <a:r>
              <a:rPr lang="en-US" sz="2800" dirty="0" smtClean="0">
                <a:latin typeface="Helvetica" pitchFamily="34" charset="0"/>
              </a:rPr>
              <a:t> for </a:t>
            </a:r>
            <a:r>
              <a:rPr lang="en-US" sz="2800" dirty="0">
                <a:solidFill>
                  <a:srgbClr val="7030A0"/>
                </a:solidFill>
                <a:latin typeface="Helvetica" pitchFamily="34" charset="0"/>
              </a:rPr>
              <a:t>50 million </a:t>
            </a:r>
            <a:r>
              <a:rPr lang="en-US" sz="2800" dirty="0" smtClean="0">
                <a:solidFill>
                  <a:srgbClr val="7030A0"/>
                </a:solidFill>
                <a:latin typeface="Helvetica" pitchFamily="34" charset="0"/>
              </a:rPr>
              <a:t>$.</a:t>
            </a:r>
            <a:endParaRPr lang="en-US" sz="2800" b="1" dirty="0">
              <a:solidFill>
                <a:srgbClr val="7030A0"/>
              </a:solidFill>
              <a:latin typeface="Helvetica" pitchFamily="34" charset="0"/>
            </a:endParaRPr>
          </a:p>
          <a:p>
            <a:endParaRPr lang="en-US" sz="2400" b="1" u="sng" dirty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1928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500">
        <p:checker/>
      </p:transition>
    </mc:Choice>
    <mc:Fallback>
      <p:transition spd="slow">
        <p:checker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75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75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75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75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75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75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75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75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75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75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175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175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479634" y="2967335"/>
            <a:ext cx="184731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6563" y="3733800"/>
            <a:ext cx="7145206" cy="2912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2"/>
          <p:cNvSpPr txBox="1">
            <a:spLocks noChangeArrowheads="1"/>
          </p:cNvSpPr>
          <p:nvPr/>
        </p:nvSpPr>
        <p:spPr>
          <a:xfrm>
            <a:off x="5786437" y="1542158"/>
            <a:ext cx="6715125" cy="1214437"/>
          </a:xfrm>
          <a:prstGeom prst="rect">
            <a:avLst/>
          </a:prstGeom>
        </p:spPr>
        <p:txBody>
          <a:bodyPr lIns="0" tIns="0" rIns="0" bIns="0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95000"/>
              </a:lnSpc>
              <a:spcBef>
                <a:spcPct val="0"/>
              </a:spcBef>
              <a:buNone/>
            </a:pPr>
            <a:endParaRPr lang="en-US" sz="22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1845" y="113251"/>
            <a:ext cx="788760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  <a:latin typeface="Helvetica" pitchFamily="34" charset="0"/>
                <a:cs typeface="Helvetica" pitchFamily="34" charset="0"/>
              </a:rPr>
              <a:t>Open  handset  alliance(oha)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78885" y="989704"/>
            <a:ext cx="29177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effectLst/>
                <a:latin typeface="Helvetica" pitchFamily="34" charset="0"/>
                <a:cs typeface="Helvetica" pitchFamily="34" charset="0"/>
              </a:rPr>
              <a:t>What is OHA?</a:t>
            </a:r>
            <a:endParaRPr lang="en-US" sz="3200" b="1" cap="none" spc="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effectLst/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24816" y="1571655"/>
            <a:ext cx="642462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n-US" sz="2300" dirty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 It’s consortium of several companies</a:t>
            </a:r>
            <a:r>
              <a:rPr lang="en-US" sz="2300" dirty="0" smtClean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300" dirty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 This group of companies are allowed to use source code of Android and develop applications</a:t>
            </a:r>
            <a:r>
              <a:rPr lang="en-US" sz="2300" dirty="0" smtClean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.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n-US" sz="2300" dirty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 Reason for Nokia not to develop </a:t>
            </a:r>
            <a:r>
              <a:rPr lang="en-US" sz="2300" dirty="0" smtClean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Android  Mobiles </a:t>
            </a:r>
            <a:r>
              <a:rPr lang="en-US" sz="2300" dirty="0">
                <a:solidFill>
                  <a:schemeClr val="tx2">
                    <a:lumMod val="50000"/>
                  </a:schemeClr>
                </a:solidFill>
                <a:latin typeface="Helvetica" pitchFamily="34" charset="0"/>
                <a:cs typeface="Helvetica" pitchFamily="34" charset="0"/>
                <a:sym typeface="Wingdings" pitchFamily="2" charset="2"/>
              </a:rPr>
              <a:t>is Nokia is not part of OHA.</a:t>
            </a:r>
            <a:endParaRPr lang="en-US" sz="2300" dirty="0" smtClean="0">
              <a:latin typeface="Helvetica" pitchFamily="34" charset="0"/>
              <a:cs typeface="Helvetica" pitchFamily="34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77928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:blinds dir="vert"/>
      </p:transition>
    </mc:Choice>
    <mc:Fallback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75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75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125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25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125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91854" y="205838"/>
            <a:ext cx="69245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FEATURES OF ANDROID</a:t>
            </a:r>
            <a:endParaRPr lang="en-US" sz="5400" b="1" cap="all" spc="0" dirty="0">
              <a:ln/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1129168"/>
            <a:ext cx="807720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Android </a:t>
            </a:r>
            <a:r>
              <a:rPr lang="en-US" sz="2800" dirty="0">
                <a:latin typeface="Helvetica" pitchFamily="34" charset="0"/>
                <a:cs typeface="Helvetica" pitchFamily="34" charset="0"/>
              </a:rPr>
              <a:t>is not a single piece of </a:t>
            </a: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hardware.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Android supports wireless communication using:-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52400" y="4162567"/>
            <a:ext cx="655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itchFamily="2" charset="2"/>
              <a:buChar char="q"/>
            </a:pPr>
            <a:r>
              <a:rPr lang="en-US" sz="2800" dirty="0">
                <a:latin typeface="Helvetica" pitchFamily="34" charset="0"/>
              </a:rPr>
              <a:t> Android is a multi-process system, in which each application (and parts of the system) runs in its own process.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16632" y="2394097"/>
            <a:ext cx="59177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lvl="2" indent="-457200">
              <a:buFont typeface="Wingdings" pitchFamily="2" charset="2"/>
              <a:buChar char="v"/>
            </a:pPr>
            <a:r>
              <a:rPr lang="en-US" sz="2800" dirty="0" smtClean="0">
                <a:latin typeface="Helvetica" pitchFamily="34" charset="0"/>
              </a:rPr>
              <a:t> </a:t>
            </a:r>
            <a:r>
              <a:rPr lang="en-US" sz="2800" dirty="0">
                <a:latin typeface="Helvetica" pitchFamily="34" charset="0"/>
                <a:cs typeface="Helvetica" pitchFamily="34" charset="0"/>
              </a:rPr>
              <a:t> 3G Networks</a:t>
            </a:r>
          </a:p>
          <a:p>
            <a:pPr marL="1371600" lvl="2" indent="-457200">
              <a:buFont typeface="Wingdings" pitchFamily="2" charset="2"/>
              <a:buChar char="v"/>
            </a:pPr>
            <a:r>
              <a:rPr lang="en-US" sz="2800" dirty="0">
                <a:latin typeface="Helvetica" pitchFamily="34" charset="0"/>
                <a:cs typeface="Helvetica" pitchFamily="34" charset="0"/>
              </a:rPr>
              <a:t> 4G Networks</a:t>
            </a:r>
          </a:p>
          <a:p>
            <a:pPr marL="1371600" lvl="2" indent="-457200">
              <a:buFont typeface="Wingdings" pitchFamily="2" charset="2"/>
              <a:buChar char="v"/>
            </a:pPr>
            <a:r>
              <a:rPr lang="en-US" sz="2800" dirty="0">
                <a:latin typeface="Helvetica" pitchFamily="34" charset="0"/>
                <a:cs typeface="Helvetica" pitchFamily="34" charset="0"/>
              </a:rPr>
              <a:t> 802.11 Wi-Fi Networks</a:t>
            </a:r>
          </a:p>
          <a:p>
            <a:pPr marL="1371600" lvl="2" indent="-457200">
              <a:buFont typeface="Wingdings" pitchFamily="2" charset="2"/>
              <a:buChar char="v"/>
            </a:pPr>
            <a:r>
              <a:rPr lang="en-US" sz="2800" dirty="0">
                <a:latin typeface="Helvetica" pitchFamily="34" charset="0"/>
                <a:cs typeface="Helvetica" pitchFamily="34" charset="0"/>
              </a:rPr>
              <a:t> Bluetooth Connectivity</a:t>
            </a:r>
            <a:endParaRPr lang="en-US" sz="2800" dirty="0">
              <a:latin typeface="Arial" charset="0"/>
            </a:endParaRPr>
          </a:p>
          <a:p>
            <a:pPr marL="457200" indent="-457200">
              <a:buFont typeface="Wingdings" pitchFamily="2" charset="2"/>
              <a:buChar char="v"/>
            </a:pPr>
            <a:endParaRPr lang="en-US" sz="2800" dirty="0"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953972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600">
        <p14:prism dir="d" isInverted="1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2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25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25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25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2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2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2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2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2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2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2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2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125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 uiExpand="1" build="p"/>
      <p:bldP spid="2" grpId="0" build="p"/>
      <p:bldP spid="9" grpId="0" uiExpand="1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31105" y="221672"/>
            <a:ext cx="692458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cap="all" dirty="0">
                <a:ln/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FEATURES OF ANDROID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04800" y="1145002"/>
            <a:ext cx="73152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Interface that is better then the previous touch screen mobiles.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User gets millions of applications that user can not get in any other mobile operating system.</a:t>
            </a:r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>
                <a:latin typeface="Helvetica" pitchFamily="34" charset="0"/>
                <a:cs typeface="Helvetica" pitchFamily="34" charset="0"/>
              </a:rPr>
              <a:t> </a:t>
            </a:r>
            <a:r>
              <a:rPr lang="en-IN" sz="2800" dirty="0"/>
              <a:t>Android </a:t>
            </a:r>
            <a:r>
              <a:rPr lang="en-IN" sz="2800" dirty="0" smtClean="0"/>
              <a:t>supports  </a:t>
            </a:r>
            <a:r>
              <a:rPr lang="en-IN" sz="2800" dirty="0"/>
              <a:t>advanced audio/video/still media formats such as MPEG-4, H.264, MP3, and AAC, AMR, JPEG, PNG, GIF. </a:t>
            </a:r>
            <a:endParaRPr lang="en-US" sz="2800" dirty="0"/>
          </a:p>
          <a:p>
            <a:pPr marL="342900" indent="-342900">
              <a:buFont typeface="Wingdings" pitchFamily="2" charset="2"/>
              <a:buChar char="q"/>
            </a:pPr>
            <a:r>
              <a:rPr lang="en-US" sz="2800" dirty="0" smtClean="0">
                <a:latin typeface="Helvetica" pitchFamily="34" charset="0"/>
                <a:cs typeface="Helvetica" pitchFamily="34" charset="0"/>
              </a:rPr>
              <a:t> Developing an android application is not tough using SDK(standard development kit) and java emulator we can easily develop applications that we want. </a:t>
            </a:r>
            <a:endParaRPr lang="en-US" sz="2800" dirty="0">
              <a:latin typeface="Helvetica" pitchFamily="34" charset="0"/>
              <a:cs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17929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flip dir="l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2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2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25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25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2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25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25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2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25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2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25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25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32281" y="224479"/>
            <a:ext cx="7020319" cy="150810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COMPARISON WITH OTHER </a:t>
            </a:r>
          </a:p>
          <a:p>
            <a:pPr algn="ctr"/>
            <a:r>
              <a:rPr lang="en-US" sz="4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OPERATING SYSTEMS</a:t>
            </a:r>
            <a:endParaRPr lang="en-US" sz="4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16594" y="1905000"/>
            <a:ext cx="7613006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en-US" sz="2800" dirty="0" smtClean="0"/>
              <a:t> Other then Android there are several other mobile operating system which is used.</a:t>
            </a:r>
          </a:p>
          <a:p>
            <a:pPr marL="285750" indent="-285750">
              <a:buFont typeface="Wingdings" pitchFamily="2" charset="2"/>
              <a:buChar char="Ø"/>
            </a:pPr>
            <a:r>
              <a:rPr lang="en-US" sz="2800" dirty="0"/>
              <a:t> </a:t>
            </a:r>
            <a:r>
              <a:rPr lang="en-US" sz="2800" dirty="0" smtClean="0"/>
              <a:t>Symbian, iOS, windows this are one of the most used mobile operating systems.</a:t>
            </a:r>
            <a:endParaRPr lang="en-US" sz="28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68481" y="3720882"/>
            <a:ext cx="3581399" cy="2944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6208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200">
        <p14:prism dir="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1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3" y="1295400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graphicFrame>
        <p:nvGraphicFramePr>
          <p:cNvPr id="10" name="Chart 9"/>
          <p:cNvGraphicFramePr/>
          <p:nvPr>
            <p:extLst>
              <p:ext uri="{D42A27DB-BD31-4B8C-83A1-F6EECF244321}">
                <p14:modId xmlns:p14="http://schemas.microsoft.com/office/powerpoint/2010/main" xmlns="" val="3443503164"/>
              </p:ext>
            </p:extLst>
          </p:nvPr>
        </p:nvGraphicFramePr>
        <p:xfrm>
          <a:off x="815183" y="1575889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Chart 8"/>
          <p:cNvGraphicFramePr/>
          <p:nvPr>
            <p:extLst>
              <p:ext uri="{D42A27DB-BD31-4B8C-83A1-F6EECF244321}">
                <p14:modId xmlns:p14="http://schemas.microsoft.com/office/powerpoint/2010/main" xmlns="" val="2748886476"/>
              </p:ext>
            </p:extLst>
          </p:nvPr>
        </p:nvGraphicFramePr>
        <p:xfrm>
          <a:off x="381000" y="1295400"/>
          <a:ext cx="7414417" cy="44948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4" name="Rectangle 3"/>
          <p:cNvSpPr/>
          <p:nvPr/>
        </p:nvSpPr>
        <p:spPr>
          <a:xfrm>
            <a:off x="243516" y="146233"/>
            <a:ext cx="7431330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effectLst>
                  <a:reflection blurRad="12700" stA="28000" endPos="45000" dist="1000" dir="5400000" sy="-100000" algn="bl" rotWithShape="0"/>
                </a:effectLst>
              </a:rPr>
              <a:t>Sales comparison of os:-</a:t>
            </a:r>
            <a:endParaRPr lang="en-US" sz="4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2436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900">
        <p14:warp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2)">
                                      <p:cBhvr>
                                        <p:cTn id="1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9" grpId="0">
        <p:bldAsOne/>
      </p:bldGraphic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2000" t="-2000" r="-2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0591800" y="1295400"/>
            <a:ext cx="1107996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/>
            <a:endParaRPr lang="en-US" sz="5400" b="1" spc="50" dirty="0" smtClean="0">
              <a:ln w="13500">
                <a:solidFill>
                  <a:schemeClr val="accent1">
                    <a:shade val="2500"/>
                    <a:alpha val="6500"/>
                  </a:schemeClr>
                </a:solidFill>
                <a:prstDash val="solid"/>
              </a:ln>
              <a:solidFill>
                <a:schemeClr val="accent1">
                  <a:tint val="3000"/>
                  <a:alpha val="95000"/>
                </a:scheme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</a:endParaRPr>
          </a:p>
          <a:p>
            <a:pPr marL="914400" indent="-914400" algn="ctr">
              <a:buAutoNum type="arabicParenBoth"/>
            </a:pP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44303" y="2294930"/>
            <a:ext cx="34176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16594" y="1145002"/>
            <a:ext cx="6685175" cy="86177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 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75489" y="1978805"/>
            <a:ext cx="356187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en-US" sz="4800" cap="none" spc="0" dirty="0" smtClean="0">
                <a:ln>
                  <a:prstDash val="solid"/>
                </a:ln>
                <a:solidFill>
                  <a:schemeClr val="tx1">
                    <a:lumMod val="95000"/>
                    <a:lumOff val="5000"/>
                  </a:schemeClr>
                </a:solidFill>
                <a:latin typeface="Helvetica" pitchFamily="34" charset="0"/>
              </a:rPr>
              <a:t> </a:t>
            </a:r>
            <a:endParaRPr lang="en-US" sz="4800" cap="none" spc="0" dirty="0">
              <a:ln>
                <a:prstDash val="solid"/>
              </a:ln>
              <a:solidFill>
                <a:schemeClr val="tx1">
                  <a:lumMod val="95000"/>
                  <a:lumOff val="5000"/>
                </a:schemeClr>
              </a:solidFill>
              <a:latin typeface="Helvetica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86064" y="140462"/>
            <a:ext cx="5763436" cy="1612138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431666500"/>
              </p:ext>
            </p:extLst>
          </p:nvPr>
        </p:nvGraphicFramePr>
        <p:xfrm>
          <a:off x="437172" y="2294930"/>
          <a:ext cx="7259028" cy="3987910"/>
        </p:xfrm>
        <a:graphic>
          <a:graphicData uri="http://schemas.openxmlformats.org/drawingml/2006/table">
            <a:tbl>
              <a:tblPr firstRow="1" bandRow="1">
                <a:tableStyleId>{35758FB7-9AC5-4552-8A53-C91805E547FA}</a:tableStyleId>
              </a:tblPr>
              <a:tblGrid>
                <a:gridCol w="2763228"/>
                <a:gridCol w="2076124"/>
                <a:gridCol w="2419676"/>
              </a:tblGrid>
              <a:tr h="484860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FEATURE</a:t>
                      </a:r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ANDROID</a:t>
                      </a:r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/>
                        <a:t>iOS</a:t>
                      </a:r>
                      <a:endParaRPr lang="en-US" sz="2000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57301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Ease of use</a:t>
                      </a:r>
                      <a:endParaRPr lang="en-US" sz="24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484860">
                <a:tc>
                  <a:txBody>
                    <a:bodyPr/>
                    <a:lstStyle/>
                    <a:p>
                      <a:pPr algn="ctr"/>
                      <a:r>
                        <a:rPr lang="en-US" sz="2400" b="0" dirty="0" smtClean="0"/>
                        <a:t>Voice</a:t>
                      </a:r>
                      <a:r>
                        <a:rPr lang="en-US" sz="2400" b="0" baseline="0" dirty="0" smtClean="0"/>
                        <a:t> to text</a:t>
                      </a:r>
                      <a:endParaRPr lang="en-US" sz="2400" b="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5057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Gaming</a:t>
                      </a:r>
                      <a:endParaRPr lang="en-US" sz="24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48486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Customizable</a:t>
                      </a:r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4848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Music</a:t>
                      </a:r>
                      <a:r>
                        <a:rPr lang="en-US" sz="2400" baseline="0" dirty="0" smtClean="0"/>
                        <a:t> Player</a:t>
                      </a:r>
                      <a:endParaRPr lang="en-US" sz="24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4848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Notification</a:t>
                      </a:r>
                      <a:r>
                        <a:rPr lang="en-US" sz="2400" baseline="0" dirty="0" smtClean="0"/>
                        <a:t> system</a:t>
                      </a:r>
                      <a:endParaRPr lang="en-US" sz="24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  <a:tr h="48486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Google voice</a:t>
                      </a:r>
                      <a:endParaRPr lang="en-US" sz="24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/>
                    </a:p>
                  </a:txBody>
                  <a:tcPr>
                    <a:cell3D prstMaterial="dkEdge">
                      <a:bevel w="50800" prst="hardEdge"/>
                      <a:lightRig rig="flood" dir="t"/>
                    </a:cell3D>
                  </a:tcPr>
                </a:tc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29814" y="2868142"/>
            <a:ext cx="351986" cy="40845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62400" y="3400709"/>
            <a:ext cx="351016" cy="40929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62400" y="4343400"/>
            <a:ext cx="351016" cy="40929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00800" y="3886200"/>
            <a:ext cx="351986" cy="40845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00800" y="4876800"/>
            <a:ext cx="351986" cy="408458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62400" y="5305709"/>
            <a:ext cx="351016" cy="409291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962400" y="5839109"/>
            <a:ext cx="351016" cy="4092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451079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400">
        <p:blinds/>
      </p:transition>
    </mc:Choice>
    <mc:Fallback>
      <p:transition spd="slow">
        <p:blinds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3)">
                                      <p:cBhvr>
                                        <p:cTn id="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</TotalTime>
  <Words>839</Words>
  <Application>Microsoft Office PowerPoint</Application>
  <PresentationFormat>On-screen Show (4:3)</PresentationFormat>
  <Paragraphs>183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hemang</dc:creator>
  <cp:lastModifiedBy>mrl</cp:lastModifiedBy>
  <cp:revision>121</cp:revision>
  <dcterms:created xsi:type="dcterms:W3CDTF">2012-08-11T17:27:56Z</dcterms:created>
  <dcterms:modified xsi:type="dcterms:W3CDTF">2019-02-04T02:31:44Z</dcterms:modified>
</cp:coreProperties>
</file>