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71" r:id="rId11"/>
    <p:sldId id="272" r:id="rId12"/>
    <p:sldId id="273" r:id="rId13"/>
    <p:sldId id="275" r:id="rId14"/>
    <p:sldId id="285" r:id="rId15"/>
    <p:sldId id="274" r:id="rId16"/>
    <p:sldId id="276" r:id="rId17"/>
    <p:sldId id="277" r:id="rId18"/>
    <p:sldId id="278" r:id="rId19"/>
    <p:sldId id="279" r:id="rId20"/>
    <p:sldId id="280" r:id="rId21"/>
    <p:sldId id="281" r:id="rId22"/>
    <p:sldId id="282" r:id="rId23"/>
    <p:sldId id="284" r:id="rId24"/>
    <p:sldId id="283" r:id="rId25"/>
    <p:sldId id="265" r:id="rId26"/>
    <p:sldId id="266" r:id="rId27"/>
    <p:sldId id="267" r:id="rId28"/>
    <p:sldId id="286" r:id="rId2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500"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30AC99BF-EA31-4C74-B34A-A4017B7C4AB9}" type="datetimeFigureOut">
              <a:rPr lang="en-US" smtClean="0"/>
              <a:pPr/>
              <a:t>2/1/2019</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A9A421A-2EAF-4047-8DA6-2686693C95DE}" type="slidenum">
              <a:rPr lang="en-US" smtClean="0"/>
              <a:pPr/>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AC99BF-EA31-4C74-B34A-A4017B7C4AB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9A421A-2EAF-4047-8DA6-2686693C95D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A9A421A-2EAF-4047-8DA6-2686693C95DE}" type="slidenum">
              <a:rPr lang="en-US" smtClean="0"/>
              <a:pPr/>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0AC99BF-EA31-4C74-B34A-A4017B7C4AB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0AC99BF-EA31-4C74-B34A-A4017B7C4AB9}" type="datetimeFigureOut">
              <a:rPr lang="en-US" smtClean="0"/>
              <a:pPr/>
              <a:t>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2A9A421A-2EAF-4047-8DA6-2686693C95DE}" type="slidenum">
              <a:rPr lang="en-US" smtClean="0"/>
              <a:pPr/>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30AC99BF-EA31-4C74-B34A-A4017B7C4AB9}" type="datetimeFigureOut">
              <a:rPr lang="en-US" smtClean="0"/>
              <a:pPr/>
              <a:t>2/1/2019</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A9A421A-2EAF-4047-8DA6-2686693C95DE}" type="slidenum">
              <a:rPr lang="en-US" smtClean="0"/>
              <a:pPr/>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30AC99BF-EA31-4C74-B34A-A4017B7C4AB9}" type="datetimeFigureOut">
              <a:rPr lang="en-US" smtClean="0"/>
              <a:pPr/>
              <a:t>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A9A421A-2EAF-4047-8DA6-2686693C95DE}" type="slidenum">
              <a:rPr lang="en-US" smtClean="0"/>
              <a:pPr/>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30AC99BF-EA31-4C74-B34A-A4017B7C4AB9}" type="datetimeFigureOut">
              <a:rPr lang="en-US" smtClean="0"/>
              <a:pPr/>
              <a:t>2/1/2019</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A9A421A-2EAF-4047-8DA6-2686693C95DE}" type="slidenum">
              <a:rPr lang="en-US" smtClean="0"/>
              <a:pPr/>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0AC99BF-EA31-4C74-B34A-A4017B7C4AB9}" type="datetimeFigureOut">
              <a:rPr lang="en-US" smtClean="0"/>
              <a:pPr/>
              <a:t>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2A9A421A-2EAF-4047-8DA6-2686693C95D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30AC99BF-EA31-4C74-B34A-A4017B7C4AB9}" type="datetimeFigureOut">
              <a:rPr lang="en-US" smtClean="0"/>
              <a:pPr/>
              <a:t>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A9A421A-2EAF-4047-8DA6-2686693C95D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A9A421A-2EAF-4047-8DA6-2686693C95DE}" type="slidenum">
              <a:rPr lang="en-US" smtClean="0"/>
              <a:pPr/>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30AC99BF-EA31-4C74-B34A-A4017B7C4AB9}" type="datetimeFigureOut">
              <a:rPr lang="en-US" smtClean="0"/>
              <a:pPr/>
              <a:t>2/1/2019</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A9A421A-2EAF-4047-8DA6-2686693C95DE}" type="slidenum">
              <a:rPr lang="en-US" smtClean="0"/>
              <a:pPr/>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30AC99BF-EA31-4C74-B34A-A4017B7C4AB9}" type="datetimeFigureOut">
              <a:rPr lang="en-US" smtClean="0"/>
              <a:pPr/>
              <a:t>2/1/2019</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30AC99BF-EA31-4C74-B34A-A4017B7C4AB9}" type="datetimeFigureOut">
              <a:rPr lang="en-US" smtClean="0"/>
              <a:pPr/>
              <a:t>2/1/2019</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A9A421A-2EAF-4047-8DA6-2686693C95DE}" type="slidenum">
              <a:rPr lang="en-US" smtClean="0"/>
              <a:pPr/>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apache.org/dyn/closer.cgi/ws/axis/1_2RC3" TargetMode="External"/><Relationship Id="rId2" Type="http://schemas.openxmlformats.org/officeDocument/2006/relationships/hyperlink" Target="http://jakarta.apache.org/site/downloads/downloads_tomcat-5.cgi" TargetMode="External"/><Relationship Id="rId1" Type="http://schemas.openxmlformats.org/officeDocument/2006/relationships/slideLayout" Target="../slideLayouts/slideLayout2.xml"/><Relationship Id="rId6" Type="http://schemas.openxmlformats.org/officeDocument/2006/relationships/hyperlink" Target="http://xml.apache.org/security/dist/java-library/" TargetMode="External"/><Relationship Id="rId5" Type="http://schemas.openxmlformats.org/officeDocument/2006/relationships/hyperlink" Target="http://java.sun.com/products/javamail/" TargetMode="External"/><Relationship Id="rId4" Type="http://schemas.openxmlformats.org/officeDocument/2006/relationships/hyperlink" Target="http://java.sun.com/products/javabeans/glasgow/jaf.html"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localhost:8080/axis"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w3.org/2001/XMLSchema" TargetMode="External"/><Relationship Id="rId2" Type="http://schemas.openxmlformats.org/officeDocument/2006/relationships/hyperlink" Target="http://localhost:8080/axis/services/AgeService"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java.sun.com/products/jsp" TargetMode="External"/><Relationship Id="rId2" Type="http://schemas.openxmlformats.org/officeDocument/2006/relationships/hyperlink" Target="http://java.sun.com/products/servlets"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jakarta.apache.org/" TargetMode="External"/><Relationship Id="rId2" Type="http://schemas.openxmlformats.org/officeDocument/2006/relationships/hyperlink" Target="http://jakarta.apache.org/tomcat/" TargetMode="External"/><Relationship Id="rId1" Type="http://schemas.openxmlformats.org/officeDocument/2006/relationships/slideLayout" Target="../slideLayouts/slideLayout2.xml"/><Relationship Id="rId6" Type="http://schemas.openxmlformats.org/officeDocument/2006/relationships/hyperlink" Target="http://jakarta.apache.org/downloads/binindex.html" TargetMode="External"/><Relationship Id="rId5" Type="http://schemas.openxmlformats.org/officeDocument/2006/relationships/hyperlink" Target="http://ant.apache.org/" TargetMode="External"/><Relationship Id="rId4" Type="http://schemas.openxmlformats.org/officeDocument/2006/relationships/hyperlink" Target="http://www.coreservlets.com/Apache-Tomcat-Tutoria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57290" y="2857496"/>
            <a:ext cx="6400800" cy="3357586"/>
          </a:xfrm>
          <a:solidFill>
            <a:srgbClr val="FFC000"/>
          </a:solidFill>
        </p:spPr>
        <p:txBody>
          <a:bodyPr>
            <a:normAutofit/>
          </a:bodyPr>
          <a:lstStyle/>
          <a:p>
            <a:r>
              <a:rPr lang="en-US" sz="3200" cap="none" dirty="0" smtClean="0">
                <a:solidFill>
                  <a:srgbClr val="FF0000"/>
                </a:solidFill>
                <a:latin typeface="Times New Roman" pitchFamily="18" charset="0"/>
                <a:cs typeface="Times New Roman" pitchFamily="18" charset="0"/>
              </a:rPr>
              <a:t>Dr.V.Jayaraj</a:t>
            </a:r>
          </a:p>
          <a:p>
            <a:r>
              <a:rPr lang="en-US" sz="3200" cap="none" dirty="0" smtClean="0">
                <a:solidFill>
                  <a:srgbClr val="FF0000"/>
                </a:solidFill>
                <a:latin typeface="Times New Roman" pitchFamily="18" charset="0"/>
                <a:cs typeface="Times New Roman" pitchFamily="18" charset="0"/>
              </a:rPr>
              <a:t>Professor</a:t>
            </a:r>
          </a:p>
          <a:p>
            <a:r>
              <a:rPr lang="en-US" sz="3200" cap="none" dirty="0" smtClean="0">
                <a:solidFill>
                  <a:srgbClr val="FF0000"/>
                </a:solidFill>
                <a:latin typeface="Times New Roman" pitchFamily="18" charset="0"/>
                <a:cs typeface="Times New Roman" pitchFamily="18" charset="0"/>
              </a:rPr>
              <a:t>Dept Of CS &amp; ENGG</a:t>
            </a:r>
          </a:p>
          <a:p>
            <a:r>
              <a:rPr lang="en-US" sz="3200" cap="none" dirty="0" smtClean="0">
                <a:solidFill>
                  <a:srgbClr val="FF0000"/>
                </a:solidFill>
                <a:latin typeface="Times New Roman" pitchFamily="18" charset="0"/>
                <a:cs typeface="Times New Roman" pitchFamily="18" charset="0"/>
              </a:rPr>
              <a:t>BDU</a:t>
            </a:r>
          </a:p>
          <a:p>
            <a:r>
              <a:rPr lang="en-US" sz="3200" cap="none" dirty="0" smtClean="0">
                <a:solidFill>
                  <a:srgbClr val="FF0000"/>
                </a:solidFill>
                <a:latin typeface="Times New Roman" pitchFamily="18" charset="0"/>
                <a:cs typeface="Times New Roman" pitchFamily="18" charset="0"/>
              </a:rPr>
              <a:t>TRICHY</a:t>
            </a:r>
          </a:p>
          <a:p>
            <a:endParaRPr lang="en-IN" sz="4400" cap="none" dirty="0" smtClean="0">
              <a:solidFill>
                <a:schemeClr val="tx2"/>
              </a:solidFill>
              <a:latin typeface="Comic Sans MS" pitchFamily="66" charset="0"/>
            </a:endParaRPr>
          </a:p>
        </p:txBody>
      </p:sp>
      <p:sp>
        <p:nvSpPr>
          <p:cNvPr id="2" name="Title 1"/>
          <p:cNvSpPr>
            <a:spLocks noGrp="1"/>
          </p:cNvSpPr>
          <p:nvPr>
            <p:ph type="ctrTitle"/>
          </p:nvPr>
        </p:nvSpPr>
        <p:spPr/>
        <p:txBody>
          <a:bodyPr>
            <a:normAutofit fontScale="90000"/>
          </a:bodyPr>
          <a:lstStyle/>
          <a:p>
            <a:r>
              <a:rPr lang="en-IN" dirty="0" smtClean="0"/>
              <a:t/>
            </a:r>
            <a:br>
              <a:rPr lang="en-IN" dirty="0" smtClean="0"/>
            </a:br>
            <a:r>
              <a:rPr lang="en-IN" dirty="0" smtClean="0"/>
              <a:t>UNIT - V </a:t>
            </a:r>
            <a:br>
              <a:rPr lang="en-IN" dirty="0" smtClean="0"/>
            </a:br>
            <a:endParaRPr lang="en-US" dirty="0"/>
          </a:p>
        </p:txBody>
      </p:sp>
      <p:sp>
        <p:nvSpPr>
          <p:cNvPr id="4" name="TextBox 3"/>
          <p:cNvSpPr txBox="1"/>
          <p:nvPr/>
        </p:nvSpPr>
        <p:spPr>
          <a:xfrm>
            <a:off x="1357290" y="1681451"/>
            <a:ext cx="6929486" cy="461665"/>
          </a:xfrm>
          <a:prstGeom prst="rect">
            <a:avLst/>
          </a:prstGeom>
          <a:noFill/>
        </p:spPr>
        <p:txBody>
          <a:bodyPr wrap="square" rtlCol="0">
            <a:spAutoFit/>
          </a:bodyPr>
          <a:lstStyle/>
          <a:p>
            <a:r>
              <a:rPr lang="en-US" sz="2400" dirty="0" smtClean="0">
                <a:solidFill>
                  <a:schemeClr val="accent2">
                    <a:lumMod val="75000"/>
                  </a:schemeClr>
                </a:solidFill>
              </a:rPr>
              <a:t>Development of Web Services and applications</a:t>
            </a:r>
            <a:endParaRPr lang="en-US" sz="2400" dirty="0">
              <a:solidFill>
                <a:schemeClr val="accent2">
                  <a:lumMod val="75000"/>
                </a:schemeClr>
              </a:solidFill>
            </a:endParaRPr>
          </a:p>
        </p:txBody>
      </p:sp>
      <p:sp>
        <p:nvSpPr>
          <p:cNvPr id="5" name="TextBox 4"/>
          <p:cNvSpPr txBox="1"/>
          <p:nvPr/>
        </p:nvSpPr>
        <p:spPr>
          <a:xfrm>
            <a:off x="1857356" y="285728"/>
            <a:ext cx="5429288" cy="584775"/>
          </a:xfrm>
          <a:prstGeom prst="rect">
            <a:avLst/>
          </a:prstGeom>
          <a:noFill/>
        </p:spPr>
        <p:txBody>
          <a:bodyPr wrap="square" rtlCol="0">
            <a:spAutoFit/>
          </a:bodyPr>
          <a:lstStyle/>
          <a:p>
            <a:pPr algn="ctr"/>
            <a:r>
              <a:rPr lang="en-US" sz="3200" dirty="0" smtClean="0">
                <a:latin typeface="Times New Roman" pitchFamily="18" charset="0"/>
                <a:cs typeface="Times New Roman" pitchFamily="18" charset="0"/>
              </a:rPr>
              <a:t>Web Services</a:t>
            </a:r>
            <a:endParaRPr lang="en-US" sz="3200"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00136"/>
          </a:xfrm>
        </p:spPr>
        <p:txBody>
          <a:bodyPr>
            <a:normAutofit/>
          </a:bodyPr>
          <a:lstStyle/>
          <a:p>
            <a:r>
              <a:rPr lang="en-US" b="1" dirty="0"/>
              <a:t>Tomcat and Axis Setup</a:t>
            </a:r>
            <a:br>
              <a:rPr lang="en-US" b="1" dirty="0"/>
            </a:b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a:t>Before </a:t>
            </a:r>
            <a:r>
              <a:rPr lang="en-US" dirty="0" smtClean="0"/>
              <a:t> </a:t>
            </a:r>
            <a:r>
              <a:rPr lang="en-US" dirty="0"/>
              <a:t>using Axis, </a:t>
            </a:r>
            <a:r>
              <a:rPr lang="en-US" dirty="0" smtClean="0"/>
              <a:t>we </a:t>
            </a:r>
            <a:r>
              <a:rPr lang="en-US" dirty="0"/>
              <a:t>need to download a copy of Jakarta Tomcat and Apache Axis:</a:t>
            </a:r>
          </a:p>
          <a:p>
            <a:r>
              <a:rPr lang="en-US" dirty="0">
                <a:hlinkClick r:id="rId2"/>
              </a:rPr>
              <a:t>Jakarta Tomcat</a:t>
            </a:r>
            <a:endParaRPr lang="en-US" dirty="0"/>
          </a:p>
          <a:p>
            <a:r>
              <a:rPr lang="en-US" dirty="0">
                <a:hlinkClick r:id="rId3"/>
              </a:rPr>
              <a:t>Apache Axis</a:t>
            </a:r>
            <a:endParaRPr lang="en-US" dirty="0"/>
          </a:p>
          <a:p>
            <a:r>
              <a:rPr lang="en-US" dirty="0"/>
              <a:t>After installing Tomcat and decompressing Axis, copy the "axis" folder from &lt;axis-home&gt;/</a:t>
            </a:r>
            <a:r>
              <a:rPr lang="en-US" dirty="0" err="1"/>
              <a:t>webapps</a:t>
            </a:r>
            <a:r>
              <a:rPr lang="en-US" dirty="0"/>
              <a:t> to&lt;tomcat-home&gt;/</a:t>
            </a:r>
            <a:r>
              <a:rPr lang="en-US" dirty="0" err="1"/>
              <a:t>webapps</a:t>
            </a:r>
            <a:r>
              <a:rPr lang="en-US" dirty="0"/>
              <a:t>. </a:t>
            </a:r>
            <a:endParaRPr lang="en-US" dirty="0" smtClean="0"/>
          </a:p>
          <a:p>
            <a:r>
              <a:rPr lang="en-US" dirty="0" smtClean="0"/>
              <a:t>This </a:t>
            </a:r>
            <a:r>
              <a:rPr lang="en-US" dirty="0"/>
              <a:t>gives </a:t>
            </a:r>
            <a:r>
              <a:rPr lang="en-US" dirty="0" smtClean="0"/>
              <a:t>the </a:t>
            </a:r>
            <a:r>
              <a:rPr lang="en-US" dirty="0"/>
              <a:t>following folder:</a:t>
            </a:r>
          </a:p>
          <a:p>
            <a:pPr>
              <a:buNone/>
            </a:pPr>
            <a:r>
              <a:rPr lang="en-US" dirty="0" smtClean="0"/>
              <a:t>		&lt;tomcat-home&gt;/</a:t>
            </a:r>
            <a:r>
              <a:rPr lang="en-US" dirty="0" err="1" smtClean="0"/>
              <a:t>webapps</a:t>
            </a:r>
            <a:r>
              <a:rPr lang="en-US" dirty="0" smtClean="0"/>
              <a:t>/axis</a:t>
            </a:r>
          </a:p>
          <a:p>
            <a:r>
              <a:rPr lang="en-US" dirty="0" smtClean="0"/>
              <a:t>Before </a:t>
            </a:r>
            <a:r>
              <a:rPr lang="en-US" dirty="0"/>
              <a:t>starting Tomcat, </a:t>
            </a:r>
            <a:r>
              <a:rPr lang="en-US" dirty="0" smtClean="0"/>
              <a:t>we </a:t>
            </a:r>
            <a:r>
              <a:rPr lang="en-US" dirty="0"/>
              <a:t>need to download a few support libraries that Axis needs:</a:t>
            </a:r>
          </a:p>
          <a:p>
            <a:pPr>
              <a:buFont typeface="Wingdings" pitchFamily="2" charset="2"/>
              <a:buChar char="ü"/>
            </a:pPr>
            <a:r>
              <a:rPr lang="en-US" dirty="0">
                <a:hlinkClick r:id="rId4"/>
              </a:rPr>
              <a:t>Java Activation Framework</a:t>
            </a:r>
            <a:endParaRPr lang="en-US" dirty="0"/>
          </a:p>
          <a:p>
            <a:pPr>
              <a:buFont typeface="Wingdings" pitchFamily="2" charset="2"/>
              <a:buChar char="ü"/>
            </a:pPr>
            <a:r>
              <a:rPr lang="en-US" dirty="0" err="1">
                <a:hlinkClick r:id="rId5"/>
              </a:rPr>
              <a:t>JavaMail</a:t>
            </a:r>
            <a:endParaRPr lang="en-US" dirty="0"/>
          </a:p>
          <a:p>
            <a:pPr>
              <a:buFont typeface="Wingdings" pitchFamily="2" charset="2"/>
              <a:buChar char="ü"/>
            </a:pPr>
            <a:r>
              <a:rPr lang="en-US" dirty="0">
                <a:hlinkClick r:id="rId6"/>
              </a:rPr>
              <a:t>XML Security</a:t>
            </a:r>
            <a:endParaRPr lang="en-US" dirty="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00136"/>
          </a:xfrm>
        </p:spPr>
        <p:txBody>
          <a:bodyPr>
            <a:normAutofit/>
          </a:bodyPr>
          <a:lstStyle/>
          <a:p>
            <a:r>
              <a:rPr lang="en-US" b="1" dirty="0" smtClean="0"/>
              <a:t>Tomcat and Axis Setup</a:t>
            </a:r>
            <a:br>
              <a:rPr lang="en-US" b="1" dirty="0" smtClean="0"/>
            </a:br>
            <a:r>
              <a:rPr lang="en-US" b="1" dirty="0" smtClean="0"/>
              <a:t>(Cont…)</a:t>
            </a:r>
            <a:endParaRPr lang="en-US" dirty="0"/>
          </a:p>
        </p:txBody>
      </p:sp>
      <p:sp>
        <p:nvSpPr>
          <p:cNvPr id="3" name="Content Placeholder 2"/>
          <p:cNvSpPr>
            <a:spLocks noGrp="1"/>
          </p:cNvSpPr>
          <p:nvPr>
            <p:ph sz="quarter" idx="1"/>
          </p:nvPr>
        </p:nvSpPr>
        <p:spPr>
          <a:xfrm>
            <a:off x="457200" y="1600200"/>
            <a:ext cx="8229600" cy="4900634"/>
          </a:xfrm>
        </p:spPr>
        <p:txBody>
          <a:bodyPr>
            <a:normAutofit fontScale="77500" lnSpcReduction="20000"/>
          </a:bodyPr>
          <a:lstStyle/>
          <a:p>
            <a:r>
              <a:rPr lang="en-IN" dirty="0"/>
              <a:t>Then copy the following files to </a:t>
            </a:r>
            <a:r>
              <a:rPr lang="en-IN" dirty="0" smtClean="0"/>
              <a:t>the</a:t>
            </a:r>
            <a:r>
              <a:rPr lang="en-IN" dirty="0"/>
              <a:t> &lt;tomcat-home&gt;/</a:t>
            </a:r>
            <a:r>
              <a:rPr lang="en-IN" dirty="0" err="1"/>
              <a:t>webapps</a:t>
            </a:r>
            <a:r>
              <a:rPr lang="en-IN" dirty="0"/>
              <a:t>/axis/WEB-INF/lib folder:</a:t>
            </a:r>
          </a:p>
          <a:p>
            <a:pPr>
              <a:buFont typeface="Wingdings" pitchFamily="2" charset="2"/>
              <a:buChar char="ü"/>
            </a:pPr>
            <a:r>
              <a:rPr lang="en-IN" dirty="0"/>
              <a:t>activation.jar</a:t>
            </a:r>
          </a:p>
          <a:p>
            <a:pPr>
              <a:buFont typeface="Wingdings" pitchFamily="2" charset="2"/>
              <a:buChar char="ü"/>
            </a:pPr>
            <a:r>
              <a:rPr lang="en-IN" dirty="0"/>
              <a:t>mail.jar</a:t>
            </a:r>
          </a:p>
          <a:p>
            <a:pPr>
              <a:buFont typeface="Wingdings" pitchFamily="2" charset="2"/>
              <a:buChar char="ü"/>
            </a:pPr>
            <a:r>
              <a:rPr lang="en-IN" dirty="0"/>
              <a:t>xmlsec-1.2.1.jar</a:t>
            </a:r>
          </a:p>
          <a:p>
            <a:pPr>
              <a:buFont typeface="Wingdings" pitchFamily="2" charset="2"/>
              <a:buChar char="ü"/>
            </a:pPr>
            <a:r>
              <a:rPr lang="en-IN" dirty="0"/>
              <a:t>xalan.jar</a:t>
            </a:r>
          </a:p>
          <a:p>
            <a:r>
              <a:rPr lang="en-IN" dirty="0"/>
              <a:t>Start Tomcat by executing the </a:t>
            </a:r>
            <a:r>
              <a:rPr lang="en-IN" dirty="0" err="1"/>
              <a:t>startup</a:t>
            </a:r>
            <a:r>
              <a:rPr lang="en-IN" dirty="0"/>
              <a:t> script from the </a:t>
            </a:r>
            <a:endParaRPr lang="en-IN" dirty="0" smtClean="0"/>
          </a:p>
          <a:p>
            <a:r>
              <a:rPr lang="en-IN" dirty="0" smtClean="0"/>
              <a:t>&lt;</a:t>
            </a:r>
            <a:r>
              <a:rPr lang="en-IN" dirty="0"/>
              <a:t>tomcat-home&gt;/bin folder. </a:t>
            </a:r>
            <a:endParaRPr lang="en-IN" dirty="0" smtClean="0"/>
          </a:p>
          <a:p>
            <a:r>
              <a:rPr lang="en-IN" dirty="0" smtClean="0"/>
              <a:t>For </a:t>
            </a:r>
            <a:r>
              <a:rPr lang="en-IN" dirty="0"/>
              <a:t>example, on Windows:</a:t>
            </a:r>
          </a:p>
          <a:p>
            <a:r>
              <a:rPr lang="en-IN" dirty="0" smtClean="0"/>
              <a:t>C:\jakarta-tomcat-5.5.9\bin&gt; </a:t>
            </a:r>
            <a:r>
              <a:rPr lang="en-IN" dirty="0" err="1" smtClean="0"/>
              <a:t>startup</a:t>
            </a:r>
            <a:endParaRPr lang="en-IN" dirty="0" smtClean="0"/>
          </a:p>
          <a:p>
            <a:r>
              <a:rPr lang="en-IN" dirty="0" smtClean="0"/>
              <a:t>Now </a:t>
            </a:r>
            <a:r>
              <a:rPr lang="en-IN" dirty="0"/>
              <a:t>you can test your installation by directing your Web browser to the following URL:</a:t>
            </a:r>
          </a:p>
          <a:p>
            <a:r>
              <a:rPr lang="en-IN" dirty="0" smtClean="0"/>
              <a:t>http://localhost:8080/axis</a:t>
            </a:r>
            <a:r>
              <a:rPr lang="en-IN" dirty="0"/>
              <a:t>Click on "Validation" or go directly to the URL:</a:t>
            </a:r>
          </a:p>
          <a:p>
            <a:r>
              <a:rPr lang="en-IN" dirty="0" smtClean="0"/>
              <a:t>http://localhost:8080/axis/happyaxis.jsp</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384"/>
          </a:xfrm>
        </p:spPr>
        <p:txBody>
          <a:bodyPr>
            <a:normAutofit fontScale="90000"/>
          </a:bodyPr>
          <a:lstStyle/>
          <a:p>
            <a:r>
              <a:rPr lang="en-US" b="1" dirty="0" smtClean="0"/>
              <a:t>Tomcat and Axis Setup</a:t>
            </a:r>
            <a:br>
              <a:rPr lang="en-US" b="1" dirty="0" smtClean="0"/>
            </a:br>
            <a:r>
              <a:rPr lang="en-US" b="1" dirty="0" smtClean="0"/>
              <a:t>(Cont…)</a:t>
            </a:r>
            <a:endParaRPr lang="en-US" dirty="0"/>
          </a:p>
        </p:txBody>
      </p:sp>
      <p:sp>
        <p:nvSpPr>
          <p:cNvPr id="3" name="Content Placeholder 2"/>
          <p:cNvSpPr>
            <a:spLocks noGrp="1"/>
          </p:cNvSpPr>
          <p:nvPr>
            <p:ph sz="quarter" idx="1"/>
          </p:nvPr>
        </p:nvSpPr>
        <p:spPr>
          <a:xfrm>
            <a:off x="457200" y="1600200"/>
            <a:ext cx="8229600" cy="4972072"/>
          </a:xfrm>
        </p:spPr>
        <p:txBody>
          <a:bodyPr>
            <a:normAutofit/>
          </a:bodyPr>
          <a:lstStyle/>
          <a:p>
            <a:r>
              <a:rPr lang="en-IN" dirty="0"/>
              <a:t>Finally, </a:t>
            </a:r>
            <a:r>
              <a:rPr lang="en-IN" dirty="0" smtClean="0"/>
              <a:t>we </a:t>
            </a:r>
            <a:r>
              <a:rPr lang="en-IN" dirty="0"/>
              <a:t>want to test </a:t>
            </a:r>
            <a:r>
              <a:rPr lang="en-IN" dirty="0" smtClean="0"/>
              <a:t>installation </a:t>
            </a:r>
            <a:r>
              <a:rPr lang="en-IN" dirty="0"/>
              <a:t>by listing the currently deployed Web services. Click "List" from the Axis homepage:</a:t>
            </a:r>
          </a:p>
          <a:p>
            <a:r>
              <a:rPr lang="en-IN" dirty="0" smtClean="0">
                <a:hlinkClick r:id="rId2"/>
              </a:rPr>
              <a:t>http://localhost:8080/axis</a:t>
            </a:r>
            <a:endParaRPr lang="en-IN" dirty="0" smtClean="0"/>
          </a:p>
          <a:p>
            <a:r>
              <a:rPr lang="en-IN" dirty="0" smtClean="0"/>
              <a:t>Then we </a:t>
            </a:r>
            <a:r>
              <a:rPr lang="en-IN" dirty="0"/>
              <a:t>see two services:</a:t>
            </a:r>
          </a:p>
          <a:p>
            <a:pPr>
              <a:buFont typeface="Wingdings" pitchFamily="2" charset="2"/>
              <a:buChar char="q"/>
            </a:pPr>
            <a:r>
              <a:rPr lang="en-IN" dirty="0" err="1"/>
              <a:t>AdminService</a:t>
            </a:r>
            <a:endParaRPr lang="en-IN" dirty="0"/>
          </a:p>
          <a:p>
            <a:pPr>
              <a:buFont typeface="Wingdings" pitchFamily="2" charset="2"/>
              <a:buChar char="q"/>
            </a:pPr>
            <a:r>
              <a:rPr lang="en-IN" dirty="0"/>
              <a:t>Version</a:t>
            </a:r>
          </a:p>
          <a:p>
            <a:r>
              <a:rPr lang="en-IN" dirty="0"/>
              <a:t>Click on the </a:t>
            </a:r>
            <a:r>
              <a:rPr lang="en-IN" dirty="0" err="1"/>
              <a:t>wsdl</a:t>
            </a:r>
            <a:r>
              <a:rPr lang="en-IN" dirty="0"/>
              <a:t> link for the Version service to validate that Axis is properly serving its content.</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28698"/>
          </a:xfrm>
        </p:spPr>
        <p:txBody>
          <a:bodyPr>
            <a:normAutofit/>
          </a:bodyPr>
          <a:lstStyle/>
          <a:p>
            <a:r>
              <a:rPr lang="en-IN" b="1" dirty="0" smtClean="0"/>
              <a:t>Building the Web Service</a:t>
            </a:r>
            <a:br>
              <a:rPr lang="en-IN" b="1" dirty="0" smtClean="0"/>
            </a:br>
            <a:endParaRPr lang="en-US" dirty="0"/>
          </a:p>
        </p:txBody>
      </p:sp>
      <p:sp>
        <p:nvSpPr>
          <p:cNvPr id="3" name="Content Placeholder 2"/>
          <p:cNvSpPr>
            <a:spLocks noGrp="1"/>
          </p:cNvSpPr>
          <p:nvPr>
            <p:ph sz="quarter" idx="1"/>
          </p:nvPr>
        </p:nvSpPr>
        <p:spPr/>
        <p:txBody>
          <a:bodyPr>
            <a:normAutofit/>
          </a:bodyPr>
          <a:lstStyle/>
          <a:p>
            <a:r>
              <a:rPr lang="en-IN" dirty="0" smtClean="0"/>
              <a:t>We'll </a:t>
            </a:r>
            <a:r>
              <a:rPr lang="en-IN" dirty="0"/>
              <a:t>continue with the "Age" Web service that we defined in the </a:t>
            </a:r>
            <a:r>
              <a:rPr lang="en-IN" dirty="0" err="1"/>
              <a:t>JBoss</a:t>
            </a:r>
            <a:r>
              <a:rPr lang="en-IN" dirty="0"/>
              <a:t> example, but in the context of Axis. </a:t>
            </a:r>
            <a:endParaRPr lang="en-IN" dirty="0" smtClean="0"/>
          </a:p>
          <a:p>
            <a:r>
              <a:rPr lang="en-IN" dirty="0" smtClean="0"/>
              <a:t>An </a:t>
            </a:r>
            <a:r>
              <a:rPr lang="en-IN" dirty="0"/>
              <a:t>Axis Web Service only requires two things:</a:t>
            </a:r>
          </a:p>
          <a:p>
            <a:r>
              <a:rPr lang="en-IN" dirty="0"/>
              <a:t>A normal Java class that provides the Web Service implementation methods</a:t>
            </a:r>
          </a:p>
          <a:p>
            <a:r>
              <a:rPr lang="en-IN" dirty="0"/>
              <a:t>A Web Services Deployment Descriptor (</a:t>
            </a:r>
            <a:r>
              <a:rPr lang="en-IN" dirty="0" smtClean="0"/>
              <a:t>WSDD</a:t>
            </a:r>
            <a:endParaRPr lang="en-IN" dirty="0"/>
          </a:p>
          <a:p>
            <a:endParaRPr lang="en-IN" b="1"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 AgeService.java</a:t>
            </a:r>
            <a:endParaRPr lang="en-US" dirty="0"/>
          </a:p>
        </p:txBody>
      </p:sp>
      <p:sp>
        <p:nvSpPr>
          <p:cNvPr id="3" name="Content Placeholder 2"/>
          <p:cNvSpPr>
            <a:spLocks noGrp="1"/>
          </p:cNvSpPr>
          <p:nvPr>
            <p:ph sz="quarter" idx="1"/>
          </p:nvPr>
        </p:nvSpPr>
        <p:spPr/>
        <p:txBody>
          <a:bodyPr>
            <a:normAutofit fontScale="92500" lnSpcReduction="10000"/>
          </a:bodyPr>
          <a:lstStyle/>
          <a:p>
            <a:pPr>
              <a:buNone/>
            </a:pPr>
            <a:r>
              <a:rPr lang="en-IN" dirty="0" smtClean="0"/>
              <a:t>package </a:t>
            </a:r>
            <a:r>
              <a:rPr lang="en-IN" dirty="0" err="1" smtClean="0"/>
              <a:t>com.javasrc.webservices.age</a:t>
            </a:r>
            <a:r>
              <a:rPr lang="en-IN" dirty="0" smtClean="0"/>
              <a:t>; </a:t>
            </a:r>
          </a:p>
          <a:p>
            <a:pPr>
              <a:buNone/>
            </a:pPr>
            <a:r>
              <a:rPr lang="en-IN" dirty="0" smtClean="0"/>
              <a:t>public class </a:t>
            </a:r>
            <a:r>
              <a:rPr lang="en-IN" dirty="0" err="1" smtClean="0"/>
              <a:t>AgeService</a:t>
            </a:r>
            <a:r>
              <a:rPr lang="en-IN" dirty="0" smtClean="0"/>
              <a:t> </a:t>
            </a:r>
          </a:p>
          <a:p>
            <a:pPr>
              <a:buNone/>
            </a:pPr>
            <a:r>
              <a:rPr lang="en-IN" dirty="0" smtClean="0"/>
              <a:t>{</a:t>
            </a:r>
          </a:p>
          <a:p>
            <a:pPr>
              <a:buNone/>
            </a:pPr>
            <a:r>
              <a:rPr lang="en-IN" dirty="0" smtClean="0"/>
              <a:t> public String age( String name, Integer age ) </a:t>
            </a:r>
          </a:p>
          <a:p>
            <a:pPr>
              <a:buNone/>
            </a:pPr>
            <a:r>
              <a:rPr lang="en-IN" dirty="0" smtClean="0"/>
              <a:t>{ </a:t>
            </a:r>
          </a:p>
          <a:p>
            <a:pPr>
              <a:buNone/>
            </a:pPr>
            <a:r>
              <a:rPr lang="en-IN" dirty="0" smtClean="0"/>
              <a:t>return name + " is " + age + " years old!"; </a:t>
            </a:r>
          </a:p>
          <a:p>
            <a:pPr>
              <a:buNone/>
            </a:pPr>
            <a:r>
              <a:rPr lang="en-IN" dirty="0" smtClean="0"/>
              <a:t>} </a:t>
            </a:r>
          </a:p>
          <a:p>
            <a:pPr>
              <a:buNone/>
            </a:pPr>
            <a:r>
              <a:rPr lang="en-IN" dirty="0" smtClean="0"/>
              <a:t>}</a:t>
            </a:r>
          </a:p>
          <a:p>
            <a:pPr>
              <a:buNone/>
            </a:pPr>
            <a:r>
              <a:rPr lang="en-IN" dirty="0"/>
              <a:t>	</a:t>
            </a:r>
            <a:r>
              <a:rPr lang="en-IN" dirty="0" smtClean="0"/>
              <a:t>	This is a standard Java class with a single method: age() accepts a name and an age and returns a String.</a:t>
            </a:r>
          </a:p>
          <a:p>
            <a:pPr>
              <a:buNone/>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57260"/>
          </a:xfrm>
        </p:spPr>
        <p:txBody>
          <a:bodyPr>
            <a:normAutofit fontScale="90000"/>
          </a:bodyPr>
          <a:lstStyle/>
          <a:p>
            <a:r>
              <a:rPr lang="en-IN" b="1" dirty="0" err="1" smtClean="0"/>
              <a:t>AgeService.wsdd</a:t>
            </a:r>
            <a:r>
              <a:rPr lang="en-IN" b="1" dirty="0" smtClean="0"/>
              <a:t/>
            </a:r>
            <a:br>
              <a:rPr lang="en-IN" b="1" dirty="0" smtClean="0"/>
            </a:br>
            <a:endParaRPr lang="en-US" dirty="0"/>
          </a:p>
        </p:txBody>
      </p:sp>
      <p:sp>
        <p:nvSpPr>
          <p:cNvPr id="3" name="Content Placeholder 2"/>
          <p:cNvSpPr>
            <a:spLocks noGrp="1"/>
          </p:cNvSpPr>
          <p:nvPr>
            <p:ph sz="quarter" idx="1"/>
          </p:nvPr>
        </p:nvSpPr>
        <p:spPr>
          <a:xfrm>
            <a:off x="457200" y="1142984"/>
            <a:ext cx="8229600" cy="5500726"/>
          </a:xfrm>
        </p:spPr>
        <p:txBody>
          <a:bodyPr>
            <a:normAutofit fontScale="77500" lnSpcReduction="20000"/>
          </a:bodyPr>
          <a:lstStyle/>
          <a:p>
            <a:pPr>
              <a:buNone/>
            </a:pPr>
            <a:r>
              <a:rPr lang="en-IN" dirty="0" smtClean="0"/>
              <a:t>&lt;deployment </a:t>
            </a:r>
            <a:r>
              <a:rPr lang="en-IN" dirty="0" err="1" smtClean="0"/>
              <a:t>xmlns</a:t>
            </a:r>
            <a:r>
              <a:rPr lang="en-IN" dirty="0" smtClean="0"/>
              <a:t>="http://xml.apache.org/axis/wsdd/" </a:t>
            </a:r>
            <a:r>
              <a:rPr lang="en-IN" dirty="0" err="1" smtClean="0"/>
              <a:t>xmlns:java</a:t>
            </a:r>
            <a:r>
              <a:rPr lang="en-IN" dirty="0" smtClean="0"/>
              <a:t>="http://xml.apache.org/axis/wsdd/providers/java"&gt; </a:t>
            </a:r>
          </a:p>
          <a:p>
            <a:pPr>
              <a:buNone/>
            </a:pPr>
            <a:r>
              <a:rPr lang="en-IN" dirty="0" smtClean="0"/>
              <a:t>&lt;service name="</a:t>
            </a:r>
            <a:r>
              <a:rPr lang="en-IN" dirty="0" err="1" smtClean="0"/>
              <a:t>AgeService</a:t>
            </a:r>
            <a:r>
              <a:rPr lang="en-IN" dirty="0" smtClean="0"/>
              <a:t>" provider="</a:t>
            </a:r>
            <a:r>
              <a:rPr lang="en-IN" dirty="0" err="1" smtClean="0"/>
              <a:t>java:RPC</a:t>
            </a:r>
            <a:r>
              <a:rPr lang="en-IN" dirty="0" smtClean="0"/>
              <a:t>"&gt; </a:t>
            </a:r>
          </a:p>
          <a:p>
            <a:pPr>
              <a:buNone/>
            </a:pPr>
            <a:r>
              <a:rPr lang="en-IN" dirty="0" smtClean="0"/>
              <a:t>&lt;parameter name="</a:t>
            </a:r>
            <a:r>
              <a:rPr lang="en-IN" dirty="0" err="1" smtClean="0"/>
              <a:t>className</a:t>
            </a:r>
            <a:r>
              <a:rPr lang="en-IN" dirty="0" smtClean="0"/>
              <a:t>" value="</a:t>
            </a:r>
            <a:r>
              <a:rPr lang="en-IN" dirty="0" err="1" smtClean="0"/>
              <a:t>com.javasrc.webservices.age.AgeService</a:t>
            </a:r>
            <a:r>
              <a:rPr lang="en-IN" dirty="0" smtClean="0"/>
              <a:t>"/&gt;</a:t>
            </a:r>
          </a:p>
          <a:p>
            <a:pPr>
              <a:buNone/>
            </a:pPr>
            <a:r>
              <a:rPr lang="en-IN" dirty="0" smtClean="0"/>
              <a:t> &lt;parameter name="</a:t>
            </a:r>
            <a:r>
              <a:rPr lang="en-IN" dirty="0" err="1" smtClean="0"/>
              <a:t>allowedMethods</a:t>
            </a:r>
            <a:r>
              <a:rPr lang="en-IN" dirty="0" smtClean="0"/>
              <a:t>" value="*"/&gt; &lt;/service&gt;</a:t>
            </a:r>
          </a:p>
          <a:p>
            <a:pPr>
              <a:buNone/>
            </a:pPr>
            <a:r>
              <a:rPr lang="en-IN" dirty="0" smtClean="0"/>
              <a:t>&lt;/deployment&gt;</a:t>
            </a:r>
          </a:p>
          <a:p>
            <a:pPr>
              <a:buNone/>
            </a:pPr>
            <a:endParaRPr lang="en-IN" dirty="0" smtClean="0"/>
          </a:p>
          <a:p>
            <a:pPr>
              <a:buNone/>
            </a:pPr>
            <a:r>
              <a:rPr lang="en-IN" dirty="0" smtClean="0"/>
              <a:t>		The </a:t>
            </a:r>
            <a:r>
              <a:rPr lang="en-IN" dirty="0"/>
              <a:t>deployment descriptor provides some basic wrapping around three key pieces of information:</a:t>
            </a:r>
          </a:p>
          <a:p>
            <a:pPr>
              <a:buFont typeface="Wingdings" pitchFamily="2" charset="2"/>
              <a:buChar char="v"/>
            </a:pPr>
            <a:r>
              <a:rPr lang="en-IN" dirty="0"/>
              <a:t>The name of the Web Service</a:t>
            </a:r>
          </a:p>
          <a:p>
            <a:pPr>
              <a:buFont typeface="Wingdings" pitchFamily="2" charset="2"/>
              <a:buChar char="v"/>
            </a:pPr>
            <a:r>
              <a:rPr lang="en-IN" dirty="0"/>
              <a:t>The class that implements the Web Services</a:t>
            </a:r>
          </a:p>
          <a:p>
            <a:pPr>
              <a:buFont typeface="Wingdings" pitchFamily="2" charset="2"/>
              <a:buChar char="v"/>
            </a:pPr>
            <a:r>
              <a:rPr lang="en-IN" dirty="0"/>
              <a:t>The methods in the class that we want Axis to </a:t>
            </a:r>
            <a:r>
              <a:rPr lang="en-IN" dirty="0" smtClean="0"/>
              <a:t>expose</a:t>
            </a:r>
          </a:p>
          <a:p>
            <a:pPr>
              <a:buNone/>
            </a:pPr>
            <a:endParaRPr lang="en-IN" dirty="0"/>
          </a:p>
          <a:p>
            <a:pPr>
              <a:buNone/>
            </a:pPr>
            <a:r>
              <a:rPr lang="en-IN" dirty="0" smtClean="0"/>
              <a:t>		In </a:t>
            </a:r>
            <a:r>
              <a:rPr lang="en-IN" dirty="0"/>
              <a:t>this case, we map the name "</a:t>
            </a:r>
            <a:r>
              <a:rPr lang="en-IN" dirty="0" err="1"/>
              <a:t>AgeService</a:t>
            </a:r>
            <a:r>
              <a:rPr lang="en-IN" dirty="0"/>
              <a:t>" to the </a:t>
            </a:r>
            <a:r>
              <a:rPr lang="en-IN" dirty="0" err="1"/>
              <a:t>com.javasrc.webservices.age.AgeServiceclass</a:t>
            </a:r>
            <a:r>
              <a:rPr lang="en-IN" dirty="0"/>
              <a:t> and expose all of its methods.</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057260"/>
          </a:xfrm>
        </p:spPr>
        <p:txBody>
          <a:bodyPr>
            <a:normAutofit fontScale="90000"/>
          </a:bodyPr>
          <a:lstStyle/>
          <a:p>
            <a:r>
              <a:rPr lang="en-US" b="1" dirty="0"/>
              <a:t>Deploying the Web service</a:t>
            </a:r>
            <a:br>
              <a:rPr lang="en-US" b="1" dirty="0"/>
            </a:br>
            <a:endParaRPr lang="en-US" dirty="0"/>
          </a:p>
        </p:txBody>
      </p:sp>
      <p:sp>
        <p:nvSpPr>
          <p:cNvPr id="3" name="Content Placeholder 2"/>
          <p:cNvSpPr>
            <a:spLocks noGrp="1"/>
          </p:cNvSpPr>
          <p:nvPr>
            <p:ph sz="quarter" idx="1"/>
          </p:nvPr>
        </p:nvSpPr>
        <p:spPr>
          <a:xfrm>
            <a:off x="457200" y="1071546"/>
            <a:ext cx="8229600" cy="5429288"/>
          </a:xfrm>
        </p:spPr>
        <p:txBody>
          <a:bodyPr>
            <a:normAutofit fontScale="85000" lnSpcReduction="20000"/>
          </a:bodyPr>
          <a:lstStyle/>
          <a:p>
            <a:r>
              <a:rPr lang="en-IN" dirty="0"/>
              <a:t>Deploying the Web Service to Axis is a little different from traditional application servers. The Web Service implementation class is packaged together with the Web Services </a:t>
            </a:r>
            <a:r>
              <a:rPr lang="en-IN" dirty="0" smtClean="0"/>
              <a:t>engine.</a:t>
            </a:r>
          </a:p>
          <a:p>
            <a:r>
              <a:rPr lang="en-IN" dirty="0" smtClean="0"/>
              <a:t> </a:t>
            </a:r>
            <a:r>
              <a:rPr lang="en-IN" dirty="0"/>
              <a:t>In this case, </a:t>
            </a:r>
            <a:r>
              <a:rPr lang="en-IN" dirty="0" smtClean="0"/>
              <a:t>we </a:t>
            </a:r>
            <a:r>
              <a:rPr lang="en-IN" dirty="0"/>
              <a:t>need to copy your compiled Web Services classes (both the Web Service implementation and all classes on which it depends) to the </a:t>
            </a:r>
            <a:endParaRPr lang="en-IN" dirty="0" smtClean="0"/>
          </a:p>
          <a:p>
            <a:pPr>
              <a:buNone/>
            </a:pPr>
            <a:r>
              <a:rPr lang="en-IN" dirty="0"/>
              <a:t>	</a:t>
            </a:r>
            <a:r>
              <a:rPr lang="en-IN" dirty="0" smtClean="0"/>
              <a:t>	&lt;</a:t>
            </a:r>
            <a:r>
              <a:rPr lang="en-IN" dirty="0"/>
              <a:t>tomcat-home&gt;/</a:t>
            </a:r>
            <a:r>
              <a:rPr lang="en-IN" dirty="0" err="1"/>
              <a:t>webapps</a:t>
            </a:r>
            <a:r>
              <a:rPr lang="en-IN" dirty="0"/>
              <a:t>/axis/WEB-INF/classes folder, </a:t>
            </a:r>
            <a:endParaRPr lang="en-IN" dirty="0" smtClean="0"/>
          </a:p>
          <a:p>
            <a:pPr>
              <a:buNone/>
            </a:pPr>
            <a:r>
              <a:rPr lang="en-IN" dirty="0"/>
              <a:t>	</a:t>
            </a:r>
            <a:r>
              <a:rPr lang="en-IN" dirty="0" smtClean="0"/>
              <a:t>and </a:t>
            </a:r>
            <a:r>
              <a:rPr lang="en-IN" dirty="0"/>
              <a:t>remember to preserve the package directory structure.</a:t>
            </a:r>
          </a:p>
          <a:p>
            <a:r>
              <a:rPr lang="en-IN" dirty="0"/>
              <a:t>The </a:t>
            </a:r>
            <a:r>
              <a:rPr lang="en-IN" dirty="0" err="1"/>
              <a:t>AgeService.class</a:t>
            </a:r>
            <a:r>
              <a:rPr lang="en-IN" dirty="0"/>
              <a:t> file should be copied to the following folder</a:t>
            </a:r>
            <a:r>
              <a:rPr lang="en-IN" dirty="0" smtClean="0"/>
              <a:t>:</a:t>
            </a:r>
          </a:p>
          <a:p>
            <a:pPr>
              <a:buNone/>
            </a:pPr>
            <a:endParaRPr lang="en-IN" dirty="0"/>
          </a:p>
          <a:p>
            <a:pPr>
              <a:buNone/>
            </a:pPr>
            <a:r>
              <a:rPr lang="en-IN" dirty="0" smtClean="0"/>
              <a:t>		&lt;tomcat-home&gt;/</a:t>
            </a:r>
            <a:r>
              <a:rPr lang="en-IN" dirty="0" err="1" smtClean="0"/>
              <a:t>webapps</a:t>
            </a:r>
            <a:r>
              <a:rPr lang="en-IN" dirty="0" smtClean="0"/>
              <a:t>/axis/WEB-INF/classes/com/</a:t>
            </a:r>
            <a:r>
              <a:rPr lang="en-IN" dirty="0" err="1" smtClean="0"/>
              <a:t>javasrc</a:t>
            </a:r>
            <a:r>
              <a:rPr lang="en-IN" dirty="0" smtClean="0"/>
              <a:t>/</a:t>
            </a:r>
            <a:r>
              <a:rPr lang="en-IN" dirty="0" err="1" smtClean="0"/>
              <a:t>webservices</a:t>
            </a:r>
            <a:r>
              <a:rPr lang="en-IN" dirty="0" smtClean="0"/>
              <a:t>/age.</a:t>
            </a:r>
          </a:p>
          <a:p>
            <a:pPr>
              <a:buNone/>
            </a:pPr>
            <a:r>
              <a:rPr lang="en-IN" dirty="0" smtClean="0"/>
              <a:t> </a:t>
            </a:r>
            <a:endParaRPr lang="en-IN" dirty="0"/>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384"/>
          </a:xfrm>
        </p:spPr>
        <p:txBody>
          <a:bodyPr>
            <a:normAutofit fontScale="90000"/>
          </a:bodyPr>
          <a:lstStyle/>
          <a:p>
            <a:r>
              <a:rPr lang="en-US" b="1" dirty="0" smtClean="0"/>
              <a:t>Deploying the Web service</a:t>
            </a:r>
            <a:br>
              <a:rPr lang="en-US" b="1" dirty="0" smtClean="0"/>
            </a:br>
            <a:r>
              <a:rPr lang="en-US" b="1" dirty="0" smtClean="0"/>
              <a:t>(Cont…)</a:t>
            </a:r>
            <a:endParaRPr lang="en-US" dirty="0"/>
          </a:p>
        </p:txBody>
      </p:sp>
      <p:sp>
        <p:nvSpPr>
          <p:cNvPr id="3" name="Content Placeholder 2"/>
          <p:cNvSpPr>
            <a:spLocks noGrp="1"/>
          </p:cNvSpPr>
          <p:nvPr>
            <p:ph sz="quarter" idx="1"/>
          </p:nvPr>
        </p:nvSpPr>
        <p:spPr/>
        <p:txBody>
          <a:bodyPr>
            <a:normAutofit fontScale="70000" lnSpcReduction="20000"/>
          </a:bodyPr>
          <a:lstStyle/>
          <a:p>
            <a:r>
              <a:rPr lang="en-IN" dirty="0" smtClean="0"/>
              <a:t>To launch the </a:t>
            </a:r>
            <a:r>
              <a:rPr lang="en-IN" dirty="0" err="1" smtClean="0"/>
              <a:t>AdminClient</a:t>
            </a:r>
            <a:r>
              <a:rPr lang="en-IN" dirty="0" smtClean="0"/>
              <a:t> you need to include the following JAR files in your CLASSPATH:</a:t>
            </a:r>
          </a:p>
          <a:p>
            <a:pPr>
              <a:buNone/>
            </a:pPr>
            <a:r>
              <a:rPr lang="en-US" dirty="0" smtClean="0"/>
              <a:t>	&lt;axis-home&gt;	\lib\axis.jar</a:t>
            </a:r>
          </a:p>
          <a:p>
            <a:pPr>
              <a:buNone/>
            </a:pPr>
            <a:r>
              <a:rPr lang="en-US" dirty="0" smtClean="0"/>
              <a:t> 	&lt;axis-home&gt;</a:t>
            </a:r>
            <a:r>
              <a:rPr lang="en-US" dirty="0"/>
              <a:t>	</a:t>
            </a:r>
            <a:r>
              <a:rPr lang="en-US" dirty="0" smtClean="0"/>
              <a:t>\lib\jaxrpc.jar</a:t>
            </a:r>
          </a:p>
          <a:p>
            <a:pPr>
              <a:buNone/>
            </a:pPr>
            <a:r>
              <a:rPr lang="en-US" dirty="0"/>
              <a:t>	</a:t>
            </a:r>
            <a:r>
              <a:rPr lang="en-US" dirty="0" smtClean="0"/>
              <a:t> &lt;axis-home&gt;\lib\saaj.jar </a:t>
            </a:r>
          </a:p>
          <a:p>
            <a:pPr>
              <a:buNone/>
            </a:pPr>
            <a:r>
              <a:rPr lang="en-US" dirty="0"/>
              <a:t>	</a:t>
            </a:r>
            <a:r>
              <a:rPr lang="en-US" dirty="0" smtClean="0"/>
              <a:t>&lt;axis-home&gt;\lib\wsdl4j.jar </a:t>
            </a:r>
          </a:p>
          <a:p>
            <a:pPr>
              <a:buNone/>
            </a:pPr>
            <a:r>
              <a:rPr lang="en-US" dirty="0"/>
              <a:t>	</a:t>
            </a:r>
            <a:r>
              <a:rPr lang="en-US" dirty="0" smtClean="0"/>
              <a:t>&lt;axis-home&gt;\lib\commons-logging.jar </a:t>
            </a:r>
          </a:p>
          <a:p>
            <a:pPr>
              <a:buNone/>
            </a:pPr>
            <a:r>
              <a:rPr lang="en-US" dirty="0"/>
              <a:t>	</a:t>
            </a:r>
            <a:r>
              <a:rPr lang="en-US" dirty="0" smtClean="0"/>
              <a:t>&lt;axis-home&gt;\lib\commons-discovery.jar</a:t>
            </a:r>
          </a:p>
          <a:p>
            <a:pPr>
              <a:buNone/>
            </a:pPr>
            <a:r>
              <a:rPr lang="en-US" dirty="0"/>
              <a:t>	</a:t>
            </a:r>
            <a:r>
              <a:rPr lang="en-US" dirty="0" smtClean="0"/>
              <a:t> &lt;java-activation-framework-home&gt;\activation.jar</a:t>
            </a:r>
          </a:p>
          <a:p>
            <a:pPr>
              <a:buNone/>
            </a:pPr>
            <a:r>
              <a:rPr lang="en-US" dirty="0"/>
              <a:t>	</a:t>
            </a:r>
            <a:r>
              <a:rPr lang="en-US" dirty="0" smtClean="0"/>
              <a:t> &lt;</a:t>
            </a:r>
            <a:r>
              <a:rPr lang="en-US" dirty="0" err="1" smtClean="0"/>
              <a:t>javamail</a:t>
            </a:r>
            <a:r>
              <a:rPr lang="en-US" dirty="0" smtClean="0"/>
              <a:t>-home&gt;\mail.jar</a:t>
            </a:r>
          </a:p>
          <a:p>
            <a:r>
              <a:rPr lang="en-US" dirty="0" smtClean="0"/>
              <a:t>Then </a:t>
            </a:r>
            <a:r>
              <a:rPr lang="en-US" dirty="0"/>
              <a:t>launch the </a:t>
            </a:r>
            <a:r>
              <a:rPr lang="en-US" dirty="0" err="1"/>
              <a:t>AdminClient</a:t>
            </a:r>
            <a:r>
              <a:rPr lang="en-US" dirty="0"/>
              <a:t>, passing it the WSDD file as its command line argument:</a:t>
            </a:r>
          </a:p>
          <a:p>
            <a:r>
              <a:rPr lang="en-US" dirty="0" smtClean="0"/>
              <a:t>java </a:t>
            </a:r>
            <a:r>
              <a:rPr lang="en-US" dirty="0" err="1" smtClean="0"/>
              <a:t>org.apache.axis.client.AdminClient</a:t>
            </a:r>
            <a:r>
              <a:rPr lang="en-US" dirty="0" smtClean="0"/>
              <a:t> </a:t>
            </a:r>
            <a:r>
              <a:rPr lang="en-US" dirty="0" err="1" smtClean="0"/>
              <a:t>AgeService.wsdd</a:t>
            </a:r>
            <a:endParaRPr lang="en-US" dirty="0"/>
          </a:p>
          <a:p>
            <a:r>
              <a:rPr lang="en-US" dirty="0" smtClean="0"/>
              <a:t>Processing file </a:t>
            </a:r>
            <a:r>
              <a:rPr lang="en-US" dirty="0" err="1" smtClean="0"/>
              <a:t>AgeService.wsdd</a:t>
            </a:r>
            <a:r>
              <a:rPr lang="en-US" dirty="0" smtClean="0"/>
              <a:t> &lt;Admin&gt;Done processing&lt;/Admin&gt;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err="1"/>
              <a:t>AgeService</a:t>
            </a:r>
            <a:r>
              <a:rPr lang="en-US" b="1" dirty="0"/>
              <a:t> WSDL File </a:t>
            </a:r>
            <a:endParaRPr lang="en-US" dirty="0"/>
          </a:p>
        </p:txBody>
      </p:sp>
      <p:sp>
        <p:nvSpPr>
          <p:cNvPr id="3" name="Content Placeholder 2"/>
          <p:cNvSpPr>
            <a:spLocks noGrp="1"/>
          </p:cNvSpPr>
          <p:nvPr>
            <p:ph sz="quarter" idx="1"/>
          </p:nvPr>
        </p:nvSpPr>
        <p:spPr>
          <a:xfrm>
            <a:off x="457200" y="1600200"/>
            <a:ext cx="8472518" cy="5615014"/>
          </a:xfrm>
        </p:spPr>
        <p:txBody>
          <a:bodyPr>
            <a:normAutofit fontScale="70000" lnSpcReduction="20000"/>
          </a:bodyPr>
          <a:lstStyle/>
          <a:p>
            <a:pPr>
              <a:buNone/>
            </a:pPr>
            <a:r>
              <a:rPr lang="en-US" dirty="0" smtClean="0"/>
              <a:t>	&lt;?xml version="1.0" encoding="UTF-8"?&gt;</a:t>
            </a:r>
          </a:p>
          <a:p>
            <a:pPr>
              <a:buNone/>
            </a:pPr>
            <a:r>
              <a:rPr lang="en-US" dirty="0" smtClean="0"/>
              <a:t>	 &lt;</a:t>
            </a:r>
            <a:r>
              <a:rPr lang="en-US" dirty="0" err="1" smtClean="0"/>
              <a:t>wsdl:definitions</a:t>
            </a:r>
            <a:r>
              <a:rPr lang="en-US" dirty="0" smtClean="0"/>
              <a:t> </a:t>
            </a:r>
            <a:r>
              <a:rPr lang="en-US" dirty="0" err="1" smtClean="0"/>
              <a:t>targetNamespace</a:t>
            </a:r>
            <a:r>
              <a:rPr lang="en-US" dirty="0" smtClean="0"/>
              <a:t>="http://localhost:8080/axis/services/AgeService" </a:t>
            </a:r>
            <a:r>
              <a:rPr lang="en-US" dirty="0" err="1" smtClean="0"/>
              <a:t>xmlns:apachesoap</a:t>
            </a:r>
            <a:r>
              <a:rPr lang="en-US" dirty="0" smtClean="0"/>
              <a:t>="http://xml.apache.org/xml-soap" </a:t>
            </a:r>
            <a:r>
              <a:rPr lang="en-US" dirty="0" err="1" smtClean="0"/>
              <a:t>xmlns:impl</a:t>
            </a:r>
            <a:r>
              <a:rPr lang="en-US" dirty="0" smtClean="0"/>
              <a:t>="http://localhost:8080/axis/services/AgeService" </a:t>
            </a:r>
            <a:r>
              <a:rPr lang="en-US" dirty="0" err="1" smtClean="0"/>
              <a:t>xmlns:intf</a:t>
            </a:r>
            <a:r>
              <a:rPr lang="en-US" dirty="0" smtClean="0"/>
              <a:t>=</a:t>
            </a:r>
            <a:r>
              <a:rPr lang="en-US" dirty="0" smtClean="0">
                <a:hlinkClick r:id="rId2"/>
              </a:rPr>
              <a:t>http://localhost:8080/axis/services/AgeService</a:t>
            </a:r>
            <a:r>
              <a:rPr lang="en-US" dirty="0" smtClean="0"/>
              <a:t> </a:t>
            </a:r>
            <a:r>
              <a:rPr lang="en-US" dirty="0" err="1" smtClean="0"/>
              <a:t>xmlns:wsdl</a:t>
            </a:r>
            <a:r>
              <a:rPr lang="en-US" dirty="0" smtClean="0"/>
              <a:t>="http://schemas.xmlsoap.org/wsdl/" </a:t>
            </a:r>
            <a:r>
              <a:rPr lang="en-US" dirty="0" err="1" smtClean="0"/>
              <a:t>xmlns:wsdlsoap</a:t>
            </a:r>
            <a:r>
              <a:rPr lang="en-US" dirty="0" smtClean="0"/>
              <a:t>="http://schemas.xmlsoap.org/wsdl/soap/" </a:t>
            </a:r>
            <a:r>
              <a:rPr lang="en-US" dirty="0" err="1" smtClean="0"/>
              <a:t>xmlns:xsd</a:t>
            </a:r>
            <a:r>
              <a:rPr lang="en-US" dirty="0" smtClean="0"/>
              <a:t>=</a:t>
            </a:r>
            <a:r>
              <a:rPr lang="en-US" dirty="0" smtClean="0">
                <a:hlinkClick r:id="rId3"/>
              </a:rPr>
              <a:t>http://www.w3.org/2001/XMLSchema</a:t>
            </a:r>
            <a:r>
              <a:rPr lang="en-US" dirty="0" smtClean="0"/>
              <a:t>&gt;</a:t>
            </a:r>
          </a:p>
          <a:p>
            <a:pPr>
              <a:buNone/>
            </a:pPr>
            <a:r>
              <a:rPr lang="en-US" dirty="0" smtClean="0"/>
              <a:t>	&lt;</a:t>
            </a:r>
            <a:r>
              <a:rPr lang="en-US" dirty="0" err="1" smtClean="0"/>
              <a:t>wsdl:message</a:t>
            </a:r>
            <a:r>
              <a:rPr lang="en-US" dirty="0" smtClean="0"/>
              <a:t> name="</a:t>
            </a:r>
            <a:r>
              <a:rPr lang="en-US" dirty="0" err="1" smtClean="0"/>
              <a:t>ageRequest</a:t>
            </a:r>
            <a:r>
              <a:rPr lang="en-US" dirty="0" smtClean="0"/>
              <a:t>"&gt; &lt;</a:t>
            </a:r>
            <a:r>
              <a:rPr lang="en-US" dirty="0" err="1" smtClean="0"/>
              <a:t>wsdl:part</a:t>
            </a:r>
            <a:r>
              <a:rPr lang="en-US" dirty="0" smtClean="0"/>
              <a:t> name="in0" type="</a:t>
            </a:r>
            <a:r>
              <a:rPr lang="en-US" dirty="0" err="1" smtClean="0"/>
              <a:t>soapenc:string</a:t>
            </a:r>
            <a:r>
              <a:rPr lang="en-US" dirty="0" smtClean="0"/>
              <a:t>"/&gt; &lt;</a:t>
            </a:r>
            <a:r>
              <a:rPr lang="en-US" dirty="0" err="1" smtClean="0"/>
              <a:t>wsdl:part</a:t>
            </a:r>
            <a:r>
              <a:rPr lang="en-US" dirty="0" smtClean="0"/>
              <a:t> name="in1" type="</a:t>
            </a:r>
            <a:r>
              <a:rPr lang="en-US" dirty="0" err="1" smtClean="0"/>
              <a:t>soapenc:int</a:t>
            </a:r>
            <a:r>
              <a:rPr lang="en-US" dirty="0" smtClean="0"/>
              <a:t>"/&gt; &lt;/</a:t>
            </a:r>
            <a:r>
              <a:rPr lang="en-US" dirty="0" err="1" smtClean="0"/>
              <a:t>wsdl:message</a:t>
            </a:r>
            <a:r>
              <a:rPr lang="en-US" dirty="0" smtClean="0"/>
              <a:t>&gt; &lt;</a:t>
            </a:r>
            <a:r>
              <a:rPr lang="en-US" dirty="0" err="1" smtClean="0"/>
              <a:t>wsdl:message</a:t>
            </a:r>
            <a:r>
              <a:rPr lang="en-US" dirty="0" smtClean="0"/>
              <a:t> name="</a:t>
            </a:r>
            <a:r>
              <a:rPr lang="en-US" dirty="0" err="1" smtClean="0"/>
              <a:t>ageResponse</a:t>
            </a:r>
            <a:r>
              <a:rPr lang="en-US" dirty="0" smtClean="0"/>
              <a:t>"&gt;</a:t>
            </a:r>
          </a:p>
          <a:p>
            <a:pPr>
              <a:buNone/>
            </a:pPr>
            <a:r>
              <a:rPr lang="en-US" dirty="0"/>
              <a:t>	</a:t>
            </a:r>
            <a:r>
              <a:rPr lang="en-US" dirty="0" smtClean="0"/>
              <a:t> &lt;</a:t>
            </a:r>
            <a:r>
              <a:rPr lang="en-US" dirty="0" err="1" smtClean="0"/>
              <a:t>wsdl:part</a:t>
            </a:r>
            <a:r>
              <a:rPr lang="en-US" dirty="0" smtClean="0"/>
              <a:t> name="</a:t>
            </a:r>
            <a:r>
              <a:rPr lang="en-US" dirty="0" err="1" smtClean="0"/>
              <a:t>ageReturn</a:t>
            </a:r>
            <a:r>
              <a:rPr lang="en-US" dirty="0" smtClean="0"/>
              <a:t>" type="</a:t>
            </a:r>
            <a:r>
              <a:rPr lang="en-US" dirty="0" err="1" smtClean="0"/>
              <a:t>soapenc:string</a:t>
            </a:r>
            <a:r>
              <a:rPr lang="en-US" dirty="0" smtClean="0"/>
              <a:t>"/&gt; &lt;/</a:t>
            </a:r>
            <a:r>
              <a:rPr lang="en-US" dirty="0" err="1" smtClean="0"/>
              <a:t>wsdl:message</a:t>
            </a:r>
            <a:r>
              <a:rPr lang="en-US" dirty="0" smtClean="0"/>
              <a:t>&gt; &lt;</a:t>
            </a:r>
            <a:r>
              <a:rPr lang="en-US" dirty="0" err="1" smtClean="0"/>
              <a:t>wsdl:portType</a:t>
            </a:r>
            <a:r>
              <a:rPr lang="en-US" dirty="0" smtClean="0"/>
              <a:t> name="</a:t>
            </a:r>
            <a:r>
              <a:rPr lang="en-US" dirty="0" err="1" smtClean="0"/>
              <a:t>AgeService</a:t>
            </a:r>
            <a:r>
              <a:rPr lang="en-US" dirty="0" smtClean="0"/>
              <a:t>"&gt; &lt;</a:t>
            </a:r>
            <a:r>
              <a:rPr lang="en-US" dirty="0" err="1" smtClean="0"/>
              <a:t>wsdl:operation</a:t>
            </a:r>
            <a:r>
              <a:rPr lang="en-US" dirty="0" smtClean="0"/>
              <a:t> name="age" </a:t>
            </a:r>
            <a:r>
              <a:rPr lang="en-US" dirty="0" err="1" smtClean="0"/>
              <a:t>parameterOrder</a:t>
            </a:r>
            <a:r>
              <a:rPr lang="en-US" dirty="0" smtClean="0"/>
              <a:t>="in0 in1"&gt; </a:t>
            </a:r>
          </a:p>
          <a:p>
            <a:pPr>
              <a:buNone/>
            </a:pPr>
            <a:r>
              <a:rPr lang="en-US" dirty="0"/>
              <a:t>	</a:t>
            </a:r>
            <a:r>
              <a:rPr lang="en-US" dirty="0" smtClean="0"/>
              <a:t>&lt;</a:t>
            </a:r>
            <a:r>
              <a:rPr lang="en-US" dirty="0" err="1" smtClean="0"/>
              <a:t>wsdl:input</a:t>
            </a:r>
            <a:r>
              <a:rPr lang="en-US" dirty="0" smtClean="0"/>
              <a:t> message="</a:t>
            </a:r>
            <a:r>
              <a:rPr lang="en-US" dirty="0" err="1" smtClean="0"/>
              <a:t>impl:ageRequest</a:t>
            </a:r>
            <a:r>
              <a:rPr lang="en-US" dirty="0" smtClean="0"/>
              <a:t>" name="</a:t>
            </a:r>
            <a:r>
              <a:rPr lang="en-US" dirty="0" err="1" smtClean="0"/>
              <a:t>ageRequest</a:t>
            </a:r>
            <a:r>
              <a:rPr lang="en-US" dirty="0" smtClean="0"/>
              <a:t>"/&gt; &lt;</a:t>
            </a:r>
            <a:r>
              <a:rPr lang="en-US" dirty="0" err="1" smtClean="0"/>
              <a:t>wsdl:output</a:t>
            </a:r>
            <a:r>
              <a:rPr lang="en-US" dirty="0" smtClean="0"/>
              <a:t> message="</a:t>
            </a:r>
            <a:r>
              <a:rPr lang="en-US" dirty="0" err="1" smtClean="0"/>
              <a:t>impl:ageResponse</a:t>
            </a:r>
            <a:r>
              <a:rPr lang="en-US" dirty="0" smtClean="0"/>
              <a:t>" name="</a:t>
            </a:r>
            <a:r>
              <a:rPr lang="en-US" dirty="0" err="1" smtClean="0"/>
              <a:t>ageResponse</a:t>
            </a:r>
            <a:r>
              <a:rPr lang="en-US" dirty="0" smtClean="0"/>
              <a:t>"/&gt; &lt;/</a:t>
            </a:r>
            <a:r>
              <a:rPr lang="en-US" dirty="0" err="1" smtClean="0"/>
              <a:t>wsdl:operation</a:t>
            </a:r>
            <a:r>
              <a:rPr lang="en-US" dirty="0" smtClean="0"/>
              <a:t>&gt; &lt;/</a:t>
            </a:r>
            <a:r>
              <a:rPr lang="en-US" dirty="0" err="1" smtClean="0"/>
              <a:t>wsdl:portType</a:t>
            </a:r>
            <a:r>
              <a:rPr lang="en-US" dirty="0" smtClean="0"/>
              <a:t>&gt;</a:t>
            </a:r>
          </a:p>
          <a:p>
            <a:pPr>
              <a:buNone/>
            </a:pPr>
            <a:r>
              <a:rPr lang="en-US" dirty="0"/>
              <a:t>	</a:t>
            </a:r>
            <a:r>
              <a:rPr lang="en-US" dirty="0" smtClean="0"/>
              <a:t> &lt;</a:t>
            </a:r>
            <a:r>
              <a:rPr lang="en-US" dirty="0" err="1" smtClean="0"/>
              <a:t>wsdl:binding</a:t>
            </a:r>
            <a:r>
              <a:rPr lang="en-US" dirty="0" smtClean="0"/>
              <a:t> name="</a:t>
            </a:r>
            <a:r>
              <a:rPr lang="en-US" dirty="0" err="1" smtClean="0"/>
              <a:t>AgeServiceSoapBinding</a:t>
            </a:r>
            <a:r>
              <a:rPr lang="en-US" dirty="0" smtClean="0"/>
              <a:t>" type="</a:t>
            </a:r>
            <a:r>
              <a:rPr lang="en-US" dirty="0" err="1" smtClean="0"/>
              <a:t>impl:AgeService</a:t>
            </a:r>
            <a:r>
              <a:rPr lang="en-US" dirty="0" smtClean="0"/>
              <a:t>"&gt; &lt;</a:t>
            </a:r>
            <a:r>
              <a:rPr lang="en-US" dirty="0" err="1" smtClean="0"/>
              <a:t>wsdlsoap:binding</a:t>
            </a:r>
            <a:r>
              <a:rPr lang="en-US" dirty="0" smtClean="0"/>
              <a:t> style="</a:t>
            </a:r>
            <a:r>
              <a:rPr lang="en-US" dirty="0" err="1" smtClean="0"/>
              <a:t>rpc</a:t>
            </a:r>
            <a:r>
              <a:rPr lang="en-US" dirty="0" smtClean="0"/>
              <a:t>" transport="http://schemas.xmlsoap.org/soap/http"/&gt; &lt;</a:t>
            </a:r>
            <a:r>
              <a:rPr lang="en-US" dirty="0" err="1" smtClean="0"/>
              <a:t>wsdl:operation</a:t>
            </a:r>
            <a:r>
              <a:rPr lang="en-US" dirty="0" smtClean="0"/>
              <a:t> name="age"&gt; &lt;</a:t>
            </a:r>
            <a:r>
              <a:rPr lang="en-US" dirty="0" err="1" smtClean="0"/>
              <a:t>wsdlsoap:operation</a:t>
            </a:r>
            <a:r>
              <a:rPr lang="en-US" dirty="0" smtClean="0"/>
              <a:t> </a:t>
            </a:r>
            <a:r>
              <a:rPr lang="en-US" dirty="0" err="1" smtClean="0"/>
              <a:t>soapAction</a:t>
            </a:r>
            <a:r>
              <a:rPr lang="en-US" dirty="0" smtClean="0"/>
              <a:t>=""/&gt;</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AgeService</a:t>
            </a:r>
            <a:r>
              <a:rPr lang="en-US" b="1" dirty="0" smtClean="0"/>
              <a:t> WSDL File(Cont…)</a:t>
            </a:r>
            <a:endParaRPr lang="en-US" dirty="0"/>
          </a:p>
        </p:txBody>
      </p:sp>
      <p:sp>
        <p:nvSpPr>
          <p:cNvPr id="3" name="Content Placeholder 2"/>
          <p:cNvSpPr>
            <a:spLocks noGrp="1"/>
          </p:cNvSpPr>
          <p:nvPr>
            <p:ph sz="quarter" idx="1"/>
          </p:nvPr>
        </p:nvSpPr>
        <p:spPr>
          <a:xfrm>
            <a:off x="457200" y="1600200"/>
            <a:ext cx="8229600" cy="5257800"/>
          </a:xfrm>
        </p:spPr>
        <p:txBody>
          <a:bodyPr>
            <a:normAutofit fontScale="85000" lnSpcReduction="10000"/>
          </a:bodyPr>
          <a:lstStyle/>
          <a:p>
            <a:pPr>
              <a:buNone/>
            </a:pPr>
            <a:r>
              <a:rPr lang="en-US" dirty="0" smtClean="0"/>
              <a:t>	&lt;</a:t>
            </a:r>
            <a:r>
              <a:rPr lang="en-US" dirty="0" err="1" smtClean="0"/>
              <a:t>wsdl:input</a:t>
            </a:r>
            <a:r>
              <a:rPr lang="en-US" dirty="0" smtClean="0"/>
              <a:t> name="</a:t>
            </a:r>
            <a:r>
              <a:rPr lang="en-US" dirty="0" err="1" smtClean="0"/>
              <a:t>ageRequest</a:t>
            </a:r>
            <a:r>
              <a:rPr lang="en-US" dirty="0" smtClean="0"/>
              <a:t>"&gt; </a:t>
            </a:r>
          </a:p>
          <a:p>
            <a:pPr>
              <a:buNone/>
            </a:pPr>
            <a:r>
              <a:rPr lang="en-US" dirty="0"/>
              <a:t>	</a:t>
            </a:r>
            <a:r>
              <a:rPr lang="en-US" dirty="0" smtClean="0"/>
              <a:t>&lt;</a:t>
            </a:r>
            <a:r>
              <a:rPr lang="en-US" dirty="0" err="1" smtClean="0"/>
              <a:t>wsdlsoap:body</a:t>
            </a:r>
            <a:r>
              <a:rPr lang="en-US" dirty="0" smtClean="0"/>
              <a:t> </a:t>
            </a:r>
            <a:r>
              <a:rPr lang="en-US" dirty="0" err="1" smtClean="0"/>
              <a:t>encodingStyle</a:t>
            </a:r>
            <a:r>
              <a:rPr lang="en-US" dirty="0" smtClean="0"/>
              <a:t>="http://schemas.xmlsoap.org/soap/encoding/" namespace="http://age.webservices.javasrc.com" use="encoded"/&gt; &lt;/</a:t>
            </a:r>
            <a:r>
              <a:rPr lang="en-US" dirty="0" err="1" smtClean="0"/>
              <a:t>wsdl:input</a:t>
            </a:r>
            <a:r>
              <a:rPr lang="en-US" dirty="0" smtClean="0"/>
              <a:t>&gt; &lt;</a:t>
            </a:r>
            <a:r>
              <a:rPr lang="en-US" dirty="0" err="1" smtClean="0"/>
              <a:t>wsdl:output</a:t>
            </a:r>
            <a:r>
              <a:rPr lang="en-US" dirty="0" smtClean="0"/>
              <a:t> name="</a:t>
            </a:r>
            <a:r>
              <a:rPr lang="en-US" dirty="0" err="1" smtClean="0"/>
              <a:t>ageResponse</a:t>
            </a:r>
            <a:r>
              <a:rPr lang="en-US" dirty="0" smtClean="0"/>
              <a:t>"&gt; &lt;</a:t>
            </a:r>
            <a:r>
              <a:rPr lang="en-US" dirty="0" err="1" smtClean="0"/>
              <a:t>wsdlsoap:body</a:t>
            </a:r>
            <a:r>
              <a:rPr lang="en-US" dirty="0" smtClean="0"/>
              <a:t> </a:t>
            </a:r>
            <a:r>
              <a:rPr lang="en-US" dirty="0" err="1" smtClean="0"/>
              <a:t>encodingStyle</a:t>
            </a:r>
            <a:r>
              <a:rPr lang="en-US" dirty="0" smtClean="0"/>
              <a:t>="http://schemas.xmlsoap.org/soap/encoding/" namespace="http://localhost:8080/axis/services/AgeService" use="encoded"/&gt; &lt;/</a:t>
            </a:r>
            <a:r>
              <a:rPr lang="en-US" dirty="0" err="1" smtClean="0"/>
              <a:t>wsdl:output</a:t>
            </a:r>
            <a:r>
              <a:rPr lang="en-US" dirty="0" smtClean="0"/>
              <a:t>&gt; &lt;/</a:t>
            </a:r>
            <a:r>
              <a:rPr lang="en-US" dirty="0" err="1" smtClean="0"/>
              <a:t>wsdl:operation</a:t>
            </a:r>
            <a:r>
              <a:rPr lang="en-US" dirty="0" smtClean="0"/>
              <a:t>&gt; &lt;/</a:t>
            </a:r>
            <a:r>
              <a:rPr lang="en-US" dirty="0" err="1" smtClean="0"/>
              <a:t>wsdl:binding</a:t>
            </a:r>
            <a:r>
              <a:rPr lang="en-US" dirty="0" smtClean="0"/>
              <a:t>&gt; &lt;</a:t>
            </a:r>
            <a:r>
              <a:rPr lang="en-US" dirty="0" err="1" smtClean="0"/>
              <a:t>wsdl:service</a:t>
            </a:r>
            <a:r>
              <a:rPr lang="en-US" dirty="0" smtClean="0"/>
              <a:t> name="</a:t>
            </a:r>
            <a:r>
              <a:rPr lang="en-US" dirty="0" err="1" smtClean="0"/>
              <a:t>AgeServiceService</a:t>
            </a:r>
            <a:r>
              <a:rPr lang="en-US" dirty="0" smtClean="0"/>
              <a:t>"&gt; &lt;</a:t>
            </a:r>
            <a:r>
              <a:rPr lang="en-US" dirty="0" err="1" smtClean="0"/>
              <a:t>wsdl:port</a:t>
            </a:r>
            <a:r>
              <a:rPr lang="en-US" dirty="0" smtClean="0"/>
              <a:t> binding="</a:t>
            </a:r>
            <a:r>
              <a:rPr lang="en-US" dirty="0" err="1" smtClean="0"/>
              <a:t>impl:AgeServiceSoapBinding</a:t>
            </a:r>
            <a:r>
              <a:rPr lang="en-US" dirty="0" smtClean="0"/>
              <a:t>" name="</a:t>
            </a:r>
            <a:r>
              <a:rPr lang="en-US" dirty="0" err="1" smtClean="0"/>
              <a:t>AgeService</a:t>
            </a:r>
            <a:r>
              <a:rPr lang="en-US" dirty="0" smtClean="0"/>
              <a:t>"&gt; &lt;</a:t>
            </a:r>
            <a:r>
              <a:rPr lang="en-US" dirty="0" err="1" smtClean="0"/>
              <a:t>wsdlsoap:address</a:t>
            </a:r>
            <a:r>
              <a:rPr lang="en-US" dirty="0" smtClean="0"/>
              <a:t> location="http://localhost:8080/axis/services/AgeService"/&gt; &lt;/</a:t>
            </a:r>
            <a:r>
              <a:rPr lang="en-US" dirty="0" err="1" smtClean="0"/>
              <a:t>wsdl:port</a:t>
            </a:r>
            <a:r>
              <a:rPr lang="en-US" dirty="0" smtClean="0"/>
              <a:t>&gt; &lt;/</a:t>
            </a:r>
            <a:r>
              <a:rPr lang="en-US" dirty="0" err="1" smtClean="0"/>
              <a:t>wsdl:service</a:t>
            </a:r>
            <a:r>
              <a:rPr lang="en-US" dirty="0" smtClean="0"/>
              <a:t>&gt; &lt;/</a:t>
            </a:r>
            <a:r>
              <a:rPr lang="en-US" dirty="0" err="1" smtClean="0"/>
              <a:t>wsdl:definitions</a:t>
            </a:r>
            <a:r>
              <a:rPr lang="en-US" dirty="0" smtClean="0"/>
              <a:t>&gt;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642966"/>
            <a:ext cx="8534400" cy="1630518"/>
          </a:xfrm>
        </p:spPr>
        <p:txBody>
          <a:bodyPr>
            <a:normAutofit fontScale="90000"/>
          </a:bodyPr>
          <a:lstStyle/>
          <a:p>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sz="2700" b="1" dirty="0" smtClean="0"/>
              <a:t>Development of Web Services &amp; Applications on Tomcat Application Server &amp; Axis SOAP Server</a:t>
            </a:r>
            <a:endParaRPr lang="en-US" sz="2700" b="1" dirty="0"/>
          </a:p>
        </p:txBody>
      </p:sp>
      <p:sp>
        <p:nvSpPr>
          <p:cNvPr id="3" name="Content Placeholder 2"/>
          <p:cNvSpPr>
            <a:spLocks noGrp="1"/>
          </p:cNvSpPr>
          <p:nvPr>
            <p:ph sz="quarter" idx="1"/>
          </p:nvPr>
        </p:nvSpPr>
        <p:spPr/>
        <p:txBody>
          <a:bodyPr>
            <a:normAutofit/>
          </a:bodyPr>
          <a:lstStyle/>
          <a:p>
            <a:pPr>
              <a:buNone/>
            </a:pPr>
            <a:endParaRPr lang="en-IN" dirty="0" smtClean="0"/>
          </a:p>
          <a:p>
            <a:pPr>
              <a:buNone/>
            </a:pPr>
            <a:endParaRPr lang="en-IN" dirty="0"/>
          </a:p>
          <a:p>
            <a:r>
              <a:rPr lang="en-IN" dirty="0" err="1" smtClean="0"/>
              <a:t>Jakara</a:t>
            </a:r>
            <a:r>
              <a:rPr lang="en-IN" dirty="0" smtClean="0"/>
              <a:t> </a:t>
            </a:r>
            <a:r>
              <a:rPr lang="en-IN" dirty="0"/>
              <a:t>Tomcat is the </a:t>
            </a:r>
            <a:r>
              <a:rPr lang="en-IN" dirty="0" err="1"/>
              <a:t>servlet</a:t>
            </a:r>
            <a:r>
              <a:rPr lang="en-IN" dirty="0"/>
              <a:t> container that is used in the official Reference Implementation for the </a:t>
            </a:r>
            <a:r>
              <a:rPr lang="en-IN" dirty="0" err="1">
                <a:hlinkClick r:id="rId2"/>
              </a:rPr>
              <a:t>Servlet</a:t>
            </a:r>
            <a:r>
              <a:rPr lang="en-IN" dirty="0"/>
              <a:t> and </a:t>
            </a:r>
            <a:r>
              <a:rPr lang="en-IN" dirty="0">
                <a:hlinkClick r:id="rId3"/>
              </a:rPr>
              <a:t>JSP</a:t>
            </a:r>
            <a:r>
              <a:rPr lang="en-IN" dirty="0"/>
              <a:t> technologies. </a:t>
            </a:r>
            <a:endParaRPr lang="en-IN" dirty="0" smtClean="0"/>
          </a:p>
          <a:p>
            <a:r>
              <a:rPr lang="en-IN" dirty="0" smtClean="0"/>
              <a:t>The </a:t>
            </a:r>
            <a:r>
              <a:rPr lang="en-IN" dirty="0"/>
              <a:t>latest version of Tomcat (Tomcat 5.x) implements the </a:t>
            </a:r>
            <a:r>
              <a:rPr lang="en-IN" dirty="0" err="1"/>
              <a:t>Servlet</a:t>
            </a:r>
            <a:r>
              <a:rPr lang="en-IN" dirty="0"/>
              <a:t> 2.4 and JSP 2.0 specifications, and includes many additional features that make it a useful platform for developing and deploying web applications and web services.</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00136"/>
          </a:xfrm>
        </p:spPr>
        <p:txBody>
          <a:bodyPr>
            <a:normAutofit/>
          </a:bodyPr>
          <a:lstStyle/>
          <a:p>
            <a:r>
              <a:rPr lang="en-US" b="1" dirty="0"/>
              <a:t>Testing the Web Service</a:t>
            </a:r>
            <a:br>
              <a:rPr lang="en-US" b="1" dirty="0"/>
            </a:b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a:t>In order to test our Web Service, we'll build a test client that uses the Apache Axis client libraries. For this exercise, keep the same CLASSPATH </a:t>
            </a:r>
            <a:r>
              <a:rPr lang="en-US" dirty="0" smtClean="0"/>
              <a:t>that </a:t>
            </a:r>
            <a:r>
              <a:rPr lang="en-US" dirty="0"/>
              <a:t>used when launching the </a:t>
            </a:r>
            <a:r>
              <a:rPr lang="en-US" dirty="0" err="1"/>
              <a:t>AdminClient</a:t>
            </a:r>
            <a:r>
              <a:rPr lang="en-US" dirty="0"/>
              <a:t> class:</a:t>
            </a:r>
          </a:p>
          <a:p>
            <a:r>
              <a:rPr lang="en-US" dirty="0" smtClean="0"/>
              <a:t>&lt;axis-home&gt;\lib\axis.jar </a:t>
            </a:r>
          </a:p>
          <a:p>
            <a:r>
              <a:rPr lang="en-US" dirty="0" smtClean="0"/>
              <a:t>&lt;axis-home&gt;\lib\jaxrpc.jar </a:t>
            </a:r>
          </a:p>
          <a:p>
            <a:r>
              <a:rPr lang="en-US" dirty="0" smtClean="0"/>
              <a:t>&lt;axis-home&gt;\lib\saaj.jar </a:t>
            </a:r>
          </a:p>
          <a:p>
            <a:r>
              <a:rPr lang="en-US" dirty="0" smtClean="0"/>
              <a:t>&lt;axis-home&gt;\lib\wsdl4j.jar </a:t>
            </a:r>
          </a:p>
          <a:p>
            <a:r>
              <a:rPr lang="en-US" dirty="0" smtClean="0"/>
              <a:t>&lt;axis-home&gt;\lib\commons-logging.jar </a:t>
            </a:r>
          </a:p>
          <a:p>
            <a:r>
              <a:rPr lang="en-US" dirty="0" smtClean="0"/>
              <a:t>&lt;axis-home&gt;\lib\commons-discovery.jar</a:t>
            </a:r>
          </a:p>
          <a:p>
            <a:r>
              <a:rPr lang="en-US" dirty="0" smtClean="0"/>
              <a:t> &lt;java-activation-framework-home&gt;\activation.jar &lt;</a:t>
            </a:r>
            <a:r>
              <a:rPr lang="en-US" dirty="0" err="1" smtClean="0"/>
              <a:t>javamail</a:t>
            </a:r>
            <a:r>
              <a:rPr lang="en-US" dirty="0" smtClean="0"/>
              <a:t>-home&gt;\mail.jar</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71574"/>
          </a:xfrm>
        </p:spPr>
        <p:txBody>
          <a:bodyPr>
            <a:normAutofit/>
          </a:bodyPr>
          <a:lstStyle/>
          <a:p>
            <a:r>
              <a:rPr lang="en-US" b="1" dirty="0"/>
              <a:t>AgeServiceClient.java</a:t>
            </a:r>
            <a:br>
              <a:rPr lang="en-US" b="1" dirty="0"/>
            </a:br>
            <a:endParaRPr lang="en-US" dirty="0"/>
          </a:p>
        </p:txBody>
      </p:sp>
      <p:sp>
        <p:nvSpPr>
          <p:cNvPr id="3" name="Content Placeholder 2"/>
          <p:cNvSpPr>
            <a:spLocks noGrp="1"/>
          </p:cNvSpPr>
          <p:nvPr>
            <p:ph sz="quarter" idx="1"/>
          </p:nvPr>
        </p:nvSpPr>
        <p:spPr/>
        <p:txBody>
          <a:bodyPr>
            <a:normAutofit fontScale="77500" lnSpcReduction="20000"/>
          </a:bodyPr>
          <a:lstStyle/>
          <a:p>
            <a:pPr>
              <a:buNone/>
            </a:pPr>
            <a:r>
              <a:rPr lang="en-US" dirty="0" smtClean="0"/>
              <a:t>import </a:t>
            </a:r>
            <a:r>
              <a:rPr lang="en-US" dirty="0" err="1" smtClean="0"/>
              <a:t>org.apache.axis.utils.Options</a:t>
            </a:r>
            <a:r>
              <a:rPr lang="en-US" dirty="0" smtClean="0"/>
              <a:t>; </a:t>
            </a:r>
          </a:p>
          <a:p>
            <a:pPr>
              <a:buNone/>
            </a:pPr>
            <a:r>
              <a:rPr lang="en-US" dirty="0" smtClean="0"/>
              <a:t>import </a:t>
            </a:r>
            <a:r>
              <a:rPr lang="en-US" dirty="0" err="1" smtClean="0"/>
              <a:t>javax.xml.namespace.QName</a:t>
            </a:r>
            <a:r>
              <a:rPr lang="en-US" dirty="0" smtClean="0"/>
              <a:t>; </a:t>
            </a:r>
          </a:p>
          <a:p>
            <a:pPr>
              <a:buNone/>
            </a:pPr>
            <a:r>
              <a:rPr lang="en-US" dirty="0" smtClean="0"/>
              <a:t>import </a:t>
            </a:r>
            <a:r>
              <a:rPr lang="en-US" dirty="0" err="1" smtClean="0"/>
              <a:t>javax.xml.rpc.ParameterMode</a:t>
            </a:r>
            <a:r>
              <a:rPr lang="en-US" dirty="0" smtClean="0"/>
              <a:t>; </a:t>
            </a:r>
          </a:p>
          <a:p>
            <a:pPr>
              <a:buNone/>
            </a:pPr>
            <a:r>
              <a:rPr lang="en-US" dirty="0" smtClean="0"/>
              <a:t>public class </a:t>
            </a:r>
            <a:r>
              <a:rPr lang="en-US" dirty="0" err="1" smtClean="0"/>
              <a:t>AgeServiceClient</a:t>
            </a:r>
            <a:r>
              <a:rPr lang="en-US" dirty="0" smtClean="0"/>
              <a:t> </a:t>
            </a:r>
          </a:p>
          <a:p>
            <a:pPr>
              <a:buNone/>
            </a:pPr>
            <a:r>
              <a:rPr lang="en-US" dirty="0" smtClean="0"/>
              <a:t>{ </a:t>
            </a:r>
          </a:p>
          <a:p>
            <a:pPr>
              <a:buNone/>
            </a:pPr>
            <a:r>
              <a:rPr lang="en-US" dirty="0" smtClean="0"/>
              <a:t>public static void main(String [] </a:t>
            </a:r>
            <a:r>
              <a:rPr lang="en-US" dirty="0" err="1" smtClean="0"/>
              <a:t>args</a:t>
            </a:r>
            <a:r>
              <a:rPr lang="en-US" dirty="0" smtClean="0"/>
              <a:t>) </a:t>
            </a:r>
          </a:p>
          <a:p>
            <a:pPr>
              <a:buNone/>
            </a:pPr>
            <a:r>
              <a:rPr lang="en-US" dirty="0" smtClean="0"/>
              <a:t>{ </a:t>
            </a:r>
          </a:p>
          <a:p>
            <a:pPr>
              <a:buNone/>
            </a:pPr>
            <a:r>
              <a:rPr lang="en-US" dirty="0" smtClean="0"/>
              <a:t>try </a:t>
            </a:r>
          </a:p>
          <a:p>
            <a:pPr>
              <a:buNone/>
            </a:pPr>
            <a:r>
              <a:rPr lang="en-US" dirty="0" smtClean="0"/>
              <a:t>{ </a:t>
            </a:r>
          </a:p>
          <a:p>
            <a:pPr>
              <a:buNone/>
            </a:pPr>
            <a:r>
              <a:rPr lang="en-US" dirty="0" smtClean="0"/>
              <a:t>Options </a:t>
            </a:r>
            <a:r>
              <a:rPr lang="en-US" dirty="0" err="1" smtClean="0"/>
              <a:t>options</a:t>
            </a:r>
            <a:r>
              <a:rPr lang="en-US" dirty="0" smtClean="0"/>
              <a:t> = new Options(</a:t>
            </a:r>
            <a:r>
              <a:rPr lang="en-US" dirty="0" err="1" smtClean="0"/>
              <a:t>args</a:t>
            </a:r>
            <a:r>
              <a:rPr lang="en-US" dirty="0" smtClean="0"/>
              <a:t>); </a:t>
            </a:r>
          </a:p>
          <a:p>
            <a:pPr>
              <a:buNone/>
            </a:pPr>
            <a:r>
              <a:rPr lang="en-US" dirty="0" smtClean="0"/>
              <a:t>String </a:t>
            </a:r>
            <a:r>
              <a:rPr lang="en-US" dirty="0" err="1" smtClean="0"/>
              <a:t>endpointURL</a:t>
            </a:r>
            <a:r>
              <a:rPr lang="en-US" dirty="0" smtClean="0"/>
              <a:t> = </a:t>
            </a:r>
            <a:r>
              <a:rPr lang="en-US" dirty="0" err="1" smtClean="0"/>
              <a:t>options.getURL</a:t>
            </a:r>
            <a:r>
              <a:rPr lang="en-US" dirty="0" smtClean="0"/>
              <a:t>(); </a:t>
            </a:r>
          </a:p>
          <a:p>
            <a:pPr>
              <a:buNone/>
            </a:pPr>
            <a:r>
              <a:rPr lang="en-US" dirty="0" smtClean="0"/>
              <a:t>String name; </a:t>
            </a:r>
          </a:p>
          <a:p>
            <a:pPr>
              <a:buNone/>
            </a:pPr>
            <a:r>
              <a:rPr lang="en-US" dirty="0" smtClean="0"/>
              <a:t>Integer age;  	</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85822"/>
          </a:xfrm>
        </p:spPr>
        <p:txBody>
          <a:bodyPr>
            <a:normAutofit fontScale="90000"/>
          </a:bodyPr>
          <a:lstStyle/>
          <a:p>
            <a:r>
              <a:rPr lang="en-US" b="1" dirty="0" smtClean="0"/>
              <a:t>AgeServiceClient.java</a:t>
            </a:r>
            <a:br>
              <a:rPr lang="en-US" b="1" dirty="0" smtClean="0"/>
            </a:br>
            <a:r>
              <a:rPr lang="en-US" b="1" dirty="0" smtClean="0"/>
              <a:t>(Cont…)</a:t>
            </a:r>
            <a:endParaRPr lang="en-US" dirty="0"/>
          </a:p>
        </p:txBody>
      </p:sp>
      <p:sp>
        <p:nvSpPr>
          <p:cNvPr id="3" name="Content Placeholder 2"/>
          <p:cNvSpPr>
            <a:spLocks noGrp="1"/>
          </p:cNvSpPr>
          <p:nvPr>
            <p:ph sz="quarter" idx="1"/>
          </p:nvPr>
        </p:nvSpPr>
        <p:spPr/>
        <p:txBody>
          <a:bodyPr>
            <a:normAutofit fontScale="62500" lnSpcReduction="20000"/>
          </a:bodyPr>
          <a:lstStyle/>
          <a:p>
            <a:pPr>
              <a:buNone/>
            </a:pPr>
            <a:r>
              <a:rPr lang="en-US" dirty="0" err="1" smtClean="0"/>
              <a:t>args</a:t>
            </a:r>
            <a:r>
              <a:rPr lang="en-US" dirty="0" smtClean="0"/>
              <a:t> = </a:t>
            </a:r>
            <a:r>
              <a:rPr lang="en-US" dirty="0" err="1" smtClean="0"/>
              <a:t>options.getRemainingArgs</a:t>
            </a:r>
            <a:r>
              <a:rPr lang="en-US" dirty="0" smtClean="0"/>
              <a:t>(); </a:t>
            </a:r>
          </a:p>
          <a:p>
            <a:pPr>
              <a:buNone/>
            </a:pPr>
            <a:r>
              <a:rPr lang="en-US" dirty="0" smtClean="0"/>
              <a:t>if ((</a:t>
            </a:r>
            <a:r>
              <a:rPr lang="en-US" dirty="0" err="1" smtClean="0"/>
              <a:t>args</a:t>
            </a:r>
            <a:r>
              <a:rPr lang="en-US" dirty="0" smtClean="0"/>
              <a:t> == null) || (</a:t>
            </a:r>
            <a:r>
              <a:rPr lang="en-US" dirty="0" err="1" smtClean="0"/>
              <a:t>args.length</a:t>
            </a:r>
            <a:r>
              <a:rPr lang="en-US" dirty="0" smtClean="0"/>
              <a:t> &lt; 2)) </a:t>
            </a:r>
          </a:p>
          <a:p>
            <a:pPr>
              <a:buNone/>
            </a:pPr>
            <a:r>
              <a:rPr lang="en-US" dirty="0" smtClean="0"/>
              <a:t>{</a:t>
            </a:r>
          </a:p>
          <a:p>
            <a:pPr>
              <a:buNone/>
            </a:pPr>
            <a:r>
              <a:rPr lang="en-US" dirty="0" smtClean="0"/>
              <a:t> name = "</a:t>
            </a:r>
            <a:r>
              <a:rPr lang="en-US" dirty="0" err="1" smtClean="0"/>
              <a:t>NoName</a:t>
            </a:r>
            <a:r>
              <a:rPr lang="en-US" dirty="0" smtClean="0"/>
              <a:t>"; </a:t>
            </a:r>
          </a:p>
          <a:p>
            <a:pPr>
              <a:buNone/>
            </a:pPr>
            <a:r>
              <a:rPr lang="en-US" dirty="0" smtClean="0"/>
              <a:t>age = new Integer( 0 ); </a:t>
            </a:r>
          </a:p>
          <a:p>
            <a:pPr>
              <a:buNone/>
            </a:pPr>
            <a:r>
              <a:rPr lang="en-US" dirty="0" smtClean="0"/>
              <a:t>} </a:t>
            </a:r>
          </a:p>
          <a:p>
            <a:pPr>
              <a:buNone/>
            </a:pPr>
            <a:r>
              <a:rPr lang="en-US" dirty="0" smtClean="0"/>
              <a:t>else </a:t>
            </a:r>
          </a:p>
          <a:p>
            <a:pPr>
              <a:buNone/>
            </a:pPr>
            <a:r>
              <a:rPr lang="en-US" dirty="0" smtClean="0"/>
              <a:t>{</a:t>
            </a:r>
          </a:p>
          <a:p>
            <a:pPr>
              <a:buNone/>
            </a:pPr>
            <a:r>
              <a:rPr lang="en-US" dirty="0" smtClean="0"/>
              <a:t> name = </a:t>
            </a:r>
            <a:r>
              <a:rPr lang="en-US" dirty="0" err="1" smtClean="0"/>
              <a:t>args</a:t>
            </a:r>
            <a:r>
              <a:rPr lang="en-US" dirty="0" smtClean="0"/>
              <a:t>[ 0 ]; </a:t>
            </a:r>
          </a:p>
          <a:p>
            <a:pPr>
              <a:buNone/>
            </a:pPr>
            <a:r>
              <a:rPr lang="en-US" dirty="0" smtClean="0"/>
              <a:t>age = new Integer( </a:t>
            </a:r>
            <a:r>
              <a:rPr lang="en-US" dirty="0" err="1" smtClean="0"/>
              <a:t>args</a:t>
            </a:r>
            <a:r>
              <a:rPr lang="en-US" dirty="0" smtClean="0"/>
              <a:t>[ 1 ] );</a:t>
            </a:r>
          </a:p>
          <a:p>
            <a:pPr>
              <a:buNone/>
            </a:pPr>
            <a:r>
              <a:rPr lang="en-US" dirty="0" smtClean="0"/>
              <a:t> }</a:t>
            </a:r>
          </a:p>
          <a:p>
            <a:pPr>
              <a:buNone/>
            </a:pPr>
            <a:r>
              <a:rPr lang="en-US" dirty="0" smtClean="0"/>
              <a:t> Service </a:t>
            </a:r>
            <a:r>
              <a:rPr lang="en-US" dirty="0" err="1" smtClean="0"/>
              <a:t>service</a:t>
            </a:r>
            <a:r>
              <a:rPr lang="en-US" dirty="0" smtClean="0"/>
              <a:t> = new Service(); </a:t>
            </a:r>
          </a:p>
          <a:p>
            <a:pPr>
              <a:buNone/>
            </a:pPr>
            <a:r>
              <a:rPr lang="en-US" dirty="0" smtClean="0"/>
              <a:t>Call </a:t>
            </a:r>
            <a:r>
              <a:rPr lang="en-US" dirty="0" err="1" smtClean="0"/>
              <a:t>call</a:t>
            </a:r>
            <a:r>
              <a:rPr lang="en-US" dirty="0" smtClean="0"/>
              <a:t> = (Call) </a:t>
            </a:r>
            <a:r>
              <a:rPr lang="en-US" dirty="0" err="1" smtClean="0"/>
              <a:t>service.createCall</a:t>
            </a:r>
            <a:r>
              <a:rPr lang="en-US" dirty="0" smtClean="0"/>
              <a:t>(); </a:t>
            </a:r>
          </a:p>
          <a:p>
            <a:pPr>
              <a:buNone/>
            </a:pPr>
            <a:r>
              <a:rPr lang="en-US" dirty="0" err="1" smtClean="0"/>
              <a:t>call.setTargetEndpointAddress</a:t>
            </a:r>
            <a:r>
              <a:rPr lang="en-US" dirty="0" smtClean="0"/>
              <a:t>( new </a:t>
            </a:r>
            <a:r>
              <a:rPr lang="en-US" dirty="0" err="1" smtClean="0"/>
              <a:t>java.net.URL</a:t>
            </a:r>
            <a:r>
              <a:rPr lang="en-US" dirty="0" smtClean="0"/>
              <a:t>(</a:t>
            </a:r>
            <a:r>
              <a:rPr lang="en-US" dirty="0" err="1" smtClean="0"/>
              <a:t>endpointURL</a:t>
            </a:r>
            <a:r>
              <a:rPr lang="en-US" dirty="0" smtClean="0"/>
              <a:t>) ); </a:t>
            </a:r>
          </a:p>
          <a:p>
            <a:pPr>
              <a:buNone/>
            </a:pPr>
            <a:r>
              <a:rPr lang="en-US" dirty="0" err="1" smtClean="0"/>
              <a:t>call.setOperationName</a:t>
            </a:r>
            <a:r>
              <a:rPr lang="en-US" dirty="0" smtClean="0"/>
              <a:t>( new </a:t>
            </a:r>
            <a:r>
              <a:rPr lang="en-US" dirty="0" err="1" smtClean="0"/>
              <a:t>QName</a:t>
            </a:r>
            <a:r>
              <a:rPr lang="en-US" dirty="0" smtClean="0"/>
              <a:t>("http://age.webservices.javasrc.com", "age") );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00136"/>
          </a:xfrm>
        </p:spPr>
        <p:txBody>
          <a:bodyPr>
            <a:normAutofit/>
          </a:bodyPr>
          <a:lstStyle/>
          <a:p>
            <a:r>
              <a:rPr lang="en-US" b="1" dirty="0" smtClean="0"/>
              <a:t>AgeServiceClient.java</a:t>
            </a:r>
            <a:br>
              <a:rPr lang="en-US" b="1" dirty="0" smtClean="0"/>
            </a:br>
            <a:r>
              <a:rPr lang="en-US" b="1" dirty="0" smtClean="0"/>
              <a:t>(Cont…)</a:t>
            </a:r>
            <a:endParaRPr lang="en-US" dirty="0"/>
          </a:p>
        </p:txBody>
      </p:sp>
      <p:sp>
        <p:nvSpPr>
          <p:cNvPr id="3" name="Content Placeholder 2"/>
          <p:cNvSpPr>
            <a:spLocks noGrp="1"/>
          </p:cNvSpPr>
          <p:nvPr>
            <p:ph sz="quarter" idx="1"/>
          </p:nvPr>
        </p:nvSpPr>
        <p:spPr/>
        <p:txBody>
          <a:bodyPr>
            <a:normAutofit lnSpcReduction="10000"/>
          </a:bodyPr>
          <a:lstStyle/>
          <a:p>
            <a:pPr>
              <a:buNone/>
            </a:pPr>
            <a:r>
              <a:rPr lang="en-US" sz="2000" dirty="0" err="1" smtClean="0"/>
              <a:t>call.addParameter</a:t>
            </a:r>
            <a:r>
              <a:rPr lang="en-US" sz="2000" dirty="0" smtClean="0"/>
              <a:t>( "arg1", </a:t>
            </a:r>
            <a:r>
              <a:rPr lang="en-US" sz="2000" dirty="0" err="1" smtClean="0"/>
              <a:t>XMLType.XSD_STRING</a:t>
            </a:r>
            <a:r>
              <a:rPr lang="en-US" sz="2000" dirty="0" smtClean="0"/>
              <a:t>, ParameterMode.IN); </a:t>
            </a:r>
          </a:p>
          <a:p>
            <a:pPr>
              <a:buNone/>
            </a:pPr>
            <a:r>
              <a:rPr lang="en-US" sz="2000" dirty="0" err="1" smtClean="0"/>
              <a:t>call.addParameter</a:t>
            </a:r>
            <a:r>
              <a:rPr lang="en-US" sz="2000" dirty="0" smtClean="0"/>
              <a:t>( "arg2", </a:t>
            </a:r>
            <a:r>
              <a:rPr lang="en-US" sz="2000" dirty="0" err="1" smtClean="0"/>
              <a:t>XMLType.XSD_INT</a:t>
            </a:r>
            <a:r>
              <a:rPr lang="en-US" sz="2000" dirty="0" smtClean="0"/>
              <a:t>, ParameterMode.IN); </a:t>
            </a:r>
          </a:p>
          <a:p>
            <a:pPr>
              <a:buNone/>
            </a:pPr>
            <a:r>
              <a:rPr lang="en-US" sz="2000" dirty="0" err="1" smtClean="0"/>
              <a:t>call.setReturnType</a:t>
            </a:r>
            <a:r>
              <a:rPr lang="en-US" sz="2000" dirty="0" smtClean="0"/>
              <a:t>( </a:t>
            </a:r>
            <a:r>
              <a:rPr lang="en-US" sz="2000" dirty="0" err="1" smtClean="0"/>
              <a:t>org.apache.axis.encoding.XMLType.XSD_STRING</a:t>
            </a:r>
            <a:r>
              <a:rPr lang="en-US" sz="2000" dirty="0" smtClean="0"/>
              <a:t> ); </a:t>
            </a:r>
          </a:p>
          <a:p>
            <a:pPr>
              <a:buNone/>
            </a:pPr>
            <a:r>
              <a:rPr lang="en-US" sz="2000" dirty="0" smtClean="0"/>
              <a:t>String ret = (String) </a:t>
            </a:r>
            <a:r>
              <a:rPr lang="en-US" sz="2000" dirty="0" err="1" smtClean="0"/>
              <a:t>call.invoke</a:t>
            </a:r>
            <a:r>
              <a:rPr lang="en-US" sz="2000" dirty="0" smtClean="0"/>
              <a:t>( new Object[] { name, age } ); </a:t>
            </a:r>
          </a:p>
          <a:p>
            <a:pPr>
              <a:buNone/>
            </a:pPr>
            <a:r>
              <a:rPr lang="en-US" sz="2000" dirty="0" err="1" smtClean="0"/>
              <a:t>System.out.println</a:t>
            </a:r>
            <a:r>
              <a:rPr lang="en-US" sz="2000" dirty="0" smtClean="0"/>
              <a:t>("Age result : " + ret);</a:t>
            </a:r>
          </a:p>
          <a:p>
            <a:pPr>
              <a:buNone/>
            </a:pPr>
            <a:r>
              <a:rPr lang="en-US" sz="2000" dirty="0" smtClean="0"/>
              <a:t> } </a:t>
            </a:r>
          </a:p>
          <a:p>
            <a:pPr>
              <a:buNone/>
            </a:pPr>
            <a:r>
              <a:rPr lang="en-US" sz="2000" dirty="0" smtClean="0"/>
              <a:t>catch (Exception e)</a:t>
            </a:r>
          </a:p>
          <a:p>
            <a:pPr>
              <a:buNone/>
            </a:pPr>
            <a:r>
              <a:rPr lang="en-US" sz="2000" dirty="0" smtClean="0"/>
              <a:t> { </a:t>
            </a:r>
          </a:p>
          <a:p>
            <a:pPr>
              <a:buNone/>
            </a:pPr>
            <a:r>
              <a:rPr lang="en-US" sz="2000" dirty="0" err="1" smtClean="0"/>
              <a:t>System.err.println</a:t>
            </a:r>
            <a:r>
              <a:rPr lang="en-US" sz="2000" dirty="0" smtClean="0"/>
              <a:t>(</a:t>
            </a:r>
            <a:r>
              <a:rPr lang="en-US" sz="2000" dirty="0" err="1" smtClean="0"/>
              <a:t>e.toString</a:t>
            </a:r>
            <a:r>
              <a:rPr lang="en-US" sz="2000" dirty="0" smtClean="0"/>
              <a:t>()); </a:t>
            </a:r>
          </a:p>
          <a:p>
            <a:pPr>
              <a:buNone/>
            </a:pPr>
            <a:r>
              <a:rPr lang="en-US" sz="2000" dirty="0" smtClean="0"/>
              <a:t>} </a:t>
            </a:r>
          </a:p>
          <a:p>
            <a:pPr>
              <a:buNone/>
            </a:pPr>
            <a:r>
              <a:rPr lang="en-US" sz="2000" dirty="0" smtClean="0"/>
              <a:t>}</a:t>
            </a:r>
          </a:p>
          <a:p>
            <a:pPr>
              <a:buNone/>
            </a:pPr>
            <a:r>
              <a:rPr lang="en-US" sz="2000" dirty="0" smtClean="0"/>
              <a:t>}</a:t>
            </a:r>
          </a:p>
          <a:p>
            <a:pPr>
              <a:buNone/>
            </a:pPr>
            <a:endParaRPr lang="en-US"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Execute File</a:t>
            </a:r>
            <a:endParaRPr lang="en-US" b="1" dirty="0"/>
          </a:p>
        </p:txBody>
      </p:sp>
      <p:sp>
        <p:nvSpPr>
          <p:cNvPr id="3" name="Content Placeholder 2"/>
          <p:cNvSpPr>
            <a:spLocks noGrp="1"/>
          </p:cNvSpPr>
          <p:nvPr>
            <p:ph sz="quarter" idx="1"/>
          </p:nvPr>
        </p:nvSpPr>
        <p:spPr/>
        <p:txBody>
          <a:bodyPr>
            <a:normAutofit/>
          </a:bodyPr>
          <a:lstStyle/>
          <a:p>
            <a:endParaRPr lang="en-IN" sz="2800" dirty="0" smtClean="0"/>
          </a:p>
          <a:p>
            <a:r>
              <a:rPr lang="en-IN" sz="2800" dirty="0" smtClean="0"/>
              <a:t>To </a:t>
            </a:r>
            <a:r>
              <a:rPr lang="en-IN" sz="2800" dirty="0"/>
              <a:t>execute this test client as follows:</a:t>
            </a:r>
          </a:p>
          <a:p>
            <a:r>
              <a:rPr lang="en-IN" sz="2800" dirty="0" smtClean="0"/>
              <a:t>java </a:t>
            </a:r>
            <a:r>
              <a:rPr lang="en-IN" sz="2800" dirty="0" err="1" smtClean="0"/>
              <a:t>com.javasrc.webservices.age.AgeServiceClient</a:t>
            </a:r>
            <a:r>
              <a:rPr lang="en-IN" sz="2800" dirty="0" smtClean="0"/>
              <a:t> -lhttp://localhost:8080/axis/services/AgeService "Steve" 33</a:t>
            </a:r>
          </a:p>
          <a:p>
            <a:r>
              <a:rPr lang="en-IN" sz="2800" dirty="0" smtClean="0"/>
              <a:t>Then we </a:t>
            </a:r>
            <a:r>
              <a:rPr lang="en-IN" sz="2800" dirty="0"/>
              <a:t>get a response similar to the following:</a:t>
            </a:r>
          </a:p>
          <a:p>
            <a:r>
              <a:rPr lang="en-IN" sz="2800" dirty="0" smtClean="0"/>
              <a:t>Age result : Steve is 33 years old!</a:t>
            </a:r>
            <a:endParaRPr lang="en-US"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14384"/>
          </a:xfrm>
        </p:spPr>
        <p:txBody>
          <a:bodyPr>
            <a:normAutofit fontScale="90000"/>
          </a:bodyPr>
          <a:lstStyle/>
          <a:p>
            <a:r>
              <a:rPr lang="en-IN" b="1" dirty="0" smtClean="0"/>
              <a:t>Enabling Technologies for XML Based Distributed Computing</a:t>
            </a:r>
            <a:endParaRPr lang="en-US" b="1" dirty="0"/>
          </a:p>
        </p:txBody>
      </p:sp>
      <p:sp>
        <p:nvSpPr>
          <p:cNvPr id="3" name="Content Placeholder 2"/>
          <p:cNvSpPr>
            <a:spLocks noGrp="1"/>
          </p:cNvSpPr>
          <p:nvPr>
            <p:ph sz="quarter" idx="1"/>
          </p:nvPr>
        </p:nvSpPr>
        <p:spPr>
          <a:xfrm>
            <a:off x="457200" y="1600200"/>
            <a:ext cx="8229600" cy="4900634"/>
          </a:xfrm>
        </p:spPr>
        <p:txBody>
          <a:bodyPr>
            <a:normAutofit fontScale="77500" lnSpcReduction="20000"/>
          </a:bodyPr>
          <a:lstStyle/>
          <a:p>
            <a:pPr hangingPunct="0"/>
            <a:r>
              <a:rPr lang="en-US" dirty="0"/>
              <a:t>XML Web Services are emerging as the fundamental building blocks for creating distributed integrated, interoperable solutions across the Internet</a:t>
            </a:r>
            <a:r>
              <a:rPr lang="en-US" dirty="0" smtClean="0"/>
              <a:t>.</a:t>
            </a:r>
          </a:p>
          <a:p>
            <a:pPr hangingPunct="0"/>
            <a:r>
              <a:rPr lang="en-US" dirty="0" smtClean="0"/>
              <a:t> </a:t>
            </a:r>
            <a:r>
              <a:rPr lang="en-US" dirty="0"/>
              <a:t>They represent a new paradigm in distributed computing that allow applications to be created from multiple XML Web Services dispersed across the web originating from various sources regardless of where they reside or how they were implemented.</a:t>
            </a:r>
          </a:p>
          <a:p>
            <a:pPr hangingPunct="0"/>
            <a:r>
              <a:rPr lang="en-US" dirty="0" smtClean="0"/>
              <a:t>With </a:t>
            </a:r>
            <a:r>
              <a:rPr lang="en-US" dirty="0"/>
              <a:t>all its promise of interoperability and ease of use, XML Web Services are severely hampered by the inherent lack of support for security within initial versions of the standard. </a:t>
            </a:r>
            <a:endParaRPr lang="en-US" dirty="0" smtClean="0"/>
          </a:p>
          <a:p>
            <a:pPr hangingPunct="0"/>
            <a:r>
              <a:rPr lang="en-US" dirty="0" smtClean="0"/>
              <a:t>This </a:t>
            </a:r>
            <a:r>
              <a:rPr lang="en-US" dirty="0"/>
              <a:t>threatens to limit widespread adoption of the technology, as concerns for confidentiality and message integrity across company boundaries are not adequately addressed. In recognition of this, </a:t>
            </a:r>
            <a:r>
              <a:rPr lang="en-US" dirty="0" smtClean="0"/>
              <a:t>efforts are </a:t>
            </a:r>
            <a:r>
              <a:rPr lang="en-US" dirty="0"/>
              <a:t>currently underway to create a standardized security framework </a:t>
            </a:r>
            <a:r>
              <a:rPr lang="en-US" dirty="0" smtClean="0"/>
              <a:t>rights for </a:t>
            </a:r>
            <a:r>
              <a:rPr lang="en-US" dirty="0"/>
              <a:t>XML </a:t>
            </a:r>
            <a:r>
              <a:rPr lang="en-US" dirty="0" smtClean="0"/>
              <a:t>Web services</a:t>
            </a:r>
            <a:r>
              <a:rPr lang="en-US" dirty="0"/>
              <a:t>.</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Enabling Technologies(Cont...)</a:t>
            </a:r>
            <a:endParaRPr lang="en-US" b="1" dirty="0"/>
          </a:p>
        </p:txBody>
      </p:sp>
      <p:sp>
        <p:nvSpPr>
          <p:cNvPr id="3" name="Content Placeholder 2"/>
          <p:cNvSpPr>
            <a:spLocks noGrp="1"/>
          </p:cNvSpPr>
          <p:nvPr>
            <p:ph sz="quarter" idx="1"/>
          </p:nvPr>
        </p:nvSpPr>
        <p:spPr>
          <a:xfrm>
            <a:off x="457200" y="1600200"/>
            <a:ext cx="8229600" cy="5257800"/>
          </a:xfrm>
        </p:spPr>
        <p:txBody>
          <a:bodyPr>
            <a:normAutofit fontScale="85000" lnSpcReduction="10000"/>
          </a:bodyPr>
          <a:lstStyle/>
          <a:p>
            <a:pPr lvl="0" hangingPunct="0"/>
            <a:r>
              <a:rPr lang="en-US" dirty="0"/>
              <a:t>XML Web Services operate over standard protocols and technologies like </a:t>
            </a:r>
          </a:p>
          <a:p>
            <a:r>
              <a:rPr lang="en-US" dirty="0"/>
              <a:t>XML, HTTP, TCP/IP, SMTP and others. Today the de facto transport mechanism for XML Web Services is HTTP </a:t>
            </a:r>
            <a:r>
              <a:rPr lang="en-US" dirty="0" smtClean="0"/>
              <a:t>protocol.</a:t>
            </a:r>
          </a:p>
          <a:p>
            <a:pPr hangingPunct="0"/>
            <a:r>
              <a:rPr lang="en-US" dirty="0" smtClean="0"/>
              <a:t>XML Web Services expose functionality to web users through a standardized protocol called SOAP and is the de facto communication standard for exchanging XML Web Services messages. </a:t>
            </a:r>
          </a:p>
          <a:p>
            <a:pPr hangingPunct="0"/>
            <a:r>
              <a:rPr lang="en-US" dirty="0" smtClean="0"/>
              <a:t>It is a specification that defines an XML format for message exchanges between communicating parties involved in a web services session.</a:t>
            </a:r>
          </a:p>
          <a:p>
            <a:pPr hangingPunct="0"/>
            <a:r>
              <a:rPr lang="en-US" dirty="0" smtClean="0"/>
              <a:t> It defines a simple extensible XML messaging format that can be used over multiple protocols with a variety of differing programming models (e.g. </a:t>
            </a:r>
            <a:r>
              <a:rPr lang="en-US" dirty="0" err="1" smtClean="0"/>
              <a:t>requst</a:t>
            </a:r>
            <a:r>
              <a:rPr lang="en-US" dirty="0" smtClean="0"/>
              <a:t>/response, RPC).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smtClean="0"/>
              <a:t>Enabling Technologies(Cont...)</a:t>
            </a:r>
            <a:endParaRPr lang="en-US" b="1" dirty="0"/>
          </a:p>
        </p:txBody>
      </p:sp>
      <p:sp>
        <p:nvSpPr>
          <p:cNvPr id="3" name="Content Placeholder 2"/>
          <p:cNvSpPr>
            <a:spLocks noGrp="1"/>
          </p:cNvSpPr>
          <p:nvPr>
            <p:ph sz="quarter" idx="1"/>
          </p:nvPr>
        </p:nvSpPr>
        <p:spPr>
          <a:xfrm>
            <a:off x="457200" y="1214422"/>
            <a:ext cx="8229600" cy="5429288"/>
          </a:xfrm>
        </p:spPr>
        <p:txBody>
          <a:bodyPr>
            <a:normAutofit fontScale="25000" lnSpcReduction="20000"/>
          </a:bodyPr>
          <a:lstStyle/>
          <a:p>
            <a:pPr hangingPunct="0"/>
            <a:endParaRPr lang="en-US" dirty="0" smtClean="0"/>
          </a:p>
          <a:p>
            <a:pPr hangingPunct="0"/>
            <a:endParaRPr lang="en-US" dirty="0"/>
          </a:p>
          <a:p>
            <a:pPr hangingPunct="0">
              <a:buNone/>
            </a:pPr>
            <a:endParaRPr lang="en-US" dirty="0" smtClean="0"/>
          </a:p>
          <a:p>
            <a:pPr hangingPunct="0"/>
            <a:r>
              <a:rPr lang="en-US" sz="8000" dirty="0"/>
              <a:t> </a:t>
            </a:r>
            <a:r>
              <a:rPr lang="en-US" sz="8000" dirty="0" smtClean="0"/>
              <a:t>It also defines a complete processing model that outlines how messages are processed as they traverse through a path and provides a rich flexible framework for defining higher-level application protocols that offer increased flexibility and interoperability in distributed </a:t>
            </a:r>
            <a:r>
              <a:rPr lang="en-US" sz="8000" b="1" dirty="0" smtClean="0"/>
              <a:t>Rights </a:t>
            </a:r>
            <a:r>
              <a:rPr lang="en-US" sz="8000" dirty="0" smtClean="0"/>
              <a:t>heterogeneous environments. Because of the ubiquity of HTTP on the web today, the initial SOAP specification includes definitions for how </a:t>
            </a:r>
            <a:r>
              <a:rPr lang="en-US" sz="8000" b="1" dirty="0" smtClean="0"/>
              <a:t>Full </a:t>
            </a:r>
            <a:r>
              <a:rPr lang="en-US" sz="8000" dirty="0" smtClean="0"/>
              <a:t>SOAP is used with HTTP and RPC.</a:t>
            </a:r>
          </a:p>
          <a:p>
            <a:r>
              <a:rPr lang="en-US" sz="8000" dirty="0" smtClean="0"/>
              <a:t>Invocations </a:t>
            </a:r>
            <a:r>
              <a:rPr lang="en-US" sz="8000" dirty="0"/>
              <a:t>of other </a:t>
            </a:r>
            <a:r>
              <a:rPr lang="en-US" sz="8000" dirty="0" smtClean="0"/>
              <a:t>transport mechanisms </a:t>
            </a:r>
            <a:r>
              <a:rPr lang="en-US" sz="8000" dirty="0"/>
              <a:t>for SOAP messages are currently not standardized </a:t>
            </a:r>
            <a:r>
              <a:rPr lang="en-US" sz="8000" dirty="0" smtClean="0"/>
              <a:t>and consequently </a:t>
            </a:r>
            <a:r>
              <a:rPr lang="en-US" sz="8000" dirty="0"/>
              <a:t>may cause interoperability issues.</a:t>
            </a:r>
          </a:p>
          <a:p>
            <a:r>
              <a:rPr lang="en-US" sz="8000" dirty="0" smtClean="0"/>
              <a:t> </a:t>
            </a:r>
            <a:r>
              <a:rPr lang="en-US" sz="8000" dirty="0"/>
              <a:t>XML Web Services provide a standard mechanism to describe </a:t>
            </a:r>
            <a:r>
              <a:rPr lang="en-US" sz="8000" dirty="0" smtClean="0"/>
              <a:t>their interfaces </a:t>
            </a:r>
            <a:r>
              <a:rPr lang="en-US" sz="8000" dirty="0"/>
              <a:t>that allow potential users to </a:t>
            </a:r>
            <a:r>
              <a:rPr lang="en-US" sz="8000" dirty="0" err="1"/>
              <a:t>build</a:t>
            </a:r>
            <a:r>
              <a:rPr lang="en-US" sz="8000" b="1" dirty="0" err="1"/>
              <a:t>retains</a:t>
            </a:r>
            <a:r>
              <a:rPr lang="en-US" sz="8000" dirty="0" err="1"/>
              <a:t>solutions</a:t>
            </a:r>
            <a:r>
              <a:rPr lang="en-US" sz="8000" dirty="0"/>
              <a:t> that </a:t>
            </a:r>
            <a:r>
              <a:rPr lang="en-US" sz="8000" dirty="0" smtClean="0"/>
              <a:t>incorporate functionality </a:t>
            </a:r>
            <a:r>
              <a:rPr lang="en-US" sz="8000" dirty="0"/>
              <a:t>provided by the XML Web Service. This standard </a:t>
            </a:r>
            <a:r>
              <a:rPr lang="en-US" sz="8000" dirty="0" smtClean="0"/>
              <a:t>service description </a:t>
            </a:r>
            <a:r>
              <a:rPr lang="en-US" sz="8000" dirty="0"/>
              <a:t>mechanism is </a:t>
            </a:r>
            <a:r>
              <a:rPr lang="en-US" sz="8000" dirty="0" err="1"/>
              <a:t>provided</a:t>
            </a:r>
            <a:r>
              <a:rPr lang="en-US" sz="8000" b="1" dirty="0" err="1"/>
              <a:t>Author</a:t>
            </a:r>
            <a:r>
              <a:rPr lang="en-US" sz="8000" dirty="0" err="1"/>
              <a:t>in</a:t>
            </a:r>
            <a:r>
              <a:rPr lang="en-US" sz="8000" dirty="0"/>
              <a:t> the form of an XML document format called the Web Services Description Language (WSDL</a:t>
            </a:r>
            <a:r>
              <a:rPr lang="en-US" sz="8000" dirty="0" smtClean="0"/>
              <a:t>).·</a:t>
            </a:r>
          </a:p>
          <a:p>
            <a:r>
              <a:rPr lang="en-US" sz="8000" dirty="0" smtClean="0"/>
              <a:t>XML </a:t>
            </a:r>
            <a:r>
              <a:rPr lang="en-US" sz="8000" dirty="0"/>
              <a:t>Web Services can be registered so that other potential users can find them using another component of the standard called Universal Discovery Description Interface (</a:t>
            </a:r>
            <a:r>
              <a:rPr lang="en-US" sz="8000" dirty="0" smtClean="0"/>
              <a:t>UDDI).</a:t>
            </a:r>
            <a:endParaRPr lang="en-US" sz="8000" dirty="0"/>
          </a:p>
          <a:p>
            <a:endParaRPr lang="en-US" sz="8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Microsoft's vision of XML Web Services </a:t>
            </a:r>
            <a:endParaRPr lang="en-US" dirty="0"/>
          </a:p>
        </p:txBody>
      </p:sp>
      <p:pic>
        <p:nvPicPr>
          <p:cNvPr id="4" name="image1.png"/>
          <p:cNvPicPr>
            <a:picLocks noGrp="1"/>
          </p:cNvPicPr>
          <p:nvPr>
            <p:ph sz="quarter" idx="1"/>
          </p:nvPr>
        </p:nvPicPr>
        <p:blipFill>
          <a:blip r:embed="rId2" cstate="print"/>
          <a:stretch>
            <a:fillRect/>
          </a:stretch>
        </p:blipFill>
        <p:spPr>
          <a:xfrm>
            <a:off x="2214546" y="1857364"/>
            <a:ext cx="5143536" cy="3857652"/>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128698"/>
          </a:xfrm>
        </p:spPr>
        <p:txBody>
          <a:bodyPr>
            <a:normAutofit fontScale="90000"/>
          </a:bodyPr>
          <a:lstStyle/>
          <a:p>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sz="3100" b="1" dirty="0" smtClean="0"/>
              <a:t>Install Tomcat</a:t>
            </a:r>
            <a:r>
              <a:rPr lang="en-IN" sz="3100" dirty="0" smtClean="0"/>
              <a:t/>
            </a:r>
            <a:br>
              <a:rPr lang="en-IN" sz="3100" dirty="0" smtClean="0"/>
            </a:br>
            <a:endParaRPr lang="en-US" sz="3100" dirty="0"/>
          </a:p>
        </p:txBody>
      </p:sp>
      <p:sp>
        <p:nvSpPr>
          <p:cNvPr id="3" name="Content Placeholder 2"/>
          <p:cNvSpPr>
            <a:spLocks noGrp="1"/>
          </p:cNvSpPr>
          <p:nvPr>
            <p:ph sz="quarter" idx="1"/>
          </p:nvPr>
        </p:nvSpPr>
        <p:spPr/>
        <p:txBody>
          <a:bodyPr>
            <a:normAutofit fontScale="85000" lnSpcReduction="10000"/>
          </a:bodyPr>
          <a:lstStyle/>
          <a:p>
            <a:pPr>
              <a:buNone/>
            </a:pPr>
            <a:r>
              <a:rPr lang="en-IN" dirty="0" smtClean="0"/>
              <a:t>		To </a:t>
            </a:r>
            <a:r>
              <a:rPr lang="en-IN" dirty="0"/>
              <a:t>use Tomcat, </a:t>
            </a:r>
            <a:r>
              <a:rPr lang="en-IN" dirty="0" smtClean="0"/>
              <a:t>we </a:t>
            </a:r>
            <a:r>
              <a:rPr lang="en-IN" dirty="0"/>
              <a:t>have to download and install several software:</a:t>
            </a:r>
          </a:p>
          <a:p>
            <a:pPr>
              <a:buNone/>
            </a:pPr>
            <a:r>
              <a:rPr lang="en-IN" dirty="0"/>
              <a:t>	</a:t>
            </a:r>
            <a:r>
              <a:rPr lang="en-IN" dirty="0" smtClean="0"/>
              <a:t>1</a:t>
            </a:r>
            <a:r>
              <a:rPr lang="en-IN" dirty="0"/>
              <a:t>. JDK platform to compile your </a:t>
            </a:r>
            <a:r>
              <a:rPr lang="en-IN" dirty="0" err="1"/>
              <a:t>servlets</a:t>
            </a:r>
            <a:r>
              <a:rPr lang="en-IN" dirty="0"/>
              <a:t>, java classes or JSP pages. </a:t>
            </a:r>
          </a:p>
          <a:p>
            <a:pPr>
              <a:buNone/>
            </a:pPr>
            <a:r>
              <a:rPr lang="en-IN" dirty="0"/>
              <a:t>	</a:t>
            </a:r>
            <a:r>
              <a:rPr lang="en-IN" dirty="0" smtClean="0"/>
              <a:t>2</a:t>
            </a:r>
            <a:r>
              <a:rPr lang="en-IN" dirty="0"/>
              <a:t>. </a:t>
            </a:r>
            <a:r>
              <a:rPr lang="en-IN" dirty="0">
                <a:hlinkClick r:id="rId2"/>
              </a:rPr>
              <a:t>Tomcat</a:t>
            </a:r>
            <a:r>
              <a:rPr lang="en-IN" dirty="0"/>
              <a:t>. You can select downloading binary or source code distribution from </a:t>
            </a:r>
            <a:r>
              <a:rPr lang="en-IN" dirty="0">
                <a:hlinkClick r:id="rId3"/>
              </a:rPr>
              <a:t>http://jakarta.apache.org/</a:t>
            </a:r>
            <a:r>
              <a:rPr lang="en-IN" dirty="0"/>
              <a:t>. The only </a:t>
            </a:r>
          </a:p>
          <a:p>
            <a:pPr>
              <a:buNone/>
            </a:pPr>
            <a:r>
              <a:rPr lang="en-IN" dirty="0" smtClean="0"/>
              <a:t>     </a:t>
            </a:r>
            <a:r>
              <a:rPr lang="en-IN" dirty="0"/>
              <a:t>tricky thing to install Tomcat is to be careful when configure several environment variables. You can get      </a:t>
            </a:r>
          </a:p>
          <a:p>
            <a:pPr>
              <a:buNone/>
            </a:pPr>
            <a:r>
              <a:rPr lang="en-IN" dirty="0" smtClean="0"/>
              <a:t>	</a:t>
            </a:r>
            <a:r>
              <a:rPr lang="en-IN" dirty="0"/>
              <a:t>  instructions for Tomcat 5.5 is available at </a:t>
            </a:r>
            <a:r>
              <a:rPr lang="en-IN" dirty="0">
                <a:hlinkClick r:id="rId4"/>
              </a:rPr>
              <a:t>here</a:t>
            </a:r>
            <a:r>
              <a:rPr lang="en-IN" dirty="0"/>
              <a:t>. </a:t>
            </a:r>
          </a:p>
          <a:p>
            <a:pPr>
              <a:buNone/>
            </a:pPr>
            <a:r>
              <a:rPr lang="en-IN" dirty="0" smtClean="0"/>
              <a:t>	3</a:t>
            </a:r>
            <a:r>
              <a:rPr lang="en-IN" dirty="0"/>
              <a:t>. </a:t>
            </a:r>
            <a:r>
              <a:rPr lang="en-IN" dirty="0">
                <a:hlinkClick r:id="rId5"/>
              </a:rPr>
              <a:t>Apache Ant</a:t>
            </a:r>
            <a:r>
              <a:rPr lang="en-IN" dirty="0"/>
              <a:t> (Recommended). Ant is a useful project building tool, which is in some sense like </a:t>
            </a:r>
            <a:r>
              <a:rPr lang="en-IN" i="1" dirty="0"/>
              <a:t>make</a:t>
            </a:r>
            <a:r>
              <a:rPr lang="en-IN" dirty="0"/>
              <a:t>. Its binary   </a:t>
            </a:r>
          </a:p>
          <a:p>
            <a:pPr>
              <a:buNone/>
            </a:pPr>
            <a:r>
              <a:rPr lang="en-IN" dirty="0" smtClean="0"/>
              <a:t>     distribution </a:t>
            </a:r>
            <a:r>
              <a:rPr lang="en-IN" dirty="0"/>
              <a:t>is available from </a:t>
            </a:r>
            <a:r>
              <a:rPr lang="en-IN" dirty="0">
                <a:hlinkClick r:id="rId6"/>
              </a:rPr>
              <a:t>here</a:t>
            </a:r>
            <a:r>
              <a:rPr lang="en-IN" dirty="0"/>
              <a:t>.</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t>Develop web application with Tomcat</a:t>
            </a:r>
            <a:endParaRPr lang="en-US" dirty="0"/>
          </a:p>
        </p:txBody>
      </p:sp>
      <p:sp>
        <p:nvSpPr>
          <p:cNvPr id="3" name="Content Placeholder 2"/>
          <p:cNvSpPr>
            <a:spLocks noGrp="1"/>
          </p:cNvSpPr>
          <p:nvPr>
            <p:ph sz="quarter" idx="1"/>
          </p:nvPr>
        </p:nvSpPr>
        <p:spPr/>
        <p:txBody>
          <a:bodyPr>
            <a:normAutofit fontScale="77500" lnSpcReduction="20000"/>
          </a:bodyPr>
          <a:lstStyle/>
          <a:p>
            <a:r>
              <a:rPr lang="en-IN" dirty="0"/>
              <a:t>Create </a:t>
            </a:r>
            <a:r>
              <a:rPr lang="en-IN" dirty="0" smtClean="0"/>
              <a:t> </a:t>
            </a:r>
            <a:r>
              <a:rPr lang="en-IN" dirty="0"/>
              <a:t>web application directory in a standard layout. </a:t>
            </a:r>
            <a:endParaRPr lang="en-IN" dirty="0" smtClean="0"/>
          </a:p>
          <a:p>
            <a:r>
              <a:rPr lang="en-IN" dirty="0" smtClean="0"/>
              <a:t>In </a:t>
            </a:r>
            <a:r>
              <a:rPr lang="en-IN" dirty="0"/>
              <a:t>$CATALINA/</a:t>
            </a:r>
            <a:r>
              <a:rPr lang="en-IN" dirty="0" err="1"/>
              <a:t>webapps</a:t>
            </a:r>
            <a:r>
              <a:rPr lang="en-IN" dirty="0"/>
              <a:t>, </a:t>
            </a:r>
            <a:r>
              <a:rPr lang="en-IN" dirty="0" smtClean="0"/>
              <a:t> </a:t>
            </a:r>
            <a:r>
              <a:rPr lang="en-IN" dirty="0"/>
              <a:t>create a </a:t>
            </a:r>
            <a:r>
              <a:rPr lang="en-IN" dirty="0" err="1"/>
              <a:t>diretory</a:t>
            </a:r>
            <a:r>
              <a:rPr lang="en-IN" dirty="0"/>
              <a:t> </a:t>
            </a:r>
            <a:r>
              <a:rPr lang="en-IN" dirty="0" smtClean="0"/>
              <a:t>for </a:t>
            </a:r>
            <a:r>
              <a:rPr lang="en-IN" dirty="0"/>
              <a:t>web application, e.g. </a:t>
            </a:r>
            <a:r>
              <a:rPr lang="en-IN" dirty="0" err="1"/>
              <a:t>MyApp</a:t>
            </a:r>
            <a:r>
              <a:rPr lang="en-IN" dirty="0"/>
              <a:t>. </a:t>
            </a:r>
            <a:endParaRPr lang="en-IN" dirty="0" smtClean="0"/>
          </a:p>
          <a:p>
            <a:r>
              <a:rPr lang="en-IN" dirty="0" smtClean="0"/>
              <a:t>Then  application </a:t>
            </a:r>
            <a:r>
              <a:rPr lang="en-IN" dirty="0"/>
              <a:t>directory will be $CATALINA/</a:t>
            </a:r>
            <a:r>
              <a:rPr lang="en-IN" dirty="0" err="1"/>
              <a:t>webapps</a:t>
            </a:r>
            <a:r>
              <a:rPr lang="en-IN" dirty="0"/>
              <a:t>/</a:t>
            </a:r>
            <a:r>
              <a:rPr lang="en-IN" dirty="0" err="1"/>
              <a:t>MyApp</a:t>
            </a:r>
            <a:r>
              <a:rPr lang="en-IN" dirty="0"/>
              <a:t>. Here '$CATALINA/' refers to the </a:t>
            </a:r>
            <a:r>
              <a:rPr lang="en-IN" dirty="0" smtClean="0"/>
              <a:t>directory. To deploy </a:t>
            </a:r>
            <a:r>
              <a:rPr lang="en-IN" dirty="0"/>
              <a:t>application into </a:t>
            </a:r>
            <a:r>
              <a:rPr lang="en-IN" dirty="0" smtClean="0"/>
              <a:t>Tomcat, use </a:t>
            </a:r>
            <a:r>
              <a:rPr lang="en-IN" dirty="0"/>
              <a:t>URL </a:t>
            </a:r>
            <a:r>
              <a:rPr lang="en-IN" i="1" dirty="0"/>
              <a:t>http://localhost:8080/MyApp/XXX </a:t>
            </a:r>
            <a:r>
              <a:rPr lang="en-IN" dirty="0"/>
              <a:t>to access the </a:t>
            </a:r>
            <a:r>
              <a:rPr lang="en-IN" i="1" dirty="0"/>
              <a:t>XXX</a:t>
            </a:r>
            <a:r>
              <a:rPr lang="en-IN" dirty="0"/>
              <a:t> file </a:t>
            </a:r>
            <a:r>
              <a:rPr lang="en-IN" dirty="0" smtClean="0"/>
              <a:t>in </a:t>
            </a:r>
            <a:r>
              <a:rPr lang="en-IN" dirty="0"/>
              <a:t>application directory.</a:t>
            </a:r>
          </a:p>
          <a:p>
            <a:r>
              <a:rPr lang="en-IN" dirty="0"/>
              <a:t>The standard layout of </a:t>
            </a:r>
            <a:r>
              <a:rPr lang="en-IN" dirty="0" smtClean="0"/>
              <a:t>application </a:t>
            </a:r>
            <a:r>
              <a:rPr lang="en-IN" dirty="0"/>
              <a:t>directory should be:</a:t>
            </a:r>
          </a:p>
          <a:p>
            <a:r>
              <a:rPr lang="en-IN" b="1" dirty="0"/>
              <a:t>*.html, *.jsp, etc.</a:t>
            </a:r>
            <a:r>
              <a:rPr lang="en-IN" dirty="0"/>
              <a:t> - The HTML and JSP pages, along with other files that must be visible to the client browser (such as JavaScript, </a:t>
            </a:r>
            <a:r>
              <a:rPr lang="en-IN" dirty="0" err="1"/>
              <a:t>stylesheet</a:t>
            </a:r>
            <a:r>
              <a:rPr lang="en-IN" dirty="0"/>
              <a:t> files, and images) for your application. </a:t>
            </a:r>
          </a:p>
          <a:p>
            <a:r>
              <a:rPr lang="en-IN" b="1" dirty="0"/>
              <a:t>/WEB-INF/web.xml</a:t>
            </a:r>
            <a:r>
              <a:rPr lang="en-IN" dirty="0"/>
              <a:t> - The </a:t>
            </a:r>
            <a:r>
              <a:rPr lang="en-IN" i="1" dirty="0"/>
              <a:t>Web Application Deployment Descriptor</a:t>
            </a:r>
            <a:r>
              <a:rPr lang="en-IN" dirty="0"/>
              <a:t> for your application. This is an XML file describing the </a:t>
            </a:r>
            <a:r>
              <a:rPr lang="en-IN" dirty="0" err="1"/>
              <a:t>servlets</a:t>
            </a:r>
            <a:r>
              <a:rPr lang="en-IN" dirty="0"/>
              <a:t> and other components that make up </a:t>
            </a:r>
            <a:r>
              <a:rPr lang="en-IN" dirty="0" smtClean="0"/>
              <a:t>application</a:t>
            </a:r>
            <a:r>
              <a:rPr lang="en-IN" dirty="0"/>
              <a:t>, along with any initialization parameters and container-managed security </a:t>
            </a:r>
            <a:r>
              <a:rPr lang="en-IN" dirty="0" smtClean="0"/>
              <a:t>constraints. </a:t>
            </a:r>
            <a:endParaRPr lang="en-IN"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985822"/>
          </a:xfrm>
        </p:spPr>
        <p:txBody>
          <a:bodyPr>
            <a:normAutofit fontScale="90000"/>
          </a:bodyPr>
          <a:lstStyle/>
          <a:p>
            <a:r>
              <a:rPr lang="en-IN" b="1" dirty="0" smtClean="0"/>
              <a:t>Develop web application with Tomcat(Cont...)</a:t>
            </a:r>
            <a:endParaRPr lang="en-US" dirty="0"/>
          </a:p>
        </p:txBody>
      </p:sp>
      <p:sp>
        <p:nvSpPr>
          <p:cNvPr id="3" name="Content Placeholder 2"/>
          <p:cNvSpPr>
            <a:spLocks noGrp="1"/>
          </p:cNvSpPr>
          <p:nvPr>
            <p:ph sz="quarter" idx="1"/>
          </p:nvPr>
        </p:nvSpPr>
        <p:spPr/>
        <p:txBody>
          <a:bodyPr>
            <a:normAutofit fontScale="92500" lnSpcReduction="10000"/>
          </a:bodyPr>
          <a:lstStyle/>
          <a:p>
            <a:r>
              <a:rPr lang="en-IN" b="1" dirty="0"/>
              <a:t>/WEB-INF/classes/</a:t>
            </a:r>
            <a:r>
              <a:rPr lang="en-IN" dirty="0"/>
              <a:t> - This directory contains any Java class files (and associated resources) required </a:t>
            </a:r>
            <a:r>
              <a:rPr lang="en-IN" dirty="0" smtClean="0"/>
              <a:t>for application</a:t>
            </a:r>
            <a:r>
              <a:rPr lang="en-IN" dirty="0"/>
              <a:t>, including both </a:t>
            </a:r>
            <a:r>
              <a:rPr lang="en-IN" dirty="0" err="1"/>
              <a:t>servlet</a:t>
            </a:r>
            <a:r>
              <a:rPr lang="en-IN" dirty="0"/>
              <a:t> and non-</a:t>
            </a:r>
            <a:r>
              <a:rPr lang="en-IN" dirty="0" err="1"/>
              <a:t>servlet</a:t>
            </a:r>
            <a:r>
              <a:rPr lang="en-IN" dirty="0"/>
              <a:t> classes, that are not combined into JAR files. </a:t>
            </a:r>
          </a:p>
          <a:p>
            <a:r>
              <a:rPr lang="en-IN" b="1" dirty="0"/>
              <a:t>/WEB-INF/lib/</a:t>
            </a:r>
            <a:r>
              <a:rPr lang="en-IN" dirty="0"/>
              <a:t> - This directory contains JAR files that contain Java class files (and associated resources) required for </a:t>
            </a:r>
            <a:r>
              <a:rPr lang="en-IN" dirty="0" smtClean="0"/>
              <a:t>application</a:t>
            </a:r>
            <a:r>
              <a:rPr lang="en-IN" dirty="0"/>
              <a:t>, such as third party class libraries or JDBC drivers.</a:t>
            </a:r>
          </a:p>
          <a:p>
            <a:r>
              <a:rPr lang="en-IN" dirty="0"/>
              <a:t>Once </a:t>
            </a:r>
            <a:r>
              <a:rPr lang="en-IN" dirty="0" smtClean="0"/>
              <a:t>we </a:t>
            </a:r>
            <a:r>
              <a:rPr lang="en-IN" dirty="0"/>
              <a:t>create such an application </a:t>
            </a:r>
            <a:r>
              <a:rPr lang="en-IN" dirty="0" smtClean="0"/>
              <a:t>directory, </a:t>
            </a:r>
            <a:r>
              <a:rPr lang="en-IN" dirty="0"/>
              <a:t>create and customize a build.xml file, which is a script used by Ant about how to build </a:t>
            </a:r>
            <a:r>
              <a:rPr lang="en-IN" dirty="0" smtClean="0"/>
              <a:t> </a:t>
            </a:r>
            <a:r>
              <a:rPr lang="en-IN" dirty="0"/>
              <a:t>project, to describe how to </a:t>
            </a:r>
            <a:r>
              <a:rPr lang="en-IN" dirty="0" smtClean="0"/>
              <a:t>build </a:t>
            </a:r>
            <a:r>
              <a:rPr lang="en-IN" dirty="0"/>
              <a:t>project.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1200136"/>
          </a:xfrm>
        </p:spPr>
        <p:txBody>
          <a:bodyPr>
            <a:normAutofit/>
          </a:bodyPr>
          <a:lstStyle/>
          <a:p>
            <a:r>
              <a:rPr lang="en-IN" b="1" dirty="0"/>
              <a:t>Developing Web Services Using Axis </a:t>
            </a:r>
            <a:br>
              <a:rPr lang="en-IN" b="1" dirty="0"/>
            </a:br>
            <a:endParaRPr lang="en-US" dirty="0"/>
          </a:p>
        </p:txBody>
      </p:sp>
      <p:sp>
        <p:nvSpPr>
          <p:cNvPr id="3" name="Content Placeholder 2"/>
          <p:cNvSpPr>
            <a:spLocks noGrp="1"/>
          </p:cNvSpPr>
          <p:nvPr>
            <p:ph sz="quarter" idx="1"/>
          </p:nvPr>
        </p:nvSpPr>
        <p:spPr/>
        <p:txBody>
          <a:bodyPr/>
          <a:lstStyle/>
          <a:p>
            <a:r>
              <a:rPr lang="en-IN" dirty="0"/>
              <a:t>The Apache Axis engine is one of the most commonly used Web Services engines in the Java Web Services realm, and it is the third-generation implementation of Apache SOAP. </a:t>
            </a:r>
            <a:endParaRPr lang="en-IN" dirty="0" smtClean="0"/>
          </a:p>
          <a:p>
            <a:r>
              <a:rPr lang="en-IN" dirty="0" smtClean="0"/>
              <a:t>Essentially</a:t>
            </a:r>
            <a:r>
              <a:rPr lang="en-IN" dirty="0"/>
              <a:t>, Axis is a SOAP engine, self-proclaimed to be "a framework for constructing SOAP processors such as clients, servers, gateways, etc."</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Axis Components</a:t>
            </a:r>
            <a:endParaRPr lang="en-US" b="1" dirty="0"/>
          </a:p>
        </p:txBody>
      </p:sp>
      <p:sp>
        <p:nvSpPr>
          <p:cNvPr id="3" name="Content Placeholder 2"/>
          <p:cNvSpPr>
            <a:spLocks noGrp="1"/>
          </p:cNvSpPr>
          <p:nvPr>
            <p:ph sz="quarter" idx="1"/>
          </p:nvPr>
        </p:nvSpPr>
        <p:spPr/>
        <p:txBody>
          <a:bodyPr>
            <a:normAutofit fontScale="92500"/>
          </a:bodyPr>
          <a:lstStyle/>
          <a:p>
            <a:pPr>
              <a:buNone/>
            </a:pPr>
            <a:r>
              <a:rPr lang="en-IN" dirty="0" smtClean="0"/>
              <a:t>		In </a:t>
            </a:r>
            <a:r>
              <a:rPr lang="en-IN" dirty="0"/>
              <a:t>addition to being a SOAP engine, it also includes the </a:t>
            </a:r>
            <a:r>
              <a:rPr lang="en-IN" dirty="0" smtClean="0"/>
              <a:t>following</a:t>
            </a:r>
          </a:p>
          <a:p>
            <a:pPr>
              <a:buNone/>
            </a:pPr>
            <a:endParaRPr lang="en-IN" dirty="0" smtClean="0"/>
          </a:p>
          <a:p>
            <a:pPr>
              <a:buFont typeface="Wingdings" pitchFamily="2" charset="2"/>
              <a:buChar char="Ø"/>
            </a:pPr>
            <a:r>
              <a:rPr lang="en-US" dirty="0" smtClean="0"/>
              <a:t>A </a:t>
            </a:r>
            <a:r>
              <a:rPr lang="en-US" dirty="0"/>
              <a:t>simple stand-alone server</a:t>
            </a:r>
          </a:p>
          <a:p>
            <a:pPr>
              <a:buFont typeface="Wingdings" pitchFamily="2" charset="2"/>
              <a:buChar char="Ø"/>
            </a:pPr>
            <a:r>
              <a:rPr lang="en-US" dirty="0"/>
              <a:t>A server that plugs into </a:t>
            </a:r>
            <a:r>
              <a:rPr lang="en-US" dirty="0" err="1"/>
              <a:t>Servlet</a:t>
            </a:r>
            <a:r>
              <a:rPr lang="en-US" dirty="0"/>
              <a:t> engines such as Tomcat</a:t>
            </a:r>
          </a:p>
          <a:p>
            <a:pPr>
              <a:buFont typeface="Wingdings" pitchFamily="2" charset="2"/>
              <a:buChar char="Ø"/>
            </a:pPr>
            <a:r>
              <a:rPr lang="en-US" dirty="0"/>
              <a:t>Extensive support for the Web Services Description Language (WSDL)</a:t>
            </a:r>
          </a:p>
          <a:p>
            <a:pPr>
              <a:buFont typeface="Wingdings" pitchFamily="2" charset="2"/>
              <a:buChar char="Ø"/>
            </a:pPr>
            <a:r>
              <a:rPr lang="en-US" dirty="0"/>
              <a:t>Emitter tooling that generates Java classes from WSDL</a:t>
            </a:r>
          </a:p>
          <a:p>
            <a:pPr>
              <a:buFont typeface="Wingdings" pitchFamily="2" charset="2"/>
              <a:buChar char="Ø"/>
            </a:pPr>
            <a:r>
              <a:rPr lang="en-US" dirty="0"/>
              <a:t>Some sample programs</a:t>
            </a:r>
          </a:p>
          <a:p>
            <a:pPr>
              <a:buFont typeface="Wingdings" pitchFamily="2" charset="2"/>
              <a:buChar char="Ø"/>
            </a:pPr>
            <a:r>
              <a:rPr lang="en-US" dirty="0"/>
              <a:t>A tool for monitoring TCP/IP packets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Axis Features</a:t>
            </a:r>
            <a:endParaRPr lang="en-US" b="1" dirty="0"/>
          </a:p>
        </p:txBody>
      </p:sp>
      <p:sp>
        <p:nvSpPr>
          <p:cNvPr id="3" name="Content Placeholder 2"/>
          <p:cNvSpPr>
            <a:spLocks noGrp="1"/>
          </p:cNvSpPr>
          <p:nvPr>
            <p:ph sz="quarter" idx="1"/>
          </p:nvPr>
        </p:nvSpPr>
        <p:spPr/>
        <p:txBody>
          <a:bodyPr>
            <a:normAutofit/>
          </a:bodyPr>
          <a:lstStyle/>
          <a:p>
            <a:r>
              <a:rPr lang="en-IN" b="1" dirty="0"/>
              <a:t>Speed:</a:t>
            </a:r>
            <a:r>
              <a:rPr lang="en-IN" dirty="0"/>
              <a:t> Axis uses SAX (event-based) parsing to </a:t>
            </a:r>
            <a:r>
              <a:rPr lang="en-IN" dirty="0" smtClean="0"/>
              <a:t>achieve </a:t>
            </a:r>
            <a:r>
              <a:rPr lang="en-IN" dirty="0"/>
              <a:t>significantly greater speed than earlier versions of Apache SOAP.</a:t>
            </a:r>
          </a:p>
          <a:p>
            <a:r>
              <a:rPr lang="en-IN" b="1" dirty="0"/>
              <a:t>Flexibility: </a:t>
            </a:r>
            <a:r>
              <a:rPr lang="en-IN" dirty="0"/>
              <a:t>The Axis architecture gives the developer complete freedom to insert extensions into the engine for custom header processing, system management, or anything else you can imagine.</a:t>
            </a:r>
          </a:p>
          <a:p>
            <a:r>
              <a:rPr lang="en-IN" b="1" dirty="0" smtClean="0"/>
              <a:t>Stability:</a:t>
            </a:r>
            <a:r>
              <a:rPr lang="en-IN" dirty="0" smtClean="0"/>
              <a:t> </a:t>
            </a:r>
            <a:r>
              <a:rPr lang="en-IN" dirty="0"/>
              <a:t>Axis defines a set of published interfaces which change relatively slowly compared to the rest of Axis.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smtClean="0"/>
              <a:t>Axis Features(Cont...)</a:t>
            </a:r>
            <a:endParaRPr lang="en-US" b="1" dirty="0"/>
          </a:p>
        </p:txBody>
      </p:sp>
      <p:sp>
        <p:nvSpPr>
          <p:cNvPr id="3" name="Content Placeholder 2"/>
          <p:cNvSpPr>
            <a:spLocks noGrp="1"/>
          </p:cNvSpPr>
          <p:nvPr>
            <p:ph sz="quarter" idx="1"/>
          </p:nvPr>
        </p:nvSpPr>
        <p:spPr/>
        <p:txBody>
          <a:bodyPr>
            <a:normAutofit fontScale="85000" lnSpcReduction="20000"/>
          </a:bodyPr>
          <a:lstStyle/>
          <a:p>
            <a:r>
              <a:rPr lang="en-IN" b="1" dirty="0"/>
              <a:t>Component-oriented deployment: </a:t>
            </a:r>
            <a:r>
              <a:rPr lang="en-IN" dirty="0"/>
              <a:t>You can easily define reusable networks of Handlers to implement common patterns of processing for your applications, or to distribute to partners.</a:t>
            </a:r>
          </a:p>
          <a:p>
            <a:r>
              <a:rPr lang="en-IN" b="1" dirty="0"/>
              <a:t>Transport framework: </a:t>
            </a:r>
            <a:r>
              <a:rPr lang="en-IN" dirty="0"/>
              <a:t>A clean and simple abstraction for designing transports (i.e., senders and listeners for SOAP over various protocols such as SMTP, FTP, message-oriented middleware, etc), and the core of the engine is completely transport-independent.</a:t>
            </a:r>
          </a:p>
          <a:p>
            <a:r>
              <a:rPr lang="en-IN" b="1" dirty="0"/>
              <a:t>WSDL support: </a:t>
            </a:r>
            <a:r>
              <a:rPr lang="en-IN" dirty="0"/>
              <a:t>Axis supports the Web Service Description Language, version 1.1, which allows you to easily build stubs to access remote services, and also to automatically export machine-readable descriptions of your deployed services from Axis.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111</TotalTime>
  <Words>1198</Words>
  <Application>Microsoft Office PowerPoint</Application>
  <PresentationFormat>On-screen Show (4:3)</PresentationFormat>
  <Paragraphs>221</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Civic</vt:lpstr>
      <vt:lpstr> UNIT - V  </vt:lpstr>
      <vt:lpstr>          Development of Web Services &amp; Applications on Tomcat Application Server &amp; Axis SOAP Server</vt:lpstr>
      <vt:lpstr>      Install Tomcat </vt:lpstr>
      <vt:lpstr>Develop web application with Tomcat</vt:lpstr>
      <vt:lpstr>Develop web application with Tomcat(Cont...)</vt:lpstr>
      <vt:lpstr>Developing Web Services Using Axis  </vt:lpstr>
      <vt:lpstr>Axis Components</vt:lpstr>
      <vt:lpstr>Axis Features</vt:lpstr>
      <vt:lpstr>Axis Features(Cont...)</vt:lpstr>
      <vt:lpstr>Tomcat and Axis Setup </vt:lpstr>
      <vt:lpstr>Tomcat and Axis Setup (Cont…)</vt:lpstr>
      <vt:lpstr>Tomcat and Axis Setup (Cont…)</vt:lpstr>
      <vt:lpstr>Building the Web Service </vt:lpstr>
      <vt:lpstr> AgeService.java</vt:lpstr>
      <vt:lpstr>AgeService.wsdd </vt:lpstr>
      <vt:lpstr>Deploying the Web service </vt:lpstr>
      <vt:lpstr>Deploying the Web service (Cont…)</vt:lpstr>
      <vt:lpstr>AgeService WSDL File </vt:lpstr>
      <vt:lpstr>AgeService WSDL File(Cont…)</vt:lpstr>
      <vt:lpstr>Testing the Web Service </vt:lpstr>
      <vt:lpstr>AgeServiceClient.java </vt:lpstr>
      <vt:lpstr>AgeServiceClient.java (Cont…)</vt:lpstr>
      <vt:lpstr>AgeServiceClient.java (Cont…)</vt:lpstr>
      <vt:lpstr>Execute File</vt:lpstr>
      <vt:lpstr>Enabling Technologies for XML Based Distributed Computing</vt:lpstr>
      <vt:lpstr>Enabling Technologies(Cont...)</vt:lpstr>
      <vt:lpstr>Enabling Technologies(Cont...)</vt:lpstr>
      <vt:lpstr>Microsoft's vision of XML Web Services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Hemalatha. K</dc:creator>
  <cp:lastModifiedBy>MUTHU</cp:lastModifiedBy>
  <cp:revision>13</cp:revision>
  <dcterms:created xsi:type="dcterms:W3CDTF">2016-03-26T17:07:50Z</dcterms:created>
  <dcterms:modified xsi:type="dcterms:W3CDTF">2019-02-01T06:16:38Z</dcterms:modified>
</cp:coreProperties>
</file>