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81" r:id="rId9"/>
    <p:sldId id="282" r:id="rId10"/>
    <p:sldId id="283" r:id="rId11"/>
    <p:sldId id="263" r:id="rId12"/>
    <p:sldId id="264" r:id="rId13"/>
    <p:sldId id="265" r:id="rId14"/>
    <p:sldId id="276" r:id="rId15"/>
    <p:sldId id="277" r:id="rId16"/>
    <p:sldId id="278" r:id="rId17"/>
    <p:sldId id="279" r:id="rId18"/>
    <p:sldId id="280" r:id="rId19"/>
    <p:sldId id="266" r:id="rId20"/>
    <p:sldId id="267" r:id="rId21"/>
    <p:sldId id="271" r:id="rId22"/>
    <p:sldId id="27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7E490D6-9331-4DBA-A639-AEBDCBAF4055}" type="datetimeFigureOut">
              <a:rPr lang="en-US" smtClean="0"/>
              <a:pPr/>
              <a:t>2/1/2019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1A2D5E3-B6ED-4757-8E66-AF53006B7E8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E490D6-9331-4DBA-A639-AEBDCBAF4055}"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A2D5E3-B6ED-4757-8E66-AF53006B7E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07E490D6-9331-4DBA-A639-AEBDCBAF4055}" type="datetimeFigureOut">
              <a:rPr lang="en-US" smtClean="0"/>
              <a:pPr/>
              <a:t>2/1/2019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1A2D5E3-B6ED-4757-8E66-AF53006B7E8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7E490D6-9331-4DBA-A639-AEBDCBAF4055}"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1A2D5E3-B6ED-4757-8E66-AF53006B7E8A}"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7E490D6-9331-4DBA-A639-AEBDCBAF4055}" type="datetimeFigureOut">
              <a:rPr lang="en-US" smtClean="0"/>
              <a:pPr/>
              <a:t>2/1/2019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1A2D5E3-B6ED-4757-8E66-AF53006B7E8A}"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07E490D6-9331-4DBA-A639-AEBDCBAF4055}" type="datetimeFigureOut">
              <a:rPr lang="en-US" smtClean="0"/>
              <a:pPr/>
              <a:t>2/1/2019</a:t>
            </a:fld>
            <a:endParaRPr lang="en-US"/>
          </a:p>
        </p:txBody>
      </p:sp>
      <p:sp>
        <p:nvSpPr>
          <p:cNvPr id="10" name="Slide Number Placeholder 9"/>
          <p:cNvSpPr>
            <a:spLocks noGrp="1"/>
          </p:cNvSpPr>
          <p:nvPr>
            <p:ph type="sldNum" sz="quarter" idx="16"/>
          </p:nvPr>
        </p:nvSpPr>
        <p:spPr/>
        <p:txBody>
          <a:bodyPr rtlCol="0"/>
          <a:lstStyle/>
          <a:p>
            <a:fld id="{71A2D5E3-B6ED-4757-8E66-AF53006B7E8A}"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7E490D6-9331-4DBA-A639-AEBDCBAF4055}" type="datetimeFigureOut">
              <a:rPr lang="en-US" smtClean="0"/>
              <a:pPr/>
              <a:t>2/1/2019</a:t>
            </a:fld>
            <a:endParaRPr lang="en-US"/>
          </a:p>
        </p:txBody>
      </p:sp>
      <p:sp>
        <p:nvSpPr>
          <p:cNvPr id="12" name="Slide Number Placeholder 11"/>
          <p:cNvSpPr>
            <a:spLocks noGrp="1"/>
          </p:cNvSpPr>
          <p:nvPr>
            <p:ph type="sldNum" sz="quarter" idx="16"/>
          </p:nvPr>
        </p:nvSpPr>
        <p:spPr/>
        <p:txBody>
          <a:bodyPr rtlCol="0"/>
          <a:lstStyle/>
          <a:p>
            <a:fld id="{71A2D5E3-B6ED-4757-8E66-AF53006B7E8A}"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7E490D6-9331-4DBA-A639-AEBDCBAF4055}" type="datetimeFigureOut">
              <a:rPr lang="en-US" smtClean="0"/>
              <a:pPr/>
              <a:t>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1A2D5E3-B6ED-4757-8E66-AF53006B7E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E490D6-9331-4DBA-A639-AEBDCBAF4055}" type="datetimeFigureOut">
              <a:rPr lang="en-US" smtClean="0"/>
              <a:pPr/>
              <a:t>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1A2D5E3-B6ED-4757-8E66-AF53006B7E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7E490D6-9331-4DBA-A639-AEBDCBAF4055}"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1A2D5E3-B6ED-4757-8E66-AF53006B7E8A}"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7E490D6-9331-4DBA-A639-AEBDCBAF4055}" type="datetimeFigureOut">
              <a:rPr lang="en-US" smtClean="0"/>
              <a:pPr/>
              <a:t>2/1/2019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1A2D5E3-B6ED-4757-8E66-AF53006B7E8A}"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7E490D6-9331-4DBA-A639-AEBDCBAF4055}" type="datetimeFigureOut">
              <a:rPr lang="en-US" smtClean="0"/>
              <a:pPr/>
              <a:t>2/1/2019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1A2D5E3-B6ED-4757-8E66-AF53006B7E8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crunchify.com/category/apache-tomcat/" TargetMode="External"/><Relationship Id="rId2" Type="http://schemas.openxmlformats.org/officeDocument/2006/relationships/hyperlink" Target="http://crunchify.com/category/eclips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w3.org/TR/wsdl" TargetMode="External"/><Relationship Id="rId2" Type="http://schemas.openxmlformats.org/officeDocument/2006/relationships/hyperlink" Target="http://www.w3.org/TR/SOA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00232" y="785794"/>
            <a:ext cx="5853138" cy="1928826"/>
          </a:xfrm>
          <a:solidFill>
            <a:srgbClr val="00B050"/>
          </a:solidFill>
        </p:spPr>
        <p:txBody>
          <a:bodyPr>
            <a:noAutofit/>
          </a:bodyPr>
          <a:lstStyle/>
          <a:p>
            <a:pPr algn="ctr"/>
            <a:r>
              <a:rPr lang="en-IN" sz="3200" dirty="0" smtClean="0">
                <a:solidFill>
                  <a:srgbClr val="002060"/>
                </a:solidFill>
              </a:rPr>
              <a:t/>
            </a:r>
            <a:br>
              <a:rPr lang="en-IN" sz="3200" dirty="0" smtClean="0">
                <a:solidFill>
                  <a:srgbClr val="002060"/>
                </a:solidFill>
              </a:rPr>
            </a:br>
            <a:r>
              <a:rPr lang="en-IN" sz="3200" dirty="0" smtClean="0">
                <a:solidFill>
                  <a:srgbClr val="002060"/>
                </a:solidFill>
              </a:rPr>
              <a:t>UNIT – IV</a:t>
            </a:r>
            <a:br>
              <a:rPr lang="en-IN" sz="3200" dirty="0" smtClean="0">
                <a:solidFill>
                  <a:srgbClr val="002060"/>
                </a:solidFill>
              </a:rPr>
            </a:br>
            <a:r>
              <a:rPr lang="en-US" sz="3200" dirty="0" smtClean="0">
                <a:solidFill>
                  <a:srgbClr val="002060"/>
                </a:solidFill>
              </a:rPr>
              <a:t>Building real world Enterprise applications using Web Services</a:t>
            </a:r>
            <a:endParaRPr lang="en-US" sz="3200" dirty="0">
              <a:solidFill>
                <a:srgbClr val="002060"/>
              </a:solidFill>
            </a:endParaRPr>
          </a:p>
        </p:txBody>
      </p:sp>
      <p:sp>
        <p:nvSpPr>
          <p:cNvPr id="6" name="Subtitle 2"/>
          <p:cNvSpPr>
            <a:spLocks noGrp="1"/>
          </p:cNvSpPr>
          <p:nvPr>
            <p:ph type="subTitle" idx="1"/>
          </p:nvPr>
        </p:nvSpPr>
        <p:spPr>
          <a:xfrm>
            <a:off x="1671662" y="2786058"/>
            <a:ext cx="6400800" cy="3000396"/>
          </a:xfrm>
          <a:solidFill>
            <a:srgbClr val="FFC000"/>
          </a:solidFill>
        </p:spPr>
        <p:txBody>
          <a:bodyPr>
            <a:normAutofit fontScale="92500" lnSpcReduction="20000"/>
          </a:bodyPr>
          <a:lstStyle/>
          <a:p>
            <a:pPr algn="ctr"/>
            <a:endParaRPr lang="en-US" sz="3200" cap="none" dirty="0" smtClean="0">
              <a:solidFill>
                <a:srgbClr val="FF0000"/>
              </a:solidFill>
              <a:latin typeface="Times New Roman" pitchFamily="18" charset="0"/>
              <a:cs typeface="Times New Roman" pitchFamily="18" charset="0"/>
            </a:endParaRPr>
          </a:p>
          <a:p>
            <a:pPr algn="ctr"/>
            <a:r>
              <a:rPr lang="en-US" sz="3200" cap="none" dirty="0" smtClean="0">
                <a:solidFill>
                  <a:srgbClr val="FF0000"/>
                </a:solidFill>
                <a:latin typeface="Times New Roman" pitchFamily="18" charset="0"/>
                <a:cs typeface="Times New Roman" pitchFamily="18" charset="0"/>
              </a:rPr>
              <a:t>Dr.V.Jayaraj</a:t>
            </a:r>
          </a:p>
          <a:p>
            <a:pPr algn="ctr"/>
            <a:r>
              <a:rPr lang="en-US" sz="3200" cap="none" dirty="0" smtClean="0">
                <a:solidFill>
                  <a:srgbClr val="FF0000"/>
                </a:solidFill>
                <a:latin typeface="Times New Roman" pitchFamily="18" charset="0"/>
                <a:cs typeface="Times New Roman" pitchFamily="18" charset="0"/>
              </a:rPr>
              <a:t>Professor</a:t>
            </a:r>
          </a:p>
          <a:p>
            <a:pPr algn="ctr"/>
            <a:r>
              <a:rPr lang="en-US" sz="3200" cap="none" dirty="0" smtClean="0">
                <a:solidFill>
                  <a:srgbClr val="FF0000"/>
                </a:solidFill>
                <a:latin typeface="Times New Roman" pitchFamily="18" charset="0"/>
                <a:cs typeface="Times New Roman" pitchFamily="18" charset="0"/>
              </a:rPr>
              <a:t>Dept Of CS &amp; ENGG</a:t>
            </a:r>
          </a:p>
          <a:p>
            <a:pPr algn="ctr"/>
            <a:r>
              <a:rPr lang="en-US" sz="3200" cap="none" dirty="0" smtClean="0">
                <a:solidFill>
                  <a:srgbClr val="FF0000"/>
                </a:solidFill>
                <a:latin typeface="Times New Roman" pitchFamily="18" charset="0"/>
                <a:cs typeface="Times New Roman" pitchFamily="18" charset="0"/>
              </a:rPr>
              <a:t>BDU</a:t>
            </a:r>
          </a:p>
          <a:p>
            <a:pPr algn="ctr"/>
            <a:r>
              <a:rPr lang="en-US" sz="3200" cap="none" dirty="0" smtClean="0">
                <a:solidFill>
                  <a:srgbClr val="FF0000"/>
                </a:solidFill>
                <a:latin typeface="Times New Roman" pitchFamily="18" charset="0"/>
                <a:cs typeface="Times New Roman" pitchFamily="18" charset="0"/>
              </a:rPr>
              <a:t>TRICHY</a:t>
            </a:r>
          </a:p>
          <a:p>
            <a:pPr algn="ctr"/>
            <a:endParaRPr lang="en-IN" sz="4400" cap="none" dirty="0" smtClean="0">
              <a:solidFill>
                <a:schemeClr val="tx2"/>
              </a:solidFill>
              <a:latin typeface="Comic Sans MS" pitchFamily="66" charset="0"/>
            </a:endParaRPr>
          </a:p>
        </p:txBody>
      </p:sp>
      <p:sp>
        <p:nvSpPr>
          <p:cNvPr id="7" name="TextBox 6"/>
          <p:cNvSpPr txBox="1"/>
          <p:nvPr/>
        </p:nvSpPr>
        <p:spPr>
          <a:xfrm>
            <a:off x="2071670" y="142852"/>
            <a:ext cx="5429288" cy="584775"/>
          </a:xfrm>
          <a:prstGeom prst="rect">
            <a:avLst/>
          </a:prstGeom>
          <a:noFill/>
        </p:spPr>
        <p:txBody>
          <a:bodyPr wrap="square" rtlCol="0">
            <a:spAutoFit/>
          </a:bodyPr>
          <a:lstStyle/>
          <a:p>
            <a:pPr algn="ctr"/>
            <a:r>
              <a:rPr lang="en-US" sz="3200" dirty="0" smtClean="0">
                <a:latin typeface="Times New Roman" pitchFamily="18" charset="0"/>
                <a:cs typeface="Times New Roman" pitchFamily="18" charset="0"/>
              </a:rPr>
              <a:t>Web Services</a:t>
            </a:r>
            <a:endParaRPr lang="en-US" sz="32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654032"/>
          </a:xfrm>
        </p:spPr>
        <p:txBody>
          <a:bodyPr>
            <a:normAutofit fontScale="90000"/>
          </a:bodyPr>
          <a:lstStyle/>
          <a:p>
            <a:r>
              <a:rPr lang="en-US" dirty="0" smtClean="0">
                <a:latin typeface="Calibri" pitchFamily="34" charset="0"/>
              </a:rPr>
              <a:t>SOAP messages</a:t>
            </a:r>
            <a:r>
              <a:rPr lang="en-US" dirty="0" smtClean="0"/>
              <a:t/>
            </a:r>
            <a:br>
              <a:rPr lang="en-US" dirty="0" smtClean="0"/>
            </a:br>
            <a:endParaRPr lang="en-US" dirty="0"/>
          </a:p>
        </p:txBody>
      </p:sp>
      <p:sp>
        <p:nvSpPr>
          <p:cNvPr id="3" name="Content Placeholder 2"/>
          <p:cNvSpPr>
            <a:spLocks noGrp="1"/>
          </p:cNvSpPr>
          <p:nvPr>
            <p:ph sz="quarter" idx="1"/>
          </p:nvPr>
        </p:nvSpPr>
        <p:spPr>
          <a:xfrm>
            <a:off x="457200" y="785794"/>
            <a:ext cx="8229600" cy="5857916"/>
          </a:xfrm>
        </p:spPr>
        <p:txBody>
          <a:bodyPr>
            <a:noAutofit/>
          </a:bodyPr>
          <a:lstStyle/>
          <a:p>
            <a:pPr fontAlgn="base">
              <a:buNone/>
            </a:pPr>
            <a:r>
              <a:rPr lang="en-US" sz="1600" dirty="0" smtClean="0"/>
              <a:t>	==== </a:t>
            </a:r>
            <a:r>
              <a:rPr lang="en-US" sz="1600" dirty="0"/>
              <a:t>INPUT ==== http://localhost:6060/StockQuoteService/ ==== 11/7/01 3:45 PM </a:t>
            </a:r>
            <a:r>
              <a:rPr lang="en-US" sz="1600" dirty="0" smtClean="0"/>
              <a:t>=</a:t>
            </a:r>
          </a:p>
          <a:p>
            <a:pPr fontAlgn="base">
              <a:buNone/>
            </a:pPr>
            <a:r>
              <a:rPr lang="en-US" sz="1600" dirty="0" smtClean="0"/>
              <a:t>	 </a:t>
            </a:r>
            <a:r>
              <a:rPr lang="en-US" sz="1600" dirty="0"/>
              <a:t>&lt;?xml version="1.0" encoding="UTF-8"?&gt; &lt;ns0:Envelope xmlns:ns0="http://schemas.xmlsoap.org/soap/envelope/"&gt; &lt;ns0:Body ns0:encodingStyle="http://schemas.xmlsoap.org/soap/encoding/" </a:t>
            </a:r>
            <a:r>
              <a:rPr lang="en-US" sz="1600" dirty="0" err="1"/>
              <a:t>xmlns:xsd</a:t>
            </a:r>
            <a:r>
              <a:rPr lang="en-US" sz="1600" dirty="0"/>
              <a:t>="http://www.w3.org/2001/XMLSchema" </a:t>
            </a:r>
            <a:r>
              <a:rPr lang="en-US" sz="1600" dirty="0" err="1"/>
              <a:t>xmlns:xsi</a:t>
            </a:r>
            <a:r>
              <a:rPr lang="en-US" sz="1600" dirty="0"/>
              <a:t>="http://www.w3.org/2001/XMLSchema-instance" </a:t>
            </a:r>
            <a:r>
              <a:rPr lang="en-US" sz="1600" dirty="0" err="1"/>
              <a:t>xmlns:SOAP</a:t>
            </a:r>
            <a:r>
              <a:rPr lang="en-US" sz="1600" dirty="0"/>
              <a:t>-ENC="http://schemas.xmlsoap.org/soap/encoding/"&gt; &lt;ns0:getAvailableStocks xmlns:ns0="http://idoox.com/wasp/tools/java2wsdl/output/com/systinet/demos/stock/"/&gt; &lt;/ns0:Body&gt; &lt;/ns0:Envelope&gt; ==== CLOSE ===================================================================== ==== OUTPUT ==== http://localhost:6060/StockQuoteService/ </a:t>
            </a:r>
            <a:r>
              <a:rPr lang="en-US" sz="1600" dirty="0" smtClean="0"/>
              <a:t>======================</a:t>
            </a:r>
          </a:p>
          <a:p>
            <a:pPr fontAlgn="base">
              <a:buNone/>
            </a:pPr>
            <a:r>
              <a:rPr lang="en-US" sz="1600" dirty="0" smtClean="0"/>
              <a:t>	 </a:t>
            </a:r>
            <a:r>
              <a:rPr lang="en-US" sz="1600" dirty="0"/>
              <a:t>&lt;?xml version="1.0" encoding="UTF-8"?&gt; &lt;ns0:Envelope xmlns:ns0="http://schemas.xmlsoap.org/soap/envelope/"&gt; &lt;ns0:Body ns0:encodingStyle="http://schemas.xmlsoap.org/soap/encoding/" </a:t>
            </a:r>
            <a:r>
              <a:rPr lang="en-US" sz="1600" dirty="0" err="1"/>
              <a:t>xmlns:xsd</a:t>
            </a:r>
            <a:r>
              <a:rPr lang="en-US" sz="1600" dirty="0"/>
              <a:t>="http://www.w3.org/2001/XMLSchema" </a:t>
            </a:r>
            <a:r>
              <a:rPr lang="en-US" sz="1600" dirty="0" err="1"/>
              <a:t>xmlns:xsi</a:t>
            </a:r>
            <a:r>
              <a:rPr lang="en-US" sz="1600" dirty="0"/>
              <a:t>="http://www.w3.org/2001/XMLSchema-instance" </a:t>
            </a:r>
            <a:r>
              <a:rPr lang="en-US" sz="1600" dirty="0" err="1"/>
              <a:t>xmlns:SOAP</a:t>
            </a:r>
            <a:r>
              <a:rPr lang="en-US" sz="1600" dirty="0"/>
              <a:t>-ENC="http://schemas.xmlsoap.org/soap/encoding/"&gt; &lt;ns0:getAvailableStocksResponse xmlns:ns0="http://idoox.com/wasp/tools/java2wsdl/output/com/systinet /demos/stock/"&gt; &lt;response </a:t>
            </a:r>
            <a:r>
              <a:rPr lang="en-US" sz="1600" dirty="0" err="1"/>
              <a:t>xsi:type</a:t>
            </a:r>
            <a:r>
              <a:rPr lang="en-US" sz="1600" dirty="0"/>
              <a:t>="ns1:LinkedList" xmlns:ns1="http://idoox.com/containers"&gt; &lt;item </a:t>
            </a:r>
            <a:r>
              <a:rPr lang="en-US" sz="1600" dirty="0" err="1"/>
              <a:t>xsi:type</a:t>
            </a:r>
            <a:r>
              <a:rPr lang="en-US" sz="1600" dirty="0"/>
              <a:t>="</a:t>
            </a:r>
            <a:r>
              <a:rPr lang="en-US" sz="1600" dirty="0" err="1"/>
              <a:t>xsd:string</a:t>
            </a:r>
            <a:r>
              <a:rPr lang="en-US" sz="1600" dirty="0"/>
              <a:t>"&gt;SUNW&lt;/item&gt; &lt;item </a:t>
            </a:r>
            <a:r>
              <a:rPr lang="en-US" sz="1600" dirty="0" err="1"/>
              <a:t>xsi:type</a:t>
            </a:r>
            <a:r>
              <a:rPr lang="en-US" sz="1600" dirty="0"/>
              <a:t>="</a:t>
            </a:r>
            <a:r>
              <a:rPr lang="en-US" sz="1600" dirty="0" err="1"/>
              <a:t>xsd:string</a:t>
            </a:r>
            <a:r>
              <a:rPr lang="en-US" sz="1600" dirty="0"/>
              <a:t>"&gt;MSFT&lt;/</a:t>
            </a:r>
            <a:r>
              <a:rPr lang="en-US" sz="1600" dirty="0" smtClean="0"/>
              <a:t>item&lt;/</a:t>
            </a:r>
            <a:r>
              <a:rPr lang="en-US" sz="1600" dirty="0"/>
              <a:t>response&gt; &lt;/ns0:getAvailableStocksResponse&gt; &lt;/ns0:Body&gt; &lt;/ns0:Envelope&gt; ==== CLOSE ===================================================================== </a:t>
            </a:r>
            <a:r>
              <a:rPr lang="en-US" sz="1600" dirty="0" smtClean="0"/>
              <a:t>====</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Steps To Build &amp; Deploy Web Services</a:t>
            </a:r>
            <a:endParaRPr lang="en-US" dirty="0"/>
          </a:p>
        </p:txBody>
      </p:sp>
      <p:sp>
        <p:nvSpPr>
          <p:cNvPr id="3" name="Content Placeholder 2"/>
          <p:cNvSpPr>
            <a:spLocks noGrp="1"/>
          </p:cNvSpPr>
          <p:nvPr>
            <p:ph sz="quarter" idx="1"/>
          </p:nvPr>
        </p:nvSpPr>
        <p:spPr/>
        <p:txBody>
          <a:bodyPr/>
          <a:lstStyle/>
          <a:p>
            <a:pPr>
              <a:buNone/>
            </a:pPr>
            <a:r>
              <a:rPr lang="en-IN" dirty="0" smtClean="0"/>
              <a:t>		simple </a:t>
            </a:r>
            <a:r>
              <a:rPr lang="en-IN" dirty="0"/>
              <a:t>steps to create and deploy simple </a:t>
            </a:r>
            <a:r>
              <a:rPr lang="en-IN" dirty="0" smtClean="0"/>
              <a:t>Web Service</a:t>
            </a:r>
            <a:r>
              <a:rPr lang="en-IN" dirty="0"/>
              <a:t> and </a:t>
            </a:r>
            <a:r>
              <a:rPr lang="en-IN" dirty="0" smtClean="0"/>
              <a:t>Web Service Client</a:t>
            </a:r>
            <a:r>
              <a:rPr lang="en-IN" dirty="0"/>
              <a:t> </a:t>
            </a:r>
            <a:r>
              <a:rPr lang="en-IN" dirty="0" err="1"/>
              <a:t>in</a:t>
            </a:r>
            <a:r>
              <a:rPr lang="en-IN" dirty="0" err="1">
                <a:hlinkClick r:id="rId2"/>
              </a:rPr>
              <a:t>Eclipse</a:t>
            </a:r>
            <a:r>
              <a:rPr lang="en-IN" dirty="0"/>
              <a:t> IDE</a:t>
            </a:r>
            <a:r>
              <a:rPr lang="en-IN" dirty="0" smtClean="0"/>
              <a:t>.</a:t>
            </a:r>
          </a:p>
          <a:p>
            <a:pPr>
              <a:buNone/>
            </a:pPr>
            <a:endParaRPr lang="en-IN" b="1" dirty="0" smtClean="0"/>
          </a:p>
          <a:p>
            <a:r>
              <a:rPr lang="en-IN" b="1" dirty="0" smtClean="0"/>
              <a:t>Step-1</a:t>
            </a:r>
            <a:endParaRPr lang="en-IN" dirty="0"/>
          </a:p>
          <a:p>
            <a:pPr>
              <a:buNone/>
            </a:pPr>
            <a:r>
              <a:rPr lang="en-IN" dirty="0" smtClean="0"/>
              <a:t>		Install</a:t>
            </a:r>
            <a:r>
              <a:rPr lang="en-IN" dirty="0"/>
              <a:t> </a:t>
            </a:r>
            <a:r>
              <a:rPr lang="en-IN" dirty="0">
                <a:hlinkClick r:id="rId3"/>
              </a:rPr>
              <a:t>Apache Tomcat</a:t>
            </a:r>
            <a:r>
              <a:rPr lang="en-IN" dirty="0"/>
              <a:t> and add it to Eclipse in Server </a:t>
            </a:r>
            <a:r>
              <a:rPr lang="en-IN" dirty="0" smtClean="0"/>
              <a:t>Tab.</a:t>
            </a:r>
            <a:endParaRPr lang="en-IN" dirty="0"/>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Step-2</a:t>
            </a:r>
            <a:r>
              <a:rPr lang="en-IN" dirty="0" smtClean="0"/>
              <a:t/>
            </a:r>
            <a:br>
              <a:rPr lang="en-IN" dirty="0" smtClean="0"/>
            </a:br>
            <a:r>
              <a:rPr lang="en-IN" dirty="0" smtClean="0"/>
              <a:t>Create a dynamic Web Project</a:t>
            </a:r>
            <a:endParaRPr lang="en-US" dirty="0"/>
          </a:p>
        </p:txBody>
      </p:sp>
      <p:sp>
        <p:nvSpPr>
          <p:cNvPr id="3" name="Content Placeholder 2"/>
          <p:cNvSpPr>
            <a:spLocks noGrp="1"/>
          </p:cNvSpPr>
          <p:nvPr>
            <p:ph sz="quarter" idx="1"/>
          </p:nvPr>
        </p:nvSpPr>
        <p:spPr/>
        <p:txBody>
          <a:bodyPr/>
          <a:lstStyle/>
          <a:p>
            <a:endParaRPr lang="en-IN" dirty="0" smtClean="0"/>
          </a:p>
          <a:p>
            <a:endParaRPr lang="en-US" dirty="0"/>
          </a:p>
        </p:txBody>
      </p:sp>
      <p:pic>
        <p:nvPicPr>
          <p:cNvPr id="4" name="Picture 3" descr="Create CrunchifyWS Dynamic Web Service Project in Eclipse"/>
          <p:cNvPicPr/>
          <p:nvPr/>
        </p:nvPicPr>
        <p:blipFill>
          <a:blip r:embed="rId2"/>
          <a:srcRect/>
          <a:stretch>
            <a:fillRect/>
          </a:stretch>
        </p:blipFill>
        <p:spPr bwMode="auto">
          <a:xfrm>
            <a:off x="571472" y="1500174"/>
            <a:ext cx="7858180" cy="5357826"/>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85860"/>
          </a:xfrm>
        </p:spPr>
        <p:txBody>
          <a:bodyPr>
            <a:normAutofit fontScale="90000"/>
          </a:bodyPr>
          <a:lstStyle/>
          <a:p>
            <a:r>
              <a:rPr lang="en-US" b="1" dirty="0" smtClean="0"/>
              <a:t>Step-3</a:t>
            </a:r>
            <a:r>
              <a:rPr lang="en-US" dirty="0" smtClean="0"/>
              <a:t/>
            </a:r>
            <a:br>
              <a:rPr lang="en-US" dirty="0" smtClean="0"/>
            </a:br>
            <a:r>
              <a:rPr lang="en-US" sz="2000" dirty="0" smtClean="0"/>
              <a:t>Package: </a:t>
            </a:r>
            <a:r>
              <a:rPr lang="en-US" sz="2000" dirty="0" err="1" smtClean="0"/>
              <a:t>crunchify.com.web.service</a:t>
            </a:r>
            <a:r>
              <a:rPr lang="en-US" sz="2000" dirty="0" smtClean="0"/>
              <a:t/>
            </a:r>
            <a:br>
              <a:rPr lang="en-US" sz="2000" dirty="0" smtClean="0"/>
            </a:br>
            <a:r>
              <a:rPr lang="en-US" sz="2000" dirty="0" smtClean="0"/>
              <a:t>Name: CrunchifyHelloWorld.java</a:t>
            </a:r>
            <a:endParaRPr lang="en-US" sz="2000" dirty="0"/>
          </a:p>
        </p:txBody>
      </p:sp>
      <p:sp>
        <p:nvSpPr>
          <p:cNvPr id="3" name="Content Placeholder 2"/>
          <p:cNvSpPr>
            <a:spLocks noGrp="1"/>
          </p:cNvSpPr>
          <p:nvPr>
            <p:ph sz="quarter" idx="1"/>
          </p:nvPr>
        </p:nvSpPr>
        <p:spPr/>
        <p:txBody>
          <a:bodyPr/>
          <a:lstStyle/>
          <a:p>
            <a:endParaRPr lang="en-US" dirty="0"/>
          </a:p>
          <a:p>
            <a:endParaRPr lang="en-US" dirty="0"/>
          </a:p>
        </p:txBody>
      </p:sp>
      <p:pic>
        <p:nvPicPr>
          <p:cNvPr id="4" name="Picture 3" descr="Create New Java File Class in Eclipse"/>
          <p:cNvPicPr/>
          <p:nvPr/>
        </p:nvPicPr>
        <p:blipFill>
          <a:blip r:embed="rId2"/>
          <a:srcRect/>
          <a:stretch>
            <a:fillRect/>
          </a:stretch>
        </p:blipFill>
        <p:spPr bwMode="auto">
          <a:xfrm>
            <a:off x="1600200" y="1643050"/>
            <a:ext cx="5943600" cy="515504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338"/>
            <a:ext cx="8229600" cy="1631976"/>
          </a:xfrm>
        </p:spPr>
        <p:txBody>
          <a:bodyPr>
            <a:normAutofit fontScale="90000"/>
          </a:bodyPr>
          <a:lstStyle/>
          <a:p>
            <a:r>
              <a:rPr lang="en-IN" b="1" dirty="0" smtClean="0"/>
              <a:t/>
            </a:r>
            <a:br>
              <a:rPr lang="en-IN" b="1" dirty="0" smtClean="0"/>
            </a:br>
            <a:r>
              <a:rPr lang="en-IN" b="1" dirty="0"/>
              <a:t/>
            </a:r>
            <a:br>
              <a:rPr lang="en-IN" b="1" dirty="0"/>
            </a:br>
            <a:r>
              <a:rPr lang="en-IN" b="1" dirty="0" smtClean="0"/>
              <a:t>Step-4</a:t>
            </a:r>
            <a:r>
              <a:rPr lang="en-IN" dirty="0"/>
              <a:t/>
            </a:r>
            <a:br>
              <a:rPr lang="en-IN" dirty="0"/>
            </a:br>
            <a:r>
              <a:rPr lang="en-IN" dirty="0"/>
              <a:t>Open CrunchifyHelloWorld.java </a:t>
            </a:r>
            <a:r>
              <a:rPr lang="en-IN" dirty="0" smtClean="0"/>
              <a:t>file</a:t>
            </a:r>
            <a:r>
              <a:rPr lang="en-IN" dirty="0"/>
              <a:t/>
            </a:r>
            <a:br>
              <a:rPr lang="en-IN" dirty="0"/>
            </a:br>
            <a:r>
              <a:rPr lang="en-IN" dirty="0"/>
              <a:t/>
            </a:r>
            <a:br>
              <a:rPr lang="en-IN" dirty="0"/>
            </a:br>
            <a:endParaRPr lang="en-US" dirty="0"/>
          </a:p>
        </p:txBody>
      </p:sp>
      <p:sp>
        <p:nvSpPr>
          <p:cNvPr id="3" name="Content Placeholder 2"/>
          <p:cNvSpPr>
            <a:spLocks noGrp="1"/>
          </p:cNvSpPr>
          <p:nvPr>
            <p:ph sz="quarter" idx="1"/>
          </p:nvPr>
        </p:nvSpPr>
        <p:spPr>
          <a:xfrm>
            <a:off x="457200" y="1600200"/>
            <a:ext cx="8229600" cy="5043510"/>
          </a:xfrm>
        </p:spPr>
        <p:txBody>
          <a:bodyPr>
            <a:noAutofit/>
          </a:bodyPr>
          <a:lstStyle/>
          <a:p>
            <a:pPr>
              <a:buNone/>
            </a:pPr>
            <a:r>
              <a:rPr lang="en-US" sz="1800" dirty="0" smtClean="0"/>
              <a:t>		</a:t>
            </a:r>
            <a:r>
              <a:rPr lang="en-US" sz="1800" dirty="0" err="1" smtClean="0"/>
              <a:t>CrunchifyHelloWorld.javaJava</a:t>
            </a:r>
            <a:endParaRPr lang="en-US" sz="1800" dirty="0"/>
          </a:p>
          <a:p>
            <a:pPr fontAlgn="t">
              <a:buNone/>
            </a:pPr>
            <a:r>
              <a:rPr lang="en-US" sz="1800" b="1" dirty="0" smtClean="0"/>
              <a:t>		</a:t>
            </a:r>
          </a:p>
          <a:p>
            <a:pPr fontAlgn="t">
              <a:buNone/>
            </a:pPr>
            <a:r>
              <a:rPr lang="en-US" sz="1800" b="1" dirty="0" smtClean="0"/>
              <a:t>	package</a:t>
            </a:r>
            <a:r>
              <a:rPr lang="en-US" sz="1800" dirty="0" smtClean="0"/>
              <a:t> </a:t>
            </a:r>
            <a:r>
              <a:rPr lang="en-US" sz="1800" dirty="0" err="1"/>
              <a:t>crunchify.com.web.service</a:t>
            </a:r>
            <a:r>
              <a:rPr lang="en-US" sz="1800" dirty="0"/>
              <a:t>;</a:t>
            </a:r>
          </a:p>
          <a:p>
            <a:pPr fontAlgn="t">
              <a:buNone/>
            </a:pPr>
            <a:r>
              <a:rPr lang="en-US" sz="1800" dirty="0"/>
              <a:t>  </a:t>
            </a:r>
            <a:r>
              <a:rPr lang="en-US" sz="1800" b="1" dirty="0" smtClean="0"/>
              <a:t>	public</a:t>
            </a:r>
            <a:r>
              <a:rPr lang="en-US" sz="1800" dirty="0" smtClean="0"/>
              <a:t> </a:t>
            </a:r>
            <a:r>
              <a:rPr lang="en-US" sz="1800" b="1" dirty="0"/>
              <a:t>class</a:t>
            </a:r>
            <a:r>
              <a:rPr lang="en-US" sz="1800" dirty="0"/>
              <a:t> </a:t>
            </a:r>
            <a:r>
              <a:rPr lang="en-US" sz="1800" dirty="0" err="1" smtClean="0"/>
              <a:t>CrunchifyHelloWorld</a:t>
            </a:r>
            <a:endParaRPr lang="en-US" sz="1800" dirty="0" smtClean="0"/>
          </a:p>
          <a:p>
            <a:pPr fontAlgn="t">
              <a:buNone/>
            </a:pPr>
            <a:r>
              <a:rPr lang="en-US" sz="1800" dirty="0" smtClean="0"/>
              <a:t>	 </a:t>
            </a:r>
            <a:r>
              <a:rPr lang="en-US" sz="1800" dirty="0"/>
              <a:t>{</a:t>
            </a:r>
          </a:p>
          <a:p>
            <a:pPr fontAlgn="t">
              <a:buNone/>
            </a:pPr>
            <a:r>
              <a:rPr lang="en-US" sz="1800" b="1" dirty="0" smtClean="0"/>
              <a:t>	public</a:t>
            </a:r>
            <a:r>
              <a:rPr lang="en-US" sz="1800" dirty="0" smtClean="0"/>
              <a:t> </a:t>
            </a:r>
            <a:r>
              <a:rPr lang="en-US" sz="1800" b="1" dirty="0"/>
              <a:t>float</a:t>
            </a:r>
            <a:r>
              <a:rPr lang="en-US" sz="1800" dirty="0"/>
              <a:t> </a:t>
            </a:r>
            <a:r>
              <a:rPr lang="en-US" sz="1800" dirty="0" err="1"/>
              <a:t>addValue</a:t>
            </a:r>
            <a:r>
              <a:rPr lang="en-US" sz="1800" dirty="0"/>
              <a:t>(</a:t>
            </a:r>
            <a:r>
              <a:rPr lang="en-US" sz="1800" b="1" dirty="0"/>
              <a:t>float</a:t>
            </a:r>
            <a:r>
              <a:rPr lang="en-US" sz="1800" dirty="0"/>
              <a:t> value</a:t>
            </a:r>
            <a:r>
              <a:rPr lang="en-US" sz="1800" dirty="0" smtClean="0"/>
              <a:t>)</a:t>
            </a:r>
          </a:p>
          <a:p>
            <a:pPr fontAlgn="t">
              <a:buNone/>
            </a:pPr>
            <a:r>
              <a:rPr lang="en-US" sz="1800" dirty="0" smtClean="0"/>
              <a:t>	 {</a:t>
            </a:r>
          </a:p>
          <a:p>
            <a:pPr fontAlgn="t">
              <a:buNone/>
            </a:pPr>
            <a:r>
              <a:rPr lang="en-US" sz="1800" b="1" dirty="0" smtClean="0"/>
              <a:t>	return</a:t>
            </a:r>
            <a:r>
              <a:rPr lang="en-US" sz="1800" dirty="0" smtClean="0"/>
              <a:t> </a:t>
            </a:r>
            <a:r>
              <a:rPr lang="en-US" sz="1800" dirty="0"/>
              <a:t>(value + 10);</a:t>
            </a:r>
          </a:p>
          <a:p>
            <a:pPr fontAlgn="t">
              <a:buNone/>
            </a:pPr>
            <a:r>
              <a:rPr lang="en-US" sz="1800" dirty="0" smtClean="0"/>
              <a:t>	}</a:t>
            </a:r>
            <a:endParaRPr lang="en-US" sz="1800" dirty="0"/>
          </a:p>
          <a:p>
            <a:pPr fontAlgn="t">
              <a:buNone/>
            </a:pPr>
            <a:r>
              <a:rPr lang="en-US" sz="1800" dirty="0"/>
              <a:t> </a:t>
            </a:r>
            <a:r>
              <a:rPr lang="en-US" sz="1800" dirty="0" smtClean="0"/>
              <a:t>	</a:t>
            </a:r>
            <a:r>
              <a:rPr lang="en-US" sz="1800" b="1" dirty="0" smtClean="0"/>
              <a:t>public</a:t>
            </a:r>
            <a:r>
              <a:rPr lang="en-US" sz="1800" dirty="0" smtClean="0"/>
              <a:t> </a:t>
            </a:r>
            <a:r>
              <a:rPr lang="en-US" sz="1800" b="1" dirty="0"/>
              <a:t>float</a:t>
            </a:r>
            <a:r>
              <a:rPr lang="en-US" sz="1800" dirty="0"/>
              <a:t> </a:t>
            </a:r>
            <a:r>
              <a:rPr lang="en-US" sz="1800" dirty="0" err="1"/>
              <a:t>subtractValue</a:t>
            </a:r>
            <a:r>
              <a:rPr lang="en-US" sz="1800" dirty="0"/>
              <a:t>(</a:t>
            </a:r>
            <a:r>
              <a:rPr lang="en-US" sz="1800" b="1" dirty="0"/>
              <a:t>float</a:t>
            </a:r>
            <a:r>
              <a:rPr lang="en-US" sz="1800" dirty="0"/>
              <a:t> value) </a:t>
            </a:r>
            <a:endParaRPr lang="en-US" sz="1800" dirty="0" smtClean="0"/>
          </a:p>
          <a:p>
            <a:pPr fontAlgn="t">
              <a:buNone/>
            </a:pPr>
            <a:r>
              <a:rPr lang="en-US" sz="1800" dirty="0" smtClean="0"/>
              <a:t>	{</a:t>
            </a:r>
          </a:p>
          <a:p>
            <a:pPr fontAlgn="t">
              <a:buNone/>
            </a:pPr>
            <a:r>
              <a:rPr lang="en-US" sz="1800" b="1" dirty="0" smtClean="0"/>
              <a:t>	return</a:t>
            </a:r>
            <a:r>
              <a:rPr lang="en-US" sz="1800" dirty="0" smtClean="0"/>
              <a:t> </a:t>
            </a:r>
            <a:r>
              <a:rPr lang="en-US" sz="1800" dirty="0"/>
              <a:t>(value - 10);</a:t>
            </a:r>
          </a:p>
          <a:p>
            <a:pPr fontAlgn="t">
              <a:buNone/>
            </a:pPr>
            <a:r>
              <a:rPr lang="en-US" sz="1800" dirty="0" smtClean="0"/>
              <a:t>	}</a:t>
            </a:r>
            <a:endParaRPr lang="en-US" sz="1800" dirty="0"/>
          </a:p>
          <a:p>
            <a:pPr fontAlgn="t">
              <a:buNone/>
            </a:pPr>
            <a:r>
              <a:rPr lang="en-US" sz="1800" dirty="0" smtClean="0"/>
              <a:t>	}</a:t>
            </a:r>
            <a:endParaRPr lang="en-US" sz="1800" dirty="0"/>
          </a:p>
          <a:p>
            <a:pPr>
              <a:buNone/>
            </a:pPr>
            <a:endParaRPr lang="en-US"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338"/>
            <a:ext cx="8229600" cy="1571636"/>
          </a:xfrm>
        </p:spPr>
        <p:txBody>
          <a:bodyPr>
            <a:normAutofit fontScale="90000"/>
          </a:bodyPr>
          <a:lstStyle/>
          <a:p>
            <a:r>
              <a:rPr lang="en-IN" b="1" dirty="0" smtClean="0"/>
              <a:t/>
            </a:r>
            <a:br>
              <a:rPr lang="en-IN" b="1" dirty="0" smtClean="0"/>
            </a:br>
            <a:r>
              <a:rPr lang="en-IN" b="1" dirty="0" smtClean="0"/>
              <a:t>Step-5</a:t>
            </a:r>
            <a:r>
              <a:rPr lang="en-IN" sz="2000" dirty="0"/>
              <a:t/>
            </a:r>
            <a:br>
              <a:rPr lang="en-IN" sz="2000" dirty="0"/>
            </a:br>
            <a:r>
              <a:rPr lang="en-IN" sz="2000" dirty="0"/>
              <a:t>Right Click on file CrunchifyHelloWorld.java -&gt; Web Services -&gt; Create Web Service</a:t>
            </a:r>
            <a:br>
              <a:rPr lang="en-IN" sz="2000" dirty="0"/>
            </a:br>
            <a:r>
              <a:rPr lang="en-IN" sz="2000" dirty="0"/>
              <a:t>Select options as mentioned in below </a:t>
            </a:r>
            <a:r>
              <a:rPr lang="en-IN" sz="2000" dirty="0" smtClean="0"/>
              <a:t>diagram Click </a:t>
            </a:r>
            <a:r>
              <a:rPr lang="en-IN" sz="2000" b="1" dirty="0"/>
              <a:t>finish</a:t>
            </a:r>
            <a:r>
              <a:rPr lang="en-IN" dirty="0"/>
              <a:t/>
            </a:r>
            <a:br>
              <a:rPr lang="en-IN" dirty="0"/>
            </a:br>
            <a:endParaRPr lang="en-US" dirty="0"/>
          </a:p>
        </p:txBody>
      </p:sp>
      <p:pic>
        <p:nvPicPr>
          <p:cNvPr id="4" name="Content Placeholder 3" descr="Create Web Service from Java Class in Eclipse"/>
          <p:cNvPicPr>
            <a:picLocks noGrp="1"/>
          </p:cNvPicPr>
          <p:nvPr>
            <p:ph sz="quarter" idx="1"/>
          </p:nvPr>
        </p:nvPicPr>
        <p:blipFill>
          <a:blip r:embed="rId2"/>
          <a:stretch>
            <a:fillRect/>
          </a:stretch>
        </p:blipFill>
        <p:spPr bwMode="auto">
          <a:xfrm>
            <a:off x="2775324" y="1600200"/>
            <a:ext cx="3828301" cy="44958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57166"/>
            <a:ext cx="8153400" cy="862034"/>
          </a:xfrm>
        </p:spPr>
        <p:txBody>
          <a:bodyPr>
            <a:normAutofit fontScale="90000"/>
          </a:bodyPr>
          <a:lstStyle/>
          <a:p>
            <a:r>
              <a:rPr lang="en-IN" b="1" dirty="0" smtClean="0"/>
              <a:t/>
            </a:r>
            <a:br>
              <a:rPr lang="en-IN" b="1" dirty="0" smtClean="0"/>
            </a:br>
            <a:r>
              <a:rPr lang="en-IN" b="1" dirty="0" smtClean="0"/>
              <a:t>Step-6</a:t>
            </a:r>
            <a:r>
              <a:rPr lang="en-IN" dirty="0"/>
              <a:t/>
            </a:r>
            <a:br>
              <a:rPr lang="en-IN" dirty="0"/>
            </a:br>
            <a:r>
              <a:rPr lang="en-IN" sz="2000" dirty="0"/>
              <a:t>It may take some time to finish all processes and you should see new project “</a:t>
            </a:r>
            <a:r>
              <a:rPr lang="en-IN" sz="2000" dirty="0" err="1"/>
              <a:t>CrunchifyWSClient</a:t>
            </a:r>
            <a:r>
              <a:rPr lang="en-IN" sz="2000" dirty="0"/>
              <a:t>” created. Here is a final project structure:</a:t>
            </a:r>
            <a:r>
              <a:rPr lang="en-IN" dirty="0"/>
              <a:t/>
            </a:r>
            <a:br>
              <a:rPr lang="en-IN" dirty="0"/>
            </a:br>
            <a:r>
              <a:rPr lang="en-IN" dirty="0" smtClean="0"/>
              <a:t/>
            </a:r>
            <a:br>
              <a:rPr lang="en-IN" dirty="0" smtClean="0"/>
            </a:br>
            <a:endParaRPr lang="en-US" dirty="0"/>
          </a:p>
        </p:txBody>
      </p:sp>
      <p:pic>
        <p:nvPicPr>
          <p:cNvPr id="4" name="Content Placeholder 3" descr="CrunchifyWS and CrunchifyWSClient Project"/>
          <p:cNvPicPr>
            <a:picLocks noGrp="1"/>
          </p:cNvPicPr>
          <p:nvPr>
            <p:ph sz="quarter" idx="1"/>
          </p:nvPr>
        </p:nvPicPr>
        <p:blipFill>
          <a:blip r:embed="rId2"/>
          <a:stretch>
            <a:fillRect/>
          </a:stretch>
        </p:blipFill>
        <p:spPr bwMode="auto">
          <a:xfrm>
            <a:off x="2936011" y="1600200"/>
            <a:ext cx="3506928" cy="44958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Step-7</a:t>
            </a:r>
            <a:r>
              <a:rPr lang="en-IN" dirty="0" smtClean="0"/>
              <a:t/>
            </a:r>
            <a:br>
              <a:rPr lang="en-IN" dirty="0" smtClean="0"/>
            </a:br>
            <a:endParaRPr lang="en-US" dirty="0"/>
          </a:p>
        </p:txBody>
      </p:sp>
      <p:sp>
        <p:nvSpPr>
          <p:cNvPr id="3" name="Content Placeholder 2"/>
          <p:cNvSpPr>
            <a:spLocks noGrp="1"/>
          </p:cNvSpPr>
          <p:nvPr>
            <p:ph sz="quarter" idx="1"/>
          </p:nvPr>
        </p:nvSpPr>
        <p:spPr/>
        <p:txBody>
          <a:bodyPr/>
          <a:lstStyle/>
          <a:p>
            <a:pPr>
              <a:buNone/>
            </a:pPr>
            <a:r>
              <a:rPr lang="en-IN" dirty="0" smtClean="0"/>
              <a:t>		</a:t>
            </a:r>
            <a:r>
              <a:rPr lang="en-IN" dirty="0" err="1" smtClean="0"/>
              <a:t>CrunchifyWS</a:t>
            </a:r>
            <a:r>
              <a:rPr lang="en-IN" dirty="0"/>
              <a:t> and </a:t>
            </a:r>
            <a:r>
              <a:rPr lang="en-IN" dirty="0" err="1"/>
              <a:t>CrunchifyWSClient</a:t>
            </a:r>
            <a:r>
              <a:rPr lang="en-IN" dirty="0"/>
              <a:t> both projects should be automatically deployed to server.</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245632" cy="414318"/>
          </a:xfrm>
        </p:spPr>
        <p:txBody>
          <a:bodyPr>
            <a:normAutofit fontScale="90000"/>
          </a:bodyPr>
          <a:lstStyle/>
          <a:p>
            <a:r>
              <a:rPr lang="en-IN" b="1" dirty="0" smtClean="0"/>
              <a:t/>
            </a:r>
            <a:br>
              <a:rPr lang="en-IN" b="1" dirty="0" smtClean="0"/>
            </a:br>
            <a:r>
              <a:rPr lang="en-IN" b="1" dirty="0"/>
              <a:t/>
            </a:r>
            <a:br>
              <a:rPr lang="en-IN" b="1" dirty="0"/>
            </a:br>
            <a:r>
              <a:rPr lang="en-IN" b="1" dirty="0" smtClean="0"/>
              <a:t>Step-8</a:t>
            </a:r>
            <a:r>
              <a:rPr lang="en-IN" dirty="0"/>
              <a:t/>
            </a:r>
            <a:br>
              <a:rPr lang="en-IN" dirty="0"/>
            </a:br>
            <a:r>
              <a:rPr lang="en-IN" sz="2000" dirty="0"/>
              <a:t>Now click on </a:t>
            </a:r>
            <a:r>
              <a:rPr lang="en-IN" sz="2000" dirty="0" err="1"/>
              <a:t>addValue</a:t>
            </a:r>
            <a:r>
              <a:rPr lang="en-IN" sz="2000" dirty="0"/>
              <a:t>(float), </a:t>
            </a:r>
            <a:r>
              <a:rPr lang="en-IN" sz="2000" dirty="0" err="1"/>
              <a:t>subtractValue</a:t>
            </a:r>
            <a:r>
              <a:rPr lang="en-IN" sz="2000" dirty="0"/>
              <a:t>(float) and provide an input to check updated result.</a:t>
            </a:r>
            <a:r>
              <a:rPr lang="en-IN" dirty="0"/>
              <a:t/>
            </a:r>
            <a:br>
              <a:rPr lang="en-IN" dirty="0"/>
            </a:br>
            <a:endParaRPr lang="en-US" dirty="0"/>
          </a:p>
        </p:txBody>
      </p:sp>
      <p:pic>
        <p:nvPicPr>
          <p:cNvPr id="4" name="Content Placeholder 3" descr="WebService Client Invoke Result Page in Eclipse"/>
          <p:cNvPicPr>
            <a:picLocks noGrp="1"/>
          </p:cNvPicPr>
          <p:nvPr>
            <p:ph sz="quarter" idx="1"/>
          </p:nvPr>
        </p:nvPicPr>
        <p:blipFill>
          <a:blip r:embed="rId2"/>
          <a:stretch>
            <a:fillRect/>
          </a:stretch>
        </p:blipFill>
        <p:spPr bwMode="auto">
          <a:xfrm>
            <a:off x="612775" y="1849620"/>
            <a:ext cx="8153400" cy="399696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800" dirty="0" smtClean="0"/>
              <a:t>Client Applications To Meet Customer Requirements, Easier </a:t>
            </a:r>
            <a:r>
              <a:rPr lang="en-IN" sz="2800" dirty="0" err="1" smtClean="0"/>
              <a:t>Develpoment</a:t>
            </a:r>
            <a:r>
              <a:rPr lang="en-IN" sz="2800" dirty="0"/>
              <a:t> </a:t>
            </a:r>
            <a:r>
              <a:rPr lang="en-IN" sz="2800" dirty="0" smtClean="0"/>
              <a:t>Customization &amp; Maintenance, Transactional Requirements</a:t>
            </a:r>
            <a:br>
              <a:rPr lang="en-IN" sz="2800" dirty="0" smtClean="0"/>
            </a:br>
            <a:endParaRPr lang="en-US" sz="2800" dirty="0"/>
          </a:p>
        </p:txBody>
      </p:sp>
      <p:sp>
        <p:nvSpPr>
          <p:cNvPr id="3" name="Content Placeholder 2"/>
          <p:cNvSpPr>
            <a:spLocks noGrp="1"/>
          </p:cNvSpPr>
          <p:nvPr>
            <p:ph sz="quarter" idx="1"/>
          </p:nvPr>
        </p:nvSpPr>
        <p:spPr/>
        <p:txBody>
          <a:bodyPr>
            <a:normAutofit/>
          </a:bodyPr>
          <a:lstStyle/>
          <a:p>
            <a:pPr>
              <a:buNone/>
            </a:pPr>
            <a:endParaRPr lang="en-IN" sz="2400" dirty="0" smtClean="0"/>
          </a:p>
          <a:p>
            <a:r>
              <a:rPr lang="en-IN" sz="2400" dirty="0" smtClean="0"/>
              <a:t>Web </a:t>
            </a:r>
            <a:r>
              <a:rPr lang="en-IN" sz="2400" dirty="0"/>
              <a:t>services enable us to build distributed systems where application components on a network can be accessed in a platform-neutral, language-agnostic, and implementation-independent way</a:t>
            </a:r>
            <a:r>
              <a:rPr lang="en-IN" sz="2400" dirty="0" smtClean="0"/>
              <a:t>.</a:t>
            </a:r>
          </a:p>
          <a:p>
            <a:r>
              <a:rPr lang="en-IN" sz="2400" dirty="0" smtClean="0"/>
              <a:t> </a:t>
            </a:r>
            <a:r>
              <a:rPr lang="en-IN" sz="2400" dirty="0"/>
              <a:t>It doesn't matter how an application is developed, what language it uses, or what OS platform it runs on. If it is available as a Web service and designed addressing interoperability </a:t>
            </a:r>
            <a:r>
              <a:rPr lang="en-IN" sz="2400" dirty="0" err="1" smtClean="0"/>
              <a:t>issues,application</a:t>
            </a:r>
            <a:r>
              <a:rPr lang="en-IN" sz="2400" dirty="0"/>
              <a:t>, developed in any language or platform, will be able to utilize its services. That's the main concept of Web services.</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Building Real World Enterprise Applications Using Web Services</a:t>
            </a:r>
            <a:endParaRPr lang="en-US" dirty="0"/>
          </a:p>
        </p:txBody>
      </p:sp>
      <p:sp>
        <p:nvSpPr>
          <p:cNvPr id="3" name="Content Placeholder 2"/>
          <p:cNvSpPr>
            <a:spLocks noGrp="1"/>
          </p:cNvSpPr>
          <p:nvPr>
            <p:ph sz="quarter" idx="1"/>
          </p:nvPr>
        </p:nvSpPr>
        <p:spPr>
          <a:xfrm>
            <a:off x="457200" y="1600200"/>
            <a:ext cx="8229600" cy="4829196"/>
          </a:xfrm>
        </p:spPr>
        <p:txBody>
          <a:bodyPr>
            <a:normAutofit lnSpcReduction="10000"/>
          </a:bodyPr>
          <a:lstStyle/>
          <a:p>
            <a:r>
              <a:rPr lang="en-IN" dirty="0"/>
              <a:t>Web services, a major new trend in standards-based software technology, is made up of pieces of custom-developed code that lets two or more Web-based applications talk to each other. </a:t>
            </a:r>
            <a:endParaRPr lang="en-IN" dirty="0" smtClean="0"/>
          </a:p>
          <a:p>
            <a:r>
              <a:rPr lang="en-IN" dirty="0" smtClean="0"/>
              <a:t>Those </a:t>
            </a:r>
            <a:r>
              <a:rPr lang="en-IN" dirty="0"/>
              <a:t>services can pull a single piece of data (such as a stock quote) or an entire business process (such as checking a customer’s credit and giving him a credit score). </a:t>
            </a:r>
            <a:endParaRPr lang="en-IN" dirty="0" smtClean="0"/>
          </a:p>
          <a:p>
            <a:r>
              <a:rPr lang="en-IN" dirty="0" smtClean="0"/>
              <a:t>Down </a:t>
            </a:r>
            <a:r>
              <a:rPr lang="en-IN" dirty="0"/>
              <a:t>the road, advocates say, Web services will allow organizations to integrate and reuse software that they or others have already built. </a:t>
            </a:r>
            <a:endParaRPr lang="en-IN"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Technologies &amp; Standards</a:t>
            </a:r>
            <a:endParaRPr lang="en-US" dirty="0"/>
          </a:p>
        </p:txBody>
      </p:sp>
      <p:sp>
        <p:nvSpPr>
          <p:cNvPr id="3" name="Content Placeholder 2"/>
          <p:cNvSpPr>
            <a:spLocks noGrp="1"/>
          </p:cNvSpPr>
          <p:nvPr>
            <p:ph sz="quarter" idx="1"/>
          </p:nvPr>
        </p:nvSpPr>
        <p:spPr>
          <a:xfrm>
            <a:off x="457200" y="1357298"/>
            <a:ext cx="8229600" cy="5143536"/>
          </a:xfrm>
        </p:spPr>
        <p:txBody>
          <a:bodyPr>
            <a:normAutofit fontScale="25000" lnSpcReduction="20000"/>
          </a:bodyPr>
          <a:lstStyle/>
          <a:p>
            <a:endParaRPr lang="en-IN" sz="9600" dirty="0" smtClean="0"/>
          </a:p>
          <a:p>
            <a:r>
              <a:rPr lang="en-IN" sz="9600" dirty="0" smtClean="0"/>
              <a:t>To </a:t>
            </a:r>
            <a:r>
              <a:rPr lang="en-IN" sz="9600" dirty="0"/>
              <a:t>achieve the platform-neutral and implementation-independent accessibility of Web services, the software industry has agreed on a few technologies as standards. Some of them are:</a:t>
            </a:r>
          </a:p>
          <a:p>
            <a:r>
              <a:rPr lang="en-IN" sz="9600" b="1" dirty="0"/>
              <a:t>XML: </a:t>
            </a:r>
            <a:r>
              <a:rPr lang="en-IN" sz="9600" dirty="0"/>
              <a:t>The default data format used across all layers of Web services environment.</a:t>
            </a:r>
          </a:p>
          <a:p>
            <a:r>
              <a:rPr lang="en-IN" sz="9600" b="1" dirty="0"/>
              <a:t>SOAP:</a:t>
            </a:r>
            <a:r>
              <a:rPr lang="en-IN" sz="9600" dirty="0"/>
              <a:t> The default protocol for packaging and exchanging messages. When first introduced, it was an acronym for Simple Object Access Protocol. But now SOAP is considered a proper noun, a name in itself, as most people now realize it is a misnomer: SOAP is not really for accessing objects. Plus, it is not simple any more.</a:t>
            </a:r>
          </a:p>
          <a:p>
            <a:r>
              <a:rPr lang="en-IN" sz="9600" b="1" dirty="0"/>
              <a:t>WSDL (Web Services Description Language): </a:t>
            </a:r>
            <a:r>
              <a:rPr lang="en-IN" sz="9600" dirty="0"/>
              <a:t>The language that describes Web services. Although based on XML and understandable by humans, WSDL is mainly for machine consumption, to be read and understood by client programs.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Seamless Porting To Multiple </a:t>
            </a:r>
            <a:br>
              <a:rPr lang="en-IN" dirty="0" smtClean="0"/>
            </a:br>
            <a:r>
              <a:rPr lang="en-IN" dirty="0" smtClean="0"/>
              <a:t>Devices &amp; Platforms</a:t>
            </a:r>
            <a:endParaRPr lang="en-US" dirty="0"/>
          </a:p>
        </p:txBody>
      </p:sp>
      <p:sp>
        <p:nvSpPr>
          <p:cNvPr id="3" name="Content Placeholder 2"/>
          <p:cNvSpPr>
            <a:spLocks noGrp="1"/>
          </p:cNvSpPr>
          <p:nvPr>
            <p:ph sz="quarter" idx="1"/>
          </p:nvPr>
        </p:nvSpPr>
        <p:spPr/>
        <p:txBody>
          <a:bodyPr>
            <a:normAutofit lnSpcReduction="10000"/>
          </a:bodyPr>
          <a:lstStyle/>
          <a:p>
            <a:pPr marL="571500" lvl="1" indent="-381000" defTabSz="792163">
              <a:lnSpc>
                <a:spcPct val="100000"/>
              </a:lnSpc>
              <a:spcBef>
                <a:spcPct val="70000"/>
              </a:spcBef>
              <a:spcAft>
                <a:spcPct val="0"/>
              </a:spcAft>
              <a:buSzPct val="150000"/>
              <a:tabLst/>
            </a:pPr>
            <a:r>
              <a:rPr lang="en-GB" sz="2400" dirty="0" smtClean="0"/>
              <a:t>Enable </a:t>
            </a:r>
            <a:r>
              <a:rPr lang="en-GB" sz="2400" dirty="0" smtClean="0">
                <a:solidFill>
                  <a:srgbClr val="000066"/>
                </a:solidFill>
              </a:rPr>
              <a:t>smooth integration of different services</a:t>
            </a:r>
            <a:r>
              <a:rPr lang="en-GB" sz="2400" dirty="0" smtClean="0"/>
              <a:t> from a user perspective</a:t>
            </a:r>
          </a:p>
          <a:p>
            <a:pPr marL="571500" lvl="1" indent="-381000" defTabSz="792163">
              <a:lnSpc>
                <a:spcPct val="100000"/>
              </a:lnSpc>
              <a:spcBef>
                <a:spcPct val="70000"/>
              </a:spcBef>
              <a:spcAft>
                <a:spcPct val="0"/>
              </a:spcAft>
              <a:buSzPct val="150000"/>
              <a:tabLst/>
            </a:pPr>
            <a:r>
              <a:rPr lang="en-US" sz="2400" dirty="0" smtClean="0">
                <a:solidFill>
                  <a:srgbClr val="000066"/>
                </a:solidFill>
              </a:rPr>
              <a:t>Expand the value chain</a:t>
            </a:r>
            <a:r>
              <a:rPr lang="en-US" sz="2400" dirty="0" smtClean="0"/>
              <a:t> including higher value services</a:t>
            </a:r>
          </a:p>
          <a:p>
            <a:pPr marL="571500" lvl="1" indent="-381000" defTabSz="792163">
              <a:lnSpc>
                <a:spcPct val="100000"/>
              </a:lnSpc>
              <a:spcBef>
                <a:spcPct val="70000"/>
              </a:spcBef>
              <a:spcAft>
                <a:spcPct val="0"/>
              </a:spcAft>
              <a:buSzPct val="150000"/>
              <a:tabLst/>
            </a:pPr>
            <a:r>
              <a:rPr lang="en-US" sz="2400" dirty="0" smtClean="0">
                <a:solidFill>
                  <a:srgbClr val="000066"/>
                </a:solidFill>
              </a:rPr>
              <a:t>Build on existing MNO assets</a:t>
            </a:r>
            <a:r>
              <a:rPr lang="en-US" sz="2400" dirty="0" smtClean="0"/>
              <a:t> (authentication, charging,..) to create a competitive advantage in service deployments  </a:t>
            </a:r>
          </a:p>
          <a:p>
            <a:pPr marL="571500" lvl="1" indent="-381000" defTabSz="792163">
              <a:lnSpc>
                <a:spcPct val="100000"/>
              </a:lnSpc>
              <a:spcBef>
                <a:spcPct val="70000"/>
              </a:spcBef>
              <a:spcAft>
                <a:spcPct val="0"/>
              </a:spcAft>
              <a:buSzPct val="150000"/>
              <a:tabLst/>
            </a:pPr>
            <a:r>
              <a:rPr lang="en-US" sz="2400" dirty="0" smtClean="0"/>
              <a:t>Enable access to services from a </a:t>
            </a:r>
            <a:r>
              <a:rPr lang="en-US" sz="2400" dirty="0" smtClean="0">
                <a:solidFill>
                  <a:srgbClr val="000066"/>
                </a:solidFill>
              </a:rPr>
              <a:t>large device base</a:t>
            </a:r>
          </a:p>
          <a:p>
            <a:pPr marL="571500" lvl="1" indent="-381000" defTabSz="792163">
              <a:lnSpc>
                <a:spcPct val="100000"/>
              </a:lnSpc>
              <a:spcBef>
                <a:spcPct val="70000"/>
              </a:spcBef>
              <a:spcAft>
                <a:spcPct val="0"/>
              </a:spcAft>
              <a:buSzPct val="150000"/>
              <a:tabLst/>
            </a:pPr>
            <a:r>
              <a:rPr lang="en-US" sz="2400" dirty="0" smtClean="0">
                <a:solidFill>
                  <a:srgbClr val="000066"/>
                </a:solidFill>
              </a:rPr>
              <a:t>Flexible concept</a:t>
            </a:r>
            <a:r>
              <a:rPr lang="en-US" sz="2400" dirty="0" smtClean="0"/>
              <a:t> to include 3</a:t>
            </a:r>
            <a:r>
              <a:rPr lang="en-US" sz="2400" baseline="30000" dirty="0" smtClean="0"/>
              <a:t>rd</a:t>
            </a:r>
            <a:r>
              <a:rPr lang="en-US" sz="2400" dirty="0" smtClean="0"/>
              <a:t> party services</a:t>
            </a:r>
          </a:p>
          <a:p>
            <a:pPr marL="571500" lvl="1" indent="-381000" defTabSz="792163">
              <a:lnSpc>
                <a:spcPct val="100000"/>
              </a:lnSpc>
              <a:spcBef>
                <a:spcPct val="70000"/>
              </a:spcBef>
              <a:spcAft>
                <a:spcPct val="0"/>
              </a:spcAft>
              <a:buSzPct val="150000"/>
              <a:tabLst/>
            </a:pPr>
            <a:r>
              <a:rPr lang="en-US" sz="2400" dirty="0" smtClean="0"/>
              <a:t>Keep </a:t>
            </a:r>
            <a:r>
              <a:rPr lang="en-US" sz="2400" dirty="0" smtClean="0">
                <a:solidFill>
                  <a:srgbClr val="000066"/>
                </a:solidFill>
              </a:rPr>
              <a:t>CAPEX and OPEX low</a:t>
            </a:r>
            <a:r>
              <a:rPr lang="en-US" sz="2400" dirty="0" smtClean="0"/>
              <a:t/>
            </a:r>
            <a:br>
              <a:rPr lang="en-US" sz="2400" dirty="0" smtClean="0"/>
            </a:br>
            <a:r>
              <a:rPr lang="en-US" sz="2400" dirty="0" smtClean="0"/>
              <a:t>while deploying multiple new services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Seamless Porting To Multiple </a:t>
            </a:r>
            <a:br>
              <a:rPr lang="en-IN" dirty="0" smtClean="0"/>
            </a:br>
            <a:r>
              <a:rPr lang="en-IN" dirty="0" smtClean="0"/>
              <a:t>Devices &amp; Platforms (Cont.....)</a:t>
            </a:r>
            <a:endParaRPr lang="en-US" dirty="0"/>
          </a:p>
        </p:txBody>
      </p:sp>
      <p:sp>
        <p:nvSpPr>
          <p:cNvPr id="3" name="Content Placeholder 2"/>
          <p:cNvSpPr>
            <a:spLocks noGrp="1"/>
          </p:cNvSpPr>
          <p:nvPr>
            <p:ph sz="quarter" idx="1"/>
          </p:nvPr>
        </p:nvSpPr>
        <p:spPr/>
        <p:txBody>
          <a:bodyPr>
            <a:normAutofit fontScale="77500" lnSpcReduction="20000"/>
          </a:bodyPr>
          <a:lstStyle/>
          <a:p>
            <a:pPr marL="285750" indent="-285750" defTabSz="957263">
              <a:lnSpc>
                <a:spcPct val="100000"/>
              </a:lnSpc>
              <a:spcBef>
                <a:spcPct val="70000"/>
              </a:spcBef>
              <a:buClr>
                <a:srgbClr val="336699"/>
              </a:buClr>
              <a:buFont typeface="Wingdings" pitchFamily="2" charset="2"/>
              <a:buChar char="n"/>
              <a:tabLst>
                <a:tab pos="666750" algn="l"/>
              </a:tabLst>
            </a:pPr>
            <a:r>
              <a:rPr lang="en-US" i="0" dirty="0" smtClean="0">
                <a:solidFill>
                  <a:schemeClr val="tx1"/>
                </a:solidFill>
                <a:latin typeface="Arial" charset="0"/>
              </a:rPr>
              <a:t>IMS enables the operator to build up new </a:t>
            </a:r>
            <a:r>
              <a:rPr lang="en-US" i="0" dirty="0" smtClean="0">
                <a:solidFill>
                  <a:srgbClr val="993300"/>
                </a:solidFill>
                <a:latin typeface="Arial" charset="0"/>
              </a:rPr>
              <a:t>IP-based mobile services</a:t>
            </a:r>
            <a:r>
              <a:rPr lang="en-US" i="0" dirty="0" smtClean="0">
                <a:solidFill>
                  <a:schemeClr val="tx1"/>
                </a:solidFill>
                <a:latin typeface="Arial" charset="0"/>
              </a:rPr>
              <a:t> and applications under his control (e.g. Push to Talk) </a:t>
            </a:r>
          </a:p>
          <a:p>
            <a:pPr marL="285750" indent="-285750" defTabSz="957263">
              <a:lnSpc>
                <a:spcPct val="100000"/>
              </a:lnSpc>
              <a:spcBef>
                <a:spcPct val="70000"/>
              </a:spcBef>
              <a:buClr>
                <a:srgbClr val="336699"/>
              </a:buClr>
              <a:buFont typeface="Wingdings" pitchFamily="2" charset="2"/>
              <a:buChar char="n"/>
              <a:tabLst>
                <a:tab pos="666750" algn="l"/>
              </a:tabLst>
            </a:pPr>
            <a:r>
              <a:rPr lang="en-US" i="0" dirty="0" smtClean="0">
                <a:solidFill>
                  <a:schemeClr val="tx1"/>
                </a:solidFill>
                <a:latin typeface="Arial" charset="0"/>
              </a:rPr>
              <a:t>IMS provides the capability to offer </a:t>
            </a:r>
            <a:r>
              <a:rPr lang="en-US" i="0" dirty="0" smtClean="0">
                <a:solidFill>
                  <a:srgbClr val="993300"/>
                </a:solidFill>
                <a:latin typeface="Arial" charset="0"/>
              </a:rPr>
              <a:t>any mixture of peer to peer real-time and non-real-time services</a:t>
            </a:r>
            <a:r>
              <a:rPr lang="en-US" i="0" dirty="0" smtClean="0">
                <a:solidFill>
                  <a:schemeClr val="tx1"/>
                </a:solidFill>
                <a:latin typeface="Arial" charset="0"/>
              </a:rPr>
              <a:t> (Rich Voice, Data, Video,…) to increase ARPU and reduce churn rate</a:t>
            </a:r>
          </a:p>
          <a:p>
            <a:pPr marL="285750" indent="-285750" defTabSz="957263">
              <a:lnSpc>
                <a:spcPct val="100000"/>
              </a:lnSpc>
              <a:spcBef>
                <a:spcPct val="70000"/>
              </a:spcBef>
              <a:buClr>
                <a:srgbClr val="336699"/>
              </a:buClr>
              <a:buFont typeface="Wingdings" pitchFamily="2" charset="2"/>
              <a:buChar char="n"/>
              <a:tabLst>
                <a:tab pos="666750" algn="l"/>
              </a:tabLst>
            </a:pPr>
            <a:r>
              <a:rPr lang="en-US" i="0" dirty="0" smtClean="0">
                <a:solidFill>
                  <a:schemeClr val="tx1"/>
                </a:solidFill>
                <a:latin typeface="Arial" charset="0"/>
              </a:rPr>
              <a:t>The IMS based highly scalable common service control infrastructure helps the operator to keep </a:t>
            </a:r>
            <a:r>
              <a:rPr lang="en-US" i="0" dirty="0" smtClean="0">
                <a:solidFill>
                  <a:srgbClr val="993300"/>
                </a:solidFill>
                <a:latin typeface="Arial" charset="0"/>
              </a:rPr>
              <a:t>OPEX low</a:t>
            </a:r>
            <a:r>
              <a:rPr lang="en-US" i="0" dirty="0" smtClean="0">
                <a:solidFill>
                  <a:schemeClr val="tx1"/>
                </a:solidFill>
                <a:latin typeface="Arial" charset="0"/>
              </a:rPr>
              <a:t> while deploying new services rapidly (central user admin, standardized interfaces, …)</a:t>
            </a:r>
          </a:p>
          <a:p>
            <a:pPr marL="285750" indent="-285750" defTabSz="957263">
              <a:lnSpc>
                <a:spcPct val="100000"/>
              </a:lnSpc>
              <a:spcBef>
                <a:spcPct val="70000"/>
              </a:spcBef>
              <a:buClr>
                <a:srgbClr val="336699"/>
              </a:buClr>
              <a:buFont typeface="Wingdings" pitchFamily="2" charset="2"/>
              <a:buChar char="n"/>
              <a:tabLst>
                <a:tab pos="666750" algn="l"/>
              </a:tabLst>
            </a:pPr>
            <a:r>
              <a:rPr lang="en-US" i="0" dirty="0" smtClean="0">
                <a:solidFill>
                  <a:schemeClr val="tx1"/>
                </a:solidFill>
                <a:latin typeface="Arial" charset="0"/>
              </a:rPr>
              <a:t>Using an IP-transport network supports the </a:t>
            </a:r>
            <a:r>
              <a:rPr lang="en-US" i="0" dirty="0" smtClean="0">
                <a:solidFill>
                  <a:srgbClr val="993300"/>
                </a:solidFill>
                <a:latin typeface="Arial" charset="0"/>
              </a:rPr>
              <a:t>fix/mobile convergence</a:t>
            </a:r>
            <a:r>
              <a:rPr lang="en-US" i="0" dirty="0" smtClean="0">
                <a:solidFill>
                  <a:schemeClr val="tx1"/>
                </a:solidFill>
                <a:latin typeface="Arial" charset="0"/>
              </a:rPr>
              <a:t> of those services by enabling access over any network (UMTS, WLAN, wired network,..)</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600" dirty="0" smtClean="0"/>
              <a:t>Building Real World Enterprise Applications Using Web Services(Cont...)</a:t>
            </a:r>
            <a:endParaRPr lang="en-US" sz="3600" dirty="0"/>
          </a:p>
        </p:txBody>
      </p:sp>
      <p:sp>
        <p:nvSpPr>
          <p:cNvPr id="3" name="Content Placeholder 2"/>
          <p:cNvSpPr>
            <a:spLocks noGrp="1"/>
          </p:cNvSpPr>
          <p:nvPr>
            <p:ph sz="quarter" idx="1"/>
          </p:nvPr>
        </p:nvSpPr>
        <p:spPr/>
        <p:txBody>
          <a:bodyPr>
            <a:normAutofit/>
          </a:bodyPr>
          <a:lstStyle/>
          <a:p>
            <a:r>
              <a:rPr lang="en-IN" dirty="0" smtClean="0"/>
              <a:t>Instead of owning and maintaining all their own hardware and software, companies will buy IT systems as services provided over the Internet. </a:t>
            </a:r>
          </a:p>
          <a:p>
            <a:r>
              <a:rPr lang="en-IN" dirty="0" smtClean="0"/>
              <a:t>The hope is that through the use of Web services, the blood, sweat and tears now involved in systems integration will dissipate, leaving both companies and consumers better able to use and exchange a wide range of capabilities and information over the Internet.</a:t>
            </a:r>
          </a:p>
          <a:p>
            <a:pPr>
              <a:buNone/>
            </a:pPr>
            <a:endParaRPr lang="en-US" dirty="0" smtClean="0"/>
          </a:p>
          <a:p>
            <a:endParaRPr lang="en-IN"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600" dirty="0" smtClean="0"/>
              <a:t>Building Real World Enterprise Applications Using Web Services(Cont...)</a:t>
            </a:r>
            <a:endParaRPr lang="en-US" sz="3600" dirty="0"/>
          </a:p>
        </p:txBody>
      </p:sp>
      <p:sp>
        <p:nvSpPr>
          <p:cNvPr id="3" name="Content Placeholder 2"/>
          <p:cNvSpPr>
            <a:spLocks noGrp="1"/>
          </p:cNvSpPr>
          <p:nvPr>
            <p:ph sz="quarter" idx="1"/>
          </p:nvPr>
        </p:nvSpPr>
        <p:spPr/>
        <p:txBody>
          <a:bodyPr>
            <a:normAutofit lnSpcReduction="10000"/>
          </a:bodyPr>
          <a:lstStyle/>
          <a:p>
            <a:r>
              <a:rPr lang="en-IN" dirty="0" smtClean="0"/>
              <a:t>Web services can help companies integrate disparate systems for less money than traditional methods. EDI has helped companies exchange data for years, but it lacks flexibility and is costly to maintain. </a:t>
            </a:r>
          </a:p>
          <a:p>
            <a:r>
              <a:rPr lang="en-IN" dirty="0" smtClean="0"/>
              <a:t>And where an enterprise application integration package can run into the hundreds of thousands of dollars, Web services that can meet comparable business goals can be built for tens of thousands of dollars.</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Sample Source Codes To Develop Web Services</a:t>
            </a:r>
            <a:endParaRPr lang="en-US" dirty="0"/>
          </a:p>
        </p:txBody>
      </p:sp>
      <p:sp>
        <p:nvSpPr>
          <p:cNvPr id="3" name="Content Placeholder 2"/>
          <p:cNvSpPr>
            <a:spLocks noGrp="1"/>
          </p:cNvSpPr>
          <p:nvPr>
            <p:ph sz="quarter" idx="1"/>
          </p:nvPr>
        </p:nvSpPr>
        <p:spPr/>
        <p:txBody>
          <a:bodyPr>
            <a:normAutofit/>
          </a:bodyPr>
          <a:lstStyle/>
          <a:p>
            <a:pPr fontAlgn="base"/>
            <a:r>
              <a:rPr lang="en-IN" b="1" dirty="0"/>
              <a:t>The Web Service - a programmatic definition</a:t>
            </a:r>
          </a:p>
          <a:p>
            <a:pPr fontAlgn="base">
              <a:buNone/>
            </a:pPr>
            <a:r>
              <a:rPr lang="en-IN" dirty="0" smtClean="0"/>
              <a:t>		A </a:t>
            </a:r>
            <a:r>
              <a:rPr lang="en-IN" dirty="0"/>
              <a:t>Web Service is a software component with the following features</a:t>
            </a:r>
            <a:r>
              <a:rPr lang="en-IN" dirty="0" smtClean="0"/>
              <a:t>:</a:t>
            </a:r>
          </a:p>
          <a:p>
            <a:pPr fontAlgn="base">
              <a:buNone/>
            </a:pPr>
            <a:endParaRPr lang="en-IN" sz="2800" dirty="0"/>
          </a:p>
          <a:p>
            <a:pPr lvl="2" fontAlgn="base">
              <a:buFont typeface="Wingdings" pitchFamily="2" charset="2"/>
              <a:buChar char="ü"/>
            </a:pPr>
            <a:r>
              <a:rPr lang="en-IN" sz="2800" dirty="0" smtClean="0"/>
              <a:t>It </a:t>
            </a:r>
            <a:r>
              <a:rPr lang="en-IN" sz="2800" dirty="0"/>
              <a:t>is accessible through a </a:t>
            </a:r>
            <a:r>
              <a:rPr lang="en-IN" sz="2800" u="sng" dirty="0">
                <a:hlinkClick r:id="rId2"/>
              </a:rPr>
              <a:t>SOAP</a:t>
            </a:r>
            <a:r>
              <a:rPr lang="en-IN" sz="2800" dirty="0"/>
              <a:t> (Simple Object Access Protocol) interface</a:t>
            </a:r>
            <a:r>
              <a:rPr lang="en-IN" sz="2800" dirty="0" smtClean="0"/>
              <a:t>.</a:t>
            </a:r>
          </a:p>
          <a:p>
            <a:pPr lvl="2" fontAlgn="base">
              <a:buNone/>
            </a:pPr>
            <a:endParaRPr lang="en-IN" sz="2800" dirty="0" smtClean="0"/>
          </a:p>
          <a:p>
            <a:pPr lvl="2" fontAlgn="base">
              <a:buFont typeface="Wingdings" pitchFamily="2" charset="2"/>
              <a:buChar char="ü"/>
            </a:pPr>
            <a:r>
              <a:rPr lang="en-IN" sz="2800" dirty="0" smtClean="0"/>
              <a:t>It's </a:t>
            </a:r>
            <a:r>
              <a:rPr lang="en-IN" sz="2800" dirty="0"/>
              <a:t>interface is described in a </a:t>
            </a:r>
            <a:r>
              <a:rPr lang="en-IN" sz="2800" u="sng" dirty="0">
                <a:hlinkClick r:id="rId3"/>
              </a:rPr>
              <a:t>WSDL</a:t>
            </a:r>
            <a:r>
              <a:rPr lang="en-IN" sz="2800" dirty="0"/>
              <a:t> (Web Service Description Language) document.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I</a:t>
            </a:r>
            <a:r>
              <a:rPr lang="en-IN" dirty="0" smtClean="0"/>
              <a:t>mplementing a Simple Web Service</a:t>
            </a:r>
            <a:br>
              <a:rPr lang="en-IN" dirty="0" smtClean="0"/>
            </a:br>
            <a:endParaRPr lang="en-US" dirty="0"/>
          </a:p>
        </p:txBody>
      </p:sp>
      <p:sp>
        <p:nvSpPr>
          <p:cNvPr id="3" name="Content Placeholder 2"/>
          <p:cNvSpPr>
            <a:spLocks noGrp="1"/>
          </p:cNvSpPr>
          <p:nvPr>
            <p:ph sz="quarter" idx="1"/>
          </p:nvPr>
        </p:nvSpPr>
        <p:spPr>
          <a:xfrm>
            <a:off x="457200" y="928670"/>
            <a:ext cx="8229600" cy="6215106"/>
          </a:xfrm>
        </p:spPr>
        <p:txBody>
          <a:bodyPr>
            <a:noAutofit/>
          </a:bodyPr>
          <a:lstStyle/>
          <a:p>
            <a:pPr fontAlgn="base"/>
            <a:endParaRPr lang="en-IN" sz="2200" b="1" dirty="0" smtClean="0"/>
          </a:p>
          <a:p>
            <a:pPr fontAlgn="base"/>
            <a:r>
              <a:rPr lang="en-IN" sz="2200" b="1" dirty="0" smtClean="0"/>
              <a:t>Create </a:t>
            </a:r>
            <a:r>
              <a:rPr lang="en-IN" sz="2200" b="1" dirty="0"/>
              <a:t>the Web Service business logic.</a:t>
            </a:r>
            <a:r>
              <a:rPr lang="en-IN" sz="2200" dirty="0"/>
              <a:t> First we need to write a Java class that implements the Web Service business logic. In this case, our business logic will be a simple Java class that simulates a stock quote service</a:t>
            </a:r>
            <a:r>
              <a:rPr lang="en-IN" sz="2200" dirty="0" smtClean="0"/>
              <a:t>.</a:t>
            </a:r>
          </a:p>
          <a:p>
            <a:pPr fontAlgn="base"/>
            <a:r>
              <a:rPr lang="en-IN" sz="2200" b="1" dirty="0" smtClean="0"/>
              <a:t>Deploy </a:t>
            </a:r>
            <a:r>
              <a:rPr lang="en-IN" sz="2200" b="1" dirty="0"/>
              <a:t>the Java class to the SOAP server.</a:t>
            </a:r>
            <a:r>
              <a:rPr lang="en-IN" sz="2200" dirty="0"/>
              <a:t> Next we need to turn the Java class into a Web Service. We'll show how to deploy the Java class to a SOAP server using the WASP deployment tool</a:t>
            </a:r>
            <a:r>
              <a:rPr lang="en-IN" sz="2200" dirty="0" smtClean="0"/>
              <a:t>.</a:t>
            </a:r>
          </a:p>
          <a:p>
            <a:pPr fontAlgn="base"/>
            <a:r>
              <a:rPr lang="en-IN" sz="2200" b="1" dirty="0" smtClean="0"/>
              <a:t>Generate </a:t>
            </a:r>
            <a:r>
              <a:rPr lang="en-IN" sz="2200" b="1" dirty="0"/>
              <a:t>client access classes.</a:t>
            </a:r>
            <a:r>
              <a:rPr lang="en-IN" sz="2200" dirty="0"/>
              <a:t> A client application uses a proxy object to access a Web Service. At request time, the proxy accepts a Java method call from the application and translates it into an XML message. At response time, the proxy receives the SOAP reply message, translates it into Java objects, and returns the results to the client application</a:t>
            </a:r>
            <a:r>
              <a:rPr lang="en-IN" sz="2200" dirty="0" smtClean="0"/>
              <a:t>.</a:t>
            </a:r>
          </a:p>
          <a:p>
            <a:pPr fontAlgn="base"/>
            <a:r>
              <a:rPr lang="en-IN" sz="2200" b="1" dirty="0" smtClean="0"/>
              <a:t>Client </a:t>
            </a:r>
            <a:r>
              <a:rPr lang="en-IN" sz="2200" b="1" dirty="0"/>
              <a:t>application development.</a:t>
            </a:r>
            <a:r>
              <a:rPr lang="en-IN" sz="2200" dirty="0"/>
              <a:t> The client application treats the proxy as a standard Java object that facilitates the communication with a Web Service.</a:t>
            </a:r>
          </a:p>
          <a:p>
            <a:endParaRPr lang="en-US"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a:bodyPr>
          <a:lstStyle/>
          <a:p>
            <a:pPr algn="l"/>
            <a:r>
              <a:rPr lang="en-US" sz="3600" i="1" dirty="0" smtClean="0"/>
              <a:t>Web Service code (StockQuoteService.java)</a:t>
            </a:r>
            <a:endParaRPr lang="en-US" sz="3600" dirty="0"/>
          </a:p>
        </p:txBody>
      </p:sp>
      <p:sp>
        <p:nvSpPr>
          <p:cNvPr id="3" name="Content Placeholder 2"/>
          <p:cNvSpPr>
            <a:spLocks noGrp="1"/>
          </p:cNvSpPr>
          <p:nvPr>
            <p:ph sz="quarter" idx="1"/>
          </p:nvPr>
        </p:nvSpPr>
        <p:spPr>
          <a:xfrm>
            <a:off x="457200" y="857232"/>
            <a:ext cx="8229600" cy="6000768"/>
          </a:xfrm>
        </p:spPr>
        <p:txBody>
          <a:bodyPr>
            <a:noAutofit/>
          </a:bodyPr>
          <a:lstStyle/>
          <a:p>
            <a:pPr fontAlgn="base">
              <a:buNone/>
            </a:pPr>
            <a:endParaRPr lang="en-US" sz="2200" dirty="0" smtClean="0"/>
          </a:p>
          <a:p>
            <a:pPr fontAlgn="base">
              <a:buNone/>
            </a:pPr>
            <a:r>
              <a:rPr lang="en-US" sz="2200" dirty="0" smtClean="0"/>
              <a:t>public </a:t>
            </a:r>
            <a:r>
              <a:rPr lang="en-US" sz="2200" dirty="0"/>
              <a:t>class </a:t>
            </a:r>
            <a:r>
              <a:rPr lang="en-US" sz="2200" dirty="0" err="1"/>
              <a:t>StockQuoteService</a:t>
            </a:r>
            <a:r>
              <a:rPr lang="en-US" sz="2200" dirty="0"/>
              <a:t> </a:t>
            </a:r>
            <a:endParaRPr lang="en-US" sz="2200" dirty="0" smtClean="0"/>
          </a:p>
          <a:p>
            <a:pPr fontAlgn="base">
              <a:buNone/>
            </a:pPr>
            <a:r>
              <a:rPr lang="en-US" sz="2200" dirty="0" smtClean="0"/>
              <a:t>{</a:t>
            </a:r>
          </a:p>
          <a:p>
            <a:pPr fontAlgn="base">
              <a:buNone/>
            </a:pPr>
            <a:r>
              <a:rPr lang="en-US" sz="2200" dirty="0" smtClean="0"/>
              <a:t>public </a:t>
            </a:r>
            <a:r>
              <a:rPr lang="en-US" sz="2200" dirty="0"/>
              <a:t>double </a:t>
            </a:r>
            <a:r>
              <a:rPr lang="en-US" sz="2200" dirty="0" err="1"/>
              <a:t>getQuote</a:t>
            </a:r>
            <a:r>
              <a:rPr lang="en-US" sz="2200" dirty="0"/>
              <a:t>(String symbol) </a:t>
            </a:r>
            <a:endParaRPr lang="en-US" sz="2200" dirty="0" smtClean="0"/>
          </a:p>
          <a:p>
            <a:pPr fontAlgn="base">
              <a:buNone/>
            </a:pPr>
            <a:r>
              <a:rPr lang="en-US" sz="2200" dirty="0" smtClean="0"/>
              <a:t>{ </a:t>
            </a:r>
          </a:p>
          <a:p>
            <a:pPr fontAlgn="base">
              <a:buNone/>
            </a:pPr>
            <a:r>
              <a:rPr lang="en-US" sz="2200" dirty="0" smtClean="0"/>
              <a:t>if(symbol</a:t>
            </a:r>
            <a:r>
              <a:rPr lang="en-US" sz="2200" dirty="0"/>
              <a:t>!=null &amp;&amp; </a:t>
            </a:r>
            <a:r>
              <a:rPr lang="en-US" sz="2200" dirty="0" err="1"/>
              <a:t>symbol.equalsIgnoreCase</a:t>
            </a:r>
            <a:r>
              <a:rPr lang="en-US" sz="2200" dirty="0"/>
              <a:t>("SUNW")) </a:t>
            </a:r>
            <a:endParaRPr lang="en-US" sz="2200" dirty="0" smtClean="0"/>
          </a:p>
          <a:p>
            <a:pPr fontAlgn="base">
              <a:buNone/>
            </a:pPr>
            <a:r>
              <a:rPr lang="en-US" sz="2200" dirty="0" smtClean="0"/>
              <a:t>return </a:t>
            </a:r>
            <a:r>
              <a:rPr lang="en-US" sz="2200" dirty="0"/>
              <a:t>10</a:t>
            </a:r>
            <a:r>
              <a:rPr lang="en-US" sz="2200" dirty="0" smtClean="0"/>
              <a:t>;</a:t>
            </a:r>
          </a:p>
          <a:p>
            <a:pPr fontAlgn="base">
              <a:buNone/>
            </a:pPr>
            <a:r>
              <a:rPr lang="en-US" sz="2200" dirty="0" smtClean="0"/>
              <a:t> </a:t>
            </a:r>
            <a:r>
              <a:rPr lang="en-US" sz="2200" dirty="0"/>
              <a:t>if(symbol!=null &amp;&amp; </a:t>
            </a:r>
            <a:r>
              <a:rPr lang="en-US" sz="2200" dirty="0" err="1"/>
              <a:t>symbol.equalsIgnoreCase</a:t>
            </a:r>
            <a:r>
              <a:rPr lang="en-US" sz="2200" dirty="0"/>
              <a:t>("MSFT</a:t>
            </a:r>
            <a:r>
              <a:rPr lang="en-US" sz="2200" dirty="0" smtClean="0"/>
              <a:t>"))</a:t>
            </a:r>
          </a:p>
          <a:p>
            <a:pPr fontAlgn="base">
              <a:buNone/>
            </a:pPr>
            <a:r>
              <a:rPr lang="en-US" sz="2200" dirty="0" smtClean="0"/>
              <a:t> </a:t>
            </a:r>
            <a:r>
              <a:rPr lang="en-US" sz="2200" dirty="0"/>
              <a:t>return 50; </a:t>
            </a:r>
            <a:endParaRPr lang="en-US" sz="2200" dirty="0" smtClean="0"/>
          </a:p>
          <a:p>
            <a:pPr fontAlgn="base">
              <a:buNone/>
            </a:pPr>
            <a:r>
              <a:rPr lang="en-US" sz="2200" dirty="0" smtClean="0"/>
              <a:t> return </a:t>
            </a:r>
            <a:r>
              <a:rPr lang="en-US" sz="2200" dirty="0"/>
              <a:t>0; } </a:t>
            </a:r>
            <a:endParaRPr lang="en-US" sz="2200" dirty="0" smtClean="0"/>
          </a:p>
          <a:p>
            <a:pPr fontAlgn="base">
              <a:buNone/>
            </a:pPr>
            <a:r>
              <a:rPr lang="en-US" sz="2200" dirty="0" smtClean="0"/>
              <a:t>public </a:t>
            </a:r>
            <a:r>
              <a:rPr lang="en-US" sz="2200" dirty="0" err="1"/>
              <a:t>java.util.LinkedList</a:t>
            </a:r>
            <a:r>
              <a:rPr lang="en-US" sz="2200" dirty="0"/>
              <a:t> </a:t>
            </a:r>
            <a:r>
              <a:rPr lang="en-US" sz="2200" dirty="0" err="1"/>
              <a:t>getAvailableStocks</a:t>
            </a:r>
            <a:r>
              <a:rPr lang="en-US" sz="2200" dirty="0"/>
              <a:t>() </a:t>
            </a:r>
            <a:endParaRPr lang="en-US" sz="2200" dirty="0" smtClean="0"/>
          </a:p>
          <a:p>
            <a:pPr fontAlgn="base">
              <a:buNone/>
            </a:pPr>
            <a:r>
              <a:rPr lang="en-US" sz="2200" dirty="0" smtClean="0"/>
              <a:t>{</a:t>
            </a:r>
          </a:p>
          <a:p>
            <a:pPr fontAlgn="base">
              <a:buNone/>
            </a:pPr>
            <a:r>
              <a:rPr lang="en-US" sz="2200" dirty="0" smtClean="0"/>
              <a:t> </a:t>
            </a:r>
            <a:r>
              <a:rPr lang="en-US" sz="2200" dirty="0" err="1"/>
              <a:t>java.util.LinkedList</a:t>
            </a:r>
            <a:r>
              <a:rPr lang="en-US" sz="2200" dirty="0"/>
              <a:t> list = new </a:t>
            </a:r>
            <a:r>
              <a:rPr lang="en-US" sz="2200" dirty="0" err="1"/>
              <a:t>java.util.LinkedList</a:t>
            </a:r>
            <a:r>
              <a:rPr lang="en-US" sz="2200" dirty="0" smtClean="0"/>
              <a:t>();</a:t>
            </a:r>
          </a:p>
          <a:p>
            <a:pPr fontAlgn="base">
              <a:buNone/>
            </a:pPr>
            <a:r>
              <a:rPr lang="en-US" sz="2200" dirty="0" smtClean="0"/>
              <a:t> </a:t>
            </a:r>
            <a:r>
              <a:rPr lang="en-US" sz="2200" dirty="0" err="1"/>
              <a:t>list.add</a:t>
            </a:r>
            <a:r>
              <a:rPr lang="en-US" sz="2200" dirty="0"/>
              <a:t>("SUNW"); </a:t>
            </a:r>
            <a:r>
              <a:rPr lang="en-US" sz="2200" dirty="0" err="1"/>
              <a:t>list.add</a:t>
            </a:r>
            <a:r>
              <a:rPr lang="en-US" sz="2200" dirty="0"/>
              <a:t>("MSFT"); </a:t>
            </a:r>
            <a:r>
              <a:rPr lang="en-US" sz="2200" dirty="0" smtClean="0"/>
              <a:t>return </a:t>
            </a:r>
            <a:r>
              <a:rPr lang="en-US" sz="2200" dirty="0"/>
              <a:t>list</a:t>
            </a:r>
            <a:r>
              <a:rPr lang="en-US" sz="2200" dirty="0" smtClean="0"/>
              <a:t>;  }  } </a:t>
            </a:r>
            <a:r>
              <a:rPr lang="en-US" sz="2200" dirty="0"/>
              <a:t/>
            </a:r>
            <a:br>
              <a:rPr lang="en-US" sz="2200" dirty="0"/>
            </a:br>
            <a:endParaRPr lang="en-US" sz="2200" dirty="0"/>
          </a:p>
          <a:p>
            <a:endParaRPr lang="en-US"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t>Generated WSDL file (</a:t>
            </a:r>
            <a:r>
              <a:rPr lang="en-US" sz="3200" i="1" dirty="0" err="1" smtClean="0"/>
              <a:t>StockQuoteService.wsdl</a:t>
            </a:r>
            <a:r>
              <a:rPr lang="en-US" sz="3200" i="1" dirty="0" smtClean="0"/>
              <a:t>)</a:t>
            </a:r>
            <a:endParaRPr lang="en-US" sz="3200" dirty="0"/>
          </a:p>
        </p:txBody>
      </p:sp>
      <p:sp>
        <p:nvSpPr>
          <p:cNvPr id="3" name="Content Placeholder 2"/>
          <p:cNvSpPr>
            <a:spLocks noGrp="1"/>
          </p:cNvSpPr>
          <p:nvPr>
            <p:ph sz="quarter" idx="1"/>
          </p:nvPr>
        </p:nvSpPr>
        <p:spPr>
          <a:xfrm>
            <a:off x="357158" y="1214422"/>
            <a:ext cx="8229600" cy="5643578"/>
          </a:xfrm>
        </p:spPr>
        <p:txBody>
          <a:bodyPr>
            <a:normAutofit fontScale="25000" lnSpcReduction="20000"/>
          </a:bodyPr>
          <a:lstStyle/>
          <a:p>
            <a:pPr fontAlgn="base"/>
            <a:endParaRPr lang="en-US" sz="8000" dirty="0" smtClean="0"/>
          </a:p>
          <a:p>
            <a:pPr fontAlgn="base"/>
            <a:r>
              <a:rPr lang="en-US" sz="8000" dirty="0" smtClean="0"/>
              <a:t>&lt;?xml version='1.0'?&gt; </a:t>
            </a:r>
          </a:p>
          <a:p>
            <a:pPr fontAlgn="base"/>
            <a:r>
              <a:rPr lang="en-US" sz="8000" dirty="0" smtClean="0"/>
              <a:t>&lt;</a:t>
            </a:r>
            <a:r>
              <a:rPr lang="en-US" sz="8000" dirty="0" err="1"/>
              <a:t>wsdl:definitions</a:t>
            </a:r>
            <a:r>
              <a:rPr lang="en-US" sz="8000" dirty="0"/>
              <a:t> name='</a:t>
            </a:r>
            <a:r>
              <a:rPr lang="en-US" sz="8000" dirty="0" err="1"/>
              <a:t>com.systinet.demos.stock.StockQuoteService</a:t>
            </a:r>
            <a:r>
              <a:rPr lang="en-US" sz="8000" dirty="0"/>
              <a:t>' </a:t>
            </a:r>
            <a:r>
              <a:rPr lang="en-US" sz="8000" dirty="0" err="1"/>
              <a:t>targetNamespace</a:t>
            </a:r>
            <a:r>
              <a:rPr lang="en-US" sz="8000" dirty="0"/>
              <a:t>='http://idoox.com/wasp/tools/java2wsdl/output/com/systinet/demos/stock</a:t>
            </a:r>
            <a:r>
              <a:rPr lang="en-US" sz="8000" dirty="0" smtClean="0"/>
              <a:t>/‘ </a:t>
            </a:r>
            <a:r>
              <a:rPr lang="en-US" sz="8000" dirty="0" err="1" smtClean="0"/>
              <a:t>xmlns:SOAP</a:t>
            </a:r>
            <a:r>
              <a:rPr lang="en-US" sz="8000" dirty="0" smtClean="0"/>
              <a:t>-ENC</a:t>
            </a:r>
            <a:r>
              <a:rPr lang="en-US" sz="8000" dirty="0"/>
              <a:t>='http://schemas.xmlsoap.org/soap/encoding/'&gt; &lt;</a:t>
            </a:r>
            <a:r>
              <a:rPr lang="en-US" sz="8000" dirty="0" err="1"/>
              <a:t>wsdl:message</a:t>
            </a:r>
            <a:r>
              <a:rPr lang="en-US" sz="8000" dirty="0"/>
              <a:t> name='</a:t>
            </a:r>
            <a:r>
              <a:rPr lang="en-US" sz="8000" dirty="0" err="1"/>
              <a:t>StockQuoteService_getQuote_Request</a:t>
            </a:r>
            <a:r>
              <a:rPr lang="en-US" sz="8000" dirty="0"/>
              <a:t>'&gt; &lt;</a:t>
            </a:r>
            <a:r>
              <a:rPr lang="en-US" sz="8000" dirty="0" err="1"/>
              <a:t>wsdl:part</a:t>
            </a:r>
            <a:r>
              <a:rPr lang="en-US" sz="8000" dirty="0"/>
              <a:t> name='p0' type='</a:t>
            </a:r>
            <a:r>
              <a:rPr lang="en-US" sz="8000" dirty="0" err="1"/>
              <a:t>xsd:string</a:t>
            </a:r>
            <a:r>
              <a:rPr lang="en-US" sz="8000" dirty="0"/>
              <a:t>'/&gt; &lt;/</a:t>
            </a:r>
            <a:r>
              <a:rPr lang="en-US" sz="8000" dirty="0" err="1"/>
              <a:t>wsdl:message</a:t>
            </a:r>
            <a:r>
              <a:rPr lang="en-US" sz="8000" dirty="0"/>
              <a:t>&gt; </a:t>
            </a:r>
            <a:r>
              <a:rPr lang="en-US" sz="8000" dirty="0" smtClean="0"/>
              <a:t>&lt;</a:t>
            </a:r>
            <a:r>
              <a:rPr lang="en-US" sz="8000" dirty="0" err="1"/>
              <a:t>wsdl:message</a:t>
            </a:r>
            <a:r>
              <a:rPr lang="en-US" sz="8000" dirty="0"/>
              <a:t> name='</a:t>
            </a:r>
            <a:r>
              <a:rPr lang="en-US" sz="8000" dirty="0" err="1"/>
              <a:t>StockQuoteService_getAvailableStocks_Request</a:t>
            </a:r>
            <a:r>
              <a:rPr lang="en-US" sz="8000" dirty="0"/>
              <a:t>'/&gt; &lt;</a:t>
            </a:r>
            <a:r>
              <a:rPr lang="en-US" sz="8000" dirty="0" err="1"/>
              <a:t>wsdl:message</a:t>
            </a:r>
            <a:r>
              <a:rPr lang="en-US" sz="8000" dirty="0"/>
              <a:t> name=</a:t>
            </a:r>
            <a:r>
              <a:rPr lang="en-US" sz="8000" dirty="0" smtClean="0"/>
              <a:t>'</a:t>
            </a:r>
            <a:r>
              <a:rPr lang="en-US" sz="8000" dirty="0" err="1" smtClean="0"/>
              <a:t>StockQuoteService_getAvailableStocks_Response</a:t>
            </a:r>
            <a:r>
              <a:rPr lang="en-US" sz="8000" dirty="0" smtClean="0"/>
              <a:t>'&gt; &lt;</a:t>
            </a:r>
            <a:r>
              <a:rPr lang="en-US" sz="8000" dirty="0" err="1" smtClean="0"/>
              <a:t>soap:operation</a:t>
            </a:r>
            <a:r>
              <a:rPr lang="en-US" sz="8000" dirty="0" smtClean="0"/>
              <a:t> </a:t>
            </a:r>
            <a:r>
              <a:rPr lang="en-US" sz="8000" dirty="0" err="1"/>
              <a:t>soapAction</a:t>
            </a:r>
            <a:r>
              <a:rPr lang="en-US" sz="8000" dirty="0"/>
              <a:t>='' style='</a:t>
            </a:r>
            <a:r>
              <a:rPr lang="en-US" sz="8000" dirty="0" err="1"/>
              <a:t>rpc</a:t>
            </a:r>
            <a:r>
              <a:rPr lang="en-US" sz="8000" dirty="0"/>
              <a:t>'/&gt; &lt;</a:t>
            </a:r>
            <a:r>
              <a:rPr lang="en-US" sz="8000" dirty="0" err="1"/>
              <a:t>wsdl:input</a:t>
            </a:r>
            <a:r>
              <a:rPr lang="en-US" sz="8000" dirty="0"/>
              <a:t> name='</a:t>
            </a:r>
            <a:r>
              <a:rPr lang="en-US" sz="8000" dirty="0" err="1"/>
              <a:t>getAvailableStocks</a:t>
            </a:r>
            <a:r>
              <a:rPr lang="en-US" sz="8000" dirty="0"/>
              <a:t>'&gt; </a:t>
            </a:r>
            <a:r>
              <a:rPr lang="en-US" sz="8000" dirty="0" smtClean="0"/>
              <a:t>&lt;/</a:t>
            </a:r>
            <a:r>
              <a:rPr lang="en-US" sz="8000" dirty="0" err="1"/>
              <a:t>wsdl:input</a:t>
            </a:r>
            <a:r>
              <a:rPr lang="en-US" sz="8000" dirty="0"/>
              <a:t>&gt; &lt;</a:t>
            </a:r>
            <a:r>
              <a:rPr lang="en-US" sz="8000" dirty="0" err="1"/>
              <a:t>wsdl:output</a:t>
            </a:r>
            <a:r>
              <a:rPr lang="en-US" sz="8000" dirty="0"/>
              <a:t> name='</a:t>
            </a:r>
            <a:r>
              <a:rPr lang="en-US" sz="8000" dirty="0" err="1"/>
              <a:t>getAvailableStocks</a:t>
            </a:r>
            <a:r>
              <a:rPr lang="en-US" sz="8000" dirty="0"/>
              <a:t>'&gt; </a:t>
            </a:r>
            <a:r>
              <a:rPr lang="en-US" sz="8000" dirty="0" smtClean="0"/>
              <a:t>&lt;/</a:t>
            </a:r>
            <a:r>
              <a:rPr lang="en-US" sz="8000" dirty="0" err="1"/>
              <a:t>wsdl:output</a:t>
            </a:r>
            <a:r>
              <a:rPr lang="en-US" sz="8000" dirty="0"/>
              <a:t>&gt; &lt;/</a:t>
            </a:r>
            <a:r>
              <a:rPr lang="en-US" sz="8000" dirty="0" err="1"/>
              <a:t>wsdl:operation</a:t>
            </a:r>
            <a:r>
              <a:rPr lang="en-US" sz="8000" dirty="0"/>
              <a:t>&gt; &lt;</a:t>
            </a:r>
            <a:r>
              <a:rPr lang="en-US" sz="8000" dirty="0" err="1"/>
              <a:t>wsdl:operation</a:t>
            </a:r>
            <a:r>
              <a:rPr lang="en-US" sz="8000" dirty="0"/>
              <a:t> name='</a:t>
            </a:r>
            <a:r>
              <a:rPr lang="en-US" sz="8000" dirty="0" err="1"/>
              <a:t>getQuote</a:t>
            </a:r>
            <a:r>
              <a:rPr lang="en-US" sz="8000" dirty="0"/>
              <a:t>'&gt; &lt;</a:t>
            </a:r>
            <a:r>
              <a:rPr lang="en-US" sz="8000" dirty="0" err="1"/>
              <a:t>soap:operation</a:t>
            </a:r>
            <a:r>
              <a:rPr lang="en-US" sz="8000" dirty="0"/>
              <a:t> </a:t>
            </a:r>
            <a:r>
              <a:rPr lang="en-US" sz="8000" dirty="0" err="1"/>
              <a:t>soapAction</a:t>
            </a:r>
            <a:r>
              <a:rPr lang="en-US" sz="8000" dirty="0"/>
              <a:t>='' style='</a:t>
            </a:r>
            <a:r>
              <a:rPr lang="en-US" sz="8000" dirty="0" err="1"/>
              <a:t>rpc</a:t>
            </a:r>
            <a:r>
              <a:rPr lang="en-US" sz="8000" dirty="0"/>
              <a:t>'/&gt; &lt;</a:t>
            </a:r>
            <a:r>
              <a:rPr lang="en-US" sz="8000" dirty="0" err="1"/>
              <a:t>wsdl:input</a:t>
            </a:r>
            <a:r>
              <a:rPr lang="en-US" sz="8000" dirty="0"/>
              <a:t> name='</a:t>
            </a:r>
            <a:r>
              <a:rPr lang="en-US" sz="8000" dirty="0" err="1"/>
              <a:t>getQuote</a:t>
            </a:r>
            <a:r>
              <a:rPr lang="en-US" sz="8000" dirty="0"/>
              <a:t>'&gt; </a:t>
            </a:r>
            <a:r>
              <a:rPr lang="en-US" sz="8000" dirty="0" smtClean="0"/>
              <a:t>&lt;/</a:t>
            </a:r>
            <a:r>
              <a:rPr lang="en-US" sz="8000" dirty="0" err="1"/>
              <a:t>wsdl:input</a:t>
            </a:r>
            <a:r>
              <a:rPr lang="en-US" sz="8000" dirty="0"/>
              <a:t>&gt; &lt;</a:t>
            </a:r>
            <a:r>
              <a:rPr lang="en-US" sz="8000" dirty="0" err="1"/>
              <a:t>wsdl:output</a:t>
            </a:r>
            <a:r>
              <a:rPr lang="en-US" sz="8000" dirty="0"/>
              <a:t> name='</a:t>
            </a:r>
            <a:r>
              <a:rPr lang="en-US" sz="8000" dirty="0" err="1"/>
              <a:t>getQuote</a:t>
            </a:r>
            <a:r>
              <a:rPr lang="en-US" sz="8000" dirty="0"/>
              <a:t>'&gt; &lt;</a:t>
            </a:r>
            <a:r>
              <a:rPr lang="en-US" sz="8000" dirty="0" err="1"/>
              <a:t>soap:body</a:t>
            </a:r>
            <a:r>
              <a:rPr lang="en-US" sz="8000" dirty="0"/>
              <a:t> use='encoded' </a:t>
            </a:r>
            <a:r>
              <a:rPr lang="en-US" sz="8000" dirty="0" err="1"/>
              <a:t>encodingStyle</a:t>
            </a:r>
            <a:r>
              <a:rPr lang="en-US" sz="8000" dirty="0"/>
              <a:t>='http://schemas.xmlsoap.org/soap/encoding/' namespace='http://idoox.com/wasp/tools/java2wsdl/output/com/systinet/demos/stock/'/&gt; &lt;/</a:t>
            </a:r>
            <a:r>
              <a:rPr lang="en-US" sz="8000" dirty="0" err="1"/>
              <a:t>wsdl:output</a:t>
            </a:r>
            <a:r>
              <a:rPr lang="en-US" sz="8000" dirty="0"/>
              <a:t>&gt; &lt;/</a:t>
            </a:r>
            <a:r>
              <a:rPr lang="en-US" sz="8000" dirty="0" err="1"/>
              <a:t>wsdl:operation</a:t>
            </a:r>
            <a:r>
              <a:rPr lang="en-US" sz="8000" dirty="0"/>
              <a:t>&gt; &lt;/</a:t>
            </a:r>
            <a:r>
              <a:rPr lang="en-US" sz="8000" dirty="0" err="1"/>
              <a:t>wsdl:binding</a:t>
            </a:r>
            <a:r>
              <a:rPr lang="en-US" sz="8000" dirty="0"/>
              <a:t>&gt; &lt;</a:t>
            </a:r>
            <a:r>
              <a:rPr lang="en-US" sz="8000" dirty="0" err="1"/>
              <a:t>wsdl:service</a:t>
            </a:r>
            <a:r>
              <a:rPr lang="en-US" sz="8000" dirty="0"/>
              <a:t> name='</a:t>
            </a:r>
            <a:r>
              <a:rPr lang="en-US" sz="8000" dirty="0" err="1"/>
              <a:t>JavaService</a:t>
            </a:r>
            <a:r>
              <a:rPr lang="en-US" sz="8000" dirty="0"/>
              <a:t>'&gt; &lt;</a:t>
            </a:r>
            <a:r>
              <a:rPr lang="en-US" sz="8000" dirty="0" err="1"/>
              <a:t>wsdl:port</a:t>
            </a:r>
            <a:r>
              <a:rPr lang="en-US" sz="8000" dirty="0"/>
              <a:t> name='</a:t>
            </a:r>
            <a:r>
              <a:rPr lang="en-US" sz="8000" dirty="0" err="1"/>
              <a:t>StockQuoteService</a:t>
            </a:r>
            <a:r>
              <a:rPr lang="en-US" sz="8000" dirty="0"/>
              <a:t>' binding='</a:t>
            </a:r>
            <a:r>
              <a:rPr lang="en-US" sz="8000" dirty="0" err="1"/>
              <a:t>tns:StockQuoteService</a:t>
            </a:r>
            <a:r>
              <a:rPr lang="en-US" sz="8000" dirty="0"/>
              <a:t>'&gt; &lt;</a:t>
            </a:r>
            <a:r>
              <a:rPr lang="en-US" sz="8000" dirty="0" err="1"/>
              <a:t>soap:address</a:t>
            </a:r>
            <a:r>
              <a:rPr lang="en-US" sz="8000" dirty="0"/>
              <a:t> location='http://localhost:6061/StockQuoteService/'/&gt; &lt;/</a:t>
            </a:r>
            <a:r>
              <a:rPr lang="en-US" sz="8000" dirty="0" err="1"/>
              <a:t>wsdl:port</a:t>
            </a:r>
            <a:r>
              <a:rPr lang="en-US" sz="8000" dirty="0"/>
              <a:t>&gt; &lt;/</a:t>
            </a:r>
            <a:r>
              <a:rPr lang="en-US" sz="8000" dirty="0" err="1"/>
              <a:t>wsdl:service</a:t>
            </a:r>
            <a:r>
              <a:rPr lang="en-US" sz="8000" dirty="0"/>
              <a:t>&gt; &lt;/</a:t>
            </a:r>
            <a:r>
              <a:rPr lang="en-US" sz="8000" dirty="0" err="1"/>
              <a:t>wsdl:definitions</a:t>
            </a:r>
            <a:r>
              <a:rPr lang="en-US" sz="8000" dirty="0"/>
              <a:t>&gt; </a:t>
            </a:r>
            <a:br>
              <a:rPr lang="en-US" sz="8000" dirty="0"/>
            </a:br>
            <a:endParaRPr lang="en-US" sz="8000" dirty="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8"/>
            <a:ext cx="8229600" cy="642942"/>
          </a:xfrm>
        </p:spPr>
        <p:txBody>
          <a:bodyPr>
            <a:noAutofit/>
          </a:bodyPr>
          <a:lstStyle/>
          <a:p>
            <a:r>
              <a:rPr lang="en-US" sz="2800" dirty="0" smtClean="0"/>
              <a:t/>
            </a:r>
            <a:br>
              <a:rPr lang="en-US" sz="2800" dirty="0" smtClean="0"/>
            </a:br>
            <a:r>
              <a:rPr lang="en-US" sz="3600" dirty="0" smtClean="0">
                <a:latin typeface="Calibri" pitchFamily="34" charset="0"/>
              </a:rPr>
              <a:t>Web Service Client Code</a:t>
            </a:r>
            <a:endParaRPr lang="en-US" sz="3600" dirty="0">
              <a:latin typeface="Calibri" pitchFamily="34" charset="0"/>
            </a:endParaRPr>
          </a:p>
        </p:txBody>
      </p:sp>
      <p:sp>
        <p:nvSpPr>
          <p:cNvPr id="3" name="Content Placeholder 2"/>
          <p:cNvSpPr>
            <a:spLocks noGrp="1"/>
          </p:cNvSpPr>
          <p:nvPr>
            <p:ph sz="quarter" idx="1"/>
          </p:nvPr>
        </p:nvSpPr>
        <p:spPr>
          <a:xfrm>
            <a:off x="457200" y="928670"/>
            <a:ext cx="9544088" cy="6500858"/>
          </a:xfrm>
        </p:spPr>
        <p:txBody>
          <a:bodyPr>
            <a:noAutofit/>
          </a:bodyPr>
          <a:lstStyle/>
          <a:p>
            <a:pPr fontAlgn="base">
              <a:buNone/>
            </a:pPr>
            <a:r>
              <a:rPr lang="en-US" sz="1800" dirty="0" smtClean="0"/>
              <a:t> </a:t>
            </a:r>
          </a:p>
          <a:p>
            <a:pPr fontAlgn="base">
              <a:buNone/>
            </a:pPr>
            <a:endParaRPr lang="en-US" sz="1800" dirty="0" smtClean="0"/>
          </a:p>
          <a:p>
            <a:pPr fontAlgn="base">
              <a:buNone/>
            </a:pPr>
            <a:r>
              <a:rPr lang="en-US" sz="1800" dirty="0" smtClean="0"/>
              <a:t>import </a:t>
            </a:r>
            <a:r>
              <a:rPr lang="en-US" sz="1800" dirty="0" err="1"/>
              <a:t>org.idoox.webservice.client.WebServiceLookup</a:t>
            </a:r>
            <a:r>
              <a:rPr lang="en-US" sz="1800" dirty="0"/>
              <a:t>; </a:t>
            </a:r>
            <a:endParaRPr lang="en-US" sz="1800" dirty="0" smtClean="0"/>
          </a:p>
          <a:p>
            <a:pPr fontAlgn="base">
              <a:buNone/>
            </a:pPr>
            <a:r>
              <a:rPr lang="en-US" sz="1800" dirty="0"/>
              <a:t> </a:t>
            </a:r>
            <a:r>
              <a:rPr lang="en-US" sz="1800" dirty="0" smtClean="0"/>
              <a:t>public </a:t>
            </a:r>
            <a:r>
              <a:rPr lang="en-US" sz="1800" dirty="0"/>
              <a:t>class </a:t>
            </a:r>
            <a:r>
              <a:rPr lang="en-US" sz="1800" dirty="0" err="1"/>
              <a:t>StockClient</a:t>
            </a:r>
            <a:r>
              <a:rPr lang="en-US" sz="1800" dirty="0"/>
              <a:t> </a:t>
            </a:r>
            <a:endParaRPr lang="en-US" sz="1800" dirty="0" smtClean="0"/>
          </a:p>
          <a:p>
            <a:pPr fontAlgn="base">
              <a:buNone/>
            </a:pPr>
            <a:r>
              <a:rPr lang="en-US" sz="1800" dirty="0" smtClean="0"/>
              <a:t>{</a:t>
            </a:r>
          </a:p>
          <a:p>
            <a:pPr fontAlgn="base">
              <a:buNone/>
            </a:pPr>
            <a:r>
              <a:rPr lang="en-US" sz="1800" dirty="0" smtClean="0"/>
              <a:t> </a:t>
            </a:r>
            <a:r>
              <a:rPr lang="en-US" sz="1800" dirty="0"/>
              <a:t>public static void main( String[] </a:t>
            </a:r>
            <a:r>
              <a:rPr lang="en-US" sz="1800" dirty="0" err="1"/>
              <a:t>args</a:t>
            </a:r>
            <a:r>
              <a:rPr lang="en-US" sz="1800" dirty="0"/>
              <a:t> ) throws Exception </a:t>
            </a:r>
            <a:endParaRPr lang="en-US" sz="1800" dirty="0" smtClean="0"/>
          </a:p>
          <a:p>
            <a:pPr fontAlgn="base">
              <a:buNone/>
            </a:pPr>
            <a:r>
              <a:rPr lang="en-US" sz="1800" dirty="0" smtClean="0"/>
              <a:t>{ </a:t>
            </a:r>
          </a:p>
          <a:p>
            <a:pPr fontAlgn="base">
              <a:buNone/>
            </a:pPr>
            <a:r>
              <a:rPr lang="en-US" sz="1800" dirty="0" err="1" smtClean="0"/>
              <a:t>WebServiceLookup</a:t>
            </a:r>
            <a:r>
              <a:rPr lang="en-US" sz="1800" dirty="0" smtClean="0"/>
              <a:t> lookup=</a:t>
            </a:r>
            <a:r>
              <a:rPr lang="en-US" sz="1800" dirty="0" err="1" smtClean="0"/>
              <a:t>WebServiceLookup</a:t>
            </a:r>
            <a:r>
              <a:rPr lang="en-US" sz="1800" dirty="0" smtClean="0"/>
              <a:t>)</a:t>
            </a:r>
            <a:r>
              <a:rPr lang="en-US" sz="1800" dirty="0" err="1" smtClean="0"/>
              <a:t>Context.getInstance</a:t>
            </a:r>
            <a:r>
              <a:rPr lang="en-US" sz="1800" dirty="0" smtClean="0"/>
              <a:t>(</a:t>
            </a:r>
            <a:r>
              <a:rPr lang="en-US" sz="1800" dirty="0" err="1" smtClean="0"/>
              <a:t>Context.WEBSERVICE_LOOKUP</a:t>
            </a:r>
            <a:r>
              <a:rPr lang="en-US" sz="1800" dirty="0" smtClean="0"/>
              <a:t>);</a:t>
            </a:r>
          </a:p>
          <a:p>
            <a:pPr fontAlgn="base">
              <a:buNone/>
            </a:pPr>
            <a:r>
              <a:rPr lang="en-US" sz="1800" dirty="0" err="1" smtClean="0"/>
              <a:t>StockQuoteServiceProxy</a:t>
            </a:r>
            <a:r>
              <a:rPr lang="en-US" sz="1800" dirty="0" smtClean="0"/>
              <a:t> </a:t>
            </a:r>
            <a:r>
              <a:rPr lang="en-US" sz="1800" dirty="0" err="1"/>
              <a:t>quoteService</a:t>
            </a:r>
            <a:r>
              <a:rPr lang="en-US" sz="1800" dirty="0"/>
              <a:t> = (</a:t>
            </a:r>
            <a:r>
              <a:rPr lang="en-US" sz="1800" dirty="0" err="1"/>
              <a:t>StockQuoteServiceProxy</a:t>
            </a:r>
            <a:r>
              <a:rPr lang="en-US" sz="1800" dirty="0"/>
              <a:t>)</a:t>
            </a:r>
            <a:r>
              <a:rPr lang="en-US" sz="1800" dirty="0" err="1"/>
              <a:t>lookup.lookup</a:t>
            </a:r>
            <a:r>
              <a:rPr lang="en-US" sz="1800" dirty="0"/>
              <a:t>( "http://localhost:6060/StockQuoteService/", </a:t>
            </a:r>
            <a:r>
              <a:rPr lang="en-US" sz="1800" dirty="0" err="1"/>
              <a:t>StockQuoteServiceProxy.class</a:t>
            </a:r>
            <a:r>
              <a:rPr lang="en-US" sz="1800" dirty="0"/>
              <a:t> ); </a:t>
            </a:r>
            <a:endParaRPr lang="en-US" sz="1800" dirty="0" smtClean="0"/>
          </a:p>
          <a:p>
            <a:pPr fontAlgn="base">
              <a:buNone/>
            </a:pPr>
            <a:r>
              <a:rPr lang="en-US" sz="1800" dirty="0" err="1" smtClean="0"/>
              <a:t>System.out.println</a:t>
            </a:r>
            <a:r>
              <a:rPr lang="en-US" sz="1800" dirty="0"/>
              <a:t>("Getting available stocks"); </a:t>
            </a:r>
            <a:endParaRPr lang="en-US" sz="1800" dirty="0" smtClean="0"/>
          </a:p>
          <a:p>
            <a:pPr fontAlgn="base">
              <a:buNone/>
            </a:pPr>
            <a:r>
              <a:rPr lang="en-US" sz="1800" dirty="0" err="1" smtClean="0"/>
              <a:t>java.util.LinkedList</a:t>
            </a:r>
            <a:r>
              <a:rPr lang="en-US" sz="1800" dirty="0" smtClean="0"/>
              <a:t> </a:t>
            </a:r>
            <a:r>
              <a:rPr lang="en-US" sz="1800" dirty="0"/>
              <a:t>list = </a:t>
            </a:r>
            <a:r>
              <a:rPr lang="en-US" sz="1800" dirty="0" err="1"/>
              <a:t>quoteService.getAvailableStocks</a:t>
            </a:r>
            <a:r>
              <a:rPr lang="en-US" sz="1800" dirty="0" smtClean="0"/>
              <a:t>();</a:t>
            </a:r>
          </a:p>
          <a:p>
            <a:pPr fontAlgn="base">
              <a:buNone/>
            </a:pPr>
            <a:r>
              <a:rPr lang="en-US" sz="1800" dirty="0" err="1" smtClean="0"/>
              <a:t>java.util.Iterator</a:t>
            </a:r>
            <a:r>
              <a:rPr lang="en-US" sz="1800" dirty="0" smtClean="0"/>
              <a:t> </a:t>
            </a:r>
            <a:r>
              <a:rPr lang="en-US" sz="1800" dirty="0" err="1"/>
              <a:t>iter</a:t>
            </a:r>
            <a:r>
              <a:rPr lang="en-US" sz="1800" dirty="0"/>
              <a:t> = </a:t>
            </a:r>
            <a:r>
              <a:rPr lang="en-US" sz="1800" dirty="0" err="1"/>
              <a:t>list.iterator</a:t>
            </a:r>
            <a:r>
              <a:rPr lang="en-US" sz="1800" dirty="0"/>
              <a:t>(); while(</a:t>
            </a:r>
            <a:r>
              <a:rPr lang="en-US" sz="1800" dirty="0" err="1"/>
              <a:t>iter.hasNext</a:t>
            </a:r>
            <a:r>
              <a:rPr lang="en-US" sz="1800" dirty="0"/>
              <a:t>()) </a:t>
            </a:r>
            <a:endParaRPr lang="en-US" sz="1800" dirty="0" smtClean="0"/>
          </a:p>
          <a:p>
            <a:pPr fontAlgn="base">
              <a:buNone/>
            </a:pPr>
            <a:r>
              <a:rPr lang="en-US" sz="1800" dirty="0" smtClean="0"/>
              <a:t>{  </a:t>
            </a:r>
            <a:r>
              <a:rPr lang="en-US" sz="1800" dirty="0" err="1"/>
              <a:t>System.out.println</a:t>
            </a:r>
            <a:r>
              <a:rPr lang="en-US" sz="1800" dirty="0"/>
              <a:t>(</a:t>
            </a:r>
            <a:r>
              <a:rPr lang="en-US" sz="1800" dirty="0" err="1"/>
              <a:t>iter.next</a:t>
            </a:r>
            <a:r>
              <a:rPr lang="en-US" sz="1800" dirty="0"/>
              <a:t>()); } </a:t>
            </a:r>
            <a:r>
              <a:rPr lang="en-US" sz="1800" dirty="0" err="1"/>
              <a:t>System.out.println</a:t>
            </a:r>
            <a:r>
              <a:rPr lang="en-US" sz="1800" dirty="0"/>
              <a:t>(""); </a:t>
            </a:r>
            <a:r>
              <a:rPr lang="en-US" sz="1800" dirty="0" err="1" smtClean="0"/>
              <a:t>System.out.println</a:t>
            </a:r>
            <a:r>
              <a:rPr lang="en-US" sz="1800" dirty="0"/>
              <a:t>("Getting SUNW quote</a:t>
            </a:r>
            <a:r>
              <a:rPr lang="en-US" sz="1800" dirty="0" smtClean="0"/>
              <a:t>");</a:t>
            </a:r>
          </a:p>
          <a:p>
            <a:pPr fontAlgn="base">
              <a:buNone/>
            </a:pPr>
            <a:r>
              <a:rPr lang="en-US" sz="1800" dirty="0" err="1" smtClean="0"/>
              <a:t>System.out.println</a:t>
            </a:r>
            <a:r>
              <a:rPr lang="en-US" sz="1800" dirty="0"/>
              <a:t>("SUNW "+</a:t>
            </a:r>
            <a:r>
              <a:rPr lang="en-US" sz="1800" dirty="0" err="1"/>
              <a:t>quoteService.getQuote</a:t>
            </a:r>
            <a:r>
              <a:rPr lang="en-US" sz="1800" dirty="0"/>
              <a:t>("SUNW")); </a:t>
            </a:r>
            <a:r>
              <a:rPr lang="en-US" sz="1800" dirty="0" err="1"/>
              <a:t>System.out.println</a:t>
            </a:r>
            <a:r>
              <a:rPr lang="en-US" sz="1800" dirty="0" smtClean="0"/>
              <a:t>("");</a:t>
            </a:r>
          </a:p>
          <a:p>
            <a:pPr fontAlgn="base">
              <a:buNone/>
            </a:pPr>
            <a:r>
              <a:rPr lang="en-US" sz="1800" dirty="0" smtClean="0"/>
              <a:t> }  </a:t>
            </a:r>
          </a:p>
          <a:p>
            <a:pPr fontAlgn="base">
              <a:buNone/>
            </a:pPr>
            <a:r>
              <a:rPr lang="en-US" sz="1800" dirty="0" smtClean="0"/>
              <a:t>} </a:t>
            </a:r>
            <a:r>
              <a:rPr lang="en-US" sz="1800" dirty="0"/>
              <a:t/>
            </a:r>
            <a:br>
              <a:rPr lang="en-US" sz="1800" dirty="0"/>
            </a:br>
            <a:endParaRPr lang="en-US" sz="18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153</TotalTime>
  <Words>1065</Words>
  <Application>Microsoft Office PowerPoint</Application>
  <PresentationFormat>On-screen Show (4:3)</PresentationFormat>
  <Paragraphs>120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Median</vt:lpstr>
      <vt:lpstr> UNIT – IV Building real world Enterprise applications using Web Services</vt:lpstr>
      <vt:lpstr>Building Real World Enterprise Applications Using Web Services</vt:lpstr>
      <vt:lpstr>Building Real World Enterprise Applications Using Web Services(Cont...)</vt:lpstr>
      <vt:lpstr>Building Real World Enterprise Applications Using Web Services(Cont...)</vt:lpstr>
      <vt:lpstr>Sample Source Codes To Develop Web Services</vt:lpstr>
      <vt:lpstr>Implementing a Simple Web Service </vt:lpstr>
      <vt:lpstr>Web Service code (StockQuoteService.java)</vt:lpstr>
      <vt:lpstr>Generated WSDL file (StockQuoteService.wsdl)</vt:lpstr>
      <vt:lpstr> Web Service Client Code</vt:lpstr>
      <vt:lpstr>SOAP messages </vt:lpstr>
      <vt:lpstr>Steps To Build &amp; Deploy Web Services</vt:lpstr>
      <vt:lpstr>Step-2 Create a dynamic Web Project</vt:lpstr>
      <vt:lpstr>Step-3 Package: crunchify.com.web.service Name: CrunchifyHelloWorld.java</vt:lpstr>
      <vt:lpstr>  Step-4 Open CrunchifyHelloWorld.java file  </vt:lpstr>
      <vt:lpstr> Step-5 Right Click on file CrunchifyHelloWorld.java -&gt; Web Services -&gt; Create Web Service Select options as mentioned in below diagram Click finish </vt:lpstr>
      <vt:lpstr> Step-6 It may take some time to finish all processes and you should see new project “CrunchifyWSClient” created. Here is a final project structure:  </vt:lpstr>
      <vt:lpstr>Step-7 </vt:lpstr>
      <vt:lpstr>  Step-8 Now click on addValue(float), subtractValue(float) and provide an input to check updated result. </vt:lpstr>
      <vt:lpstr>Client Applications To Meet Customer Requirements, Easier Develpoment Customization &amp; Maintenance, Transactional Requirements </vt:lpstr>
      <vt:lpstr>Technologies &amp; Standards</vt:lpstr>
      <vt:lpstr>Seamless Porting To Multiple  Devices &amp; Platforms</vt:lpstr>
      <vt:lpstr>Seamless Porting To Multiple  Devices &amp; Platforms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Hemalatha. K</dc:creator>
  <cp:lastModifiedBy>MUTHU</cp:lastModifiedBy>
  <cp:revision>9</cp:revision>
  <dcterms:created xsi:type="dcterms:W3CDTF">2016-03-26T14:39:35Z</dcterms:created>
  <dcterms:modified xsi:type="dcterms:W3CDTF">2019-02-01T06:15:33Z</dcterms:modified>
</cp:coreProperties>
</file>