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8"/>
  </p:notesMasterIdLst>
  <p:sldIdLst>
    <p:sldId id="256" r:id="rId2"/>
    <p:sldId id="290" r:id="rId3"/>
    <p:sldId id="289" r:id="rId4"/>
    <p:sldId id="288" r:id="rId5"/>
    <p:sldId id="277" r:id="rId6"/>
    <p:sldId id="257" r:id="rId7"/>
    <p:sldId id="258" r:id="rId8"/>
    <p:sldId id="260" r:id="rId9"/>
    <p:sldId id="262" r:id="rId10"/>
    <p:sldId id="263" r:id="rId11"/>
    <p:sldId id="276" r:id="rId12"/>
    <p:sldId id="264" r:id="rId13"/>
    <p:sldId id="265" r:id="rId14"/>
    <p:sldId id="266" r:id="rId15"/>
    <p:sldId id="267" r:id="rId16"/>
    <p:sldId id="268" r:id="rId17"/>
    <p:sldId id="269" r:id="rId18"/>
    <p:sldId id="270" r:id="rId19"/>
    <p:sldId id="271" r:id="rId20"/>
    <p:sldId id="272" r:id="rId21"/>
    <p:sldId id="273" r:id="rId22"/>
    <p:sldId id="278" r:id="rId23"/>
    <p:sldId id="284" r:id="rId24"/>
    <p:sldId id="287" r:id="rId25"/>
    <p:sldId id="285" r:id="rId26"/>
    <p:sldId id="28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1B07A5-A194-4DD0-9461-B20C7B369E8B}" type="datetimeFigureOut">
              <a:rPr lang="en-US" smtClean="0"/>
              <a:pPr/>
              <a:t>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AE9BA5-38DE-4951-AF2C-79539E82B9EE}" type="slidenum">
              <a:rPr lang="en-US" smtClean="0"/>
              <a:pPr/>
              <a:t>‹#›</a:t>
            </a:fld>
            <a:endParaRPr lang="en-US"/>
          </a:p>
        </p:txBody>
      </p:sp>
    </p:spTree>
    <p:extLst>
      <p:ext uri="{BB962C8B-B14F-4D97-AF65-F5344CB8AC3E}">
        <p14:creationId xmlns:p14="http://schemas.microsoft.com/office/powerpoint/2010/main" val="2012240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AE9BA5-38DE-4951-AF2C-79539E82B9EE}"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8553707-13A1-4822-904C-8A39CBF7FBAA}" type="datetimeFigureOut">
              <a:rPr lang="en-US" smtClean="0"/>
              <a:pPr/>
              <a:t>2/1/2019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D8BD802-53AF-4F73-9814-F30022682F0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553707-13A1-4822-904C-8A39CBF7FBAA}"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D802-53AF-4F73-9814-F30022682F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553707-13A1-4822-904C-8A39CBF7FBAA}"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BD802-53AF-4F73-9814-F30022682F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8553707-13A1-4822-904C-8A39CBF7FBAA}" type="datetimeFigureOut">
              <a:rPr lang="en-US" smtClean="0"/>
              <a:pPr/>
              <a:t>2/1/2019</a:t>
            </a:fld>
            <a:endParaRPr lang="en-US"/>
          </a:p>
        </p:txBody>
      </p:sp>
      <p:sp>
        <p:nvSpPr>
          <p:cNvPr id="9" name="Slide Number Placeholder 8"/>
          <p:cNvSpPr>
            <a:spLocks noGrp="1"/>
          </p:cNvSpPr>
          <p:nvPr>
            <p:ph type="sldNum" sz="quarter" idx="15"/>
          </p:nvPr>
        </p:nvSpPr>
        <p:spPr/>
        <p:txBody>
          <a:bodyPr rtlCol="0"/>
          <a:lstStyle/>
          <a:p>
            <a:fld id="{7D8BD802-53AF-4F73-9814-F30022682F0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8553707-13A1-4822-904C-8A39CBF7FBAA}" type="datetimeFigureOut">
              <a:rPr lang="en-US" smtClean="0"/>
              <a:pPr/>
              <a:t>2/1/2019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D8BD802-53AF-4F73-9814-F30022682F0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8553707-13A1-4822-904C-8A39CBF7FBAA}"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BD802-53AF-4F73-9814-F30022682F0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8553707-13A1-4822-904C-8A39CBF7FBAA}" type="datetimeFigureOut">
              <a:rPr lang="en-US" smtClean="0"/>
              <a:pPr/>
              <a:t>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8BD802-53AF-4F73-9814-F30022682F0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8553707-13A1-4822-904C-8A39CBF7FBAA}" type="datetimeFigureOut">
              <a:rPr lang="en-US" smtClean="0"/>
              <a:pPr/>
              <a:t>2/1/2019</a:t>
            </a:fld>
            <a:endParaRPr lang="en-US"/>
          </a:p>
        </p:txBody>
      </p:sp>
      <p:sp>
        <p:nvSpPr>
          <p:cNvPr id="7" name="Slide Number Placeholder 6"/>
          <p:cNvSpPr>
            <a:spLocks noGrp="1"/>
          </p:cNvSpPr>
          <p:nvPr>
            <p:ph type="sldNum" sz="quarter" idx="11"/>
          </p:nvPr>
        </p:nvSpPr>
        <p:spPr/>
        <p:txBody>
          <a:bodyPr rtlCol="0"/>
          <a:lstStyle/>
          <a:p>
            <a:fld id="{7D8BD802-53AF-4F73-9814-F30022682F0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53707-13A1-4822-904C-8A39CBF7FBAA}"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8BD802-53AF-4F73-9814-F30022682F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8553707-13A1-4822-904C-8A39CBF7FBAA}" type="datetimeFigureOut">
              <a:rPr lang="en-US" smtClean="0"/>
              <a:pPr/>
              <a:t>2/1/2019</a:t>
            </a:fld>
            <a:endParaRPr lang="en-US"/>
          </a:p>
        </p:txBody>
      </p:sp>
      <p:sp>
        <p:nvSpPr>
          <p:cNvPr id="22" name="Slide Number Placeholder 21"/>
          <p:cNvSpPr>
            <a:spLocks noGrp="1"/>
          </p:cNvSpPr>
          <p:nvPr>
            <p:ph type="sldNum" sz="quarter" idx="15"/>
          </p:nvPr>
        </p:nvSpPr>
        <p:spPr/>
        <p:txBody>
          <a:bodyPr rtlCol="0"/>
          <a:lstStyle/>
          <a:p>
            <a:fld id="{7D8BD802-53AF-4F73-9814-F30022682F0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8553707-13A1-4822-904C-8A39CBF7FBAA}" type="datetimeFigureOut">
              <a:rPr lang="en-US" smtClean="0"/>
              <a:pPr/>
              <a:t>2/1/2019</a:t>
            </a:fld>
            <a:endParaRPr lang="en-US"/>
          </a:p>
        </p:txBody>
      </p:sp>
      <p:sp>
        <p:nvSpPr>
          <p:cNvPr id="18" name="Slide Number Placeholder 17"/>
          <p:cNvSpPr>
            <a:spLocks noGrp="1"/>
          </p:cNvSpPr>
          <p:nvPr>
            <p:ph type="sldNum" sz="quarter" idx="11"/>
          </p:nvPr>
        </p:nvSpPr>
        <p:spPr/>
        <p:txBody>
          <a:bodyPr rtlCol="0"/>
          <a:lstStyle/>
          <a:p>
            <a:fld id="{7D8BD802-53AF-4F73-9814-F30022682F0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8553707-13A1-4822-904C-8A39CBF7FBAA}" type="datetimeFigureOut">
              <a:rPr lang="en-US" smtClean="0"/>
              <a:pPr/>
              <a:t>2/1/2019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D8BD802-53AF-4F73-9814-F30022682F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n.wikipedia.org/wiki/X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en.wikipedia.org/wiki/Web_service" TargetMode="External"/><Relationship Id="rId4" Type="http://schemas.openxmlformats.org/officeDocument/2006/relationships/hyperlink" Target="https://en.wikipedia.org/wiki/Interface_definition_language"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en.wikipedia.org/wiki/Taxonomy_(genera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n.wikipedia.org/wiki/Web_Services_Description_Language" TargetMode="External"/><Relationship Id="rId2" Type="http://schemas.openxmlformats.org/officeDocument/2006/relationships/hyperlink" Target="https://en.wikipedia.org/wiki/SOAP_(protoco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8690" y="0"/>
            <a:ext cx="7772400" cy="1071547"/>
          </a:xfrm>
        </p:spPr>
        <p:txBody>
          <a:bodyPr>
            <a:normAutofit/>
          </a:bodyPr>
          <a:lstStyle/>
          <a:p>
            <a:r>
              <a:rPr lang="en-US" dirty="0"/>
              <a:t/>
            </a:r>
            <a:br>
              <a:rPr lang="en-US" dirty="0"/>
            </a:br>
            <a:endParaRPr lang="en-US" dirty="0"/>
          </a:p>
        </p:txBody>
      </p:sp>
      <p:sp>
        <p:nvSpPr>
          <p:cNvPr id="3" name="Subtitle 2"/>
          <p:cNvSpPr>
            <a:spLocks noGrp="1"/>
          </p:cNvSpPr>
          <p:nvPr>
            <p:ph type="subTitle" idx="1"/>
          </p:nvPr>
        </p:nvSpPr>
        <p:spPr>
          <a:xfrm>
            <a:off x="1285852" y="785794"/>
            <a:ext cx="7143800" cy="5857916"/>
          </a:xfrm>
        </p:spPr>
        <p:txBody>
          <a:bodyPr>
            <a:noAutofit/>
          </a:bodyPr>
          <a:lstStyle/>
          <a:p>
            <a:pPr algn="l"/>
            <a:endParaRPr lang="en-IN" sz="2000" dirty="0" smtClean="0">
              <a:solidFill>
                <a:schemeClr val="tx1"/>
              </a:solidFill>
            </a:endParaRPr>
          </a:p>
          <a:p>
            <a:pPr algn="l"/>
            <a:endParaRPr lang="en-IN" sz="2000" dirty="0" smtClean="0">
              <a:solidFill>
                <a:schemeClr val="tx1"/>
              </a:solidFill>
            </a:endParaRPr>
          </a:p>
          <a:p>
            <a:pPr algn="l"/>
            <a:r>
              <a:rPr lang="en-IN" sz="2000" dirty="0" smtClean="0">
                <a:solidFill>
                  <a:schemeClr val="tx1"/>
                </a:solidFill>
              </a:rPr>
              <a:t> 			</a:t>
            </a:r>
          </a:p>
          <a:p>
            <a:endParaRPr lang="en-IN" sz="2000" dirty="0" smtClean="0">
              <a:solidFill>
                <a:schemeClr val="tx1"/>
              </a:solidFill>
            </a:endParaRPr>
          </a:p>
          <a:p>
            <a:r>
              <a:rPr lang="en-IN" sz="2000" dirty="0" smtClean="0">
                <a:solidFill>
                  <a:schemeClr val="tx1"/>
                </a:solidFill>
              </a:rPr>
              <a:t>                   </a:t>
            </a:r>
            <a:r>
              <a:rPr lang="en-IN" sz="4800" dirty="0" smtClean="0">
                <a:solidFill>
                  <a:srgbClr val="002060"/>
                </a:solidFill>
                <a:latin typeface="Comic Sans MS" pitchFamily="66" charset="0"/>
              </a:rPr>
              <a:t>UNIT 2: XML</a:t>
            </a:r>
          </a:p>
          <a:p>
            <a:r>
              <a:rPr lang="en-IN" sz="4800" dirty="0" smtClean="0">
                <a:solidFill>
                  <a:srgbClr val="002060"/>
                </a:solidFill>
                <a:latin typeface="Comic Sans MS" pitchFamily="66" charset="0"/>
              </a:rPr>
              <a:t>       </a:t>
            </a:r>
            <a:r>
              <a:rPr lang="en-IN" sz="3600" dirty="0" err="1" smtClean="0">
                <a:solidFill>
                  <a:srgbClr val="002060"/>
                </a:solidFill>
                <a:latin typeface="Comic Sans MS" pitchFamily="66" charset="0"/>
              </a:rPr>
              <a:t>Dr.V.Jayaraj</a:t>
            </a:r>
            <a:endParaRPr lang="en-IN" sz="3600" dirty="0" smtClean="0">
              <a:solidFill>
                <a:srgbClr val="002060"/>
              </a:solidFill>
              <a:latin typeface="Comic Sans MS" pitchFamily="66" charset="0"/>
            </a:endParaRPr>
          </a:p>
          <a:p>
            <a:r>
              <a:rPr lang="en-IN" sz="2800" smtClean="0">
                <a:solidFill>
                  <a:srgbClr val="002060"/>
                </a:solidFill>
                <a:latin typeface="Comic Sans MS" pitchFamily="66" charset="0"/>
              </a:rPr>
              <a:t>                </a:t>
            </a:r>
            <a:r>
              <a:rPr lang="en-IN" sz="2800" dirty="0" smtClean="0">
                <a:solidFill>
                  <a:srgbClr val="002060"/>
                </a:solidFill>
                <a:latin typeface="Comic Sans MS" pitchFamily="66" charset="0"/>
              </a:rPr>
              <a:t>Professor</a:t>
            </a:r>
          </a:p>
          <a:p>
            <a:r>
              <a:rPr lang="en-IN" sz="2800" dirty="0" smtClean="0">
                <a:solidFill>
                  <a:srgbClr val="002060"/>
                </a:solidFill>
                <a:latin typeface="Comic Sans MS" pitchFamily="66" charset="0"/>
              </a:rPr>
              <a:t>            Dept of CS &amp; </a:t>
            </a:r>
            <a:r>
              <a:rPr lang="en-IN" sz="2800" dirty="0" err="1" smtClean="0">
                <a:solidFill>
                  <a:srgbClr val="002060"/>
                </a:solidFill>
                <a:latin typeface="Comic Sans MS" pitchFamily="66" charset="0"/>
              </a:rPr>
              <a:t>Engg</a:t>
            </a:r>
            <a:endParaRPr lang="en-IN" sz="2800" dirty="0" smtClean="0">
              <a:solidFill>
                <a:srgbClr val="002060"/>
              </a:solidFill>
              <a:latin typeface="Comic Sans MS" pitchFamily="66" charset="0"/>
            </a:endParaRPr>
          </a:p>
          <a:p>
            <a:r>
              <a:rPr lang="en-IN" sz="2800" dirty="0" smtClean="0">
                <a:solidFill>
                  <a:srgbClr val="002060"/>
                </a:solidFill>
                <a:latin typeface="Comic Sans MS" pitchFamily="66" charset="0"/>
              </a:rPr>
              <a:t>                   BDU</a:t>
            </a:r>
          </a:p>
          <a:p>
            <a:r>
              <a:rPr lang="en-IN" sz="2800" dirty="0" smtClean="0">
                <a:solidFill>
                  <a:srgbClr val="002060"/>
                </a:solidFill>
                <a:latin typeface="Comic Sans MS" pitchFamily="66" charset="0"/>
              </a:rPr>
              <a:t>                  </a:t>
            </a:r>
            <a:r>
              <a:rPr lang="en-IN" sz="2800" dirty="0" err="1" smtClean="0">
                <a:solidFill>
                  <a:srgbClr val="002060"/>
                </a:solidFill>
                <a:latin typeface="Comic Sans MS" pitchFamily="66" charset="0"/>
              </a:rPr>
              <a:t>Trichy</a:t>
            </a:r>
            <a:r>
              <a:rPr lang="en-IN" sz="2800" dirty="0" smtClean="0">
                <a:solidFill>
                  <a:srgbClr val="002060"/>
                </a:solidFill>
                <a:latin typeface="Comic Sans MS" pitchFamily="66" charset="0"/>
              </a:rPr>
              <a:t>	</a:t>
            </a:r>
            <a:endParaRPr lang="en-IN" sz="2800" dirty="0">
              <a:solidFill>
                <a:srgbClr val="002060"/>
              </a:solidFill>
              <a:latin typeface="Comic Sans MS" pitchFamily="66" charset="0"/>
            </a:endParaRPr>
          </a:p>
        </p:txBody>
      </p:sp>
      <p:sp>
        <p:nvSpPr>
          <p:cNvPr id="4" name="Rectangle 3"/>
          <p:cNvSpPr/>
          <p:nvPr/>
        </p:nvSpPr>
        <p:spPr>
          <a:xfrm>
            <a:off x="3143240" y="1357298"/>
            <a:ext cx="3255699" cy="769441"/>
          </a:xfrm>
          <a:prstGeom prst="rect">
            <a:avLst/>
          </a:prstGeom>
        </p:spPr>
        <p:txBody>
          <a:bodyPr wrap="none">
            <a:spAutoFit/>
          </a:bodyPr>
          <a:lstStyle/>
          <a:p>
            <a:pPr algn="ctr"/>
            <a:r>
              <a:rPr lang="en-IN" sz="4400" dirty="0" smtClean="0">
                <a:solidFill>
                  <a:schemeClr val="accent3">
                    <a:lumMod val="75000"/>
                  </a:schemeClr>
                </a:solidFill>
                <a:latin typeface="Times New Roman" pitchFamily="18" charset="0"/>
                <a:cs typeface="Times New Roman" pitchFamily="18" charset="0"/>
              </a:rPr>
              <a:t>Web Services</a:t>
            </a:r>
            <a:endParaRPr lang="en-US" sz="4400" dirty="0">
              <a:solidFill>
                <a:schemeClr val="accent3">
                  <a:lumMod val="75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p:spPr>
        <p:txBody>
          <a:bodyPr/>
          <a:lstStyle/>
          <a:p>
            <a:r>
              <a:rPr lang="de-DE" b="1" dirty="0" smtClean="0"/>
              <a:t>Explicit Namespaces</a:t>
            </a:r>
            <a:endParaRPr lang="en-US" b="1" dirty="0"/>
          </a:p>
        </p:txBody>
      </p:sp>
      <p:sp>
        <p:nvSpPr>
          <p:cNvPr id="3" name="Content Placeholder 2"/>
          <p:cNvSpPr>
            <a:spLocks noGrp="1"/>
          </p:cNvSpPr>
          <p:nvPr>
            <p:ph sz="quarter" idx="1"/>
          </p:nvPr>
        </p:nvSpPr>
        <p:spPr>
          <a:xfrm>
            <a:off x="457200" y="1071546"/>
            <a:ext cx="8229600" cy="5500726"/>
          </a:xfrm>
        </p:spPr>
        <p:txBody>
          <a:bodyPr>
            <a:noAutofit/>
          </a:bodyPr>
          <a:lstStyle/>
          <a:p>
            <a:r>
              <a:rPr lang="en-US" sz="2000" dirty="0"/>
              <a:t>XML Namespaces provide a method to avoid element name conflicts.</a:t>
            </a:r>
          </a:p>
          <a:p>
            <a:r>
              <a:rPr lang="en-US" sz="2000" dirty="0"/>
              <a:t>The </a:t>
            </a:r>
            <a:r>
              <a:rPr lang="en-US" sz="2000" dirty="0" err="1"/>
              <a:t>xmlns</a:t>
            </a:r>
            <a:r>
              <a:rPr lang="en-US" sz="2000" dirty="0"/>
              <a:t> Attribute</a:t>
            </a:r>
          </a:p>
          <a:p>
            <a:r>
              <a:rPr lang="en-US" sz="2000" dirty="0"/>
              <a:t>When using prefixes in XML, a </a:t>
            </a:r>
            <a:r>
              <a:rPr lang="en-US" sz="2000" b="1" dirty="0"/>
              <a:t>namespace</a:t>
            </a:r>
            <a:r>
              <a:rPr lang="en-US" sz="2000" dirty="0"/>
              <a:t> for the prefix must be defined.</a:t>
            </a:r>
          </a:p>
          <a:p>
            <a:r>
              <a:rPr lang="en-US" sz="2000" dirty="0"/>
              <a:t>The namespace can be defined by an </a:t>
            </a:r>
            <a:r>
              <a:rPr lang="en-US" sz="2000" b="1" dirty="0" err="1"/>
              <a:t>xmlns</a:t>
            </a:r>
            <a:r>
              <a:rPr lang="en-US" sz="2000" dirty="0"/>
              <a:t> attribute in the start tag of an element.</a:t>
            </a:r>
          </a:p>
          <a:p>
            <a:r>
              <a:rPr lang="en-US" sz="2000" dirty="0"/>
              <a:t>The namespace declaration has the following syntax. </a:t>
            </a:r>
            <a:r>
              <a:rPr lang="en-US" sz="2000" dirty="0" err="1"/>
              <a:t>xmlns:</a:t>
            </a:r>
            <a:r>
              <a:rPr lang="en-US" sz="2000" i="1" dirty="0" err="1"/>
              <a:t>prefix</a:t>
            </a:r>
            <a:r>
              <a:rPr lang="en-US" sz="2000" dirty="0"/>
              <a:t>="</a:t>
            </a:r>
            <a:r>
              <a:rPr lang="en-US" sz="2000" i="1" dirty="0"/>
              <a:t>URI</a:t>
            </a:r>
            <a:r>
              <a:rPr lang="en-US" sz="2000" dirty="0"/>
              <a:t>".</a:t>
            </a:r>
          </a:p>
          <a:p>
            <a:r>
              <a:rPr lang="en-US" sz="2000" dirty="0"/>
              <a:t>&lt;root&gt;</a:t>
            </a:r>
            <a:br>
              <a:rPr lang="en-US" sz="2000" dirty="0"/>
            </a:br>
            <a:r>
              <a:rPr lang="en-US" sz="2000" dirty="0" smtClean="0"/>
              <a:t>&lt;</a:t>
            </a:r>
            <a:r>
              <a:rPr lang="en-US" sz="2000" dirty="0"/>
              <a:t>h:table </a:t>
            </a:r>
            <a:r>
              <a:rPr lang="en-US" sz="2000" dirty="0" err="1"/>
              <a:t>xmlns:h</a:t>
            </a:r>
            <a:r>
              <a:rPr lang="en-US" sz="2000" dirty="0"/>
              <a:t>="http://www.w3.org/TR/html4/"&gt;</a:t>
            </a:r>
            <a:br>
              <a:rPr lang="en-US" sz="2000" dirty="0"/>
            </a:br>
            <a:r>
              <a:rPr lang="en-US" sz="2000" dirty="0"/>
              <a:t>  &lt;h:tr&gt;</a:t>
            </a:r>
            <a:br>
              <a:rPr lang="en-US" sz="2000" dirty="0"/>
            </a:br>
            <a:r>
              <a:rPr lang="en-US" sz="2000" dirty="0"/>
              <a:t>    &lt;h:td&gt;Apples&lt;/h:td&gt;</a:t>
            </a:r>
            <a:br>
              <a:rPr lang="en-US" sz="2000" dirty="0"/>
            </a:br>
            <a:r>
              <a:rPr lang="en-US" sz="2000" dirty="0"/>
              <a:t>    &lt;h:td&gt;Bananas&lt;/h:td&gt;</a:t>
            </a:r>
            <a:br>
              <a:rPr lang="en-US" sz="2000" dirty="0"/>
            </a:br>
            <a:r>
              <a:rPr lang="en-US" sz="2000" dirty="0"/>
              <a:t>  &lt;/h:tr&gt;</a:t>
            </a:r>
            <a:br>
              <a:rPr lang="en-US" sz="2000" dirty="0"/>
            </a:br>
            <a:r>
              <a:rPr lang="en-US" sz="2000" dirty="0"/>
              <a:t>&lt;/h:table&gt;</a:t>
            </a:r>
            <a:br>
              <a:rPr lang="en-US" sz="2000" dirty="0"/>
            </a:br>
            <a:r>
              <a:rPr lang="en-US" sz="2000" dirty="0" smtClean="0"/>
              <a:t>&lt;/</a:t>
            </a:r>
            <a:r>
              <a:rPr lang="en-US" sz="2000" dirty="0"/>
              <a:t>root&gt;</a:t>
            </a:r>
          </a:p>
          <a:p>
            <a:pPr marL="533400" indent="-533400">
              <a:buFontTx/>
              <a:buNone/>
            </a:pPr>
            <a:endParaRPr lang="de-DE" sz="1400" b="1" dirty="0" smtClean="0">
              <a:latin typeface="Courier New" pitchFamily="49"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Default Namespaces</a:t>
            </a:r>
            <a:r>
              <a:rPr lang="en-US" dirty="0"/>
              <a:t/>
            </a:r>
            <a:br>
              <a:rPr lang="en-US" dirty="0"/>
            </a:br>
            <a:endParaRPr lang="en-US" dirty="0"/>
          </a:p>
        </p:txBody>
      </p:sp>
      <p:sp>
        <p:nvSpPr>
          <p:cNvPr id="3" name="Content Placeholder 2"/>
          <p:cNvSpPr>
            <a:spLocks noGrp="1"/>
          </p:cNvSpPr>
          <p:nvPr>
            <p:ph sz="quarter" idx="1"/>
          </p:nvPr>
        </p:nvSpPr>
        <p:spPr>
          <a:xfrm>
            <a:off x="457200" y="1285860"/>
            <a:ext cx="7467600" cy="5188092"/>
          </a:xfrm>
        </p:spPr>
        <p:txBody>
          <a:bodyPr>
            <a:noAutofit/>
          </a:bodyPr>
          <a:lstStyle/>
          <a:p>
            <a:pPr>
              <a:lnSpc>
                <a:spcPct val="150000"/>
              </a:lnSpc>
            </a:pPr>
            <a:r>
              <a:rPr lang="en-IN" sz="2000" dirty="0"/>
              <a:t>Defining a default namespace for an element saves us from using prefixes in all the child elements. It has the following syntax:</a:t>
            </a:r>
          </a:p>
          <a:p>
            <a:pPr>
              <a:lnSpc>
                <a:spcPct val="150000"/>
              </a:lnSpc>
            </a:pPr>
            <a:r>
              <a:rPr lang="en-IN" sz="2000" dirty="0" err="1"/>
              <a:t>xmlns</a:t>
            </a:r>
            <a:r>
              <a:rPr lang="en-IN" sz="2000" dirty="0"/>
              <a:t>="</a:t>
            </a:r>
            <a:r>
              <a:rPr lang="en-IN" sz="2000" i="1" dirty="0" err="1"/>
              <a:t>namespaceURI</a:t>
            </a:r>
            <a:r>
              <a:rPr lang="en-IN" sz="2000" dirty="0"/>
              <a:t>"</a:t>
            </a:r>
          </a:p>
          <a:p>
            <a:pPr>
              <a:lnSpc>
                <a:spcPct val="150000"/>
              </a:lnSpc>
            </a:pPr>
            <a:r>
              <a:rPr lang="en-IN" sz="2000" dirty="0"/>
              <a:t>This XML carries HTML table information:</a:t>
            </a:r>
          </a:p>
          <a:p>
            <a:pPr>
              <a:lnSpc>
                <a:spcPct val="150000"/>
              </a:lnSpc>
            </a:pPr>
            <a:r>
              <a:rPr lang="en-IN" sz="2000" dirty="0"/>
              <a:t>&lt;table </a:t>
            </a:r>
            <a:r>
              <a:rPr lang="en-IN" sz="2000" dirty="0" err="1"/>
              <a:t>xmlns</a:t>
            </a:r>
            <a:r>
              <a:rPr lang="en-IN" sz="2000" dirty="0"/>
              <a:t>="http://www.w3.org/TR/html4/"&gt;</a:t>
            </a:r>
            <a:br>
              <a:rPr lang="en-IN" sz="2000" dirty="0"/>
            </a:br>
            <a:r>
              <a:rPr lang="en-IN" sz="2000" dirty="0"/>
              <a:t>  &lt;</a:t>
            </a:r>
            <a:r>
              <a:rPr lang="en-IN" sz="2000" dirty="0" err="1"/>
              <a:t>tr</a:t>
            </a:r>
            <a:r>
              <a:rPr lang="en-IN" sz="2000" dirty="0"/>
              <a:t>&gt;</a:t>
            </a:r>
            <a:br>
              <a:rPr lang="en-IN" sz="2000" dirty="0"/>
            </a:br>
            <a:r>
              <a:rPr lang="en-IN" sz="2000" dirty="0"/>
              <a:t>    &lt;td&gt;Apples&lt;/td&gt;</a:t>
            </a:r>
            <a:br>
              <a:rPr lang="en-IN" sz="2000" dirty="0"/>
            </a:br>
            <a:r>
              <a:rPr lang="en-IN" sz="2000" dirty="0"/>
              <a:t>    &lt;td&gt;Bananas&lt;/td&gt;</a:t>
            </a:r>
            <a:br>
              <a:rPr lang="en-IN" sz="2000" dirty="0"/>
            </a:br>
            <a:r>
              <a:rPr lang="en-IN" sz="2000" dirty="0"/>
              <a:t>  &lt;/</a:t>
            </a:r>
            <a:r>
              <a:rPr lang="en-IN" sz="2000" dirty="0" err="1"/>
              <a:t>tr</a:t>
            </a:r>
            <a:r>
              <a:rPr lang="en-IN" sz="2000" dirty="0"/>
              <a:t>&gt;</a:t>
            </a:r>
            <a:br>
              <a:rPr lang="en-IN" sz="2000" dirty="0"/>
            </a:br>
            <a:r>
              <a:rPr lang="en-IN" sz="2000" dirty="0"/>
              <a:t>&lt;/table&gt;</a:t>
            </a:r>
          </a:p>
          <a:p>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6908"/>
          </a:xfrm>
        </p:spPr>
        <p:txBody>
          <a:bodyPr/>
          <a:lstStyle/>
          <a:p>
            <a:r>
              <a:rPr lang="de-DE" b="1" dirty="0" smtClean="0"/>
              <a:t>Document Type Definitions</a:t>
            </a:r>
            <a:endParaRPr lang="en-US" b="1" dirty="0"/>
          </a:p>
        </p:txBody>
      </p:sp>
      <p:sp>
        <p:nvSpPr>
          <p:cNvPr id="3" name="Content Placeholder 2"/>
          <p:cNvSpPr>
            <a:spLocks noGrp="1"/>
          </p:cNvSpPr>
          <p:nvPr>
            <p:ph sz="quarter" idx="1"/>
          </p:nvPr>
        </p:nvSpPr>
        <p:spPr>
          <a:xfrm>
            <a:off x="457200" y="1357298"/>
            <a:ext cx="7467600" cy="5116654"/>
          </a:xfrm>
        </p:spPr>
        <p:txBody>
          <a:bodyPr>
            <a:normAutofit/>
          </a:bodyPr>
          <a:lstStyle/>
          <a:p>
            <a:pPr>
              <a:lnSpc>
                <a:spcPct val="150000"/>
              </a:lnSpc>
            </a:pPr>
            <a:r>
              <a:rPr lang="de-DE" sz="2000" dirty="0" smtClean="0"/>
              <a:t>Most Programs can only process a subset of all possible XML applications</a:t>
            </a:r>
          </a:p>
          <a:p>
            <a:pPr>
              <a:lnSpc>
                <a:spcPct val="150000"/>
              </a:lnSpc>
            </a:pPr>
            <a:r>
              <a:rPr lang="de-DE" sz="2000" dirty="0" smtClean="0"/>
              <a:t>For exchanging data, the format (i.e., elements, attributes and their semantics) must be fixed</a:t>
            </a:r>
          </a:p>
          <a:p>
            <a:pPr>
              <a:lnSpc>
                <a:spcPct val="150000"/>
              </a:lnSpc>
              <a:buFont typeface="Symbol" pitchFamily="18" charset="2"/>
              <a:buChar char="Þ"/>
            </a:pPr>
            <a:r>
              <a:rPr lang="de-DE" sz="2000" b="1" dirty="0" smtClean="0">
                <a:sym typeface="Symbol" pitchFamily="18" charset="2"/>
              </a:rPr>
              <a:t>Document Type Definitions</a:t>
            </a:r>
            <a:r>
              <a:rPr lang="de-DE" sz="2000" dirty="0" smtClean="0">
                <a:sym typeface="Symbol" pitchFamily="18" charset="2"/>
              </a:rPr>
              <a:t> (</a:t>
            </a:r>
            <a:r>
              <a:rPr lang="de-DE" sz="2000" b="1" dirty="0" smtClean="0">
                <a:sym typeface="Symbol" pitchFamily="18" charset="2"/>
              </a:rPr>
              <a:t>DTD</a:t>
            </a:r>
            <a:r>
              <a:rPr lang="de-DE" sz="2000" dirty="0" smtClean="0">
                <a:sym typeface="Symbol" pitchFamily="18" charset="2"/>
              </a:rPr>
              <a:t>) for establishing the vocabulary for one XML application (in some sense comparable to </a:t>
            </a:r>
            <a:r>
              <a:rPr lang="de-DE" sz="2000" i="1" dirty="0" smtClean="0">
                <a:sym typeface="Symbol" pitchFamily="18" charset="2"/>
              </a:rPr>
              <a:t>schemas</a:t>
            </a:r>
            <a:r>
              <a:rPr lang="de-DE" sz="2000" dirty="0" smtClean="0">
                <a:sym typeface="Symbol" pitchFamily="18" charset="2"/>
              </a:rPr>
              <a:t> in databases)</a:t>
            </a:r>
          </a:p>
          <a:p>
            <a:pPr>
              <a:lnSpc>
                <a:spcPct val="150000"/>
              </a:lnSpc>
              <a:buFont typeface="Symbol" pitchFamily="18" charset="2"/>
              <a:buNone/>
            </a:pPr>
            <a:r>
              <a:rPr lang="de-DE" sz="2000" dirty="0" smtClean="0"/>
              <a:t>A document is </a:t>
            </a:r>
            <a:r>
              <a:rPr lang="de-DE" sz="2000" b="1" dirty="0" smtClean="0"/>
              <a:t>valid with respect to a DTD</a:t>
            </a:r>
            <a:r>
              <a:rPr lang="de-DE" sz="2000" dirty="0" smtClean="0"/>
              <a:t> if it conforms to the rules specified in that DTD.</a:t>
            </a:r>
          </a:p>
          <a:p>
            <a:pPr>
              <a:lnSpc>
                <a:spcPct val="150000"/>
              </a:lnSpc>
              <a:buFont typeface="Symbol" pitchFamily="18" charset="2"/>
              <a:buNone/>
            </a:pPr>
            <a:r>
              <a:rPr lang="de-DE" sz="2000" dirty="0" smtClean="0"/>
              <a:t>Most XML parsers can be configured to validate.</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normAutofit/>
          </a:bodyPr>
          <a:lstStyle/>
          <a:p>
            <a:r>
              <a:rPr lang="de-DE" b="1" dirty="0" smtClean="0"/>
              <a:t>Element Declarations in DTDs</a:t>
            </a:r>
            <a:endParaRPr lang="en-US" b="1" dirty="0"/>
          </a:p>
        </p:txBody>
      </p:sp>
      <p:sp>
        <p:nvSpPr>
          <p:cNvPr id="3" name="Content Placeholder 2"/>
          <p:cNvSpPr>
            <a:spLocks noGrp="1"/>
          </p:cNvSpPr>
          <p:nvPr>
            <p:ph sz="quarter" idx="1"/>
          </p:nvPr>
        </p:nvSpPr>
        <p:spPr>
          <a:xfrm>
            <a:off x="457200" y="1428736"/>
            <a:ext cx="7467600" cy="5045216"/>
          </a:xfrm>
        </p:spPr>
        <p:txBody>
          <a:bodyPr>
            <a:normAutofit fontScale="92500" lnSpcReduction="10000"/>
          </a:bodyPr>
          <a:lstStyle/>
          <a:p>
            <a:pPr>
              <a:buFontTx/>
              <a:buNone/>
            </a:pPr>
            <a:r>
              <a:rPr lang="de-DE" sz="2200" dirty="0" smtClean="0"/>
              <a:t>One element declaration for each element type:</a:t>
            </a:r>
          </a:p>
          <a:p>
            <a:pPr>
              <a:buFontTx/>
              <a:buNone/>
            </a:pPr>
            <a:r>
              <a:rPr lang="de-DE" sz="2200" b="1" dirty="0" smtClean="0">
                <a:latin typeface="Courier New" pitchFamily="49" charset="0"/>
              </a:rPr>
              <a:t>&lt;!ELEMENT element_name content_specification&gt;</a:t>
            </a:r>
          </a:p>
          <a:p>
            <a:pPr>
              <a:buFontTx/>
              <a:buNone/>
            </a:pPr>
            <a:r>
              <a:rPr lang="de-DE" sz="2200" dirty="0" smtClean="0"/>
              <a:t>where </a:t>
            </a:r>
            <a:r>
              <a:rPr lang="de-DE" sz="2200" b="1" dirty="0" smtClean="0">
                <a:latin typeface="Courier New" pitchFamily="49" charset="0"/>
              </a:rPr>
              <a:t>content_specification</a:t>
            </a:r>
            <a:r>
              <a:rPr lang="de-DE" sz="2200" dirty="0" smtClean="0"/>
              <a:t> can be</a:t>
            </a:r>
          </a:p>
          <a:p>
            <a:r>
              <a:rPr lang="de-DE" sz="2200" b="1" dirty="0" smtClean="0">
                <a:latin typeface="Courier New" pitchFamily="49" charset="0"/>
              </a:rPr>
              <a:t>(#PCDATA)</a:t>
            </a:r>
            <a:r>
              <a:rPr lang="de-DE" sz="2200" dirty="0" smtClean="0"/>
              <a:t> 	parsed character data</a:t>
            </a:r>
          </a:p>
          <a:p>
            <a:r>
              <a:rPr lang="de-DE" sz="2200" b="1" dirty="0" smtClean="0">
                <a:latin typeface="Courier New" pitchFamily="49" charset="0"/>
              </a:rPr>
              <a:t>(child)</a:t>
            </a:r>
            <a:r>
              <a:rPr lang="de-DE" sz="2200" dirty="0" smtClean="0"/>
              <a:t> 	one child element</a:t>
            </a:r>
          </a:p>
          <a:p>
            <a:r>
              <a:rPr lang="de-DE" sz="2200" b="1" dirty="0" smtClean="0">
                <a:latin typeface="Courier New" pitchFamily="49" charset="0"/>
              </a:rPr>
              <a:t>(c1,…,cn)</a:t>
            </a:r>
            <a:r>
              <a:rPr lang="de-DE" sz="2200" dirty="0" smtClean="0"/>
              <a:t>	a sequence of child elements c1…cn</a:t>
            </a:r>
          </a:p>
          <a:p>
            <a:r>
              <a:rPr lang="de-DE" sz="2200" b="1" dirty="0" smtClean="0">
                <a:latin typeface="Courier New" pitchFamily="49" charset="0"/>
              </a:rPr>
              <a:t>(c1|…|cn)</a:t>
            </a:r>
            <a:r>
              <a:rPr lang="de-DE" sz="2200" dirty="0" smtClean="0"/>
              <a:t>	one of the elements c1…cn</a:t>
            </a:r>
          </a:p>
          <a:p>
            <a:pPr>
              <a:buFontTx/>
              <a:buNone/>
            </a:pPr>
            <a:r>
              <a:rPr lang="de-DE" sz="2200" dirty="0" smtClean="0"/>
              <a:t>For each component </a:t>
            </a:r>
            <a:r>
              <a:rPr lang="de-DE" sz="2200" b="1" dirty="0" smtClean="0">
                <a:latin typeface="Courier New" pitchFamily="49" charset="0"/>
              </a:rPr>
              <a:t>c</a:t>
            </a:r>
            <a:r>
              <a:rPr lang="de-DE" sz="2200" dirty="0" smtClean="0"/>
              <a:t>, possible counts can be specified:</a:t>
            </a:r>
          </a:p>
          <a:p>
            <a:pPr lvl="1"/>
            <a:r>
              <a:rPr lang="de-DE" sz="2200" dirty="0" smtClean="0"/>
              <a:t>c		exactly one such element</a:t>
            </a:r>
          </a:p>
          <a:p>
            <a:pPr lvl="1"/>
            <a:r>
              <a:rPr lang="de-DE" sz="2200" dirty="0" smtClean="0"/>
              <a:t>c+ 	one or more</a:t>
            </a:r>
          </a:p>
          <a:p>
            <a:pPr lvl="1"/>
            <a:r>
              <a:rPr lang="de-DE" sz="2200" dirty="0" smtClean="0"/>
              <a:t>c* 	zero or more</a:t>
            </a:r>
          </a:p>
          <a:p>
            <a:pPr lvl="1"/>
            <a:r>
              <a:rPr lang="de-DE" sz="2200" dirty="0" smtClean="0"/>
              <a:t>c? 	zero or one </a:t>
            </a:r>
          </a:p>
          <a:p>
            <a:pPr>
              <a:buFontTx/>
              <a:buNone/>
            </a:pPr>
            <a:r>
              <a:rPr lang="de-DE" sz="2200" dirty="0" smtClean="0"/>
              <a:t>Plus arbitrary combinations using parenthesis:</a:t>
            </a:r>
          </a:p>
          <a:p>
            <a:pPr>
              <a:buFontTx/>
              <a:buNone/>
            </a:pPr>
            <a:r>
              <a:rPr lang="de-DE" sz="2200" b="1" dirty="0" smtClean="0">
                <a:latin typeface="Courier New" pitchFamily="49" charset="0"/>
              </a:rPr>
              <a:t>&lt;!ELEMENT f ((a|b)*,c+,(d|e))*&gt;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normAutofit/>
          </a:bodyPr>
          <a:lstStyle/>
          <a:p>
            <a:r>
              <a:rPr lang="de-DE" b="1" dirty="0" smtClean="0"/>
              <a:t>Attribute Declarations in DTDs</a:t>
            </a:r>
            <a:endParaRPr lang="en-US" b="1" dirty="0"/>
          </a:p>
        </p:txBody>
      </p:sp>
      <p:sp>
        <p:nvSpPr>
          <p:cNvPr id="3" name="Content Placeholder 2"/>
          <p:cNvSpPr>
            <a:spLocks noGrp="1"/>
          </p:cNvSpPr>
          <p:nvPr>
            <p:ph sz="quarter" idx="1"/>
          </p:nvPr>
        </p:nvSpPr>
        <p:spPr>
          <a:xfrm>
            <a:off x="457200" y="1600201"/>
            <a:ext cx="8229600" cy="1685923"/>
          </a:xfrm>
        </p:spPr>
        <p:txBody>
          <a:bodyPr>
            <a:normAutofit fontScale="92500" lnSpcReduction="10000"/>
          </a:bodyPr>
          <a:lstStyle/>
          <a:p>
            <a:pPr>
              <a:buFontTx/>
              <a:buNone/>
            </a:pPr>
            <a:r>
              <a:rPr lang="de-DE" sz="2600" dirty="0" smtClean="0"/>
              <a:t>Attributes are declared per element:</a:t>
            </a:r>
          </a:p>
          <a:p>
            <a:pPr>
              <a:buFontTx/>
              <a:buNone/>
            </a:pPr>
            <a:r>
              <a:rPr lang="de-DE" sz="2600" b="1" dirty="0" smtClean="0">
                <a:latin typeface="Courier New" pitchFamily="49" charset="0"/>
              </a:rPr>
              <a:t>&lt;!ATTLIST section number CDATA #REQUIRED</a:t>
            </a:r>
          </a:p>
          <a:p>
            <a:pPr>
              <a:buFontTx/>
              <a:buNone/>
            </a:pPr>
            <a:r>
              <a:rPr lang="de-DE" sz="2600" b="1" dirty="0" smtClean="0">
                <a:latin typeface="Courier New" pitchFamily="49" charset="0"/>
              </a:rPr>
              <a:t>                  title  CDATA #REQUIRED&gt;</a:t>
            </a:r>
          </a:p>
          <a:p>
            <a:pPr>
              <a:buFontTx/>
              <a:buNone/>
            </a:pPr>
            <a:r>
              <a:rPr lang="de-DE" sz="2600" dirty="0" smtClean="0"/>
              <a:t>declares two required attributes for element </a:t>
            </a:r>
            <a:r>
              <a:rPr lang="de-DE" sz="2600" b="1" dirty="0" smtClean="0">
                <a:latin typeface="Courier New" pitchFamily="49" charset="0"/>
              </a:rPr>
              <a:t>section</a:t>
            </a:r>
            <a:r>
              <a:rPr lang="de-DE" sz="2600" dirty="0" smtClean="0"/>
              <a:t>.</a:t>
            </a:r>
          </a:p>
          <a:p>
            <a:pPr>
              <a:buFontTx/>
              <a:buNone/>
            </a:pPr>
            <a:endParaRPr lang="de-DE" sz="3100" dirty="0" smtClean="0"/>
          </a:p>
          <a:p>
            <a:pPr>
              <a:buFontTx/>
              <a:buNone/>
            </a:pPr>
            <a:endParaRPr lang="de-DE" dirty="0" smtClean="0"/>
          </a:p>
          <a:p>
            <a:endParaRPr lang="en-US" dirty="0"/>
          </a:p>
        </p:txBody>
      </p:sp>
      <p:sp>
        <p:nvSpPr>
          <p:cNvPr id="7" name="Text Box 5"/>
          <p:cNvSpPr txBox="1">
            <a:spLocks noChangeArrowheads="1"/>
          </p:cNvSpPr>
          <p:nvPr/>
        </p:nvSpPr>
        <p:spPr bwMode="auto">
          <a:xfrm>
            <a:off x="937473" y="3543304"/>
            <a:ext cx="2214578" cy="457200"/>
          </a:xfrm>
          <a:prstGeom prst="rect">
            <a:avLst/>
          </a:prstGeom>
          <a:solidFill>
            <a:schemeClr val="hlink"/>
          </a:solidFill>
          <a:ln w="9525">
            <a:noFill/>
            <a:miter lim="800000"/>
            <a:headEnd/>
            <a:tailEnd/>
          </a:ln>
          <a:effectLst/>
        </p:spPr>
        <p:txBody>
          <a:bodyPr wrap="square">
            <a:spAutoFit/>
          </a:bodyPr>
          <a:lstStyle/>
          <a:p>
            <a:pPr>
              <a:spcBef>
                <a:spcPct val="50000"/>
              </a:spcBef>
            </a:pPr>
            <a:r>
              <a:rPr lang="de-DE" sz="2400" b="1"/>
              <a:t>element name</a:t>
            </a:r>
          </a:p>
        </p:txBody>
      </p:sp>
      <p:sp>
        <p:nvSpPr>
          <p:cNvPr id="8" name="Rectangle 6"/>
          <p:cNvSpPr>
            <a:spLocks noChangeArrowheads="1"/>
          </p:cNvSpPr>
          <p:nvPr/>
        </p:nvSpPr>
        <p:spPr bwMode="auto">
          <a:xfrm>
            <a:off x="2335131" y="2032004"/>
            <a:ext cx="1379613" cy="358775"/>
          </a:xfrm>
          <a:prstGeom prst="rect">
            <a:avLst/>
          </a:prstGeom>
          <a:noFill/>
          <a:ln w="57150">
            <a:solidFill>
              <a:schemeClr val="hlink"/>
            </a:solidFill>
            <a:miter lim="800000"/>
            <a:headEnd/>
            <a:tailEnd/>
          </a:ln>
          <a:effectLst/>
        </p:spPr>
        <p:txBody>
          <a:bodyPr wrap="none" anchor="ctr"/>
          <a:lstStyle/>
          <a:p>
            <a:endParaRPr lang="en-US"/>
          </a:p>
        </p:txBody>
      </p:sp>
      <p:sp>
        <p:nvSpPr>
          <p:cNvPr id="9" name="Line 7"/>
          <p:cNvSpPr>
            <a:spLocks noChangeShapeType="1"/>
          </p:cNvSpPr>
          <p:nvPr/>
        </p:nvSpPr>
        <p:spPr bwMode="auto">
          <a:xfrm flipV="1">
            <a:off x="1945535" y="2390778"/>
            <a:ext cx="1107288" cy="1152525"/>
          </a:xfrm>
          <a:prstGeom prst="line">
            <a:avLst/>
          </a:prstGeom>
          <a:noFill/>
          <a:ln w="57150">
            <a:solidFill>
              <a:schemeClr val="hlink"/>
            </a:solidFill>
            <a:round/>
            <a:headEnd/>
            <a:tailEnd type="triangle" w="med" len="med"/>
          </a:ln>
          <a:effectLst/>
        </p:spPr>
        <p:txBody>
          <a:bodyPr/>
          <a:lstStyle/>
          <a:p>
            <a:endParaRPr lang="en-US"/>
          </a:p>
        </p:txBody>
      </p:sp>
      <p:sp>
        <p:nvSpPr>
          <p:cNvPr id="10" name="Text Box 9"/>
          <p:cNvSpPr txBox="1">
            <a:spLocks noChangeArrowheads="1"/>
          </p:cNvSpPr>
          <p:nvPr/>
        </p:nvSpPr>
        <p:spPr bwMode="auto">
          <a:xfrm>
            <a:off x="2624141" y="4232265"/>
            <a:ext cx="2160588" cy="457200"/>
          </a:xfrm>
          <a:prstGeom prst="rect">
            <a:avLst/>
          </a:prstGeom>
          <a:solidFill>
            <a:schemeClr val="accent1"/>
          </a:solidFill>
          <a:ln w="9525">
            <a:noFill/>
            <a:miter lim="800000"/>
            <a:headEnd/>
            <a:tailEnd/>
          </a:ln>
          <a:effectLst/>
        </p:spPr>
        <p:txBody>
          <a:bodyPr>
            <a:spAutoFit/>
          </a:bodyPr>
          <a:lstStyle/>
          <a:p>
            <a:pPr>
              <a:spcBef>
                <a:spcPct val="50000"/>
              </a:spcBef>
            </a:pPr>
            <a:r>
              <a:rPr lang="de-DE" sz="2400" b="1"/>
              <a:t>attribute name</a:t>
            </a:r>
          </a:p>
        </p:txBody>
      </p:sp>
      <p:sp>
        <p:nvSpPr>
          <p:cNvPr id="11" name="Line 10"/>
          <p:cNvSpPr>
            <a:spLocks noChangeShapeType="1"/>
          </p:cNvSpPr>
          <p:nvPr/>
        </p:nvSpPr>
        <p:spPr bwMode="auto">
          <a:xfrm flipV="1">
            <a:off x="3632204" y="2359015"/>
            <a:ext cx="865188" cy="1873250"/>
          </a:xfrm>
          <a:prstGeom prst="line">
            <a:avLst/>
          </a:prstGeom>
          <a:noFill/>
          <a:ln w="57150">
            <a:solidFill>
              <a:schemeClr val="accent1"/>
            </a:solidFill>
            <a:round/>
            <a:headEnd/>
            <a:tailEnd type="triangle" w="med" len="med"/>
          </a:ln>
          <a:effectLst/>
        </p:spPr>
        <p:txBody>
          <a:bodyPr/>
          <a:lstStyle/>
          <a:p>
            <a:endParaRPr lang="en-US"/>
          </a:p>
        </p:txBody>
      </p:sp>
      <p:sp>
        <p:nvSpPr>
          <p:cNvPr id="12" name="Rectangle 11"/>
          <p:cNvSpPr>
            <a:spLocks noChangeArrowheads="1"/>
          </p:cNvSpPr>
          <p:nvPr/>
        </p:nvSpPr>
        <p:spPr bwMode="auto">
          <a:xfrm>
            <a:off x="3786182" y="1998655"/>
            <a:ext cx="1214446" cy="358775"/>
          </a:xfrm>
          <a:prstGeom prst="rect">
            <a:avLst/>
          </a:prstGeom>
          <a:noFill/>
          <a:ln w="57150">
            <a:solidFill>
              <a:schemeClr val="accent1"/>
            </a:solidFill>
            <a:miter lim="800000"/>
            <a:headEnd/>
            <a:tailEnd/>
          </a:ln>
          <a:effectLst/>
        </p:spPr>
        <p:txBody>
          <a:bodyPr wrap="none" anchor="ctr"/>
          <a:lstStyle/>
          <a:p>
            <a:endParaRPr lang="en-US"/>
          </a:p>
        </p:txBody>
      </p:sp>
      <p:sp>
        <p:nvSpPr>
          <p:cNvPr id="13" name="Text Box 13"/>
          <p:cNvSpPr txBox="1">
            <a:spLocks noChangeArrowheads="1"/>
          </p:cNvSpPr>
          <p:nvPr/>
        </p:nvSpPr>
        <p:spPr bwMode="auto">
          <a:xfrm>
            <a:off x="3984636" y="5043502"/>
            <a:ext cx="2016125" cy="457200"/>
          </a:xfrm>
          <a:prstGeom prst="rect">
            <a:avLst/>
          </a:prstGeom>
          <a:solidFill>
            <a:srgbClr val="FF0000"/>
          </a:solidFill>
          <a:ln w="9525">
            <a:noFill/>
            <a:miter lim="800000"/>
            <a:headEnd/>
            <a:tailEnd/>
          </a:ln>
          <a:effectLst/>
        </p:spPr>
        <p:txBody>
          <a:bodyPr>
            <a:spAutoFit/>
          </a:bodyPr>
          <a:lstStyle/>
          <a:p>
            <a:pPr>
              <a:spcBef>
                <a:spcPct val="50000"/>
              </a:spcBef>
            </a:pPr>
            <a:r>
              <a:rPr lang="de-DE" sz="2400" b="1" dirty="0"/>
              <a:t>attribute type</a:t>
            </a:r>
          </a:p>
        </p:txBody>
      </p:sp>
      <p:sp>
        <p:nvSpPr>
          <p:cNvPr id="14" name="Rectangle 14"/>
          <p:cNvSpPr>
            <a:spLocks noChangeArrowheads="1"/>
          </p:cNvSpPr>
          <p:nvPr/>
        </p:nvSpPr>
        <p:spPr bwMode="auto">
          <a:xfrm>
            <a:off x="5072066" y="1998655"/>
            <a:ext cx="936625" cy="358775"/>
          </a:xfrm>
          <a:prstGeom prst="rect">
            <a:avLst/>
          </a:prstGeom>
          <a:noFill/>
          <a:ln w="57150">
            <a:solidFill>
              <a:srgbClr val="FF0000"/>
            </a:solidFill>
            <a:miter lim="800000"/>
            <a:headEnd/>
            <a:tailEnd/>
          </a:ln>
          <a:effectLst/>
        </p:spPr>
        <p:txBody>
          <a:bodyPr wrap="none" anchor="ctr"/>
          <a:lstStyle/>
          <a:p>
            <a:endParaRPr lang="en-US"/>
          </a:p>
        </p:txBody>
      </p:sp>
      <p:sp>
        <p:nvSpPr>
          <p:cNvPr id="15" name="Line 15"/>
          <p:cNvSpPr>
            <a:spLocks noChangeShapeType="1"/>
          </p:cNvSpPr>
          <p:nvPr/>
        </p:nvSpPr>
        <p:spPr bwMode="auto">
          <a:xfrm flipV="1">
            <a:off x="4992698" y="2306652"/>
            <a:ext cx="647700" cy="2736850"/>
          </a:xfrm>
          <a:prstGeom prst="line">
            <a:avLst/>
          </a:prstGeom>
          <a:noFill/>
          <a:ln w="57150">
            <a:solidFill>
              <a:srgbClr val="FF0000"/>
            </a:solidFill>
            <a:round/>
            <a:headEnd/>
            <a:tailEnd type="triangle" w="med" len="med"/>
          </a:ln>
          <a:effectLst/>
        </p:spPr>
        <p:txBody>
          <a:bodyPr/>
          <a:lstStyle/>
          <a:p>
            <a:endParaRPr lang="en-US"/>
          </a:p>
        </p:txBody>
      </p:sp>
      <p:sp>
        <p:nvSpPr>
          <p:cNvPr id="16" name="Text Box 17"/>
          <p:cNvSpPr txBox="1">
            <a:spLocks noChangeArrowheads="1"/>
          </p:cNvSpPr>
          <p:nvPr/>
        </p:nvSpPr>
        <p:spPr bwMode="auto">
          <a:xfrm>
            <a:off x="5786446" y="5900758"/>
            <a:ext cx="2449512" cy="457200"/>
          </a:xfrm>
          <a:prstGeom prst="rect">
            <a:avLst/>
          </a:prstGeom>
          <a:solidFill>
            <a:srgbClr val="6699FF"/>
          </a:solidFill>
          <a:ln w="9525">
            <a:noFill/>
            <a:miter lim="800000"/>
            <a:headEnd/>
            <a:tailEnd/>
          </a:ln>
          <a:effectLst/>
        </p:spPr>
        <p:txBody>
          <a:bodyPr>
            <a:spAutoFit/>
          </a:bodyPr>
          <a:lstStyle/>
          <a:p>
            <a:pPr>
              <a:spcBef>
                <a:spcPct val="50000"/>
              </a:spcBef>
            </a:pPr>
            <a:r>
              <a:rPr lang="de-DE" sz="2400" b="1" dirty="0"/>
              <a:t>attribute default</a:t>
            </a:r>
          </a:p>
        </p:txBody>
      </p:sp>
      <p:sp>
        <p:nvSpPr>
          <p:cNvPr id="17" name="Line 18"/>
          <p:cNvSpPr>
            <a:spLocks noChangeShapeType="1"/>
          </p:cNvSpPr>
          <p:nvPr/>
        </p:nvSpPr>
        <p:spPr bwMode="auto">
          <a:xfrm flipV="1">
            <a:off x="7010408" y="2300308"/>
            <a:ext cx="0" cy="3600450"/>
          </a:xfrm>
          <a:prstGeom prst="line">
            <a:avLst/>
          </a:prstGeom>
          <a:noFill/>
          <a:ln w="57150">
            <a:solidFill>
              <a:srgbClr val="6699FF"/>
            </a:solidFill>
            <a:round/>
            <a:headEnd/>
            <a:tailEnd type="triangle" w="med" len="med"/>
          </a:ln>
          <a:effectLst/>
        </p:spPr>
        <p:txBody>
          <a:bodyPr/>
          <a:lstStyle/>
          <a:p>
            <a:endParaRPr lang="en-US"/>
          </a:p>
        </p:txBody>
      </p:sp>
      <p:sp>
        <p:nvSpPr>
          <p:cNvPr id="18" name="Rectangle 19"/>
          <p:cNvSpPr>
            <a:spLocks noChangeArrowheads="1"/>
          </p:cNvSpPr>
          <p:nvPr/>
        </p:nvSpPr>
        <p:spPr bwMode="auto">
          <a:xfrm>
            <a:off x="6146808" y="1941533"/>
            <a:ext cx="1711340" cy="358775"/>
          </a:xfrm>
          <a:prstGeom prst="rect">
            <a:avLst/>
          </a:prstGeom>
          <a:noFill/>
          <a:ln w="57150">
            <a:solidFill>
              <a:srgbClr val="6699FF"/>
            </a:solidFill>
            <a:miter lim="800000"/>
            <a:headEnd/>
            <a:tailEnd/>
          </a:ln>
          <a:effectLst/>
        </p:spPr>
        <p:txBody>
          <a:bodyPr wrap="none" anchor="ct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lstStyle/>
          <a:p>
            <a:r>
              <a:rPr lang="de-DE" b="1" dirty="0" smtClean="0"/>
              <a:t>Attribute Types in DTDs</a:t>
            </a:r>
            <a:endParaRPr lang="en-US" b="1" dirty="0"/>
          </a:p>
        </p:txBody>
      </p:sp>
      <p:sp>
        <p:nvSpPr>
          <p:cNvPr id="3" name="Content Placeholder 2"/>
          <p:cNvSpPr>
            <a:spLocks noGrp="1"/>
          </p:cNvSpPr>
          <p:nvPr>
            <p:ph sz="quarter" idx="1"/>
          </p:nvPr>
        </p:nvSpPr>
        <p:spPr/>
        <p:txBody>
          <a:bodyPr>
            <a:normAutofit/>
          </a:bodyPr>
          <a:lstStyle/>
          <a:p>
            <a:pPr>
              <a:lnSpc>
                <a:spcPct val="150000"/>
              </a:lnSpc>
            </a:pPr>
            <a:r>
              <a:rPr lang="de-DE" sz="2000" b="1" dirty="0" smtClean="0">
                <a:latin typeface="Courier New" pitchFamily="49" charset="0"/>
              </a:rPr>
              <a:t>CDATA</a:t>
            </a:r>
            <a:r>
              <a:rPr lang="de-DE" sz="2000" dirty="0" smtClean="0"/>
              <a:t>	string data</a:t>
            </a:r>
          </a:p>
          <a:p>
            <a:pPr>
              <a:lnSpc>
                <a:spcPct val="150000"/>
              </a:lnSpc>
            </a:pPr>
            <a:r>
              <a:rPr lang="de-DE" sz="2000" b="1" dirty="0" smtClean="0">
                <a:latin typeface="Courier New" pitchFamily="49" charset="0"/>
              </a:rPr>
              <a:t>(A1|…|An)</a:t>
            </a:r>
            <a:r>
              <a:rPr lang="de-DE" sz="2000" dirty="0" smtClean="0"/>
              <a:t>	enumeration of all possible values of the</a:t>
            </a:r>
            <a:br>
              <a:rPr lang="de-DE" sz="2000" dirty="0" smtClean="0"/>
            </a:br>
            <a:r>
              <a:rPr lang="de-DE" sz="2000" dirty="0" smtClean="0"/>
              <a:t>		attribute (each is XML name)</a:t>
            </a:r>
          </a:p>
          <a:p>
            <a:pPr>
              <a:lnSpc>
                <a:spcPct val="150000"/>
              </a:lnSpc>
            </a:pPr>
            <a:r>
              <a:rPr lang="de-DE" sz="2000" b="1" dirty="0" smtClean="0">
                <a:latin typeface="Courier New" pitchFamily="49" charset="0"/>
              </a:rPr>
              <a:t>ID</a:t>
            </a:r>
            <a:r>
              <a:rPr lang="de-DE" sz="2000" dirty="0" smtClean="0"/>
              <a:t>		unique XML name to identify the element</a:t>
            </a:r>
          </a:p>
          <a:p>
            <a:pPr>
              <a:lnSpc>
                <a:spcPct val="150000"/>
              </a:lnSpc>
            </a:pPr>
            <a:r>
              <a:rPr lang="de-DE" sz="2000" b="1" dirty="0" smtClean="0">
                <a:latin typeface="Courier New" pitchFamily="49" charset="0"/>
              </a:rPr>
              <a:t>IDREF</a:t>
            </a:r>
            <a:r>
              <a:rPr lang="de-DE" sz="2000" dirty="0" smtClean="0"/>
              <a:t>	refers to </a:t>
            </a:r>
            <a:r>
              <a:rPr lang="de-DE" sz="2000" b="1" dirty="0" smtClean="0">
                <a:latin typeface="Courier New" pitchFamily="49" charset="0"/>
              </a:rPr>
              <a:t>ID</a:t>
            </a:r>
            <a:r>
              <a:rPr lang="de-DE" sz="2000" dirty="0" smtClean="0"/>
              <a:t> attribute of some other element</a:t>
            </a:r>
            <a:br>
              <a:rPr lang="de-DE" sz="2000" dirty="0" smtClean="0"/>
            </a:br>
            <a:r>
              <a:rPr lang="de-DE" sz="2000" dirty="0" smtClean="0"/>
              <a:t>		(„intra-document link“)</a:t>
            </a:r>
          </a:p>
          <a:p>
            <a:pPr>
              <a:lnSpc>
                <a:spcPct val="150000"/>
              </a:lnSpc>
            </a:pPr>
            <a:r>
              <a:rPr lang="de-DE" sz="2000" b="1" dirty="0" smtClean="0">
                <a:latin typeface="Courier New" pitchFamily="49" charset="0"/>
              </a:rPr>
              <a:t>IDREFS</a:t>
            </a:r>
            <a:r>
              <a:rPr lang="de-DE" sz="2000" dirty="0" smtClean="0"/>
              <a:t>	list of </a:t>
            </a:r>
            <a:r>
              <a:rPr lang="de-DE" sz="2000" b="1" dirty="0" smtClean="0">
                <a:latin typeface="Courier New" pitchFamily="49" charset="0"/>
              </a:rPr>
              <a:t>IDREF</a:t>
            </a:r>
            <a:r>
              <a:rPr lang="de-DE" sz="2000" dirty="0" smtClean="0"/>
              <a:t>, separated by white space</a:t>
            </a:r>
          </a:p>
          <a:p>
            <a:pPr>
              <a:lnSpc>
                <a:spcPct val="150000"/>
              </a:lnSpc>
            </a:pP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lstStyle/>
          <a:p>
            <a:r>
              <a:rPr lang="de-DE" b="1" dirty="0" smtClean="0"/>
              <a:t>Flaws of DTDs</a:t>
            </a:r>
            <a:endParaRPr lang="en-US" b="1" dirty="0"/>
          </a:p>
        </p:txBody>
      </p:sp>
      <p:sp>
        <p:nvSpPr>
          <p:cNvPr id="3" name="Content Placeholder 2"/>
          <p:cNvSpPr>
            <a:spLocks noGrp="1"/>
          </p:cNvSpPr>
          <p:nvPr>
            <p:ph sz="quarter" idx="1"/>
          </p:nvPr>
        </p:nvSpPr>
        <p:spPr>
          <a:xfrm>
            <a:off x="457200" y="1428736"/>
            <a:ext cx="7467600" cy="5045216"/>
          </a:xfrm>
        </p:spPr>
        <p:txBody>
          <a:bodyPr/>
          <a:lstStyle/>
          <a:p>
            <a:pPr>
              <a:lnSpc>
                <a:spcPct val="150000"/>
              </a:lnSpc>
            </a:pPr>
            <a:r>
              <a:rPr lang="de-DE" sz="2000" dirty="0" smtClean="0"/>
              <a:t>No support for basic data types like integers, doubles, dates, times, …</a:t>
            </a:r>
          </a:p>
          <a:p>
            <a:pPr>
              <a:lnSpc>
                <a:spcPct val="150000"/>
              </a:lnSpc>
            </a:pPr>
            <a:r>
              <a:rPr lang="de-DE" sz="2000" dirty="0" smtClean="0"/>
              <a:t>No structured, self-definable data types</a:t>
            </a:r>
          </a:p>
          <a:p>
            <a:pPr>
              <a:lnSpc>
                <a:spcPct val="150000"/>
              </a:lnSpc>
            </a:pPr>
            <a:r>
              <a:rPr lang="de-DE" sz="2000" dirty="0" smtClean="0"/>
              <a:t>No type derivation</a:t>
            </a:r>
          </a:p>
          <a:p>
            <a:pPr>
              <a:lnSpc>
                <a:spcPct val="150000"/>
              </a:lnSpc>
            </a:pPr>
            <a:r>
              <a:rPr lang="de-DE" sz="2000" dirty="0" smtClean="0"/>
              <a:t>id/idref links are quite loose (target is not specified)</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lstStyle/>
          <a:p>
            <a:r>
              <a:rPr lang="de-DE" b="1" dirty="0" smtClean="0"/>
              <a:t>XML Schema</a:t>
            </a:r>
            <a:endParaRPr lang="en-US" b="1" dirty="0"/>
          </a:p>
        </p:txBody>
      </p:sp>
      <p:sp>
        <p:nvSpPr>
          <p:cNvPr id="3" name="Content Placeholder 2"/>
          <p:cNvSpPr>
            <a:spLocks noGrp="1"/>
          </p:cNvSpPr>
          <p:nvPr>
            <p:ph sz="quarter" idx="1"/>
          </p:nvPr>
        </p:nvSpPr>
        <p:spPr>
          <a:xfrm>
            <a:off x="457200" y="1357298"/>
            <a:ext cx="7467600" cy="5116654"/>
          </a:xfrm>
        </p:spPr>
        <p:txBody>
          <a:bodyPr>
            <a:normAutofit/>
          </a:bodyPr>
          <a:lstStyle/>
          <a:p>
            <a:pPr>
              <a:lnSpc>
                <a:spcPct val="150000"/>
              </a:lnSpc>
            </a:pPr>
            <a:r>
              <a:rPr lang="de-DE" sz="2000" dirty="0" smtClean="0"/>
              <a:t>XML Schema is an XML application</a:t>
            </a:r>
          </a:p>
          <a:p>
            <a:pPr>
              <a:lnSpc>
                <a:spcPct val="150000"/>
              </a:lnSpc>
            </a:pPr>
            <a:r>
              <a:rPr lang="de-DE" sz="2000" dirty="0" smtClean="0"/>
              <a:t>Provides simple types (string, integer, dateTime, duration, language, …)</a:t>
            </a:r>
          </a:p>
          <a:p>
            <a:pPr>
              <a:lnSpc>
                <a:spcPct val="150000"/>
              </a:lnSpc>
            </a:pPr>
            <a:r>
              <a:rPr lang="de-DE" sz="2000" dirty="0" smtClean="0"/>
              <a:t>Allows defining possible values for elements</a:t>
            </a:r>
          </a:p>
          <a:p>
            <a:pPr>
              <a:lnSpc>
                <a:spcPct val="150000"/>
              </a:lnSpc>
            </a:pPr>
            <a:r>
              <a:rPr lang="de-DE" sz="2000" dirty="0" smtClean="0"/>
              <a:t>Allows defining types derived from existing types</a:t>
            </a:r>
          </a:p>
          <a:p>
            <a:pPr>
              <a:lnSpc>
                <a:spcPct val="150000"/>
              </a:lnSpc>
            </a:pPr>
            <a:r>
              <a:rPr lang="de-DE" sz="2000" dirty="0" smtClean="0"/>
              <a:t>Allows defining complex types</a:t>
            </a:r>
          </a:p>
          <a:p>
            <a:pPr>
              <a:lnSpc>
                <a:spcPct val="150000"/>
              </a:lnSpc>
            </a:pPr>
            <a:r>
              <a:rPr lang="de-DE" sz="2000" dirty="0" smtClean="0"/>
              <a:t>Allows posing constraints on the occurrence of elements</a:t>
            </a:r>
          </a:p>
          <a:p>
            <a:pPr>
              <a:lnSpc>
                <a:spcPct val="150000"/>
              </a:lnSpc>
            </a:pPr>
            <a:r>
              <a:rPr lang="de-DE" sz="2000" dirty="0" smtClean="0"/>
              <a:t>Allows forcing uniqueness and foreign keys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Network Protocols to Backend Databases</a:t>
            </a:r>
            <a:endParaRPr lang="en-US" b="1" dirty="0"/>
          </a:p>
        </p:txBody>
      </p:sp>
      <p:sp>
        <p:nvSpPr>
          <p:cNvPr id="3" name="Content Placeholder 2"/>
          <p:cNvSpPr>
            <a:spLocks noGrp="1"/>
          </p:cNvSpPr>
          <p:nvPr>
            <p:ph sz="quarter" idx="1"/>
          </p:nvPr>
        </p:nvSpPr>
        <p:spPr/>
        <p:txBody>
          <a:bodyPr>
            <a:normAutofit/>
          </a:bodyPr>
          <a:lstStyle/>
          <a:p>
            <a:pPr>
              <a:lnSpc>
                <a:spcPct val="150000"/>
              </a:lnSpc>
            </a:pPr>
            <a:r>
              <a:rPr lang="en-IN" sz="2000" dirty="0" smtClean="0"/>
              <a:t>The fundamentals of the </a:t>
            </a:r>
            <a:r>
              <a:rPr lang="en-IN" sz="2000" dirty="0" err="1" smtClean="0"/>
              <a:t>eXtensible</a:t>
            </a:r>
            <a:r>
              <a:rPr lang="en-IN" sz="2000" dirty="0" smtClean="0"/>
              <a:t> </a:t>
            </a:r>
            <a:r>
              <a:rPr lang="en-IN" sz="2000" dirty="0" err="1" smtClean="0"/>
              <a:t>Markup</a:t>
            </a:r>
            <a:r>
              <a:rPr lang="en-IN" sz="2000" dirty="0" smtClean="0"/>
              <a:t> </a:t>
            </a:r>
            <a:r>
              <a:rPr lang="en-IN" sz="2000" dirty="0" err="1" smtClean="0"/>
              <a:t>Languag</a:t>
            </a:r>
            <a:r>
              <a:rPr lang="en-IN" sz="2000" dirty="0" smtClean="0"/>
              <a:t>(XML),the basic technology on which web </a:t>
            </a:r>
            <a:r>
              <a:rPr lang="en-IN" sz="2000" dirty="0" err="1" smtClean="0"/>
              <a:t>servics</a:t>
            </a:r>
            <a:r>
              <a:rPr lang="en-IN" sz="2000" dirty="0" smtClean="0"/>
              <a:t> are based.</a:t>
            </a:r>
          </a:p>
          <a:p>
            <a:pPr>
              <a:lnSpc>
                <a:spcPct val="150000"/>
              </a:lnSpc>
            </a:pPr>
            <a:r>
              <a:rPr lang="en-IN" sz="2000" dirty="0" smtClean="0"/>
              <a:t>From </a:t>
            </a:r>
            <a:r>
              <a:rPr lang="en-IN" sz="2000" dirty="0" err="1" smtClean="0"/>
              <a:t>ntwork</a:t>
            </a:r>
            <a:r>
              <a:rPr lang="en-IN" sz="2000" dirty="0" smtClean="0"/>
              <a:t> protocols up the stack to back-end </a:t>
            </a:r>
            <a:r>
              <a:rPr lang="en-IN" sz="2000" dirty="0" err="1" smtClean="0"/>
              <a:t>databases,XML</a:t>
            </a:r>
            <a:r>
              <a:rPr lang="en-IN" sz="2000" dirty="0" smtClean="0"/>
              <a:t> in all its forms has had a commoditizing effect on enterprise computing systems and being both platform and language independent is a natural choice for the level of </a:t>
            </a:r>
            <a:r>
              <a:rPr lang="en-IN" sz="2000" dirty="0" err="1" smtClean="0"/>
              <a:t>interoprability</a:t>
            </a:r>
            <a:r>
              <a:rPr lang="en-IN" sz="2000" dirty="0" smtClean="0"/>
              <a:t> required of web services.</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7858180" cy="1571612"/>
          </a:xfrm>
        </p:spPr>
        <p:txBody>
          <a:bodyPr>
            <a:normAutofit/>
          </a:bodyPr>
          <a:lstStyle/>
          <a:p>
            <a:r>
              <a:rPr lang="en-IN" b="1" dirty="0" smtClean="0"/>
              <a:t>Exchange of Information between applications in distributed environment </a:t>
            </a:r>
            <a:endParaRPr lang="en-US" b="1" dirty="0"/>
          </a:p>
        </p:txBody>
      </p:sp>
      <p:sp>
        <p:nvSpPr>
          <p:cNvPr id="3" name="Content Placeholder 2"/>
          <p:cNvSpPr>
            <a:spLocks noGrp="1"/>
          </p:cNvSpPr>
          <p:nvPr>
            <p:ph sz="quarter" idx="1"/>
          </p:nvPr>
        </p:nvSpPr>
        <p:spPr>
          <a:xfrm>
            <a:off x="457200" y="1714488"/>
            <a:ext cx="8229600" cy="4411675"/>
          </a:xfrm>
        </p:spPr>
        <p:txBody>
          <a:bodyPr>
            <a:normAutofit/>
          </a:bodyPr>
          <a:lstStyle/>
          <a:p>
            <a:pPr>
              <a:lnSpc>
                <a:spcPct val="150000"/>
              </a:lnSpc>
            </a:pPr>
            <a:r>
              <a:rPr lang="en-IN" sz="2000" dirty="0" smtClean="0"/>
              <a:t>Two technologies SOAP and WSDL  make up the foundations of web services.</a:t>
            </a:r>
          </a:p>
          <a:p>
            <a:pPr>
              <a:lnSpc>
                <a:spcPct val="150000"/>
              </a:lnSpc>
            </a:pPr>
            <a:r>
              <a:rPr lang="en-IN" sz="2000" dirty="0" smtClean="0"/>
              <a:t>SOAP(Simple Object Access Protocol) is an XML-based mechanism for exchanging information between applications within a distributed </a:t>
            </a:r>
            <a:r>
              <a:rPr lang="en-IN" sz="2000" dirty="0" err="1" smtClean="0"/>
              <a:t>environment.This</a:t>
            </a:r>
            <a:r>
              <a:rPr lang="en-IN" sz="2000" dirty="0" smtClean="0"/>
              <a:t> information exchange mechanism can be used to send messages between </a:t>
            </a:r>
            <a:r>
              <a:rPr lang="en-IN" sz="2000" dirty="0" err="1" smtClean="0"/>
              <a:t>applications.Specifically</a:t>
            </a:r>
            <a:r>
              <a:rPr lang="en-IN" sz="2000" dirty="0" smtClean="0"/>
              <a:t> it can be used to implement Remote Procedure Calls(RPCs).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p:spPr>
        <p:txBody>
          <a:bodyPr/>
          <a:lstStyle/>
          <a:p>
            <a:r>
              <a:rPr lang="en-US" b="1" dirty="0" smtClean="0"/>
              <a:t>Web Services</a:t>
            </a:r>
            <a:endParaRPr lang="en-US" b="1" dirty="0"/>
          </a:p>
        </p:txBody>
      </p:sp>
      <p:sp>
        <p:nvSpPr>
          <p:cNvPr id="3" name="Content Placeholder 2"/>
          <p:cNvSpPr>
            <a:spLocks noGrp="1"/>
          </p:cNvSpPr>
          <p:nvPr>
            <p:ph sz="quarter" idx="1"/>
          </p:nvPr>
        </p:nvSpPr>
        <p:spPr>
          <a:xfrm>
            <a:off x="457200" y="1000108"/>
            <a:ext cx="7467600" cy="5643602"/>
          </a:xfrm>
        </p:spPr>
        <p:txBody>
          <a:bodyPr>
            <a:normAutofit lnSpcReduction="10000"/>
          </a:bodyPr>
          <a:lstStyle/>
          <a:p>
            <a:pPr>
              <a:buFont typeface="Wingdings" pitchFamily="2" charset="2"/>
              <a:buChar char="ü"/>
            </a:pPr>
            <a:r>
              <a:rPr lang="en-US" sz="2000" dirty="0" smtClean="0"/>
              <a:t>Web services are web application components.</a:t>
            </a:r>
          </a:p>
          <a:p>
            <a:pPr>
              <a:buFont typeface="Wingdings" pitchFamily="2" charset="2"/>
              <a:buChar char="ü"/>
            </a:pPr>
            <a:r>
              <a:rPr lang="en-US" sz="2000" dirty="0" smtClean="0"/>
              <a:t>Web services can be published, found, and used on the Web.</a:t>
            </a:r>
          </a:p>
          <a:p>
            <a:pPr>
              <a:buFont typeface="Wingdings" pitchFamily="2" charset="2"/>
              <a:buChar char="ü"/>
            </a:pPr>
            <a:r>
              <a:rPr lang="en-IN" sz="2000" dirty="0" smtClean="0"/>
              <a:t>Over the past few years, three primary technologies have emerged as worldwide standards that make up the core of today's web services technology. Those are</a:t>
            </a:r>
          </a:p>
          <a:p>
            <a:pPr lvl="1">
              <a:buFont typeface="Wingdings" pitchFamily="2" charset="2"/>
              <a:buChar char="q"/>
            </a:pPr>
            <a:r>
              <a:rPr lang="en-IN" sz="2000" dirty="0" smtClean="0"/>
              <a:t>SOAP</a:t>
            </a:r>
          </a:p>
          <a:p>
            <a:pPr lvl="1">
              <a:buFont typeface="Wingdings" pitchFamily="2" charset="2"/>
              <a:buChar char="q"/>
            </a:pPr>
            <a:r>
              <a:rPr lang="en-IN" sz="2000" dirty="0" smtClean="0"/>
              <a:t>WSDL</a:t>
            </a:r>
          </a:p>
          <a:p>
            <a:pPr lvl="1">
              <a:buFont typeface="Wingdings" pitchFamily="2" charset="2"/>
              <a:buChar char="q"/>
            </a:pPr>
            <a:r>
              <a:rPr lang="en-IN" sz="2000" dirty="0" smtClean="0"/>
              <a:t>UDDI</a:t>
            </a:r>
          </a:p>
          <a:p>
            <a:r>
              <a:rPr lang="en-IN" sz="2000" b="1" u="sng" dirty="0" smtClean="0"/>
              <a:t>SOAP</a:t>
            </a:r>
          </a:p>
          <a:p>
            <a:pPr>
              <a:buFont typeface="Arial" pitchFamily="34" charset="0"/>
              <a:buChar char="•"/>
            </a:pPr>
            <a:r>
              <a:rPr lang="en-IN" sz="2000" dirty="0" smtClean="0"/>
              <a:t>SOAP is an XML-based protocol for exchanging information between computers.</a:t>
            </a:r>
          </a:p>
          <a:p>
            <a:pPr>
              <a:buFont typeface="Arial" pitchFamily="34" charset="0"/>
              <a:buChar char="•"/>
            </a:pPr>
            <a:r>
              <a:rPr lang="en-IN" sz="2000" dirty="0" smtClean="0"/>
              <a:t>SOAP is a communication protocol.</a:t>
            </a:r>
          </a:p>
          <a:p>
            <a:pPr>
              <a:buFont typeface="Arial" pitchFamily="34" charset="0"/>
              <a:buChar char="•"/>
            </a:pPr>
            <a:r>
              <a:rPr lang="en-IN" sz="2000" dirty="0" smtClean="0"/>
              <a:t>SOAP is for communication between applications.</a:t>
            </a:r>
          </a:p>
          <a:p>
            <a:pPr>
              <a:buFont typeface="Arial" pitchFamily="34" charset="0"/>
              <a:buChar char="•"/>
            </a:pPr>
            <a:r>
              <a:rPr lang="en-IN" sz="2000" dirty="0" smtClean="0"/>
              <a:t>SOAP is a format for sending messages.</a:t>
            </a:r>
          </a:p>
          <a:p>
            <a:pPr>
              <a:buFont typeface="Arial" pitchFamily="34" charset="0"/>
              <a:buChar char="•"/>
            </a:pPr>
            <a:r>
              <a:rPr lang="en-IN" sz="2000" dirty="0" smtClean="0"/>
              <a:t>SOAP is platform and language independent.</a:t>
            </a:r>
          </a:p>
          <a:p>
            <a:pPr>
              <a:buFont typeface="Arial" pitchFamily="34" charset="0"/>
              <a:buChar char="•"/>
            </a:pPr>
            <a:r>
              <a:rPr lang="en-IN" sz="2000" dirty="0" smtClean="0"/>
              <a:t>SOAP is simple and extensible.</a:t>
            </a:r>
          </a:p>
          <a:p>
            <a:pPr>
              <a:buFont typeface="Arial" pitchFamily="34" charset="0"/>
              <a:buChar char="•"/>
            </a:pPr>
            <a:endParaRPr lang="en-IN" sz="2000"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11156"/>
          </a:xfrm>
        </p:spPr>
        <p:txBody>
          <a:bodyPr>
            <a:noAutofit/>
          </a:bodyPr>
          <a:lstStyle/>
          <a:p>
            <a:r>
              <a:rPr lang="en-IN" b="1" dirty="0" smtClean="0"/>
              <a:t>Locating Remote Web Services</a:t>
            </a:r>
            <a:endParaRPr lang="en-US" b="1" dirty="0"/>
          </a:p>
        </p:txBody>
      </p:sp>
      <p:sp>
        <p:nvSpPr>
          <p:cNvPr id="3" name="Content Placeholder 2"/>
          <p:cNvSpPr>
            <a:spLocks noGrp="1"/>
          </p:cNvSpPr>
          <p:nvPr>
            <p:ph sz="quarter" idx="1"/>
          </p:nvPr>
        </p:nvSpPr>
        <p:spPr>
          <a:xfrm>
            <a:off x="457200" y="714356"/>
            <a:ext cx="8258204" cy="6143644"/>
          </a:xfrm>
        </p:spPr>
        <p:txBody>
          <a:bodyPr>
            <a:noAutofit/>
          </a:bodyPr>
          <a:lstStyle/>
          <a:p>
            <a:pPr>
              <a:lnSpc>
                <a:spcPct val="150000"/>
              </a:lnSpc>
            </a:pPr>
            <a:r>
              <a:rPr lang="en-IN" sz="2000" dirty="0" smtClean="0"/>
              <a:t>The WSDL (</a:t>
            </a:r>
            <a:r>
              <a:rPr lang="en-IN" sz="2000" b="1" dirty="0" smtClean="0"/>
              <a:t>Web Services Description Language)</a:t>
            </a:r>
            <a:r>
              <a:rPr lang="en-IN" sz="2000" dirty="0" smtClean="0"/>
              <a:t> is an </a:t>
            </a:r>
            <a:r>
              <a:rPr lang="en-IN" sz="2000" dirty="0" smtClean="0">
                <a:hlinkClick r:id="rId3" tooltip="XML"/>
              </a:rPr>
              <a:t>XML</a:t>
            </a:r>
            <a:r>
              <a:rPr lang="en-IN" sz="2000" dirty="0" smtClean="0"/>
              <a:t>-based </a:t>
            </a:r>
            <a:r>
              <a:rPr lang="en-IN" sz="2000" dirty="0" smtClean="0">
                <a:hlinkClick r:id="rId4" tooltip="Interface definition language"/>
              </a:rPr>
              <a:t>interface definition language</a:t>
            </a:r>
            <a:r>
              <a:rPr lang="en-IN" sz="2000" dirty="0" smtClean="0"/>
              <a:t> that is used for describing the functionality offered by a </a:t>
            </a:r>
            <a:r>
              <a:rPr lang="en-IN" sz="2000" dirty="0" smtClean="0">
                <a:hlinkClick r:id="rId5" tooltip="Web service"/>
              </a:rPr>
              <a:t>web service</a:t>
            </a:r>
            <a:r>
              <a:rPr lang="en-IN" sz="2000" dirty="0" smtClean="0"/>
              <a:t>. WSDL provides a machine-readable description of how the service can be called, what parameters it expects, and what data structures it returns.</a:t>
            </a:r>
            <a:endParaRPr lang="en-US" sz="2000" dirty="0" smtClean="0"/>
          </a:p>
          <a:p>
            <a:pPr>
              <a:lnSpc>
                <a:spcPct val="150000"/>
              </a:lnSpc>
            </a:pPr>
            <a:r>
              <a:rPr lang="en-IN" sz="2000" b="1" dirty="0" smtClean="0"/>
              <a:t>WSDL</a:t>
            </a:r>
            <a:r>
              <a:rPr lang="en-IN" sz="2000" dirty="0"/>
              <a:t> is an XML format for describing network services as a set of endpoints operating on messages containing either document-oriented or procedure-oriented information. The operations and messages are described abstractly, and then bound to a concrete network protocol and message format to define an endpoint</a:t>
            </a:r>
            <a:r>
              <a:rPr lang="en-IN" sz="2000" dirty="0" smtClean="0"/>
              <a:t>.</a:t>
            </a:r>
          </a:p>
          <a:p>
            <a:pPr>
              <a:lnSpc>
                <a:spcPct val="150000"/>
              </a:lnSpc>
            </a:pPr>
            <a:r>
              <a:rPr lang="en-IN" sz="2000" dirty="0" smtClean="0"/>
              <a:t>Through a </a:t>
            </a:r>
            <a:r>
              <a:rPr lang="en-IN" sz="2000" dirty="0" err="1" smtClean="0"/>
              <a:t>WSDL,a</a:t>
            </a:r>
            <a:r>
              <a:rPr lang="en-IN" sz="2000" dirty="0" smtClean="0"/>
              <a:t> client application can determine the location of the remote web </a:t>
            </a:r>
            <a:r>
              <a:rPr lang="en-IN" sz="2000" dirty="0" err="1" smtClean="0"/>
              <a:t>service,the</a:t>
            </a:r>
            <a:r>
              <a:rPr lang="en-IN" sz="2000" dirty="0" smtClean="0"/>
              <a:t> functions it </a:t>
            </a:r>
            <a:r>
              <a:rPr lang="en-IN" sz="2000" dirty="0" err="1" smtClean="0"/>
              <a:t>implements,as</a:t>
            </a:r>
            <a:r>
              <a:rPr lang="en-IN" sz="2000" dirty="0" smtClean="0"/>
              <a:t> well as how to access and use each function.</a:t>
            </a:r>
          </a:p>
          <a:p>
            <a:pPr>
              <a:lnSpc>
                <a:spcPct val="150000"/>
              </a:lnSpc>
            </a:pP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000108"/>
          </a:xfrm>
        </p:spPr>
        <p:txBody>
          <a:bodyPr/>
          <a:lstStyle/>
          <a:p>
            <a:r>
              <a:rPr lang="en-IN" b="1" dirty="0" smtClean="0"/>
              <a:t>UDDI </a:t>
            </a:r>
            <a:endParaRPr lang="en-US" b="1" dirty="0"/>
          </a:p>
        </p:txBody>
      </p:sp>
      <p:sp>
        <p:nvSpPr>
          <p:cNvPr id="3" name="Content Placeholder 2"/>
          <p:cNvSpPr>
            <a:spLocks noGrp="1"/>
          </p:cNvSpPr>
          <p:nvPr>
            <p:ph sz="quarter" idx="1"/>
          </p:nvPr>
        </p:nvSpPr>
        <p:spPr>
          <a:xfrm>
            <a:off x="457200" y="1142984"/>
            <a:ext cx="8229600" cy="6000792"/>
          </a:xfrm>
        </p:spPr>
        <p:txBody>
          <a:bodyPr>
            <a:normAutofit/>
          </a:bodyPr>
          <a:lstStyle/>
          <a:p>
            <a:r>
              <a:rPr lang="en-IN" sz="2000" dirty="0" smtClean="0"/>
              <a:t>UDDI is an XML-based standard for describing, publishing, and finding web services.</a:t>
            </a:r>
          </a:p>
          <a:p>
            <a:r>
              <a:rPr lang="en-IN" sz="2000" dirty="0" smtClean="0"/>
              <a:t>UDDI stands for </a:t>
            </a:r>
            <a:r>
              <a:rPr lang="en-IN" sz="2000" b="1" dirty="0" smtClean="0"/>
              <a:t>Universal Description, Discovery, and Integration.</a:t>
            </a:r>
            <a:endParaRPr lang="en-IN" sz="2000" dirty="0" smtClean="0"/>
          </a:p>
          <a:p>
            <a:r>
              <a:rPr lang="en-IN" sz="2000" dirty="0" smtClean="0"/>
              <a:t>UDDI is a specification for a distributed registry of web services.</a:t>
            </a:r>
          </a:p>
          <a:p>
            <a:r>
              <a:rPr lang="en-IN" sz="2000" dirty="0" smtClean="0"/>
              <a:t>UDDI is a platform-independent, open framework.</a:t>
            </a:r>
          </a:p>
          <a:p>
            <a:r>
              <a:rPr lang="en-IN" sz="2000" dirty="0" smtClean="0"/>
              <a:t>UDDI can communicate via SOAP, CORBA, Java RMI Protocol.</a:t>
            </a:r>
          </a:p>
          <a:p>
            <a:r>
              <a:rPr lang="en-IN" sz="2000" dirty="0" smtClean="0"/>
              <a:t>UDDI uses Web Service Definition Language(WSDL) to describe interfaces to web services.</a:t>
            </a:r>
          </a:p>
          <a:p>
            <a:r>
              <a:rPr lang="en-IN" sz="2000" dirty="0" smtClean="0"/>
              <a:t>UDDI is seen with SOAP and WSDL as one of the three foundation standards of web services.</a:t>
            </a:r>
          </a:p>
          <a:p>
            <a:r>
              <a:rPr lang="en-IN" sz="2000" dirty="0" smtClean="0"/>
              <a:t>UDDI is an open industry initiative, enabling businesses to discover each other and define how they interact over the Internet.</a:t>
            </a:r>
            <a:endParaRPr lang="en-IN"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US" b="1" dirty="0"/>
              <a:t>UDDI - Elements</a:t>
            </a:r>
          </a:p>
        </p:txBody>
      </p:sp>
      <p:sp>
        <p:nvSpPr>
          <p:cNvPr id="3" name="Content Placeholder 2"/>
          <p:cNvSpPr>
            <a:spLocks noGrp="1"/>
          </p:cNvSpPr>
          <p:nvPr>
            <p:ph sz="quarter" idx="1"/>
          </p:nvPr>
        </p:nvSpPr>
        <p:spPr/>
        <p:txBody>
          <a:bodyPr/>
          <a:lstStyle/>
          <a:p>
            <a:pPr>
              <a:lnSpc>
                <a:spcPct val="150000"/>
              </a:lnSpc>
              <a:buNone/>
            </a:pPr>
            <a:r>
              <a:rPr lang="en-IN" sz="2000" dirty="0"/>
              <a:t>A UDDI business registration consists of three </a:t>
            </a:r>
            <a:r>
              <a:rPr lang="en-IN" sz="2000" dirty="0" smtClean="0"/>
              <a:t>elements:</a:t>
            </a:r>
            <a:endParaRPr lang="en-IN" sz="2000" dirty="0"/>
          </a:p>
          <a:p>
            <a:pPr>
              <a:lnSpc>
                <a:spcPct val="150000"/>
              </a:lnSpc>
            </a:pPr>
            <a:r>
              <a:rPr lang="en-IN" sz="2000" dirty="0"/>
              <a:t>White Pages — address, contact, and known identifiers;</a:t>
            </a:r>
          </a:p>
          <a:p>
            <a:pPr>
              <a:lnSpc>
                <a:spcPct val="150000"/>
              </a:lnSpc>
            </a:pPr>
            <a:r>
              <a:rPr lang="en-IN" sz="2000" dirty="0"/>
              <a:t>Yellow Pages — industrial categorizations based on standard </a:t>
            </a:r>
            <a:r>
              <a:rPr lang="en-IN" sz="2000" dirty="0">
                <a:hlinkClick r:id="rId2" tooltip="Taxonomy (general)"/>
              </a:rPr>
              <a:t>taxonomies</a:t>
            </a:r>
            <a:r>
              <a:rPr lang="en-IN" sz="2000" dirty="0"/>
              <a:t>;</a:t>
            </a:r>
          </a:p>
          <a:p>
            <a:pPr>
              <a:lnSpc>
                <a:spcPct val="150000"/>
              </a:lnSpc>
            </a:pPr>
            <a:r>
              <a:rPr lang="en-IN" sz="2000" dirty="0"/>
              <a:t>Green Pages — technical information about services exposed by the business.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IN" b="1" dirty="0" smtClean="0"/>
              <a:t>UDDI - Sections</a:t>
            </a:r>
            <a:endParaRPr lang="en-US" b="1" dirty="0"/>
          </a:p>
        </p:txBody>
      </p:sp>
      <p:sp>
        <p:nvSpPr>
          <p:cNvPr id="3" name="Content Placeholder 2"/>
          <p:cNvSpPr>
            <a:spLocks noGrp="1"/>
          </p:cNvSpPr>
          <p:nvPr>
            <p:ph sz="quarter" idx="1"/>
          </p:nvPr>
        </p:nvSpPr>
        <p:spPr/>
        <p:txBody>
          <a:bodyPr>
            <a:normAutofit/>
          </a:bodyPr>
          <a:lstStyle/>
          <a:p>
            <a:pPr>
              <a:lnSpc>
                <a:spcPct val="200000"/>
              </a:lnSpc>
              <a:buNone/>
            </a:pPr>
            <a:r>
              <a:rPr lang="en-IN" sz="2000" dirty="0"/>
              <a:t>UDDI has two sections:</a:t>
            </a:r>
          </a:p>
          <a:p>
            <a:pPr>
              <a:lnSpc>
                <a:spcPct val="200000"/>
              </a:lnSpc>
            </a:pPr>
            <a:r>
              <a:rPr lang="en-IN" sz="2000" dirty="0"/>
              <a:t>A registry of all web service's metadata, including a pointer to the WSDL description of a service.</a:t>
            </a:r>
          </a:p>
          <a:p>
            <a:pPr>
              <a:lnSpc>
                <a:spcPct val="200000"/>
              </a:lnSpc>
            </a:pPr>
            <a:r>
              <a:rPr lang="en-IN" sz="2000" dirty="0"/>
              <a:t>A set of WSDL port type definitions for manipulating and searching that registry.</a:t>
            </a:r>
          </a:p>
          <a:p>
            <a:pPr>
              <a:lnSpc>
                <a:spcPct val="200000"/>
              </a:lnSpc>
            </a:pPr>
            <a:endParaRPr 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UDDI - nodes and registry</a:t>
            </a:r>
            <a:r>
              <a:rPr lang="en-US" dirty="0" smtClean="0"/>
              <a:t/>
            </a:r>
            <a:br>
              <a:rPr lang="en-US" dirty="0" smtClean="0"/>
            </a:br>
            <a:endParaRPr lang="en-US" b="1" dirty="0"/>
          </a:p>
        </p:txBody>
      </p:sp>
      <p:sp>
        <p:nvSpPr>
          <p:cNvPr id="3" name="Content Placeholder 2"/>
          <p:cNvSpPr>
            <a:spLocks noGrp="1"/>
          </p:cNvSpPr>
          <p:nvPr>
            <p:ph sz="quarter" idx="1"/>
          </p:nvPr>
        </p:nvSpPr>
        <p:spPr>
          <a:xfrm>
            <a:off x="457200" y="1428736"/>
            <a:ext cx="7467600" cy="5045216"/>
          </a:xfrm>
        </p:spPr>
        <p:txBody>
          <a:bodyPr>
            <a:normAutofit/>
          </a:bodyPr>
          <a:lstStyle/>
          <a:p>
            <a:pPr>
              <a:lnSpc>
                <a:spcPct val="150000"/>
              </a:lnSpc>
            </a:pPr>
            <a:r>
              <a:rPr lang="en-IN" sz="2000" dirty="0" smtClean="0"/>
              <a:t>UDDI nodes are servers which support the UDDI specification and belong to a UDDI registry while UDDI registries are collections of one or more nodes.</a:t>
            </a:r>
          </a:p>
          <a:p>
            <a:pPr>
              <a:lnSpc>
                <a:spcPct val="150000"/>
              </a:lnSpc>
            </a:pPr>
            <a:r>
              <a:rPr lang="en-IN" sz="2000" dirty="0" smtClean="0">
                <a:hlinkClick r:id="rId2" tooltip="SOAP (protocol)"/>
              </a:rPr>
              <a:t>SOAP</a:t>
            </a:r>
            <a:r>
              <a:rPr lang="en-IN" sz="2000" dirty="0" smtClean="0"/>
              <a:t> is an XML-based protocol to exchange messages between a requester and a provider of a Web Service. The provider publishes the </a:t>
            </a:r>
            <a:r>
              <a:rPr lang="en-IN" sz="2000" dirty="0" smtClean="0">
                <a:hlinkClick r:id="rId3" tooltip="Web Services Description Language"/>
              </a:rPr>
              <a:t>WSDL</a:t>
            </a:r>
            <a:r>
              <a:rPr lang="en-IN" sz="2000" dirty="0" smtClean="0"/>
              <a:t> to UDDI and the requester can join to it using SOAP.</a:t>
            </a:r>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UDDI - Specifications</a:t>
            </a:r>
            <a:r>
              <a:rPr lang="en-US" dirty="0"/>
              <a:t/>
            </a:r>
            <a:br>
              <a:rPr lang="en-US" dirty="0"/>
            </a:br>
            <a:endParaRPr lang="en-US" dirty="0"/>
          </a:p>
        </p:txBody>
      </p:sp>
      <p:sp>
        <p:nvSpPr>
          <p:cNvPr id="3" name="Content Placeholder 2"/>
          <p:cNvSpPr>
            <a:spLocks noGrp="1"/>
          </p:cNvSpPr>
          <p:nvPr>
            <p:ph sz="quarter" idx="1"/>
          </p:nvPr>
        </p:nvSpPr>
        <p:spPr>
          <a:xfrm>
            <a:off x="457200" y="1000108"/>
            <a:ext cx="8229600" cy="6786610"/>
          </a:xfrm>
        </p:spPr>
        <p:txBody>
          <a:bodyPr>
            <a:normAutofit/>
          </a:bodyPr>
          <a:lstStyle/>
          <a:p>
            <a:r>
              <a:rPr lang="en-IN" sz="2000" dirty="0"/>
              <a:t>The UDDI </a:t>
            </a:r>
            <a:r>
              <a:rPr lang="en-IN" sz="2000" dirty="0" smtClean="0"/>
              <a:t>also </a:t>
            </a:r>
            <a:r>
              <a:rPr lang="en-IN" sz="2000" dirty="0"/>
              <a:t>defines a set of XML Schema definitions that describe the data formats used by the various specification APIs. </a:t>
            </a:r>
            <a:endParaRPr lang="en-IN" sz="2000" dirty="0" smtClean="0"/>
          </a:p>
          <a:p>
            <a:r>
              <a:rPr lang="en-IN" sz="2000" dirty="0" smtClean="0"/>
              <a:t>The </a:t>
            </a:r>
            <a:r>
              <a:rPr lang="en-IN" sz="2000" dirty="0"/>
              <a:t>specifications include the following:</a:t>
            </a:r>
          </a:p>
          <a:p>
            <a:pPr>
              <a:buFont typeface="Wingdings" pitchFamily="2" charset="2"/>
              <a:buChar char="ü"/>
            </a:pPr>
            <a:r>
              <a:rPr lang="en-IN" sz="2000" dirty="0"/>
              <a:t>UDDI </a:t>
            </a:r>
            <a:r>
              <a:rPr lang="en-IN" sz="2000" dirty="0" smtClean="0"/>
              <a:t>Replication</a:t>
            </a:r>
            <a:endParaRPr lang="en-IN" sz="2000" dirty="0"/>
          </a:p>
          <a:p>
            <a:pPr>
              <a:buFont typeface="Wingdings" pitchFamily="2" charset="2"/>
              <a:buChar char="ü"/>
            </a:pPr>
            <a:r>
              <a:rPr lang="en-IN" sz="2000" dirty="0"/>
              <a:t>UDDI </a:t>
            </a:r>
            <a:r>
              <a:rPr lang="en-IN" sz="2000" dirty="0" smtClean="0"/>
              <a:t>Operators</a:t>
            </a:r>
            <a:endParaRPr lang="en-IN" sz="2000" dirty="0"/>
          </a:p>
          <a:p>
            <a:pPr>
              <a:buFont typeface="Wingdings" pitchFamily="2" charset="2"/>
              <a:buChar char="ü"/>
            </a:pPr>
            <a:r>
              <a:rPr lang="en-IN" sz="2000" dirty="0"/>
              <a:t>UDDI Programmer's API, and</a:t>
            </a:r>
          </a:p>
          <a:p>
            <a:pPr>
              <a:buFont typeface="Wingdings" pitchFamily="2" charset="2"/>
              <a:buChar char="ü"/>
            </a:pPr>
            <a:r>
              <a:rPr lang="en-IN" sz="2000" dirty="0"/>
              <a:t>UDDI Data Structures</a:t>
            </a:r>
          </a:p>
          <a:p>
            <a:pPr>
              <a:buNone/>
            </a:pPr>
            <a:r>
              <a:rPr lang="en-IN" sz="2000" u="sng" dirty="0"/>
              <a:t>UDDI Replication</a:t>
            </a:r>
          </a:p>
          <a:p>
            <a:r>
              <a:rPr lang="en-IN" sz="2000" dirty="0"/>
              <a:t>This document describes the data replication processes and interfaces to which a registry operator must conform to achieve data replication between sites. This specification is not a programmer's API; it defines the replication mechanism used among UBR nodes.</a:t>
            </a:r>
          </a:p>
          <a:p>
            <a:pPr>
              <a:buNone/>
            </a:pPr>
            <a:r>
              <a:rPr lang="en-IN" sz="2000" u="sng" dirty="0"/>
              <a:t>UDDI Operators</a:t>
            </a:r>
          </a:p>
          <a:p>
            <a:r>
              <a:rPr lang="en-IN" sz="2000" dirty="0"/>
              <a:t>This document outlines the </a:t>
            </a:r>
            <a:r>
              <a:rPr lang="en-IN" sz="2000" dirty="0" err="1"/>
              <a:t>behavior</a:t>
            </a:r>
            <a:r>
              <a:rPr lang="en-IN" sz="2000" dirty="0"/>
              <a:t> and operational parameters required by the UDDI node operators. This specification defines data management requirements to which operators must adhere</a:t>
            </a:r>
            <a:r>
              <a:rPr lang="en-IN" sz="2000" dirty="0" smtClean="0"/>
              <a:t>.</a:t>
            </a:r>
            <a:endParaRPr lang="en-IN"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lstStyle/>
          <a:p>
            <a:r>
              <a:rPr lang="en-US" b="1" dirty="0" smtClean="0"/>
              <a:t>UDDI – Specifications (Cont)</a:t>
            </a:r>
            <a:endParaRPr lang="en-US" b="1" dirty="0"/>
          </a:p>
        </p:txBody>
      </p:sp>
      <p:sp>
        <p:nvSpPr>
          <p:cNvPr id="3" name="Content Placeholder 2"/>
          <p:cNvSpPr>
            <a:spLocks noGrp="1"/>
          </p:cNvSpPr>
          <p:nvPr>
            <p:ph sz="quarter" idx="1"/>
          </p:nvPr>
        </p:nvSpPr>
        <p:spPr>
          <a:xfrm>
            <a:off x="457200" y="1071546"/>
            <a:ext cx="7467600" cy="5402406"/>
          </a:xfrm>
        </p:spPr>
        <p:txBody>
          <a:bodyPr>
            <a:normAutofit fontScale="55000" lnSpcReduction="20000"/>
          </a:bodyPr>
          <a:lstStyle/>
          <a:p>
            <a:pPr>
              <a:buNone/>
            </a:pPr>
            <a:endParaRPr lang="en-IN" sz="3600" u="sng" dirty="0" smtClean="0"/>
          </a:p>
          <a:p>
            <a:pPr>
              <a:buNone/>
            </a:pPr>
            <a:r>
              <a:rPr lang="en-IN" sz="3600" u="sng" dirty="0" smtClean="0"/>
              <a:t>UDDI Programmer's API</a:t>
            </a:r>
          </a:p>
          <a:p>
            <a:r>
              <a:rPr lang="en-IN" sz="3600" dirty="0" smtClean="0"/>
              <a:t>This specification defines a series of SOAP messages containing XML documents that a UDDI registry accepts, parses, and responds to. This specification, along with the UDDI XML API schema and the UDDI Data Structure specification, makes up a complete programming interface to a UDDI registry.</a:t>
            </a:r>
          </a:p>
          <a:p>
            <a:pPr>
              <a:buNone/>
            </a:pPr>
            <a:r>
              <a:rPr lang="en-IN" sz="3600" u="sng" dirty="0" smtClean="0"/>
              <a:t>UDDI Data Structures</a:t>
            </a:r>
          </a:p>
          <a:p>
            <a:r>
              <a:rPr lang="en-IN" sz="3600" dirty="0" smtClean="0"/>
              <a:t>This specification covers the specifics of the XML structures contained within the SOAP messages defined by the UDDI Programmer's API. This specification defines five core data structures and their relationships with one another.</a:t>
            </a:r>
          </a:p>
          <a:p>
            <a:r>
              <a:rPr lang="en-IN" sz="3600" dirty="0" smtClean="0"/>
              <a:t>The UDDI XML API schema is not contained in a specification; rather, it is stored as an XML Schema document that defines the structure and </a:t>
            </a:r>
            <a:r>
              <a:rPr lang="en-IN" sz="3600" dirty="0" err="1" smtClean="0"/>
              <a:t>datatypes</a:t>
            </a:r>
            <a:r>
              <a:rPr lang="en-IN" sz="3600" dirty="0" smtClean="0"/>
              <a:t> of the UDDI data structures.</a:t>
            </a:r>
          </a:p>
          <a:p>
            <a:endParaRPr lang="en-US" sz="36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lstStyle/>
          <a:p>
            <a:r>
              <a:rPr lang="en-IN" b="1" dirty="0" smtClean="0"/>
              <a:t>Web Services(Cont)</a:t>
            </a:r>
            <a:endParaRPr lang="en-US" b="1" dirty="0"/>
          </a:p>
        </p:txBody>
      </p:sp>
      <p:sp>
        <p:nvSpPr>
          <p:cNvPr id="3" name="Content Placeholder 2"/>
          <p:cNvSpPr>
            <a:spLocks noGrp="1"/>
          </p:cNvSpPr>
          <p:nvPr>
            <p:ph sz="quarter" idx="1"/>
          </p:nvPr>
        </p:nvSpPr>
        <p:spPr>
          <a:xfrm>
            <a:off x="457200" y="1357298"/>
            <a:ext cx="8229600" cy="5072098"/>
          </a:xfrm>
        </p:spPr>
        <p:txBody>
          <a:bodyPr>
            <a:normAutofit fontScale="92500" lnSpcReduction="10000"/>
          </a:bodyPr>
          <a:lstStyle/>
          <a:p>
            <a:pPr>
              <a:buNone/>
            </a:pPr>
            <a:r>
              <a:rPr lang="en-IN" b="1" u="sng" dirty="0" smtClean="0">
                <a:solidFill>
                  <a:schemeClr val="tx1"/>
                </a:solidFill>
              </a:rPr>
              <a:t>WSDL</a:t>
            </a:r>
          </a:p>
          <a:p>
            <a:r>
              <a:rPr lang="en-IN" sz="2200" dirty="0" smtClean="0">
                <a:solidFill>
                  <a:schemeClr val="tx1"/>
                </a:solidFill>
              </a:rPr>
              <a:t>WSDL is an XML-based language for describing web services and how to access them.</a:t>
            </a:r>
          </a:p>
          <a:p>
            <a:r>
              <a:rPr lang="en-IN" sz="2200" dirty="0" smtClean="0">
                <a:solidFill>
                  <a:schemeClr val="tx1"/>
                </a:solidFill>
              </a:rPr>
              <a:t>WSDL stands for Web Services Description Language.</a:t>
            </a:r>
          </a:p>
          <a:p>
            <a:r>
              <a:rPr lang="en-IN" sz="2200" dirty="0" smtClean="0">
                <a:solidFill>
                  <a:schemeClr val="tx1"/>
                </a:solidFill>
              </a:rPr>
              <a:t>WSDL was developed jointly by Microsoft and IBM.</a:t>
            </a:r>
          </a:p>
          <a:p>
            <a:r>
              <a:rPr lang="en-IN" sz="2200" dirty="0" smtClean="0">
                <a:solidFill>
                  <a:schemeClr val="tx1"/>
                </a:solidFill>
              </a:rPr>
              <a:t>WSDL is an XML based protocol for information exchange in decentralized and distributed environments.</a:t>
            </a:r>
          </a:p>
          <a:p>
            <a:r>
              <a:rPr lang="en-IN" sz="2200" dirty="0" smtClean="0">
                <a:solidFill>
                  <a:schemeClr val="tx1"/>
                </a:solidFill>
              </a:rPr>
              <a:t>WSDL is the standard format for describing a web service.</a:t>
            </a:r>
          </a:p>
          <a:p>
            <a:r>
              <a:rPr lang="en-IN" sz="2200" dirty="0" smtClean="0">
                <a:solidFill>
                  <a:schemeClr val="tx1"/>
                </a:solidFill>
              </a:rPr>
              <a:t>WSDL definition describes how to access a web service and what operations it will perform.</a:t>
            </a:r>
          </a:p>
          <a:p>
            <a:r>
              <a:rPr lang="en-IN" sz="2200" dirty="0" smtClean="0">
                <a:solidFill>
                  <a:schemeClr val="tx1"/>
                </a:solidFill>
              </a:rPr>
              <a:t>WSDL is a language for describing how to interface with XML-based services.</a:t>
            </a:r>
          </a:p>
          <a:p>
            <a:r>
              <a:rPr lang="en-IN" sz="2200" dirty="0" smtClean="0">
                <a:solidFill>
                  <a:schemeClr val="tx1"/>
                </a:solidFill>
              </a:rPr>
              <a:t>WSDL is an integral part of UDDI, an XML-based worldwide business registry.</a:t>
            </a:r>
          </a:p>
          <a:p>
            <a:r>
              <a:rPr lang="en-IN" sz="2200" dirty="0" smtClean="0">
                <a:solidFill>
                  <a:schemeClr val="tx1"/>
                </a:solidFill>
              </a:rPr>
              <a:t>WSDL is the language that UDDI uses.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are Web Services?</a:t>
            </a:r>
            <a:endParaRPr lang="en-US" b="1" dirty="0"/>
          </a:p>
        </p:txBody>
      </p:sp>
      <p:sp>
        <p:nvSpPr>
          <p:cNvPr id="3" name="Content Placeholder 2"/>
          <p:cNvSpPr>
            <a:spLocks noGrp="1"/>
          </p:cNvSpPr>
          <p:nvPr>
            <p:ph sz="quarter" idx="1"/>
          </p:nvPr>
        </p:nvSpPr>
        <p:spPr/>
        <p:txBody>
          <a:bodyPr/>
          <a:lstStyle/>
          <a:p>
            <a:endParaRPr lang="en-IN" dirty="0" smtClean="0"/>
          </a:p>
          <a:p>
            <a:endParaRPr lang="en-US" dirty="0"/>
          </a:p>
        </p:txBody>
      </p:sp>
      <p:sp>
        <p:nvSpPr>
          <p:cNvPr id="4" name="Rectangle 3"/>
          <p:cNvSpPr>
            <a:spLocks noChangeArrowheads="1"/>
          </p:cNvSpPr>
          <p:nvPr/>
        </p:nvSpPr>
        <p:spPr bwMode="auto">
          <a:xfrm>
            <a:off x="5214942" y="1928802"/>
            <a:ext cx="2514600" cy="4648200"/>
          </a:xfrm>
          <a:prstGeom prst="rect">
            <a:avLst/>
          </a:prstGeom>
          <a:solidFill>
            <a:srgbClr val="0070C0"/>
          </a:solidFill>
          <a:ln w="9525">
            <a:solidFill>
              <a:schemeClr val="tx1"/>
            </a:solidFill>
            <a:miter lim="800000"/>
            <a:headEnd/>
            <a:tailEnd/>
          </a:ln>
          <a:effectLst/>
        </p:spPr>
        <p:txBody>
          <a:bodyPr wrap="none" anchor="ctr"/>
          <a:lstStyle/>
          <a:p>
            <a:endParaRPr lang="en-US"/>
          </a:p>
        </p:txBody>
      </p:sp>
      <p:sp>
        <p:nvSpPr>
          <p:cNvPr id="5" name="Text Box 4"/>
          <p:cNvSpPr txBox="1">
            <a:spLocks noChangeArrowheads="1"/>
          </p:cNvSpPr>
          <p:nvPr/>
        </p:nvSpPr>
        <p:spPr bwMode="auto">
          <a:xfrm>
            <a:off x="5500694" y="4929198"/>
            <a:ext cx="1857388" cy="1077218"/>
          </a:xfrm>
          <a:prstGeom prst="rect">
            <a:avLst/>
          </a:prstGeom>
          <a:solidFill>
            <a:srgbClr val="FFFF00"/>
          </a:solidFill>
          <a:ln w="9525">
            <a:noFill/>
            <a:miter lim="800000"/>
            <a:headEnd/>
            <a:tailEnd/>
          </a:ln>
          <a:effectLst/>
        </p:spPr>
        <p:txBody>
          <a:bodyPr wrap="square">
            <a:spAutoFit/>
          </a:bodyPr>
          <a:lstStyle/>
          <a:p>
            <a:pPr algn="ctr">
              <a:spcBef>
                <a:spcPct val="50000"/>
              </a:spcBef>
            </a:pPr>
            <a:r>
              <a:rPr lang="en-US" sz="3200" dirty="0">
                <a:solidFill>
                  <a:schemeClr val="tx2"/>
                </a:solidFill>
                <a:latin typeface="Arial" charset="0"/>
              </a:rPr>
              <a:t>Web Service</a:t>
            </a:r>
          </a:p>
        </p:txBody>
      </p:sp>
      <p:sp>
        <p:nvSpPr>
          <p:cNvPr id="6" name="Text Box 6"/>
          <p:cNvSpPr txBox="1">
            <a:spLocks noChangeArrowheads="1"/>
          </p:cNvSpPr>
          <p:nvPr/>
        </p:nvSpPr>
        <p:spPr bwMode="auto">
          <a:xfrm>
            <a:off x="5929322" y="2487035"/>
            <a:ext cx="1285884" cy="584775"/>
          </a:xfrm>
          <a:prstGeom prst="rect">
            <a:avLst/>
          </a:prstGeom>
          <a:solidFill>
            <a:schemeClr val="accent3">
              <a:lumMod val="20000"/>
              <a:lumOff val="80000"/>
            </a:schemeClr>
          </a:solidFill>
          <a:ln w="9525">
            <a:noFill/>
            <a:miter lim="800000"/>
            <a:headEnd/>
            <a:tailEnd/>
          </a:ln>
          <a:effectLst/>
        </p:spPr>
        <p:txBody>
          <a:bodyPr wrap="square">
            <a:spAutoFit/>
          </a:bodyPr>
          <a:lstStyle/>
          <a:p>
            <a:pPr algn="ctr">
              <a:spcBef>
                <a:spcPct val="50000"/>
              </a:spcBef>
            </a:pPr>
            <a:r>
              <a:rPr lang="en-US" sz="1600" b="1" dirty="0">
                <a:solidFill>
                  <a:schemeClr val="tx2"/>
                </a:solidFill>
                <a:latin typeface="Arial" charset="0"/>
              </a:rPr>
              <a:t>SOAP Router</a:t>
            </a:r>
          </a:p>
        </p:txBody>
      </p:sp>
      <p:sp>
        <p:nvSpPr>
          <p:cNvPr id="7" name="Oval 7"/>
          <p:cNvSpPr>
            <a:spLocks noChangeArrowheads="1"/>
          </p:cNvSpPr>
          <p:nvPr/>
        </p:nvSpPr>
        <p:spPr bwMode="auto">
          <a:xfrm>
            <a:off x="5715008" y="3276600"/>
            <a:ext cx="381000" cy="381000"/>
          </a:xfrm>
          <a:prstGeom prst="ellipse">
            <a:avLst/>
          </a:prstGeom>
          <a:solidFill>
            <a:srgbClr val="00B050"/>
          </a:solidFill>
          <a:ln w="9525">
            <a:solidFill>
              <a:schemeClr val="tx1"/>
            </a:solidFill>
            <a:round/>
            <a:headEnd/>
            <a:tailEnd/>
          </a:ln>
          <a:effectLst/>
        </p:spPr>
        <p:txBody>
          <a:bodyPr wrap="none" anchor="ctr"/>
          <a:lstStyle/>
          <a:p>
            <a:endParaRPr lang="en-US"/>
          </a:p>
        </p:txBody>
      </p:sp>
      <p:sp>
        <p:nvSpPr>
          <p:cNvPr id="8" name="Oval 8"/>
          <p:cNvSpPr>
            <a:spLocks noChangeArrowheads="1"/>
          </p:cNvSpPr>
          <p:nvPr/>
        </p:nvSpPr>
        <p:spPr bwMode="auto">
          <a:xfrm>
            <a:off x="6934208" y="3276600"/>
            <a:ext cx="381000" cy="381000"/>
          </a:xfrm>
          <a:prstGeom prst="ellipse">
            <a:avLst/>
          </a:prstGeom>
          <a:solidFill>
            <a:srgbClr val="00B0F0"/>
          </a:solidFill>
          <a:ln w="9525">
            <a:solidFill>
              <a:schemeClr val="tx1"/>
            </a:solidFill>
            <a:round/>
            <a:headEnd/>
            <a:tailEnd/>
          </a:ln>
          <a:effectLst/>
        </p:spPr>
        <p:txBody>
          <a:bodyPr wrap="none" anchor="ctr"/>
          <a:lstStyle/>
          <a:p>
            <a:endParaRPr lang="en-US"/>
          </a:p>
        </p:txBody>
      </p:sp>
      <p:sp>
        <p:nvSpPr>
          <p:cNvPr id="9" name="Line 9"/>
          <p:cNvSpPr>
            <a:spLocks noChangeShapeType="1"/>
          </p:cNvSpPr>
          <p:nvPr/>
        </p:nvSpPr>
        <p:spPr bwMode="auto">
          <a:xfrm>
            <a:off x="4214810" y="2740339"/>
            <a:ext cx="1643074" cy="45719"/>
          </a:xfrm>
          <a:prstGeom prst="line">
            <a:avLst/>
          </a:prstGeom>
          <a:noFill/>
          <a:ln w="57150">
            <a:solidFill>
              <a:schemeClr val="accent2">
                <a:lumMod val="75000"/>
              </a:schemeClr>
            </a:solidFill>
            <a:round/>
            <a:headEnd/>
            <a:tailEnd type="triangle" w="med" len="med"/>
          </a:ln>
          <a:effectLst/>
        </p:spPr>
        <p:txBody>
          <a:bodyPr/>
          <a:lstStyle/>
          <a:p>
            <a:endParaRPr lang="en-US"/>
          </a:p>
        </p:txBody>
      </p:sp>
      <p:sp>
        <p:nvSpPr>
          <p:cNvPr id="10" name="Line 10"/>
          <p:cNvSpPr>
            <a:spLocks noChangeShapeType="1"/>
          </p:cNvSpPr>
          <p:nvPr/>
        </p:nvSpPr>
        <p:spPr bwMode="auto">
          <a:xfrm>
            <a:off x="6477008" y="3048000"/>
            <a:ext cx="0" cy="762000"/>
          </a:xfrm>
          <a:prstGeom prst="line">
            <a:avLst/>
          </a:prstGeom>
          <a:noFill/>
          <a:ln w="38100">
            <a:solidFill>
              <a:srgbClr val="98FA6C"/>
            </a:solidFill>
            <a:round/>
            <a:headEnd/>
            <a:tailEnd type="triangle" w="med" len="med"/>
          </a:ln>
          <a:effectLst/>
        </p:spPr>
        <p:txBody>
          <a:bodyPr/>
          <a:lstStyle/>
          <a:p>
            <a:endParaRPr lang="en-US"/>
          </a:p>
        </p:txBody>
      </p:sp>
      <p:sp>
        <p:nvSpPr>
          <p:cNvPr id="11" name="Line 11"/>
          <p:cNvSpPr>
            <a:spLocks noChangeShapeType="1"/>
          </p:cNvSpPr>
          <p:nvPr/>
        </p:nvSpPr>
        <p:spPr bwMode="auto">
          <a:xfrm flipH="1" flipV="1">
            <a:off x="6500826" y="3048000"/>
            <a:ext cx="0" cy="762000"/>
          </a:xfrm>
          <a:prstGeom prst="line">
            <a:avLst/>
          </a:prstGeom>
          <a:noFill/>
          <a:ln w="38100">
            <a:solidFill>
              <a:srgbClr val="FF0000"/>
            </a:solidFill>
            <a:round/>
            <a:headEnd/>
            <a:tailEnd type="triangle" w="med" len="med"/>
          </a:ln>
          <a:effectLst/>
        </p:spPr>
        <p:txBody>
          <a:bodyPr/>
          <a:lstStyle/>
          <a:p>
            <a:endParaRPr lang="en-US"/>
          </a:p>
        </p:txBody>
      </p:sp>
      <p:sp>
        <p:nvSpPr>
          <p:cNvPr id="12" name="Oval 12"/>
          <p:cNvSpPr>
            <a:spLocks noChangeArrowheads="1"/>
          </p:cNvSpPr>
          <p:nvPr/>
        </p:nvSpPr>
        <p:spPr bwMode="auto">
          <a:xfrm>
            <a:off x="6324608" y="3276600"/>
            <a:ext cx="381000" cy="381000"/>
          </a:xfrm>
          <a:prstGeom prst="ellipse">
            <a:avLst/>
          </a:prstGeom>
          <a:solidFill>
            <a:srgbClr val="7030A0"/>
          </a:solidFill>
          <a:ln w="9525">
            <a:solidFill>
              <a:schemeClr val="tx1"/>
            </a:solidFill>
            <a:round/>
            <a:headEnd/>
            <a:tailEnd/>
          </a:ln>
          <a:effectLst/>
        </p:spPr>
        <p:txBody>
          <a:bodyPr wrap="none" anchor="ctr"/>
          <a:lstStyle/>
          <a:p>
            <a:endParaRPr lang="en-US"/>
          </a:p>
        </p:txBody>
      </p:sp>
      <p:sp>
        <p:nvSpPr>
          <p:cNvPr id="13" name="Line 13"/>
          <p:cNvSpPr>
            <a:spLocks noChangeShapeType="1"/>
          </p:cNvSpPr>
          <p:nvPr/>
        </p:nvSpPr>
        <p:spPr bwMode="auto">
          <a:xfrm flipH="1" flipV="1">
            <a:off x="4214810" y="2928934"/>
            <a:ext cx="1543048" cy="45719"/>
          </a:xfrm>
          <a:prstGeom prst="line">
            <a:avLst/>
          </a:prstGeom>
          <a:noFill/>
          <a:ln w="57150">
            <a:solidFill>
              <a:srgbClr val="00B050"/>
            </a:solidFill>
            <a:round/>
            <a:headEnd/>
            <a:tailEnd type="triangle" w="med" len="med"/>
          </a:ln>
          <a:effectLst/>
        </p:spPr>
        <p:txBody>
          <a:bodyPr/>
          <a:lstStyle/>
          <a:p>
            <a:endParaRPr lang="en-US"/>
          </a:p>
        </p:txBody>
      </p:sp>
      <p:sp>
        <p:nvSpPr>
          <p:cNvPr id="14" name="Line 16"/>
          <p:cNvSpPr>
            <a:spLocks noChangeShapeType="1"/>
          </p:cNvSpPr>
          <p:nvPr/>
        </p:nvSpPr>
        <p:spPr bwMode="auto">
          <a:xfrm>
            <a:off x="6500826" y="3657600"/>
            <a:ext cx="0" cy="304800"/>
          </a:xfrm>
          <a:prstGeom prst="line">
            <a:avLst/>
          </a:prstGeom>
          <a:noFill/>
          <a:ln w="38100">
            <a:solidFill>
              <a:schemeClr val="tx1"/>
            </a:solidFill>
            <a:round/>
            <a:headEnd/>
            <a:tailEnd/>
          </a:ln>
          <a:effectLst/>
        </p:spPr>
        <p:txBody>
          <a:bodyPr/>
          <a:lstStyle/>
          <a:p>
            <a:endParaRPr lang="en-US"/>
          </a:p>
        </p:txBody>
      </p:sp>
      <p:sp>
        <p:nvSpPr>
          <p:cNvPr id="15" name="Text Box 18"/>
          <p:cNvSpPr txBox="1">
            <a:spLocks noChangeArrowheads="1"/>
          </p:cNvSpPr>
          <p:nvPr/>
        </p:nvSpPr>
        <p:spPr bwMode="auto">
          <a:xfrm>
            <a:off x="5715008" y="3838575"/>
            <a:ext cx="1600200" cy="581025"/>
          </a:xfrm>
          <a:prstGeom prst="rect">
            <a:avLst/>
          </a:prstGeom>
          <a:solidFill>
            <a:schemeClr val="accent3">
              <a:lumMod val="20000"/>
              <a:lumOff val="80000"/>
            </a:schemeClr>
          </a:solidFill>
          <a:ln w="9525">
            <a:noFill/>
            <a:miter lim="800000"/>
            <a:headEnd/>
            <a:tailEnd/>
          </a:ln>
          <a:effectLst/>
        </p:spPr>
        <p:txBody>
          <a:bodyPr>
            <a:spAutoFit/>
          </a:bodyPr>
          <a:lstStyle/>
          <a:p>
            <a:pPr algn="ctr">
              <a:spcBef>
                <a:spcPct val="50000"/>
              </a:spcBef>
            </a:pPr>
            <a:r>
              <a:rPr lang="en-US" sz="1600" b="1" dirty="0">
                <a:solidFill>
                  <a:schemeClr val="tx2"/>
                </a:solidFill>
                <a:latin typeface="Arial" charset="0"/>
              </a:rPr>
              <a:t>Backend Processes</a:t>
            </a:r>
          </a:p>
        </p:txBody>
      </p:sp>
      <p:sp>
        <p:nvSpPr>
          <p:cNvPr id="16" name="Text Box 19"/>
          <p:cNvSpPr txBox="1">
            <a:spLocks noChangeArrowheads="1"/>
          </p:cNvSpPr>
          <p:nvPr/>
        </p:nvSpPr>
        <p:spPr bwMode="auto">
          <a:xfrm>
            <a:off x="2000232" y="2428868"/>
            <a:ext cx="2133600" cy="954107"/>
          </a:xfrm>
          <a:prstGeom prst="rect">
            <a:avLst/>
          </a:prstGeom>
          <a:solidFill>
            <a:srgbClr val="FFF917"/>
          </a:solidFill>
          <a:ln w="9525">
            <a:solidFill>
              <a:schemeClr val="tx1"/>
            </a:solidFill>
            <a:miter lim="800000"/>
            <a:headEnd/>
            <a:tailEnd/>
          </a:ln>
          <a:effectLst/>
        </p:spPr>
        <p:txBody>
          <a:bodyPr wrap="square">
            <a:spAutoFit/>
          </a:bodyPr>
          <a:lstStyle/>
          <a:p>
            <a:pPr algn="ctr" eaLnBrk="1" hangingPunct="1">
              <a:spcBef>
                <a:spcPct val="50000"/>
              </a:spcBef>
            </a:pPr>
            <a:r>
              <a:rPr lang="en-US" sz="2800" dirty="0"/>
              <a:t>Client System</a:t>
            </a:r>
          </a:p>
        </p:txBody>
      </p:sp>
      <p:sp>
        <p:nvSpPr>
          <p:cNvPr id="17" name="Line 14"/>
          <p:cNvSpPr>
            <a:spLocks noChangeShapeType="1"/>
          </p:cNvSpPr>
          <p:nvPr/>
        </p:nvSpPr>
        <p:spPr bwMode="auto">
          <a:xfrm flipH="1">
            <a:off x="5943608" y="3048000"/>
            <a:ext cx="304800" cy="228600"/>
          </a:xfrm>
          <a:prstGeom prst="line">
            <a:avLst/>
          </a:prstGeom>
          <a:noFill/>
          <a:ln w="38100">
            <a:solidFill>
              <a:schemeClr val="tx1"/>
            </a:solidFill>
            <a:round/>
            <a:headEnd/>
            <a:tailEnd/>
          </a:ln>
          <a:effectLst/>
        </p:spPr>
        <p:txBody>
          <a:bodyPr/>
          <a:lstStyle/>
          <a:p>
            <a:endParaRPr lang="en-US"/>
          </a:p>
        </p:txBody>
      </p:sp>
      <p:sp>
        <p:nvSpPr>
          <p:cNvPr id="18" name="Line 15"/>
          <p:cNvSpPr>
            <a:spLocks noChangeShapeType="1"/>
          </p:cNvSpPr>
          <p:nvPr/>
        </p:nvSpPr>
        <p:spPr bwMode="auto">
          <a:xfrm>
            <a:off x="6781808" y="3048000"/>
            <a:ext cx="304800" cy="228600"/>
          </a:xfrm>
          <a:prstGeom prst="line">
            <a:avLst/>
          </a:prstGeom>
          <a:noFill/>
          <a:ln w="38100">
            <a:solidFill>
              <a:schemeClr val="tx1"/>
            </a:solidFill>
            <a:round/>
            <a:headEnd/>
            <a:tailEnd/>
          </a:ln>
          <a:effectLst/>
        </p:spPr>
        <p:txBody>
          <a:bodyPr/>
          <a:lstStyle/>
          <a:p>
            <a:endParaRPr lang="en-US"/>
          </a:p>
        </p:txBody>
      </p:sp>
      <p:sp>
        <p:nvSpPr>
          <p:cNvPr id="19" name="Line 16"/>
          <p:cNvSpPr>
            <a:spLocks noChangeShapeType="1"/>
          </p:cNvSpPr>
          <p:nvPr/>
        </p:nvSpPr>
        <p:spPr bwMode="auto">
          <a:xfrm>
            <a:off x="5867408" y="3657600"/>
            <a:ext cx="0" cy="304800"/>
          </a:xfrm>
          <a:prstGeom prst="line">
            <a:avLst/>
          </a:prstGeom>
          <a:noFill/>
          <a:ln w="38100">
            <a:solidFill>
              <a:schemeClr val="tx1"/>
            </a:solidFill>
            <a:round/>
            <a:headEnd/>
            <a:tailEnd/>
          </a:ln>
          <a:effectLst/>
        </p:spPr>
        <p:txBody>
          <a:bodyPr/>
          <a:lstStyle/>
          <a:p>
            <a:endParaRPr lang="en-US"/>
          </a:p>
        </p:txBody>
      </p:sp>
      <p:sp>
        <p:nvSpPr>
          <p:cNvPr id="20" name="Line 17"/>
          <p:cNvSpPr>
            <a:spLocks noChangeShapeType="1"/>
          </p:cNvSpPr>
          <p:nvPr/>
        </p:nvSpPr>
        <p:spPr bwMode="auto">
          <a:xfrm>
            <a:off x="7086608" y="3657600"/>
            <a:ext cx="0" cy="304800"/>
          </a:xfrm>
          <a:prstGeom prst="line">
            <a:avLst/>
          </a:prstGeom>
          <a:noFill/>
          <a:ln w="38100">
            <a:solidFill>
              <a:schemeClr val="tx1"/>
            </a:solidFill>
            <a:round/>
            <a:headEnd/>
            <a:tailEnd/>
          </a:ln>
          <a:effec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US" b="1" dirty="0" smtClean="0"/>
              <a:t>XML is not…</a:t>
            </a:r>
            <a:endParaRPr lang="en-US" b="1" dirty="0"/>
          </a:p>
        </p:txBody>
      </p:sp>
      <p:sp>
        <p:nvSpPr>
          <p:cNvPr id="3" name="Content Placeholder 2"/>
          <p:cNvSpPr>
            <a:spLocks noGrp="1"/>
          </p:cNvSpPr>
          <p:nvPr>
            <p:ph sz="quarter" idx="1"/>
          </p:nvPr>
        </p:nvSpPr>
        <p:spPr/>
        <p:txBody>
          <a:bodyPr>
            <a:normAutofit/>
          </a:bodyPr>
          <a:lstStyle/>
          <a:p>
            <a:r>
              <a:rPr lang="en-US" sz="2000" b="1" dirty="0" smtClean="0">
                <a:solidFill>
                  <a:schemeClr val="tx1"/>
                </a:solidFill>
              </a:rPr>
              <a:t>A replacement for HTML</a:t>
            </a:r>
            <a:r>
              <a:rPr lang="en-US" sz="2000" dirty="0" smtClean="0">
                <a:solidFill>
                  <a:schemeClr val="tx1"/>
                </a:solidFill>
              </a:rPr>
              <a:t/>
            </a:r>
            <a:br>
              <a:rPr lang="en-US" sz="2000" dirty="0" smtClean="0">
                <a:solidFill>
                  <a:schemeClr val="tx1"/>
                </a:solidFill>
              </a:rPr>
            </a:br>
            <a:r>
              <a:rPr lang="en-US" sz="2000" dirty="0" smtClean="0">
                <a:solidFill>
                  <a:schemeClr val="tx1"/>
                </a:solidFill>
              </a:rPr>
              <a:t>(but HTML can be generated from XML)</a:t>
            </a:r>
          </a:p>
          <a:p>
            <a:r>
              <a:rPr lang="en-US" sz="2000" b="1" dirty="0" smtClean="0">
                <a:solidFill>
                  <a:schemeClr val="tx1"/>
                </a:solidFill>
              </a:rPr>
              <a:t>A presentation format</a:t>
            </a:r>
            <a:r>
              <a:rPr lang="en-US" sz="2000" dirty="0" smtClean="0">
                <a:solidFill>
                  <a:schemeClr val="tx1"/>
                </a:solidFill>
              </a:rPr>
              <a:t/>
            </a:r>
            <a:br>
              <a:rPr lang="en-US" sz="2000" dirty="0" smtClean="0">
                <a:solidFill>
                  <a:schemeClr val="tx1"/>
                </a:solidFill>
              </a:rPr>
            </a:br>
            <a:r>
              <a:rPr lang="en-US" sz="2000" dirty="0" smtClean="0">
                <a:solidFill>
                  <a:schemeClr val="tx1"/>
                </a:solidFill>
              </a:rPr>
              <a:t>(but XML can be converted into one)</a:t>
            </a:r>
          </a:p>
          <a:p>
            <a:r>
              <a:rPr lang="en-US" sz="2000" b="1" dirty="0" smtClean="0">
                <a:solidFill>
                  <a:schemeClr val="tx1"/>
                </a:solidFill>
              </a:rPr>
              <a:t>A programming language</a:t>
            </a:r>
            <a:r>
              <a:rPr lang="en-US" sz="2000" dirty="0" smtClean="0">
                <a:solidFill>
                  <a:schemeClr val="tx1"/>
                </a:solidFill>
              </a:rPr>
              <a:t/>
            </a:r>
            <a:br>
              <a:rPr lang="en-US" sz="2000" dirty="0" smtClean="0">
                <a:solidFill>
                  <a:schemeClr val="tx1"/>
                </a:solidFill>
              </a:rPr>
            </a:br>
            <a:r>
              <a:rPr lang="en-US" sz="2000" dirty="0" smtClean="0">
                <a:solidFill>
                  <a:schemeClr val="tx1"/>
                </a:solidFill>
              </a:rPr>
              <a:t>(but it can be used with almost any language)</a:t>
            </a:r>
          </a:p>
          <a:p>
            <a:r>
              <a:rPr lang="en-US" sz="2000" b="1" dirty="0" smtClean="0">
                <a:solidFill>
                  <a:schemeClr val="tx1"/>
                </a:solidFill>
              </a:rPr>
              <a:t>A network transfer protocol</a:t>
            </a:r>
            <a:r>
              <a:rPr lang="en-US" sz="2000" dirty="0" smtClean="0">
                <a:solidFill>
                  <a:schemeClr val="tx1"/>
                </a:solidFill>
              </a:rPr>
              <a:t/>
            </a:r>
            <a:br>
              <a:rPr lang="en-US" sz="2000" dirty="0" smtClean="0">
                <a:solidFill>
                  <a:schemeClr val="tx1"/>
                </a:solidFill>
              </a:rPr>
            </a:br>
            <a:r>
              <a:rPr lang="en-US" sz="2000" dirty="0" smtClean="0">
                <a:solidFill>
                  <a:schemeClr val="tx1"/>
                </a:solidFill>
              </a:rPr>
              <a:t>(but XML may be transferred over a network)</a:t>
            </a:r>
          </a:p>
          <a:p>
            <a:r>
              <a:rPr lang="en-US" sz="2000" b="1" dirty="0" smtClean="0">
                <a:solidFill>
                  <a:schemeClr val="tx1"/>
                </a:solidFill>
              </a:rPr>
              <a:t>A database</a:t>
            </a:r>
            <a:br>
              <a:rPr lang="en-US" sz="2000" b="1" dirty="0" smtClean="0">
                <a:solidFill>
                  <a:schemeClr val="tx1"/>
                </a:solidFill>
              </a:rPr>
            </a:br>
            <a:r>
              <a:rPr lang="en-US" sz="2000" dirty="0" smtClean="0">
                <a:solidFill>
                  <a:schemeClr val="tx1"/>
                </a:solidFill>
              </a:rPr>
              <a:t>(but XML may be stored into a database)</a:t>
            </a:r>
          </a:p>
          <a:p>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de-DE" b="1" dirty="0" smtClean="0"/>
              <a:t>But then – what is it?</a:t>
            </a:r>
            <a:endParaRPr lang="en-US" b="1" dirty="0"/>
          </a:p>
        </p:txBody>
      </p:sp>
      <p:sp>
        <p:nvSpPr>
          <p:cNvPr id="3" name="Content Placeholder 2"/>
          <p:cNvSpPr>
            <a:spLocks noGrp="1"/>
          </p:cNvSpPr>
          <p:nvPr>
            <p:ph sz="quarter" idx="1"/>
          </p:nvPr>
        </p:nvSpPr>
        <p:spPr/>
        <p:txBody>
          <a:bodyPr/>
          <a:lstStyle/>
          <a:p>
            <a:pPr>
              <a:buNone/>
            </a:pPr>
            <a:endParaRPr lang="en-US" dirty="0"/>
          </a:p>
        </p:txBody>
      </p:sp>
      <p:sp>
        <p:nvSpPr>
          <p:cNvPr id="4" name="Rectangle 3"/>
          <p:cNvSpPr txBox="1">
            <a:spLocks noChangeArrowheads="1"/>
          </p:cNvSpPr>
          <p:nvPr/>
        </p:nvSpPr>
        <p:spPr>
          <a:xfrm>
            <a:off x="1116013" y="1714489"/>
            <a:ext cx="7027887" cy="1428759"/>
          </a:xfrm>
          <a:prstGeom prst="rect">
            <a:avLst/>
          </a:prstGeom>
          <a:solidFill>
            <a:schemeClr val="bg1"/>
          </a:solidFill>
          <a:ln w="50800">
            <a:solidFill>
              <a:srgbClr val="00B0F0"/>
            </a:solidFill>
          </a:ln>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smtClean="0">
                <a:ln>
                  <a:noFill/>
                </a:ln>
                <a:solidFill>
                  <a:schemeClr val="tx1"/>
                </a:solidFill>
                <a:effectLst/>
                <a:uLnTx/>
                <a:uFillTx/>
                <a:latin typeface="+mn-lt"/>
                <a:ea typeface="+mn-ea"/>
                <a:cs typeface="+mn-cs"/>
              </a:rPr>
              <a:t>XML is a meta markup language for text documents / textual data</a:t>
            </a:r>
          </a:p>
        </p:txBody>
      </p:sp>
      <p:grpSp>
        <p:nvGrpSpPr>
          <p:cNvPr id="5" name="Group 6"/>
          <p:cNvGrpSpPr>
            <a:grpSpLocks/>
          </p:cNvGrpSpPr>
          <p:nvPr/>
        </p:nvGrpSpPr>
        <p:grpSpPr bwMode="auto">
          <a:xfrm>
            <a:off x="1116013" y="3142813"/>
            <a:ext cx="6911975" cy="2928867"/>
            <a:chOff x="703" y="1569"/>
            <a:chExt cx="4354" cy="2264"/>
          </a:xfrm>
        </p:grpSpPr>
        <p:sp>
          <p:nvSpPr>
            <p:cNvPr id="6" name="Rectangle 4"/>
            <p:cNvSpPr>
              <a:spLocks noChangeArrowheads="1"/>
            </p:cNvSpPr>
            <p:nvPr/>
          </p:nvSpPr>
          <p:spPr bwMode="auto">
            <a:xfrm>
              <a:off x="703" y="2699"/>
              <a:ext cx="4354" cy="1134"/>
            </a:xfrm>
            <a:prstGeom prst="rect">
              <a:avLst/>
            </a:prstGeom>
            <a:solidFill>
              <a:schemeClr val="bg1"/>
            </a:solidFill>
            <a:ln w="50800">
              <a:solidFill>
                <a:srgbClr val="00B0F0"/>
              </a:solidFill>
              <a:miter lim="800000"/>
              <a:headEnd/>
              <a:tailEnd/>
            </a:ln>
            <a:effectLst/>
          </p:spPr>
          <p:txBody>
            <a:bodyPr/>
            <a:lstStyle/>
            <a:p>
              <a:pPr algn="ctr">
                <a:spcBef>
                  <a:spcPct val="20000"/>
                </a:spcBef>
              </a:pPr>
              <a:r>
                <a:rPr lang="en-US" sz="2800" dirty="0"/>
                <a:t>XML allows to define languages („applications“) to represent text documents / textual data</a:t>
              </a:r>
            </a:p>
          </p:txBody>
        </p:sp>
        <p:cxnSp>
          <p:nvCxnSpPr>
            <p:cNvPr id="7" name="AutoShape 5"/>
            <p:cNvCxnSpPr>
              <a:cxnSpLocks noChangeShapeType="1"/>
            </p:cNvCxnSpPr>
            <p:nvPr/>
          </p:nvCxnSpPr>
          <p:spPr bwMode="auto">
            <a:xfrm rot="16200000" flipH="1">
              <a:off x="2279" y="2117"/>
              <a:ext cx="1104" cy="8"/>
            </a:xfrm>
            <a:prstGeom prst="straightConnector1">
              <a:avLst/>
            </a:prstGeom>
            <a:noFill/>
            <a:ln w="38100">
              <a:solidFill>
                <a:srgbClr val="7030A0"/>
              </a:solidFill>
              <a:round/>
              <a:headEnd/>
              <a:tailEnd type="triangl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normAutofit/>
          </a:bodyPr>
          <a:lstStyle/>
          <a:p>
            <a:r>
              <a:rPr lang="de-DE" b="1" dirty="0" smtClean="0"/>
              <a:t>Possible Advantages of Using XML</a:t>
            </a:r>
            <a:endParaRPr lang="en-US" b="1" dirty="0"/>
          </a:p>
        </p:txBody>
      </p:sp>
      <p:sp>
        <p:nvSpPr>
          <p:cNvPr id="3" name="Content Placeholder 2"/>
          <p:cNvSpPr>
            <a:spLocks noGrp="1"/>
          </p:cNvSpPr>
          <p:nvPr>
            <p:ph sz="quarter" idx="1"/>
          </p:nvPr>
        </p:nvSpPr>
        <p:spPr>
          <a:xfrm>
            <a:off x="457200" y="1600200"/>
            <a:ext cx="7467600" cy="3757626"/>
          </a:xfrm>
        </p:spPr>
        <p:txBody>
          <a:bodyPr>
            <a:noAutofit/>
          </a:bodyPr>
          <a:lstStyle/>
          <a:p>
            <a:pPr>
              <a:lnSpc>
                <a:spcPct val="150000"/>
              </a:lnSpc>
            </a:pPr>
            <a:r>
              <a:rPr lang="de-DE" sz="2000" dirty="0"/>
              <a:t>Truly Portable Data</a:t>
            </a:r>
          </a:p>
          <a:p>
            <a:pPr>
              <a:lnSpc>
                <a:spcPct val="150000"/>
              </a:lnSpc>
            </a:pPr>
            <a:r>
              <a:rPr lang="de-DE" sz="2000" dirty="0"/>
              <a:t>Easily readable by human users</a:t>
            </a:r>
          </a:p>
          <a:p>
            <a:pPr>
              <a:lnSpc>
                <a:spcPct val="150000"/>
              </a:lnSpc>
            </a:pPr>
            <a:r>
              <a:rPr lang="de-DE" sz="2000" dirty="0"/>
              <a:t>Very expressive (semantics near data)</a:t>
            </a:r>
          </a:p>
          <a:p>
            <a:pPr>
              <a:lnSpc>
                <a:spcPct val="150000"/>
              </a:lnSpc>
            </a:pPr>
            <a:r>
              <a:rPr lang="de-DE" sz="2000" dirty="0"/>
              <a:t>Very flexible and customizable (no finite tag set)</a:t>
            </a:r>
          </a:p>
          <a:p>
            <a:pPr>
              <a:lnSpc>
                <a:spcPct val="150000"/>
              </a:lnSpc>
            </a:pPr>
            <a:r>
              <a:rPr lang="de-DE" sz="2000" dirty="0"/>
              <a:t>Easy to use from programs (libs available)</a:t>
            </a:r>
          </a:p>
          <a:p>
            <a:pPr>
              <a:lnSpc>
                <a:spcPct val="150000"/>
              </a:lnSpc>
            </a:pPr>
            <a:r>
              <a:rPr lang="de-DE" sz="2000" dirty="0"/>
              <a:t>Easy to convert into other representations</a:t>
            </a:r>
            <a:br>
              <a:rPr lang="de-DE" sz="2000" dirty="0"/>
            </a:br>
            <a:r>
              <a:rPr lang="de-DE" sz="2000" dirty="0"/>
              <a:t>(XML transformation languages)</a:t>
            </a:r>
          </a:p>
          <a:p>
            <a:pPr>
              <a:lnSpc>
                <a:spcPct val="150000"/>
              </a:lnSpc>
            </a:pPr>
            <a:r>
              <a:rPr lang="de-DE" sz="2000" dirty="0"/>
              <a:t>Many additional standards and tools</a:t>
            </a:r>
          </a:p>
          <a:p>
            <a:pPr>
              <a:lnSpc>
                <a:spcPct val="150000"/>
              </a:lnSpc>
            </a:pPr>
            <a:r>
              <a:rPr lang="de-DE" sz="2000" dirty="0"/>
              <a:t>Widely used and supported</a:t>
            </a:r>
          </a:p>
          <a:p>
            <a:pPr>
              <a:lnSpc>
                <a:spcPct val="150000"/>
              </a:lnSpc>
            </a:pP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lstStyle/>
          <a:p>
            <a:r>
              <a:rPr lang="en-US" b="1" dirty="0" smtClean="0"/>
              <a:t>A Simple XML Document</a:t>
            </a:r>
            <a:endParaRPr lang="en-US" b="1" dirty="0"/>
          </a:p>
        </p:txBody>
      </p:sp>
      <p:sp>
        <p:nvSpPr>
          <p:cNvPr id="3" name="Content Placeholder 2"/>
          <p:cNvSpPr>
            <a:spLocks noGrp="1"/>
          </p:cNvSpPr>
          <p:nvPr>
            <p:ph sz="quarter" idx="1"/>
          </p:nvPr>
        </p:nvSpPr>
        <p:spPr/>
        <p:txBody>
          <a:bodyPr>
            <a:normAutofit fontScale="92500" lnSpcReduction="10000"/>
          </a:bodyPr>
          <a:lstStyle/>
          <a:p>
            <a:pPr>
              <a:buFontTx/>
              <a:buNone/>
            </a:pPr>
            <a:r>
              <a:rPr lang="en-US" b="1" dirty="0" smtClean="0">
                <a:latin typeface="Courier New" pitchFamily="49" charset="0"/>
              </a:rPr>
              <a:t>&lt;article&gt;</a:t>
            </a:r>
          </a:p>
          <a:p>
            <a:pPr>
              <a:buFontTx/>
              <a:buNone/>
            </a:pPr>
            <a:r>
              <a:rPr lang="en-US" b="1" dirty="0" smtClean="0">
                <a:latin typeface="Courier New" pitchFamily="49" charset="0"/>
              </a:rPr>
              <a:t>  &lt;author&gt;William Stallings&lt;/author&gt;</a:t>
            </a:r>
          </a:p>
          <a:p>
            <a:pPr>
              <a:buFontTx/>
              <a:buNone/>
            </a:pPr>
            <a:r>
              <a:rPr lang="en-US" b="1" dirty="0" smtClean="0">
                <a:latin typeface="Courier New" pitchFamily="49" charset="0"/>
              </a:rPr>
              <a:t>  &lt;title&gt;The Web in Ten Years&lt;/title&gt;</a:t>
            </a:r>
          </a:p>
          <a:p>
            <a:pPr>
              <a:buFontTx/>
              <a:buNone/>
            </a:pPr>
            <a:r>
              <a:rPr lang="en-US" b="1" dirty="0" smtClean="0">
                <a:latin typeface="Courier New" pitchFamily="49" charset="0"/>
              </a:rPr>
              <a:t>  &lt;text&gt;</a:t>
            </a:r>
          </a:p>
          <a:p>
            <a:pPr>
              <a:buFontTx/>
              <a:buNone/>
            </a:pPr>
            <a:r>
              <a:rPr lang="en-US" b="1" dirty="0" smtClean="0">
                <a:latin typeface="Courier New" pitchFamily="49" charset="0"/>
              </a:rPr>
              <a:t>    &lt;abstract&gt;In order to evolve...&lt;/abstract&gt;</a:t>
            </a:r>
          </a:p>
          <a:p>
            <a:pPr>
              <a:buFontTx/>
              <a:buNone/>
            </a:pPr>
            <a:r>
              <a:rPr lang="en-US" b="1" dirty="0" smtClean="0">
                <a:latin typeface="Courier New" pitchFamily="49" charset="0"/>
              </a:rPr>
              <a:t>    &lt;section number=“1” title=“Introduction”&gt;</a:t>
            </a:r>
          </a:p>
          <a:p>
            <a:pPr>
              <a:buFontTx/>
              <a:buNone/>
            </a:pPr>
            <a:r>
              <a:rPr lang="en-US" b="1" dirty="0" smtClean="0">
                <a:latin typeface="Courier New" pitchFamily="49" charset="0"/>
              </a:rPr>
              <a:t>      The &lt;index&gt;Web&lt;/index&gt; provides the universal...</a:t>
            </a:r>
          </a:p>
          <a:p>
            <a:pPr>
              <a:buFontTx/>
              <a:buNone/>
            </a:pPr>
            <a:r>
              <a:rPr lang="en-US" b="1" dirty="0" smtClean="0">
                <a:latin typeface="Courier New" pitchFamily="49" charset="0"/>
              </a:rPr>
              <a:t>    &lt;/section&gt;</a:t>
            </a:r>
          </a:p>
          <a:p>
            <a:pPr>
              <a:buFontTx/>
              <a:buNone/>
            </a:pPr>
            <a:r>
              <a:rPr lang="en-US" b="1" dirty="0" smtClean="0">
                <a:latin typeface="Courier New" pitchFamily="49" charset="0"/>
              </a:rPr>
              <a:t>  &lt;/text&gt;</a:t>
            </a:r>
          </a:p>
          <a:p>
            <a:pPr>
              <a:buFontTx/>
              <a:buNone/>
            </a:pPr>
            <a:r>
              <a:rPr lang="en-US" b="1" dirty="0" smtClean="0">
                <a:latin typeface="Courier New" pitchFamily="49" charset="0"/>
              </a:rPr>
              <a:t>&lt;/article&gt;</a:t>
            </a:r>
            <a:endParaRPr lang="en-US" b="1" dirty="0" smtClean="0"/>
          </a:p>
          <a:p>
            <a:endParaRPr lang="en-US" dirty="0"/>
          </a:p>
        </p:txBody>
      </p:sp>
      <p:sp>
        <p:nvSpPr>
          <p:cNvPr id="7" name="Text Box 5"/>
          <p:cNvSpPr txBox="1">
            <a:spLocks noChangeArrowheads="1"/>
          </p:cNvSpPr>
          <p:nvPr/>
        </p:nvSpPr>
        <p:spPr bwMode="auto">
          <a:xfrm>
            <a:off x="6056278" y="1565947"/>
            <a:ext cx="2730564" cy="830997"/>
          </a:xfrm>
          <a:prstGeom prst="rect">
            <a:avLst/>
          </a:prstGeom>
          <a:solidFill>
            <a:schemeClr val="accent3">
              <a:lumMod val="40000"/>
              <a:lumOff val="60000"/>
            </a:schemeClr>
          </a:solidFill>
          <a:ln w="9525">
            <a:noFill/>
            <a:miter lim="800000"/>
            <a:headEnd/>
            <a:tailEnd/>
          </a:ln>
          <a:effectLst/>
        </p:spPr>
        <p:txBody>
          <a:bodyPr wrap="square">
            <a:spAutoFit/>
          </a:bodyPr>
          <a:lstStyle/>
          <a:p>
            <a:pPr>
              <a:spcBef>
                <a:spcPct val="50000"/>
              </a:spcBef>
            </a:pPr>
            <a:r>
              <a:rPr lang="de-DE" sz="2400" b="1" dirty="0"/>
              <a:t>Freely definable tags</a:t>
            </a:r>
          </a:p>
        </p:txBody>
      </p:sp>
      <p:sp>
        <p:nvSpPr>
          <p:cNvPr id="8" name="Line 6"/>
          <p:cNvSpPr>
            <a:spLocks noChangeShapeType="1"/>
          </p:cNvSpPr>
          <p:nvPr/>
        </p:nvSpPr>
        <p:spPr bwMode="auto">
          <a:xfrm flipH="1">
            <a:off x="2143108" y="1783434"/>
            <a:ext cx="3864943" cy="63308"/>
          </a:xfrm>
          <a:prstGeom prst="line">
            <a:avLst/>
          </a:prstGeom>
          <a:noFill/>
          <a:ln w="57150">
            <a:solidFill>
              <a:schemeClr val="accent3">
                <a:lumMod val="60000"/>
                <a:lumOff val="40000"/>
              </a:schemeClr>
            </a:solidFill>
            <a:round/>
            <a:headEnd/>
            <a:tailEnd type="triangle" w="med" len="med"/>
          </a:ln>
          <a:effectLst/>
        </p:spPr>
        <p:txBody>
          <a:bodyPr/>
          <a:lstStyle/>
          <a:p>
            <a:endParaRPr lang="en-US"/>
          </a:p>
        </p:txBody>
      </p:sp>
      <p:sp>
        <p:nvSpPr>
          <p:cNvPr id="9" name="Line 7"/>
          <p:cNvSpPr>
            <a:spLocks noChangeShapeType="1"/>
          </p:cNvSpPr>
          <p:nvPr/>
        </p:nvSpPr>
        <p:spPr bwMode="auto">
          <a:xfrm flipH="1">
            <a:off x="2216131" y="1783436"/>
            <a:ext cx="3793688" cy="356396"/>
          </a:xfrm>
          <a:prstGeom prst="line">
            <a:avLst/>
          </a:prstGeom>
          <a:noFill/>
          <a:ln w="57150">
            <a:solidFill>
              <a:schemeClr val="accent3">
                <a:lumMod val="60000"/>
                <a:lumOff val="40000"/>
              </a:schemeClr>
            </a:solidFill>
            <a:round/>
            <a:headEnd/>
            <a:tailEnd type="triangle" w="med" len="med"/>
          </a:ln>
          <a:effectLst/>
        </p:spPr>
        <p:txBody>
          <a:bodyPr/>
          <a:lstStyle/>
          <a:p>
            <a:endParaRPr lang="en-US"/>
          </a:p>
        </p:txBody>
      </p:sp>
      <p:sp>
        <p:nvSpPr>
          <p:cNvPr id="10" name="Line 8"/>
          <p:cNvSpPr>
            <a:spLocks noChangeShapeType="1"/>
          </p:cNvSpPr>
          <p:nvPr/>
        </p:nvSpPr>
        <p:spPr bwMode="auto">
          <a:xfrm flipH="1">
            <a:off x="2719368" y="1783435"/>
            <a:ext cx="3302629" cy="1357773"/>
          </a:xfrm>
          <a:prstGeom prst="line">
            <a:avLst/>
          </a:prstGeom>
          <a:noFill/>
          <a:ln w="57150">
            <a:solidFill>
              <a:schemeClr val="accent3">
                <a:lumMod val="60000"/>
                <a:lumOff val="40000"/>
              </a:schemeClr>
            </a:solidFill>
            <a:round/>
            <a:headEnd/>
            <a:tailEnd type="triangle" w="med" len="med"/>
          </a:ln>
          <a:effectLst/>
        </p:spPr>
        <p:txBody>
          <a:bodyPr/>
          <a:lstStyle/>
          <a:p>
            <a:endParaRPr lang="en-US"/>
          </a:p>
        </p:txBody>
      </p:sp>
      <p:sp>
        <p:nvSpPr>
          <p:cNvPr id="11" name="Line 9"/>
          <p:cNvSpPr>
            <a:spLocks noChangeShapeType="1"/>
          </p:cNvSpPr>
          <p:nvPr/>
        </p:nvSpPr>
        <p:spPr bwMode="auto">
          <a:xfrm flipH="1">
            <a:off x="2935273" y="1783435"/>
            <a:ext cx="3091954" cy="2002755"/>
          </a:xfrm>
          <a:prstGeom prst="line">
            <a:avLst/>
          </a:prstGeom>
          <a:noFill/>
          <a:ln w="57150">
            <a:solidFill>
              <a:schemeClr val="accent3">
                <a:lumMod val="60000"/>
                <a:lumOff val="40000"/>
              </a:schemeClr>
            </a:solidFill>
            <a:round/>
            <a:headEnd/>
            <a:tailEnd type="triangle" w="med" len="med"/>
          </a:ln>
          <a:effectLst/>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6908"/>
          </a:xfrm>
        </p:spPr>
        <p:txBody>
          <a:bodyPr/>
          <a:lstStyle/>
          <a:p>
            <a:r>
              <a:rPr lang="de-DE" b="1" dirty="0" smtClean="0"/>
              <a:t>Elements vs. Attributes</a:t>
            </a:r>
            <a:endParaRPr lang="en-US" b="1" dirty="0"/>
          </a:p>
        </p:txBody>
      </p:sp>
      <p:sp>
        <p:nvSpPr>
          <p:cNvPr id="3" name="Content Placeholder 2"/>
          <p:cNvSpPr>
            <a:spLocks noGrp="1"/>
          </p:cNvSpPr>
          <p:nvPr>
            <p:ph sz="quarter" idx="1"/>
          </p:nvPr>
        </p:nvSpPr>
        <p:spPr>
          <a:xfrm>
            <a:off x="457200" y="1357298"/>
            <a:ext cx="7467600" cy="5116654"/>
          </a:xfrm>
        </p:spPr>
        <p:txBody>
          <a:bodyPr>
            <a:normAutofit fontScale="85000" lnSpcReduction="10000"/>
          </a:bodyPr>
          <a:lstStyle/>
          <a:p>
            <a:pPr>
              <a:buFontTx/>
              <a:buNone/>
            </a:pPr>
            <a:r>
              <a:rPr lang="de-DE" dirty="0" smtClean="0"/>
              <a:t>Elements may have </a:t>
            </a:r>
            <a:r>
              <a:rPr lang="de-DE" b="1" dirty="0" smtClean="0"/>
              <a:t>attributes</a:t>
            </a:r>
            <a:r>
              <a:rPr lang="de-DE" dirty="0" smtClean="0"/>
              <a:t> (in the start tag) that have a </a:t>
            </a:r>
            <a:r>
              <a:rPr lang="de-DE" b="1" dirty="0" smtClean="0"/>
              <a:t>name</a:t>
            </a:r>
            <a:r>
              <a:rPr lang="de-DE" dirty="0" smtClean="0"/>
              <a:t> and</a:t>
            </a:r>
          </a:p>
          <a:p>
            <a:pPr>
              <a:buFontTx/>
              <a:buNone/>
            </a:pPr>
            <a:r>
              <a:rPr lang="de-DE" dirty="0" smtClean="0"/>
              <a:t>a </a:t>
            </a:r>
            <a:r>
              <a:rPr lang="de-DE" b="1" dirty="0" smtClean="0"/>
              <a:t>value</a:t>
            </a:r>
            <a:r>
              <a:rPr lang="de-DE" dirty="0" smtClean="0"/>
              <a:t>, e.g. </a:t>
            </a:r>
            <a:r>
              <a:rPr lang="de-DE" sz="2800" b="1" dirty="0" smtClean="0">
                <a:latin typeface="Courier New" pitchFamily="49" charset="0"/>
              </a:rPr>
              <a:t>&lt;section number=“1“&gt;</a:t>
            </a:r>
            <a:r>
              <a:rPr lang="de-DE" dirty="0" smtClean="0"/>
              <a:t>.</a:t>
            </a:r>
          </a:p>
          <a:p>
            <a:pPr>
              <a:buFontTx/>
              <a:buNone/>
            </a:pPr>
            <a:r>
              <a:rPr lang="de-DE" dirty="0" smtClean="0"/>
              <a:t>What is the difference between elements and attributes?</a:t>
            </a:r>
          </a:p>
          <a:p>
            <a:r>
              <a:rPr lang="de-DE" dirty="0" smtClean="0"/>
              <a:t>Only one attribute with a given name per element (but an arbitrary number of subelements)</a:t>
            </a:r>
          </a:p>
          <a:p>
            <a:r>
              <a:rPr lang="de-DE" dirty="0" smtClean="0"/>
              <a:t>Attributes have no structure, simply strings (while elements can have subelements)</a:t>
            </a:r>
          </a:p>
          <a:p>
            <a:pPr>
              <a:buFontTx/>
              <a:buNone/>
            </a:pPr>
            <a:r>
              <a:rPr lang="de-DE" dirty="0" smtClean="0"/>
              <a:t>As a </a:t>
            </a:r>
            <a:r>
              <a:rPr lang="de-DE" i="1" dirty="0" smtClean="0"/>
              <a:t>rule of thumb</a:t>
            </a:r>
            <a:r>
              <a:rPr lang="de-DE" dirty="0" smtClean="0"/>
              <a:t>:</a:t>
            </a:r>
          </a:p>
          <a:p>
            <a:r>
              <a:rPr lang="de-DE" dirty="0" smtClean="0"/>
              <a:t>Content into elements</a:t>
            </a:r>
          </a:p>
          <a:p>
            <a:r>
              <a:rPr lang="de-DE" dirty="0" smtClean="0"/>
              <a:t>Metadata into attributes</a:t>
            </a:r>
          </a:p>
          <a:p>
            <a:pPr>
              <a:buFontTx/>
              <a:buNone/>
            </a:pPr>
            <a:r>
              <a:rPr lang="de-DE" dirty="0" smtClean="0"/>
              <a:t>Example:</a:t>
            </a:r>
          </a:p>
          <a:p>
            <a:pPr>
              <a:buFontTx/>
              <a:buNone/>
            </a:pPr>
            <a:r>
              <a:rPr lang="de-DE" b="1" dirty="0" smtClean="0">
                <a:latin typeface="Courier New" pitchFamily="49" charset="0"/>
              </a:rPr>
              <a:t>&lt;person born=“1912-06-23“ died=“1954-06-07“&gt;</a:t>
            </a:r>
          </a:p>
          <a:p>
            <a:pPr>
              <a:buFontTx/>
              <a:buNone/>
            </a:pPr>
            <a:r>
              <a:rPr lang="de-DE" b="1" dirty="0" smtClean="0">
                <a:latin typeface="Courier New" pitchFamily="49" charset="0"/>
              </a:rPr>
              <a:t>Alan Turing&lt;/person&gt; proved that…</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216</TotalTime>
  <Words>1251</Words>
  <Application>Microsoft Office PowerPoint</Application>
  <PresentationFormat>On-screen Show (4:3)</PresentationFormat>
  <Paragraphs>196</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 </vt:lpstr>
      <vt:lpstr>Web Services</vt:lpstr>
      <vt:lpstr>Web Services(Cont)</vt:lpstr>
      <vt:lpstr>What are Web Services?</vt:lpstr>
      <vt:lpstr>XML is not…</vt:lpstr>
      <vt:lpstr>But then – what is it?</vt:lpstr>
      <vt:lpstr>Possible Advantages of Using XML</vt:lpstr>
      <vt:lpstr>A Simple XML Document</vt:lpstr>
      <vt:lpstr>Elements vs. Attributes</vt:lpstr>
      <vt:lpstr>Explicit Namespaces</vt:lpstr>
      <vt:lpstr>Default Namespaces </vt:lpstr>
      <vt:lpstr>Document Type Definitions</vt:lpstr>
      <vt:lpstr>Element Declarations in DTDs</vt:lpstr>
      <vt:lpstr>Attribute Declarations in DTDs</vt:lpstr>
      <vt:lpstr>Attribute Types in DTDs</vt:lpstr>
      <vt:lpstr>Flaws of DTDs</vt:lpstr>
      <vt:lpstr>XML Schema</vt:lpstr>
      <vt:lpstr>Network Protocols to Backend Databases</vt:lpstr>
      <vt:lpstr>Exchange of Information between applications in distributed environment </vt:lpstr>
      <vt:lpstr>Locating Remote Web Services</vt:lpstr>
      <vt:lpstr>UDDI </vt:lpstr>
      <vt:lpstr>UDDI - Elements</vt:lpstr>
      <vt:lpstr>UDDI - Sections</vt:lpstr>
      <vt:lpstr>UDDI - nodes and registry </vt:lpstr>
      <vt:lpstr>UDDI - Specifications </vt:lpstr>
      <vt:lpstr>UDDI – Specifications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Services</dc:title>
  <dc:creator>Hemalatha. K</dc:creator>
  <cp:lastModifiedBy>MUTHU</cp:lastModifiedBy>
  <cp:revision>15</cp:revision>
  <dcterms:created xsi:type="dcterms:W3CDTF">2016-01-13T14:25:39Z</dcterms:created>
  <dcterms:modified xsi:type="dcterms:W3CDTF">2019-02-01T06:12:23Z</dcterms:modified>
</cp:coreProperties>
</file>