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322" r:id="rId2"/>
    <p:sldId id="321" r:id="rId3"/>
    <p:sldId id="303" r:id="rId4"/>
    <p:sldId id="304" r:id="rId5"/>
    <p:sldId id="305" r:id="rId6"/>
    <p:sldId id="306" r:id="rId7"/>
    <p:sldId id="307" r:id="rId8"/>
    <p:sldId id="308" r:id="rId9"/>
    <p:sldId id="309" r:id="rId10"/>
    <p:sldId id="310" r:id="rId11"/>
    <p:sldId id="311" r:id="rId12"/>
    <p:sldId id="312" r:id="rId13"/>
    <p:sldId id="313" r:id="rId14"/>
    <p:sldId id="314" r:id="rId15"/>
    <p:sldId id="315" r:id="rId16"/>
    <p:sldId id="316" r:id="rId17"/>
    <p:sldId id="317" r:id="rId18"/>
    <p:sldId id="318" r:id="rId19"/>
    <p:sldId id="319" r:id="rId20"/>
    <p:sldId id="320"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07" autoAdjust="0"/>
  </p:normalViewPr>
  <p:slideViewPr>
    <p:cSldViewPr>
      <p:cViewPr varScale="1">
        <p:scale>
          <a:sx n="83" d="100"/>
          <a:sy n="83" d="100"/>
        </p:scale>
        <p:origin x="-1506" y="-90"/>
      </p:cViewPr>
      <p:guideLst>
        <p:guide orient="horz" pos="2160"/>
        <p:guide pos="2880"/>
      </p:guideLst>
    </p:cSldViewPr>
  </p:slideViewPr>
  <p:outlineViewPr>
    <p:cViewPr>
      <p:scale>
        <a:sx n="33" d="100"/>
        <a:sy n="33" d="100"/>
      </p:scale>
      <p:origin x="246" y="427884"/>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AF16475-E4C5-46AB-98E0-82EA040B0944}" type="datetimeFigureOut">
              <a:rPr lang="en-US" smtClean="0"/>
              <a:pPr/>
              <a:t>2/1/2019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C4F8F5EF-4995-4F33-A764-9C3FBB24057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AF16475-E4C5-46AB-98E0-82EA040B0944}" type="datetimeFigureOut">
              <a:rPr lang="en-US" smtClean="0"/>
              <a:pPr/>
              <a:t>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F8F5EF-4995-4F33-A764-9C3FBB24057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AF16475-E4C5-46AB-98E0-82EA040B0944}" type="datetimeFigureOut">
              <a:rPr lang="en-US" smtClean="0"/>
              <a:pPr/>
              <a:t>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F8F5EF-4995-4F33-A764-9C3FBB24057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AF16475-E4C5-46AB-98E0-82EA040B0944}" type="datetimeFigureOut">
              <a:rPr lang="en-US" smtClean="0"/>
              <a:pPr/>
              <a:t>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F8F5EF-4995-4F33-A764-9C3FBB24057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AF16475-E4C5-46AB-98E0-82EA040B0944}" type="datetimeFigureOut">
              <a:rPr lang="en-US" smtClean="0"/>
              <a:pPr/>
              <a:t>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F8F5EF-4995-4F33-A764-9C3FBB24057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AF16475-E4C5-46AB-98E0-82EA040B0944}" type="datetimeFigureOut">
              <a:rPr lang="en-US" smtClean="0"/>
              <a:pPr/>
              <a:t>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F8F5EF-4995-4F33-A764-9C3FBB24057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AF16475-E4C5-46AB-98E0-82EA040B0944}" type="datetimeFigureOut">
              <a:rPr lang="en-US" smtClean="0"/>
              <a:pPr/>
              <a:t>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F8F5EF-4995-4F33-A764-9C3FBB24057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AF16475-E4C5-46AB-98E0-82EA040B0944}" type="datetimeFigureOut">
              <a:rPr lang="en-US" smtClean="0"/>
              <a:pPr/>
              <a:t>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F8F5EF-4995-4F33-A764-9C3FBB24057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F16475-E4C5-46AB-98E0-82EA040B0944}" type="datetimeFigureOut">
              <a:rPr lang="en-US" smtClean="0"/>
              <a:pPr/>
              <a:t>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F8F5EF-4995-4F33-A764-9C3FBB24057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AF16475-E4C5-46AB-98E0-82EA040B0944}" type="datetimeFigureOut">
              <a:rPr lang="en-US" smtClean="0"/>
              <a:pPr/>
              <a:t>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F8F5EF-4995-4F33-A764-9C3FBB24057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AF16475-E4C5-46AB-98E0-82EA040B0944}" type="datetimeFigureOut">
              <a:rPr lang="en-US" smtClean="0"/>
              <a:pPr/>
              <a:t>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C4F8F5EF-4995-4F33-A764-9C3FBB240570}"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AF16475-E4C5-46AB-98E0-82EA040B0944}" type="datetimeFigureOut">
              <a:rPr lang="en-US" smtClean="0"/>
              <a:pPr/>
              <a:t>2/1/2019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4F8F5EF-4995-4F33-A764-9C3FBB240570}"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1173157"/>
            <a:ext cx="7772400" cy="1470025"/>
          </a:xfrm>
        </p:spPr>
        <p:txBody>
          <a:bodyPr>
            <a:normAutofit fontScale="90000"/>
          </a:bodyPr>
          <a:lstStyle/>
          <a:p>
            <a:pPr algn="ctr"/>
            <a:r>
              <a:rPr lang="en-IN" dirty="0" smtClean="0">
                <a:solidFill>
                  <a:srgbClr val="FFFF00"/>
                </a:solidFill>
              </a:rPr>
              <a:t>Introduction to Web Services</a:t>
            </a:r>
            <a:endParaRPr lang="en-US" dirty="0">
              <a:solidFill>
                <a:srgbClr val="FFFF00"/>
              </a:solidFill>
            </a:endParaRPr>
          </a:p>
        </p:txBody>
      </p:sp>
      <p:sp>
        <p:nvSpPr>
          <p:cNvPr id="3" name="Subtitle 2"/>
          <p:cNvSpPr>
            <a:spLocks noGrp="1"/>
          </p:cNvSpPr>
          <p:nvPr>
            <p:ph type="subTitle" idx="1"/>
          </p:nvPr>
        </p:nvSpPr>
        <p:spPr>
          <a:xfrm>
            <a:off x="1371600" y="1928802"/>
            <a:ext cx="6400800" cy="4214842"/>
          </a:xfrm>
        </p:spPr>
        <p:txBody>
          <a:bodyPr>
            <a:noAutofit/>
          </a:bodyPr>
          <a:lstStyle/>
          <a:p>
            <a:pPr lvl="1" algn="l"/>
            <a:endParaRPr lang="en-US" sz="1800" dirty="0" smtClean="0"/>
          </a:p>
          <a:p>
            <a:pPr lvl="1"/>
            <a:endParaRPr lang="en-IN" sz="1800" dirty="0">
              <a:solidFill>
                <a:srgbClr val="FFFF00"/>
              </a:solidFill>
            </a:endParaRPr>
          </a:p>
          <a:p>
            <a:pPr lvl="1"/>
            <a:endParaRPr lang="en-IN" sz="1800" dirty="0" smtClean="0">
              <a:solidFill>
                <a:srgbClr val="FFFF00"/>
              </a:solidFill>
            </a:endParaRPr>
          </a:p>
          <a:p>
            <a:pPr algn="ctr"/>
            <a:r>
              <a:rPr lang="en-IN" altLang="zh-TW" dirty="0" smtClean="0">
                <a:solidFill>
                  <a:srgbClr val="002060"/>
                </a:solidFill>
              </a:rPr>
              <a:t>Dr. V.Jayaraj</a:t>
            </a:r>
            <a:endParaRPr lang="en-IN" altLang="zh-TW" sz="2000" dirty="0" smtClean="0">
              <a:solidFill>
                <a:srgbClr val="002060"/>
              </a:solidFill>
            </a:endParaRPr>
          </a:p>
          <a:p>
            <a:pPr algn="ctr"/>
            <a:r>
              <a:rPr lang="en-IN" altLang="zh-TW" dirty="0" smtClean="0">
                <a:solidFill>
                  <a:srgbClr val="002060"/>
                </a:solidFill>
              </a:rPr>
              <a:t>Professor</a:t>
            </a:r>
          </a:p>
          <a:p>
            <a:pPr algn="ctr"/>
            <a:r>
              <a:rPr lang="en-IN" altLang="zh-TW" dirty="0" smtClean="0">
                <a:solidFill>
                  <a:srgbClr val="002060"/>
                </a:solidFill>
              </a:rPr>
              <a:t>Department of  CS &amp; Engg</a:t>
            </a:r>
          </a:p>
          <a:p>
            <a:pPr algn="ctr"/>
            <a:r>
              <a:rPr lang="en-IN" altLang="zh-TW" dirty="0" smtClean="0">
                <a:solidFill>
                  <a:srgbClr val="002060"/>
                </a:solidFill>
              </a:rPr>
              <a:t>BDU</a:t>
            </a:r>
          </a:p>
          <a:p>
            <a:pPr algn="ctr"/>
            <a:r>
              <a:rPr lang="en-IN" altLang="zh-TW" dirty="0" smtClean="0">
                <a:solidFill>
                  <a:srgbClr val="002060"/>
                </a:solidFill>
              </a:rPr>
              <a:t>Trichy</a:t>
            </a:r>
          </a:p>
          <a:p>
            <a:pPr lvl="1" algn="l"/>
            <a:endParaRPr lang="en-US" sz="1800" dirty="0" smtClean="0"/>
          </a:p>
          <a:p>
            <a:endParaRPr lang="en-US" sz="1800" dirty="0">
              <a:solidFill>
                <a:srgbClr val="0070C0"/>
              </a:solidFill>
            </a:endParaRPr>
          </a:p>
        </p:txBody>
      </p:sp>
      <p:sp>
        <p:nvSpPr>
          <p:cNvPr id="4" name="TextBox 3"/>
          <p:cNvSpPr txBox="1"/>
          <p:nvPr/>
        </p:nvSpPr>
        <p:spPr>
          <a:xfrm>
            <a:off x="2643174" y="714356"/>
            <a:ext cx="4286280" cy="830997"/>
          </a:xfrm>
          <a:prstGeom prst="rect">
            <a:avLst/>
          </a:prstGeom>
          <a:noFill/>
        </p:spPr>
        <p:txBody>
          <a:bodyPr wrap="square" rtlCol="0">
            <a:spAutoFit/>
          </a:bodyPr>
          <a:lstStyle/>
          <a:p>
            <a:r>
              <a:rPr lang="en-IN" sz="4800" dirty="0" smtClean="0">
                <a:solidFill>
                  <a:srgbClr val="FFFF00"/>
                </a:solidFill>
                <a:latin typeface="Times New Roman" pitchFamily="18" charset="0"/>
                <a:cs typeface="Times New Roman" pitchFamily="18" charset="0"/>
              </a:rPr>
              <a:t>Web Services</a:t>
            </a:r>
            <a:endParaRPr lang="en-US" sz="4800" dirty="0">
              <a:latin typeface="Times New Roman" pitchFamily="18" charset="0"/>
              <a:cs typeface="Times New Roman" pitchFamily="18" charset="0"/>
            </a:endParaRPr>
          </a:p>
        </p:txBody>
      </p:sp>
      <p:sp>
        <p:nvSpPr>
          <p:cNvPr id="5" name="TextBox 4"/>
          <p:cNvSpPr txBox="1"/>
          <p:nvPr/>
        </p:nvSpPr>
        <p:spPr>
          <a:xfrm>
            <a:off x="7429520" y="559338"/>
            <a:ext cx="1571636" cy="369332"/>
          </a:xfrm>
          <a:prstGeom prst="rect">
            <a:avLst/>
          </a:prstGeom>
          <a:noFill/>
        </p:spPr>
        <p:txBody>
          <a:bodyPr wrap="square" rtlCol="0">
            <a:spAutoFit/>
          </a:bodyPr>
          <a:lstStyle/>
          <a:p>
            <a:r>
              <a:rPr lang="en-US" dirty="0" smtClean="0"/>
              <a:t>Unit I</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SOAP Characteristics</a:t>
            </a:r>
            <a:endParaRPr lang="en-US" dirty="0"/>
          </a:p>
        </p:txBody>
      </p:sp>
      <p:sp>
        <p:nvSpPr>
          <p:cNvPr id="3" name="Content Placeholder 2"/>
          <p:cNvSpPr>
            <a:spLocks noGrp="1"/>
          </p:cNvSpPr>
          <p:nvPr>
            <p:ph idx="1"/>
          </p:nvPr>
        </p:nvSpPr>
        <p:spPr/>
        <p:txBody>
          <a:bodyPr/>
          <a:lstStyle/>
          <a:p>
            <a:r>
              <a:rPr lang="en-US" dirty="0" smtClean="0"/>
              <a:t>SOAP has three major characteristics:</a:t>
            </a:r>
          </a:p>
          <a:p>
            <a:pPr lvl="1"/>
            <a:r>
              <a:rPr lang="en-US" dirty="0" smtClean="0"/>
              <a:t>Extensibility </a:t>
            </a:r>
            <a:r>
              <a:rPr lang="en-US" dirty="0" smtClean="0">
                <a:latin typeface="Arial"/>
              </a:rPr>
              <a:t>–</a:t>
            </a:r>
            <a:r>
              <a:rPr lang="en-US" dirty="0" smtClean="0"/>
              <a:t>  security and WS-routing are among the extensions  under development.</a:t>
            </a:r>
          </a:p>
          <a:p>
            <a:pPr lvl="1"/>
            <a:r>
              <a:rPr lang="en-US" dirty="0" smtClean="0"/>
              <a:t>Neutrality - SOAP can be used over any transport protocol such as HTTP, SMTP or even TCP.</a:t>
            </a:r>
          </a:p>
          <a:p>
            <a:pPr lvl="1"/>
            <a:r>
              <a:rPr lang="en-US" dirty="0" smtClean="0"/>
              <a:t>Independent - SOAP allows for any programming model .</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WSDL</a:t>
            </a:r>
            <a:endParaRPr lang="en-US" dirty="0"/>
          </a:p>
        </p:txBody>
      </p:sp>
      <p:sp>
        <p:nvSpPr>
          <p:cNvPr id="3" name="Content Placeholder 2"/>
          <p:cNvSpPr>
            <a:spLocks noGrp="1"/>
          </p:cNvSpPr>
          <p:nvPr>
            <p:ph idx="1"/>
          </p:nvPr>
        </p:nvSpPr>
        <p:spPr>
          <a:xfrm>
            <a:off x="214282" y="1214422"/>
            <a:ext cx="8472518" cy="5143536"/>
          </a:xfrm>
        </p:spPr>
        <p:txBody>
          <a:bodyPr>
            <a:normAutofit/>
          </a:bodyPr>
          <a:lstStyle/>
          <a:p>
            <a:endParaRPr lang="en-GB" dirty="0" smtClean="0"/>
          </a:p>
          <a:p>
            <a:pPr>
              <a:buNone/>
            </a:pPr>
            <a:endParaRPr lang="en-GB" dirty="0" smtClean="0"/>
          </a:p>
          <a:p>
            <a:r>
              <a:rPr lang="en-GB" dirty="0" smtClean="0"/>
              <a:t>Describes the Web Service and defines the functions that are exposed in the Web Service</a:t>
            </a:r>
          </a:p>
          <a:p>
            <a:pPr>
              <a:buNone/>
            </a:pPr>
            <a:r>
              <a:rPr lang="en-GB" dirty="0" smtClean="0"/>
              <a:t>    Defines the XML grammar to be used in the messages.</a:t>
            </a:r>
          </a:p>
          <a:p>
            <a:pPr lvl="1"/>
            <a:r>
              <a:rPr lang="en-GB" sz="3200" dirty="0" smtClean="0"/>
              <a:t>Uses the W3C Schema language</a:t>
            </a:r>
          </a:p>
          <a:p>
            <a:pPr>
              <a:lnSpc>
                <a:spcPct val="90000"/>
              </a:lnSpc>
            </a:pPr>
            <a:r>
              <a:rPr lang="en-US" dirty="0" smtClean="0"/>
              <a:t>In addition to describing message contents, WSDL defines where the service is available and what communications protocol is used to talk to the service. </a:t>
            </a:r>
          </a:p>
          <a:p>
            <a:pPr lvl="1">
              <a:buNone/>
            </a:pPr>
            <a:endParaRPr lang="en-GB" dirty="0" smtClean="0"/>
          </a:p>
          <a:p>
            <a:pP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UDDI</a:t>
            </a:r>
            <a:endParaRPr lang="en-US" dirty="0"/>
          </a:p>
        </p:txBody>
      </p:sp>
      <p:sp>
        <p:nvSpPr>
          <p:cNvPr id="3" name="Content Placeholder 2"/>
          <p:cNvSpPr>
            <a:spLocks noGrp="1"/>
          </p:cNvSpPr>
          <p:nvPr>
            <p:ph idx="1"/>
          </p:nvPr>
        </p:nvSpPr>
        <p:spPr/>
        <p:txBody>
          <a:bodyPr/>
          <a:lstStyle/>
          <a:p>
            <a:pPr marL="609600" indent="-609600"/>
            <a:r>
              <a:rPr lang="en-US" dirty="0" smtClean="0"/>
              <a:t>UDDI stands for Universal Description, Discovery and Integration.</a:t>
            </a:r>
          </a:p>
          <a:p>
            <a:pPr marL="609600" indent="-609600"/>
            <a:r>
              <a:rPr lang="en-US" dirty="0" smtClean="0"/>
              <a:t>UDDI is a directory for storing information about web services , like yellow pages.</a:t>
            </a:r>
          </a:p>
          <a:p>
            <a:pPr marL="609600" indent="-609600"/>
            <a:r>
              <a:rPr lang="en-US" dirty="0" smtClean="0"/>
              <a:t>UDDI is a directory of web service interfaces described by WSDL. </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How does XML differ from HTML?</a:t>
            </a:r>
            <a:endParaRPr lang="en-US" dirty="0"/>
          </a:p>
        </p:txBody>
      </p:sp>
      <p:sp>
        <p:nvSpPr>
          <p:cNvPr id="3" name="Content Placeholder 2"/>
          <p:cNvSpPr>
            <a:spLocks noGrp="1"/>
          </p:cNvSpPr>
          <p:nvPr>
            <p:ph idx="1"/>
          </p:nvPr>
        </p:nvSpPr>
        <p:spPr/>
        <p:txBody>
          <a:bodyPr>
            <a:normAutofit fontScale="92500" lnSpcReduction="10000"/>
          </a:bodyPr>
          <a:lstStyle/>
          <a:p>
            <a:r>
              <a:rPr lang="en-GB" dirty="0" smtClean="0"/>
              <a:t>HTML is a presentation </a:t>
            </a:r>
            <a:r>
              <a:rPr lang="en-GB" dirty="0" err="1" smtClean="0"/>
              <a:t>markup</a:t>
            </a:r>
            <a:r>
              <a:rPr lang="en-GB" dirty="0" smtClean="0"/>
              <a:t> language – provides no information about content.</a:t>
            </a:r>
          </a:p>
          <a:p>
            <a:endParaRPr lang="en-GB" dirty="0" smtClean="0"/>
          </a:p>
          <a:p>
            <a:r>
              <a:rPr lang="en-GB" dirty="0" smtClean="0"/>
              <a:t>There is only one standard definition of all of the tags used in HTML.</a:t>
            </a:r>
          </a:p>
          <a:p>
            <a:endParaRPr lang="en-GB" dirty="0" smtClean="0"/>
          </a:p>
          <a:p>
            <a:r>
              <a:rPr lang="en-GB" dirty="0" smtClean="0"/>
              <a:t>XML can define both presentation style and give information about content.</a:t>
            </a:r>
          </a:p>
          <a:p>
            <a:endParaRPr lang="en-GB" dirty="0" smtClean="0"/>
          </a:p>
          <a:p>
            <a:r>
              <a:rPr lang="en-GB" dirty="0" smtClean="0"/>
              <a:t>XML relies on custom documents defining the meaning of tags.</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a Schema?</a:t>
            </a:r>
            <a:endParaRPr lang="en-US" dirty="0"/>
          </a:p>
        </p:txBody>
      </p:sp>
      <p:sp>
        <p:nvSpPr>
          <p:cNvPr id="3" name="Content Placeholder 2"/>
          <p:cNvSpPr>
            <a:spLocks noGrp="1"/>
          </p:cNvSpPr>
          <p:nvPr>
            <p:ph idx="1"/>
          </p:nvPr>
        </p:nvSpPr>
        <p:spPr/>
        <p:txBody>
          <a:bodyPr>
            <a:normAutofit/>
          </a:bodyPr>
          <a:lstStyle/>
          <a:p>
            <a:r>
              <a:rPr lang="en-GB" dirty="0" smtClean="0"/>
              <a:t>A schema is the definition of the meaning of each of the tags within a XML document.</a:t>
            </a:r>
          </a:p>
          <a:p>
            <a:endParaRPr lang="en-GB" dirty="0" smtClean="0"/>
          </a:p>
          <a:p>
            <a:r>
              <a:rPr lang="en-GB" i="1" dirty="0" smtClean="0"/>
              <a:t>Analogy: A HTML style sheet can be seen as a limited schema which only specifies the presentational style of HTML which refers to it.</a:t>
            </a:r>
          </a:p>
          <a:p>
            <a:endParaRPr lang="en-GB" i="1" dirty="0" smtClean="0"/>
          </a:p>
          <a:p>
            <a:r>
              <a:rPr lang="en-GB" i="1" dirty="0" smtClean="0"/>
              <a:t>Example: in HTML the tag &lt;strong&gt; pre-defined. In XML you would need to define this in the context of your document.</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GB" dirty="0"/>
              <a:t>A minimal XML document</a:t>
            </a:r>
            <a:br>
              <a:rPr lang="en-GB" dirty="0"/>
            </a:br>
            <a:endParaRPr lang="en-US" dirty="0"/>
          </a:p>
        </p:txBody>
      </p:sp>
      <p:sp>
        <p:nvSpPr>
          <p:cNvPr id="3" name="Content Placeholder 2"/>
          <p:cNvSpPr>
            <a:spLocks noGrp="1"/>
          </p:cNvSpPr>
          <p:nvPr>
            <p:ph idx="1"/>
          </p:nvPr>
        </p:nvSpPr>
        <p:spPr/>
        <p:txBody>
          <a:bodyPr/>
          <a:lstStyle/>
          <a:p>
            <a:endParaRPr lang="en-US" dirty="0"/>
          </a:p>
        </p:txBody>
      </p:sp>
      <p:sp>
        <p:nvSpPr>
          <p:cNvPr id="4" name="Rectangle 2"/>
          <p:cNvSpPr txBox="1">
            <a:spLocks noChangeArrowheads="1"/>
          </p:cNvSpPr>
          <p:nvPr/>
        </p:nvSpPr>
        <p:spPr>
          <a:xfrm>
            <a:off x="250825" y="188913"/>
            <a:ext cx="74168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GB" sz="44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5" name="Document"/>
          <p:cNvSpPr>
            <a:spLocks noEditPoints="1" noChangeArrowheads="1"/>
          </p:cNvSpPr>
          <p:nvPr/>
        </p:nvSpPr>
        <p:spPr bwMode="auto">
          <a:xfrm>
            <a:off x="1905000" y="2514600"/>
            <a:ext cx="6248400" cy="1905000"/>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99"/>
          </a:solidFill>
          <a:ln w="9525">
            <a:solidFill>
              <a:srgbClr val="000000"/>
            </a:solidFill>
            <a:miter lim="800000"/>
            <a:headEnd/>
            <a:tailEnd/>
          </a:ln>
          <a:effectLst>
            <a:outerShdw dist="107763" dir="2700000" algn="ctr" rotWithShape="0">
              <a:srgbClr val="808080"/>
            </a:outerShdw>
          </a:effectLst>
        </p:spPr>
        <p:txBody>
          <a:bodyPr/>
          <a:lstStyle/>
          <a:p>
            <a:r>
              <a:rPr lang="en-GB" dirty="0"/>
              <a:t>&lt;?xml version=“1.0” ?&gt;</a:t>
            </a:r>
          </a:p>
          <a:p>
            <a:r>
              <a:rPr lang="en-GB" dirty="0"/>
              <a:t>	&lt;document name=“first”&gt;Jim&lt;/document&gt;</a:t>
            </a:r>
          </a:p>
          <a:p>
            <a:endParaRPr lang="en-GB" sz="1400" dirty="0"/>
          </a:p>
        </p:txBody>
      </p:sp>
      <p:grpSp>
        <p:nvGrpSpPr>
          <p:cNvPr id="6" name="Group 4"/>
          <p:cNvGrpSpPr>
            <a:grpSpLocks/>
          </p:cNvGrpSpPr>
          <p:nvPr/>
        </p:nvGrpSpPr>
        <p:grpSpPr bwMode="auto">
          <a:xfrm>
            <a:off x="1752600" y="2895600"/>
            <a:ext cx="4206875" cy="2689225"/>
            <a:chOff x="1046" y="1776"/>
            <a:chExt cx="2650" cy="1694"/>
          </a:xfrm>
        </p:grpSpPr>
        <p:sp>
          <p:nvSpPr>
            <p:cNvPr id="7" name="Oval 5"/>
            <p:cNvSpPr>
              <a:spLocks noChangeArrowheads="1"/>
            </p:cNvSpPr>
            <p:nvPr/>
          </p:nvSpPr>
          <p:spPr bwMode="auto">
            <a:xfrm>
              <a:off x="1872" y="1776"/>
              <a:ext cx="1824" cy="240"/>
            </a:xfrm>
            <a:prstGeom prst="ellipse">
              <a:avLst/>
            </a:prstGeom>
            <a:noFill/>
            <a:ln w="28575">
              <a:solidFill>
                <a:srgbClr val="FF0000"/>
              </a:solidFill>
              <a:round/>
              <a:headEnd/>
              <a:tailEnd/>
            </a:ln>
            <a:effectLst/>
          </p:spPr>
          <p:txBody>
            <a:bodyPr wrap="none" anchor="ctr"/>
            <a:lstStyle/>
            <a:p>
              <a:endParaRPr lang="en-US"/>
            </a:p>
          </p:txBody>
        </p:sp>
        <p:sp>
          <p:nvSpPr>
            <p:cNvPr id="8" name="Line 6"/>
            <p:cNvSpPr>
              <a:spLocks noChangeShapeType="1"/>
            </p:cNvSpPr>
            <p:nvPr/>
          </p:nvSpPr>
          <p:spPr bwMode="auto">
            <a:xfrm flipH="1">
              <a:off x="1344" y="2016"/>
              <a:ext cx="864" cy="1200"/>
            </a:xfrm>
            <a:prstGeom prst="line">
              <a:avLst/>
            </a:prstGeom>
            <a:noFill/>
            <a:ln w="28575">
              <a:solidFill>
                <a:srgbClr val="FF0000"/>
              </a:solidFill>
              <a:round/>
              <a:headEnd/>
              <a:tailEnd/>
            </a:ln>
            <a:effectLst/>
          </p:spPr>
          <p:txBody>
            <a:bodyPr/>
            <a:lstStyle/>
            <a:p>
              <a:endParaRPr lang="en-US"/>
            </a:p>
          </p:txBody>
        </p:sp>
        <p:sp>
          <p:nvSpPr>
            <p:cNvPr id="9" name="Text Box 7"/>
            <p:cNvSpPr txBox="1">
              <a:spLocks noChangeArrowheads="1"/>
            </p:cNvSpPr>
            <p:nvPr/>
          </p:nvSpPr>
          <p:spPr bwMode="auto">
            <a:xfrm>
              <a:off x="1046" y="3239"/>
              <a:ext cx="452" cy="231"/>
            </a:xfrm>
            <a:prstGeom prst="rect">
              <a:avLst/>
            </a:prstGeom>
            <a:noFill/>
            <a:ln w="9525">
              <a:noFill/>
              <a:miter lim="800000"/>
              <a:headEnd/>
              <a:tailEnd/>
            </a:ln>
            <a:effectLst/>
          </p:spPr>
          <p:txBody>
            <a:bodyPr wrap="none">
              <a:spAutoFit/>
            </a:bodyPr>
            <a:lstStyle/>
            <a:p>
              <a:r>
                <a:rPr lang="en-GB" dirty="0"/>
                <a:t>A tag</a:t>
              </a:r>
            </a:p>
          </p:txBody>
        </p:sp>
      </p:grpSp>
      <p:grpSp>
        <p:nvGrpSpPr>
          <p:cNvPr id="10" name="Group 8"/>
          <p:cNvGrpSpPr>
            <a:grpSpLocks/>
          </p:cNvGrpSpPr>
          <p:nvPr/>
        </p:nvGrpSpPr>
        <p:grpSpPr bwMode="auto">
          <a:xfrm>
            <a:off x="4419600" y="2971800"/>
            <a:ext cx="1489075" cy="3070225"/>
            <a:chOff x="2784" y="1872"/>
            <a:chExt cx="938" cy="1934"/>
          </a:xfrm>
        </p:grpSpPr>
        <p:sp>
          <p:nvSpPr>
            <p:cNvPr id="11" name="Oval 9"/>
            <p:cNvSpPr>
              <a:spLocks noChangeArrowheads="1"/>
            </p:cNvSpPr>
            <p:nvPr/>
          </p:nvSpPr>
          <p:spPr bwMode="auto">
            <a:xfrm>
              <a:off x="2784" y="1872"/>
              <a:ext cx="768" cy="144"/>
            </a:xfrm>
            <a:prstGeom prst="ellipse">
              <a:avLst/>
            </a:prstGeom>
            <a:noFill/>
            <a:ln w="28575">
              <a:solidFill>
                <a:srgbClr val="FF0000"/>
              </a:solidFill>
              <a:round/>
              <a:headEnd/>
              <a:tailEnd/>
            </a:ln>
            <a:effectLst/>
          </p:spPr>
          <p:txBody>
            <a:bodyPr wrap="none" anchor="ctr"/>
            <a:lstStyle/>
            <a:p>
              <a:endParaRPr lang="en-US"/>
            </a:p>
          </p:txBody>
        </p:sp>
        <p:sp>
          <p:nvSpPr>
            <p:cNvPr id="12" name="Line 10"/>
            <p:cNvSpPr>
              <a:spLocks noChangeShapeType="1"/>
            </p:cNvSpPr>
            <p:nvPr/>
          </p:nvSpPr>
          <p:spPr bwMode="auto">
            <a:xfrm>
              <a:off x="3120" y="2016"/>
              <a:ext cx="48" cy="1536"/>
            </a:xfrm>
            <a:prstGeom prst="line">
              <a:avLst/>
            </a:prstGeom>
            <a:noFill/>
            <a:ln w="28575">
              <a:solidFill>
                <a:srgbClr val="FF0000"/>
              </a:solidFill>
              <a:round/>
              <a:headEnd/>
              <a:tailEnd/>
            </a:ln>
            <a:effectLst/>
          </p:spPr>
          <p:txBody>
            <a:bodyPr/>
            <a:lstStyle/>
            <a:p>
              <a:endParaRPr lang="en-US"/>
            </a:p>
          </p:txBody>
        </p:sp>
        <p:sp>
          <p:nvSpPr>
            <p:cNvPr id="13" name="Text Box 11"/>
            <p:cNvSpPr txBox="1">
              <a:spLocks noChangeArrowheads="1"/>
            </p:cNvSpPr>
            <p:nvPr/>
          </p:nvSpPr>
          <p:spPr bwMode="auto">
            <a:xfrm>
              <a:off x="2870" y="3575"/>
              <a:ext cx="852" cy="231"/>
            </a:xfrm>
            <a:prstGeom prst="rect">
              <a:avLst/>
            </a:prstGeom>
            <a:noFill/>
            <a:ln w="9525">
              <a:noFill/>
              <a:miter lim="800000"/>
              <a:headEnd/>
              <a:tailEnd/>
            </a:ln>
            <a:effectLst/>
          </p:spPr>
          <p:txBody>
            <a:bodyPr wrap="none">
              <a:spAutoFit/>
            </a:bodyPr>
            <a:lstStyle/>
            <a:p>
              <a:r>
                <a:rPr lang="en-GB"/>
                <a:t>An attribute</a:t>
              </a:r>
            </a:p>
          </p:txBody>
        </p:sp>
      </p:grpSp>
      <p:grpSp>
        <p:nvGrpSpPr>
          <p:cNvPr id="14" name="Group 12"/>
          <p:cNvGrpSpPr>
            <a:grpSpLocks/>
          </p:cNvGrpSpPr>
          <p:nvPr/>
        </p:nvGrpSpPr>
        <p:grpSpPr bwMode="auto">
          <a:xfrm>
            <a:off x="4403725" y="1255713"/>
            <a:ext cx="1768475" cy="1944687"/>
            <a:chOff x="2774" y="791"/>
            <a:chExt cx="1114" cy="1225"/>
          </a:xfrm>
        </p:grpSpPr>
        <p:sp>
          <p:nvSpPr>
            <p:cNvPr id="15" name="Oval 13"/>
            <p:cNvSpPr>
              <a:spLocks noChangeArrowheads="1"/>
            </p:cNvSpPr>
            <p:nvPr/>
          </p:nvSpPr>
          <p:spPr bwMode="auto">
            <a:xfrm>
              <a:off x="3600" y="1872"/>
              <a:ext cx="288" cy="144"/>
            </a:xfrm>
            <a:prstGeom prst="ellipse">
              <a:avLst/>
            </a:prstGeom>
            <a:noFill/>
            <a:ln w="28575">
              <a:solidFill>
                <a:srgbClr val="FF0000"/>
              </a:solidFill>
              <a:round/>
              <a:headEnd/>
              <a:tailEnd/>
            </a:ln>
            <a:effectLst/>
          </p:spPr>
          <p:txBody>
            <a:bodyPr wrap="none" anchor="ctr"/>
            <a:lstStyle/>
            <a:p>
              <a:endParaRPr lang="en-US"/>
            </a:p>
          </p:txBody>
        </p:sp>
        <p:sp>
          <p:nvSpPr>
            <p:cNvPr id="16" name="Line 14"/>
            <p:cNvSpPr>
              <a:spLocks noChangeShapeType="1"/>
            </p:cNvSpPr>
            <p:nvPr/>
          </p:nvSpPr>
          <p:spPr bwMode="auto">
            <a:xfrm flipH="1" flipV="1">
              <a:off x="3168" y="1008"/>
              <a:ext cx="528" cy="864"/>
            </a:xfrm>
            <a:prstGeom prst="line">
              <a:avLst/>
            </a:prstGeom>
            <a:noFill/>
            <a:ln w="38100">
              <a:solidFill>
                <a:srgbClr val="FF0000"/>
              </a:solidFill>
              <a:round/>
              <a:headEnd/>
              <a:tailEnd/>
            </a:ln>
            <a:effectLst/>
          </p:spPr>
          <p:txBody>
            <a:bodyPr/>
            <a:lstStyle/>
            <a:p>
              <a:endParaRPr lang="en-US"/>
            </a:p>
          </p:txBody>
        </p:sp>
        <p:sp>
          <p:nvSpPr>
            <p:cNvPr id="17" name="Text Box 15"/>
            <p:cNvSpPr txBox="1">
              <a:spLocks noChangeArrowheads="1"/>
            </p:cNvSpPr>
            <p:nvPr/>
          </p:nvSpPr>
          <p:spPr bwMode="auto">
            <a:xfrm>
              <a:off x="2774" y="791"/>
              <a:ext cx="460" cy="231"/>
            </a:xfrm>
            <a:prstGeom prst="rect">
              <a:avLst/>
            </a:prstGeom>
            <a:noFill/>
            <a:ln w="9525">
              <a:noFill/>
              <a:miter lim="800000"/>
              <a:headEnd/>
              <a:tailEnd/>
            </a:ln>
            <a:effectLst/>
          </p:spPr>
          <p:txBody>
            <a:bodyPr wrap="none">
              <a:spAutoFit/>
            </a:bodyPr>
            <a:lstStyle/>
            <a:p>
              <a:r>
                <a:rPr lang="en-GB"/>
                <a:t>value</a:t>
              </a:r>
            </a:p>
          </p:txBody>
        </p:sp>
      </p:grpSp>
      <p:grpSp>
        <p:nvGrpSpPr>
          <p:cNvPr id="18" name="Group 16"/>
          <p:cNvGrpSpPr>
            <a:grpSpLocks/>
          </p:cNvGrpSpPr>
          <p:nvPr/>
        </p:nvGrpSpPr>
        <p:grpSpPr bwMode="auto">
          <a:xfrm>
            <a:off x="6172200" y="2895600"/>
            <a:ext cx="2378075" cy="3146425"/>
            <a:chOff x="3888" y="1824"/>
            <a:chExt cx="1498" cy="1982"/>
          </a:xfrm>
        </p:grpSpPr>
        <p:sp>
          <p:nvSpPr>
            <p:cNvPr id="19" name="Oval 17"/>
            <p:cNvSpPr>
              <a:spLocks noChangeArrowheads="1"/>
            </p:cNvSpPr>
            <p:nvPr/>
          </p:nvSpPr>
          <p:spPr bwMode="auto">
            <a:xfrm>
              <a:off x="3888" y="1824"/>
              <a:ext cx="144" cy="192"/>
            </a:xfrm>
            <a:prstGeom prst="ellipse">
              <a:avLst/>
            </a:prstGeom>
            <a:noFill/>
            <a:ln w="28575">
              <a:solidFill>
                <a:srgbClr val="FF0000"/>
              </a:solidFill>
              <a:round/>
              <a:headEnd/>
              <a:tailEnd/>
            </a:ln>
            <a:effectLst/>
          </p:spPr>
          <p:txBody>
            <a:bodyPr wrap="none" anchor="ctr"/>
            <a:lstStyle/>
            <a:p>
              <a:endParaRPr lang="en-US"/>
            </a:p>
          </p:txBody>
        </p:sp>
        <p:sp>
          <p:nvSpPr>
            <p:cNvPr id="20" name="Line 18"/>
            <p:cNvSpPr>
              <a:spLocks noChangeShapeType="1"/>
            </p:cNvSpPr>
            <p:nvPr/>
          </p:nvSpPr>
          <p:spPr bwMode="auto">
            <a:xfrm>
              <a:off x="3984" y="2016"/>
              <a:ext cx="672" cy="1536"/>
            </a:xfrm>
            <a:prstGeom prst="line">
              <a:avLst/>
            </a:prstGeom>
            <a:noFill/>
            <a:ln w="38100">
              <a:solidFill>
                <a:srgbClr val="FF0000"/>
              </a:solidFill>
              <a:round/>
              <a:headEnd/>
              <a:tailEnd/>
            </a:ln>
            <a:effectLst/>
          </p:spPr>
          <p:txBody>
            <a:bodyPr/>
            <a:lstStyle/>
            <a:p>
              <a:endParaRPr lang="en-US"/>
            </a:p>
          </p:txBody>
        </p:sp>
        <p:sp>
          <p:nvSpPr>
            <p:cNvPr id="21" name="Text Box 19"/>
            <p:cNvSpPr txBox="1">
              <a:spLocks noChangeArrowheads="1"/>
            </p:cNvSpPr>
            <p:nvPr/>
          </p:nvSpPr>
          <p:spPr bwMode="auto">
            <a:xfrm>
              <a:off x="4550" y="3575"/>
              <a:ext cx="836" cy="231"/>
            </a:xfrm>
            <a:prstGeom prst="rect">
              <a:avLst/>
            </a:prstGeom>
            <a:noFill/>
            <a:ln w="9525">
              <a:noFill/>
              <a:miter lim="800000"/>
              <a:headEnd/>
              <a:tailEnd/>
            </a:ln>
            <a:effectLst/>
          </p:spPr>
          <p:txBody>
            <a:bodyPr wrap="none">
              <a:spAutoFit/>
            </a:bodyPr>
            <a:lstStyle/>
            <a:p>
              <a:r>
                <a:rPr lang="en-GB"/>
                <a:t>Closing tag</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Valid and well formed</a:t>
            </a:r>
            <a:endParaRPr lang="en-US" dirty="0"/>
          </a:p>
        </p:txBody>
      </p:sp>
      <p:sp>
        <p:nvSpPr>
          <p:cNvPr id="3" name="Content Placeholder 2"/>
          <p:cNvSpPr>
            <a:spLocks noGrp="1"/>
          </p:cNvSpPr>
          <p:nvPr>
            <p:ph idx="1"/>
          </p:nvPr>
        </p:nvSpPr>
        <p:spPr/>
        <p:txBody>
          <a:bodyPr>
            <a:normAutofit fontScale="92500"/>
          </a:bodyPr>
          <a:lstStyle/>
          <a:p>
            <a:r>
              <a:rPr lang="en-GB" dirty="0" smtClean="0"/>
              <a:t>A correct XML document must be both valid and well formed.</a:t>
            </a:r>
          </a:p>
          <a:p>
            <a:endParaRPr lang="en-GB" dirty="0" smtClean="0"/>
          </a:p>
          <a:p>
            <a:r>
              <a:rPr lang="en-GB" dirty="0" smtClean="0"/>
              <a:t>Well formed means that the syntax must be correct and all tags must close correctly (</a:t>
            </a:r>
            <a:r>
              <a:rPr lang="en-GB" dirty="0" err="1" smtClean="0"/>
              <a:t>eg</a:t>
            </a:r>
            <a:r>
              <a:rPr lang="en-GB" dirty="0" smtClean="0"/>
              <a:t> &lt;…&gt; &lt;/…&gt;).</a:t>
            </a:r>
          </a:p>
          <a:p>
            <a:endParaRPr lang="en-GB" dirty="0" smtClean="0"/>
          </a:p>
          <a:p>
            <a:r>
              <a:rPr lang="en-GB" dirty="0" smtClean="0"/>
              <a:t>Valid means that the document must conform to some XML definition ( a DTD or Schema).</a:t>
            </a:r>
          </a:p>
          <a:p>
            <a:endParaRPr lang="en-GB" dirty="0" smtClean="0"/>
          </a:p>
          <a:p>
            <a:pPr>
              <a:buFontTx/>
              <a:buNone/>
            </a:pPr>
            <a:r>
              <a:rPr lang="en-GB" dirty="0" smtClean="0"/>
              <a:t>(Otherwise there can be no definition of what the tags mean)</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Importance of Web Services</a:t>
            </a:r>
            <a:br>
              <a:rPr lang="en-US" dirty="0"/>
            </a:br>
            <a:endParaRPr lang="en-US" dirty="0"/>
          </a:p>
        </p:txBody>
      </p:sp>
      <p:sp>
        <p:nvSpPr>
          <p:cNvPr id="3" name="Content Placeholder 2"/>
          <p:cNvSpPr>
            <a:spLocks noGrp="1"/>
          </p:cNvSpPr>
          <p:nvPr>
            <p:ph idx="1"/>
          </p:nvPr>
        </p:nvSpPr>
        <p:spPr>
          <a:xfrm>
            <a:off x="457200" y="1214422"/>
            <a:ext cx="8401080" cy="5857916"/>
          </a:xfrm>
        </p:spPr>
        <p:txBody>
          <a:bodyPr>
            <a:noAutofit/>
          </a:bodyPr>
          <a:lstStyle/>
          <a:p>
            <a:r>
              <a:rPr lang="en-IN" sz="2400" dirty="0" smtClean="0">
                <a:cs typeface="Times New Roman" pitchFamily="18" charset="0"/>
              </a:rPr>
              <a:t>Web </a:t>
            </a:r>
            <a:r>
              <a:rPr lang="en-IN" sz="2400" dirty="0">
                <a:cs typeface="Times New Roman" pitchFamily="18" charset="0"/>
              </a:rPr>
              <a:t>services provide certain functionalities as a service and </a:t>
            </a:r>
            <a:r>
              <a:rPr lang="en-IN" sz="2400" dirty="0" smtClean="0">
                <a:cs typeface="Times New Roman" pitchFamily="18" charset="0"/>
              </a:rPr>
              <a:t>these </a:t>
            </a:r>
            <a:r>
              <a:rPr lang="en-IN" sz="2400" dirty="0">
                <a:cs typeface="Times New Roman" pitchFamily="18" charset="0"/>
              </a:rPr>
              <a:t>can be used during the application development</a:t>
            </a:r>
            <a:r>
              <a:rPr lang="en-IN" sz="2400" dirty="0" smtClean="0">
                <a:cs typeface="Times New Roman" pitchFamily="18" charset="0"/>
              </a:rPr>
              <a:t>.</a:t>
            </a:r>
          </a:p>
          <a:p>
            <a:r>
              <a:rPr lang="en-IN" sz="2400" dirty="0">
                <a:cs typeface="Times New Roman" pitchFamily="18" charset="0"/>
              </a:rPr>
              <a:t>It is true that web service is an evolution of distributed computing. Even CORBA, DCOM etc tried to provide a distributed computing background across heterogeneous </a:t>
            </a:r>
            <a:r>
              <a:rPr lang="en-IN" sz="2400" dirty="0" smtClean="0">
                <a:cs typeface="Times New Roman" pitchFamily="18" charset="0"/>
              </a:rPr>
              <a:t>environments.</a:t>
            </a:r>
          </a:p>
          <a:p>
            <a:r>
              <a:rPr lang="en-IN" sz="2400" dirty="0" smtClean="0">
                <a:cs typeface="Times New Roman" pitchFamily="18" charset="0"/>
              </a:rPr>
              <a:t>Web </a:t>
            </a:r>
            <a:r>
              <a:rPr lang="en-IN" sz="2400" dirty="0">
                <a:cs typeface="Times New Roman" pitchFamily="18" charset="0"/>
              </a:rPr>
              <a:t>services provide anybody to anybody communication</a:t>
            </a:r>
            <a:r>
              <a:rPr lang="en-IN" sz="2400" dirty="0" smtClean="0">
                <a:cs typeface="Times New Roman" pitchFamily="18" charset="0"/>
              </a:rPr>
              <a:t>.</a:t>
            </a:r>
          </a:p>
          <a:p>
            <a:r>
              <a:rPr lang="en-IN" sz="2400" dirty="0" smtClean="0">
                <a:cs typeface="Times New Roman" pitchFamily="18" charset="0"/>
              </a:rPr>
              <a:t>Thus</a:t>
            </a:r>
            <a:r>
              <a:rPr lang="en-IN" sz="2400" dirty="0">
                <a:cs typeface="Times New Roman" pitchFamily="18" charset="0"/>
              </a:rPr>
              <a:t>, web services are interoperable and platform-hardware-location-programming language independent</a:t>
            </a:r>
            <a:r>
              <a:rPr lang="en-IN" sz="2400" dirty="0" smtClean="0">
                <a:cs typeface="Times New Roman" pitchFamily="18" charset="0"/>
              </a:rPr>
              <a:t>.</a:t>
            </a:r>
          </a:p>
          <a:p>
            <a:r>
              <a:rPr lang="en-IN" sz="2400" dirty="0" smtClean="0">
                <a:cs typeface="Times New Roman" pitchFamily="18" charset="0"/>
              </a:rPr>
              <a:t>Moreover, need for human intervention is removed in case of web services for data transfer between applications on service provider and service requestor ends. Web services thus help to enable great business relationships between companies that can be changed as and when required. </a:t>
            </a:r>
          </a:p>
          <a:p>
            <a:endParaRPr lang="en-IN" sz="2400" dirty="0" smtClean="0">
              <a:cs typeface="Times New Roman" pitchFamily="18" charset="0"/>
            </a:endParaRPr>
          </a:p>
          <a:p>
            <a:endParaRPr lang="en-US"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Web Application Architecture </a:t>
            </a:r>
            <a:endParaRPr lang="en-US" dirty="0"/>
          </a:p>
        </p:txBody>
      </p:sp>
      <p:sp>
        <p:nvSpPr>
          <p:cNvPr id="3" name="Content Placeholder 2"/>
          <p:cNvSpPr>
            <a:spLocks noGrp="1"/>
          </p:cNvSpPr>
          <p:nvPr>
            <p:ph idx="1"/>
          </p:nvPr>
        </p:nvSpPr>
        <p:spPr>
          <a:xfrm>
            <a:off x="571472" y="3500438"/>
            <a:ext cx="2900354" cy="828667"/>
          </a:xfrm>
        </p:spPr>
        <p:txBody>
          <a:bodyPr>
            <a:normAutofit/>
          </a:bodyPr>
          <a:lstStyle/>
          <a:p>
            <a:pPr>
              <a:buNone/>
            </a:pPr>
            <a:r>
              <a:rPr lang="en-IN" dirty="0" smtClean="0"/>
              <a:t>  </a:t>
            </a:r>
            <a:endParaRPr lang="en-US" dirty="0"/>
          </a:p>
        </p:txBody>
      </p:sp>
      <p:sp>
        <p:nvSpPr>
          <p:cNvPr id="6" name="Rectangle 5"/>
          <p:cNvSpPr/>
          <p:nvPr/>
        </p:nvSpPr>
        <p:spPr>
          <a:xfrm>
            <a:off x="928662" y="3286124"/>
            <a:ext cx="2071702" cy="8572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Web Application Business </a:t>
            </a:r>
            <a:r>
              <a:rPr lang="en-IN" dirty="0" err="1" smtClean="0"/>
              <a:t>LowWgic</a:t>
            </a:r>
            <a:endParaRPr lang="en-US" dirty="0"/>
          </a:p>
        </p:txBody>
      </p:sp>
      <p:sp>
        <p:nvSpPr>
          <p:cNvPr id="7" name="TextBox 6"/>
          <p:cNvSpPr txBox="1"/>
          <p:nvPr/>
        </p:nvSpPr>
        <p:spPr>
          <a:xfrm>
            <a:off x="928662" y="3357562"/>
            <a:ext cx="2071702" cy="646331"/>
          </a:xfrm>
          <a:prstGeom prst="rect">
            <a:avLst/>
          </a:prstGeom>
          <a:noFill/>
        </p:spPr>
        <p:txBody>
          <a:bodyPr wrap="square" rtlCol="0">
            <a:spAutoFit/>
          </a:bodyPr>
          <a:lstStyle/>
          <a:p>
            <a:r>
              <a:rPr lang="en-IN" dirty="0" smtClean="0"/>
              <a:t>Web Application Business Logic</a:t>
            </a:r>
            <a:endParaRPr lang="en-US" dirty="0"/>
          </a:p>
        </p:txBody>
      </p:sp>
      <p:sp>
        <p:nvSpPr>
          <p:cNvPr id="9" name="Rectangle 8"/>
          <p:cNvSpPr/>
          <p:nvPr/>
        </p:nvSpPr>
        <p:spPr>
          <a:xfrm>
            <a:off x="3643306" y="3286124"/>
            <a:ext cx="2071702" cy="8572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Web Application Business </a:t>
            </a:r>
            <a:r>
              <a:rPr lang="en-IN" dirty="0" err="1" smtClean="0"/>
              <a:t>LowWgic</a:t>
            </a:r>
            <a:endParaRPr lang="en-US" dirty="0"/>
          </a:p>
        </p:txBody>
      </p:sp>
      <p:sp>
        <p:nvSpPr>
          <p:cNvPr id="10" name="TextBox 9"/>
          <p:cNvSpPr txBox="1"/>
          <p:nvPr/>
        </p:nvSpPr>
        <p:spPr>
          <a:xfrm>
            <a:off x="3643306" y="3286124"/>
            <a:ext cx="2071702" cy="923330"/>
          </a:xfrm>
          <a:prstGeom prst="rect">
            <a:avLst/>
          </a:prstGeom>
          <a:noFill/>
        </p:spPr>
        <p:txBody>
          <a:bodyPr wrap="square" rtlCol="0">
            <a:spAutoFit/>
          </a:bodyPr>
          <a:lstStyle/>
          <a:p>
            <a:r>
              <a:rPr lang="en-IN" dirty="0" smtClean="0"/>
              <a:t>Web Application User Interface</a:t>
            </a:r>
            <a:endParaRPr lang="en-US" dirty="0" smtClean="0"/>
          </a:p>
          <a:p>
            <a:endParaRPr lang="en-US" dirty="0"/>
          </a:p>
        </p:txBody>
      </p:sp>
      <p:sp>
        <p:nvSpPr>
          <p:cNvPr id="32" name="TextBox 31"/>
          <p:cNvSpPr txBox="1"/>
          <p:nvPr/>
        </p:nvSpPr>
        <p:spPr>
          <a:xfrm>
            <a:off x="8072462" y="3000372"/>
            <a:ext cx="785818" cy="1200329"/>
          </a:xfrm>
          <a:prstGeom prst="rect">
            <a:avLst/>
          </a:prstGeom>
          <a:noFill/>
        </p:spPr>
        <p:txBody>
          <a:bodyPr wrap="square" rtlCol="0">
            <a:spAutoFit/>
          </a:bodyPr>
          <a:lstStyle/>
          <a:p>
            <a:pPr algn="ctr"/>
            <a:r>
              <a:rPr lang="en-IN" dirty="0" smtClean="0"/>
              <a:t>       End      Users</a:t>
            </a:r>
          </a:p>
          <a:p>
            <a:endParaRPr lang="en-US" dirty="0"/>
          </a:p>
        </p:txBody>
      </p:sp>
      <p:sp>
        <p:nvSpPr>
          <p:cNvPr id="35" name="Freeform 34"/>
          <p:cNvSpPr/>
          <p:nvPr/>
        </p:nvSpPr>
        <p:spPr>
          <a:xfrm>
            <a:off x="6636327" y="2881745"/>
            <a:ext cx="748146" cy="1773570"/>
          </a:xfrm>
          <a:custGeom>
            <a:avLst/>
            <a:gdLst>
              <a:gd name="connsiteX0" fmla="*/ 27709 w 748146"/>
              <a:gd name="connsiteY0" fmla="*/ 124691 h 1773570"/>
              <a:gd name="connsiteX1" fmla="*/ 41564 w 748146"/>
              <a:gd name="connsiteY1" fmla="*/ 83128 h 1773570"/>
              <a:gd name="connsiteX2" fmla="*/ 152400 w 748146"/>
              <a:gd name="connsiteY2" fmla="*/ 83128 h 1773570"/>
              <a:gd name="connsiteX3" fmla="*/ 193964 w 748146"/>
              <a:gd name="connsiteY3" fmla="*/ 55419 h 1773570"/>
              <a:gd name="connsiteX4" fmla="*/ 221673 w 748146"/>
              <a:gd name="connsiteY4" fmla="*/ 13855 h 1773570"/>
              <a:gd name="connsiteX5" fmla="*/ 263237 w 748146"/>
              <a:gd name="connsiteY5" fmla="*/ 27710 h 1773570"/>
              <a:gd name="connsiteX6" fmla="*/ 318655 w 748146"/>
              <a:gd name="connsiteY6" fmla="*/ 41564 h 1773570"/>
              <a:gd name="connsiteX7" fmla="*/ 401782 w 748146"/>
              <a:gd name="connsiteY7" fmla="*/ 69273 h 1773570"/>
              <a:gd name="connsiteX8" fmla="*/ 498764 w 748146"/>
              <a:gd name="connsiteY8" fmla="*/ 55419 h 1773570"/>
              <a:gd name="connsiteX9" fmla="*/ 526473 w 748146"/>
              <a:gd name="connsiteY9" fmla="*/ 13855 h 1773570"/>
              <a:gd name="connsiteX10" fmla="*/ 568037 w 748146"/>
              <a:gd name="connsiteY10" fmla="*/ 0 h 1773570"/>
              <a:gd name="connsiteX11" fmla="*/ 595746 w 748146"/>
              <a:gd name="connsiteY11" fmla="*/ 41564 h 1773570"/>
              <a:gd name="connsiteX12" fmla="*/ 609600 w 748146"/>
              <a:gd name="connsiteY12" fmla="*/ 83128 h 1773570"/>
              <a:gd name="connsiteX13" fmla="*/ 651164 w 748146"/>
              <a:gd name="connsiteY13" fmla="*/ 290946 h 1773570"/>
              <a:gd name="connsiteX14" fmla="*/ 665018 w 748146"/>
              <a:gd name="connsiteY14" fmla="*/ 526473 h 1773570"/>
              <a:gd name="connsiteX15" fmla="*/ 706582 w 748146"/>
              <a:gd name="connsiteY15" fmla="*/ 623455 h 1773570"/>
              <a:gd name="connsiteX16" fmla="*/ 748146 w 748146"/>
              <a:gd name="connsiteY16" fmla="*/ 720437 h 1773570"/>
              <a:gd name="connsiteX17" fmla="*/ 734291 w 748146"/>
              <a:gd name="connsiteY17" fmla="*/ 858982 h 1773570"/>
              <a:gd name="connsiteX18" fmla="*/ 678873 w 748146"/>
              <a:gd name="connsiteY18" fmla="*/ 942110 h 1773570"/>
              <a:gd name="connsiteX19" fmla="*/ 651164 w 748146"/>
              <a:gd name="connsiteY19" fmla="*/ 983673 h 1773570"/>
              <a:gd name="connsiteX20" fmla="*/ 651164 w 748146"/>
              <a:gd name="connsiteY20" fmla="*/ 1149928 h 1773570"/>
              <a:gd name="connsiteX21" fmla="*/ 623455 w 748146"/>
              <a:gd name="connsiteY21" fmla="*/ 1233055 h 1773570"/>
              <a:gd name="connsiteX22" fmla="*/ 609600 w 748146"/>
              <a:gd name="connsiteY22" fmla="*/ 1274619 h 1773570"/>
              <a:gd name="connsiteX23" fmla="*/ 581891 w 748146"/>
              <a:gd name="connsiteY23" fmla="*/ 1524000 h 1773570"/>
              <a:gd name="connsiteX24" fmla="*/ 554182 w 748146"/>
              <a:gd name="connsiteY24" fmla="*/ 1579419 h 1773570"/>
              <a:gd name="connsiteX25" fmla="*/ 540328 w 748146"/>
              <a:gd name="connsiteY25" fmla="*/ 1759528 h 1773570"/>
              <a:gd name="connsiteX26" fmla="*/ 498764 w 748146"/>
              <a:gd name="connsiteY26" fmla="*/ 1773382 h 1773570"/>
              <a:gd name="connsiteX27" fmla="*/ 332509 w 748146"/>
              <a:gd name="connsiteY27" fmla="*/ 1759528 h 1773570"/>
              <a:gd name="connsiteX28" fmla="*/ 207818 w 748146"/>
              <a:gd name="connsiteY28" fmla="*/ 1704110 h 1773570"/>
              <a:gd name="connsiteX29" fmla="*/ 193964 w 748146"/>
              <a:gd name="connsiteY29" fmla="*/ 1551710 h 1773570"/>
              <a:gd name="connsiteX30" fmla="*/ 207818 w 748146"/>
              <a:gd name="connsiteY30" fmla="*/ 1399310 h 1773570"/>
              <a:gd name="connsiteX31" fmla="*/ 193964 w 748146"/>
              <a:gd name="connsiteY31" fmla="*/ 1357746 h 1773570"/>
              <a:gd name="connsiteX32" fmla="*/ 152400 w 748146"/>
              <a:gd name="connsiteY32" fmla="*/ 1288473 h 1773570"/>
              <a:gd name="connsiteX33" fmla="*/ 69273 w 748146"/>
              <a:gd name="connsiteY33" fmla="*/ 1246910 h 1773570"/>
              <a:gd name="connsiteX34" fmla="*/ 41564 w 748146"/>
              <a:gd name="connsiteY34" fmla="*/ 1219200 h 1773570"/>
              <a:gd name="connsiteX35" fmla="*/ 41564 w 748146"/>
              <a:gd name="connsiteY35" fmla="*/ 1094510 h 1773570"/>
              <a:gd name="connsiteX36" fmla="*/ 55418 w 748146"/>
              <a:gd name="connsiteY36" fmla="*/ 969819 h 1773570"/>
              <a:gd name="connsiteX37" fmla="*/ 110837 w 748146"/>
              <a:gd name="connsiteY37" fmla="*/ 858982 h 1773570"/>
              <a:gd name="connsiteX38" fmla="*/ 69273 w 748146"/>
              <a:gd name="connsiteY38" fmla="*/ 817419 h 1773570"/>
              <a:gd name="connsiteX39" fmla="*/ 27709 w 748146"/>
              <a:gd name="connsiteY39" fmla="*/ 734291 h 1773570"/>
              <a:gd name="connsiteX40" fmla="*/ 0 w 748146"/>
              <a:gd name="connsiteY40" fmla="*/ 609600 h 1773570"/>
              <a:gd name="connsiteX41" fmla="*/ 13855 w 748146"/>
              <a:gd name="connsiteY41" fmla="*/ 304800 h 1773570"/>
              <a:gd name="connsiteX42" fmla="*/ 27709 w 748146"/>
              <a:gd name="connsiteY42" fmla="*/ 180110 h 1773570"/>
              <a:gd name="connsiteX43" fmla="*/ 27709 w 748146"/>
              <a:gd name="connsiteY43" fmla="*/ 124691 h 17735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748146" h="1773570">
                <a:moveTo>
                  <a:pt x="27709" y="124691"/>
                </a:moveTo>
                <a:cubicBezTo>
                  <a:pt x="30018" y="108527"/>
                  <a:pt x="31237" y="93454"/>
                  <a:pt x="41564" y="83128"/>
                </a:cubicBezTo>
                <a:cubicBezTo>
                  <a:pt x="69967" y="54726"/>
                  <a:pt x="126050" y="77858"/>
                  <a:pt x="152400" y="83128"/>
                </a:cubicBezTo>
                <a:cubicBezTo>
                  <a:pt x="166255" y="73892"/>
                  <a:pt x="182190" y="67193"/>
                  <a:pt x="193964" y="55419"/>
                </a:cubicBezTo>
                <a:cubicBezTo>
                  <a:pt x="205738" y="43645"/>
                  <a:pt x="206213" y="20039"/>
                  <a:pt x="221673" y="13855"/>
                </a:cubicBezTo>
                <a:cubicBezTo>
                  <a:pt x="235233" y="8431"/>
                  <a:pt x="249195" y="23698"/>
                  <a:pt x="263237" y="27710"/>
                </a:cubicBezTo>
                <a:cubicBezTo>
                  <a:pt x="281546" y="32941"/>
                  <a:pt x="300417" y="36093"/>
                  <a:pt x="318655" y="41564"/>
                </a:cubicBezTo>
                <a:cubicBezTo>
                  <a:pt x="346631" y="49957"/>
                  <a:pt x="401782" y="69273"/>
                  <a:pt x="401782" y="69273"/>
                </a:cubicBezTo>
                <a:cubicBezTo>
                  <a:pt x="434109" y="64655"/>
                  <a:pt x="468923" y="68682"/>
                  <a:pt x="498764" y="55419"/>
                </a:cubicBezTo>
                <a:cubicBezTo>
                  <a:pt x="513980" y="48656"/>
                  <a:pt x="513471" y="24257"/>
                  <a:pt x="526473" y="13855"/>
                </a:cubicBezTo>
                <a:cubicBezTo>
                  <a:pt x="537877" y="4732"/>
                  <a:pt x="554182" y="4618"/>
                  <a:pt x="568037" y="0"/>
                </a:cubicBezTo>
                <a:cubicBezTo>
                  <a:pt x="577273" y="13855"/>
                  <a:pt x="588300" y="26671"/>
                  <a:pt x="595746" y="41564"/>
                </a:cubicBezTo>
                <a:cubicBezTo>
                  <a:pt x="602277" y="54626"/>
                  <a:pt x="605757" y="69039"/>
                  <a:pt x="609600" y="83128"/>
                </a:cubicBezTo>
                <a:cubicBezTo>
                  <a:pt x="641667" y="200707"/>
                  <a:pt x="634978" y="177648"/>
                  <a:pt x="651164" y="290946"/>
                </a:cubicBezTo>
                <a:cubicBezTo>
                  <a:pt x="655782" y="369455"/>
                  <a:pt x="657562" y="448183"/>
                  <a:pt x="665018" y="526473"/>
                </a:cubicBezTo>
                <a:cubicBezTo>
                  <a:pt x="670869" y="587911"/>
                  <a:pt x="678842" y="574909"/>
                  <a:pt x="706582" y="623455"/>
                </a:cubicBezTo>
                <a:cubicBezTo>
                  <a:pt x="733974" y="671391"/>
                  <a:pt x="732602" y="673807"/>
                  <a:pt x="748146" y="720437"/>
                </a:cubicBezTo>
                <a:cubicBezTo>
                  <a:pt x="743528" y="766619"/>
                  <a:pt x="748135" y="814683"/>
                  <a:pt x="734291" y="858982"/>
                </a:cubicBezTo>
                <a:cubicBezTo>
                  <a:pt x="724358" y="890768"/>
                  <a:pt x="697346" y="914401"/>
                  <a:pt x="678873" y="942110"/>
                </a:cubicBezTo>
                <a:lnTo>
                  <a:pt x="651164" y="983673"/>
                </a:lnTo>
                <a:cubicBezTo>
                  <a:pt x="665941" y="1072341"/>
                  <a:pt x="673331" y="1061260"/>
                  <a:pt x="651164" y="1149928"/>
                </a:cubicBezTo>
                <a:cubicBezTo>
                  <a:pt x="644080" y="1178264"/>
                  <a:pt x="632691" y="1205346"/>
                  <a:pt x="623455" y="1233055"/>
                </a:cubicBezTo>
                <a:lnTo>
                  <a:pt x="609600" y="1274619"/>
                </a:lnTo>
                <a:cubicBezTo>
                  <a:pt x="603733" y="1362633"/>
                  <a:pt x="615817" y="1444839"/>
                  <a:pt x="581891" y="1524000"/>
                </a:cubicBezTo>
                <a:cubicBezTo>
                  <a:pt x="573755" y="1542983"/>
                  <a:pt x="563418" y="1560946"/>
                  <a:pt x="554182" y="1579419"/>
                </a:cubicBezTo>
                <a:cubicBezTo>
                  <a:pt x="549564" y="1639455"/>
                  <a:pt x="556870" y="1701631"/>
                  <a:pt x="540328" y="1759528"/>
                </a:cubicBezTo>
                <a:cubicBezTo>
                  <a:pt x="536316" y="1773570"/>
                  <a:pt x="513368" y="1773382"/>
                  <a:pt x="498764" y="1773382"/>
                </a:cubicBezTo>
                <a:cubicBezTo>
                  <a:pt x="443154" y="1773382"/>
                  <a:pt x="387927" y="1764146"/>
                  <a:pt x="332509" y="1759528"/>
                </a:cubicBezTo>
                <a:cubicBezTo>
                  <a:pt x="233585" y="1726553"/>
                  <a:pt x="273684" y="1748020"/>
                  <a:pt x="207818" y="1704110"/>
                </a:cubicBezTo>
                <a:cubicBezTo>
                  <a:pt x="172663" y="1598642"/>
                  <a:pt x="174381" y="1649623"/>
                  <a:pt x="193964" y="1551710"/>
                </a:cubicBezTo>
                <a:cubicBezTo>
                  <a:pt x="198582" y="1500910"/>
                  <a:pt x="207818" y="1450319"/>
                  <a:pt x="207818" y="1399310"/>
                </a:cubicBezTo>
                <a:cubicBezTo>
                  <a:pt x="207818" y="1384706"/>
                  <a:pt x="200495" y="1370808"/>
                  <a:pt x="193964" y="1357746"/>
                </a:cubicBezTo>
                <a:cubicBezTo>
                  <a:pt x="181921" y="1333660"/>
                  <a:pt x="169925" y="1308919"/>
                  <a:pt x="152400" y="1288473"/>
                </a:cubicBezTo>
                <a:cubicBezTo>
                  <a:pt x="130913" y="1263405"/>
                  <a:pt x="98368" y="1256608"/>
                  <a:pt x="69273" y="1246910"/>
                </a:cubicBezTo>
                <a:cubicBezTo>
                  <a:pt x="60037" y="1237673"/>
                  <a:pt x="48285" y="1230401"/>
                  <a:pt x="41564" y="1219200"/>
                </a:cubicBezTo>
                <a:cubicBezTo>
                  <a:pt x="14135" y="1173486"/>
                  <a:pt x="34330" y="1148766"/>
                  <a:pt x="41564" y="1094510"/>
                </a:cubicBezTo>
                <a:cubicBezTo>
                  <a:pt x="47091" y="1053057"/>
                  <a:pt x="46656" y="1010710"/>
                  <a:pt x="55418" y="969819"/>
                </a:cubicBezTo>
                <a:cubicBezTo>
                  <a:pt x="66121" y="919874"/>
                  <a:pt x="84860" y="897947"/>
                  <a:pt x="110837" y="858982"/>
                </a:cubicBezTo>
                <a:cubicBezTo>
                  <a:pt x="96982" y="845128"/>
                  <a:pt x="80141" y="833722"/>
                  <a:pt x="69273" y="817419"/>
                </a:cubicBezTo>
                <a:cubicBezTo>
                  <a:pt x="52088" y="791642"/>
                  <a:pt x="39215" y="763055"/>
                  <a:pt x="27709" y="734291"/>
                </a:cubicBezTo>
                <a:cubicBezTo>
                  <a:pt x="19885" y="714730"/>
                  <a:pt x="3069" y="624947"/>
                  <a:pt x="0" y="609600"/>
                </a:cubicBezTo>
                <a:cubicBezTo>
                  <a:pt x="4618" y="508000"/>
                  <a:pt x="7307" y="406294"/>
                  <a:pt x="13855" y="304800"/>
                </a:cubicBezTo>
                <a:cubicBezTo>
                  <a:pt x="16547" y="263068"/>
                  <a:pt x="20834" y="221360"/>
                  <a:pt x="27709" y="180110"/>
                </a:cubicBezTo>
                <a:cubicBezTo>
                  <a:pt x="45945" y="70692"/>
                  <a:pt x="25400" y="140855"/>
                  <a:pt x="27709" y="124691"/>
                </a:cubicBezTo>
                <a:close/>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p:cNvSpPr txBox="1"/>
          <p:nvPr/>
        </p:nvSpPr>
        <p:spPr>
          <a:xfrm>
            <a:off x="6715140" y="3500438"/>
            <a:ext cx="857256" cy="646331"/>
          </a:xfrm>
          <a:prstGeom prst="rect">
            <a:avLst/>
          </a:prstGeom>
          <a:noFill/>
        </p:spPr>
        <p:txBody>
          <a:bodyPr wrap="square" rtlCol="0">
            <a:spAutoFit/>
          </a:bodyPr>
          <a:lstStyle/>
          <a:p>
            <a:r>
              <a:rPr lang="en-IN" dirty="0" smtClean="0"/>
              <a:t>The Web</a:t>
            </a:r>
            <a:endParaRPr lang="en-US" dirty="0"/>
          </a:p>
        </p:txBody>
      </p:sp>
      <p:cxnSp>
        <p:nvCxnSpPr>
          <p:cNvPr id="40" name="Straight Arrow Connector 39"/>
          <p:cNvCxnSpPr>
            <a:stCxn id="7" idx="3"/>
          </p:cNvCxnSpPr>
          <p:nvPr/>
        </p:nvCxnSpPr>
        <p:spPr>
          <a:xfrm>
            <a:off x="3000364" y="3680728"/>
            <a:ext cx="642942" cy="2964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1643042" y="2357430"/>
            <a:ext cx="2357454" cy="369332"/>
          </a:xfrm>
          <a:prstGeom prst="rect">
            <a:avLst/>
          </a:prstGeom>
          <a:noFill/>
        </p:spPr>
        <p:txBody>
          <a:bodyPr wrap="square" rtlCol="0">
            <a:spAutoFit/>
          </a:bodyPr>
          <a:lstStyle/>
          <a:p>
            <a:endParaRPr lang="en-US" dirty="0"/>
          </a:p>
        </p:txBody>
      </p:sp>
      <p:sp>
        <p:nvSpPr>
          <p:cNvPr id="44" name="TextBox 43"/>
          <p:cNvSpPr txBox="1"/>
          <p:nvPr/>
        </p:nvSpPr>
        <p:spPr>
          <a:xfrm>
            <a:off x="1785918" y="2000240"/>
            <a:ext cx="2714644" cy="646331"/>
          </a:xfrm>
          <a:prstGeom prst="rect">
            <a:avLst/>
          </a:prstGeom>
          <a:noFill/>
        </p:spPr>
        <p:txBody>
          <a:bodyPr wrap="square" rtlCol="0">
            <a:spAutoFit/>
          </a:bodyPr>
          <a:lstStyle/>
          <a:p>
            <a:r>
              <a:rPr lang="en-IN" dirty="0" smtClean="0"/>
              <a:t>Proprietary Interfaces &amp; Custom Development</a:t>
            </a:r>
            <a:endParaRPr lang="en-US" dirty="0"/>
          </a:p>
        </p:txBody>
      </p:sp>
      <p:sp>
        <p:nvSpPr>
          <p:cNvPr id="45" name="TextBox 44"/>
          <p:cNvSpPr txBox="1"/>
          <p:nvPr/>
        </p:nvSpPr>
        <p:spPr>
          <a:xfrm>
            <a:off x="4786314" y="1857364"/>
            <a:ext cx="2071702" cy="646331"/>
          </a:xfrm>
          <a:prstGeom prst="rect">
            <a:avLst/>
          </a:prstGeom>
          <a:noFill/>
        </p:spPr>
        <p:txBody>
          <a:bodyPr wrap="square" rtlCol="0">
            <a:spAutoFit/>
          </a:bodyPr>
          <a:lstStyle/>
          <a:p>
            <a:r>
              <a:rPr lang="en-IN" dirty="0" smtClean="0"/>
              <a:t>Industry Standard Interfaces</a:t>
            </a:r>
            <a:endParaRPr lang="en-US" dirty="0"/>
          </a:p>
        </p:txBody>
      </p:sp>
      <p:cxnSp>
        <p:nvCxnSpPr>
          <p:cNvPr id="47" name="Curved Connector 46"/>
          <p:cNvCxnSpPr/>
          <p:nvPr/>
        </p:nvCxnSpPr>
        <p:spPr>
          <a:xfrm flipV="1">
            <a:off x="5715008" y="2857496"/>
            <a:ext cx="2286016" cy="604542"/>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0" name="Curved Connector 49"/>
          <p:cNvCxnSpPr>
            <a:stCxn id="10" idx="3"/>
            <a:endCxn id="32" idx="1"/>
          </p:cNvCxnSpPr>
          <p:nvPr/>
        </p:nvCxnSpPr>
        <p:spPr>
          <a:xfrm flipV="1">
            <a:off x="5715008" y="3600537"/>
            <a:ext cx="2357454" cy="147252"/>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Curved Connector 52"/>
          <p:cNvCxnSpPr/>
          <p:nvPr/>
        </p:nvCxnSpPr>
        <p:spPr>
          <a:xfrm>
            <a:off x="5715008" y="4000504"/>
            <a:ext cx="2357454" cy="35719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Web Services Architecture</a:t>
            </a:r>
            <a:endParaRPr lang="en-US" dirty="0"/>
          </a:p>
        </p:txBody>
      </p:sp>
      <p:sp>
        <p:nvSpPr>
          <p:cNvPr id="3" name="Content Placeholder 2"/>
          <p:cNvSpPr>
            <a:spLocks noGrp="1"/>
          </p:cNvSpPr>
          <p:nvPr>
            <p:ph idx="1"/>
          </p:nvPr>
        </p:nvSpPr>
        <p:spPr/>
        <p:txBody>
          <a:bodyPr/>
          <a:lstStyle/>
          <a:p>
            <a:pPr>
              <a:buNone/>
            </a:pPr>
            <a:endParaRPr lang="en-IN" dirty="0" smtClean="0"/>
          </a:p>
          <a:p>
            <a:endParaRPr lang="en-IN" dirty="0" smtClean="0"/>
          </a:p>
          <a:p>
            <a:endParaRPr lang="en-US" dirty="0"/>
          </a:p>
        </p:txBody>
      </p:sp>
      <p:sp>
        <p:nvSpPr>
          <p:cNvPr id="4" name="Rectangle 3"/>
          <p:cNvSpPr/>
          <p:nvPr/>
        </p:nvSpPr>
        <p:spPr>
          <a:xfrm>
            <a:off x="928662" y="3286124"/>
            <a:ext cx="2071702" cy="8572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Web Application Business </a:t>
            </a:r>
            <a:r>
              <a:rPr lang="en-IN" dirty="0" err="1" smtClean="0"/>
              <a:t>LowWgic</a:t>
            </a:r>
            <a:endParaRPr lang="en-US" dirty="0"/>
          </a:p>
        </p:txBody>
      </p:sp>
      <p:sp>
        <p:nvSpPr>
          <p:cNvPr id="6" name="TextBox 5"/>
          <p:cNvSpPr txBox="1"/>
          <p:nvPr/>
        </p:nvSpPr>
        <p:spPr>
          <a:xfrm>
            <a:off x="1285852" y="3286124"/>
            <a:ext cx="1827805" cy="646331"/>
          </a:xfrm>
          <a:prstGeom prst="rect">
            <a:avLst/>
          </a:prstGeom>
          <a:noFill/>
        </p:spPr>
        <p:txBody>
          <a:bodyPr wrap="square" rtlCol="0">
            <a:spAutoFit/>
          </a:bodyPr>
          <a:lstStyle/>
          <a:p>
            <a:pPr algn="ctr"/>
            <a:r>
              <a:rPr lang="en-IN" dirty="0" smtClean="0"/>
              <a:t>Web Service Architecture</a:t>
            </a:r>
            <a:endParaRPr lang="en-US" dirty="0"/>
          </a:p>
        </p:txBody>
      </p:sp>
      <p:sp>
        <p:nvSpPr>
          <p:cNvPr id="7" name="Rectangle 6"/>
          <p:cNvSpPr/>
          <p:nvPr/>
        </p:nvSpPr>
        <p:spPr>
          <a:xfrm>
            <a:off x="5429256" y="2143116"/>
            <a:ext cx="2071702" cy="8572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err="1" smtClean="0"/>
              <a:t>WWeb</a:t>
            </a:r>
            <a:r>
              <a:rPr lang="en-IN" dirty="0" smtClean="0"/>
              <a:t> Application </a:t>
            </a:r>
            <a:r>
              <a:rPr lang="en-IN" dirty="0" err="1" smtClean="0"/>
              <a:t>Busines</a:t>
            </a:r>
            <a:r>
              <a:rPr lang="en-IN" dirty="0" smtClean="0"/>
              <a:t> </a:t>
            </a:r>
            <a:r>
              <a:rPr lang="en-IN" dirty="0" err="1" smtClean="0"/>
              <a:t>LowWgic</a:t>
            </a:r>
            <a:endParaRPr lang="en-US" dirty="0"/>
          </a:p>
        </p:txBody>
      </p:sp>
      <p:sp>
        <p:nvSpPr>
          <p:cNvPr id="8" name="Rectangle 7"/>
          <p:cNvSpPr/>
          <p:nvPr/>
        </p:nvSpPr>
        <p:spPr>
          <a:xfrm>
            <a:off x="5429256" y="3214686"/>
            <a:ext cx="2071702" cy="8572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Web Application Business </a:t>
            </a:r>
            <a:r>
              <a:rPr lang="en-IN" dirty="0" err="1" smtClean="0"/>
              <a:t>LowWgic</a:t>
            </a:r>
            <a:endParaRPr lang="en-US" dirty="0"/>
          </a:p>
        </p:txBody>
      </p:sp>
      <p:sp>
        <p:nvSpPr>
          <p:cNvPr id="9" name="Rectangle 8"/>
          <p:cNvSpPr/>
          <p:nvPr/>
        </p:nvSpPr>
        <p:spPr>
          <a:xfrm>
            <a:off x="5429256" y="4429132"/>
            <a:ext cx="2071702" cy="8572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Web Application Business </a:t>
            </a:r>
            <a:r>
              <a:rPr lang="en-IN" dirty="0" err="1" smtClean="0"/>
              <a:t>LowWgic</a:t>
            </a:r>
            <a:endParaRPr lang="en-US" dirty="0"/>
          </a:p>
        </p:txBody>
      </p:sp>
      <p:sp>
        <p:nvSpPr>
          <p:cNvPr id="13" name="Freeform 12"/>
          <p:cNvSpPr/>
          <p:nvPr/>
        </p:nvSpPr>
        <p:spPr>
          <a:xfrm>
            <a:off x="3921683" y="2500306"/>
            <a:ext cx="1150384" cy="2357454"/>
          </a:xfrm>
          <a:custGeom>
            <a:avLst/>
            <a:gdLst>
              <a:gd name="connsiteX0" fmla="*/ 27709 w 748146"/>
              <a:gd name="connsiteY0" fmla="*/ 124691 h 1773570"/>
              <a:gd name="connsiteX1" fmla="*/ 41564 w 748146"/>
              <a:gd name="connsiteY1" fmla="*/ 83128 h 1773570"/>
              <a:gd name="connsiteX2" fmla="*/ 152400 w 748146"/>
              <a:gd name="connsiteY2" fmla="*/ 83128 h 1773570"/>
              <a:gd name="connsiteX3" fmla="*/ 193964 w 748146"/>
              <a:gd name="connsiteY3" fmla="*/ 55419 h 1773570"/>
              <a:gd name="connsiteX4" fmla="*/ 221673 w 748146"/>
              <a:gd name="connsiteY4" fmla="*/ 13855 h 1773570"/>
              <a:gd name="connsiteX5" fmla="*/ 263237 w 748146"/>
              <a:gd name="connsiteY5" fmla="*/ 27710 h 1773570"/>
              <a:gd name="connsiteX6" fmla="*/ 318655 w 748146"/>
              <a:gd name="connsiteY6" fmla="*/ 41564 h 1773570"/>
              <a:gd name="connsiteX7" fmla="*/ 401782 w 748146"/>
              <a:gd name="connsiteY7" fmla="*/ 69273 h 1773570"/>
              <a:gd name="connsiteX8" fmla="*/ 498764 w 748146"/>
              <a:gd name="connsiteY8" fmla="*/ 55419 h 1773570"/>
              <a:gd name="connsiteX9" fmla="*/ 526473 w 748146"/>
              <a:gd name="connsiteY9" fmla="*/ 13855 h 1773570"/>
              <a:gd name="connsiteX10" fmla="*/ 568037 w 748146"/>
              <a:gd name="connsiteY10" fmla="*/ 0 h 1773570"/>
              <a:gd name="connsiteX11" fmla="*/ 595746 w 748146"/>
              <a:gd name="connsiteY11" fmla="*/ 41564 h 1773570"/>
              <a:gd name="connsiteX12" fmla="*/ 609600 w 748146"/>
              <a:gd name="connsiteY12" fmla="*/ 83128 h 1773570"/>
              <a:gd name="connsiteX13" fmla="*/ 651164 w 748146"/>
              <a:gd name="connsiteY13" fmla="*/ 290946 h 1773570"/>
              <a:gd name="connsiteX14" fmla="*/ 665018 w 748146"/>
              <a:gd name="connsiteY14" fmla="*/ 526473 h 1773570"/>
              <a:gd name="connsiteX15" fmla="*/ 706582 w 748146"/>
              <a:gd name="connsiteY15" fmla="*/ 623455 h 1773570"/>
              <a:gd name="connsiteX16" fmla="*/ 748146 w 748146"/>
              <a:gd name="connsiteY16" fmla="*/ 720437 h 1773570"/>
              <a:gd name="connsiteX17" fmla="*/ 734291 w 748146"/>
              <a:gd name="connsiteY17" fmla="*/ 858982 h 1773570"/>
              <a:gd name="connsiteX18" fmla="*/ 678873 w 748146"/>
              <a:gd name="connsiteY18" fmla="*/ 942110 h 1773570"/>
              <a:gd name="connsiteX19" fmla="*/ 651164 w 748146"/>
              <a:gd name="connsiteY19" fmla="*/ 983673 h 1773570"/>
              <a:gd name="connsiteX20" fmla="*/ 651164 w 748146"/>
              <a:gd name="connsiteY20" fmla="*/ 1149928 h 1773570"/>
              <a:gd name="connsiteX21" fmla="*/ 623455 w 748146"/>
              <a:gd name="connsiteY21" fmla="*/ 1233055 h 1773570"/>
              <a:gd name="connsiteX22" fmla="*/ 609600 w 748146"/>
              <a:gd name="connsiteY22" fmla="*/ 1274619 h 1773570"/>
              <a:gd name="connsiteX23" fmla="*/ 581891 w 748146"/>
              <a:gd name="connsiteY23" fmla="*/ 1524000 h 1773570"/>
              <a:gd name="connsiteX24" fmla="*/ 554182 w 748146"/>
              <a:gd name="connsiteY24" fmla="*/ 1579419 h 1773570"/>
              <a:gd name="connsiteX25" fmla="*/ 540328 w 748146"/>
              <a:gd name="connsiteY25" fmla="*/ 1759528 h 1773570"/>
              <a:gd name="connsiteX26" fmla="*/ 498764 w 748146"/>
              <a:gd name="connsiteY26" fmla="*/ 1773382 h 1773570"/>
              <a:gd name="connsiteX27" fmla="*/ 332509 w 748146"/>
              <a:gd name="connsiteY27" fmla="*/ 1759528 h 1773570"/>
              <a:gd name="connsiteX28" fmla="*/ 207818 w 748146"/>
              <a:gd name="connsiteY28" fmla="*/ 1704110 h 1773570"/>
              <a:gd name="connsiteX29" fmla="*/ 193964 w 748146"/>
              <a:gd name="connsiteY29" fmla="*/ 1551710 h 1773570"/>
              <a:gd name="connsiteX30" fmla="*/ 207818 w 748146"/>
              <a:gd name="connsiteY30" fmla="*/ 1399310 h 1773570"/>
              <a:gd name="connsiteX31" fmla="*/ 193964 w 748146"/>
              <a:gd name="connsiteY31" fmla="*/ 1357746 h 1773570"/>
              <a:gd name="connsiteX32" fmla="*/ 152400 w 748146"/>
              <a:gd name="connsiteY32" fmla="*/ 1288473 h 1773570"/>
              <a:gd name="connsiteX33" fmla="*/ 69273 w 748146"/>
              <a:gd name="connsiteY33" fmla="*/ 1246910 h 1773570"/>
              <a:gd name="connsiteX34" fmla="*/ 41564 w 748146"/>
              <a:gd name="connsiteY34" fmla="*/ 1219200 h 1773570"/>
              <a:gd name="connsiteX35" fmla="*/ 41564 w 748146"/>
              <a:gd name="connsiteY35" fmla="*/ 1094510 h 1773570"/>
              <a:gd name="connsiteX36" fmla="*/ 55418 w 748146"/>
              <a:gd name="connsiteY36" fmla="*/ 969819 h 1773570"/>
              <a:gd name="connsiteX37" fmla="*/ 110837 w 748146"/>
              <a:gd name="connsiteY37" fmla="*/ 858982 h 1773570"/>
              <a:gd name="connsiteX38" fmla="*/ 69273 w 748146"/>
              <a:gd name="connsiteY38" fmla="*/ 817419 h 1773570"/>
              <a:gd name="connsiteX39" fmla="*/ 27709 w 748146"/>
              <a:gd name="connsiteY39" fmla="*/ 734291 h 1773570"/>
              <a:gd name="connsiteX40" fmla="*/ 0 w 748146"/>
              <a:gd name="connsiteY40" fmla="*/ 609600 h 1773570"/>
              <a:gd name="connsiteX41" fmla="*/ 13855 w 748146"/>
              <a:gd name="connsiteY41" fmla="*/ 304800 h 1773570"/>
              <a:gd name="connsiteX42" fmla="*/ 27709 w 748146"/>
              <a:gd name="connsiteY42" fmla="*/ 180110 h 1773570"/>
              <a:gd name="connsiteX43" fmla="*/ 27709 w 748146"/>
              <a:gd name="connsiteY43" fmla="*/ 124691 h 17735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748146" h="1773570">
                <a:moveTo>
                  <a:pt x="27709" y="124691"/>
                </a:moveTo>
                <a:cubicBezTo>
                  <a:pt x="30018" y="108527"/>
                  <a:pt x="31237" y="93454"/>
                  <a:pt x="41564" y="83128"/>
                </a:cubicBezTo>
                <a:cubicBezTo>
                  <a:pt x="69967" y="54726"/>
                  <a:pt x="126050" y="77858"/>
                  <a:pt x="152400" y="83128"/>
                </a:cubicBezTo>
                <a:cubicBezTo>
                  <a:pt x="166255" y="73892"/>
                  <a:pt x="182190" y="67193"/>
                  <a:pt x="193964" y="55419"/>
                </a:cubicBezTo>
                <a:cubicBezTo>
                  <a:pt x="205738" y="43645"/>
                  <a:pt x="206213" y="20039"/>
                  <a:pt x="221673" y="13855"/>
                </a:cubicBezTo>
                <a:cubicBezTo>
                  <a:pt x="235233" y="8431"/>
                  <a:pt x="249195" y="23698"/>
                  <a:pt x="263237" y="27710"/>
                </a:cubicBezTo>
                <a:cubicBezTo>
                  <a:pt x="281546" y="32941"/>
                  <a:pt x="300417" y="36093"/>
                  <a:pt x="318655" y="41564"/>
                </a:cubicBezTo>
                <a:cubicBezTo>
                  <a:pt x="346631" y="49957"/>
                  <a:pt x="401782" y="69273"/>
                  <a:pt x="401782" y="69273"/>
                </a:cubicBezTo>
                <a:cubicBezTo>
                  <a:pt x="434109" y="64655"/>
                  <a:pt x="468923" y="68682"/>
                  <a:pt x="498764" y="55419"/>
                </a:cubicBezTo>
                <a:cubicBezTo>
                  <a:pt x="513980" y="48656"/>
                  <a:pt x="513471" y="24257"/>
                  <a:pt x="526473" y="13855"/>
                </a:cubicBezTo>
                <a:cubicBezTo>
                  <a:pt x="537877" y="4732"/>
                  <a:pt x="554182" y="4618"/>
                  <a:pt x="568037" y="0"/>
                </a:cubicBezTo>
                <a:cubicBezTo>
                  <a:pt x="577273" y="13855"/>
                  <a:pt x="588300" y="26671"/>
                  <a:pt x="595746" y="41564"/>
                </a:cubicBezTo>
                <a:cubicBezTo>
                  <a:pt x="602277" y="54626"/>
                  <a:pt x="605757" y="69039"/>
                  <a:pt x="609600" y="83128"/>
                </a:cubicBezTo>
                <a:cubicBezTo>
                  <a:pt x="641667" y="200707"/>
                  <a:pt x="634978" y="177648"/>
                  <a:pt x="651164" y="290946"/>
                </a:cubicBezTo>
                <a:cubicBezTo>
                  <a:pt x="655782" y="369455"/>
                  <a:pt x="657562" y="448183"/>
                  <a:pt x="665018" y="526473"/>
                </a:cubicBezTo>
                <a:cubicBezTo>
                  <a:pt x="670869" y="587911"/>
                  <a:pt x="678842" y="574909"/>
                  <a:pt x="706582" y="623455"/>
                </a:cubicBezTo>
                <a:cubicBezTo>
                  <a:pt x="733974" y="671391"/>
                  <a:pt x="732602" y="673807"/>
                  <a:pt x="748146" y="720437"/>
                </a:cubicBezTo>
                <a:cubicBezTo>
                  <a:pt x="743528" y="766619"/>
                  <a:pt x="748135" y="814683"/>
                  <a:pt x="734291" y="858982"/>
                </a:cubicBezTo>
                <a:cubicBezTo>
                  <a:pt x="724358" y="890768"/>
                  <a:pt x="697346" y="914401"/>
                  <a:pt x="678873" y="942110"/>
                </a:cubicBezTo>
                <a:lnTo>
                  <a:pt x="651164" y="983673"/>
                </a:lnTo>
                <a:cubicBezTo>
                  <a:pt x="665941" y="1072341"/>
                  <a:pt x="673331" y="1061260"/>
                  <a:pt x="651164" y="1149928"/>
                </a:cubicBezTo>
                <a:cubicBezTo>
                  <a:pt x="644080" y="1178264"/>
                  <a:pt x="632691" y="1205346"/>
                  <a:pt x="623455" y="1233055"/>
                </a:cubicBezTo>
                <a:lnTo>
                  <a:pt x="609600" y="1274619"/>
                </a:lnTo>
                <a:cubicBezTo>
                  <a:pt x="603733" y="1362633"/>
                  <a:pt x="615817" y="1444839"/>
                  <a:pt x="581891" y="1524000"/>
                </a:cubicBezTo>
                <a:cubicBezTo>
                  <a:pt x="573755" y="1542983"/>
                  <a:pt x="563418" y="1560946"/>
                  <a:pt x="554182" y="1579419"/>
                </a:cubicBezTo>
                <a:cubicBezTo>
                  <a:pt x="549564" y="1639455"/>
                  <a:pt x="556870" y="1701631"/>
                  <a:pt x="540328" y="1759528"/>
                </a:cubicBezTo>
                <a:cubicBezTo>
                  <a:pt x="536316" y="1773570"/>
                  <a:pt x="513368" y="1773382"/>
                  <a:pt x="498764" y="1773382"/>
                </a:cubicBezTo>
                <a:cubicBezTo>
                  <a:pt x="443154" y="1773382"/>
                  <a:pt x="387927" y="1764146"/>
                  <a:pt x="332509" y="1759528"/>
                </a:cubicBezTo>
                <a:cubicBezTo>
                  <a:pt x="233585" y="1726553"/>
                  <a:pt x="273684" y="1748020"/>
                  <a:pt x="207818" y="1704110"/>
                </a:cubicBezTo>
                <a:cubicBezTo>
                  <a:pt x="172663" y="1598642"/>
                  <a:pt x="174381" y="1649623"/>
                  <a:pt x="193964" y="1551710"/>
                </a:cubicBezTo>
                <a:cubicBezTo>
                  <a:pt x="198582" y="1500910"/>
                  <a:pt x="207818" y="1450319"/>
                  <a:pt x="207818" y="1399310"/>
                </a:cubicBezTo>
                <a:cubicBezTo>
                  <a:pt x="207818" y="1384706"/>
                  <a:pt x="200495" y="1370808"/>
                  <a:pt x="193964" y="1357746"/>
                </a:cubicBezTo>
                <a:cubicBezTo>
                  <a:pt x="181921" y="1333660"/>
                  <a:pt x="169925" y="1308919"/>
                  <a:pt x="152400" y="1288473"/>
                </a:cubicBezTo>
                <a:cubicBezTo>
                  <a:pt x="130913" y="1263405"/>
                  <a:pt x="98368" y="1256608"/>
                  <a:pt x="69273" y="1246910"/>
                </a:cubicBezTo>
                <a:cubicBezTo>
                  <a:pt x="60037" y="1237673"/>
                  <a:pt x="48285" y="1230401"/>
                  <a:pt x="41564" y="1219200"/>
                </a:cubicBezTo>
                <a:cubicBezTo>
                  <a:pt x="14135" y="1173486"/>
                  <a:pt x="34330" y="1148766"/>
                  <a:pt x="41564" y="1094510"/>
                </a:cubicBezTo>
                <a:cubicBezTo>
                  <a:pt x="47091" y="1053057"/>
                  <a:pt x="46656" y="1010710"/>
                  <a:pt x="55418" y="969819"/>
                </a:cubicBezTo>
                <a:cubicBezTo>
                  <a:pt x="66121" y="919874"/>
                  <a:pt x="84860" y="897947"/>
                  <a:pt x="110837" y="858982"/>
                </a:cubicBezTo>
                <a:cubicBezTo>
                  <a:pt x="96982" y="845128"/>
                  <a:pt x="80141" y="833722"/>
                  <a:pt x="69273" y="817419"/>
                </a:cubicBezTo>
                <a:cubicBezTo>
                  <a:pt x="52088" y="791642"/>
                  <a:pt x="39215" y="763055"/>
                  <a:pt x="27709" y="734291"/>
                </a:cubicBezTo>
                <a:cubicBezTo>
                  <a:pt x="19885" y="714730"/>
                  <a:pt x="3069" y="624947"/>
                  <a:pt x="0" y="609600"/>
                </a:cubicBezTo>
                <a:cubicBezTo>
                  <a:pt x="4618" y="508000"/>
                  <a:pt x="7307" y="406294"/>
                  <a:pt x="13855" y="304800"/>
                </a:cubicBezTo>
                <a:cubicBezTo>
                  <a:pt x="16547" y="263068"/>
                  <a:pt x="20834" y="221360"/>
                  <a:pt x="27709" y="180110"/>
                </a:cubicBezTo>
                <a:cubicBezTo>
                  <a:pt x="45945" y="70692"/>
                  <a:pt x="25400" y="140855"/>
                  <a:pt x="27709" y="124691"/>
                </a:cubicBezTo>
                <a:close/>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4000496" y="3500438"/>
            <a:ext cx="928694" cy="646331"/>
          </a:xfrm>
          <a:prstGeom prst="rect">
            <a:avLst/>
          </a:prstGeom>
          <a:noFill/>
        </p:spPr>
        <p:txBody>
          <a:bodyPr wrap="square" rtlCol="0">
            <a:spAutoFit/>
          </a:bodyPr>
          <a:lstStyle/>
          <a:p>
            <a:r>
              <a:rPr lang="en-IN" dirty="0" smtClean="0"/>
              <a:t>The Web</a:t>
            </a:r>
            <a:endParaRPr lang="en-US" dirty="0"/>
          </a:p>
        </p:txBody>
      </p:sp>
      <p:sp>
        <p:nvSpPr>
          <p:cNvPr id="33" name="TextBox 32"/>
          <p:cNvSpPr txBox="1"/>
          <p:nvPr/>
        </p:nvSpPr>
        <p:spPr>
          <a:xfrm>
            <a:off x="5572132" y="2214554"/>
            <a:ext cx="1756367" cy="646331"/>
          </a:xfrm>
          <a:prstGeom prst="rect">
            <a:avLst/>
          </a:prstGeom>
          <a:noFill/>
        </p:spPr>
        <p:txBody>
          <a:bodyPr wrap="square" rtlCol="0">
            <a:spAutoFit/>
          </a:bodyPr>
          <a:lstStyle/>
          <a:p>
            <a:pPr algn="ctr"/>
            <a:r>
              <a:rPr lang="en-IN" dirty="0" smtClean="0"/>
              <a:t>Web Application User Interface</a:t>
            </a:r>
            <a:endParaRPr lang="en-US" dirty="0"/>
          </a:p>
        </p:txBody>
      </p:sp>
      <p:sp>
        <p:nvSpPr>
          <p:cNvPr id="34" name="TextBox 33"/>
          <p:cNvSpPr txBox="1"/>
          <p:nvPr/>
        </p:nvSpPr>
        <p:spPr>
          <a:xfrm>
            <a:off x="5786446" y="3286124"/>
            <a:ext cx="1542053" cy="646331"/>
          </a:xfrm>
          <a:prstGeom prst="rect">
            <a:avLst/>
          </a:prstGeom>
          <a:noFill/>
        </p:spPr>
        <p:txBody>
          <a:bodyPr wrap="square" rtlCol="0">
            <a:spAutoFit/>
          </a:bodyPr>
          <a:lstStyle/>
          <a:p>
            <a:pPr algn="ctr"/>
            <a:r>
              <a:rPr lang="en-IN" dirty="0" smtClean="0"/>
              <a:t>Standard Application</a:t>
            </a:r>
            <a:endParaRPr lang="en-US" dirty="0"/>
          </a:p>
        </p:txBody>
      </p:sp>
      <p:sp>
        <p:nvSpPr>
          <p:cNvPr id="35" name="TextBox 34"/>
          <p:cNvSpPr txBox="1"/>
          <p:nvPr/>
        </p:nvSpPr>
        <p:spPr>
          <a:xfrm>
            <a:off x="5500694" y="4500570"/>
            <a:ext cx="1827805" cy="646331"/>
          </a:xfrm>
          <a:prstGeom prst="rect">
            <a:avLst/>
          </a:prstGeom>
          <a:noFill/>
        </p:spPr>
        <p:txBody>
          <a:bodyPr wrap="square" rtlCol="0">
            <a:spAutoFit/>
          </a:bodyPr>
          <a:lstStyle/>
          <a:p>
            <a:pPr algn="ctr"/>
            <a:r>
              <a:rPr lang="en-IN" dirty="0" smtClean="0"/>
              <a:t>Another Web Service</a:t>
            </a:r>
            <a:endParaRPr lang="en-US" dirty="0"/>
          </a:p>
        </p:txBody>
      </p:sp>
      <p:sp>
        <p:nvSpPr>
          <p:cNvPr id="36" name="TextBox 35"/>
          <p:cNvSpPr txBox="1"/>
          <p:nvPr/>
        </p:nvSpPr>
        <p:spPr>
          <a:xfrm>
            <a:off x="1214414" y="2071678"/>
            <a:ext cx="1827805" cy="646331"/>
          </a:xfrm>
          <a:prstGeom prst="rect">
            <a:avLst/>
          </a:prstGeom>
          <a:noFill/>
        </p:spPr>
        <p:txBody>
          <a:bodyPr wrap="square" rtlCol="0">
            <a:spAutoFit/>
          </a:bodyPr>
          <a:lstStyle/>
          <a:p>
            <a:pPr algn="ctr"/>
            <a:r>
              <a:rPr lang="en-IN" dirty="0" smtClean="0"/>
              <a:t>Industry standard Interfaces</a:t>
            </a:r>
            <a:endParaRPr lang="en-US" dirty="0"/>
          </a:p>
        </p:txBody>
      </p:sp>
      <p:sp>
        <p:nvSpPr>
          <p:cNvPr id="37" name="TextBox 36"/>
          <p:cNvSpPr txBox="1"/>
          <p:nvPr/>
        </p:nvSpPr>
        <p:spPr>
          <a:xfrm>
            <a:off x="7786710" y="3000372"/>
            <a:ext cx="1827805" cy="369332"/>
          </a:xfrm>
          <a:prstGeom prst="rect">
            <a:avLst/>
          </a:prstGeom>
          <a:noFill/>
        </p:spPr>
        <p:txBody>
          <a:bodyPr wrap="square" rtlCol="0">
            <a:spAutoFit/>
          </a:bodyPr>
          <a:lstStyle/>
          <a:p>
            <a:pPr algn="ctr"/>
            <a:r>
              <a:rPr lang="en-IN" dirty="0" smtClean="0"/>
              <a:t>End Users</a:t>
            </a:r>
            <a:endParaRPr lang="en-US" dirty="0"/>
          </a:p>
        </p:txBody>
      </p:sp>
      <p:cxnSp>
        <p:nvCxnSpPr>
          <p:cNvPr id="39" name="Curved Connector 38"/>
          <p:cNvCxnSpPr>
            <a:stCxn id="7" idx="3"/>
          </p:cNvCxnSpPr>
          <p:nvPr/>
        </p:nvCxnSpPr>
        <p:spPr>
          <a:xfrm>
            <a:off x="7500958" y="2571744"/>
            <a:ext cx="714380" cy="500066"/>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Curved Connector 43"/>
          <p:cNvCxnSpPr>
            <a:stCxn id="8" idx="3"/>
          </p:cNvCxnSpPr>
          <p:nvPr/>
        </p:nvCxnSpPr>
        <p:spPr>
          <a:xfrm flipV="1">
            <a:off x="7500958" y="3214686"/>
            <a:ext cx="714380" cy="428628"/>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Curved Connector 45"/>
          <p:cNvCxnSpPr/>
          <p:nvPr/>
        </p:nvCxnSpPr>
        <p:spPr>
          <a:xfrm flipV="1">
            <a:off x="3000364" y="2571744"/>
            <a:ext cx="2357454" cy="107157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Curved Connector 47"/>
          <p:cNvCxnSpPr/>
          <p:nvPr/>
        </p:nvCxnSpPr>
        <p:spPr>
          <a:xfrm>
            <a:off x="3000364" y="3857628"/>
            <a:ext cx="2286016" cy="928694"/>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Curved Connector 50"/>
          <p:cNvCxnSpPr/>
          <p:nvPr/>
        </p:nvCxnSpPr>
        <p:spPr>
          <a:xfrm>
            <a:off x="3000364" y="3714752"/>
            <a:ext cx="2357454" cy="1588"/>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 Services</a:t>
            </a:r>
            <a:endParaRPr lang="en-US" dirty="0"/>
          </a:p>
        </p:txBody>
      </p:sp>
      <p:sp>
        <p:nvSpPr>
          <p:cNvPr id="3" name="Content Placeholder 2"/>
          <p:cNvSpPr>
            <a:spLocks noGrp="1"/>
          </p:cNvSpPr>
          <p:nvPr>
            <p:ph idx="1"/>
          </p:nvPr>
        </p:nvSpPr>
        <p:spPr/>
        <p:txBody>
          <a:bodyPr/>
          <a:lstStyle/>
          <a:p>
            <a:r>
              <a:rPr lang="en-US" sz="1800" b="1" dirty="0" smtClean="0"/>
              <a:t>A simple definition:</a:t>
            </a:r>
          </a:p>
          <a:p>
            <a:pPr lvl="1"/>
            <a:r>
              <a:rPr lang="en-US" sz="1800" dirty="0" smtClean="0">
                <a:latin typeface="Arial"/>
              </a:rPr>
              <a:t>“</a:t>
            </a:r>
            <a:r>
              <a:rPr lang="en-US" sz="1800" dirty="0" smtClean="0"/>
              <a:t>a Web Service is an application component accessible over open protocols</a:t>
            </a:r>
            <a:r>
              <a:rPr lang="en-US" sz="1800" dirty="0" smtClean="0">
                <a:latin typeface="Arial"/>
              </a:rPr>
              <a:t>”</a:t>
            </a:r>
            <a:r>
              <a:rPr lang="en-US" sz="1800" dirty="0" smtClean="0"/>
              <a:t>.</a:t>
            </a:r>
          </a:p>
          <a:p>
            <a:pPr lvl="1"/>
            <a:endParaRPr lang="en-US" sz="1800" dirty="0" smtClean="0"/>
          </a:p>
          <a:p>
            <a:r>
              <a:rPr lang="en-US" sz="1800" b="1" dirty="0" smtClean="0"/>
              <a:t>A more precise definition:</a:t>
            </a:r>
          </a:p>
          <a:p>
            <a:pPr lvl="1"/>
            <a:r>
              <a:rPr lang="en-US" sz="1800" dirty="0" smtClean="0"/>
              <a:t>An application component that: </a:t>
            </a:r>
          </a:p>
          <a:p>
            <a:pPr lvl="2"/>
            <a:r>
              <a:rPr lang="en-US" sz="1800" dirty="0" smtClean="0"/>
              <a:t>Communicates via open protocols (HTTP, SMTP, etc.) </a:t>
            </a:r>
          </a:p>
          <a:p>
            <a:pPr lvl="2"/>
            <a:r>
              <a:rPr lang="en-US" sz="1800" dirty="0" smtClean="0"/>
              <a:t>Processes XML messages framed using SOAP </a:t>
            </a:r>
          </a:p>
          <a:p>
            <a:pPr lvl="2"/>
            <a:r>
              <a:rPr lang="en-US" sz="1800" dirty="0" smtClean="0"/>
              <a:t>Describes its messages using XML Schema </a:t>
            </a:r>
          </a:p>
          <a:p>
            <a:pPr lvl="2"/>
            <a:r>
              <a:rPr lang="en-US" sz="1800" dirty="0" smtClean="0"/>
              <a:t>Provides an endpoint description using WSDL </a:t>
            </a:r>
          </a:p>
          <a:p>
            <a:pPr lvl="2"/>
            <a:r>
              <a:rPr lang="en-US" sz="1800" dirty="0" smtClean="0"/>
              <a:t>Can be discovered using UDDI</a:t>
            </a:r>
          </a:p>
          <a:p>
            <a:pPr lvl="2"/>
            <a:endParaRPr lang="en-IN" sz="1800" dirty="0" smtClean="0"/>
          </a:p>
          <a:p>
            <a:pPr lvl="2"/>
            <a:endParaRPr lang="en-US" sz="1800" dirty="0" smtClean="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Web Services and Enterprises</a:t>
            </a:r>
            <a:endParaRPr lang="en-US" dirty="0"/>
          </a:p>
        </p:txBody>
      </p:sp>
      <p:sp>
        <p:nvSpPr>
          <p:cNvPr id="3" name="Content Placeholder 2"/>
          <p:cNvSpPr>
            <a:spLocks noGrp="1"/>
          </p:cNvSpPr>
          <p:nvPr>
            <p:ph idx="1"/>
          </p:nvPr>
        </p:nvSpPr>
        <p:spPr/>
        <p:txBody>
          <a:bodyPr>
            <a:normAutofit/>
          </a:bodyPr>
          <a:lstStyle/>
          <a:p>
            <a:r>
              <a:rPr lang="en-IN" dirty="0" smtClean="0"/>
              <a:t>Web services enable the flow of data and business processes between business partners-between enterprises as well as between multiple organizations or groups within an enterprise.</a:t>
            </a:r>
          </a:p>
          <a:p>
            <a:r>
              <a:rPr lang="en-IN" dirty="0" smtClean="0"/>
              <a:t>Web Services enable companies to drive </a:t>
            </a:r>
            <a:r>
              <a:rPr lang="en-IN" dirty="0" err="1" smtClean="0"/>
              <a:t>topline</a:t>
            </a:r>
            <a:r>
              <a:rPr lang="en-IN" dirty="0" smtClean="0"/>
              <a:t> growth by integrating together different services and introduce new revenue-generating services.</a:t>
            </a:r>
          </a:p>
          <a:p>
            <a:r>
              <a:rPr lang="en-IN" dirty="0" smtClean="0"/>
              <a:t>Web Services simplify </a:t>
            </a:r>
            <a:r>
              <a:rPr lang="en-IN" dirty="0" err="1" smtClean="0"/>
              <a:t>integration,reducing</a:t>
            </a:r>
            <a:r>
              <a:rPr lang="en-IN" dirty="0" smtClean="0"/>
              <a:t> time-to-market and costs.</a:t>
            </a: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 Services Components</a:t>
            </a:r>
            <a:endParaRPr lang="en-US" dirty="0"/>
          </a:p>
        </p:txBody>
      </p:sp>
      <p:sp>
        <p:nvSpPr>
          <p:cNvPr id="3" name="Content Placeholder 2"/>
          <p:cNvSpPr>
            <a:spLocks noGrp="1"/>
          </p:cNvSpPr>
          <p:nvPr>
            <p:ph idx="1"/>
          </p:nvPr>
        </p:nvSpPr>
        <p:spPr/>
        <p:txBody>
          <a:bodyPr>
            <a:normAutofit/>
          </a:bodyPr>
          <a:lstStyle/>
          <a:p>
            <a:pPr>
              <a:lnSpc>
                <a:spcPct val="90000"/>
              </a:lnSpc>
            </a:pPr>
            <a:r>
              <a:rPr lang="en-US" b="1" dirty="0" smtClean="0"/>
              <a:t>XML</a:t>
            </a:r>
            <a:r>
              <a:rPr lang="en-US" dirty="0" smtClean="0"/>
              <a:t> </a:t>
            </a:r>
            <a:r>
              <a:rPr lang="en-US" dirty="0" smtClean="0">
                <a:latin typeface="Arial"/>
              </a:rPr>
              <a:t>–</a:t>
            </a:r>
            <a:r>
              <a:rPr lang="en-US" dirty="0" smtClean="0"/>
              <a:t> </a:t>
            </a:r>
            <a:r>
              <a:rPr lang="en-US" dirty="0" err="1" smtClean="0"/>
              <a:t>eXtensible</a:t>
            </a:r>
            <a:r>
              <a:rPr lang="en-US" dirty="0" smtClean="0"/>
              <a:t> Markup Language </a:t>
            </a:r>
            <a:r>
              <a:rPr lang="en-US" dirty="0" smtClean="0">
                <a:latin typeface="Arial"/>
              </a:rPr>
              <a:t>–</a:t>
            </a:r>
            <a:r>
              <a:rPr lang="en-US" dirty="0" smtClean="0"/>
              <a:t> A uniform data representation and exchange mechanism.</a:t>
            </a:r>
          </a:p>
          <a:p>
            <a:pPr>
              <a:lnSpc>
                <a:spcPct val="90000"/>
              </a:lnSpc>
            </a:pPr>
            <a:r>
              <a:rPr lang="en-US" b="1" dirty="0" smtClean="0"/>
              <a:t>SOAP</a:t>
            </a:r>
            <a:r>
              <a:rPr lang="en-US" dirty="0" smtClean="0"/>
              <a:t> </a:t>
            </a:r>
            <a:r>
              <a:rPr lang="en-US" dirty="0" smtClean="0">
                <a:latin typeface="Arial"/>
              </a:rPr>
              <a:t>–</a:t>
            </a:r>
            <a:r>
              <a:rPr lang="en-US" dirty="0" smtClean="0"/>
              <a:t> Simple Object Access Protocol </a:t>
            </a:r>
            <a:r>
              <a:rPr lang="en-US" dirty="0" smtClean="0">
                <a:latin typeface="Arial"/>
              </a:rPr>
              <a:t>–</a:t>
            </a:r>
            <a:r>
              <a:rPr lang="en-US" dirty="0" smtClean="0"/>
              <a:t> A standard way for communication.</a:t>
            </a:r>
          </a:p>
          <a:p>
            <a:pPr>
              <a:lnSpc>
                <a:spcPct val="90000"/>
              </a:lnSpc>
            </a:pPr>
            <a:r>
              <a:rPr lang="en-US" b="1" dirty="0" smtClean="0"/>
              <a:t>UDDI</a:t>
            </a:r>
            <a:r>
              <a:rPr lang="en-US" dirty="0" smtClean="0"/>
              <a:t> </a:t>
            </a:r>
            <a:r>
              <a:rPr lang="en-US" dirty="0" smtClean="0">
                <a:latin typeface="Arial"/>
              </a:rPr>
              <a:t>–</a:t>
            </a:r>
            <a:r>
              <a:rPr lang="en-US" dirty="0" smtClean="0"/>
              <a:t> Universal Description, Discovery and Integration specification </a:t>
            </a:r>
            <a:r>
              <a:rPr lang="en-US" dirty="0" smtClean="0">
                <a:latin typeface="Arial"/>
              </a:rPr>
              <a:t>–</a:t>
            </a:r>
            <a:r>
              <a:rPr lang="en-US" dirty="0" smtClean="0"/>
              <a:t> A mechanism to register and locate WS based application.</a:t>
            </a:r>
          </a:p>
          <a:p>
            <a:pPr>
              <a:lnSpc>
                <a:spcPct val="90000"/>
              </a:lnSpc>
            </a:pPr>
            <a:r>
              <a:rPr lang="en-US" b="1" dirty="0" smtClean="0"/>
              <a:t>WSDL</a:t>
            </a:r>
            <a:r>
              <a:rPr lang="en-US" dirty="0" smtClean="0"/>
              <a:t> </a:t>
            </a:r>
            <a:r>
              <a:rPr lang="en-US" dirty="0" smtClean="0">
                <a:latin typeface="Arial"/>
              </a:rPr>
              <a:t>–</a:t>
            </a:r>
            <a:r>
              <a:rPr lang="en-US" dirty="0" smtClean="0"/>
              <a:t> Web Services Description Language </a:t>
            </a:r>
            <a:r>
              <a:rPr lang="en-US" dirty="0" smtClean="0">
                <a:latin typeface="Arial"/>
              </a:rPr>
              <a:t>–</a:t>
            </a:r>
            <a:r>
              <a:rPr lang="en-US" dirty="0" smtClean="0"/>
              <a:t> A standard meta language to described the services offered.  </a:t>
            </a:r>
          </a:p>
          <a:p>
            <a:pPr>
              <a:buNone/>
            </a:pPr>
            <a:endParaRPr lang="en-IN" dirty="0" smtClean="0"/>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Web Service Model</a:t>
            </a:r>
            <a:endParaRPr lang="en-US" dirty="0"/>
          </a:p>
        </p:txBody>
      </p:sp>
      <p:sp>
        <p:nvSpPr>
          <p:cNvPr id="3" name="Content Placeholder 2"/>
          <p:cNvSpPr>
            <a:spLocks noGrp="1"/>
          </p:cNvSpPr>
          <p:nvPr>
            <p:ph idx="1"/>
          </p:nvPr>
        </p:nvSpPr>
        <p:spPr/>
        <p:txBody>
          <a:bodyPr/>
          <a:lstStyle/>
          <a:p>
            <a:pPr>
              <a:lnSpc>
                <a:spcPct val="90000"/>
              </a:lnSpc>
            </a:pPr>
            <a:r>
              <a:rPr lang="en-US" dirty="0" smtClean="0"/>
              <a:t>The Web Services architecture is based upon the interactions between three roles:</a:t>
            </a:r>
          </a:p>
          <a:p>
            <a:pPr lvl="1">
              <a:lnSpc>
                <a:spcPct val="90000"/>
              </a:lnSpc>
              <a:buFont typeface="Wingdings" pitchFamily="2" charset="2"/>
              <a:buChar char="§"/>
            </a:pPr>
            <a:r>
              <a:rPr lang="en-US" dirty="0" smtClean="0"/>
              <a:t>Service provider</a:t>
            </a:r>
          </a:p>
          <a:p>
            <a:pPr lvl="1">
              <a:lnSpc>
                <a:spcPct val="90000"/>
              </a:lnSpc>
              <a:buFont typeface="Wingdings" pitchFamily="2" charset="2"/>
              <a:buChar char="§"/>
            </a:pPr>
            <a:r>
              <a:rPr lang="en-US" dirty="0" smtClean="0"/>
              <a:t>Service registry</a:t>
            </a:r>
          </a:p>
          <a:p>
            <a:pPr lvl="1">
              <a:lnSpc>
                <a:spcPct val="90000"/>
              </a:lnSpc>
              <a:buFont typeface="Wingdings" pitchFamily="2" charset="2"/>
              <a:buChar char="§"/>
            </a:pPr>
            <a:r>
              <a:rPr lang="en-US" dirty="0" smtClean="0"/>
              <a:t>Service requestor</a:t>
            </a:r>
          </a:p>
          <a:p>
            <a:pPr>
              <a:lnSpc>
                <a:spcPct val="90000"/>
              </a:lnSpc>
            </a:pPr>
            <a:r>
              <a:rPr lang="en-US" dirty="0" smtClean="0"/>
              <a:t>The interactions involve the:</a:t>
            </a:r>
          </a:p>
          <a:p>
            <a:pPr lvl="1">
              <a:buFont typeface="Wingdings" pitchFamily="2" charset="2"/>
              <a:buChar char="§"/>
            </a:pPr>
            <a:r>
              <a:rPr lang="en-GB" dirty="0" smtClean="0"/>
              <a:t>Publishing – making a service available</a:t>
            </a:r>
          </a:p>
          <a:p>
            <a:pPr lvl="1">
              <a:buFont typeface="Wingdings" pitchFamily="2" charset="2"/>
              <a:buChar char="§"/>
            </a:pPr>
            <a:r>
              <a:rPr lang="en-GB" dirty="0" smtClean="0"/>
              <a:t>Finding – locating web services</a:t>
            </a:r>
          </a:p>
          <a:p>
            <a:pPr lvl="1">
              <a:buFont typeface="Wingdings" pitchFamily="2" charset="2"/>
              <a:buChar char="§"/>
            </a:pPr>
            <a:r>
              <a:rPr lang="en-GB" dirty="0" smtClean="0"/>
              <a:t>Binding – using web services</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Web Service Model (cont)</a:t>
            </a:r>
            <a:endParaRPr lang="en-US" dirty="0"/>
          </a:p>
        </p:txBody>
      </p:sp>
      <p:sp>
        <p:nvSpPr>
          <p:cNvPr id="3" name="Content Placeholder 2"/>
          <p:cNvSpPr>
            <a:spLocks noGrp="1"/>
          </p:cNvSpPr>
          <p:nvPr>
            <p:ph idx="1"/>
          </p:nvPr>
        </p:nvSpPr>
        <p:spPr/>
        <p:txBody>
          <a:bodyPr/>
          <a:lstStyle/>
          <a:p>
            <a:pPr>
              <a:buNone/>
            </a:pPr>
            <a:r>
              <a:rPr lang="en-US" dirty="0" smtClean="0"/>
              <a:t>The Web Services model follows the </a:t>
            </a:r>
            <a:r>
              <a:rPr lang="en-US" i="1" dirty="0" smtClean="0"/>
              <a:t>publish</a:t>
            </a:r>
            <a:r>
              <a:rPr lang="en-US" dirty="0" smtClean="0"/>
              <a:t>, </a:t>
            </a:r>
            <a:r>
              <a:rPr lang="en-US" i="1" dirty="0" smtClean="0"/>
              <a:t>find</a:t>
            </a:r>
            <a:r>
              <a:rPr lang="en-US" dirty="0" smtClean="0"/>
              <a:t>, and </a:t>
            </a:r>
            <a:r>
              <a:rPr lang="en-US" i="1" dirty="0" smtClean="0"/>
              <a:t>bind</a:t>
            </a:r>
            <a:r>
              <a:rPr lang="en-US" dirty="0" smtClean="0"/>
              <a:t> paradigm. </a:t>
            </a:r>
          </a:p>
          <a:p>
            <a:pPr>
              <a:buNone/>
            </a:pPr>
            <a:endParaRPr lang="en-US" dirty="0" smtClean="0"/>
          </a:p>
          <a:p>
            <a:endParaRPr lang="en-US" dirty="0"/>
          </a:p>
        </p:txBody>
      </p:sp>
      <p:pic>
        <p:nvPicPr>
          <p:cNvPr id="4" name="Picture 3" descr="WebServicesArchitecture.jpg"/>
          <p:cNvPicPr>
            <a:picLocks noChangeAspect="1"/>
          </p:cNvPicPr>
          <p:nvPr/>
        </p:nvPicPr>
        <p:blipFill>
          <a:blip r:embed="rId2"/>
          <a:stretch>
            <a:fillRect/>
          </a:stretch>
        </p:blipFill>
        <p:spPr>
          <a:xfrm>
            <a:off x="1841500" y="2786058"/>
            <a:ext cx="5461000" cy="3857652"/>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zh-TW" dirty="0" smtClean="0"/>
              <a:t>Web Services Architecture</a:t>
            </a:r>
            <a:r>
              <a:rPr lang="en-US" dirty="0" smtClean="0"/>
              <a:t/>
            </a:r>
            <a:br>
              <a:rPr lang="en-US" dirty="0" smtClean="0"/>
            </a:br>
            <a:endParaRPr lang="en-US" dirty="0"/>
          </a:p>
        </p:txBody>
      </p:sp>
      <p:pic>
        <p:nvPicPr>
          <p:cNvPr id="4" name="Picture 4" descr="Webservices"/>
          <p:cNvPicPr>
            <a:picLocks noGrp="1" noChangeAspect="1" noChangeArrowheads="1"/>
          </p:cNvPicPr>
          <p:nvPr>
            <p:ph idx="1"/>
          </p:nvPr>
        </p:nvPicPr>
        <p:blipFill>
          <a:blip r:embed="rId2"/>
          <a:srcRect/>
          <a:stretch>
            <a:fillRect/>
          </a:stretch>
        </p:blipFill>
        <p:spPr bwMode="auto">
          <a:xfrm>
            <a:off x="2000232" y="1643050"/>
            <a:ext cx="5072098" cy="4429156"/>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defRPr/>
            </a:pPr>
            <a:r>
              <a:rPr lang="en-GB" dirty="0"/>
              <a:t>Underlying standards</a:t>
            </a:r>
          </a:p>
        </p:txBody>
      </p:sp>
      <p:sp>
        <p:nvSpPr>
          <p:cNvPr id="3" name="Content Placeholder 2"/>
          <p:cNvSpPr>
            <a:spLocks noGrp="1"/>
          </p:cNvSpPr>
          <p:nvPr>
            <p:ph idx="1"/>
          </p:nvPr>
        </p:nvSpPr>
        <p:spPr>
          <a:xfrm>
            <a:off x="457200" y="1142984"/>
            <a:ext cx="8229600" cy="4983179"/>
          </a:xfrm>
        </p:spPr>
        <p:txBody>
          <a:bodyPr>
            <a:normAutofit fontScale="70000" lnSpcReduction="20000"/>
          </a:bodyPr>
          <a:lstStyle/>
          <a:p>
            <a:pPr marL="609600" indent="-609600">
              <a:lnSpc>
                <a:spcPct val="90000"/>
              </a:lnSpc>
              <a:buNone/>
            </a:pPr>
            <a:endParaRPr lang="en-US" dirty="0" smtClean="0"/>
          </a:p>
          <a:p>
            <a:pPr marL="609600" indent="-609600">
              <a:lnSpc>
                <a:spcPct val="90000"/>
              </a:lnSpc>
              <a:buFont typeface="Wingdings" pitchFamily="2" charset="2"/>
              <a:buChar char="q"/>
            </a:pPr>
            <a:endParaRPr lang="en-US" dirty="0" smtClean="0"/>
          </a:p>
          <a:p>
            <a:pPr marL="609600" indent="-609600">
              <a:lnSpc>
                <a:spcPct val="90000"/>
              </a:lnSpc>
              <a:buFont typeface="Wingdings" pitchFamily="2" charset="2"/>
              <a:buChar char="q"/>
            </a:pPr>
            <a:endParaRPr lang="en-US" dirty="0" smtClean="0"/>
          </a:p>
          <a:p>
            <a:pPr marL="609600" indent="-609600">
              <a:lnSpc>
                <a:spcPct val="90000"/>
              </a:lnSpc>
              <a:buFont typeface="Wingdings" pitchFamily="2" charset="2"/>
              <a:buChar char="q"/>
            </a:pPr>
            <a:r>
              <a:rPr lang="en-US" dirty="0" smtClean="0"/>
              <a:t>Web services evolved from previous technologies that served the same purpose such as RPC, ORPC (DCOM, CORBA and JAVA RMI).</a:t>
            </a:r>
          </a:p>
          <a:p>
            <a:pPr marL="609600" indent="-609600">
              <a:lnSpc>
                <a:spcPct val="90000"/>
              </a:lnSpc>
              <a:buNone/>
            </a:pPr>
            <a:endParaRPr lang="en-GB" dirty="0" smtClean="0"/>
          </a:p>
          <a:p>
            <a:pPr marL="609600" indent="-609600">
              <a:lnSpc>
                <a:spcPct val="90000"/>
              </a:lnSpc>
              <a:buFont typeface="Wingdings" pitchFamily="2" charset="2"/>
              <a:buChar char="q"/>
            </a:pPr>
            <a:r>
              <a:rPr lang="en-GB" dirty="0" smtClean="0"/>
              <a:t>Web services deals with inter-organisation communication these must be universal standards.</a:t>
            </a:r>
            <a:endParaRPr lang="en-US" dirty="0" smtClean="0"/>
          </a:p>
          <a:p>
            <a:pPr lvl="0">
              <a:buNone/>
              <a:defRPr/>
            </a:pPr>
            <a:endParaRPr lang="en-GB" dirty="0" smtClean="0"/>
          </a:p>
          <a:p>
            <a:pPr lvl="0">
              <a:buNone/>
              <a:defRPr/>
            </a:pPr>
            <a:r>
              <a:rPr lang="en-GB" dirty="0" smtClean="0"/>
              <a:t>The </a:t>
            </a:r>
            <a:r>
              <a:rPr lang="en-GB" dirty="0"/>
              <a:t>basic standards for web services are:</a:t>
            </a:r>
          </a:p>
          <a:p>
            <a:pPr lvl="0">
              <a:defRPr/>
            </a:pPr>
            <a:endParaRPr lang="en-GB" dirty="0"/>
          </a:p>
          <a:p>
            <a:pPr lvl="0">
              <a:defRPr/>
            </a:pPr>
            <a:r>
              <a:rPr lang="en-GB" dirty="0"/>
              <a:t>XML (Extensible </a:t>
            </a:r>
            <a:r>
              <a:rPr lang="en-GB" dirty="0" err="1"/>
              <a:t>Markup</a:t>
            </a:r>
            <a:r>
              <a:rPr lang="en-GB" dirty="0"/>
              <a:t> Language)</a:t>
            </a:r>
          </a:p>
          <a:p>
            <a:pPr lvl="0">
              <a:defRPr/>
            </a:pPr>
            <a:endParaRPr lang="en-GB" dirty="0"/>
          </a:p>
          <a:p>
            <a:pPr lvl="0">
              <a:defRPr/>
            </a:pPr>
            <a:r>
              <a:rPr lang="en-GB" dirty="0"/>
              <a:t>SOAP (simple object access protocol)</a:t>
            </a:r>
          </a:p>
          <a:p>
            <a:pPr lvl="0">
              <a:defRPr/>
            </a:pPr>
            <a:endParaRPr lang="en-GB" dirty="0"/>
          </a:p>
          <a:p>
            <a:pPr lvl="0">
              <a:defRPr/>
            </a:pPr>
            <a:r>
              <a:rPr lang="en-GB" dirty="0"/>
              <a:t>WSDL (web services description language)</a:t>
            </a:r>
          </a:p>
          <a:p>
            <a:pPr lvl="0">
              <a:defRPr/>
            </a:pPr>
            <a:endParaRPr lang="en-GB" dirty="0"/>
          </a:p>
          <a:p>
            <a:pPr lvl="0">
              <a:defRPr/>
            </a:pPr>
            <a:r>
              <a:rPr lang="en-GB" dirty="0"/>
              <a:t>UDDI (universal description, discovery and integration)</a:t>
            </a:r>
          </a:p>
          <a:p>
            <a:endParaRPr lang="en-US" dirty="0"/>
          </a:p>
        </p:txBody>
      </p:sp>
      <p:sp>
        <p:nvSpPr>
          <p:cNvPr id="4" name="Rectangle 2"/>
          <p:cNvSpPr txBox="1">
            <a:spLocks noChangeArrowheads="1"/>
          </p:cNvSpPr>
          <p:nvPr/>
        </p:nvSpPr>
        <p:spPr>
          <a:xfrm>
            <a:off x="250825" y="188913"/>
            <a:ext cx="74168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GB" sz="44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5" name="Rectangle 3"/>
          <p:cNvSpPr txBox="1">
            <a:spLocks noChangeArrowheads="1"/>
          </p:cNvSpPr>
          <p:nvPr/>
        </p:nvSpPr>
        <p:spPr>
          <a:xfrm>
            <a:off x="381000" y="1143000"/>
            <a:ext cx="8229600" cy="478155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GB" sz="24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XML</a:t>
            </a:r>
            <a:endParaRPr lang="en-US" dirty="0"/>
          </a:p>
        </p:txBody>
      </p:sp>
      <p:sp>
        <p:nvSpPr>
          <p:cNvPr id="3" name="Content Placeholder 2"/>
          <p:cNvSpPr>
            <a:spLocks noGrp="1"/>
          </p:cNvSpPr>
          <p:nvPr>
            <p:ph idx="1"/>
          </p:nvPr>
        </p:nvSpPr>
        <p:spPr>
          <a:xfrm>
            <a:off x="457200" y="1142984"/>
            <a:ext cx="8229600" cy="4983179"/>
          </a:xfrm>
        </p:spPr>
        <p:txBody>
          <a:bodyPr>
            <a:normAutofit lnSpcReduction="10000"/>
          </a:bodyPr>
          <a:lstStyle/>
          <a:p>
            <a:pPr>
              <a:lnSpc>
                <a:spcPct val="90000"/>
              </a:lnSpc>
            </a:pPr>
            <a:endParaRPr lang="en-US" dirty="0" smtClean="0"/>
          </a:p>
          <a:p>
            <a:pPr>
              <a:lnSpc>
                <a:spcPct val="90000"/>
              </a:lnSpc>
            </a:pPr>
            <a:endParaRPr lang="en-US" dirty="0" smtClean="0"/>
          </a:p>
          <a:p>
            <a:pPr>
              <a:lnSpc>
                <a:spcPct val="90000"/>
              </a:lnSpc>
            </a:pPr>
            <a:r>
              <a:rPr lang="en-US" dirty="0" smtClean="0"/>
              <a:t>XML stands for </a:t>
            </a:r>
            <a:r>
              <a:rPr lang="en-US" dirty="0" err="1" smtClean="0"/>
              <a:t>E</a:t>
            </a:r>
            <a:r>
              <a:rPr lang="en-US" b="1" dirty="0" err="1" smtClean="0"/>
              <a:t>X</a:t>
            </a:r>
            <a:r>
              <a:rPr lang="en-US" dirty="0" err="1" smtClean="0"/>
              <a:t>tensible</a:t>
            </a:r>
            <a:r>
              <a:rPr lang="en-US" dirty="0" smtClean="0"/>
              <a:t> </a:t>
            </a:r>
            <a:r>
              <a:rPr lang="en-US" b="1" dirty="0" smtClean="0"/>
              <a:t>M</a:t>
            </a:r>
            <a:r>
              <a:rPr lang="en-US" dirty="0" smtClean="0"/>
              <a:t>arkup </a:t>
            </a:r>
            <a:r>
              <a:rPr lang="en-US" b="1" dirty="0" smtClean="0"/>
              <a:t>L</a:t>
            </a:r>
            <a:r>
              <a:rPr lang="en-US" dirty="0" smtClean="0"/>
              <a:t>anguage. </a:t>
            </a:r>
          </a:p>
          <a:p>
            <a:pPr>
              <a:lnSpc>
                <a:spcPct val="90000"/>
              </a:lnSpc>
            </a:pPr>
            <a:r>
              <a:rPr lang="en-US" dirty="0" smtClean="0"/>
              <a:t>XML is a </a:t>
            </a:r>
            <a:r>
              <a:rPr lang="en-US" b="1" dirty="0" smtClean="0"/>
              <a:t>markup language</a:t>
            </a:r>
            <a:r>
              <a:rPr lang="en-US" dirty="0" smtClean="0"/>
              <a:t> much like HTML. </a:t>
            </a:r>
          </a:p>
          <a:p>
            <a:pPr>
              <a:lnSpc>
                <a:spcPct val="90000"/>
              </a:lnSpc>
            </a:pPr>
            <a:r>
              <a:rPr lang="en-US" dirty="0" smtClean="0"/>
              <a:t>XML was designed to </a:t>
            </a:r>
            <a:r>
              <a:rPr lang="en-US" b="1" dirty="0" smtClean="0"/>
              <a:t>describe data</a:t>
            </a:r>
            <a:r>
              <a:rPr lang="en-US" dirty="0" smtClean="0"/>
              <a:t>.</a:t>
            </a:r>
          </a:p>
          <a:p>
            <a:pPr>
              <a:lnSpc>
                <a:spcPct val="90000"/>
              </a:lnSpc>
            </a:pPr>
            <a:r>
              <a:rPr lang="en-US" dirty="0" smtClean="0"/>
              <a:t>XML tags are not predefined. We must </a:t>
            </a:r>
            <a:r>
              <a:rPr lang="en-US" b="1" dirty="0" smtClean="0"/>
              <a:t>define your own tags</a:t>
            </a:r>
            <a:r>
              <a:rPr lang="en-US" dirty="0" smtClean="0"/>
              <a:t>.</a:t>
            </a:r>
          </a:p>
          <a:p>
            <a:r>
              <a:rPr lang="en-GB" dirty="0" smtClean="0"/>
              <a:t>All Web Services documents are written in XML.</a:t>
            </a:r>
          </a:p>
          <a:p>
            <a:r>
              <a:rPr lang="en-GB" dirty="0" smtClean="0"/>
              <a:t>XML Schema are used to define the elements used in Web Services communication.</a:t>
            </a:r>
          </a:p>
          <a:p>
            <a:pPr>
              <a:lnSpc>
                <a:spcPct val="90000"/>
              </a:lnSpc>
            </a:pPr>
            <a:r>
              <a:rPr lang="en-US" dirty="0" smtClean="0"/>
              <a:t>The prefect choice for enabling cross-platform data communication in Web Services. </a:t>
            </a:r>
          </a:p>
          <a:p>
            <a:pPr>
              <a:buNone/>
            </a:pPr>
            <a:endParaRPr lang="en-GB"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SOAP</a:t>
            </a:r>
            <a:endParaRPr lang="en-US" dirty="0"/>
          </a:p>
        </p:txBody>
      </p:sp>
      <p:sp>
        <p:nvSpPr>
          <p:cNvPr id="3" name="Content Placeholder 2"/>
          <p:cNvSpPr>
            <a:spLocks noGrp="1"/>
          </p:cNvSpPr>
          <p:nvPr>
            <p:ph idx="1"/>
          </p:nvPr>
        </p:nvSpPr>
        <p:spPr/>
        <p:txBody>
          <a:bodyPr>
            <a:normAutofit/>
          </a:bodyPr>
          <a:lstStyle/>
          <a:p>
            <a:r>
              <a:rPr lang="en-GB" dirty="0" smtClean="0"/>
              <a:t>Actually used to communicate with the Web Service.</a:t>
            </a:r>
          </a:p>
          <a:p>
            <a:endParaRPr lang="en-GB" dirty="0" smtClean="0"/>
          </a:p>
          <a:p>
            <a:r>
              <a:rPr lang="en-GB" dirty="0" smtClean="0"/>
              <a:t>Both the request and the response are SOAP messages.</a:t>
            </a:r>
          </a:p>
          <a:p>
            <a:endParaRPr lang="en-GB" dirty="0" smtClean="0"/>
          </a:p>
          <a:p>
            <a:r>
              <a:rPr lang="en-GB" dirty="0" smtClean="0"/>
              <a:t>The body of the message (whose grammar is defined by the WSDL) is contained within a SOAP “envelope”.</a:t>
            </a:r>
          </a:p>
          <a:p>
            <a:endParaRPr lang="en-GB" dirty="0" smtClean="0"/>
          </a:p>
          <a:p>
            <a:r>
              <a:rPr lang="en-GB" dirty="0" smtClean="0"/>
              <a:t>“Binds” the client to the web service.</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197</TotalTime>
  <Words>1021</Words>
  <Application>Microsoft Office PowerPoint</Application>
  <PresentationFormat>On-screen Show (4:3)</PresentationFormat>
  <Paragraphs>153</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Flow</vt:lpstr>
      <vt:lpstr>Introduction to Web Services</vt:lpstr>
      <vt:lpstr>Web Services</vt:lpstr>
      <vt:lpstr>Web Services Components</vt:lpstr>
      <vt:lpstr>The Web Service Model</vt:lpstr>
      <vt:lpstr>The Web Service Model (cont)</vt:lpstr>
      <vt:lpstr>Web Services Architecture </vt:lpstr>
      <vt:lpstr>Underlying standards</vt:lpstr>
      <vt:lpstr>XML</vt:lpstr>
      <vt:lpstr>SOAP</vt:lpstr>
      <vt:lpstr>SOAP Characteristics</vt:lpstr>
      <vt:lpstr>WSDL</vt:lpstr>
      <vt:lpstr>UDDI</vt:lpstr>
      <vt:lpstr>How does XML differ from HTML?</vt:lpstr>
      <vt:lpstr>What is a Schema?</vt:lpstr>
      <vt:lpstr>A minimal XML document </vt:lpstr>
      <vt:lpstr>Valid and well formed</vt:lpstr>
      <vt:lpstr>Importance of Web Services </vt:lpstr>
      <vt:lpstr>Web Application Architecture </vt:lpstr>
      <vt:lpstr>Web Services Architecture</vt:lpstr>
      <vt:lpstr>Web Services and Enterprises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Web Service definition</dc:title>
  <dc:creator>Hemalatha. K</dc:creator>
  <cp:lastModifiedBy>MUTHU</cp:lastModifiedBy>
  <cp:revision>15</cp:revision>
  <dcterms:created xsi:type="dcterms:W3CDTF">2016-01-08T15:53:58Z</dcterms:created>
  <dcterms:modified xsi:type="dcterms:W3CDTF">2019-02-01T06:11:23Z</dcterms:modified>
</cp:coreProperties>
</file>