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91" r:id="rId4"/>
    <p:sldId id="258" r:id="rId5"/>
    <p:sldId id="260" r:id="rId6"/>
    <p:sldId id="286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93" r:id="rId16"/>
    <p:sldId id="269" r:id="rId17"/>
    <p:sldId id="292" r:id="rId18"/>
    <p:sldId id="270" r:id="rId19"/>
    <p:sldId id="287" r:id="rId20"/>
    <p:sldId id="288" r:id="rId21"/>
    <p:sldId id="289" r:id="rId22"/>
    <p:sldId id="271" r:id="rId23"/>
    <p:sldId id="290" r:id="rId24"/>
    <p:sldId id="272" r:id="rId25"/>
    <p:sldId id="273" r:id="rId26"/>
    <p:sldId id="276" r:id="rId27"/>
    <p:sldId id="277" r:id="rId28"/>
    <p:sldId id="278" r:id="rId29"/>
    <p:sldId id="27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100" d="100"/>
          <a:sy n="100" d="100"/>
        </p:scale>
        <p:origin x="-1020" y="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1EA09-242C-4285-AD64-97261EA5FD94}" type="datetimeFigureOut">
              <a:rPr lang="en-IN" smtClean="0"/>
              <a:t>29-01-2019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DF986-F52F-4CFF-9079-78735A5C78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0879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DF986-F52F-4CFF-9079-78735A5C78A0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4838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DF986-F52F-4CFF-9079-78735A5C78A0}" type="slidenum">
              <a:rPr lang="en-IN" smtClean="0"/>
              <a:t>24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6308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7359-C322-46BA-AA3B-57215B3AEFB4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434AE-D0A1-4470-BD66-C860F6E1F096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E6FF-017F-4E3D-A4BE-121DBD9106AC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89CFA-386A-4B96-A8D2-918CF1359D3C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87D0-0326-4AA0-9A55-9174BDA4CBC1}" type="datetime1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354F-4D97-4AA4-8088-B73A2B86577D}" type="datetime1">
              <a:rPr lang="en-US" smtClean="0"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6BC-3E6E-40AB-9B89-1C24DF698A85}" type="datetime1">
              <a:rPr lang="en-US" smtClean="0"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FF8A2-6AC0-4AD9-8666-0B0204676BC6}" type="datetime1">
              <a:rPr lang="en-US" smtClean="0"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DE98-AEE5-4875-9D37-E027FFA9E4FC}" type="datetime1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A2256-648C-43A6-8ED2-04EF5DE5FFA7}" type="datetime1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6FD5A-13EC-41E5-AF18-57D1DE7D8E43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94395"/>
            <a:ext cx="8537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 System for Mobile Communication</a:t>
            </a:r>
          </a:p>
          <a:p>
            <a:pPr algn="ctr"/>
            <a:r>
              <a:rPr lang="en-I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(GSM)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1414" y="1219200"/>
            <a:ext cx="72843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Telecommunications systems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D269-1174-4D88-8534-6ED4ED3C540C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67200" y="5105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altLang="en-US" dirty="0" smtClean="0"/>
              <a:t>Dr.M.Balamurugan</a:t>
            </a:r>
            <a:endParaRPr lang="en-US" altLang="en-US" dirty="0"/>
          </a:p>
          <a:p>
            <a:pPr algn="r"/>
            <a:r>
              <a:rPr lang="en-US" altLang="en-US" dirty="0" smtClean="0"/>
              <a:t>Professor and Head of the Department</a:t>
            </a:r>
            <a:endParaRPr lang="en-US" altLang="en-US" dirty="0"/>
          </a:p>
          <a:p>
            <a:pPr algn="r"/>
            <a:r>
              <a:rPr lang="en-US" altLang="en-US" dirty="0"/>
              <a:t>School of Computer Science and Engineering</a:t>
            </a:r>
          </a:p>
          <a:p>
            <a:pPr algn="r"/>
            <a:r>
              <a:rPr lang="en-US" altLang="en-US" dirty="0"/>
              <a:t>Bharathidasan </a:t>
            </a:r>
            <a:r>
              <a:rPr lang="en-US" altLang="en-US" dirty="0" smtClean="0"/>
              <a:t>University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403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6200"/>
            <a:ext cx="3657600" cy="5635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Radio Subsystem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91600" cy="5257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RSS - Radio Subsystem: covers all radio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 (Mobile Station) - 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terminal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equipment.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MS comprises all user equipment and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needed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communication with a GSM network. An MS consists of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 independent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hard- and software and of the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subscriber identity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(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SIM)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stores all user-specific data that is relevant to GSM.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BSC (Base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Station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Controller) - 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of several BTS and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MS. It reserves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radio frequencies, handles the handover from one BTS to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 within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BSS, and performs paging of the MS. The BSC also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multiplexes the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radio channels onto the fixed network connections at the A interface.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BTS (Base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Transceiver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Station) - Transmitter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receiver and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antennas.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BTS comprises all radio equipment, i.e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antennas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signal processing, amplifiers necessary for radio transmission.</a:t>
            </a: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BSS (Base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station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subsystem) -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GSM network comprises many BSSs,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controlled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a base station controller (BSC).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16F2-452A-4F6F-942B-D87E262FA9A5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9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6705600" cy="5635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and Switching Subsystem (NSS)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486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NSS - Network Subsystem: switching, mobility management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interconnection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other networks, system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“heart” of the GSM system is formed by the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and switching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subsystem (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NSS)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 NSS connects the wireless network with standard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networks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performs handovers between different BSSs, comprises functions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worldwide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localization of users and supports charging, accounting, and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roaming of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users between different providers in different countries.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􀂉 MSC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Mobile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Switching Centre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Management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 connections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􀂉 HLR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Home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 Register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Associated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each PLMN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􀂉 VLR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Visitor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 Register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Associated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each MSC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􀂉 GMSC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Gateway MSC - MSC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interconnection to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networks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B8919-3D99-49CE-A397-4DD34A25B1C6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64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152400"/>
            <a:ext cx="4038600" cy="4873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 Subsystem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OSS - Operation Subsystem: centralized operation, management,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maintenance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all GSM subsystems</a:t>
            </a:r>
          </a:p>
          <a:p>
            <a:pPr marL="0" indent="0" algn="just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􀂉 OMC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Operation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Centre subsystems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Control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radio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network. Typical OMC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functions are traffic monitoring, status reports of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entities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subscriber and security management,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accounting and billing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OMCs use the concept of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 management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(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TMN)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standardized by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ITU-T.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􀂉 </a:t>
            </a:r>
            <a:r>
              <a:rPr lang="en-I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AuC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 Centre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Security functions. 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separate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AuC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been defined to protect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 identity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data transmission. The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AuC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contains the algorithms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authentication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well as the keys for encryption and generates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values needed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user authentication in the HLR.</a:t>
            </a:r>
          </a:p>
          <a:p>
            <a:pPr marL="0" indent="0" algn="just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􀂉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EIR -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Equipment Identity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Register -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station Registration.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EIR is a database for all IMEIs, i.e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it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stores all device identifications registered for this network. As MSs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mobile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they can be easily stolen. With a valid SIM, anyone could use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stolen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MS. The EIR has a blacklist of stolen (or locked)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devices.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44FD-6577-4501-AF3F-6EAA204AA331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4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52400"/>
            <a:ext cx="3505200" cy="5635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Radio Interface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638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radio interface is the interface between the mobile stations and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 infrastructure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is probably the most important interface of the GSM system, as it is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key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 to enable mobility and wireless access. One of the main objectives of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 is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roaming1. Therefore, in order to obtain a complete compatibility between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stations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networks of different manufacturers and operators, the radio interface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 be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 defined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spectrum efficiency depends on the radio interface and the transmission,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particularly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aspects such as the capacity of the system and the techniques used in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order to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 the interference and to improve the frequency reuse scheme.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specification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radio interface has then an important influence on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spectrum efficiency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058C-1CB3-44E5-9204-F64DCBEEB675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52400"/>
            <a:ext cx="3657600" cy="411162"/>
          </a:xfrm>
        </p:spPr>
        <p:txBody>
          <a:bodyPr>
            <a:normAutofit fontScale="90000"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 </a:t>
            </a:r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channels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4102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Logical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channels are multiplexed into the physical channels.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Logical channels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are, so to speak, laid over the grid of physical channels. Each logic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channel performs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specific task. Consequently the data of a logical channel is transmitted in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corresponding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timeslots of the physical channel. During this process, logical channels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occupy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 of the physical channel or even the entire channel.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different types of logical channel within the GSM system: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Traffic channels (TCHs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Traffic channels carry user information such as encoded speech or user data.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Traffic channels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defined by using a 26-frame multiframe.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channels (CCHs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channels carry system signalling and synchronisation data for control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 such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location registration, mobile station synchronisation, paging, random access etc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between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station and mobile station.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B657-D741-4DDA-8692-30E6BEE6F1F9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8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381000"/>
            <a:ext cx="4114800" cy="6397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Frame Hierarchy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logical frame hierarchy continues, combining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multiframes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 frames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51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multiframes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26 frames to form a </a:t>
            </a:r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superframe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2,048 </a:t>
            </a:r>
            <a:r>
              <a:rPr lang="en-I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superframes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build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hyperframe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duration of almost 3.5 hours. Altogether</a:t>
            </a:r>
            <a:r>
              <a:rPr lang="en-I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2,715,648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TDMA frames form a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hyperframe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152400"/>
            <a:ext cx="2667000" cy="487362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Protocols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B668F-5E27-4BF6-BD72-48EEC6DAF0F4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3074" name="Picture 2" descr="http://image.slidesharecdn.com/gsm-110424114622-phpapp02/95/gsm-network-distributed-service-model-68-728.jpg?cb=13036457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38200"/>
            <a:ext cx="8229600" cy="542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010400" cy="563562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 Protocol Layer for </a:t>
            </a:r>
            <a:r>
              <a:rPr lang="en-IN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Signaling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 (Connection Management)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control, short message service and supplementary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 </a:t>
            </a: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(Mobility Management)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registration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authentication, location and handover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RR </a:t>
            </a: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(Radio Resource Management)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setup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maintenance and release of radio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channels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radio transmission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LAPDm</a:t>
            </a:r>
            <a:r>
              <a:rPr lang="en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(“Link Access Protocol D-channel” modified)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modified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 of ISDN LAPD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protocol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BTSM </a:t>
            </a: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(Base Transceiver Station Management)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radio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control messages between BSC and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BTS</a:t>
            </a: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BSSAP </a:t>
            </a: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(Base Station System Application Part)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BSC by MSC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4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4648200" cy="4873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Localization and Calling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5626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fundamental feature of the GSM system is the automatic, worldwide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localization of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users. The system always knows where a user currently is, and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same phone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is valid worldwide. To provide this service, GSM performs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periodic location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updates even if a user does not use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station.</a:t>
            </a:r>
          </a:p>
          <a:p>
            <a:pPr marL="0" indent="0" algn="just"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station international ISDN number (MSISDN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MSISDN follows the ITU-T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E.164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addresses as it is also used in fixed ISDN networks. 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Ex: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49 179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1234567,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country code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CC)-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49, national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destination code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NDC)-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179,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subscriber number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(SN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)-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1234567.</a:t>
            </a:r>
          </a:p>
          <a:p>
            <a:pPr marL="0" indent="0" algn="just"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mobile subscriber identity (IMSI):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GSM uses the IMSI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internal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unique identification of a subscriber.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country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(MCC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)-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240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Sweden, 208 for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France,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network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(MNC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)-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network provider), and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finally the mobile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subscriber identification number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(MSIN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Temporary mobile subscriber identity (TMSI):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hide the IMSI,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would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 away the exact identity of the user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signalling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 the air interface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GSM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the 4 byte TMSI for local subscriber identification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station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roaming number (MSRN):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temporary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address that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hides the identity and location of a subscriber is MSRN.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45D4-29FC-4D66-9EC3-A8B633C6AD78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7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6248400" cy="6397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Terminated Call (MTC)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122" name="Picture 2" descr="http://iut-tice.ujf-grenoble.fr/tice-espaces/GTR/gsm2/monsite/chapitre4/4.6_files/image00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108841"/>
            <a:ext cx="4800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133259"/>
              </p:ext>
            </p:extLst>
          </p:nvPr>
        </p:nvGraphicFramePr>
        <p:xfrm>
          <a:off x="228600" y="1066800"/>
          <a:ext cx="3886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</a:tblGrid>
              <a:tr h="5257800">
                <a:tc>
                  <a:txBody>
                    <a:bodyPr/>
                    <a:lstStyle/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1: calling a GSM subscriber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2: forwarding call to GMSC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3: signal call setup to HLR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 5: get routing info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(MSRN) from VLR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6: forward routing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 to GMSC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7: route call to current MSC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 9: get current status of MS (LAI + TMSI)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10, 11: paging of MS in location area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12, 13: MS answers paging and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authentication request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14, 15: security checks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16, 17: set up connection</a:t>
                      </a:r>
                      <a:endParaRPr lang="en-IN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315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6276"/>
            <a:ext cx="3733800" cy="639762"/>
          </a:xfrm>
        </p:spPr>
        <p:txBody>
          <a:bodyPr>
            <a:normAutofit/>
          </a:bodyPr>
          <a:lstStyle/>
          <a:p>
            <a:r>
              <a:rPr lang="en-IN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 Overview</a:t>
            </a:r>
            <a:endParaRPr lang="en-IN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15400" cy="6248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Formerly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Spéciale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Mobile (founded 1982)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Global System for Mobile Communication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Pan-</a:t>
            </a:r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(ETSI,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Telecommunications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Standardisation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Simultaneous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of essential services in three phases by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European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 administrations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Seamless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roaming within Europe possible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Today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providers all over the world use GSM (more than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 countries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Asia, Africa, Europe, Australia, America)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900 million subscribers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70% of all digital mobile phones use GSM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95C6-A51F-4079-AFF7-0DA80B81DB35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34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6096000" cy="7159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Originated Call (MOC)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6146" name="Picture 2" descr="C:\Users\Nancy Abraham\Desktop\GSM\ur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143000"/>
            <a:ext cx="4495800" cy="510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697068"/>
              </p:ext>
            </p:extLst>
          </p:nvPr>
        </p:nvGraphicFramePr>
        <p:xfrm>
          <a:off x="152400" y="2217683"/>
          <a:ext cx="4038600" cy="2956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29560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 2: connection and authentication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request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 4: security check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5-8: check resources (free circuit)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9-10: set up call</a:t>
                      </a:r>
                      <a:endParaRPr lang="en-IN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11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6629400" cy="6397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Message flow for MTC and MOC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742907"/>
              </p:ext>
            </p:extLst>
          </p:nvPr>
        </p:nvGraphicFramePr>
        <p:xfrm>
          <a:off x="1447800" y="685800"/>
          <a:ext cx="22860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Paging request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Channel request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Immediate assignment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Paging response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Authentication request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Authentication response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Ciphering command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Ciphering complete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Setup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Call confirmed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Assignment command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Assignment complete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Alerting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Connect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Connect acknowledge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Data/speech exchange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H="1">
            <a:off x="1447800" y="1066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447800" y="1447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1447800" y="1828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447800" y="2209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1447800" y="2590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447800" y="2971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1447800" y="3352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8" idx="3"/>
          </p:cNvCxnSpPr>
          <p:nvPr/>
        </p:nvCxnSpPr>
        <p:spPr>
          <a:xfrm flipV="1">
            <a:off x="1447800" y="3657600"/>
            <a:ext cx="228600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1447800" y="4038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447800" y="4419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1447800" y="4800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447800" y="5181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1447800" y="5486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1447800" y="5867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1447800" y="6248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447800" y="6553200"/>
            <a:ext cx="2286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093585"/>
              </p:ext>
            </p:extLst>
          </p:nvPr>
        </p:nvGraphicFramePr>
        <p:xfrm>
          <a:off x="5257800" y="704724"/>
          <a:ext cx="228600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</a:tblGrid>
              <a:tr h="56388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endParaRPr lang="en-IN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Channel request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Immediate assignment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Service request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Authentication request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Authentication response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Ciphering command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Ciphering complete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Setup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Call confirmed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Assignment command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Assignment complete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Alerting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Connect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Connect acknowledge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600" dirty="0" smtClean="0">
                          <a:solidFill>
                            <a:schemeClr val="tx1"/>
                          </a:solidFill>
                        </a:rPr>
                        <a:t>Data/speech exchange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1" name="Straight Arrow Connector 60"/>
          <p:cNvCxnSpPr/>
          <p:nvPr/>
        </p:nvCxnSpPr>
        <p:spPr>
          <a:xfrm>
            <a:off x="5257800" y="1447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5257800" y="1828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5257800" y="2209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5257800" y="2590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5257800" y="2971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5257800" y="33528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59" idx="3"/>
          </p:cNvCxnSpPr>
          <p:nvPr/>
        </p:nvCxnSpPr>
        <p:spPr>
          <a:xfrm>
            <a:off x="5257800" y="3657601"/>
            <a:ext cx="2286000" cy="189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5257800" y="4038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5257800" y="4419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5257800" y="4800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257800" y="51816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5257800" y="5486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5257800" y="5867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5257800" y="6248400"/>
            <a:ext cx="228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5257800" y="6553200"/>
            <a:ext cx="2286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068380" y="529302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MS</a:t>
            </a:r>
            <a:endParaRPr lang="en-IN" dirty="0"/>
          </a:p>
        </p:txBody>
      </p:sp>
      <p:cxnSp>
        <p:nvCxnSpPr>
          <p:cNvPr id="95" name="Straight Arrow Connector 94"/>
          <p:cNvCxnSpPr/>
          <p:nvPr/>
        </p:nvCxnSpPr>
        <p:spPr>
          <a:xfrm>
            <a:off x="1447800" y="898634"/>
            <a:ext cx="0" cy="5806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3733800" y="898634"/>
            <a:ext cx="0" cy="5806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5257800" y="898634"/>
            <a:ext cx="0" cy="5806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7543800" y="898634"/>
            <a:ext cx="0" cy="5806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5028410" y="529302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MS</a:t>
            </a:r>
            <a:endParaRPr lang="en-IN" dirty="0"/>
          </a:p>
        </p:txBody>
      </p:sp>
      <p:sp>
        <p:nvSpPr>
          <p:cNvPr id="105" name="TextBox 104"/>
          <p:cNvSpPr txBox="1"/>
          <p:nvPr/>
        </p:nvSpPr>
        <p:spPr>
          <a:xfrm>
            <a:off x="3581400" y="529302"/>
            <a:ext cx="521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BTS</a:t>
            </a:r>
            <a:endParaRPr lang="en-IN" dirty="0"/>
          </a:p>
        </p:txBody>
      </p:sp>
      <p:sp>
        <p:nvSpPr>
          <p:cNvPr id="107" name="TextBox 106"/>
          <p:cNvSpPr txBox="1"/>
          <p:nvPr/>
        </p:nvSpPr>
        <p:spPr>
          <a:xfrm>
            <a:off x="7317375" y="529302"/>
            <a:ext cx="521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BTS</a:t>
            </a:r>
            <a:endParaRPr lang="en-IN" dirty="0"/>
          </a:p>
        </p:txBody>
      </p:sp>
      <p:sp>
        <p:nvSpPr>
          <p:cNvPr id="108" name="TextBox 107"/>
          <p:cNvSpPr txBox="1"/>
          <p:nvPr/>
        </p:nvSpPr>
        <p:spPr>
          <a:xfrm>
            <a:off x="2286000" y="529302"/>
            <a:ext cx="612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MTC</a:t>
            </a:r>
            <a:endParaRPr lang="en-IN" dirty="0"/>
          </a:p>
        </p:txBody>
      </p:sp>
      <p:sp>
        <p:nvSpPr>
          <p:cNvPr id="109" name="TextBox 108"/>
          <p:cNvSpPr txBox="1"/>
          <p:nvPr/>
        </p:nvSpPr>
        <p:spPr>
          <a:xfrm>
            <a:off x="6096000" y="549587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MOC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519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152400"/>
            <a:ext cx="2514600" cy="4111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Handover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486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Cellular systems require handover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procedures, as single cells do not cover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whole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area.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There are two basic reasons for a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handover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mobile station moves out of the range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BTS or a certain antenna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BTS respectively. The received signal level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decreases continuously until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falls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 the minimal requirements for communication. The error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 due to interference, the distance to the BTS may be too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(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max. 35 km) etc. – all these effects may diminish the quality of the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radio link</a:t>
            </a: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make radio transmission impossible in the near future.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wired infrastructure (MSC, BSC) may decide that the traffic in one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cell is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shift some MS to other cells with a lower load (if possible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Handover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due to load balancing.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818-0C1F-404E-9CB1-B0078E35081B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52400"/>
            <a:ext cx="5562600" cy="563562"/>
          </a:xfrm>
        </p:spPr>
        <p:txBody>
          <a:bodyPr>
            <a:noAutofit/>
          </a:bodyPr>
          <a:lstStyle/>
          <a:p>
            <a:r>
              <a:rPr lang="en-I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Handover in GSM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170" name="Picture 2" descr="C:\Users\Nancy Abraham\Desktop\GSM\gsm-hando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8915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994453"/>
              </p:ext>
            </p:extLst>
          </p:nvPr>
        </p:nvGraphicFramePr>
        <p:xfrm>
          <a:off x="266700" y="4953000"/>
          <a:ext cx="868680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1447800">
                <a:tc>
                  <a:txBody>
                    <a:bodyPr/>
                    <a:lstStyle/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1 - between different sectors of the same cell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2 - between different cells within the same BSC domain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3 - between different BSC domains within the same MSC domain</a:t>
                      </a:r>
                    </a:p>
                    <a:p>
                      <a:r>
                        <a:rPr lang="en-IN" sz="20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4 - between different MSC domains</a:t>
                      </a:r>
                      <a:endParaRPr lang="en-IN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10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152400"/>
            <a:ext cx="2286000" cy="4111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562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GSM offers several security services using confidential information stored in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AuC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 the individual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SIM stores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personal, secret data and is protected with a PIN against unauthorized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Security Services: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 Control and Authentication – Valid User for the SIM &amp; Secret PIN to access the SIM.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Confidentiality – All user-related data is encrypted.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Anonymity – Provide user anonymity.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Algorithms: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A3-Authentication, A5-encryption, and A8-cipher key generation.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13A-7E5E-4416-854A-9066414E2584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6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3581400" cy="5635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Data Services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enhance the data transmission capabilities of GSM, two basic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approaches are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HSCSD: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straightforward improvement of GSM’s data transmission capabilities is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 speed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 switched data (HSCSD), which is available with some providers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system, higher data rates are achieved by bundling several TCHs.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MS requests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or more TCHs from the GSM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network.</a:t>
            </a:r>
          </a:p>
          <a:p>
            <a:pPr marL="0" indent="0" algn="just">
              <a:buNone/>
            </a:pPr>
            <a:endParaRPr lang="en-IN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GPRS: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packet radio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 (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GPRS)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packet mode transfer for applications that exhibit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traffic patterns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frequent transmission of small volumes (e.g., typical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requests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or infrequent transmissions of small or medium volumes (e.g.,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typical web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responses) according to the requirement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specification. Compared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existing data transfer services, GPRS should use the existing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 resources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efficiently for packet mode applications, and should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of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QoS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parameters for the service requesters. GPRS should also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 for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broadcast, multicast, and unicast service.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7FD6-C787-4522-A13B-FE48152A0D8D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44562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Enhanced Cordless Telecommunications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(DECT)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562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cellular network is the digital enhanced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cordless telecommunications (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DECT)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specified by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ETSI. DECT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mainly used in offices, on campus, at trade shows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home.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 to the PSTN can be established within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e.g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railway stations, large government buildings and hospitals, offering a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 cheaper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telephone service compared to a GSM system. DECT could also be used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bridge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few hundred meters between a new network operator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customers. Using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‘small range’ local loop, new companies can offer their service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without having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own lines installed in the streets. DECT systems offer many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interworking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units, e.g., with GSM, ISDN, or data networks.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big difference between DECT and GSM exists in terms of cell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diameter and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 capacity.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BADB7-2DF0-4DF6-8B67-A0E979C1A62C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"/>
            <a:ext cx="4648200" cy="563562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4102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DECT system, may have various different physical implementation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actual use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Different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DECT entities can be integrated into one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unit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entities can be distributed, replicated etc.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Global networks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could be integrated services digital networks (ISDN), public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switched telephone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networks (PSTN), public land mobile networks (PLMN), e.g., GSM,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packet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switched public data network (PSPDN). The services offered by these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networks include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transportation of data and the translation of addresses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routing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data between the local networks.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networks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DECT context offer local telecommunication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that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include everything from simple switching to intelligent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forwarding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address translation etc.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core of the DECT system itself is quite simple,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typical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functions have to be integrated in the local or global network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where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databases home data base (HDB) and visitor data base (VDB)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also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located. Both databases support mobility with functions that are similar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those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HLR and VLR in GSM systems. Incoming calls are automatically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forwarded to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subsystem responsible for the DECT user, and the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VDB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informs the HDB about changes in location.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594E0-455B-4DFA-B794-A3FFCE412661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3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5562600" cy="7159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 Diagram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709A-63DA-4322-AECC-B5B5B9D64FDE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1026" name="Picture 2" descr="http://image.slidesharecdn.com/lecture-8-9-090614085718-phpapp01/95/lecture-8-9-57-728.jpg?cb=12449715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0601"/>
            <a:ext cx="82296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43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858000" cy="7159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Terrestrial Trunked Radio (TETRA)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Trunked radio systems constitute another method of wireless data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transmission. These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use many different radio carriers but only assign a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carrier to 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certain user for a short period of time according to demand. While, for example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taxi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services, transport companies with fleet management systems and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rescue teams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have their own unique carrier frequency in traditional systems, they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share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whole group of frequencies in trunked radio systems for better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reuse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 FDM and TDM techniques. These types of radio systems typically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 134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communications interfaces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fixed telephone network, i.e., voice and data services, but are not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publicly accessible.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324F-9083-49E2-9687-85CDDD45E4AF}" type="datetime1">
              <a:rPr lang="en-US" smtClean="0"/>
              <a:t>1/29/2019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391400" cy="715962"/>
          </a:xfrm>
        </p:spPr>
        <p:txBody>
          <a:bodyPr>
            <a:norm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Characteristics of GSM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4102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- mobile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wireless communication; support for voice and data services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mobility - international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access, chip-card enables use of access points of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providers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Worldwide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connectivity - one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number, the network handles localization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capacity - better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efficiency, smaller cells, more customers per cell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transmission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 - high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audio quality and reliability for wireless, uninterrupted phone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calls at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speeds (e.g., from cars, trains)</a:t>
            </a:r>
          </a:p>
          <a:p>
            <a:pPr>
              <a:lnSpc>
                <a:spcPct val="170000"/>
              </a:lnSpc>
              <a:buFont typeface="Wingdings" pitchFamily="2" charset="2"/>
              <a:buChar char="ü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- access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control, authentication via chip-card and PIN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5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52400"/>
            <a:ext cx="3657600" cy="487362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Services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2117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GSM permits the integration of different voice and data services and the 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interworking with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networks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GSM offers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several types of connections: voice connections, data </a:t>
            </a:r>
            <a:r>
              <a:rPr lang="en-US" sz="2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connections, short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message service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multi-service options (combination of basic services)</a:t>
            </a:r>
            <a:endParaRPr lang="en-I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</a:t>
            </a: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a variation of time division multiple access (TDMA) </a:t>
            </a:r>
            <a:endParaRPr lang="en-I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 </a:t>
            </a:r>
            <a:r>
              <a:rPr lang="en-I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services: </a:t>
            </a:r>
            <a:endParaRPr lang="en-IN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Bearer Service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 Service and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Services</a:t>
            </a:r>
            <a:r>
              <a:rPr lang="en-I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3EEBF-220A-44EE-99FA-1A5623401B61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6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3276600" cy="5635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Bearer Services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810000"/>
            <a:ext cx="8915400" cy="25146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GSM specifies different mechanisms for data transmission, the original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GSM allowing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data rates of up to 9600 bit/s for non-voice services. Bearer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permit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transparent and non-transparent, synchronous or asynchronous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transmission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Transparent bearer services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use the functions of the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layer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(layer 1) to transmit data. Data transmission has a constant delay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throughput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transmission errors occur.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3E3A5-48FA-47A9-B026-5BFC355B316C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050" name="Picture 2" descr="http://www.sakshieducation.com/Engg/EnggAcademia/Images/ECE/EmbeddedSystems/Bearer_servic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67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5962"/>
            <a:ext cx="8229600" cy="553243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only mechanism to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transmission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quality is the use of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forward error correction (FEC)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codes redundancy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the data stream and helps to reconstruct the original data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case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transmission errors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Data Rates: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(circuit switched)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synchronous: 2.4, 4.8 or 9.6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kbit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asynchronous: 300 - 1200 bit/s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(packet switched)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synchronous: 2.4, 4.8 or 9.6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kbit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asynchronous: 300 - 9600 bit/s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5DBBE-D9E9-4F95-97D6-E9791BBB0527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819400" y="152400"/>
            <a:ext cx="3276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Bearer Services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3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3124200" cy="4873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 Services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6388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 services that enable voice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via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phones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basic services have to obey cellular functions,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measurements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Offered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mobile telephony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primary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 of GSM was to enable mobile telephony offering the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traditional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 of 3.1 kHz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Emergency number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common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throughout Europe (112); mandatory for all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service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providers; free of charge, without contract; connection with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the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highest priority (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preemption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other connections possible)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9EEA-8C1D-49C4-B42F-0586BCAC909C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9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152400"/>
            <a:ext cx="4419600" cy="556635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Services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915400" cy="5257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in addition to the basic services, cannot be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offered stand-alone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ISDN services besides lower bandwidth due to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radio link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 between different service providers, countries </a:t>
            </a: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protocol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identification: forwarding of caller number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suppression of number forwarding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automatic call-back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conferencing with up to 7 participants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locking of the mobile terminal (incoming or outgoing calls)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EEF1-5A65-4490-A0D3-FB51EDFCE996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95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6276"/>
            <a:ext cx="3886200" cy="487362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Architecture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FC2E-4094-424B-B3C9-89CE899BBA61}" type="datetime1">
              <a:rPr lang="en-US" smtClean="0"/>
              <a:t>1/29/2019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6" name="Picture 2" descr="C:\Users\Nancy Abraham\Desktop\GSM\GSM A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630" y="457200"/>
            <a:ext cx="5324475" cy="6181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11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2972</Words>
  <Application>Microsoft Office PowerPoint</Application>
  <PresentationFormat>On-screen Show (4:3)</PresentationFormat>
  <Paragraphs>270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GSM Overview</vt:lpstr>
      <vt:lpstr>Performance Characteristics of GSM</vt:lpstr>
      <vt:lpstr>Mobile Services</vt:lpstr>
      <vt:lpstr>Bearer Services</vt:lpstr>
      <vt:lpstr>PowerPoint Presentation</vt:lpstr>
      <vt:lpstr>Tele Services</vt:lpstr>
      <vt:lpstr>Supplementary Services</vt:lpstr>
      <vt:lpstr>System Architecture</vt:lpstr>
      <vt:lpstr>Radio Subsystem</vt:lpstr>
      <vt:lpstr>Network and Switching Subsystem (NSS)</vt:lpstr>
      <vt:lpstr>Operation Subsystem</vt:lpstr>
      <vt:lpstr>Radio Interface</vt:lpstr>
      <vt:lpstr>Logical channels</vt:lpstr>
      <vt:lpstr>Frame Hierarchy</vt:lpstr>
      <vt:lpstr>Protocols</vt:lpstr>
      <vt:lpstr>GSM Protocol Layer for Signaling</vt:lpstr>
      <vt:lpstr>Localization and Calling</vt:lpstr>
      <vt:lpstr>Mobile Terminated Call (MTC)</vt:lpstr>
      <vt:lpstr>Mobile Originated Call (MOC)</vt:lpstr>
      <vt:lpstr>Message flow for MTC and MOC</vt:lpstr>
      <vt:lpstr>Handover</vt:lpstr>
      <vt:lpstr>Types of Handover in GSM</vt:lpstr>
      <vt:lpstr>Security</vt:lpstr>
      <vt:lpstr>New Data Services</vt:lpstr>
      <vt:lpstr>Digital Enhanced Cordless Telecommunications (DECT)</vt:lpstr>
      <vt:lpstr>System Architecture</vt:lpstr>
      <vt:lpstr>System Architecture Diagram</vt:lpstr>
      <vt:lpstr>Terrestrial Trunked Radio (TETRA)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Abraham</dc:creator>
  <cp:lastModifiedBy>MUTHU</cp:lastModifiedBy>
  <cp:revision>245</cp:revision>
  <dcterms:created xsi:type="dcterms:W3CDTF">2006-08-16T00:00:00Z</dcterms:created>
  <dcterms:modified xsi:type="dcterms:W3CDTF">2019-01-29T04:06:49Z</dcterms:modified>
</cp:coreProperties>
</file>